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65" r:id="rId2"/>
    <p:sldId id="664" r:id="rId3"/>
    <p:sldId id="665" r:id="rId4"/>
    <p:sldId id="741" r:id="rId5"/>
    <p:sldId id="666" r:id="rId6"/>
    <p:sldId id="667" r:id="rId7"/>
    <p:sldId id="668" r:id="rId8"/>
    <p:sldId id="669" r:id="rId9"/>
    <p:sldId id="742" r:id="rId10"/>
    <p:sldId id="849" r:id="rId11"/>
    <p:sldId id="850" r:id="rId12"/>
    <p:sldId id="851" r:id="rId13"/>
    <p:sldId id="852" r:id="rId14"/>
    <p:sldId id="853" r:id="rId15"/>
    <p:sldId id="854" r:id="rId16"/>
    <p:sldId id="855" r:id="rId17"/>
    <p:sldId id="856" r:id="rId18"/>
    <p:sldId id="857" r:id="rId19"/>
    <p:sldId id="858" r:id="rId20"/>
    <p:sldId id="873" r:id="rId21"/>
    <p:sldId id="874" r:id="rId22"/>
    <p:sldId id="875" r:id="rId23"/>
    <p:sldId id="882" r:id="rId24"/>
    <p:sldId id="877" r:id="rId25"/>
    <p:sldId id="879" r:id="rId26"/>
    <p:sldId id="883" r:id="rId27"/>
    <p:sldId id="880" r:id="rId28"/>
    <p:sldId id="832" r:id="rId29"/>
    <p:sldId id="833" r:id="rId30"/>
    <p:sldId id="834" r:id="rId31"/>
    <p:sldId id="744" r:id="rId32"/>
    <p:sldId id="745" r:id="rId33"/>
    <p:sldId id="829" r:id="rId34"/>
    <p:sldId id="747" r:id="rId35"/>
    <p:sldId id="830" r:id="rId36"/>
    <p:sldId id="749" r:id="rId37"/>
    <p:sldId id="831" r:id="rId38"/>
    <p:sldId id="753" r:id="rId39"/>
    <p:sldId id="891" r:id="rId40"/>
    <p:sldId id="892" r:id="rId41"/>
    <p:sldId id="893" r:id="rId42"/>
    <p:sldId id="894" r:id="rId43"/>
    <p:sldId id="754" r:id="rId44"/>
    <p:sldId id="755" r:id="rId45"/>
    <p:sldId id="756" r:id="rId46"/>
    <p:sldId id="757" r:id="rId47"/>
    <p:sldId id="759" r:id="rId48"/>
    <p:sldId id="884" r:id="rId49"/>
    <p:sldId id="761" r:id="rId50"/>
    <p:sldId id="762" r:id="rId51"/>
    <p:sldId id="763" r:id="rId52"/>
    <p:sldId id="764" r:id="rId53"/>
    <p:sldId id="885" r:id="rId54"/>
    <p:sldId id="766" r:id="rId55"/>
    <p:sldId id="886" r:id="rId56"/>
    <p:sldId id="887" r:id="rId57"/>
    <p:sldId id="888" r:id="rId58"/>
    <p:sldId id="889" r:id="rId59"/>
    <p:sldId id="890" r:id="rId60"/>
    <p:sldId id="895" r:id="rId61"/>
    <p:sldId id="772" r:id="rId62"/>
    <p:sldId id="773" r:id="rId63"/>
    <p:sldId id="774" r:id="rId64"/>
    <p:sldId id="775" r:id="rId65"/>
    <p:sldId id="859" r:id="rId66"/>
    <p:sldId id="860" r:id="rId67"/>
    <p:sldId id="861" r:id="rId68"/>
    <p:sldId id="862" r:id="rId69"/>
    <p:sldId id="863" r:id="rId70"/>
    <p:sldId id="864" r:id="rId71"/>
    <p:sldId id="865" r:id="rId72"/>
    <p:sldId id="866" r:id="rId73"/>
    <p:sldId id="867" r:id="rId74"/>
    <p:sldId id="868" r:id="rId75"/>
    <p:sldId id="869" r:id="rId76"/>
    <p:sldId id="870" r:id="rId77"/>
    <p:sldId id="871" r:id="rId78"/>
    <p:sldId id="872"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00"/>
    <a:srgbClr val="FFFF66"/>
    <a:srgbClr val="FFFF99"/>
    <a:srgbClr val="333333"/>
    <a:srgbClr val="808080"/>
    <a:srgbClr val="CC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93" d="100"/>
          <a:sy n="93" d="100"/>
        </p:scale>
        <p:origin x="924"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FA0F476-4EAD-4F75-AFBD-F411DC77FE36}" type="slidenum">
              <a:rPr lang="en-US" altLang="en-US"/>
              <a:pPr>
                <a:defRPr/>
              </a:pPr>
              <a:t>‹#›</a:t>
            </a:fld>
            <a:endParaRPr lang="en-US" altLang="en-US"/>
          </a:p>
        </p:txBody>
      </p:sp>
    </p:spTree>
    <p:extLst>
      <p:ext uri="{BB962C8B-B14F-4D97-AF65-F5344CB8AC3E}">
        <p14:creationId xmlns:p14="http://schemas.microsoft.com/office/powerpoint/2010/main" val="3359333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7094FF4A-6E13-45AB-9BFC-309B3F1C695C}" type="slidenum">
              <a:rPr lang="en-US" altLang="en-US" smtClean="0"/>
              <a:pPr>
                <a:defRPr/>
              </a:pPr>
              <a:t>1</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41562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C113FA2E-561A-4127-A1FF-9D30FB564927}" type="slidenum">
              <a:rPr lang="en-US" altLang="en-US" sz="1200">
                <a:cs typeface="+mn-cs"/>
              </a:rPr>
              <a:pPr algn="r">
                <a:defRPr/>
              </a:pPr>
              <a:t>10</a:t>
            </a:fld>
            <a:endParaRPr lang="en-US" altLang="en-US" sz="1200">
              <a:cs typeface="+mn-cs"/>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52959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9D3599E-B08F-4264-956C-EDACFB1C46A6}" type="slidenum">
              <a:rPr lang="en-US" altLang="en-US" sz="1200">
                <a:cs typeface="+mn-cs"/>
              </a:rPr>
              <a:pPr algn="r">
                <a:defRPr/>
              </a:pPr>
              <a:t>11</a:t>
            </a:fld>
            <a:endParaRPr lang="en-US" altLang="en-US" sz="120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762025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A121CF9-4202-4D4A-8FFA-91D26E6221B7}" type="slidenum">
              <a:rPr lang="en-US" altLang="en-US" sz="1200">
                <a:cs typeface="+mn-cs"/>
              </a:rPr>
              <a:pPr algn="r">
                <a:defRPr/>
              </a:pPr>
              <a:t>12</a:t>
            </a:fld>
            <a:endParaRPr lang="en-US" altLang="en-US" sz="1200">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07462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B563EC99-B801-4A71-A7F1-BD9638878E74}" type="slidenum">
              <a:rPr lang="en-US" altLang="en-US" sz="1200">
                <a:cs typeface="+mn-cs"/>
              </a:rPr>
              <a:pPr algn="r">
                <a:defRPr/>
              </a:pPr>
              <a:t>13</a:t>
            </a:fld>
            <a:endParaRPr lang="en-US" altLang="en-US" sz="120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260487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651E83C0-8AB0-41DF-B93F-F0E31C718969}" type="slidenum">
              <a:rPr lang="en-US" altLang="en-US" sz="1200">
                <a:cs typeface="+mn-cs"/>
              </a:rPr>
              <a:pPr algn="r">
                <a:defRPr/>
              </a:pPr>
              <a:t>14</a:t>
            </a:fld>
            <a:endParaRPr lang="en-US" altLang="en-US" sz="1200">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16735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89D4FDCE-BC09-4D1F-9C5A-55709C70BB8A}" type="slidenum">
              <a:rPr lang="en-US" altLang="en-US" sz="1200">
                <a:cs typeface="+mn-cs"/>
              </a:rPr>
              <a:pPr algn="r">
                <a:defRPr/>
              </a:pPr>
              <a:t>15</a:t>
            </a:fld>
            <a:endParaRPr lang="en-US" altLang="en-US" sz="120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475914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39AB47B-1C91-4DA0-AAF7-52B8448F40D0}" type="slidenum">
              <a:rPr lang="en-US" altLang="en-US" sz="1200">
                <a:cs typeface="+mn-cs"/>
              </a:rPr>
              <a:pPr algn="r">
                <a:defRPr/>
              </a:pPr>
              <a:t>16</a:t>
            </a:fld>
            <a:endParaRPr lang="en-US" altLang="en-US" sz="1200">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64044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8731EAD5-D26A-435F-AD60-4FD67BCCEE4E}" type="slidenum">
              <a:rPr lang="en-US" altLang="en-US" sz="1200">
                <a:cs typeface="+mn-cs"/>
              </a:rPr>
              <a:pPr algn="r">
                <a:defRPr/>
              </a:pPr>
              <a:t>17</a:t>
            </a:fld>
            <a:endParaRPr lang="en-US" altLang="en-US" sz="120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070363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F5FB660A-BA3A-40A8-8BA4-8EE8F3EBE9AA}" type="slidenum">
              <a:rPr lang="en-US" altLang="en-US" sz="1200">
                <a:cs typeface="+mn-cs"/>
              </a:rPr>
              <a:pPr algn="r">
                <a:defRPr/>
              </a:pPr>
              <a:t>18</a:t>
            </a:fld>
            <a:endParaRPr lang="en-US" altLang="en-US" sz="1200">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879953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1EACC68A-9284-4178-A1D4-7F1F00241A23}" type="slidenum">
              <a:rPr lang="en-US" altLang="en-US" sz="1200">
                <a:cs typeface="+mn-cs"/>
              </a:rPr>
              <a:pPr algn="r">
                <a:defRPr/>
              </a:pPr>
              <a:t>19</a:t>
            </a:fld>
            <a:endParaRPr lang="en-US" altLang="en-US" sz="120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52026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4B8FCE3-16D6-4D32-A490-F5AD6929C1F7}" type="slidenum">
              <a:rPr lang="en-US" altLang="en-US" sz="1200">
                <a:cs typeface="+mn-cs"/>
              </a:rPr>
              <a:pPr algn="r">
                <a:defRPr/>
              </a:pPr>
              <a:t>2</a:t>
            </a:fld>
            <a:endParaRPr lang="en-US" altLang="en-US" sz="1200">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181919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87E91B58-5753-4793-88F0-34FAE5567E83}" type="slidenum">
              <a:rPr lang="en-US" altLang="en-US" sz="1200">
                <a:cs typeface="+mn-cs"/>
              </a:rPr>
              <a:pPr algn="r">
                <a:defRPr/>
              </a:pPr>
              <a:t>20</a:t>
            </a:fld>
            <a:endParaRPr lang="en-US" altLang="en-US" sz="1200">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078447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BDF6A1BD-87ED-4C61-916A-846DC8686492}" type="slidenum">
              <a:rPr lang="en-US" altLang="en-US" sz="1200">
                <a:cs typeface="+mn-cs"/>
              </a:rPr>
              <a:pPr algn="r">
                <a:defRPr/>
              </a:pPr>
              <a:t>21</a:t>
            </a:fld>
            <a:endParaRPr lang="en-US" altLang="en-US" sz="1200">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074218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7482A56-28BC-4DCA-AA61-5D56173C217D}" type="slidenum">
              <a:rPr lang="en-US" altLang="en-US" sz="1200">
                <a:cs typeface="+mn-cs"/>
              </a:rPr>
              <a:pPr algn="r">
                <a:defRPr/>
              </a:pPr>
              <a:t>22</a:t>
            </a:fld>
            <a:endParaRPr lang="en-US" altLang="en-US" sz="1200">
              <a:cs typeface="+mn-cs"/>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227029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CBCDE207-24E7-40B7-86C7-DBA954475C80}" type="slidenum">
              <a:rPr lang="en-US" altLang="en-US" sz="1200">
                <a:cs typeface="+mn-cs"/>
              </a:rPr>
              <a:pPr algn="r">
                <a:defRPr/>
              </a:pPr>
              <a:t>23</a:t>
            </a:fld>
            <a:endParaRPr lang="en-US" altLang="en-US" sz="1200">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497920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DA83AB98-0F91-44A4-82AB-6BF2E0A85FF2}" type="slidenum">
              <a:rPr lang="en-US" altLang="en-US" sz="1200">
                <a:cs typeface="+mn-cs"/>
              </a:rPr>
              <a:pPr algn="r">
                <a:defRPr/>
              </a:pPr>
              <a:t>24</a:t>
            </a:fld>
            <a:endParaRPr lang="en-US" altLang="en-US" sz="1200">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314718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2A0B693D-3AD2-4327-9FC9-B4E8E8050484}" type="slidenum">
              <a:rPr lang="en-US" altLang="en-US" sz="1200">
                <a:cs typeface="+mn-cs"/>
              </a:rPr>
              <a:pPr algn="r">
                <a:defRPr/>
              </a:pPr>
              <a:t>25</a:t>
            </a:fld>
            <a:endParaRPr lang="en-US" altLang="en-US" sz="1200">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19494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F919AB4-B630-4073-9CBC-1399D624BB50}" type="slidenum">
              <a:rPr lang="en-US" altLang="en-US" sz="1200">
                <a:cs typeface="+mn-cs"/>
              </a:rPr>
              <a:pPr algn="r">
                <a:defRPr/>
              </a:pPr>
              <a:t>26</a:t>
            </a:fld>
            <a:endParaRPr lang="en-US" altLang="en-US" sz="1200">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106753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0C5D12E-7101-4C68-9B50-54E62BA8E87E}" type="slidenum">
              <a:rPr lang="en-US" altLang="en-US" sz="1200">
                <a:cs typeface="+mn-cs"/>
              </a:rPr>
              <a:pPr algn="r">
                <a:defRPr/>
              </a:pPr>
              <a:t>27</a:t>
            </a:fld>
            <a:endParaRPr lang="en-US" altLang="en-US" sz="1200">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367805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7AAB5E-382F-49AB-940B-15D54113CE5E}" type="slidenum">
              <a:rPr lang="en-US" altLang="en-US"/>
              <a:pPr>
                <a:defRPr/>
              </a:pPr>
              <a:t>28</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742632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0927F8-084B-4CDF-90FD-638851863955}" type="slidenum">
              <a:rPr lang="en-US" altLang="en-US"/>
              <a:pPr>
                <a:defRPr/>
              </a:pPr>
              <a:t>29</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19470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7E6B29C-6492-4165-9ADA-2149B5A896D4}" type="slidenum">
              <a:rPr lang="en-US" altLang="en-US" sz="1200">
                <a:cs typeface="+mn-cs"/>
              </a:rPr>
              <a:pPr algn="r">
                <a:defRPr/>
              </a:pPr>
              <a:t>3</a:t>
            </a:fld>
            <a:endParaRPr lang="en-US" altLang="en-US" sz="1200">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881526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92F43-816B-465E-8F1E-F454E5626F59}" type="slidenum">
              <a:rPr lang="en-US" altLang="en-US"/>
              <a:pPr>
                <a:defRPr/>
              </a:pPr>
              <a:t>30</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38591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13874B-CA3A-4EBF-85BC-6D4732B47557}" type="slidenum">
              <a:rPr lang="en-US" altLang="en-US"/>
              <a:pPr>
                <a:defRPr/>
              </a:pPr>
              <a:t>31</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055920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78FA4B-1116-4270-9A76-079FDE87D3B7}" type="slidenum">
              <a:rPr lang="en-US" altLang="en-US"/>
              <a:pPr>
                <a:defRPr/>
              </a:pPr>
              <a:t>32</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541422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CBB045-9F2D-4400-A162-3251261202FA}" type="slidenum">
              <a:rPr lang="en-US" altLang="en-US"/>
              <a:pPr>
                <a:defRPr/>
              </a:pPr>
              <a:t>33</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453462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D37954-2F4C-4A13-9B49-B7A4FD857FD4}" type="slidenum">
              <a:rPr lang="en-US" altLang="en-US"/>
              <a:pPr>
                <a:defRPr/>
              </a:pPr>
              <a:t>34</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356038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430C3E-E479-4DEC-9CF2-60C7554E9C61}" type="slidenum">
              <a:rPr lang="en-US" altLang="en-US"/>
              <a:pPr>
                <a:defRPr/>
              </a:pPr>
              <a:t>35</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989706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6CA45-C590-41CE-96EF-58E9F41CB7C0}" type="slidenum">
              <a:rPr lang="en-US" altLang="en-US"/>
              <a:pPr>
                <a:defRPr/>
              </a:pPr>
              <a:t>36</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163338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71FE28-7D27-4239-8333-807B4318506D}" type="slidenum">
              <a:rPr lang="en-US" altLang="en-US"/>
              <a:pPr>
                <a:defRPr/>
              </a:pPr>
              <a:t>37</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335663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F39512-CFE5-4470-894F-C963CAD872CE}" type="slidenum">
              <a:rPr lang="en-US" altLang="en-US"/>
              <a:pPr>
                <a:defRPr/>
              </a:pPr>
              <a:t>38</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469909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2FF1C7F2-B1A0-49CA-9816-D4C8171B4816}" type="slidenum">
              <a:rPr lang="en-US" altLang="en-US" sz="1200">
                <a:cs typeface="+mn-cs"/>
              </a:rPr>
              <a:pPr algn="r">
                <a:defRPr/>
              </a:pPr>
              <a:t>39</a:t>
            </a:fld>
            <a:endParaRPr lang="en-US" altLang="en-US" sz="1200">
              <a:cs typeface="+mn-cs"/>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9373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56C90E5-C64C-48F0-A430-312328794D92}" type="slidenum">
              <a:rPr lang="en-US" altLang="en-US" sz="1200">
                <a:cs typeface="+mn-cs"/>
              </a:rPr>
              <a:pPr algn="r">
                <a:defRPr/>
              </a:pPr>
              <a:t>4</a:t>
            </a:fld>
            <a:endParaRPr lang="en-US" altLang="en-US" sz="1200">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777851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A7B11A20-B767-47F8-AA70-50B6C724E407}" type="slidenum">
              <a:rPr lang="en-US" altLang="en-US" sz="1200">
                <a:cs typeface="+mn-cs"/>
              </a:rPr>
              <a:pPr algn="r">
                <a:defRPr/>
              </a:pPr>
              <a:t>40</a:t>
            </a:fld>
            <a:endParaRPr lang="en-US" altLang="en-US" sz="1200">
              <a:cs typeface="+mn-cs"/>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156591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FEE10DBC-59C0-4882-A97C-A24994911537}" type="slidenum">
              <a:rPr lang="en-US" altLang="en-US" sz="1200">
                <a:cs typeface="+mn-cs"/>
              </a:rPr>
              <a:pPr algn="r">
                <a:defRPr/>
              </a:pPr>
              <a:t>41</a:t>
            </a:fld>
            <a:endParaRPr lang="en-US" altLang="en-US" sz="1200">
              <a:cs typeface="+mn-cs"/>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006335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FB7060A7-263E-4EEF-93E2-0C928825709F}" type="slidenum">
              <a:rPr lang="en-US" altLang="en-US" sz="1200">
                <a:cs typeface="+mn-cs"/>
              </a:rPr>
              <a:pPr algn="r">
                <a:defRPr/>
              </a:pPr>
              <a:t>42</a:t>
            </a:fld>
            <a:endParaRPr lang="en-US" altLang="en-US" sz="1200">
              <a:cs typeface="+mn-cs"/>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987734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FE2ACA-9E8D-4737-81C6-3ADCD13477FD}" type="slidenum">
              <a:rPr lang="en-US" altLang="en-US"/>
              <a:pPr>
                <a:defRPr/>
              </a:pPr>
              <a:t>43</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812795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4D58D2-BE3D-49A5-8C1A-A2181477FB73}" type="slidenum">
              <a:rPr lang="en-US" altLang="en-US"/>
              <a:pPr>
                <a:defRPr/>
              </a:pPr>
              <a:t>44</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77005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2EB1C3-2DAE-469A-B7E3-00005B49789E}" type="slidenum">
              <a:rPr lang="en-US" altLang="en-US"/>
              <a:pPr>
                <a:defRPr/>
              </a:pPr>
              <a:t>45</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437231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B047D4-7836-4E8B-9B29-AD4BD7ED56A7}" type="slidenum">
              <a:rPr lang="en-US" altLang="en-US"/>
              <a:pPr>
                <a:defRPr/>
              </a:pPr>
              <a:t>46</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926645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08CBEB-260F-4375-A8EF-2B09F39396C1}" type="slidenum">
              <a:rPr lang="en-US" altLang="en-US"/>
              <a:pPr>
                <a:defRPr/>
              </a:pPr>
              <a:t>47</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1805284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36248D-57CE-44D8-B673-731496F178C6}" type="slidenum">
              <a:rPr lang="en-US" altLang="en-US"/>
              <a:pPr>
                <a:defRPr/>
              </a:pPr>
              <a:t>48</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608793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7438BB-B4A0-40F3-96E1-D906BAFC36FD}" type="slidenum">
              <a:rPr lang="en-US" altLang="en-US"/>
              <a:pPr>
                <a:defRPr/>
              </a:pPr>
              <a:t>49</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03901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F226EEF-7C5C-4564-BB66-B594396AB518}" type="slidenum">
              <a:rPr lang="en-US" altLang="en-US" sz="1200">
                <a:cs typeface="+mn-cs"/>
              </a:rPr>
              <a:pPr algn="r">
                <a:defRPr/>
              </a:pPr>
              <a:t>5</a:t>
            </a:fld>
            <a:endParaRPr lang="en-US" altLang="en-US" sz="1200">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484756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0C29B1-CD9C-4D28-AAE4-03752422F2CE}" type="slidenum">
              <a:rPr lang="en-US" altLang="en-US"/>
              <a:pPr>
                <a:defRPr/>
              </a:pPr>
              <a:t>50</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133425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467DF9-7A71-43E1-B24C-57B0667FD82D}" type="slidenum">
              <a:rPr lang="en-US" altLang="en-US"/>
              <a:pPr>
                <a:defRPr/>
              </a:pPr>
              <a:t>51</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404365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3D7427-6E88-4F54-937D-9C456494825C}" type="slidenum">
              <a:rPr lang="en-US" altLang="en-US"/>
              <a:pPr>
                <a:defRPr/>
              </a:pPr>
              <a:t>52</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04531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2CDEB6-9D51-43B3-89EF-F059744403A8}" type="slidenum">
              <a:rPr lang="en-US" altLang="en-US"/>
              <a:pPr>
                <a:defRPr/>
              </a:pPr>
              <a:t>53</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8016648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9F5EA8-E932-4B79-82C1-61CFE0CB71D3}" type="slidenum">
              <a:rPr lang="en-US" altLang="en-US"/>
              <a:pPr>
                <a:defRPr/>
              </a:pPr>
              <a:t>54</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988985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D87699-4CB7-4EED-BA1D-9E739E2FC4BC}" type="slidenum">
              <a:rPr lang="en-US" altLang="en-US"/>
              <a:pPr>
                <a:defRPr/>
              </a:pPr>
              <a:t>55</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8380693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C115BD-E350-4664-AA0F-6F969A143580}" type="slidenum">
              <a:rPr lang="en-US" altLang="en-US"/>
              <a:pPr>
                <a:defRPr/>
              </a:pPr>
              <a:t>56</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312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60C498-BB0A-416A-9A82-F4206E5615BF}" type="slidenum">
              <a:rPr lang="en-US" altLang="en-US"/>
              <a:pPr>
                <a:defRPr/>
              </a:pPr>
              <a:t>57</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2969415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5610AF-76DF-48FA-888E-4D312E0F4B52}" type="slidenum">
              <a:rPr lang="en-US" altLang="en-US"/>
              <a:pPr>
                <a:defRPr/>
              </a:pPr>
              <a:t>58</a:t>
            </a:fld>
            <a:endParaRPr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1435193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F2369B-6669-4B99-AEF0-4F0B14B3BD09}" type="slidenum">
              <a:rPr lang="en-US" altLang="en-US"/>
              <a:pPr>
                <a:defRPr/>
              </a:pPr>
              <a:t>59</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97278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4EDD53B-FAF5-46D2-AFBD-17C49C4C5C46}" type="slidenum">
              <a:rPr lang="en-US" altLang="en-US" sz="1200">
                <a:cs typeface="+mn-cs"/>
              </a:rPr>
              <a:pPr algn="r">
                <a:defRPr/>
              </a:pPr>
              <a:t>6</a:t>
            </a:fld>
            <a:endParaRPr lang="en-US" altLang="en-US" sz="1200">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4102334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0000CFCF-7806-4A12-956D-B0248887B282}" type="slidenum">
              <a:rPr lang="en-US" altLang="en-US" sz="1200">
                <a:cs typeface="+mn-cs"/>
              </a:rPr>
              <a:pPr algn="r">
                <a:defRPr/>
              </a:pPr>
              <a:t>60</a:t>
            </a:fld>
            <a:endParaRPr lang="en-US" altLang="en-US" sz="1200">
              <a:cs typeface="+mn-cs"/>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9808287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726442-4CA1-46EB-826F-AD6B4C09E658}" type="slidenum">
              <a:rPr lang="en-US" altLang="en-US"/>
              <a:pPr>
                <a:defRPr/>
              </a:pPr>
              <a:t>61</a:t>
            </a:fld>
            <a:endParaRPr lang="en-US"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6676448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A64FC5-8CDA-44A6-B2E4-C138773FBD6D}" type="slidenum">
              <a:rPr lang="en-US" altLang="en-US"/>
              <a:pPr>
                <a:defRPr/>
              </a:pPr>
              <a:t>62</a:t>
            </a:fld>
            <a:endParaRPr lang="en-US" alt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3089555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2A8C9-8CF9-42B5-AE93-1BDABF140B05}" type="slidenum">
              <a:rPr lang="en-US" altLang="en-US"/>
              <a:pPr>
                <a:defRPr/>
              </a:pPr>
              <a:t>63</a:t>
            </a:fld>
            <a:endParaRPr lang="en-US" alt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556763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F94600-03F9-48FE-84FF-19AD553833B7}" type="slidenum">
              <a:rPr lang="en-US" altLang="en-US"/>
              <a:pPr>
                <a:defRPr/>
              </a:pPr>
              <a:t>64</a:t>
            </a:fld>
            <a:endParaRPr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9720159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2AFA55CC-33E4-496A-A38C-8D63F2D7C3E2}" type="slidenum">
              <a:rPr lang="en-US" altLang="en-US" sz="1200">
                <a:cs typeface="+mn-cs"/>
              </a:rPr>
              <a:pPr algn="r">
                <a:defRPr/>
              </a:pPr>
              <a:t>65</a:t>
            </a:fld>
            <a:endParaRPr lang="en-US" altLang="en-US" sz="1200">
              <a:cs typeface="+mn-cs"/>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140299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C5EC0B0-CAEF-442A-AED7-BB612DFBD18A}" type="slidenum">
              <a:rPr lang="en-US" altLang="en-US" sz="1200">
                <a:cs typeface="+mn-cs"/>
              </a:rPr>
              <a:pPr algn="r">
                <a:defRPr/>
              </a:pPr>
              <a:t>66</a:t>
            </a:fld>
            <a:endParaRPr lang="en-US" altLang="en-US" sz="1200">
              <a:cs typeface="+mn-cs"/>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5361916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0D7B17DB-68CD-4A42-876E-36F325EF9019}" type="slidenum">
              <a:rPr lang="en-US" altLang="en-US" sz="1200">
                <a:cs typeface="+mn-cs"/>
              </a:rPr>
              <a:pPr algn="r">
                <a:defRPr/>
              </a:pPr>
              <a:t>67</a:t>
            </a:fld>
            <a:endParaRPr lang="en-US" altLang="en-US" sz="1200">
              <a:cs typeface="+mn-cs"/>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0358427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E0BC123-4EB5-4CB7-80F2-3A69D781225C}" type="slidenum">
              <a:rPr lang="en-US" altLang="en-US" sz="1200">
                <a:cs typeface="+mn-cs"/>
              </a:rPr>
              <a:pPr algn="r">
                <a:defRPr/>
              </a:pPr>
              <a:t>68</a:t>
            </a:fld>
            <a:endParaRPr lang="en-US" altLang="en-US" sz="1200">
              <a:cs typeface="+mn-cs"/>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9140936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B5DB6C9B-8804-4C59-B1E0-B6BAEB0D07D5}" type="slidenum">
              <a:rPr lang="en-US" altLang="en-US" sz="1200">
                <a:cs typeface="+mn-cs"/>
              </a:rPr>
              <a:pPr algn="r">
                <a:defRPr/>
              </a:pPr>
              <a:t>69</a:t>
            </a:fld>
            <a:endParaRPr lang="en-US" altLang="en-US" sz="1200">
              <a:cs typeface="+mn-cs"/>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06618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F6121E3-4208-4138-A244-1E6CA34B951D}" type="slidenum">
              <a:rPr lang="en-US" altLang="en-US" sz="1200">
                <a:cs typeface="+mn-cs"/>
              </a:rPr>
              <a:pPr algn="r">
                <a:defRPr/>
              </a:pPr>
              <a:t>7</a:t>
            </a:fld>
            <a:endParaRPr lang="en-US" altLang="en-US" sz="1200">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9487013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B7ED343C-CF0E-4A81-A48F-CD836B5BAFB9}" type="slidenum">
              <a:rPr lang="en-US" altLang="en-US" sz="1200">
                <a:cs typeface="+mn-cs"/>
              </a:rPr>
              <a:pPr algn="r">
                <a:defRPr/>
              </a:pPr>
              <a:t>70</a:t>
            </a:fld>
            <a:endParaRPr lang="en-US" altLang="en-US" sz="1200">
              <a:cs typeface="+mn-cs"/>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649089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85143D6-604E-443D-B3DA-BA39A39E7152}" type="slidenum">
              <a:rPr lang="en-US" altLang="en-US" sz="1200">
                <a:cs typeface="+mn-cs"/>
              </a:rPr>
              <a:pPr algn="r">
                <a:defRPr/>
              </a:pPr>
              <a:t>71</a:t>
            </a:fld>
            <a:endParaRPr lang="en-US" altLang="en-US" sz="1200">
              <a:cs typeface="+mn-cs"/>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5451589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42063B5-1B36-47C3-8B0F-D4818912E496}" type="slidenum">
              <a:rPr lang="en-US" altLang="en-US" sz="1200">
                <a:cs typeface="+mn-cs"/>
              </a:rPr>
              <a:pPr algn="r">
                <a:defRPr/>
              </a:pPr>
              <a:t>72</a:t>
            </a:fld>
            <a:endParaRPr lang="en-US" alt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2591424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889BF1C2-695B-4DDC-BC3E-11B1FD70C5B8}" type="slidenum">
              <a:rPr lang="en-US" altLang="en-US" sz="1200">
                <a:cs typeface="+mn-cs"/>
              </a:rPr>
              <a:pPr algn="r">
                <a:defRPr/>
              </a:pPr>
              <a:t>73</a:t>
            </a:fld>
            <a:endParaRPr lang="en-US" altLang="en-US" sz="1200">
              <a:cs typeface="+mn-cs"/>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r>
              <a:rPr lang="en-US" altLang="en-US" dirty="0" smtClean="0"/>
              <a:t>© 2006 By Timothy K. Lund</a:t>
            </a:r>
          </a:p>
        </p:txBody>
      </p:sp>
    </p:spTree>
    <p:extLst>
      <p:ext uri="{BB962C8B-B14F-4D97-AF65-F5344CB8AC3E}">
        <p14:creationId xmlns:p14="http://schemas.microsoft.com/office/powerpoint/2010/main" val="28484007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D0B863A6-FF2F-411A-8DD1-806AE54971CF}" type="slidenum">
              <a:rPr lang="en-US" altLang="en-US" sz="1200">
                <a:cs typeface="+mn-cs"/>
              </a:rPr>
              <a:pPr algn="r">
                <a:defRPr/>
              </a:pPr>
              <a:t>74</a:t>
            </a:fld>
            <a:endParaRPr lang="en-US" altLang="en-US" sz="1200">
              <a:cs typeface="+mn-cs"/>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5565344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09BD13B6-49E8-42A5-B047-FDB9FD3C6B27}" type="slidenum">
              <a:rPr lang="en-US" altLang="en-US" sz="1200">
                <a:cs typeface="+mn-cs"/>
              </a:rPr>
              <a:pPr algn="r">
                <a:defRPr/>
              </a:pPr>
              <a:t>75</a:t>
            </a:fld>
            <a:endParaRPr lang="en-US" altLang="en-US" sz="1200">
              <a:cs typeface="+mn-cs"/>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9308351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ED32E914-C61A-401F-8376-738AA7E649F7}" type="slidenum">
              <a:rPr lang="en-US" altLang="en-US" sz="1200">
                <a:cs typeface="+mn-cs"/>
              </a:rPr>
              <a:pPr algn="r">
                <a:defRPr/>
              </a:pPr>
              <a:t>76</a:t>
            </a:fld>
            <a:endParaRPr lang="en-US" altLang="en-US" sz="1200">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9565435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D651C049-9222-4610-8A6D-18426FDA7B05}" type="slidenum">
              <a:rPr lang="en-US" altLang="en-US" sz="1200">
                <a:cs typeface="+mn-cs"/>
              </a:rPr>
              <a:pPr algn="r">
                <a:defRPr/>
              </a:pPr>
              <a:t>77</a:t>
            </a:fld>
            <a:endParaRPr lang="en-US" altLang="en-US" sz="1200">
              <a:cs typeface="+mn-cs"/>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653736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FADC27E-9DBA-4776-8329-57D5E7696E70}" type="slidenum">
              <a:rPr lang="en-US" altLang="en-US" sz="1200">
                <a:cs typeface="+mn-cs"/>
              </a:rPr>
              <a:pPr algn="r">
                <a:defRPr/>
              </a:pPr>
              <a:t>78</a:t>
            </a:fld>
            <a:endParaRPr lang="en-US" altLang="en-US" sz="1200">
              <a:cs typeface="+mn-cs"/>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0835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7F4E1F1-EC34-434E-AFF8-9865F48FDD31}" type="slidenum">
              <a:rPr lang="en-US" altLang="en-US" sz="1200">
                <a:cs typeface="+mn-cs"/>
              </a:rPr>
              <a:pPr algn="r">
                <a:defRPr/>
              </a:pPr>
              <a:t>8</a:t>
            </a:fld>
            <a:endParaRPr lang="en-US" altLang="en-US" sz="1200">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55468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1D79952-AD96-45F0-A73A-46804B7C8C00}" type="slidenum">
              <a:rPr lang="en-US" altLang="en-US" sz="1200">
                <a:cs typeface="+mn-cs"/>
              </a:rPr>
              <a:pPr algn="r">
                <a:defRPr/>
              </a:pPr>
              <a:t>9</a:t>
            </a:fld>
            <a:endParaRPr lang="en-US" altLang="en-US" sz="1200">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598877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6D94A5-014B-4FA9-9F28-9455357CA2B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207BD8-5B33-4D97-98C2-E49C3C82CF2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FF23AA-1C5A-489D-8523-E5AE2BC2FB4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911508-999E-487D-8D68-0A58A36F90D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B8D8B3-5FD3-4470-B4A2-CE4162E2984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3F9709A-7BB5-4126-B991-DC6553DA7C5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8DC9F0E-0FA5-443B-A086-978F747DA4D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224BAD5-F35C-4012-B1E9-1F923D7874A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CE24E76-0CB5-40FA-8D8C-A9B69E49922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BE4601-28C8-443A-ABE0-CA7C551BE1C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79C6D2-C7BB-45DB-A255-9CA9F7CB71D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BA843985-DFBA-472C-8E12-EE95D8AAB3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11.png"/><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3.jpeg"/><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audio" Target="../media/audio5.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audio" Target="../media/audio10.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audio" Target="../media/audio8.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11.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8.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audio" Target="../media/audio6.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audio" Target="../media/audio5.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audio" Target="../media/audio11.wav"/><Relationship Id="rId10" Type="http://schemas.openxmlformats.org/officeDocument/2006/relationships/image" Target="../media/image33.png"/><Relationship Id="rId4" Type="http://schemas.openxmlformats.org/officeDocument/2006/relationships/audio" Target="../media/audio2.wav"/><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7.png"/><Relationship Id="rId4" Type="http://schemas.openxmlformats.org/officeDocument/2006/relationships/audio" Target="../media/audio2.wav"/><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audio" Target="../media/audio5.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5.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8.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8.png"/><Relationship Id="rId5" Type="http://schemas.openxmlformats.org/officeDocument/2006/relationships/image" Target="../media/image29.jpeg"/><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40.png"/></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10.png"/><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1.jpeg"/><Relationship Id="rId4" Type="http://schemas.openxmlformats.org/officeDocument/2006/relationships/audio" Target="../media/audio2.wav"/><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10.pn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9.png"/><Relationship Id="rId5" Type="http://schemas.openxmlformats.org/officeDocument/2006/relationships/audio" Target="../media/audio4.wav"/><Relationship Id="rId15" Type="http://schemas.openxmlformats.org/officeDocument/2006/relationships/image" Target="../media/image44.png"/><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28.png"/><Relationship Id="rId14" Type="http://schemas.openxmlformats.org/officeDocument/2006/relationships/image" Target="../media/image43.png"/></Relationships>
</file>

<file path=ppt/slides/_rels/slide42.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9.png"/><Relationship Id="rId17" Type="http://schemas.openxmlformats.org/officeDocument/2006/relationships/image" Target="../media/image48.png"/><Relationship Id="rId2" Type="http://schemas.openxmlformats.org/officeDocument/2006/relationships/notesSlide" Target="../notesSlides/notesSlide42.xml"/><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46.png"/><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42.png"/><Relationship Id="rId14" Type="http://schemas.openxmlformats.org/officeDocument/2006/relationships/image" Target="../media/image11.png"/></Relationships>
</file>

<file path=ppt/slides/_rels/slide4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9.png"/><Relationship Id="rId3" Type="http://schemas.openxmlformats.org/officeDocument/2006/relationships/audio" Target="../media/audio1.wav"/><Relationship Id="rId7" Type="http://schemas.openxmlformats.org/officeDocument/2006/relationships/image" Target="../media/image29.jpeg"/><Relationship Id="rId12" Type="http://schemas.openxmlformats.org/officeDocument/2006/relationships/image" Target="../media/image10.png"/><Relationship Id="rId2" Type="http://schemas.openxmlformats.org/officeDocument/2006/relationships/notesSlide" Target="../notesSlides/notesSlide43.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image" Target="../media/image39.png"/><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36.png"/></Relationships>
</file>

<file path=ppt/slides/_rels/slide4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audio" Target="../media/audio2.wav"/><Relationship Id="rId9"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audio" Target="../media/audio6.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1.wav"/><Relationship Id="rId7"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54.png"/></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audio" Target="../media/audio1.wav"/><Relationship Id="rId7"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audio" Target="../media/audio5.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6.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6.jpeg"/><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60.png"/><Relationship Id="rId5" Type="http://schemas.openxmlformats.org/officeDocument/2006/relationships/audio" Target="../media/audio11.wav"/><Relationship Id="rId10" Type="http://schemas.openxmlformats.org/officeDocument/2006/relationships/image" Target="../media/image59.png"/><Relationship Id="rId4" Type="http://schemas.openxmlformats.org/officeDocument/2006/relationships/audio" Target="../media/audio2.wav"/><Relationship Id="rId9" Type="http://schemas.openxmlformats.org/officeDocument/2006/relationships/image" Target="../media/image58.gif"/></Relationships>
</file>

<file path=ppt/slides/_rels/slide5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5.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61.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audio" Target="../media/audio5.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audio" Target="../media/audio5.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audio" Target="../media/audio5.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12.png"/><Relationship Id="rId5" Type="http://schemas.openxmlformats.org/officeDocument/2006/relationships/audio" Target="../media/audio4.wav"/><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42.png"/><Relationship Id="rId1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audio" Target="../media/audio1.wav"/><Relationship Id="rId7"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audio" Target="../media/audio1.wav"/><Relationship Id="rId7"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5.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audio" Target="../media/audio5.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70.png"/></Relationships>
</file>

<file path=ppt/slides/_rels/slide6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69.jpe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69.jpe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5.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audio" Target="../media/audio5.wav"/><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audio" Target="../media/audio5.wav"/><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audio" Target="../media/audio2.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audio" Target="../media/audio2.wav"/></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audio" Target="../media/audio2.wav"/></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Essential idea: </a:t>
            </a:r>
            <a:r>
              <a:rPr lang="en-US" altLang="en-US"/>
              <a:t>One of the earliest uses for electricity was to produce light and heat. This technology continues to have a major impact on the lives of people around the world.</a:t>
            </a:r>
            <a:endParaRPr lang="en-US" altLang="en-US" b="1">
              <a:solidFill>
                <a:srgbClr val="000000"/>
              </a:solidFill>
            </a:endParaRPr>
          </a:p>
          <a:p>
            <a:pPr marL="625475" indent="-625475" eaLnBrk="0" hangingPunct="0"/>
            <a:r>
              <a:rPr lang="en-US" altLang="en-US" b="1">
                <a:solidFill>
                  <a:srgbClr val="000000"/>
                </a:solidFill>
              </a:rPr>
              <a:t>Nature of science: </a:t>
            </a:r>
            <a:r>
              <a:rPr lang="en-US" altLang="en-US">
                <a:solidFill>
                  <a:srgbClr val="000000"/>
                </a:solidFill>
              </a:rPr>
              <a:t> </a:t>
            </a:r>
            <a:r>
              <a:rPr lang="en-US" altLang="en-US"/>
              <a:t>Although Ohm and Barlow published their findings on the nature of electric current around the same time, little credence was given to Ohm. Barlow’s incorrect law was not initially criticized or investigated. This is a reflection of the nature of academia of the time with physics in Germany being largely non-mathematical and Barlow held in high respect in England. It indicates the need for the publication and peer review of research findings in recognized scientific journals.</a:t>
            </a:r>
            <a:r>
              <a:rPr lang="en-US" altLang="en-US">
                <a:solidFill>
                  <a:srgbClr val="000000"/>
                </a:solidFill>
              </a:rPr>
              <a:t> </a:t>
            </a:r>
          </a:p>
          <a:p>
            <a:pPr marL="625475" indent="-625475" eaLnBrk="0" hangingPunct="0"/>
            <a:endParaRPr lang="en-US" altLang="en-US" b="1">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	</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you have ever looked inside an                          electronic device you have no doubt                              seen what a resistor looks like.</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 resistor’s working part is usually                                made of carbon, which is a                                semiconductor.</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less carbon                                                             there is, the harder it is for                                                                current to flow through the resistor.</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As the animation shows, carbon is                           spiraled away to cut down the                                       cross-sectional area, thereby increasing the resistance to whatever value is desired.	</a:t>
            </a:r>
          </a:p>
        </p:txBody>
      </p:sp>
      <p:sp>
        <p:nvSpPr>
          <p:cNvPr id="11267"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54693" name="Picture 5"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03900" y="1243013"/>
            <a:ext cx="2005013" cy="2005012"/>
          </a:xfrm>
          <a:prstGeom prst="rect">
            <a:avLst/>
          </a:prstGeom>
          <a:ln>
            <a:noFill/>
          </a:ln>
          <a:effectLst>
            <a:outerShdw blurRad="292100" dist="139700" dir="2700000" algn="tl" rotWithShape="0">
              <a:srgbClr val="333333">
                <a:alpha val="65000"/>
              </a:srgbClr>
            </a:outerShdw>
          </a:effectLst>
        </p:spPr>
      </p:pic>
      <p:pic>
        <p:nvPicPr>
          <p:cNvPr id="754695" name="Picture 7"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00900" y="1544638"/>
            <a:ext cx="1614488" cy="1614487"/>
          </a:xfrm>
          <a:prstGeom prst="rect">
            <a:avLst/>
          </a:prstGeom>
          <a:ln>
            <a:noFill/>
          </a:ln>
          <a:effectLst>
            <a:outerShdw blurRad="292100" dist="139700" dir="2700000" algn="tl" rotWithShape="0">
              <a:srgbClr val="333333">
                <a:alpha val="65000"/>
              </a:srgbClr>
            </a:outerShdw>
          </a:effectLst>
        </p:spPr>
      </p:pic>
      <p:pic>
        <p:nvPicPr>
          <p:cNvPr id="754697" name="Picture 9" descr="res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52838" y="3152775"/>
            <a:ext cx="5848350" cy="2667000"/>
          </a:xfrm>
          <a:prstGeom prst="rect">
            <a:avLst/>
          </a:prstGeom>
          <a:ln>
            <a:noFill/>
          </a:ln>
          <a:effectLst>
            <a:outerShdw blurRad="292100" dist="139700" dir="2700000" algn="tl" rotWithShape="0">
              <a:srgbClr val="333333">
                <a:alpha val="65000"/>
              </a:srgbClr>
            </a:outerShdw>
          </a:effectLst>
        </p:spPr>
      </p:pic>
      <p:sp>
        <p:nvSpPr>
          <p:cNvPr id="754698" name="Rectangle 10"/>
          <p:cNvSpPr>
            <a:spLocks noChangeArrowheads="1"/>
          </p:cNvSpPr>
          <p:nvPr/>
        </p:nvSpPr>
        <p:spPr bwMode="auto">
          <a:xfrm>
            <a:off x="5486400" y="4257675"/>
            <a:ext cx="2716213" cy="630238"/>
          </a:xfrm>
          <a:prstGeom prst="rect">
            <a:avLst/>
          </a:prstGeom>
          <a:solidFill>
            <a:schemeClr val="tx1"/>
          </a:solidFill>
          <a:ln w="9525">
            <a:solidFill>
              <a:schemeClr val="tx1"/>
            </a:solid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4690">
                                            <p:txEl>
                                              <p:pRg st="0" end="0"/>
                                            </p:txEl>
                                          </p:spTgt>
                                        </p:tgtEl>
                                        <p:attrNameLst>
                                          <p:attrName>style.visibility</p:attrName>
                                        </p:attrNameLst>
                                      </p:cBhvr>
                                      <p:to>
                                        <p:strVal val="visible"/>
                                      </p:to>
                                    </p:set>
                                    <p:anim calcmode="lin" valueType="num">
                                      <p:cBhvr additive="base">
                                        <p:cTn id="7" dur="500" fill="hold"/>
                                        <p:tgtEl>
                                          <p:spTgt spid="7546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46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4690">
                                            <p:txEl>
                                              <p:pRg st="1" end="1"/>
                                            </p:txEl>
                                          </p:spTgt>
                                        </p:tgtEl>
                                        <p:attrNameLst>
                                          <p:attrName>style.visibility</p:attrName>
                                        </p:attrNameLst>
                                      </p:cBhvr>
                                      <p:to>
                                        <p:strVal val="visible"/>
                                      </p:to>
                                    </p:set>
                                    <p:anim calcmode="lin" valueType="num">
                                      <p:cBhvr additive="base">
                                        <p:cTn id="13" dur="500" fill="hold"/>
                                        <p:tgtEl>
                                          <p:spTgt spid="7546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754693"/>
                                        </p:tgtEl>
                                        <p:attrNameLst>
                                          <p:attrName>style.visibility</p:attrName>
                                        </p:attrNameLst>
                                      </p:cBhvr>
                                      <p:to>
                                        <p:strVal val="visible"/>
                                      </p:to>
                                    </p:set>
                                    <p:anim calcmode="lin" valueType="num">
                                      <p:cBhvr>
                                        <p:cTn id="19" dur="500" fill="hold"/>
                                        <p:tgtEl>
                                          <p:spTgt spid="754693"/>
                                        </p:tgtEl>
                                        <p:attrNameLst>
                                          <p:attrName>ppt_w</p:attrName>
                                        </p:attrNameLst>
                                      </p:cBhvr>
                                      <p:tavLst>
                                        <p:tav tm="0">
                                          <p:val>
                                            <p:fltVal val="0"/>
                                          </p:val>
                                        </p:tav>
                                        <p:tav tm="100000">
                                          <p:val>
                                            <p:strVal val="#ppt_w"/>
                                          </p:val>
                                        </p:tav>
                                      </p:tavLst>
                                    </p:anim>
                                    <p:anim calcmode="lin" valueType="num">
                                      <p:cBhvr>
                                        <p:cTn id="20" dur="500" fill="hold"/>
                                        <p:tgtEl>
                                          <p:spTgt spid="754693"/>
                                        </p:tgtEl>
                                        <p:attrNameLst>
                                          <p:attrName>ppt_h</p:attrName>
                                        </p:attrNameLst>
                                      </p:cBhvr>
                                      <p:tavLst>
                                        <p:tav tm="0">
                                          <p:val>
                                            <p:fltVal val="0"/>
                                          </p:val>
                                        </p:tav>
                                        <p:tav tm="100000">
                                          <p:val>
                                            <p:strVal val="#ppt_h"/>
                                          </p:val>
                                        </p:tav>
                                      </p:tavLst>
                                    </p:anim>
                                    <p:animEffect transition="in" filter="fade">
                                      <p:cBhvr>
                                        <p:cTn id="21" dur="500"/>
                                        <p:tgtEl>
                                          <p:spTgt spid="754693"/>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754695"/>
                                        </p:tgtEl>
                                        <p:attrNameLst>
                                          <p:attrName>style.visibility</p:attrName>
                                        </p:attrNameLst>
                                      </p:cBhvr>
                                      <p:to>
                                        <p:strVal val="visible"/>
                                      </p:to>
                                    </p:set>
                                    <p:anim calcmode="lin" valueType="num">
                                      <p:cBhvr>
                                        <p:cTn id="26" dur="500" fill="hold"/>
                                        <p:tgtEl>
                                          <p:spTgt spid="754695"/>
                                        </p:tgtEl>
                                        <p:attrNameLst>
                                          <p:attrName>ppt_w</p:attrName>
                                        </p:attrNameLst>
                                      </p:cBhvr>
                                      <p:tavLst>
                                        <p:tav tm="0">
                                          <p:val>
                                            <p:fltVal val="0"/>
                                          </p:val>
                                        </p:tav>
                                        <p:tav tm="100000">
                                          <p:val>
                                            <p:strVal val="#ppt_w"/>
                                          </p:val>
                                        </p:tav>
                                      </p:tavLst>
                                    </p:anim>
                                    <p:anim calcmode="lin" valueType="num">
                                      <p:cBhvr>
                                        <p:cTn id="27" dur="500" fill="hold"/>
                                        <p:tgtEl>
                                          <p:spTgt spid="754695"/>
                                        </p:tgtEl>
                                        <p:attrNameLst>
                                          <p:attrName>ppt_h</p:attrName>
                                        </p:attrNameLst>
                                      </p:cBhvr>
                                      <p:tavLst>
                                        <p:tav tm="0">
                                          <p:val>
                                            <p:fltVal val="0"/>
                                          </p:val>
                                        </p:tav>
                                        <p:tav tm="100000">
                                          <p:val>
                                            <p:strVal val="#ppt_h"/>
                                          </p:val>
                                        </p:tav>
                                      </p:tavLst>
                                    </p:anim>
                                    <p:animEffect transition="in" filter="fade">
                                      <p:cBhvr>
                                        <p:cTn id="28" dur="500"/>
                                        <p:tgtEl>
                                          <p:spTgt spid="754695"/>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54690">
                                            <p:txEl>
                                              <p:pRg st="2" end="2"/>
                                            </p:txEl>
                                          </p:spTgt>
                                        </p:tgtEl>
                                        <p:attrNameLst>
                                          <p:attrName>style.visibility</p:attrName>
                                        </p:attrNameLst>
                                      </p:cBhvr>
                                      <p:to>
                                        <p:strVal val="visible"/>
                                      </p:to>
                                    </p:set>
                                    <p:anim calcmode="lin" valueType="num">
                                      <p:cBhvr additive="base">
                                        <p:cTn id="33" dur="500" fill="hold"/>
                                        <p:tgtEl>
                                          <p:spTgt spid="754690">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54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53" presetClass="entr" presetSubtype="0" fill="hold" nodeType="withEffect">
                                  <p:stCondLst>
                                    <p:cond delay="0"/>
                                  </p:stCondLst>
                                  <p:childTnLst>
                                    <p:set>
                                      <p:cBhvr>
                                        <p:cTn id="36" dur="1" fill="hold">
                                          <p:stCondLst>
                                            <p:cond delay="0"/>
                                          </p:stCondLst>
                                        </p:cTn>
                                        <p:tgtEl>
                                          <p:spTgt spid="754697"/>
                                        </p:tgtEl>
                                        <p:attrNameLst>
                                          <p:attrName>style.visibility</p:attrName>
                                        </p:attrNameLst>
                                      </p:cBhvr>
                                      <p:to>
                                        <p:strVal val="visible"/>
                                      </p:to>
                                    </p:set>
                                    <p:anim calcmode="lin" valueType="num">
                                      <p:cBhvr>
                                        <p:cTn id="37" dur="500" fill="hold"/>
                                        <p:tgtEl>
                                          <p:spTgt spid="754697"/>
                                        </p:tgtEl>
                                        <p:attrNameLst>
                                          <p:attrName>ppt_w</p:attrName>
                                        </p:attrNameLst>
                                      </p:cBhvr>
                                      <p:tavLst>
                                        <p:tav tm="0">
                                          <p:val>
                                            <p:fltVal val="0"/>
                                          </p:val>
                                        </p:tav>
                                        <p:tav tm="100000">
                                          <p:val>
                                            <p:strVal val="#ppt_w"/>
                                          </p:val>
                                        </p:tav>
                                      </p:tavLst>
                                    </p:anim>
                                    <p:anim calcmode="lin" valueType="num">
                                      <p:cBhvr>
                                        <p:cTn id="38" dur="500" fill="hold"/>
                                        <p:tgtEl>
                                          <p:spTgt spid="754697"/>
                                        </p:tgtEl>
                                        <p:attrNameLst>
                                          <p:attrName>ppt_h</p:attrName>
                                        </p:attrNameLst>
                                      </p:cBhvr>
                                      <p:tavLst>
                                        <p:tav tm="0">
                                          <p:val>
                                            <p:fltVal val="0"/>
                                          </p:val>
                                        </p:tav>
                                        <p:tav tm="100000">
                                          <p:val>
                                            <p:strVal val="#ppt_h"/>
                                          </p:val>
                                        </p:tav>
                                      </p:tavLst>
                                    </p:anim>
                                    <p:animEffect transition="in" filter="fade">
                                      <p:cBhvr>
                                        <p:cTn id="39" dur="500"/>
                                        <p:tgtEl>
                                          <p:spTgt spid="75469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754698"/>
                                        </p:tgtEl>
                                        <p:attrNameLst>
                                          <p:attrName>style.visibility</p:attrName>
                                        </p:attrNameLst>
                                      </p:cBhvr>
                                      <p:to>
                                        <p:strVal val="visible"/>
                                      </p:to>
                                    </p:set>
                                    <p:anim calcmode="lin" valueType="num">
                                      <p:cBhvr>
                                        <p:cTn id="42" dur="500" fill="hold"/>
                                        <p:tgtEl>
                                          <p:spTgt spid="754698"/>
                                        </p:tgtEl>
                                        <p:attrNameLst>
                                          <p:attrName>ppt_w</p:attrName>
                                        </p:attrNameLst>
                                      </p:cBhvr>
                                      <p:tavLst>
                                        <p:tav tm="0">
                                          <p:val>
                                            <p:fltVal val="0"/>
                                          </p:val>
                                        </p:tav>
                                        <p:tav tm="100000">
                                          <p:val>
                                            <p:strVal val="#ppt_w"/>
                                          </p:val>
                                        </p:tav>
                                      </p:tavLst>
                                    </p:anim>
                                    <p:anim calcmode="lin" valueType="num">
                                      <p:cBhvr>
                                        <p:cTn id="43" dur="500" fill="hold"/>
                                        <p:tgtEl>
                                          <p:spTgt spid="754698"/>
                                        </p:tgtEl>
                                        <p:attrNameLst>
                                          <p:attrName>ppt_h</p:attrName>
                                        </p:attrNameLst>
                                      </p:cBhvr>
                                      <p:tavLst>
                                        <p:tav tm="0">
                                          <p:val>
                                            <p:fltVal val="0"/>
                                          </p:val>
                                        </p:tav>
                                        <p:tav tm="100000">
                                          <p:val>
                                            <p:strVal val="#ppt_h"/>
                                          </p:val>
                                        </p:tav>
                                      </p:tavLst>
                                    </p:anim>
                                    <p:animEffect transition="in" filter="fade">
                                      <p:cBhvr>
                                        <p:cTn id="44" dur="500"/>
                                        <p:tgtEl>
                                          <p:spTgt spid="7546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54690">
                                            <p:txEl>
                                              <p:pRg st="3" end="3"/>
                                            </p:txEl>
                                          </p:spTgt>
                                        </p:tgtEl>
                                        <p:attrNameLst>
                                          <p:attrName>style.visibility</p:attrName>
                                        </p:attrNameLst>
                                      </p:cBhvr>
                                      <p:to>
                                        <p:strVal val="visible"/>
                                      </p:to>
                                    </p:set>
                                    <p:anim calcmode="lin" valueType="num">
                                      <p:cBhvr additive="base">
                                        <p:cTn id="49" dur="500" fill="hold"/>
                                        <p:tgtEl>
                                          <p:spTgt spid="75469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4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54690">
                                            <p:txEl>
                                              <p:pRg st="4" end="4"/>
                                            </p:txEl>
                                          </p:spTgt>
                                        </p:tgtEl>
                                        <p:attrNameLst>
                                          <p:attrName>style.visibility</p:attrName>
                                        </p:attrNameLst>
                                      </p:cBhvr>
                                      <p:to>
                                        <p:strVal val="visible"/>
                                      </p:to>
                                    </p:set>
                                    <p:anim calcmode="lin" valueType="num">
                                      <p:cBhvr additive="base">
                                        <p:cTn id="55" dur="500" fill="hold"/>
                                        <p:tgtEl>
                                          <p:spTgt spid="75469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54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xit" presetSubtype="8" fill="hold" grpId="1" nodeType="clickEffect">
                                  <p:stCondLst>
                                    <p:cond delay="0"/>
                                  </p:stCondLst>
                                  <p:childTnLst>
                                    <p:animEffect transition="out" filter="wipe(left)">
                                      <p:cBhvr>
                                        <p:cTn id="60" dur="5000"/>
                                        <p:tgtEl>
                                          <p:spTgt spid="754698"/>
                                        </p:tgtEl>
                                      </p:cBhvr>
                                    </p:animEffect>
                                    <p:set>
                                      <p:cBhvr>
                                        <p:cTn id="61" dur="1" fill="hold">
                                          <p:stCondLst>
                                            <p:cond delay="4999"/>
                                          </p:stCondLst>
                                        </p:cTn>
                                        <p:tgtEl>
                                          <p:spTgt spid="754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8" grpId="0" animBg="1"/>
      <p:bldP spid="75469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it-IT" altLang="en-US" sz="2000">
                <a:solidFill>
                  <a:srgbClr val="000000"/>
                </a:solidFill>
                <a:latin typeface="Courier New" pitchFamily="49" charset="0"/>
                <a:cs typeface="Times New Roman" pitchFamily="18" charset="0"/>
              </a:rPr>
              <a:t> 	</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Some very precise resistors are                                   made of wire and are called                                             </a:t>
            </a:r>
            <a:r>
              <a:rPr lang="en-US" altLang="en-US" b="1">
                <a:solidFill>
                  <a:srgbClr val="000000"/>
                </a:solidFill>
                <a:cs typeface="Times New Roman" pitchFamily="18" charset="0"/>
              </a:rPr>
              <a:t>wire-wound</a:t>
            </a:r>
            <a:r>
              <a:rPr lang="en-US" altLang="en-US">
                <a:solidFill>
                  <a:srgbClr val="000000"/>
                </a:solidFill>
                <a:cs typeface="Times New Roman" pitchFamily="18" charset="0"/>
              </a:rPr>
              <a:t> </a:t>
            </a:r>
            <a:r>
              <a:rPr lang="en-US" altLang="en-US" b="1">
                <a:solidFill>
                  <a:srgbClr val="000000"/>
                </a:solidFill>
                <a:cs typeface="Times New Roman" pitchFamily="18" charset="0"/>
              </a:rPr>
              <a:t>resistors</a:t>
            </a:r>
            <a:r>
              <a:rPr lang="en-US" altLang="en-US">
                <a:solidFill>
                  <a:srgbClr val="000000"/>
                </a:solidFill>
                <a:cs typeface="Times New Roman" pitchFamily="18" charset="0"/>
              </a:rPr>
              <a:t>. </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And some resistors can be made to vary their resistance by tapping them at various places. These are called </a:t>
            </a:r>
            <a:r>
              <a:rPr lang="en-US" altLang="en-US" b="1">
                <a:solidFill>
                  <a:srgbClr val="000000"/>
                </a:solidFill>
                <a:cs typeface="Times New Roman" pitchFamily="18" charset="0"/>
              </a:rPr>
              <a:t>variable resistors</a:t>
            </a:r>
            <a:r>
              <a:rPr lang="en-US" altLang="en-US">
                <a:solidFill>
                  <a:srgbClr val="000000"/>
                </a:solidFill>
                <a:cs typeface="Times New Roman" pitchFamily="18" charset="0"/>
              </a:rPr>
              <a:t> and </a:t>
            </a:r>
            <a:r>
              <a:rPr lang="en-US" altLang="en-US" b="1">
                <a:solidFill>
                  <a:srgbClr val="000000"/>
                </a:solidFill>
                <a:cs typeface="Times New Roman" pitchFamily="18" charset="0"/>
              </a:rPr>
              <a:t>potentiometers</a:t>
            </a:r>
            <a:r>
              <a:rPr lang="en-US" altLang="en-US">
                <a:solidFill>
                  <a:srgbClr val="000000"/>
                </a:solidFill>
                <a:cs typeface="Times New Roman" pitchFamily="18" charset="0"/>
              </a:rPr>
              <a:t>.</a:t>
            </a:r>
          </a:p>
          <a:p>
            <a:pPr>
              <a:spcBef>
                <a:spcPct val="10000"/>
              </a:spcBef>
            </a:pPr>
            <a:r>
              <a:rPr lang="en-US" altLang="en-US">
                <a:solidFill>
                  <a:srgbClr val="000000"/>
                </a:solidFill>
                <a:cs typeface="Times New Roman" pitchFamily="18" charset="0"/>
                <a:sym typeface="Symbol" pitchFamily="18" charset="2"/>
              </a:rPr>
              <a:t></a:t>
            </a:r>
            <a:r>
              <a:rPr lang="en-US" altLang="en-US" b="1">
                <a:solidFill>
                  <a:srgbClr val="000000"/>
                </a:solidFill>
                <a:cs typeface="Times New Roman" pitchFamily="18" charset="0"/>
              </a:rPr>
              <a:t>Thermistors</a:t>
            </a:r>
            <a:r>
              <a:rPr lang="en-US" altLang="en-US">
                <a:solidFill>
                  <a:srgbClr val="000000"/>
                </a:solidFill>
                <a:cs typeface="Times New Roman" pitchFamily="18" charset="0"/>
              </a:rPr>
              <a:t> are temperature-                        dependent resistors, changing                                           their resistance in response                                              to their temperature.</a:t>
            </a:r>
          </a:p>
          <a:p>
            <a:pPr>
              <a:spcBef>
                <a:spcPct val="10000"/>
              </a:spcBef>
            </a:pPr>
            <a:r>
              <a:rPr lang="en-US" altLang="en-US">
                <a:solidFill>
                  <a:srgbClr val="000000"/>
                </a:solidFill>
                <a:cs typeface="Times New Roman" pitchFamily="18" charset="0"/>
                <a:sym typeface="Symbol" pitchFamily="18" charset="2"/>
              </a:rPr>
              <a:t></a:t>
            </a:r>
            <a:r>
              <a:rPr lang="en-US" altLang="en-US" b="1">
                <a:solidFill>
                  <a:srgbClr val="000000"/>
                </a:solidFill>
                <a:cs typeface="Times New Roman" pitchFamily="18" charset="0"/>
                <a:sym typeface="Symbol" pitchFamily="18" charset="2"/>
              </a:rPr>
              <a:t>Light-dependent resistors (LDRs)</a:t>
            </a:r>
            <a:r>
              <a:rPr lang="en-US" altLang="en-US">
                <a:solidFill>
                  <a:srgbClr val="000000"/>
                </a:solidFill>
                <a:cs typeface="Times New Roman" pitchFamily="18" charset="0"/>
                <a:sym typeface="Symbol" pitchFamily="18" charset="2"/>
              </a:rPr>
              <a:t>                            change their resistance in                                        response to light intensity.</a:t>
            </a:r>
          </a:p>
        </p:txBody>
      </p:sp>
      <p:sp>
        <p:nvSpPr>
          <p:cNvPr id="12291"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56748"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651562">
            <a:off x="5559425" y="1203325"/>
            <a:ext cx="2933700" cy="3067050"/>
          </a:xfrm>
          <a:prstGeom prst="rect">
            <a:avLst/>
          </a:prstGeom>
          <a:ln>
            <a:noFill/>
          </a:ln>
          <a:effectLst>
            <a:outerShdw blurRad="292100" dist="139700" dir="2700000" algn="tl" rotWithShape="0">
              <a:srgbClr val="333333">
                <a:alpha val="65000"/>
              </a:srgbClr>
            </a:outerShdw>
          </a:effectLst>
        </p:spPr>
      </p:pic>
      <p:pic>
        <p:nvPicPr>
          <p:cNvPr id="756749"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652133">
            <a:off x="7119938" y="1241425"/>
            <a:ext cx="1352550" cy="1428750"/>
          </a:xfrm>
          <a:prstGeom prst="rect">
            <a:avLst/>
          </a:prstGeom>
          <a:ln>
            <a:noFill/>
          </a:ln>
          <a:effectLst>
            <a:outerShdw blurRad="292100" dist="139700" dir="2700000" algn="tl" rotWithShape="0">
              <a:srgbClr val="333333">
                <a:alpha val="65000"/>
              </a:srgbClr>
            </a:outerShdw>
          </a:effectLst>
        </p:spPr>
      </p:pic>
      <p:pic>
        <p:nvPicPr>
          <p:cNvPr id="756751" name="Picture 15" descr="ntcx"/>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882379">
            <a:off x="5532438" y="3284538"/>
            <a:ext cx="3333750" cy="2505075"/>
          </a:xfrm>
          <a:prstGeom prst="rect">
            <a:avLst/>
          </a:prstGeom>
          <a:ln>
            <a:noFill/>
          </a:ln>
          <a:effectLst>
            <a:outerShdw blurRad="292100" dist="139700" dir="2700000" algn="tl" rotWithShape="0">
              <a:srgbClr val="333333">
                <a:alpha val="65000"/>
              </a:srgbClr>
            </a:outerShdw>
          </a:effectLst>
        </p:spPr>
      </p:pic>
      <p:pic>
        <p:nvPicPr>
          <p:cNvPr id="756753" name="Picture 17" descr="Light Dependent Resistors (LD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07075" y="4597400"/>
            <a:ext cx="3184525" cy="25479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6738">
                                            <p:txEl>
                                              <p:pRg st="1" end="1"/>
                                            </p:txEl>
                                          </p:spTgt>
                                        </p:tgtEl>
                                        <p:attrNameLst>
                                          <p:attrName>style.visibility</p:attrName>
                                        </p:attrNameLst>
                                      </p:cBhvr>
                                      <p:to>
                                        <p:strVal val="visible"/>
                                      </p:to>
                                    </p:set>
                                    <p:anim calcmode="lin" valueType="num">
                                      <p:cBhvr additive="base">
                                        <p:cTn id="7" dur="500" fill="hold"/>
                                        <p:tgtEl>
                                          <p:spTgt spid="7567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6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56748"/>
                                        </p:tgtEl>
                                        <p:attrNameLst>
                                          <p:attrName>style.visibility</p:attrName>
                                        </p:attrNameLst>
                                      </p:cBhvr>
                                      <p:to>
                                        <p:strVal val="visible"/>
                                      </p:to>
                                    </p:set>
                                    <p:anim calcmode="lin" valueType="num">
                                      <p:cBhvr>
                                        <p:cTn id="11" dur="500" fill="hold"/>
                                        <p:tgtEl>
                                          <p:spTgt spid="756748"/>
                                        </p:tgtEl>
                                        <p:attrNameLst>
                                          <p:attrName>ppt_w</p:attrName>
                                        </p:attrNameLst>
                                      </p:cBhvr>
                                      <p:tavLst>
                                        <p:tav tm="0">
                                          <p:val>
                                            <p:fltVal val="0"/>
                                          </p:val>
                                        </p:tav>
                                        <p:tav tm="100000">
                                          <p:val>
                                            <p:strVal val="#ppt_w"/>
                                          </p:val>
                                        </p:tav>
                                      </p:tavLst>
                                    </p:anim>
                                    <p:anim calcmode="lin" valueType="num">
                                      <p:cBhvr>
                                        <p:cTn id="12" dur="500" fill="hold"/>
                                        <p:tgtEl>
                                          <p:spTgt spid="756748"/>
                                        </p:tgtEl>
                                        <p:attrNameLst>
                                          <p:attrName>ppt_h</p:attrName>
                                        </p:attrNameLst>
                                      </p:cBhvr>
                                      <p:tavLst>
                                        <p:tav tm="0">
                                          <p:val>
                                            <p:fltVal val="0"/>
                                          </p:val>
                                        </p:tav>
                                        <p:tav tm="100000">
                                          <p:val>
                                            <p:strVal val="#ppt_h"/>
                                          </p:val>
                                        </p:tav>
                                      </p:tavLst>
                                    </p:anim>
                                    <p:animEffect transition="in" filter="fade">
                                      <p:cBhvr>
                                        <p:cTn id="13" dur="500"/>
                                        <p:tgtEl>
                                          <p:spTgt spid="7567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56738">
                                            <p:txEl>
                                              <p:pRg st="2" end="2"/>
                                            </p:txEl>
                                          </p:spTgt>
                                        </p:tgtEl>
                                        <p:attrNameLst>
                                          <p:attrName>style.visibility</p:attrName>
                                        </p:attrNameLst>
                                      </p:cBhvr>
                                      <p:to>
                                        <p:strVal val="visible"/>
                                      </p:to>
                                    </p:set>
                                    <p:anim calcmode="lin" valueType="num">
                                      <p:cBhvr additive="base">
                                        <p:cTn id="18" dur="500" fill="hold"/>
                                        <p:tgtEl>
                                          <p:spTgt spid="75673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56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756749"/>
                                        </p:tgtEl>
                                        <p:attrNameLst>
                                          <p:attrName>style.visibility</p:attrName>
                                        </p:attrNameLst>
                                      </p:cBhvr>
                                      <p:to>
                                        <p:strVal val="visible"/>
                                      </p:to>
                                    </p:set>
                                    <p:animEffect transition="in" filter="fade">
                                      <p:cBhvr>
                                        <p:cTn id="24" dur="500"/>
                                        <p:tgtEl>
                                          <p:spTgt spid="7567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5" presetClass="path" presetSubtype="0" accel="50000" decel="50000" autoRev="1" fill="hold" nodeType="clickEffect">
                                  <p:stCondLst>
                                    <p:cond delay="0"/>
                                  </p:stCondLst>
                                  <p:childTnLst>
                                    <p:animMotion origin="layout" path="M -4.16667E-6 4.81481E-6 L -0.15798 4.81481E-6 " pathEditMode="relative" rAng="0" ptsTypes="AA">
                                      <p:cBhvr>
                                        <p:cTn id="28" dur="2000" fill="hold"/>
                                        <p:tgtEl>
                                          <p:spTgt spid="756749"/>
                                        </p:tgtEl>
                                        <p:attrNameLst>
                                          <p:attrName>ppt_x</p:attrName>
                                          <p:attrName>ppt_y</p:attrName>
                                        </p:attrNameLst>
                                      </p:cBhvr>
                                      <p:rCtr x="-79" y="0"/>
                                    </p:animMotion>
                                  </p:childTnLst>
                                  <p:subTnLst>
                                    <p:audio>
                                      <p:cMediaNode>
                                        <p:cTn display="0" masterRel="sameClick">
                                          <p:stCondLst>
                                            <p:cond evt="begin" delay="0">
                                              <p:tn val="27"/>
                                            </p:cond>
                                          </p:stCondLst>
                                          <p:endCondLst>
                                            <p:cond evt="onStopAudio" delay="0">
                                              <p:tgtEl>
                                                <p:sldTgt/>
                                              </p:tgtEl>
                                            </p:cond>
                                          </p:endCondLst>
                                        </p:cTn>
                                        <p:tgtEl>
                                          <p:sndTgt r:embed="rId5" name="push.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56738">
                                            <p:txEl>
                                              <p:pRg st="3" end="3"/>
                                            </p:txEl>
                                          </p:spTgt>
                                        </p:tgtEl>
                                        <p:attrNameLst>
                                          <p:attrName>style.visibility</p:attrName>
                                        </p:attrNameLst>
                                      </p:cBhvr>
                                      <p:to>
                                        <p:strVal val="visible"/>
                                      </p:to>
                                    </p:set>
                                    <p:anim calcmode="lin" valueType="num">
                                      <p:cBhvr additive="base">
                                        <p:cTn id="33" dur="500" fill="hold"/>
                                        <p:tgtEl>
                                          <p:spTgt spid="75673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56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53" presetClass="entr" presetSubtype="0" fill="hold" nodeType="withEffect">
                                  <p:stCondLst>
                                    <p:cond delay="0"/>
                                  </p:stCondLst>
                                  <p:childTnLst>
                                    <p:set>
                                      <p:cBhvr>
                                        <p:cTn id="36" dur="1" fill="hold">
                                          <p:stCondLst>
                                            <p:cond delay="0"/>
                                          </p:stCondLst>
                                        </p:cTn>
                                        <p:tgtEl>
                                          <p:spTgt spid="756751"/>
                                        </p:tgtEl>
                                        <p:attrNameLst>
                                          <p:attrName>style.visibility</p:attrName>
                                        </p:attrNameLst>
                                      </p:cBhvr>
                                      <p:to>
                                        <p:strVal val="visible"/>
                                      </p:to>
                                    </p:set>
                                    <p:anim calcmode="lin" valueType="num">
                                      <p:cBhvr>
                                        <p:cTn id="37" dur="500" fill="hold"/>
                                        <p:tgtEl>
                                          <p:spTgt spid="756751"/>
                                        </p:tgtEl>
                                        <p:attrNameLst>
                                          <p:attrName>ppt_w</p:attrName>
                                        </p:attrNameLst>
                                      </p:cBhvr>
                                      <p:tavLst>
                                        <p:tav tm="0">
                                          <p:val>
                                            <p:fltVal val="0"/>
                                          </p:val>
                                        </p:tav>
                                        <p:tav tm="100000">
                                          <p:val>
                                            <p:strVal val="#ppt_w"/>
                                          </p:val>
                                        </p:tav>
                                      </p:tavLst>
                                    </p:anim>
                                    <p:anim calcmode="lin" valueType="num">
                                      <p:cBhvr>
                                        <p:cTn id="38" dur="500" fill="hold"/>
                                        <p:tgtEl>
                                          <p:spTgt spid="756751"/>
                                        </p:tgtEl>
                                        <p:attrNameLst>
                                          <p:attrName>ppt_h</p:attrName>
                                        </p:attrNameLst>
                                      </p:cBhvr>
                                      <p:tavLst>
                                        <p:tav tm="0">
                                          <p:val>
                                            <p:fltVal val="0"/>
                                          </p:val>
                                        </p:tav>
                                        <p:tav tm="100000">
                                          <p:val>
                                            <p:strVal val="#ppt_h"/>
                                          </p:val>
                                        </p:tav>
                                      </p:tavLst>
                                    </p:anim>
                                    <p:animEffect transition="in" filter="fade">
                                      <p:cBhvr>
                                        <p:cTn id="39" dur="500"/>
                                        <p:tgtEl>
                                          <p:spTgt spid="7567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56738">
                                            <p:txEl>
                                              <p:pRg st="4" end="4"/>
                                            </p:txEl>
                                          </p:spTgt>
                                        </p:tgtEl>
                                        <p:attrNameLst>
                                          <p:attrName>style.visibility</p:attrName>
                                        </p:attrNameLst>
                                      </p:cBhvr>
                                      <p:to>
                                        <p:strVal val="visible"/>
                                      </p:to>
                                    </p:set>
                                    <p:anim calcmode="lin" valueType="num">
                                      <p:cBhvr additive="base">
                                        <p:cTn id="44" dur="500" fill="hold"/>
                                        <p:tgtEl>
                                          <p:spTgt spid="756738">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567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par>
                                <p:cTn id="46" presetID="53" presetClass="entr" presetSubtype="0" fill="hold" nodeType="withEffect">
                                  <p:stCondLst>
                                    <p:cond delay="0"/>
                                  </p:stCondLst>
                                  <p:childTnLst>
                                    <p:set>
                                      <p:cBhvr>
                                        <p:cTn id="47" dur="1" fill="hold">
                                          <p:stCondLst>
                                            <p:cond delay="0"/>
                                          </p:stCondLst>
                                        </p:cTn>
                                        <p:tgtEl>
                                          <p:spTgt spid="756753"/>
                                        </p:tgtEl>
                                        <p:attrNameLst>
                                          <p:attrName>style.visibility</p:attrName>
                                        </p:attrNameLst>
                                      </p:cBhvr>
                                      <p:to>
                                        <p:strVal val="visible"/>
                                      </p:to>
                                    </p:set>
                                    <p:anim calcmode="lin" valueType="num">
                                      <p:cBhvr>
                                        <p:cTn id="48" dur="500" fill="hold"/>
                                        <p:tgtEl>
                                          <p:spTgt spid="756753"/>
                                        </p:tgtEl>
                                        <p:attrNameLst>
                                          <p:attrName>ppt_w</p:attrName>
                                        </p:attrNameLst>
                                      </p:cBhvr>
                                      <p:tavLst>
                                        <p:tav tm="0">
                                          <p:val>
                                            <p:fltVal val="0"/>
                                          </p:val>
                                        </p:tav>
                                        <p:tav tm="100000">
                                          <p:val>
                                            <p:strVal val="#ppt_w"/>
                                          </p:val>
                                        </p:tav>
                                      </p:tavLst>
                                    </p:anim>
                                    <p:anim calcmode="lin" valueType="num">
                                      <p:cBhvr>
                                        <p:cTn id="49" dur="500" fill="hold"/>
                                        <p:tgtEl>
                                          <p:spTgt spid="756753"/>
                                        </p:tgtEl>
                                        <p:attrNameLst>
                                          <p:attrName>ppt_h</p:attrName>
                                        </p:attrNameLst>
                                      </p:cBhvr>
                                      <p:tavLst>
                                        <p:tav tm="0">
                                          <p:val>
                                            <p:fltVal val="0"/>
                                          </p:val>
                                        </p:tav>
                                        <p:tav tm="100000">
                                          <p:val>
                                            <p:strVal val="#ppt_h"/>
                                          </p:val>
                                        </p:tav>
                                      </p:tavLst>
                                    </p:anim>
                                    <p:animEffect transition="in" filter="fade">
                                      <p:cBhvr>
                                        <p:cTn id="50" dur="500"/>
                                        <p:tgtEl>
                                          <p:spTgt spid="756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803" name="Rectangle 19"/>
          <p:cNvSpPr>
            <a:spLocks noChangeArrowheads="1"/>
          </p:cNvSpPr>
          <p:nvPr/>
        </p:nvSpPr>
        <p:spPr bwMode="auto">
          <a:xfrm>
            <a:off x="4514850" y="4954588"/>
            <a:ext cx="3921125" cy="1903412"/>
          </a:xfrm>
          <a:prstGeom prst="rect">
            <a:avLst/>
          </a:prstGeom>
          <a:solidFill>
            <a:srgbClr val="FFCCCC"/>
          </a:solidFill>
          <a:ln w="9525">
            <a:noFill/>
            <a:miter lim="800000"/>
            <a:headEnd/>
            <a:tailEnd/>
          </a:ln>
        </p:spPr>
        <p:txBody>
          <a:bodyPr/>
          <a:lstStyle/>
          <a:p>
            <a:r>
              <a:rPr lang="en-US" altLang="en-US" i="1"/>
              <a:t>FYI</a:t>
            </a:r>
          </a:p>
          <a:p>
            <a:r>
              <a:rPr lang="en-US" altLang="en-US">
                <a:sym typeface="Symbol" pitchFamily="18" charset="2"/>
              </a:rPr>
              <a:t>A reading of 0.L on an ohmeter means “overload”. The resistance is too high to record with the meter.</a:t>
            </a:r>
          </a:p>
        </p:txBody>
      </p:sp>
      <p:sp>
        <p:nvSpPr>
          <p:cNvPr id="758786" name="Rectangle 2"/>
          <p:cNvSpPr>
            <a:spLocks noChangeArrowheads="1"/>
          </p:cNvSpPr>
          <p:nvPr/>
        </p:nvSpPr>
        <p:spPr bwMode="auto">
          <a:xfrm>
            <a:off x="685800" y="1549400"/>
            <a:ext cx="7772400" cy="1730375"/>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it-IT"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Electrical </a:t>
            </a:r>
            <a:r>
              <a:rPr lang="en-US" altLang="en-US" b="1">
                <a:solidFill>
                  <a:srgbClr val="000000"/>
                </a:solidFill>
                <a:cs typeface="Times New Roman" pitchFamily="18" charset="0"/>
              </a:rPr>
              <a:t>resistance</a:t>
            </a:r>
            <a:r>
              <a:rPr lang="en-US" altLang="en-US">
                <a:solidFill>
                  <a:srgbClr val="000000"/>
                </a:solidFill>
                <a:cs typeface="Times New Roman" pitchFamily="18" charset="0"/>
              </a:rPr>
              <a:t> </a:t>
            </a:r>
            <a:r>
              <a:rPr lang="en-US" altLang="en-US" i="1">
                <a:solidFill>
                  <a:srgbClr val="000000"/>
                </a:solidFill>
                <a:cs typeface="Times New Roman" pitchFamily="18" charset="0"/>
              </a:rPr>
              <a:t>R</a:t>
            </a:r>
            <a:r>
              <a:rPr lang="en-US" altLang="en-US">
                <a:solidFill>
                  <a:srgbClr val="000000"/>
                </a:solidFill>
                <a:cs typeface="Times New Roman" pitchFamily="18" charset="0"/>
              </a:rPr>
              <a:t> is a measure of how hard it is for current to flow through a material. Resistance is measured in ohms (</a:t>
            </a: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 using an ohm-meter.</a:t>
            </a:r>
          </a:p>
        </p:txBody>
      </p:sp>
      <p:sp>
        <p:nvSpPr>
          <p:cNvPr id="13316"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58792" name="Picture 8" descr="resisto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121400" y="3325813"/>
            <a:ext cx="1073150" cy="1073150"/>
          </a:xfrm>
          <a:prstGeom prst="rect">
            <a:avLst/>
          </a:prstGeom>
          <a:ln>
            <a:noFill/>
          </a:ln>
          <a:effectLst>
            <a:outerShdw blurRad="292100" dist="139700" dir="2700000" algn="tl" rotWithShape="0">
              <a:srgbClr val="333333">
                <a:alpha val="65000"/>
              </a:srgbClr>
            </a:outerShdw>
          </a:effectLst>
        </p:spPr>
      </p:pic>
      <p:sp>
        <p:nvSpPr>
          <p:cNvPr id="758799" name="Freeform 15"/>
          <p:cNvSpPr>
            <a:spLocks/>
          </p:cNvSpPr>
          <p:nvPr/>
        </p:nvSpPr>
        <p:spPr bwMode="auto">
          <a:xfrm>
            <a:off x="2236788" y="3970338"/>
            <a:ext cx="2447925" cy="2649537"/>
          </a:xfrm>
          <a:custGeom>
            <a:avLst/>
            <a:gdLst>
              <a:gd name="T0" fmla="*/ 2147483647 w 1542"/>
              <a:gd name="T1" fmla="*/ 2147483647 h 1669"/>
              <a:gd name="T2" fmla="*/ 2147483647 w 1542"/>
              <a:gd name="T3" fmla="*/ 2147483647 h 1669"/>
              <a:gd name="T4" fmla="*/ 2147483647 w 1542"/>
              <a:gd name="T5" fmla="*/ 2147483647 h 1669"/>
              <a:gd name="T6" fmla="*/ 2147483647 w 1542"/>
              <a:gd name="T7" fmla="*/ 2147483647 h 1669"/>
              <a:gd name="T8" fmla="*/ 2147483647 w 1542"/>
              <a:gd name="T9" fmla="*/ 2147483647 h 1669"/>
              <a:gd name="T10" fmla="*/ 2147483647 w 1542"/>
              <a:gd name="T11" fmla="*/ 2147483647 h 1669"/>
              <a:gd name="T12" fmla="*/ 2147483647 w 1542"/>
              <a:gd name="T13" fmla="*/ 2147483647 h 1669"/>
              <a:gd name="T14" fmla="*/ 2147483647 w 1542"/>
              <a:gd name="T15" fmla="*/ 2147483647 h 1669"/>
              <a:gd name="T16" fmla="*/ 2147483647 w 1542"/>
              <a:gd name="T17" fmla="*/ 2147483647 h 1669"/>
              <a:gd name="T18" fmla="*/ 2147483647 w 1542"/>
              <a:gd name="T19" fmla="*/ 0 h 16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2"/>
              <a:gd name="T31" fmla="*/ 0 h 1669"/>
              <a:gd name="T32" fmla="*/ 1542 w 1542"/>
              <a:gd name="T33" fmla="*/ 1669 h 16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2" h="1669">
                <a:moveTo>
                  <a:pt x="11" y="1387"/>
                </a:moveTo>
                <a:cubicBezTo>
                  <a:pt x="5" y="1435"/>
                  <a:pt x="0" y="1483"/>
                  <a:pt x="11" y="1523"/>
                </a:cubicBezTo>
                <a:cubicBezTo>
                  <a:pt x="22" y="1563"/>
                  <a:pt x="25" y="1613"/>
                  <a:pt x="79" y="1630"/>
                </a:cubicBezTo>
                <a:cubicBezTo>
                  <a:pt x="133" y="1647"/>
                  <a:pt x="241" y="1669"/>
                  <a:pt x="337" y="1622"/>
                </a:cubicBezTo>
                <a:cubicBezTo>
                  <a:pt x="433" y="1575"/>
                  <a:pt x="579" y="1493"/>
                  <a:pt x="655" y="1349"/>
                </a:cubicBezTo>
                <a:cubicBezTo>
                  <a:pt x="731" y="1205"/>
                  <a:pt x="760" y="916"/>
                  <a:pt x="792" y="758"/>
                </a:cubicBezTo>
                <a:cubicBezTo>
                  <a:pt x="824" y="600"/>
                  <a:pt x="807" y="502"/>
                  <a:pt x="845" y="402"/>
                </a:cubicBezTo>
                <a:cubicBezTo>
                  <a:pt x="883" y="302"/>
                  <a:pt x="949" y="207"/>
                  <a:pt x="1019" y="159"/>
                </a:cubicBezTo>
                <a:cubicBezTo>
                  <a:pt x="1089" y="111"/>
                  <a:pt x="1175" y="140"/>
                  <a:pt x="1262" y="114"/>
                </a:cubicBezTo>
                <a:cubicBezTo>
                  <a:pt x="1349" y="88"/>
                  <a:pt x="1445" y="44"/>
                  <a:pt x="1542" y="0"/>
                </a:cubicBezTo>
              </a:path>
            </a:pathLst>
          </a:custGeom>
          <a:noFill/>
          <a:ln w="76200" cmpd="sng">
            <a:solidFill>
              <a:srgbClr val="CC0000"/>
            </a:solidFill>
            <a:round/>
            <a:headEnd/>
            <a:tailEnd/>
          </a:ln>
        </p:spPr>
        <p:txBody>
          <a:bodyPr/>
          <a:lstStyle/>
          <a:p>
            <a:endParaRPr lang="en-US"/>
          </a:p>
        </p:txBody>
      </p:sp>
      <p:pic>
        <p:nvPicPr>
          <p:cNvPr id="758795"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9775" y="3179763"/>
            <a:ext cx="1966913" cy="3213100"/>
          </a:xfrm>
          <a:prstGeom prst="rect">
            <a:avLst/>
          </a:prstGeom>
          <a:ln>
            <a:noFill/>
          </a:ln>
          <a:effectLst>
            <a:outerShdw blurRad="292100" dist="139700" dir="2700000" algn="tl" rotWithShape="0">
              <a:srgbClr val="333333">
                <a:alpha val="65000"/>
              </a:srgbClr>
            </a:outerShdw>
          </a:effectLst>
        </p:spPr>
      </p:pic>
      <p:sp>
        <p:nvSpPr>
          <p:cNvPr id="758796" name="Text Box 12"/>
          <p:cNvSpPr txBox="1">
            <a:spLocks noChangeArrowheads="1"/>
          </p:cNvSpPr>
          <p:nvPr/>
        </p:nvSpPr>
        <p:spPr bwMode="auto">
          <a:xfrm>
            <a:off x="1103313" y="3403600"/>
            <a:ext cx="1624012" cy="579438"/>
          </a:xfrm>
          <a:prstGeom prst="rect">
            <a:avLst/>
          </a:prstGeom>
          <a:noFill/>
          <a:ln w="9525">
            <a:noFill/>
            <a:miter lim="800000"/>
            <a:headEnd/>
            <a:tailEnd/>
          </a:ln>
        </p:spPr>
        <p:txBody>
          <a:bodyPr>
            <a:spAutoFit/>
          </a:bodyPr>
          <a:lstStyle/>
          <a:p>
            <a:pPr>
              <a:spcBef>
                <a:spcPct val="50000"/>
              </a:spcBef>
            </a:pPr>
            <a:r>
              <a:rPr lang="en-US" altLang="en-US" sz="3200">
                <a:solidFill>
                  <a:srgbClr val="4D4D4D"/>
                </a:solidFill>
              </a:rPr>
              <a:t>330.4</a:t>
            </a:r>
          </a:p>
        </p:txBody>
      </p:sp>
      <p:pic>
        <p:nvPicPr>
          <p:cNvPr id="758797"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5762780">
            <a:off x="1395413" y="4514850"/>
            <a:ext cx="661988" cy="636587"/>
          </a:xfrm>
          <a:prstGeom prst="rect">
            <a:avLst/>
          </a:prstGeom>
          <a:noFill/>
          <a:ln w="9525">
            <a:noFill/>
            <a:miter lim="800000"/>
            <a:headEnd/>
            <a:tailEnd/>
          </a:ln>
        </p:spPr>
      </p:pic>
      <p:sp>
        <p:nvSpPr>
          <p:cNvPr id="758800" name="Text Box 16"/>
          <p:cNvSpPr txBox="1">
            <a:spLocks noChangeArrowheads="1"/>
          </p:cNvSpPr>
          <p:nvPr/>
        </p:nvSpPr>
        <p:spPr bwMode="auto">
          <a:xfrm>
            <a:off x="1103313" y="3397250"/>
            <a:ext cx="1443037" cy="579438"/>
          </a:xfrm>
          <a:prstGeom prst="rect">
            <a:avLst/>
          </a:prstGeom>
          <a:noFill/>
          <a:ln w="9525">
            <a:noFill/>
            <a:miter lim="800000"/>
            <a:headEnd/>
            <a:tailEnd/>
          </a:ln>
        </p:spPr>
        <p:txBody>
          <a:bodyPr>
            <a:spAutoFit/>
          </a:bodyPr>
          <a:lstStyle/>
          <a:p>
            <a:pPr>
              <a:spcBef>
                <a:spcPct val="50000"/>
              </a:spcBef>
            </a:pPr>
            <a:r>
              <a:rPr lang="en-US" altLang="en-US" sz="3200">
                <a:solidFill>
                  <a:srgbClr val="4D4D4D"/>
                </a:solidFill>
              </a:rPr>
              <a:t>  0.L</a:t>
            </a:r>
          </a:p>
        </p:txBody>
      </p:sp>
      <p:pic>
        <p:nvPicPr>
          <p:cNvPr id="758793" name="Picture 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6593036">
            <a:off x="4913312" y="2711451"/>
            <a:ext cx="339725" cy="2171700"/>
          </a:xfrm>
          <a:prstGeom prst="rect">
            <a:avLst/>
          </a:prstGeom>
          <a:ln>
            <a:noFill/>
          </a:ln>
          <a:effectLst>
            <a:outerShdw blurRad="292100" dist="139700" dir="2700000" algn="tl" rotWithShape="0">
              <a:srgbClr val="333333">
                <a:alpha val="65000"/>
              </a:srgbClr>
            </a:outerShdw>
          </a:effectLst>
        </p:spPr>
      </p:pic>
      <p:grpSp>
        <p:nvGrpSpPr>
          <p:cNvPr id="2" name="Group 17"/>
          <p:cNvGrpSpPr>
            <a:grpSpLocks/>
          </p:cNvGrpSpPr>
          <p:nvPr/>
        </p:nvGrpSpPr>
        <p:grpSpPr bwMode="auto">
          <a:xfrm>
            <a:off x="1976438" y="4481513"/>
            <a:ext cx="5273675" cy="2292350"/>
            <a:chOff x="2053" y="2823"/>
            <a:chExt cx="3322" cy="1444"/>
          </a:xfrm>
        </p:grpSpPr>
        <p:sp>
          <p:nvSpPr>
            <p:cNvPr id="13327" name="Freeform 14"/>
            <p:cNvSpPr>
              <a:spLocks/>
            </p:cNvSpPr>
            <p:nvPr/>
          </p:nvSpPr>
          <p:spPr bwMode="auto">
            <a:xfrm>
              <a:off x="2053" y="3092"/>
              <a:ext cx="2131" cy="1175"/>
            </a:xfrm>
            <a:custGeom>
              <a:avLst/>
              <a:gdLst>
                <a:gd name="T0" fmla="*/ 8 w 2131"/>
                <a:gd name="T1" fmla="*/ 849 h 1175"/>
                <a:gd name="T2" fmla="*/ 8 w 2131"/>
                <a:gd name="T3" fmla="*/ 955 h 1175"/>
                <a:gd name="T4" fmla="*/ 54 w 2131"/>
                <a:gd name="T5" fmla="*/ 1061 h 1175"/>
                <a:gd name="T6" fmla="*/ 183 w 2131"/>
                <a:gd name="T7" fmla="*/ 1145 h 1175"/>
                <a:gd name="T8" fmla="*/ 456 w 2131"/>
                <a:gd name="T9" fmla="*/ 1145 h 1175"/>
                <a:gd name="T10" fmla="*/ 918 w 2131"/>
                <a:gd name="T11" fmla="*/ 963 h 1175"/>
                <a:gd name="T12" fmla="*/ 1259 w 2131"/>
                <a:gd name="T13" fmla="*/ 652 h 1175"/>
                <a:gd name="T14" fmla="*/ 1380 w 2131"/>
                <a:gd name="T15" fmla="*/ 296 h 1175"/>
                <a:gd name="T16" fmla="*/ 1623 w 2131"/>
                <a:gd name="T17" fmla="*/ 129 h 1175"/>
                <a:gd name="T18" fmla="*/ 1949 w 2131"/>
                <a:gd name="T19" fmla="*/ 76 h 1175"/>
                <a:gd name="T20" fmla="*/ 2131 w 2131"/>
                <a:gd name="T21" fmla="*/ 0 h 1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1"/>
                <a:gd name="T34" fmla="*/ 0 h 1175"/>
                <a:gd name="T35" fmla="*/ 2131 w 2131"/>
                <a:gd name="T36" fmla="*/ 1175 h 1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1" h="1175">
                  <a:moveTo>
                    <a:pt x="8" y="849"/>
                  </a:moveTo>
                  <a:cubicBezTo>
                    <a:pt x="4" y="884"/>
                    <a:pt x="0" y="920"/>
                    <a:pt x="8" y="955"/>
                  </a:cubicBezTo>
                  <a:cubicBezTo>
                    <a:pt x="16" y="990"/>
                    <a:pt x="25" y="1029"/>
                    <a:pt x="54" y="1061"/>
                  </a:cubicBezTo>
                  <a:cubicBezTo>
                    <a:pt x="83" y="1093"/>
                    <a:pt x="116" y="1131"/>
                    <a:pt x="183" y="1145"/>
                  </a:cubicBezTo>
                  <a:cubicBezTo>
                    <a:pt x="250" y="1159"/>
                    <a:pt x="333" y="1175"/>
                    <a:pt x="456" y="1145"/>
                  </a:cubicBezTo>
                  <a:cubicBezTo>
                    <a:pt x="579" y="1115"/>
                    <a:pt x="784" y="1045"/>
                    <a:pt x="918" y="963"/>
                  </a:cubicBezTo>
                  <a:cubicBezTo>
                    <a:pt x="1052" y="881"/>
                    <a:pt x="1182" y="763"/>
                    <a:pt x="1259" y="652"/>
                  </a:cubicBezTo>
                  <a:cubicBezTo>
                    <a:pt x="1336" y="541"/>
                    <a:pt x="1319" y="383"/>
                    <a:pt x="1380" y="296"/>
                  </a:cubicBezTo>
                  <a:cubicBezTo>
                    <a:pt x="1441" y="209"/>
                    <a:pt x="1528" y="166"/>
                    <a:pt x="1623" y="129"/>
                  </a:cubicBezTo>
                  <a:cubicBezTo>
                    <a:pt x="1718" y="92"/>
                    <a:pt x="1864" y="98"/>
                    <a:pt x="1949" y="76"/>
                  </a:cubicBezTo>
                  <a:cubicBezTo>
                    <a:pt x="2034" y="54"/>
                    <a:pt x="2082" y="27"/>
                    <a:pt x="2131" y="0"/>
                  </a:cubicBezTo>
                </a:path>
              </a:pathLst>
            </a:custGeom>
            <a:noFill/>
            <a:ln w="76200" cmpd="sng">
              <a:solidFill>
                <a:schemeClr val="tx1"/>
              </a:solidFill>
              <a:round/>
              <a:headEnd/>
              <a:tailEnd/>
            </a:ln>
          </p:spPr>
          <p:txBody>
            <a:bodyPr/>
            <a:lstStyle/>
            <a:p>
              <a:endParaRPr lang="en-US"/>
            </a:p>
          </p:txBody>
        </p:sp>
        <p:pic>
          <p:nvPicPr>
            <p:cNvPr id="184334" name="Picture 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6497220">
              <a:off x="4584" y="2244"/>
              <a:ext cx="223" cy="1366"/>
            </a:xfrm>
            <a:prstGeom prst="rect">
              <a:avLst/>
            </a:prstGeom>
            <a:ln>
              <a:noFill/>
            </a:ln>
            <a:effectLst>
              <a:outerShdw blurRad="292100" dist="139700" dir="2700000" algn="tl" rotWithShape="0">
                <a:srgbClr val="333333">
                  <a:alpha val="65000"/>
                </a:srgbClr>
              </a:outerShdw>
            </a:effectLst>
          </p:spPr>
        </p:pic>
      </p:grpSp>
      <p:sp>
        <p:nvSpPr>
          <p:cNvPr id="758802" name="Text Box 18"/>
          <p:cNvSpPr txBox="1">
            <a:spLocks noChangeArrowheads="1"/>
          </p:cNvSpPr>
          <p:nvPr/>
        </p:nvSpPr>
        <p:spPr bwMode="auto">
          <a:xfrm>
            <a:off x="1112838" y="3397250"/>
            <a:ext cx="1443037" cy="579438"/>
          </a:xfrm>
          <a:prstGeom prst="rect">
            <a:avLst/>
          </a:prstGeom>
          <a:noFill/>
          <a:ln w="9525">
            <a:noFill/>
            <a:miter lim="800000"/>
            <a:headEnd/>
            <a:tailEnd/>
          </a:ln>
        </p:spPr>
        <p:txBody>
          <a:bodyPr>
            <a:spAutoFit/>
          </a:bodyPr>
          <a:lstStyle/>
          <a:p>
            <a:pPr>
              <a:spcBef>
                <a:spcPct val="50000"/>
              </a:spcBef>
            </a:pPr>
            <a:r>
              <a:rPr lang="en-US" altLang="en-US" sz="3200">
                <a:solidFill>
                  <a:srgbClr val="4D4D4D"/>
                </a:solidFill>
              </a:rPr>
              <a:t>  0.0</a:t>
            </a:r>
          </a:p>
        </p:txBody>
      </p:sp>
      <p:sp>
        <p:nvSpPr>
          <p:cNvPr id="758804" name="Text Box 20"/>
          <p:cNvSpPr txBox="1">
            <a:spLocks noChangeArrowheads="1"/>
          </p:cNvSpPr>
          <p:nvPr/>
        </p:nvSpPr>
        <p:spPr bwMode="auto">
          <a:xfrm>
            <a:off x="7154863" y="3268663"/>
            <a:ext cx="1989137" cy="1570037"/>
          </a:xfrm>
          <a:prstGeom prst="rect">
            <a:avLst/>
          </a:prstGeom>
          <a:noFill/>
          <a:ln w="9525">
            <a:noFill/>
            <a:miter lim="800000"/>
            <a:headEnd/>
            <a:tailEnd/>
          </a:ln>
        </p:spPr>
        <p:txBody>
          <a:bodyPr>
            <a:spAutoFit/>
          </a:bodyPr>
          <a:lstStyle/>
          <a:p>
            <a:pPr algn="ctr"/>
            <a:r>
              <a:rPr lang="en-US" altLang="en-US">
                <a:solidFill>
                  <a:schemeClr val="hlink"/>
                </a:solidFill>
              </a:rPr>
              <a:t>This resistor has a resistance of 330.4 </a:t>
            </a:r>
            <a:r>
              <a:rPr lang="en-US" altLang="en-US">
                <a:solidFill>
                  <a:schemeClr val="hlink"/>
                </a:solidFill>
                <a:sym typeface="Symbol" pitchFamily="18" charset="2"/>
              </a:rPr>
              <a:t>.</a:t>
            </a:r>
            <a:r>
              <a:rPr lang="en-US" altLang="en-US">
                <a:solidFill>
                  <a:schemeClr val="hlink"/>
                </a:solidFill>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8786">
                                            <p:txEl>
                                              <p:pRg st="1" end="1"/>
                                            </p:txEl>
                                          </p:spTgt>
                                        </p:tgtEl>
                                        <p:attrNameLst>
                                          <p:attrName>style.visibility</p:attrName>
                                        </p:attrNameLst>
                                      </p:cBhvr>
                                      <p:to>
                                        <p:strVal val="visible"/>
                                      </p:to>
                                    </p:set>
                                    <p:anim calcmode="lin" valueType="num">
                                      <p:cBhvr additive="base">
                                        <p:cTn id="7" dur="500" fill="hold"/>
                                        <p:tgtEl>
                                          <p:spTgt spid="7587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87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758792"/>
                                        </p:tgtEl>
                                        <p:attrNameLst>
                                          <p:attrName>style.visibility</p:attrName>
                                        </p:attrNameLst>
                                      </p:cBhvr>
                                      <p:to>
                                        <p:strVal val="visible"/>
                                      </p:to>
                                    </p:set>
                                    <p:anim calcmode="lin" valueType="num">
                                      <p:cBhvr>
                                        <p:cTn id="13" dur="500" fill="hold"/>
                                        <p:tgtEl>
                                          <p:spTgt spid="758792"/>
                                        </p:tgtEl>
                                        <p:attrNameLst>
                                          <p:attrName>ppt_w</p:attrName>
                                        </p:attrNameLst>
                                      </p:cBhvr>
                                      <p:tavLst>
                                        <p:tav tm="0">
                                          <p:val>
                                            <p:fltVal val="0"/>
                                          </p:val>
                                        </p:tav>
                                        <p:tav tm="100000">
                                          <p:val>
                                            <p:strVal val="#ppt_w"/>
                                          </p:val>
                                        </p:tav>
                                      </p:tavLst>
                                    </p:anim>
                                    <p:anim calcmode="lin" valueType="num">
                                      <p:cBhvr>
                                        <p:cTn id="14" dur="500" fill="hold"/>
                                        <p:tgtEl>
                                          <p:spTgt spid="758792"/>
                                        </p:tgtEl>
                                        <p:attrNameLst>
                                          <p:attrName>ppt_h</p:attrName>
                                        </p:attrNameLst>
                                      </p:cBhvr>
                                      <p:tavLst>
                                        <p:tav tm="0">
                                          <p:val>
                                            <p:fltVal val="0"/>
                                          </p:val>
                                        </p:tav>
                                        <p:tav tm="100000">
                                          <p:val>
                                            <p:strVal val="#ppt_h"/>
                                          </p:val>
                                        </p:tav>
                                      </p:tavLst>
                                    </p:anim>
                                    <p:animEffect transition="in" filter="fade">
                                      <p:cBhvr>
                                        <p:cTn id="15" dur="500"/>
                                        <p:tgtEl>
                                          <p:spTgt spid="7587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par>
                                <p:cTn id="16" presetID="53" presetClass="entr" presetSubtype="0" fill="hold" nodeType="withEffect">
                                  <p:stCondLst>
                                    <p:cond delay="0"/>
                                  </p:stCondLst>
                                  <p:childTnLst>
                                    <p:set>
                                      <p:cBhvr>
                                        <p:cTn id="17" dur="1" fill="hold">
                                          <p:stCondLst>
                                            <p:cond delay="0"/>
                                          </p:stCondLst>
                                        </p:cTn>
                                        <p:tgtEl>
                                          <p:spTgt spid="758792"/>
                                        </p:tgtEl>
                                        <p:attrNameLst>
                                          <p:attrName>style.visibility</p:attrName>
                                        </p:attrNameLst>
                                      </p:cBhvr>
                                      <p:to>
                                        <p:strVal val="visible"/>
                                      </p:to>
                                    </p:set>
                                    <p:anim calcmode="lin" valueType="num">
                                      <p:cBhvr>
                                        <p:cTn id="18" dur="500" fill="hold"/>
                                        <p:tgtEl>
                                          <p:spTgt spid="758792"/>
                                        </p:tgtEl>
                                        <p:attrNameLst>
                                          <p:attrName>ppt_w</p:attrName>
                                        </p:attrNameLst>
                                      </p:cBhvr>
                                      <p:tavLst>
                                        <p:tav tm="0">
                                          <p:val>
                                            <p:fltVal val="0"/>
                                          </p:val>
                                        </p:tav>
                                        <p:tav tm="100000">
                                          <p:val>
                                            <p:strVal val="#ppt_w"/>
                                          </p:val>
                                        </p:tav>
                                      </p:tavLst>
                                    </p:anim>
                                    <p:anim calcmode="lin" valueType="num">
                                      <p:cBhvr>
                                        <p:cTn id="19" dur="500" fill="hold"/>
                                        <p:tgtEl>
                                          <p:spTgt spid="758792"/>
                                        </p:tgtEl>
                                        <p:attrNameLst>
                                          <p:attrName>ppt_h</p:attrName>
                                        </p:attrNameLst>
                                      </p:cBhvr>
                                      <p:tavLst>
                                        <p:tav tm="0">
                                          <p:val>
                                            <p:fltVal val="0"/>
                                          </p:val>
                                        </p:tav>
                                        <p:tav tm="100000">
                                          <p:val>
                                            <p:strVal val="#ppt_h"/>
                                          </p:val>
                                        </p:tav>
                                      </p:tavLst>
                                    </p:anim>
                                    <p:animEffect transition="in" filter="fade">
                                      <p:cBhvr>
                                        <p:cTn id="20" dur="500"/>
                                        <p:tgtEl>
                                          <p:spTgt spid="758792"/>
                                        </p:tgtEl>
                                      </p:cBhvr>
                                    </p:animEffect>
                                  </p:childTnLst>
                                </p:cTn>
                              </p:par>
                              <p:par>
                                <p:cTn id="21" presetID="53" presetClass="entr" presetSubtype="0" fill="hold" nodeType="withEffect">
                                  <p:stCondLst>
                                    <p:cond delay="0"/>
                                  </p:stCondLst>
                                  <p:childTnLst>
                                    <p:set>
                                      <p:cBhvr>
                                        <p:cTn id="22" dur="1" fill="hold">
                                          <p:stCondLst>
                                            <p:cond delay="0"/>
                                          </p:stCondLst>
                                        </p:cTn>
                                        <p:tgtEl>
                                          <p:spTgt spid="758797"/>
                                        </p:tgtEl>
                                        <p:attrNameLst>
                                          <p:attrName>style.visibility</p:attrName>
                                        </p:attrNameLst>
                                      </p:cBhvr>
                                      <p:to>
                                        <p:strVal val="visible"/>
                                      </p:to>
                                    </p:set>
                                    <p:anim calcmode="lin" valueType="num">
                                      <p:cBhvr>
                                        <p:cTn id="23" dur="500" fill="hold"/>
                                        <p:tgtEl>
                                          <p:spTgt spid="758797"/>
                                        </p:tgtEl>
                                        <p:attrNameLst>
                                          <p:attrName>ppt_w</p:attrName>
                                        </p:attrNameLst>
                                      </p:cBhvr>
                                      <p:tavLst>
                                        <p:tav tm="0">
                                          <p:val>
                                            <p:fltVal val="0"/>
                                          </p:val>
                                        </p:tav>
                                        <p:tav tm="100000">
                                          <p:val>
                                            <p:strVal val="#ppt_w"/>
                                          </p:val>
                                        </p:tav>
                                      </p:tavLst>
                                    </p:anim>
                                    <p:anim calcmode="lin" valueType="num">
                                      <p:cBhvr>
                                        <p:cTn id="24" dur="500" fill="hold"/>
                                        <p:tgtEl>
                                          <p:spTgt spid="758797"/>
                                        </p:tgtEl>
                                        <p:attrNameLst>
                                          <p:attrName>ppt_h</p:attrName>
                                        </p:attrNameLst>
                                      </p:cBhvr>
                                      <p:tavLst>
                                        <p:tav tm="0">
                                          <p:val>
                                            <p:fltVal val="0"/>
                                          </p:val>
                                        </p:tav>
                                        <p:tav tm="100000">
                                          <p:val>
                                            <p:strVal val="#ppt_h"/>
                                          </p:val>
                                        </p:tav>
                                      </p:tavLst>
                                    </p:anim>
                                    <p:animEffect transition="in" filter="fade">
                                      <p:cBhvr>
                                        <p:cTn id="25" dur="500"/>
                                        <p:tgtEl>
                                          <p:spTgt spid="758797"/>
                                        </p:tgtEl>
                                      </p:cBhvr>
                                    </p:animEffect>
                                  </p:childTnLst>
                                </p:cTn>
                              </p:par>
                              <p:par>
                                <p:cTn id="26" presetID="53" presetClass="entr" presetSubtype="0" fill="hold" nodeType="withEffect">
                                  <p:stCondLst>
                                    <p:cond delay="0"/>
                                  </p:stCondLst>
                                  <p:childTnLst>
                                    <p:set>
                                      <p:cBhvr>
                                        <p:cTn id="27" dur="1" fill="hold">
                                          <p:stCondLst>
                                            <p:cond delay="0"/>
                                          </p:stCondLst>
                                        </p:cTn>
                                        <p:tgtEl>
                                          <p:spTgt spid="758795"/>
                                        </p:tgtEl>
                                        <p:attrNameLst>
                                          <p:attrName>style.visibility</p:attrName>
                                        </p:attrNameLst>
                                      </p:cBhvr>
                                      <p:to>
                                        <p:strVal val="visible"/>
                                      </p:to>
                                    </p:set>
                                    <p:anim calcmode="lin" valueType="num">
                                      <p:cBhvr>
                                        <p:cTn id="28" dur="500" fill="hold"/>
                                        <p:tgtEl>
                                          <p:spTgt spid="758795"/>
                                        </p:tgtEl>
                                        <p:attrNameLst>
                                          <p:attrName>ppt_w</p:attrName>
                                        </p:attrNameLst>
                                      </p:cBhvr>
                                      <p:tavLst>
                                        <p:tav tm="0">
                                          <p:val>
                                            <p:fltVal val="0"/>
                                          </p:val>
                                        </p:tav>
                                        <p:tav tm="100000">
                                          <p:val>
                                            <p:strVal val="#ppt_w"/>
                                          </p:val>
                                        </p:tav>
                                      </p:tavLst>
                                    </p:anim>
                                    <p:anim calcmode="lin" valueType="num">
                                      <p:cBhvr>
                                        <p:cTn id="29" dur="500" fill="hold"/>
                                        <p:tgtEl>
                                          <p:spTgt spid="758795"/>
                                        </p:tgtEl>
                                        <p:attrNameLst>
                                          <p:attrName>ppt_h</p:attrName>
                                        </p:attrNameLst>
                                      </p:cBhvr>
                                      <p:tavLst>
                                        <p:tav tm="0">
                                          <p:val>
                                            <p:fltVal val="0"/>
                                          </p:val>
                                        </p:tav>
                                        <p:tav tm="100000">
                                          <p:val>
                                            <p:strVal val="#ppt_h"/>
                                          </p:val>
                                        </p:tav>
                                      </p:tavLst>
                                    </p:anim>
                                    <p:animEffect transition="in" filter="fade">
                                      <p:cBhvr>
                                        <p:cTn id="30" dur="500"/>
                                        <p:tgtEl>
                                          <p:spTgt spid="75879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58802"/>
                                        </p:tgtEl>
                                        <p:attrNameLst>
                                          <p:attrName>style.visibility</p:attrName>
                                        </p:attrNameLst>
                                      </p:cBhvr>
                                      <p:to>
                                        <p:strVal val="visible"/>
                                      </p:to>
                                    </p:set>
                                    <p:animEffect transition="in" filter="fade">
                                      <p:cBhvr>
                                        <p:cTn id="35" dur="2000"/>
                                        <p:tgtEl>
                                          <p:spTgt spid="75880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58799"/>
                                        </p:tgtEl>
                                        <p:attrNameLst>
                                          <p:attrName>style.visibility</p:attrName>
                                        </p:attrNameLst>
                                      </p:cBhvr>
                                      <p:to>
                                        <p:strVal val="visible"/>
                                      </p:to>
                                    </p:set>
                                    <p:animEffect transition="in" filter="fade">
                                      <p:cBhvr>
                                        <p:cTn id="45" dur="500"/>
                                        <p:tgtEl>
                                          <p:spTgt spid="758799"/>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par>
                                <p:cTn id="46" presetID="10" presetClass="entr" presetSubtype="0" fill="hold" nodeType="withEffect">
                                  <p:stCondLst>
                                    <p:cond delay="0"/>
                                  </p:stCondLst>
                                  <p:childTnLst>
                                    <p:set>
                                      <p:cBhvr>
                                        <p:cTn id="47" dur="1" fill="hold">
                                          <p:stCondLst>
                                            <p:cond delay="0"/>
                                          </p:stCondLst>
                                        </p:cTn>
                                        <p:tgtEl>
                                          <p:spTgt spid="758793"/>
                                        </p:tgtEl>
                                        <p:attrNameLst>
                                          <p:attrName>style.visibility</p:attrName>
                                        </p:attrNameLst>
                                      </p:cBhvr>
                                      <p:to>
                                        <p:strVal val="visible"/>
                                      </p:to>
                                    </p:set>
                                    <p:animEffect transition="in" filter="fade">
                                      <p:cBhvr>
                                        <p:cTn id="48" dur="500"/>
                                        <p:tgtEl>
                                          <p:spTgt spid="75879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mph" presetSubtype="0" fill="hold" nodeType="clickEffect">
                                  <p:stCondLst>
                                    <p:cond delay="0"/>
                                  </p:stCondLst>
                                  <p:childTnLst>
                                    <p:animRot by="5400000">
                                      <p:cBhvr>
                                        <p:cTn id="52" dur="2000" fill="hold"/>
                                        <p:tgtEl>
                                          <p:spTgt spid="758797"/>
                                        </p:tgtEl>
                                        <p:attrNameLst>
                                          <p:attrName>r</p:attrName>
                                        </p:attrNameLst>
                                      </p:cBhvr>
                                    </p:animRot>
                                  </p:childTnLst>
                                  <p:subTnLst>
                                    <p:audio>
                                      <p:cMediaNode>
                                        <p:cTn display="0" masterRel="sameClick">
                                          <p:stCondLst>
                                            <p:cond evt="begin" delay="0">
                                              <p:tn val="51"/>
                                            </p:cond>
                                          </p:stCondLst>
                                          <p:endCondLst>
                                            <p:cond evt="onStopAudio" delay="0">
                                              <p:tgtEl>
                                                <p:sldTgt/>
                                              </p:tgtEl>
                                            </p:cond>
                                          </p:endCondLst>
                                        </p:cTn>
                                        <p:tgtEl>
                                          <p:sndTgt r:embed="rId5" name="push.wav"/>
                                        </p:tgtEl>
                                      </p:cMediaNode>
                                    </p:audio>
                                  </p:subTnLst>
                                </p:cTn>
                              </p:par>
                              <p:par>
                                <p:cTn id="53" presetID="10" presetClass="exit" presetSubtype="0" fill="hold" grpId="1" nodeType="withEffect">
                                  <p:stCondLst>
                                    <p:cond delay="0"/>
                                  </p:stCondLst>
                                  <p:childTnLst>
                                    <p:animEffect transition="out" filter="fade">
                                      <p:cBhvr>
                                        <p:cTn id="54" dur="500"/>
                                        <p:tgtEl>
                                          <p:spTgt spid="758802"/>
                                        </p:tgtEl>
                                      </p:cBhvr>
                                    </p:animEffect>
                                    <p:set>
                                      <p:cBhvr>
                                        <p:cTn id="55" dur="1" fill="hold">
                                          <p:stCondLst>
                                            <p:cond delay="499"/>
                                          </p:stCondLst>
                                        </p:cTn>
                                        <p:tgtEl>
                                          <p:spTgt spid="758802"/>
                                        </p:tgtEl>
                                        <p:attrNameLst>
                                          <p:attrName>style.visibility</p:attrName>
                                        </p:attrNameLst>
                                      </p:cBhvr>
                                      <p:to>
                                        <p:strVal val="hidden"/>
                                      </p:to>
                                    </p:set>
                                  </p:childTnLst>
                                </p:cTn>
                              </p:par>
                            </p:childTnLst>
                          </p:cTn>
                        </p:par>
                        <p:par>
                          <p:cTn id="56" fill="hold" nodeType="afterGroup">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758800"/>
                                        </p:tgtEl>
                                        <p:attrNameLst>
                                          <p:attrName>style.visibility</p:attrName>
                                        </p:attrNameLst>
                                      </p:cBhvr>
                                      <p:to>
                                        <p:strVal val="visible"/>
                                      </p:to>
                                    </p:set>
                                    <p:animEffect transition="in" filter="fade">
                                      <p:cBhvr>
                                        <p:cTn id="59" dur="2000"/>
                                        <p:tgtEl>
                                          <p:spTgt spid="75880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758803">
                                            <p:txEl>
                                              <p:pRg st="1" end="1"/>
                                            </p:txEl>
                                          </p:spTgt>
                                        </p:tgtEl>
                                        <p:attrNameLst>
                                          <p:attrName>style.visibility</p:attrName>
                                        </p:attrNameLst>
                                      </p:cBhvr>
                                      <p:to>
                                        <p:strVal val="visible"/>
                                      </p:to>
                                    </p:set>
                                    <p:anim calcmode="lin" valueType="num">
                                      <p:cBhvr additive="base">
                                        <p:cTn id="64" dur="500" fill="hold"/>
                                        <p:tgtEl>
                                          <p:spTgt spid="758803">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588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0" presetClass="path" presetSubtype="0" accel="50000" decel="50000" fill="hold" nodeType="clickEffect">
                                  <p:stCondLst>
                                    <p:cond delay="0"/>
                                  </p:stCondLst>
                                  <p:childTnLst>
                                    <p:animMotion origin="layout" path="M 0.00139 0.00371 L 0.0276 -0.00856 " pathEditMode="relative" rAng="0" ptsTypes="AA">
                                      <p:cBhvr>
                                        <p:cTn id="69" dur="2000" fill="hold"/>
                                        <p:tgtEl>
                                          <p:spTgt spid="758793"/>
                                        </p:tgtEl>
                                        <p:attrNameLst>
                                          <p:attrName>ppt_x</p:attrName>
                                          <p:attrName>ppt_y</p:attrName>
                                        </p:attrNameLst>
                                      </p:cBhvr>
                                      <p:rCtr x="1300" y="-600"/>
                                    </p:animMotion>
                                  </p:childTnLst>
                                  <p:subTnLst>
                                    <p:audio>
                                      <p:cMediaNode>
                                        <p:cTn display="0" masterRel="sameClick">
                                          <p:stCondLst>
                                            <p:cond evt="begin" delay="0">
                                              <p:tn val="68"/>
                                            </p:cond>
                                          </p:stCondLst>
                                          <p:endCondLst>
                                            <p:cond evt="onStopAudio" delay="0">
                                              <p:tgtEl>
                                                <p:sldTgt/>
                                              </p:tgtEl>
                                            </p:cond>
                                          </p:endCondLst>
                                        </p:cTn>
                                        <p:tgtEl>
                                          <p:sndTgt r:embed="rId6" name="chimes.wav"/>
                                        </p:tgtEl>
                                      </p:cMediaNode>
                                    </p:audio>
                                  </p:subTnLst>
                                </p:cTn>
                              </p:par>
                            </p:childTnLst>
                          </p:cTn>
                        </p:par>
                        <p:par>
                          <p:cTn id="70" fill="hold" nodeType="afterGroup">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758796"/>
                                        </p:tgtEl>
                                        <p:attrNameLst>
                                          <p:attrName>style.visibility</p:attrName>
                                        </p:attrNameLst>
                                      </p:cBhvr>
                                      <p:to>
                                        <p:strVal val="visible"/>
                                      </p:to>
                                    </p:set>
                                    <p:animEffect transition="in" filter="fade">
                                      <p:cBhvr>
                                        <p:cTn id="73" dur="500"/>
                                        <p:tgtEl>
                                          <p:spTgt spid="758796"/>
                                        </p:tgtEl>
                                      </p:cBhvr>
                                    </p:animEffect>
                                  </p:childTnLst>
                                </p:cTn>
                              </p:par>
                              <p:par>
                                <p:cTn id="74" presetID="10" presetClass="exit" presetSubtype="0" fill="hold" grpId="1" nodeType="withEffect">
                                  <p:stCondLst>
                                    <p:cond delay="0"/>
                                  </p:stCondLst>
                                  <p:childTnLst>
                                    <p:animEffect transition="out" filter="fade">
                                      <p:cBhvr>
                                        <p:cTn id="75" dur="500"/>
                                        <p:tgtEl>
                                          <p:spTgt spid="758800"/>
                                        </p:tgtEl>
                                      </p:cBhvr>
                                    </p:animEffect>
                                    <p:set>
                                      <p:cBhvr>
                                        <p:cTn id="76" dur="1" fill="hold">
                                          <p:stCondLst>
                                            <p:cond delay="499"/>
                                          </p:stCondLst>
                                        </p:cTn>
                                        <p:tgtEl>
                                          <p:spTgt spid="758800"/>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758804"/>
                                        </p:tgtEl>
                                        <p:attrNameLst>
                                          <p:attrName>style.visibility</p:attrName>
                                        </p:attrNameLst>
                                      </p:cBhvr>
                                      <p:to>
                                        <p:strVal val="visible"/>
                                      </p:to>
                                    </p:set>
                                    <p:anim calcmode="lin" valueType="num">
                                      <p:cBhvr>
                                        <p:cTn id="81" dur="500" fill="hold"/>
                                        <p:tgtEl>
                                          <p:spTgt spid="758804"/>
                                        </p:tgtEl>
                                        <p:attrNameLst>
                                          <p:attrName>ppt_w</p:attrName>
                                        </p:attrNameLst>
                                      </p:cBhvr>
                                      <p:tavLst>
                                        <p:tav tm="0">
                                          <p:val>
                                            <p:fltVal val="0"/>
                                          </p:val>
                                        </p:tav>
                                        <p:tav tm="100000">
                                          <p:val>
                                            <p:strVal val="#ppt_w"/>
                                          </p:val>
                                        </p:tav>
                                      </p:tavLst>
                                    </p:anim>
                                    <p:anim calcmode="lin" valueType="num">
                                      <p:cBhvr>
                                        <p:cTn id="82" dur="500" fill="hold"/>
                                        <p:tgtEl>
                                          <p:spTgt spid="758804"/>
                                        </p:tgtEl>
                                        <p:attrNameLst>
                                          <p:attrName>ppt_h</p:attrName>
                                        </p:attrNameLst>
                                      </p:cBhvr>
                                      <p:tavLst>
                                        <p:tav tm="0">
                                          <p:val>
                                            <p:fltVal val="0"/>
                                          </p:val>
                                        </p:tav>
                                        <p:tav tm="100000">
                                          <p:val>
                                            <p:strVal val="#ppt_h"/>
                                          </p:val>
                                        </p:tav>
                                      </p:tavLst>
                                    </p:anim>
                                    <p:animEffect transition="in" filter="fade">
                                      <p:cBhvr>
                                        <p:cTn id="83" dur="500"/>
                                        <p:tgtEl>
                                          <p:spTgt spid="758804"/>
                                        </p:tgtEl>
                                      </p:cBhvr>
                                    </p:animEffect>
                                  </p:childTnLst>
                                  <p:subTnLst>
                                    <p:audio>
                                      <p:cMediaNode>
                                        <p:cTn display="0" masterRel="sameClick">
                                          <p:stCondLst>
                                            <p:cond evt="begin" delay="0">
                                              <p:tn val="79"/>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99" grpId="0" animBg="1"/>
      <p:bldP spid="758796" grpId="0"/>
      <p:bldP spid="758800" grpId="0"/>
      <p:bldP spid="758800" grpId="1"/>
      <p:bldP spid="758802" grpId="0"/>
      <p:bldP spid="758802" grpId="1"/>
      <p:bldP spid="7588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it-IT"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different types of resistors have different </a:t>
            </a:r>
            <a:r>
              <a:rPr lang="en-US" altLang="en-US" b="1">
                <a:solidFill>
                  <a:srgbClr val="000000"/>
                </a:solidFill>
                <a:cs typeface="Times New Roman" pitchFamily="18" charset="0"/>
              </a:rPr>
              <a:t>schematic symbols</a:t>
            </a:r>
            <a:r>
              <a:rPr lang="en-US" altLang="en-US">
                <a:solidFill>
                  <a:srgbClr val="000000"/>
                </a:solidFill>
                <a:cs typeface="Times New Roman" pitchFamily="18" charset="0"/>
              </a:rPr>
              <a:t>.</a:t>
            </a:r>
          </a:p>
        </p:txBody>
      </p:sp>
      <p:sp>
        <p:nvSpPr>
          <p:cNvPr id="14339" name="Rectangle 4"/>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60854" name="Text Box 22"/>
          <p:cNvSpPr txBox="1">
            <a:spLocks noChangeArrowheads="1"/>
          </p:cNvSpPr>
          <p:nvPr/>
        </p:nvSpPr>
        <p:spPr bwMode="auto">
          <a:xfrm>
            <a:off x="2760663" y="2813050"/>
            <a:ext cx="3265487" cy="457200"/>
          </a:xfrm>
          <a:prstGeom prst="rect">
            <a:avLst/>
          </a:prstGeom>
          <a:noFill/>
          <a:ln w="9525">
            <a:noFill/>
            <a:miter lim="800000"/>
            <a:headEnd/>
            <a:tailEnd/>
          </a:ln>
        </p:spPr>
        <p:txBody>
          <a:bodyPr>
            <a:spAutoFit/>
          </a:bodyPr>
          <a:lstStyle/>
          <a:p>
            <a:r>
              <a:rPr lang="en-US" altLang="en-US">
                <a:solidFill>
                  <a:schemeClr val="hlink"/>
                </a:solidFill>
              </a:rPr>
              <a:t>fixed-value resistor</a:t>
            </a:r>
          </a:p>
        </p:txBody>
      </p:sp>
      <p:sp>
        <p:nvSpPr>
          <p:cNvPr id="760855" name="Text Box 23"/>
          <p:cNvSpPr txBox="1">
            <a:spLocks noChangeArrowheads="1"/>
          </p:cNvSpPr>
          <p:nvPr/>
        </p:nvSpPr>
        <p:spPr bwMode="auto">
          <a:xfrm>
            <a:off x="2816225" y="4638675"/>
            <a:ext cx="2640013" cy="457200"/>
          </a:xfrm>
          <a:prstGeom prst="rect">
            <a:avLst/>
          </a:prstGeom>
          <a:noFill/>
          <a:ln w="9525">
            <a:noFill/>
            <a:miter lim="800000"/>
            <a:headEnd/>
            <a:tailEnd/>
          </a:ln>
        </p:spPr>
        <p:txBody>
          <a:bodyPr>
            <a:spAutoFit/>
          </a:bodyPr>
          <a:lstStyle/>
          <a:p>
            <a:r>
              <a:rPr lang="en-US" altLang="en-US">
                <a:solidFill>
                  <a:schemeClr val="hlink"/>
                </a:solidFill>
              </a:rPr>
              <a:t>variable resistor</a:t>
            </a:r>
          </a:p>
        </p:txBody>
      </p:sp>
      <p:sp>
        <p:nvSpPr>
          <p:cNvPr id="760856" name="Text Box 24"/>
          <p:cNvSpPr txBox="1">
            <a:spLocks noChangeArrowheads="1"/>
          </p:cNvSpPr>
          <p:nvPr/>
        </p:nvSpPr>
        <p:spPr bwMode="auto">
          <a:xfrm>
            <a:off x="5710238" y="3509963"/>
            <a:ext cx="2220912" cy="457200"/>
          </a:xfrm>
          <a:prstGeom prst="rect">
            <a:avLst/>
          </a:prstGeom>
          <a:noFill/>
          <a:ln w="9525">
            <a:noFill/>
            <a:miter lim="800000"/>
            <a:headEnd/>
            <a:tailEnd/>
          </a:ln>
        </p:spPr>
        <p:txBody>
          <a:bodyPr>
            <a:spAutoFit/>
          </a:bodyPr>
          <a:lstStyle/>
          <a:p>
            <a:r>
              <a:rPr lang="en-US" altLang="en-US">
                <a:solidFill>
                  <a:schemeClr val="hlink"/>
                </a:solidFill>
              </a:rPr>
              <a:t>potentiometer</a:t>
            </a:r>
          </a:p>
        </p:txBody>
      </p:sp>
      <p:pic>
        <p:nvPicPr>
          <p:cNvPr id="760864" name="Picture 32" descr="Preset Potentiometers"/>
          <p:cNvPicPr>
            <a:picLocks noChangeAspect="1" noChangeArrowheads="1"/>
          </p:cNvPicPr>
          <p:nvPr/>
        </p:nvPicPr>
        <p:blipFill>
          <a:blip r:embed="rId5" cstate="print">
            <a:clrChange>
              <a:clrFrom>
                <a:srgbClr val="FFFFFF"/>
              </a:clrFrom>
              <a:clrTo>
                <a:srgbClr val="FFFFFF">
                  <a:alpha val="0"/>
                </a:srgbClr>
              </a:clrTo>
            </a:clrChange>
          </a:blip>
          <a:srcRect t="6848" r="644" b="9164"/>
          <a:stretch>
            <a:fillRect/>
          </a:stretch>
        </p:blipFill>
        <p:spPr bwMode="auto">
          <a:xfrm>
            <a:off x="1468438" y="5278438"/>
            <a:ext cx="1958975" cy="1323975"/>
          </a:xfrm>
          <a:prstGeom prst="rect">
            <a:avLst/>
          </a:prstGeom>
          <a:ln>
            <a:noFill/>
          </a:ln>
          <a:effectLst>
            <a:outerShdw blurRad="292100" dist="139700" dir="2700000" algn="tl" rotWithShape="0">
              <a:srgbClr val="333333">
                <a:alpha val="65000"/>
              </a:srgbClr>
            </a:outerShdw>
          </a:effectLst>
        </p:spPr>
      </p:pic>
      <p:pic>
        <p:nvPicPr>
          <p:cNvPr id="760865" name="Picture 33"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572835">
            <a:off x="1511300" y="3038475"/>
            <a:ext cx="1530350" cy="1530350"/>
          </a:xfrm>
          <a:prstGeom prst="rect">
            <a:avLst/>
          </a:prstGeom>
          <a:ln>
            <a:noFill/>
          </a:ln>
          <a:effectLst>
            <a:outerShdw blurRad="292100" dist="139700" dir="2700000" algn="tl" rotWithShape="0">
              <a:srgbClr val="333333">
                <a:alpha val="65000"/>
              </a:srgbClr>
            </a:outerShdw>
          </a:effectLst>
        </p:spPr>
      </p:pic>
      <p:pic>
        <p:nvPicPr>
          <p:cNvPr id="760867" name="Picture 35" descr="10 Turn Lin Potentiometer"/>
          <p:cNvPicPr>
            <a:picLocks noChangeAspect="1" noChangeArrowheads="1"/>
          </p:cNvPicPr>
          <p:nvPr/>
        </p:nvPicPr>
        <p:blipFill>
          <a:blip r:embed="rId7" cstate="print">
            <a:clrChange>
              <a:clrFrom>
                <a:srgbClr val="FFFFFF"/>
              </a:clrFrom>
              <a:clrTo>
                <a:srgbClr val="FFFFFF">
                  <a:alpha val="0"/>
                </a:srgbClr>
              </a:clrTo>
            </a:clrChange>
          </a:blip>
          <a:srcRect t="26208" r="-417" b="23375"/>
          <a:stretch>
            <a:fillRect/>
          </a:stretch>
        </p:blipFill>
        <p:spPr bwMode="auto">
          <a:xfrm>
            <a:off x="5613400" y="4213225"/>
            <a:ext cx="2424113" cy="1520825"/>
          </a:xfrm>
          <a:prstGeom prst="rect">
            <a:avLst/>
          </a:prstGeom>
          <a:ln>
            <a:noFill/>
          </a:ln>
          <a:effectLst>
            <a:outerShdw blurRad="292100" dist="139700" dir="2700000" algn="tl" rotWithShape="0">
              <a:srgbClr val="333333">
                <a:alpha val="65000"/>
              </a:srgbClr>
            </a:outerShdw>
          </a:effectLst>
        </p:spPr>
      </p:pic>
      <p:sp>
        <p:nvSpPr>
          <p:cNvPr id="760868" name="Text Box 36"/>
          <p:cNvSpPr txBox="1">
            <a:spLocks noChangeArrowheads="1"/>
          </p:cNvSpPr>
          <p:nvPr/>
        </p:nvSpPr>
        <p:spPr bwMode="auto">
          <a:xfrm>
            <a:off x="2747963" y="3146425"/>
            <a:ext cx="1871662" cy="457200"/>
          </a:xfrm>
          <a:prstGeom prst="rect">
            <a:avLst/>
          </a:prstGeom>
          <a:noFill/>
          <a:ln w="9525">
            <a:noFill/>
            <a:miter lim="800000"/>
            <a:headEnd/>
            <a:tailEnd/>
          </a:ln>
        </p:spPr>
        <p:txBody>
          <a:bodyPr>
            <a:spAutoFit/>
          </a:bodyPr>
          <a:lstStyle/>
          <a:p>
            <a:r>
              <a:rPr lang="en-US" altLang="en-US">
                <a:solidFill>
                  <a:srgbClr val="FF0000"/>
                </a:solidFill>
              </a:rPr>
              <a:t>2 leads</a:t>
            </a:r>
          </a:p>
        </p:txBody>
      </p:sp>
      <p:sp>
        <p:nvSpPr>
          <p:cNvPr id="760869" name="Text Box 37"/>
          <p:cNvSpPr txBox="1">
            <a:spLocks noChangeArrowheads="1"/>
          </p:cNvSpPr>
          <p:nvPr/>
        </p:nvSpPr>
        <p:spPr bwMode="auto">
          <a:xfrm>
            <a:off x="2813050" y="4959350"/>
            <a:ext cx="1871663" cy="457200"/>
          </a:xfrm>
          <a:prstGeom prst="rect">
            <a:avLst/>
          </a:prstGeom>
          <a:noFill/>
          <a:ln w="9525">
            <a:noFill/>
            <a:miter lim="800000"/>
            <a:headEnd/>
            <a:tailEnd/>
          </a:ln>
        </p:spPr>
        <p:txBody>
          <a:bodyPr>
            <a:spAutoFit/>
          </a:bodyPr>
          <a:lstStyle/>
          <a:p>
            <a:r>
              <a:rPr lang="en-US" altLang="en-US">
                <a:solidFill>
                  <a:srgbClr val="FF0000"/>
                </a:solidFill>
              </a:rPr>
              <a:t>2 leads</a:t>
            </a:r>
          </a:p>
        </p:txBody>
      </p:sp>
      <p:sp>
        <p:nvSpPr>
          <p:cNvPr id="760870" name="Text Box 38"/>
          <p:cNvSpPr txBox="1">
            <a:spLocks noChangeArrowheads="1"/>
          </p:cNvSpPr>
          <p:nvPr/>
        </p:nvSpPr>
        <p:spPr bwMode="auto">
          <a:xfrm>
            <a:off x="5702300" y="3830638"/>
            <a:ext cx="1871663" cy="457200"/>
          </a:xfrm>
          <a:prstGeom prst="rect">
            <a:avLst/>
          </a:prstGeom>
          <a:noFill/>
          <a:ln w="9525">
            <a:noFill/>
            <a:miter lim="800000"/>
            <a:headEnd/>
            <a:tailEnd/>
          </a:ln>
        </p:spPr>
        <p:txBody>
          <a:bodyPr>
            <a:spAutoFit/>
          </a:bodyPr>
          <a:lstStyle/>
          <a:p>
            <a:r>
              <a:rPr lang="en-US" altLang="en-US">
                <a:solidFill>
                  <a:srgbClr val="FF0000"/>
                </a:solidFill>
              </a:rPr>
              <a:t>3 leads</a:t>
            </a:r>
          </a:p>
        </p:txBody>
      </p:sp>
      <p:pic>
        <p:nvPicPr>
          <p:cNvPr id="186388"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55713" y="4433888"/>
            <a:ext cx="1524000" cy="923925"/>
          </a:xfrm>
          <a:prstGeom prst="rect">
            <a:avLst/>
          </a:prstGeom>
          <a:noFill/>
          <a:ln w="9525">
            <a:noFill/>
            <a:miter lim="800000"/>
            <a:headEnd/>
            <a:tailEnd/>
          </a:ln>
        </p:spPr>
      </p:pic>
      <p:pic>
        <p:nvPicPr>
          <p:cNvPr id="186389" name="Picture 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250950" y="2908300"/>
            <a:ext cx="1504950" cy="314325"/>
          </a:xfrm>
          <a:prstGeom prst="rect">
            <a:avLst/>
          </a:prstGeom>
          <a:noFill/>
          <a:ln w="9525">
            <a:noFill/>
            <a:miter lim="800000"/>
            <a:headEnd/>
            <a:tailEnd/>
          </a:ln>
        </p:spPr>
      </p:pic>
      <p:pic>
        <p:nvPicPr>
          <p:cNvPr id="186392"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953125" y="2946400"/>
            <a:ext cx="1447800" cy="5905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0834">
                                            <p:txEl>
                                              <p:pRg st="1" end="1"/>
                                            </p:txEl>
                                          </p:spTgt>
                                        </p:tgtEl>
                                        <p:attrNameLst>
                                          <p:attrName>style.visibility</p:attrName>
                                        </p:attrNameLst>
                                      </p:cBhvr>
                                      <p:to>
                                        <p:strVal val="visible"/>
                                      </p:to>
                                    </p:set>
                                    <p:anim calcmode="lin" valueType="num">
                                      <p:cBhvr additive="base">
                                        <p:cTn id="7" dur="500" fill="hold"/>
                                        <p:tgtEl>
                                          <p:spTgt spid="7608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760854"/>
                                        </p:tgtEl>
                                        <p:attrNameLst>
                                          <p:attrName>style.visibility</p:attrName>
                                        </p:attrNameLst>
                                      </p:cBhvr>
                                      <p:to>
                                        <p:strVal val="visible"/>
                                      </p:to>
                                    </p:set>
                                    <p:anim calcmode="lin" valueType="num">
                                      <p:cBhvr>
                                        <p:cTn id="13" dur="500" fill="hold"/>
                                        <p:tgtEl>
                                          <p:spTgt spid="760854"/>
                                        </p:tgtEl>
                                        <p:attrNameLst>
                                          <p:attrName>ppt_w</p:attrName>
                                        </p:attrNameLst>
                                      </p:cBhvr>
                                      <p:tavLst>
                                        <p:tav tm="0">
                                          <p:val>
                                            <p:fltVal val="0"/>
                                          </p:val>
                                        </p:tav>
                                        <p:tav tm="100000">
                                          <p:val>
                                            <p:strVal val="#ppt_w"/>
                                          </p:val>
                                        </p:tav>
                                      </p:tavLst>
                                    </p:anim>
                                    <p:anim calcmode="lin" valueType="num">
                                      <p:cBhvr>
                                        <p:cTn id="14" dur="500" fill="hold"/>
                                        <p:tgtEl>
                                          <p:spTgt spid="760854"/>
                                        </p:tgtEl>
                                        <p:attrNameLst>
                                          <p:attrName>ppt_h</p:attrName>
                                        </p:attrNameLst>
                                      </p:cBhvr>
                                      <p:tavLst>
                                        <p:tav tm="0">
                                          <p:val>
                                            <p:fltVal val="0"/>
                                          </p:val>
                                        </p:tav>
                                        <p:tav tm="100000">
                                          <p:val>
                                            <p:strVal val="#ppt_h"/>
                                          </p:val>
                                        </p:tav>
                                      </p:tavLst>
                                    </p:anim>
                                    <p:animEffect transition="in" filter="fade">
                                      <p:cBhvr>
                                        <p:cTn id="15" dur="500"/>
                                        <p:tgtEl>
                                          <p:spTgt spid="760854"/>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186389"/>
                                        </p:tgtEl>
                                        <p:attrNameLst>
                                          <p:attrName>style.visibility</p:attrName>
                                        </p:attrNameLst>
                                      </p:cBhvr>
                                      <p:to>
                                        <p:strVal val="visible"/>
                                      </p:to>
                                    </p:set>
                                    <p:anim calcmode="lin" valueType="num">
                                      <p:cBhvr>
                                        <p:cTn id="18" dur="500" fill="hold"/>
                                        <p:tgtEl>
                                          <p:spTgt spid="186389"/>
                                        </p:tgtEl>
                                        <p:attrNameLst>
                                          <p:attrName>ppt_w</p:attrName>
                                        </p:attrNameLst>
                                      </p:cBhvr>
                                      <p:tavLst>
                                        <p:tav tm="0">
                                          <p:val>
                                            <p:fltVal val="0"/>
                                          </p:val>
                                        </p:tav>
                                        <p:tav tm="100000">
                                          <p:val>
                                            <p:strVal val="#ppt_w"/>
                                          </p:val>
                                        </p:tav>
                                      </p:tavLst>
                                    </p:anim>
                                    <p:anim calcmode="lin" valueType="num">
                                      <p:cBhvr>
                                        <p:cTn id="19" dur="500" fill="hold"/>
                                        <p:tgtEl>
                                          <p:spTgt spid="186389"/>
                                        </p:tgtEl>
                                        <p:attrNameLst>
                                          <p:attrName>ppt_h</p:attrName>
                                        </p:attrNameLst>
                                      </p:cBhvr>
                                      <p:tavLst>
                                        <p:tav tm="0">
                                          <p:val>
                                            <p:fltVal val="0"/>
                                          </p:val>
                                        </p:tav>
                                        <p:tav tm="100000">
                                          <p:val>
                                            <p:strVal val="#ppt_h"/>
                                          </p:val>
                                        </p:tav>
                                      </p:tavLst>
                                    </p:anim>
                                    <p:animEffect transition="in" filter="fade">
                                      <p:cBhvr>
                                        <p:cTn id="20" dur="500"/>
                                        <p:tgtEl>
                                          <p:spTgt spid="1863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760865"/>
                                        </p:tgtEl>
                                        <p:attrNameLst>
                                          <p:attrName>style.visibility</p:attrName>
                                        </p:attrNameLst>
                                      </p:cBhvr>
                                      <p:to>
                                        <p:strVal val="visible"/>
                                      </p:to>
                                    </p:set>
                                    <p:anim calcmode="lin" valueType="num">
                                      <p:cBhvr>
                                        <p:cTn id="25" dur="500" fill="hold"/>
                                        <p:tgtEl>
                                          <p:spTgt spid="760865"/>
                                        </p:tgtEl>
                                        <p:attrNameLst>
                                          <p:attrName>ppt_w</p:attrName>
                                        </p:attrNameLst>
                                      </p:cBhvr>
                                      <p:tavLst>
                                        <p:tav tm="0">
                                          <p:val>
                                            <p:fltVal val="0"/>
                                          </p:val>
                                        </p:tav>
                                        <p:tav tm="100000">
                                          <p:val>
                                            <p:strVal val="#ppt_w"/>
                                          </p:val>
                                        </p:tav>
                                      </p:tavLst>
                                    </p:anim>
                                    <p:anim calcmode="lin" valueType="num">
                                      <p:cBhvr>
                                        <p:cTn id="26" dur="500" fill="hold"/>
                                        <p:tgtEl>
                                          <p:spTgt spid="760865"/>
                                        </p:tgtEl>
                                        <p:attrNameLst>
                                          <p:attrName>ppt_h</p:attrName>
                                        </p:attrNameLst>
                                      </p:cBhvr>
                                      <p:tavLst>
                                        <p:tav tm="0">
                                          <p:val>
                                            <p:fltVal val="0"/>
                                          </p:val>
                                        </p:tav>
                                        <p:tav tm="100000">
                                          <p:val>
                                            <p:strVal val="#ppt_h"/>
                                          </p:val>
                                        </p:tav>
                                      </p:tavLst>
                                    </p:anim>
                                    <p:animEffect transition="in" filter="fade">
                                      <p:cBhvr>
                                        <p:cTn id="27" dur="500"/>
                                        <p:tgtEl>
                                          <p:spTgt spid="760865"/>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60868"/>
                                        </p:tgtEl>
                                        <p:attrNameLst>
                                          <p:attrName>style.visibility</p:attrName>
                                        </p:attrNameLst>
                                      </p:cBhvr>
                                      <p:to>
                                        <p:strVal val="visible"/>
                                      </p:to>
                                    </p:set>
                                    <p:anim calcmode="lin" valueType="num">
                                      <p:cBhvr>
                                        <p:cTn id="32" dur="500" fill="hold"/>
                                        <p:tgtEl>
                                          <p:spTgt spid="760868"/>
                                        </p:tgtEl>
                                        <p:attrNameLst>
                                          <p:attrName>ppt_w</p:attrName>
                                        </p:attrNameLst>
                                      </p:cBhvr>
                                      <p:tavLst>
                                        <p:tav tm="0">
                                          <p:val>
                                            <p:fltVal val="0"/>
                                          </p:val>
                                        </p:tav>
                                        <p:tav tm="100000">
                                          <p:val>
                                            <p:strVal val="#ppt_w"/>
                                          </p:val>
                                        </p:tav>
                                      </p:tavLst>
                                    </p:anim>
                                    <p:anim calcmode="lin" valueType="num">
                                      <p:cBhvr>
                                        <p:cTn id="33" dur="500" fill="hold"/>
                                        <p:tgtEl>
                                          <p:spTgt spid="760868"/>
                                        </p:tgtEl>
                                        <p:attrNameLst>
                                          <p:attrName>ppt_h</p:attrName>
                                        </p:attrNameLst>
                                      </p:cBhvr>
                                      <p:tavLst>
                                        <p:tav tm="0">
                                          <p:val>
                                            <p:fltVal val="0"/>
                                          </p:val>
                                        </p:tav>
                                        <p:tav tm="100000">
                                          <p:val>
                                            <p:strVal val="#ppt_h"/>
                                          </p:val>
                                        </p:tav>
                                      </p:tavLst>
                                    </p:anim>
                                    <p:animEffect transition="in" filter="fade">
                                      <p:cBhvr>
                                        <p:cTn id="34" dur="500"/>
                                        <p:tgtEl>
                                          <p:spTgt spid="760868"/>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60855"/>
                                        </p:tgtEl>
                                        <p:attrNameLst>
                                          <p:attrName>style.visibility</p:attrName>
                                        </p:attrNameLst>
                                      </p:cBhvr>
                                      <p:to>
                                        <p:strVal val="visible"/>
                                      </p:to>
                                    </p:set>
                                    <p:anim calcmode="lin" valueType="num">
                                      <p:cBhvr>
                                        <p:cTn id="39" dur="500" fill="hold"/>
                                        <p:tgtEl>
                                          <p:spTgt spid="760855"/>
                                        </p:tgtEl>
                                        <p:attrNameLst>
                                          <p:attrName>ppt_w</p:attrName>
                                        </p:attrNameLst>
                                      </p:cBhvr>
                                      <p:tavLst>
                                        <p:tav tm="0">
                                          <p:val>
                                            <p:fltVal val="0"/>
                                          </p:val>
                                        </p:tav>
                                        <p:tav tm="100000">
                                          <p:val>
                                            <p:strVal val="#ppt_w"/>
                                          </p:val>
                                        </p:tav>
                                      </p:tavLst>
                                    </p:anim>
                                    <p:anim calcmode="lin" valueType="num">
                                      <p:cBhvr>
                                        <p:cTn id="40" dur="500" fill="hold"/>
                                        <p:tgtEl>
                                          <p:spTgt spid="760855"/>
                                        </p:tgtEl>
                                        <p:attrNameLst>
                                          <p:attrName>ppt_h</p:attrName>
                                        </p:attrNameLst>
                                      </p:cBhvr>
                                      <p:tavLst>
                                        <p:tav tm="0">
                                          <p:val>
                                            <p:fltVal val="0"/>
                                          </p:val>
                                        </p:tav>
                                        <p:tav tm="100000">
                                          <p:val>
                                            <p:strVal val="#ppt_h"/>
                                          </p:val>
                                        </p:tav>
                                      </p:tavLst>
                                    </p:anim>
                                    <p:animEffect transition="in" filter="fade">
                                      <p:cBhvr>
                                        <p:cTn id="41" dur="500"/>
                                        <p:tgtEl>
                                          <p:spTgt spid="760855"/>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2" presetID="53" presetClass="entr" presetSubtype="0" fill="hold" nodeType="withEffect">
                                  <p:stCondLst>
                                    <p:cond delay="0"/>
                                  </p:stCondLst>
                                  <p:childTnLst>
                                    <p:set>
                                      <p:cBhvr>
                                        <p:cTn id="43" dur="1" fill="hold">
                                          <p:stCondLst>
                                            <p:cond delay="0"/>
                                          </p:stCondLst>
                                        </p:cTn>
                                        <p:tgtEl>
                                          <p:spTgt spid="186388"/>
                                        </p:tgtEl>
                                        <p:attrNameLst>
                                          <p:attrName>style.visibility</p:attrName>
                                        </p:attrNameLst>
                                      </p:cBhvr>
                                      <p:to>
                                        <p:strVal val="visible"/>
                                      </p:to>
                                    </p:set>
                                    <p:anim calcmode="lin" valueType="num">
                                      <p:cBhvr>
                                        <p:cTn id="44" dur="500" fill="hold"/>
                                        <p:tgtEl>
                                          <p:spTgt spid="186388"/>
                                        </p:tgtEl>
                                        <p:attrNameLst>
                                          <p:attrName>ppt_w</p:attrName>
                                        </p:attrNameLst>
                                      </p:cBhvr>
                                      <p:tavLst>
                                        <p:tav tm="0">
                                          <p:val>
                                            <p:fltVal val="0"/>
                                          </p:val>
                                        </p:tav>
                                        <p:tav tm="100000">
                                          <p:val>
                                            <p:strVal val="#ppt_w"/>
                                          </p:val>
                                        </p:tav>
                                      </p:tavLst>
                                    </p:anim>
                                    <p:anim calcmode="lin" valueType="num">
                                      <p:cBhvr>
                                        <p:cTn id="45" dur="500" fill="hold"/>
                                        <p:tgtEl>
                                          <p:spTgt spid="186388"/>
                                        </p:tgtEl>
                                        <p:attrNameLst>
                                          <p:attrName>ppt_h</p:attrName>
                                        </p:attrNameLst>
                                      </p:cBhvr>
                                      <p:tavLst>
                                        <p:tav tm="0">
                                          <p:val>
                                            <p:fltVal val="0"/>
                                          </p:val>
                                        </p:tav>
                                        <p:tav tm="100000">
                                          <p:val>
                                            <p:strVal val="#ppt_h"/>
                                          </p:val>
                                        </p:tav>
                                      </p:tavLst>
                                    </p:anim>
                                    <p:animEffect transition="in" filter="fade">
                                      <p:cBhvr>
                                        <p:cTn id="46" dur="500"/>
                                        <p:tgtEl>
                                          <p:spTgt spid="18638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760864"/>
                                        </p:tgtEl>
                                        <p:attrNameLst>
                                          <p:attrName>style.visibility</p:attrName>
                                        </p:attrNameLst>
                                      </p:cBhvr>
                                      <p:to>
                                        <p:strVal val="visible"/>
                                      </p:to>
                                    </p:set>
                                    <p:anim calcmode="lin" valueType="num">
                                      <p:cBhvr>
                                        <p:cTn id="51" dur="500" fill="hold"/>
                                        <p:tgtEl>
                                          <p:spTgt spid="760864"/>
                                        </p:tgtEl>
                                        <p:attrNameLst>
                                          <p:attrName>ppt_w</p:attrName>
                                        </p:attrNameLst>
                                      </p:cBhvr>
                                      <p:tavLst>
                                        <p:tav tm="0">
                                          <p:val>
                                            <p:fltVal val="0"/>
                                          </p:val>
                                        </p:tav>
                                        <p:tav tm="100000">
                                          <p:val>
                                            <p:strVal val="#ppt_w"/>
                                          </p:val>
                                        </p:tav>
                                      </p:tavLst>
                                    </p:anim>
                                    <p:anim calcmode="lin" valueType="num">
                                      <p:cBhvr>
                                        <p:cTn id="52" dur="500" fill="hold"/>
                                        <p:tgtEl>
                                          <p:spTgt spid="760864"/>
                                        </p:tgtEl>
                                        <p:attrNameLst>
                                          <p:attrName>ppt_h</p:attrName>
                                        </p:attrNameLst>
                                      </p:cBhvr>
                                      <p:tavLst>
                                        <p:tav tm="0">
                                          <p:val>
                                            <p:fltVal val="0"/>
                                          </p:val>
                                        </p:tav>
                                        <p:tav tm="100000">
                                          <p:val>
                                            <p:strVal val="#ppt_h"/>
                                          </p:val>
                                        </p:tav>
                                      </p:tavLst>
                                    </p:anim>
                                    <p:animEffect transition="in" filter="fade">
                                      <p:cBhvr>
                                        <p:cTn id="53" dur="500"/>
                                        <p:tgtEl>
                                          <p:spTgt spid="760864"/>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760869"/>
                                        </p:tgtEl>
                                        <p:attrNameLst>
                                          <p:attrName>style.visibility</p:attrName>
                                        </p:attrNameLst>
                                      </p:cBhvr>
                                      <p:to>
                                        <p:strVal val="visible"/>
                                      </p:to>
                                    </p:set>
                                    <p:anim calcmode="lin" valueType="num">
                                      <p:cBhvr>
                                        <p:cTn id="58" dur="500" fill="hold"/>
                                        <p:tgtEl>
                                          <p:spTgt spid="760869"/>
                                        </p:tgtEl>
                                        <p:attrNameLst>
                                          <p:attrName>ppt_w</p:attrName>
                                        </p:attrNameLst>
                                      </p:cBhvr>
                                      <p:tavLst>
                                        <p:tav tm="0">
                                          <p:val>
                                            <p:fltVal val="0"/>
                                          </p:val>
                                        </p:tav>
                                        <p:tav tm="100000">
                                          <p:val>
                                            <p:strVal val="#ppt_w"/>
                                          </p:val>
                                        </p:tav>
                                      </p:tavLst>
                                    </p:anim>
                                    <p:anim calcmode="lin" valueType="num">
                                      <p:cBhvr>
                                        <p:cTn id="59" dur="500" fill="hold"/>
                                        <p:tgtEl>
                                          <p:spTgt spid="760869"/>
                                        </p:tgtEl>
                                        <p:attrNameLst>
                                          <p:attrName>ppt_h</p:attrName>
                                        </p:attrNameLst>
                                      </p:cBhvr>
                                      <p:tavLst>
                                        <p:tav tm="0">
                                          <p:val>
                                            <p:fltVal val="0"/>
                                          </p:val>
                                        </p:tav>
                                        <p:tav tm="100000">
                                          <p:val>
                                            <p:strVal val="#ppt_h"/>
                                          </p:val>
                                        </p:tav>
                                      </p:tavLst>
                                    </p:anim>
                                    <p:animEffect transition="in" filter="fade">
                                      <p:cBhvr>
                                        <p:cTn id="60" dur="500"/>
                                        <p:tgtEl>
                                          <p:spTgt spid="760869"/>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760856"/>
                                        </p:tgtEl>
                                        <p:attrNameLst>
                                          <p:attrName>style.visibility</p:attrName>
                                        </p:attrNameLst>
                                      </p:cBhvr>
                                      <p:to>
                                        <p:strVal val="visible"/>
                                      </p:to>
                                    </p:set>
                                    <p:anim calcmode="lin" valueType="num">
                                      <p:cBhvr>
                                        <p:cTn id="65" dur="500" fill="hold"/>
                                        <p:tgtEl>
                                          <p:spTgt spid="760856"/>
                                        </p:tgtEl>
                                        <p:attrNameLst>
                                          <p:attrName>ppt_w</p:attrName>
                                        </p:attrNameLst>
                                      </p:cBhvr>
                                      <p:tavLst>
                                        <p:tav tm="0">
                                          <p:val>
                                            <p:fltVal val="0"/>
                                          </p:val>
                                        </p:tav>
                                        <p:tav tm="100000">
                                          <p:val>
                                            <p:strVal val="#ppt_w"/>
                                          </p:val>
                                        </p:tav>
                                      </p:tavLst>
                                    </p:anim>
                                    <p:anim calcmode="lin" valueType="num">
                                      <p:cBhvr>
                                        <p:cTn id="66" dur="500" fill="hold"/>
                                        <p:tgtEl>
                                          <p:spTgt spid="760856"/>
                                        </p:tgtEl>
                                        <p:attrNameLst>
                                          <p:attrName>ppt_h</p:attrName>
                                        </p:attrNameLst>
                                      </p:cBhvr>
                                      <p:tavLst>
                                        <p:tav tm="0">
                                          <p:val>
                                            <p:fltVal val="0"/>
                                          </p:val>
                                        </p:tav>
                                        <p:tav tm="100000">
                                          <p:val>
                                            <p:strVal val="#ppt_h"/>
                                          </p:val>
                                        </p:tav>
                                      </p:tavLst>
                                    </p:anim>
                                    <p:animEffect transition="in" filter="fade">
                                      <p:cBhvr>
                                        <p:cTn id="67" dur="500"/>
                                        <p:tgtEl>
                                          <p:spTgt spid="760856"/>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par>
                                <p:cTn id="68" presetID="53" presetClass="entr" presetSubtype="0" fill="hold" nodeType="withEffect">
                                  <p:stCondLst>
                                    <p:cond delay="0"/>
                                  </p:stCondLst>
                                  <p:childTnLst>
                                    <p:set>
                                      <p:cBhvr>
                                        <p:cTn id="69" dur="1" fill="hold">
                                          <p:stCondLst>
                                            <p:cond delay="0"/>
                                          </p:stCondLst>
                                        </p:cTn>
                                        <p:tgtEl>
                                          <p:spTgt spid="186392"/>
                                        </p:tgtEl>
                                        <p:attrNameLst>
                                          <p:attrName>style.visibility</p:attrName>
                                        </p:attrNameLst>
                                      </p:cBhvr>
                                      <p:to>
                                        <p:strVal val="visible"/>
                                      </p:to>
                                    </p:set>
                                    <p:anim calcmode="lin" valueType="num">
                                      <p:cBhvr>
                                        <p:cTn id="70" dur="500" fill="hold"/>
                                        <p:tgtEl>
                                          <p:spTgt spid="186392"/>
                                        </p:tgtEl>
                                        <p:attrNameLst>
                                          <p:attrName>ppt_w</p:attrName>
                                        </p:attrNameLst>
                                      </p:cBhvr>
                                      <p:tavLst>
                                        <p:tav tm="0">
                                          <p:val>
                                            <p:fltVal val="0"/>
                                          </p:val>
                                        </p:tav>
                                        <p:tav tm="100000">
                                          <p:val>
                                            <p:strVal val="#ppt_w"/>
                                          </p:val>
                                        </p:tav>
                                      </p:tavLst>
                                    </p:anim>
                                    <p:anim calcmode="lin" valueType="num">
                                      <p:cBhvr>
                                        <p:cTn id="71" dur="500" fill="hold"/>
                                        <p:tgtEl>
                                          <p:spTgt spid="186392"/>
                                        </p:tgtEl>
                                        <p:attrNameLst>
                                          <p:attrName>ppt_h</p:attrName>
                                        </p:attrNameLst>
                                      </p:cBhvr>
                                      <p:tavLst>
                                        <p:tav tm="0">
                                          <p:val>
                                            <p:fltVal val="0"/>
                                          </p:val>
                                        </p:tav>
                                        <p:tav tm="100000">
                                          <p:val>
                                            <p:strVal val="#ppt_h"/>
                                          </p:val>
                                        </p:tav>
                                      </p:tavLst>
                                    </p:anim>
                                    <p:animEffect transition="in" filter="fade">
                                      <p:cBhvr>
                                        <p:cTn id="72" dur="500"/>
                                        <p:tgtEl>
                                          <p:spTgt spid="18639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760867"/>
                                        </p:tgtEl>
                                        <p:attrNameLst>
                                          <p:attrName>style.visibility</p:attrName>
                                        </p:attrNameLst>
                                      </p:cBhvr>
                                      <p:to>
                                        <p:strVal val="visible"/>
                                      </p:to>
                                    </p:set>
                                    <p:anim calcmode="lin" valueType="num">
                                      <p:cBhvr>
                                        <p:cTn id="77" dur="500" fill="hold"/>
                                        <p:tgtEl>
                                          <p:spTgt spid="760867"/>
                                        </p:tgtEl>
                                        <p:attrNameLst>
                                          <p:attrName>ppt_w</p:attrName>
                                        </p:attrNameLst>
                                      </p:cBhvr>
                                      <p:tavLst>
                                        <p:tav tm="0">
                                          <p:val>
                                            <p:fltVal val="0"/>
                                          </p:val>
                                        </p:tav>
                                        <p:tav tm="100000">
                                          <p:val>
                                            <p:strVal val="#ppt_w"/>
                                          </p:val>
                                        </p:tav>
                                      </p:tavLst>
                                    </p:anim>
                                    <p:anim calcmode="lin" valueType="num">
                                      <p:cBhvr>
                                        <p:cTn id="78" dur="500" fill="hold"/>
                                        <p:tgtEl>
                                          <p:spTgt spid="760867"/>
                                        </p:tgtEl>
                                        <p:attrNameLst>
                                          <p:attrName>ppt_h</p:attrName>
                                        </p:attrNameLst>
                                      </p:cBhvr>
                                      <p:tavLst>
                                        <p:tav tm="0">
                                          <p:val>
                                            <p:fltVal val="0"/>
                                          </p:val>
                                        </p:tav>
                                        <p:tav tm="100000">
                                          <p:val>
                                            <p:strVal val="#ppt_h"/>
                                          </p:val>
                                        </p:tav>
                                      </p:tavLst>
                                    </p:anim>
                                    <p:animEffect transition="in" filter="fade">
                                      <p:cBhvr>
                                        <p:cTn id="79" dur="500"/>
                                        <p:tgtEl>
                                          <p:spTgt spid="760867"/>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760870"/>
                                        </p:tgtEl>
                                        <p:attrNameLst>
                                          <p:attrName>style.visibility</p:attrName>
                                        </p:attrNameLst>
                                      </p:cBhvr>
                                      <p:to>
                                        <p:strVal val="visible"/>
                                      </p:to>
                                    </p:set>
                                    <p:anim calcmode="lin" valueType="num">
                                      <p:cBhvr>
                                        <p:cTn id="84" dur="500" fill="hold"/>
                                        <p:tgtEl>
                                          <p:spTgt spid="760870"/>
                                        </p:tgtEl>
                                        <p:attrNameLst>
                                          <p:attrName>ppt_w</p:attrName>
                                        </p:attrNameLst>
                                      </p:cBhvr>
                                      <p:tavLst>
                                        <p:tav tm="0">
                                          <p:val>
                                            <p:fltVal val="0"/>
                                          </p:val>
                                        </p:tav>
                                        <p:tav tm="100000">
                                          <p:val>
                                            <p:strVal val="#ppt_w"/>
                                          </p:val>
                                        </p:tav>
                                      </p:tavLst>
                                    </p:anim>
                                    <p:anim calcmode="lin" valueType="num">
                                      <p:cBhvr>
                                        <p:cTn id="85" dur="500" fill="hold"/>
                                        <p:tgtEl>
                                          <p:spTgt spid="760870"/>
                                        </p:tgtEl>
                                        <p:attrNameLst>
                                          <p:attrName>ppt_h</p:attrName>
                                        </p:attrNameLst>
                                      </p:cBhvr>
                                      <p:tavLst>
                                        <p:tav tm="0">
                                          <p:val>
                                            <p:fltVal val="0"/>
                                          </p:val>
                                        </p:tav>
                                        <p:tav tm="100000">
                                          <p:val>
                                            <p:strVal val="#ppt_h"/>
                                          </p:val>
                                        </p:tav>
                                      </p:tavLst>
                                    </p:anim>
                                    <p:animEffect transition="in" filter="fade">
                                      <p:cBhvr>
                                        <p:cTn id="86" dur="500"/>
                                        <p:tgtEl>
                                          <p:spTgt spid="760870"/>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54" grpId="0"/>
      <p:bldP spid="760855" grpId="0"/>
      <p:bldP spid="760856" grpId="0"/>
      <p:bldP spid="760868" grpId="0"/>
      <p:bldP spid="760869" grpId="0"/>
      <p:bldP spid="7608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it-IT"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different types of resistors have different </a:t>
            </a:r>
            <a:r>
              <a:rPr lang="en-US" altLang="en-US" b="1">
                <a:solidFill>
                  <a:srgbClr val="000000"/>
                </a:solidFill>
                <a:cs typeface="Times New Roman" pitchFamily="18" charset="0"/>
              </a:rPr>
              <a:t>schematic symbols</a:t>
            </a:r>
            <a:r>
              <a:rPr lang="en-US" altLang="en-US">
                <a:solidFill>
                  <a:srgbClr val="000000"/>
                </a:solidFill>
                <a:cs typeface="Times New Roman" pitchFamily="18" charset="0"/>
              </a:rPr>
              <a:t>.</a:t>
            </a:r>
          </a:p>
        </p:txBody>
      </p:sp>
      <p:sp>
        <p:nvSpPr>
          <p:cNvPr id="15363" name="Rectangle 4"/>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62893" name="Text Box 13"/>
          <p:cNvSpPr txBox="1">
            <a:spLocks noChangeArrowheads="1"/>
          </p:cNvSpPr>
          <p:nvPr/>
        </p:nvSpPr>
        <p:spPr bwMode="auto">
          <a:xfrm>
            <a:off x="945018" y="2908300"/>
            <a:ext cx="1895475" cy="457200"/>
          </a:xfrm>
          <a:prstGeom prst="rect">
            <a:avLst/>
          </a:prstGeom>
          <a:noFill/>
          <a:ln w="9525">
            <a:noFill/>
            <a:miter lim="800000"/>
            <a:headEnd/>
            <a:tailEnd/>
          </a:ln>
        </p:spPr>
        <p:txBody>
          <a:bodyPr>
            <a:spAutoFit/>
          </a:bodyPr>
          <a:lstStyle/>
          <a:p>
            <a:pPr algn="r"/>
            <a:r>
              <a:rPr lang="en-US" altLang="en-US" dirty="0" err="1">
                <a:solidFill>
                  <a:schemeClr val="hlink"/>
                </a:solidFill>
              </a:rPr>
              <a:t>thermister</a:t>
            </a:r>
            <a:endParaRPr lang="en-US" altLang="en-US" dirty="0">
              <a:solidFill>
                <a:schemeClr val="hlink"/>
              </a:solidFill>
            </a:endParaRPr>
          </a:p>
        </p:txBody>
      </p:sp>
      <p:sp>
        <p:nvSpPr>
          <p:cNvPr id="762894" name="Text Box 14"/>
          <p:cNvSpPr txBox="1">
            <a:spLocks noChangeArrowheads="1"/>
          </p:cNvSpPr>
          <p:nvPr/>
        </p:nvSpPr>
        <p:spPr bwMode="auto">
          <a:xfrm>
            <a:off x="4206875" y="2724150"/>
            <a:ext cx="2635250" cy="822325"/>
          </a:xfrm>
          <a:prstGeom prst="rect">
            <a:avLst/>
          </a:prstGeom>
          <a:noFill/>
          <a:ln w="9525">
            <a:noFill/>
            <a:miter lim="800000"/>
            <a:headEnd/>
            <a:tailEnd/>
          </a:ln>
        </p:spPr>
        <p:txBody>
          <a:bodyPr>
            <a:spAutoFit/>
          </a:bodyPr>
          <a:lstStyle/>
          <a:p>
            <a:pPr algn="r"/>
            <a:r>
              <a:rPr lang="en-US" altLang="en-US">
                <a:solidFill>
                  <a:schemeClr val="hlink"/>
                </a:solidFill>
              </a:rPr>
              <a:t>light-dependent resistor (LDR)</a:t>
            </a:r>
          </a:p>
        </p:txBody>
      </p:sp>
      <p:sp>
        <p:nvSpPr>
          <p:cNvPr id="762899" name="Text Box 19"/>
          <p:cNvSpPr txBox="1">
            <a:spLocks noChangeArrowheads="1"/>
          </p:cNvSpPr>
          <p:nvPr/>
        </p:nvSpPr>
        <p:spPr bwMode="auto">
          <a:xfrm>
            <a:off x="1341438" y="3214688"/>
            <a:ext cx="1871662" cy="457200"/>
          </a:xfrm>
          <a:prstGeom prst="rect">
            <a:avLst/>
          </a:prstGeom>
          <a:noFill/>
          <a:ln w="9525">
            <a:noFill/>
            <a:miter lim="800000"/>
            <a:headEnd/>
            <a:tailEnd/>
          </a:ln>
        </p:spPr>
        <p:txBody>
          <a:bodyPr>
            <a:spAutoFit/>
          </a:bodyPr>
          <a:lstStyle/>
          <a:p>
            <a:r>
              <a:rPr lang="en-US" altLang="en-US">
                <a:solidFill>
                  <a:srgbClr val="FF0000"/>
                </a:solidFill>
              </a:rPr>
              <a:t>2 leads</a:t>
            </a:r>
          </a:p>
        </p:txBody>
      </p:sp>
      <p:sp>
        <p:nvSpPr>
          <p:cNvPr id="762900" name="Text Box 20"/>
          <p:cNvSpPr txBox="1">
            <a:spLocks noChangeArrowheads="1"/>
          </p:cNvSpPr>
          <p:nvPr/>
        </p:nvSpPr>
        <p:spPr bwMode="auto">
          <a:xfrm>
            <a:off x="4946650" y="3403600"/>
            <a:ext cx="1871663" cy="457200"/>
          </a:xfrm>
          <a:prstGeom prst="rect">
            <a:avLst/>
          </a:prstGeom>
          <a:noFill/>
          <a:ln w="9525">
            <a:noFill/>
            <a:miter lim="800000"/>
            <a:headEnd/>
            <a:tailEnd/>
          </a:ln>
        </p:spPr>
        <p:txBody>
          <a:bodyPr>
            <a:spAutoFit/>
          </a:bodyPr>
          <a:lstStyle/>
          <a:p>
            <a:pPr algn="r"/>
            <a:r>
              <a:rPr lang="en-US" altLang="en-US">
                <a:solidFill>
                  <a:srgbClr val="FF0000"/>
                </a:solidFill>
              </a:rPr>
              <a:t>2 leads</a:t>
            </a:r>
          </a:p>
        </p:txBody>
      </p:sp>
      <p:sp>
        <p:nvSpPr>
          <p:cNvPr id="762901" name="Text Box 21"/>
          <p:cNvSpPr txBox="1">
            <a:spLocks noChangeArrowheads="1"/>
          </p:cNvSpPr>
          <p:nvPr/>
        </p:nvSpPr>
        <p:spPr bwMode="auto">
          <a:xfrm>
            <a:off x="1014413" y="4765675"/>
            <a:ext cx="3990975" cy="822325"/>
          </a:xfrm>
          <a:prstGeom prst="rect">
            <a:avLst/>
          </a:prstGeom>
          <a:noFill/>
          <a:ln w="9525">
            <a:noFill/>
            <a:miter lim="800000"/>
            <a:headEnd/>
            <a:tailEnd/>
          </a:ln>
        </p:spPr>
        <p:txBody>
          <a:bodyPr>
            <a:spAutoFit/>
          </a:bodyPr>
          <a:lstStyle/>
          <a:p>
            <a:r>
              <a:rPr lang="en-US" altLang="en-US" i="1">
                <a:solidFill>
                  <a:srgbClr val="5F5F5F"/>
                </a:solidFill>
              </a:rPr>
              <a:t>As temperature increases resistance decreases</a:t>
            </a:r>
            <a:endParaRPr lang="en-US" altLang="en-US" i="1">
              <a:solidFill>
                <a:srgbClr val="5F5F5F"/>
              </a:solidFill>
              <a:sym typeface="Symbol" pitchFamily="18" charset="2"/>
            </a:endParaRPr>
          </a:p>
        </p:txBody>
      </p:sp>
      <p:pic>
        <p:nvPicPr>
          <p:cNvPr id="762902" name="Picture 22" descr="ntcx"/>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882379">
            <a:off x="1211263" y="2689225"/>
            <a:ext cx="3333750" cy="2505075"/>
          </a:xfrm>
          <a:prstGeom prst="rect">
            <a:avLst/>
          </a:prstGeom>
          <a:ln>
            <a:noFill/>
          </a:ln>
          <a:effectLst>
            <a:outerShdw blurRad="292100" dist="139700" dir="2700000" algn="tl" rotWithShape="0">
              <a:srgbClr val="333333">
                <a:alpha val="65000"/>
              </a:srgbClr>
            </a:outerShdw>
          </a:effectLst>
        </p:spPr>
      </p:pic>
      <p:pic>
        <p:nvPicPr>
          <p:cNvPr id="762903" name="Picture 23" descr="Light Dependent Resistors (LDR)"/>
          <p:cNvPicPr>
            <a:picLocks noChangeAspect="1" noChangeArrowheads="1"/>
          </p:cNvPicPr>
          <p:nvPr/>
        </p:nvPicPr>
        <p:blipFill>
          <a:blip r:embed="rId6" cstate="print">
            <a:clrChange>
              <a:clrFrom>
                <a:srgbClr val="FFFFFF"/>
              </a:clrFrom>
              <a:clrTo>
                <a:srgbClr val="FFFFFF">
                  <a:alpha val="0"/>
                </a:srgbClr>
              </a:clrTo>
            </a:clrChange>
          </a:blip>
          <a:srcRect t="16512" b="16573"/>
          <a:stretch>
            <a:fillRect/>
          </a:stretch>
        </p:blipFill>
        <p:spPr bwMode="auto">
          <a:xfrm>
            <a:off x="5262563" y="3878263"/>
            <a:ext cx="3184525" cy="1704975"/>
          </a:xfrm>
          <a:prstGeom prst="rect">
            <a:avLst/>
          </a:prstGeom>
          <a:ln>
            <a:noFill/>
          </a:ln>
          <a:effectLst>
            <a:outerShdw blurRad="292100" dist="139700" dir="2700000" algn="tl" rotWithShape="0">
              <a:srgbClr val="333333">
                <a:alpha val="65000"/>
              </a:srgbClr>
            </a:outerShdw>
          </a:effectLst>
        </p:spPr>
      </p:pic>
      <p:sp>
        <p:nvSpPr>
          <p:cNvPr id="762904" name="Text Box 24"/>
          <p:cNvSpPr txBox="1">
            <a:spLocks noChangeArrowheads="1"/>
          </p:cNvSpPr>
          <p:nvPr/>
        </p:nvSpPr>
        <p:spPr bwMode="auto">
          <a:xfrm>
            <a:off x="4468813" y="5667375"/>
            <a:ext cx="3875087" cy="822325"/>
          </a:xfrm>
          <a:prstGeom prst="rect">
            <a:avLst/>
          </a:prstGeom>
          <a:noFill/>
          <a:ln w="9525">
            <a:noFill/>
            <a:miter lim="800000"/>
            <a:headEnd/>
            <a:tailEnd/>
          </a:ln>
        </p:spPr>
        <p:txBody>
          <a:bodyPr>
            <a:spAutoFit/>
          </a:bodyPr>
          <a:lstStyle/>
          <a:p>
            <a:pPr algn="r"/>
            <a:r>
              <a:rPr lang="en-US" altLang="en-US" i="1">
                <a:solidFill>
                  <a:srgbClr val="5F5F5F"/>
                </a:solidFill>
              </a:rPr>
              <a:t>As brightness increases resistance decreases</a:t>
            </a:r>
            <a:endParaRPr lang="en-US" altLang="en-US" i="1">
              <a:solidFill>
                <a:srgbClr val="5F5F5F"/>
              </a:solidFill>
              <a:sym typeface="Symbol" pitchFamily="18" charset="2"/>
            </a:endParaRPr>
          </a:p>
        </p:txBody>
      </p:sp>
      <p:pic>
        <p:nvPicPr>
          <p:cNvPr id="188433"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44813" y="2895600"/>
            <a:ext cx="1428750" cy="542925"/>
          </a:xfrm>
          <a:prstGeom prst="rect">
            <a:avLst/>
          </a:prstGeom>
          <a:noFill/>
          <a:ln w="9525">
            <a:noFill/>
            <a:miter lim="800000"/>
            <a:headEnd/>
            <a:tailEnd/>
          </a:ln>
        </p:spPr>
      </p:pic>
      <p:pic>
        <p:nvPicPr>
          <p:cNvPr id="188437"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00850" y="2654300"/>
            <a:ext cx="1485900" cy="6477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62893"/>
                                        </p:tgtEl>
                                        <p:attrNameLst>
                                          <p:attrName>style.visibility</p:attrName>
                                        </p:attrNameLst>
                                      </p:cBhvr>
                                      <p:to>
                                        <p:strVal val="visible"/>
                                      </p:to>
                                    </p:set>
                                    <p:anim calcmode="lin" valueType="num">
                                      <p:cBhvr>
                                        <p:cTn id="7" dur="500" fill="hold"/>
                                        <p:tgtEl>
                                          <p:spTgt spid="762893"/>
                                        </p:tgtEl>
                                        <p:attrNameLst>
                                          <p:attrName>ppt_w</p:attrName>
                                        </p:attrNameLst>
                                      </p:cBhvr>
                                      <p:tavLst>
                                        <p:tav tm="0">
                                          <p:val>
                                            <p:fltVal val="0"/>
                                          </p:val>
                                        </p:tav>
                                        <p:tav tm="100000">
                                          <p:val>
                                            <p:strVal val="#ppt_w"/>
                                          </p:val>
                                        </p:tav>
                                      </p:tavLst>
                                    </p:anim>
                                    <p:anim calcmode="lin" valueType="num">
                                      <p:cBhvr>
                                        <p:cTn id="8" dur="500" fill="hold"/>
                                        <p:tgtEl>
                                          <p:spTgt spid="762893"/>
                                        </p:tgtEl>
                                        <p:attrNameLst>
                                          <p:attrName>ppt_h</p:attrName>
                                        </p:attrNameLst>
                                      </p:cBhvr>
                                      <p:tavLst>
                                        <p:tav tm="0">
                                          <p:val>
                                            <p:fltVal val="0"/>
                                          </p:val>
                                        </p:tav>
                                        <p:tav tm="100000">
                                          <p:val>
                                            <p:strVal val="#ppt_h"/>
                                          </p:val>
                                        </p:tav>
                                      </p:tavLst>
                                    </p:anim>
                                    <p:animEffect transition="in" filter="fade">
                                      <p:cBhvr>
                                        <p:cTn id="9" dur="500"/>
                                        <p:tgtEl>
                                          <p:spTgt spid="76289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10" presetID="53" presetClass="entr" presetSubtype="0" fill="hold" nodeType="withEffect">
                                  <p:stCondLst>
                                    <p:cond delay="0"/>
                                  </p:stCondLst>
                                  <p:childTnLst>
                                    <p:set>
                                      <p:cBhvr>
                                        <p:cTn id="11" dur="1" fill="hold">
                                          <p:stCondLst>
                                            <p:cond delay="0"/>
                                          </p:stCondLst>
                                        </p:cTn>
                                        <p:tgtEl>
                                          <p:spTgt spid="188433"/>
                                        </p:tgtEl>
                                        <p:attrNameLst>
                                          <p:attrName>style.visibility</p:attrName>
                                        </p:attrNameLst>
                                      </p:cBhvr>
                                      <p:to>
                                        <p:strVal val="visible"/>
                                      </p:to>
                                    </p:set>
                                    <p:anim calcmode="lin" valueType="num">
                                      <p:cBhvr>
                                        <p:cTn id="12" dur="500" fill="hold"/>
                                        <p:tgtEl>
                                          <p:spTgt spid="188433"/>
                                        </p:tgtEl>
                                        <p:attrNameLst>
                                          <p:attrName>ppt_w</p:attrName>
                                        </p:attrNameLst>
                                      </p:cBhvr>
                                      <p:tavLst>
                                        <p:tav tm="0">
                                          <p:val>
                                            <p:fltVal val="0"/>
                                          </p:val>
                                        </p:tav>
                                        <p:tav tm="100000">
                                          <p:val>
                                            <p:strVal val="#ppt_w"/>
                                          </p:val>
                                        </p:tav>
                                      </p:tavLst>
                                    </p:anim>
                                    <p:anim calcmode="lin" valueType="num">
                                      <p:cBhvr>
                                        <p:cTn id="13" dur="500" fill="hold"/>
                                        <p:tgtEl>
                                          <p:spTgt spid="188433"/>
                                        </p:tgtEl>
                                        <p:attrNameLst>
                                          <p:attrName>ppt_h</p:attrName>
                                        </p:attrNameLst>
                                      </p:cBhvr>
                                      <p:tavLst>
                                        <p:tav tm="0">
                                          <p:val>
                                            <p:fltVal val="0"/>
                                          </p:val>
                                        </p:tav>
                                        <p:tav tm="100000">
                                          <p:val>
                                            <p:strVal val="#ppt_h"/>
                                          </p:val>
                                        </p:tav>
                                      </p:tavLst>
                                    </p:anim>
                                    <p:animEffect transition="in" filter="fade">
                                      <p:cBhvr>
                                        <p:cTn id="14" dur="500"/>
                                        <p:tgtEl>
                                          <p:spTgt spid="1884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762902"/>
                                        </p:tgtEl>
                                        <p:attrNameLst>
                                          <p:attrName>style.visibility</p:attrName>
                                        </p:attrNameLst>
                                      </p:cBhvr>
                                      <p:to>
                                        <p:strVal val="visible"/>
                                      </p:to>
                                    </p:set>
                                    <p:anim calcmode="lin" valueType="num">
                                      <p:cBhvr>
                                        <p:cTn id="19" dur="500" fill="hold"/>
                                        <p:tgtEl>
                                          <p:spTgt spid="762902"/>
                                        </p:tgtEl>
                                        <p:attrNameLst>
                                          <p:attrName>ppt_w</p:attrName>
                                        </p:attrNameLst>
                                      </p:cBhvr>
                                      <p:tavLst>
                                        <p:tav tm="0">
                                          <p:val>
                                            <p:fltVal val="0"/>
                                          </p:val>
                                        </p:tav>
                                        <p:tav tm="100000">
                                          <p:val>
                                            <p:strVal val="#ppt_w"/>
                                          </p:val>
                                        </p:tav>
                                      </p:tavLst>
                                    </p:anim>
                                    <p:anim calcmode="lin" valueType="num">
                                      <p:cBhvr>
                                        <p:cTn id="20" dur="500" fill="hold"/>
                                        <p:tgtEl>
                                          <p:spTgt spid="762902"/>
                                        </p:tgtEl>
                                        <p:attrNameLst>
                                          <p:attrName>ppt_h</p:attrName>
                                        </p:attrNameLst>
                                      </p:cBhvr>
                                      <p:tavLst>
                                        <p:tav tm="0">
                                          <p:val>
                                            <p:fltVal val="0"/>
                                          </p:val>
                                        </p:tav>
                                        <p:tav tm="100000">
                                          <p:val>
                                            <p:strVal val="#ppt_h"/>
                                          </p:val>
                                        </p:tav>
                                      </p:tavLst>
                                    </p:anim>
                                    <p:animEffect transition="in" filter="fade">
                                      <p:cBhvr>
                                        <p:cTn id="21" dur="500"/>
                                        <p:tgtEl>
                                          <p:spTgt spid="76290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62899"/>
                                        </p:tgtEl>
                                        <p:attrNameLst>
                                          <p:attrName>style.visibility</p:attrName>
                                        </p:attrNameLst>
                                      </p:cBhvr>
                                      <p:to>
                                        <p:strVal val="visible"/>
                                      </p:to>
                                    </p:set>
                                    <p:anim calcmode="lin" valueType="num">
                                      <p:cBhvr>
                                        <p:cTn id="26" dur="500" fill="hold"/>
                                        <p:tgtEl>
                                          <p:spTgt spid="762899"/>
                                        </p:tgtEl>
                                        <p:attrNameLst>
                                          <p:attrName>ppt_w</p:attrName>
                                        </p:attrNameLst>
                                      </p:cBhvr>
                                      <p:tavLst>
                                        <p:tav tm="0">
                                          <p:val>
                                            <p:fltVal val="0"/>
                                          </p:val>
                                        </p:tav>
                                        <p:tav tm="100000">
                                          <p:val>
                                            <p:strVal val="#ppt_w"/>
                                          </p:val>
                                        </p:tav>
                                      </p:tavLst>
                                    </p:anim>
                                    <p:anim calcmode="lin" valueType="num">
                                      <p:cBhvr>
                                        <p:cTn id="27" dur="500" fill="hold"/>
                                        <p:tgtEl>
                                          <p:spTgt spid="762899"/>
                                        </p:tgtEl>
                                        <p:attrNameLst>
                                          <p:attrName>ppt_h</p:attrName>
                                        </p:attrNameLst>
                                      </p:cBhvr>
                                      <p:tavLst>
                                        <p:tav tm="0">
                                          <p:val>
                                            <p:fltVal val="0"/>
                                          </p:val>
                                        </p:tav>
                                        <p:tav tm="100000">
                                          <p:val>
                                            <p:strVal val="#ppt_h"/>
                                          </p:val>
                                        </p:tav>
                                      </p:tavLst>
                                    </p:anim>
                                    <p:animEffect transition="in" filter="fade">
                                      <p:cBhvr>
                                        <p:cTn id="28" dur="500"/>
                                        <p:tgtEl>
                                          <p:spTgt spid="762899"/>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762901"/>
                                        </p:tgtEl>
                                        <p:attrNameLst>
                                          <p:attrName>style.visibility</p:attrName>
                                        </p:attrNameLst>
                                      </p:cBhvr>
                                      <p:to>
                                        <p:strVal val="visible"/>
                                      </p:to>
                                    </p:set>
                                    <p:anim calcmode="lin" valueType="num">
                                      <p:cBhvr>
                                        <p:cTn id="33" dur="500" fill="hold"/>
                                        <p:tgtEl>
                                          <p:spTgt spid="762901"/>
                                        </p:tgtEl>
                                        <p:attrNameLst>
                                          <p:attrName>ppt_w</p:attrName>
                                        </p:attrNameLst>
                                      </p:cBhvr>
                                      <p:tavLst>
                                        <p:tav tm="0">
                                          <p:val>
                                            <p:fltVal val="0"/>
                                          </p:val>
                                        </p:tav>
                                        <p:tav tm="100000">
                                          <p:val>
                                            <p:strVal val="#ppt_w"/>
                                          </p:val>
                                        </p:tav>
                                      </p:tavLst>
                                    </p:anim>
                                    <p:anim calcmode="lin" valueType="num">
                                      <p:cBhvr>
                                        <p:cTn id="34" dur="500" fill="hold"/>
                                        <p:tgtEl>
                                          <p:spTgt spid="762901"/>
                                        </p:tgtEl>
                                        <p:attrNameLst>
                                          <p:attrName>ppt_h</p:attrName>
                                        </p:attrNameLst>
                                      </p:cBhvr>
                                      <p:tavLst>
                                        <p:tav tm="0">
                                          <p:val>
                                            <p:fltVal val="0"/>
                                          </p:val>
                                        </p:tav>
                                        <p:tav tm="100000">
                                          <p:val>
                                            <p:strVal val="#ppt_h"/>
                                          </p:val>
                                        </p:tav>
                                      </p:tavLst>
                                    </p:anim>
                                    <p:animEffect transition="in" filter="fade">
                                      <p:cBhvr>
                                        <p:cTn id="35" dur="500"/>
                                        <p:tgtEl>
                                          <p:spTgt spid="762901"/>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762894"/>
                                        </p:tgtEl>
                                        <p:attrNameLst>
                                          <p:attrName>style.visibility</p:attrName>
                                        </p:attrNameLst>
                                      </p:cBhvr>
                                      <p:to>
                                        <p:strVal val="visible"/>
                                      </p:to>
                                    </p:set>
                                    <p:anim calcmode="lin" valueType="num">
                                      <p:cBhvr>
                                        <p:cTn id="40" dur="500" fill="hold"/>
                                        <p:tgtEl>
                                          <p:spTgt spid="762894"/>
                                        </p:tgtEl>
                                        <p:attrNameLst>
                                          <p:attrName>ppt_w</p:attrName>
                                        </p:attrNameLst>
                                      </p:cBhvr>
                                      <p:tavLst>
                                        <p:tav tm="0">
                                          <p:val>
                                            <p:fltVal val="0"/>
                                          </p:val>
                                        </p:tav>
                                        <p:tav tm="100000">
                                          <p:val>
                                            <p:strVal val="#ppt_w"/>
                                          </p:val>
                                        </p:tav>
                                      </p:tavLst>
                                    </p:anim>
                                    <p:anim calcmode="lin" valueType="num">
                                      <p:cBhvr>
                                        <p:cTn id="41" dur="500" fill="hold"/>
                                        <p:tgtEl>
                                          <p:spTgt spid="762894"/>
                                        </p:tgtEl>
                                        <p:attrNameLst>
                                          <p:attrName>ppt_h</p:attrName>
                                        </p:attrNameLst>
                                      </p:cBhvr>
                                      <p:tavLst>
                                        <p:tav tm="0">
                                          <p:val>
                                            <p:fltVal val="0"/>
                                          </p:val>
                                        </p:tav>
                                        <p:tav tm="100000">
                                          <p:val>
                                            <p:strVal val="#ppt_h"/>
                                          </p:val>
                                        </p:tav>
                                      </p:tavLst>
                                    </p:anim>
                                    <p:animEffect transition="in" filter="fade">
                                      <p:cBhvr>
                                        <p:cTn id="42" dur="500"/>
                                        <p:tgtEl>
                                          <p:spTgt spid="762894"/>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762903"/>
                                        </p:tgtEl>
                                        <p:attrNameLst>
                                          <p:attrName>style.visibility</p:attrName>
                                        </p:attrNameLst>
                                      </p:cBhvr>
                                      <p:to>
                                        <p:strVal val="visible"/>
                                      </p:to>
                                    </p:set>
                                    <p:anim calcmode="lin" valueType="num">
                                      <p:cBhvr>
                                        <p:cTn id="47" dur="500" fill="hold"/>
                                        <p:tgtEl>
                                          <p:spTgt spid="762903"/>
                                        </p:tgtEl>
                                        <p:attrNameLst>
                                          <p:attrName>ppt_w</p:attrName>
                                        </p:attrNameLst>
                                      </p:cBhvr>
                                      <p:tavLst>
                                        <p:tav tm="0">
                                          <p:val>
                                            <p:fltVal val="0"/>
                                          </p:val>
                                        </p:tav>
                                        <p:tav tm="100000">
                                          <p:val>
                                            <p:strVal val="#ppt_w"/>
                                          </p:val>
                                        </p:tav>
                                      </p:tavLst>
                                    </p:anim>
                                    <p:anim calcmode="lin" valueType="num">
                                      <p:cBhvr>
                                        <p:cTn id="48" dur="500" fill="hold"/>
                                        <p:tgtEl>
                                          <p:spTgt spid="762903"/>
                                        </p:tgtEl>
                                        <p:attrNameLst>
                                          <p:attrName>ppt_h</p:attrName>
                                        </p:attrNameLst>
                                      </p:cBhvr>
                                      <p:tavLst>
                                        <p:tav tm="0">
                                          <p:val>
                                            <p:fltVal val="0"/>
                                          </p:val>
                                        </p:tav>
                                        <p:tav tm="100000">
                                          <p:val>
                                            <p:strVal val="#ppt_h"/>
                                          </p:val>
                                        </p:tav>
                                      </p:tavLst>
                                    </p:anim>
                                    <p:animEffect transition="in" filter="fade">
                                      <p:cBhvr>
                                        <p:cTn id="49" dur="500"/>
                                        <p:tgtEl>
                                          <p:spTgt spid="762903"/>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50" presetID="53" presetClass="entr" presetSubtype="0" fill="hold" nodeType="withEffect">
                                  <p:stCondLst>
                                    <p:cond delay="0"/>
                                  </p:stCondLst>
                                  <p:childTnLst>
                                    <p:set>
                                      <p:cBhvr>
                                        <p:cTn id="51" dur="1" fill="hold">
                                          <p:stCondLst>
                                            <p:cond delay="0"/>
                                          </p:stCondLst>
                                        </p:cTn>
                                        <p:tgtEl>
                                          <p:spTgt spid="188437"/>
                                        </p:tgtEl>
                                        <p:attrNameLst>
                                          <p:attrName>style.visibility</p:attrName>
                                        </p:attrNameLst>
                                      </p:cBhvr>
                                      <p:to>
                                        <p:strVal val="visible"/>
                                      </p:to>
                                    </p:set>
                                    <p:anim calcmode="lin" valueType="num">
                                      <p:cBhvr>
                                        <p:cTn id="52" dur="500" fill="hold"/>
                                        <p:tgtEl>
                                          <p:spTgt spid="188437"/>
                                        </p:tgtEl>
                                        <p:attrNameLst>
                                          <p:attrName>ppt_w</p:attrName>
                                        </p:attrNameLst>
                                      </p:cBhvr>
                                      <p:tavLst>
                                        <p:tav tm="0">
                                          <p:val>
                                            <p:fltVal val="0"/>
                                          </p:val>
                                        </p:tav>
                                        <p:tav tm="100000">
                                          <p:val>
                                            <p:strVal val="#ppt_w"/>
                                          </p:val>
                                        </p:tav>
                                      </p:tavLst>
                                    </p:anim>
                                    <p:anim calcmode="lin" valueType="num">
                                      <p:cBhvr>
                                        <p:cTn id="53" dur="500" fill="hold"/>
                                        <p:tgtEl>
                                          <p:spTgt spid="188437"/>
                                        </p:tgtEl>
                                        <p:attrNameLst>
                                          <p:attrName>ppt_h</p:attrName>
                                        </p:attrNameLst>
                                      </p:cBhvr>
                                      <p:tavLst>
                                        <p:tav tm="0">
                                          <p:val>
                                            <p:fltVal val="0"/>
                                          </p:val>
                                        </p:tav>
                                        <p:tav tm="100000">
                                          <p:val>
                                            <p:strVal val="#ppt_h"/>
                                          </p:val>
                                        </p:tav>
                                      </p:tavLst>
                                    </p:anim>
                                    <p:animEffect transition="in" filter="fade">
                                      <p:cBhvr>
                                        <p:cTn id="54" dur="500"/>
                                        <p:tgtEl>
                                          <p:spTgt spid="18843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762900"/>
                                        </p:tgtEl>
                                        <p:attrNameLst>
                                          <p:attrName>style.visibility</p:attrName>
                                        </p:attrNameLst>
                                      </p:cBhvr>
                                      <p:to>
                                        <p:strVal val="visible"/>
                                      </p:to>
                                    </p:set>
                                    <p:anim calcmode="lin" valueType="num">
                                      <p:cBhvr>
                                        <p:cTn id="59" dur="500" fill="hold"/>
                                        <p:tgtEl>
                                          <p:spTgt spid="762900"/>
                                        </p:tgtEl>
                                        <p:attrNameLst>
                                          <p:attrName>ppt_w</p:attrName>
                                        </p:attrNameLst>
                                      </p:cBhvr>
                                      <p:tavLst>
                                        <p:tav tm="0">
                                          <p:val>
                                            <p:fltVal val="0"/>
                                          </p:val>
                                        </p:tav>
                                        <p:tav tm="100000">
                                          <p:val>
                                            <p:strVal val="#ppt_w"/>
                                          </p:val>
                                        </p:tav>
                                      </p:tavLst>
                                    </p:anim>
                                    <p:anim calcmode="lin" valueType="num">
                                      <p:cBhvr>
                                        <p:cTn id="60" dur="500" fill="hold"/>
                                        <p:tgtEl>
                                          <p:spTgt spid="762900"/>
                                        </p:tgtEl>
                                        <p:attrNameLst>
                                          <p:attrName>ppt_h</p:attrName>
                                        </p:attrNameLst>
                                      </p:cBhvr>
                                      <p:tavLst>
                                        <p:tav tm="0">
                                          <p:val>
                                            <p:fltVal val="0"/>
                                          </p:val>
                                        </p:tav>
                                        <p:tav tm="100000">
                                          <p:val>
                                            <p:strVal val="#ppt_h"/>
                                          </p:val>
                                        </p:tav>
                                      </p:tavLst>
                                    </p:anim>
                                    <p:animEffect transition="in" filter="fade">
                                      <p:cBhvr>
                                        <p:cTn id="61" dur="500"/>
                                        <p:tgtEl>
                                          <p:spTgt spid="762900"/>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762904"/>
                                        </p:tgtEl>
                                        <p:attrNameLst>
                                          <p:attrName>style.visibility</p:attrName>
                                        </p:attrNameLst>
                                      </p:cBhvr>
                                      <p:to>
                                        <p:strVal val="visible"/>
                                      </p:to>
                                    </p:set>
                                    <p:anim calcmode="lin" valueType="num">
                                      <p:cBhvr>
                                        <p:cTn id="66" dur="500" fill="hold"/>
                                        <p:tgtEl>
                                          <p:spTgt spid="762904"/>
                                        </p:tgtEl>
                                        <p:attrNameLst>
                                          <p:attrName>ppt_w</p:attrName>
                                        </p:attrNameLst>
                                      </p:cBhvr>
                                      <p:tavLst>
                                        <p:tav tm="0">
                                          <p:val>
                                            <p:fltVal val="0"/>
                                          </p:val>
                                        </p:tav>
                                        <p:tav tm="100000">
                                          <p:val>
                                            <p:strVal val="#ppt_w"/>
                                          </p:val>
                                        </p:tav>
                                      </p:tavLst>
                                    </p:anim>
                                    <p:anim calcmode="lin" valueType="num">
                                      <p:cBhvr>
                                        <p:cTn id="67" dur="500" fill="hold"/>
                                        <p:tgtEl>
                                          <p:spTgt spid="762904"/>
                                        </p:tgtEl>
                                        <p:attrNameLst>
                                          <p:attrName>ppt_h</p:attrName>
                                        </p:attrNameLst>
                                      </p:cBhvr>
                                      <p:tavLst>
                                        <p:tav tm="0">
                                          <p:val>
                                            <p:fltVal val="0"/>
                                          </p:val>
                                        </p:tav>
                                        <p:tav tm="100000">
                                          <p:val>
                                            <p:strVal val="#ppt_h"/>
                                          </p:val>
                                        </p:tav>
                                      </p:tavLst>
                                    </p:anim>
                                    <p:animEffect transition="in" filter="fade">
                                      <p:cBhvr>
                                        <p:cTn id="68" dur="500"/>
                                        <p:tgtEl>
                                          <p:spTgt spid="762904"/>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93" grpId="0"/>
      <p:bldP spid="762894" grpId="0"/>
      <p:bldP spid="762899" grpId="0"/>
      <p:bldP spid="762900" grpId="0"/>
      <p:bldP spid="762901" grpId="0"/>
      <p:bldP spid="7629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48" name="Rectangle 20"/>
          <p:cNvSpPr>
            <a:spLocks noChangeArrowheads="1"/>
          </p:cNvSpPr>
          <p:nvPr/>
        </p:nvSpPr>
        <p:spPr bwMode="auto">
          <a:xfrm>
            <a:off x="687388" y="4406900"/>
            <a:ext cx="7772400" cy="2451100"/>
          </a:xfrm>
          <a:prstGeom prst="rect">
            <a:avLst/>
          </a:prstGeom>
          <a:solidFill>
            <a:srgbClr val="CCFFCC"/>
          </a:solidFill>
          <a:ln w="9525">
            <a:noFill/>
            <a:miter lim="800000"/>
            <a:headEnd/>
            <a:tailEnd/>
          </a:ln>
        </p:spPr>
        <p:txBody>
          <a:bodyPr/>
          <a:lstStyle/>
          <a:p>
            <a:pPr>
              <a:spcBef>
                <a:spcPct val="20000"/>
              </a:spcBef>
            </a:pPr>
            <a:r>
              <a:rPr lang="en-US" altLang="en-US" dirty="0">
                <a:sym typeface="Symbol" pitchFamily="18" charset="2"/>
              </a:rPr>
              <a:t>PRACTICE: </a:t>
            </a:r>
          </a:p>
          <a:p>
            <a:pPr>
              <a:spcBef>
                <a:spcPct val="20000"/>
              </a:spcBef>
            </a:pPr>
            <a:r>
              <a:rPr lang="en-US" altLang="en-US" dirty="0">
                <a:sym typeface="Symbol" pitchFamily="18" charset="2"/>
              </a:rPr>
              <a:t>A fixed resistor has a current of 18.2 </a:t>
            </a:r>
            <a:r>
              <a:rPr lang="en-US" altLang="en-US" dirty="0" err="1">
                <a:sym typeface="Symbol" pitchFamily="18" charset="2"/>
              </a:rPr>
              <a:t>mA</a:t>
            </a:r>
            <a:r>
              <a:rPr lang="en-US" altLang="en-US" dirty="0">
                <a:sym typeface="Symbol" pitchFamily="18" charset="2"/>
              </a:rPr>
              <a:t>                         when it has a 6.0 V potential difference                        across it. What is its resistance?</a:t>
            </a:r>
          </a:p>
          <a:p>
            <a:pPr>
              <a:spcBef>
                <a:spcPct val="20000"/>
              </a:spcBef>
            </a:pPr>
            <a:r>
              <a:rPr lang="en-US" altLang="en-US" dirty="0">
                <a:sym typeface="Symbol" pitchFamily="18" charset="2"/>
              </a:rPr>
              <a:t>SOLUTION:</a:t>
            </a:r>
          </a:p>
          <a:p>
            <a:pPr>
              <a:spcBef>
                <a:spcPct val="20000"/>
              </a:spcBef>
            </a:pPr>
            <a:r>
              <a:rPr lang="en-US" altLang="en-US" dirty="0">
                <a:sym typeface="Symbol" pitchFamily="18" charset="2"/>
              </a:rPr>
              <a:t> </a:t>
            </a:r>
            <a:r>
              <a:rPr lang="en-US" altLang="en-US" i="1" dirty="0">
                <a:sym typeface="Symbol" pitchFamily="18" charset="2"/>
              </a:rPr>
              <a:t>R</a:t>
            </a:r>
            <a:r>
              <a:rPr lang="en-US" altLang="en-US" dirty="0">
                <a:sym typeface="Symbol" pitchFamily="18" charset="2"/>
              </a:rPr>
              <a:t> = </a:t>
            </a:r>
            <a:r>
              <a:rPr lang="it-IT" altLang="en-US" i="1" dirty="0">
                <a:solidFill>
                  <a:srgbClr val="000000"/>
                </a:solidFill>
                <a:cs typeface="Courier New" pitchFamily="49" charset="0"/>
              </a:rPr>
              <a:t>V /</a:t>
            </a:r>
            <a:r>
              <a:rPr lang="it-IT" altLang="en-US" dirty="0">
                <a:solidFill>
                  <a:srgbClr val="000000"/>
                </a:solidFill>
                <a:cs typeface="Courier New" pitchFamily="49" charset="0"/>
              </a:rPr>
              <a:t> </a:t>
            </a:r>
            <a:r>
              <a:rPr lang="it-IT" altLang="en-US" i="1" dirty="0">
                <a:solidFill>
                  <a:srgbClr val="000000"/>
                </a:solidFill>
                <a:cs typeface="Courier New" pitchFamily="49" charset="0"/>
              </a:rPr>
              <a:t>I</a:t>
            </a:r>
            <a:r>
              <a:rPr lang="it-IT" altLang="en-US" dirty="0">
                <a:solidFill>
                  <a:srgbClr val="000000"/>
                </a:solidFill>
                <a:cs typeface="Courier New" pitchFamily="49" charset="0"/>
              </a:rPr>
              <a:t> = 6.0 </a:t>
            </a:r>
            <a:r>
              <a:rPr lang="it-IT" altLang="en-US" i="1" dirty="0">
                <a:solidFill>
                  <a:srgbClr val="000000"/>
                </a:solidFill>
                <a:cs typeface="Courier New" pitchFamily="49" charset="0"/>
              </a:rPr>
              <a:t>/ </a:t>
            </a:r>
            <a:r>
              <a:rPr lang="it-IT" altLang="en-US" dirty="0" smtClean="0">
                <a:solidFill>
                  <a:srgbClr val="000000"/>
                </a:solidFill>
                <a:cs typeface="Courier New" pitchFamily="49" charset="0"/>
              </a:rPr>
              <a:t>18.2</a:t>
            </a:r>
            <a:r>
              <a:rPr lang="it-IT" altLang="en-US" dirty="0">
                <a:solidFill>
                  <a:srgbClr val="000000"/>
                </a:solidFill>
                <a:cs typeface="Courier New" pitchFamily="49" charset="0"/>
                <a:sym typeface="Symbol" pitchFamily="18" charset="2"/>
              </a:rPr>
              <a:t>10</a:t>
            </a:r>
            <a:r>
              <a:rPr lang="it-IT" altLang="en-US" baseline="30000" dirty="0">
                <a:solidFill>
                  <a:srgbClr val="000000"/>
                </a:solidFill>
                <a:cs typeface="Courier New" pitchFamily="49" charset="0"/>
                <a:sym typeface="Symbol" pitchFamily="18" charset="2"/>
              </a:rPr>
              <a:t>-3</a:t>
            </a:r>
            <a:r>
              <a:rPr lang="it-IT" altLang="en-US" dirty="0">
                <a:solidFill>
                  <a:srgbClr val="000000"/>
                </a:solidFill>
                <a:cs typeface="Courier New" pitchFamily="49" charset="0"/>
                <a:sym typeface="Symbol" pitchFamily="18" charset="2"/>
              </a:rPr>
              <a:t> = 330 </a:t>
            </a:r>
            <a:r>
              <a:rPr lang="en-US" altLang="en-US" dirty="0">
                <a:solidFill>
                  <a:srgbClr val="000000"/>
                </a:solidFill>
                <a:cs typeface="Times New Roman" pitchFamily="18" charset="0"/>
                <a:sym typeface="Symbol" pitchFamily="18" charset="2"/>
              </a:rPr>
              <a:t>.</a:t>
            </a:r>
            <a:r>
              <a:rPr lang="it-IT" altLang="en-US" dirty="0">
                <a:solidFill>
                  <a:srgbClr val="000000"/>
                </a:solidFill>
                <a:cs typeface="Courier New" pitchFamily="49" charset="0"/>
                <a:sym typeface="Symbol" pitchFamily="18" charset="2"/>
              </a:rPr>
              <a:t> </a:t>
            </a:r>
          </a:p>
        </p:txBody>
      </p:sp>
      <p:sp>
        <p:nvSpPr>
          <p:cNvPr id="764930" name="Rectangle 2"/>
          <p:cNvSpPr>
            <a:spLocks noChangeArrowheads="1"/>
          </p:cNvSpPr>
          <p:nvPr/>
        </p:nvSpPr>
        <p:spPr bwMode="auto">
          <a:xfrm>
            <a:off x="685800" y="1549400"/>
            <a:ext cx="7772400" cy="2860675"/>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it-IT"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t>
            </a:r>
            <a:r>
              <a:rPr lang="en-US" altLang="en-US" b="1">
                <a:solidFill>
                  <a:srgbClr val="000000"/>
                </a:solidFill>
                <a:cs typeface="Times New Roman" pitchFamily="18" charset="0"/>
              </a:rPr>
              <a:t>resistance</a:t>
            </a:r>
            <a:r>
              <a:rPr lang="en-US" altLang="en-US">
                <a:solidFill>
                  <a:srgbClr val="000000"/>
                </a:solidFill>
                <a:cs typeface="Times New Roman" pitchFamily="18" charset="0"/>
              </a:rPr>
              <a:t> </a:t>
            </a:r>
            <a:r>
              <a:rPr lang="en-US" altLang="en-US" i="1">
                <a:solidFill>
                  <a:srgbClr val="000000"/>
                </a:solidFill>
                <a:cs typeface="Times New Roman" pitchFamily="18" charset="0"/>
              </a:rPr>
              <a:t>R</a:t>
            </a:r>
            <a:r>
              <a:rPr lang="en-US" altLang="en-US">
                <a:solidFill>
                  <a:srgbClr val="000000"/>
                </a:solidFill>
                <a:cs typeface="Times New Roman" pitchFamily="18" charset="0"/>
              </a:rPr>
              <a:t> of a material is the ratio of the potential difference </a:t>
            </a:r>
            <a:r>
              <a:rPr lang="en-US" altLang="en-US" i="1">
                <a:solidFill>
                  <a:srgbClr val="000000"/>
                </a:solidFill>
                <a:cs typeface="Times New Roman" pitchFamily="18" charset="0"/>
              </a:rPr>
              <a:t>V </a:t>
            </a:r>
            <a:r>
              <a:rPr lang="en-US" altLang="en-US">
                <a:solidFill>
                  <a:srgbClr val="000000"/>
                </a:solidFill>
                <a:cs typeface="Times New Roman" pitchFamily="18" charset="0"/>
              </a:rPr>
              <a:t>across the material to the current </a:t>
            </a:r>
            <a:r>
              <a:rPr lang="en-US" altLang="en-US" i="1">
                <a:solidFill>
                  <a:srgbClr val="000000"/>
                </a:solidFill>
                <a:cs typeface="Times New Roman" pitchFamily="18" charset="0"/>
              </a:rPr>
              <a:t>I</a:t>
            </a:r>
            <a:r>
              <a:rPr lang="en-US" altLang="en-US">
                <a:solidFill>
                  <a:srgbClr val="000000"/>
                </a:solidFill>
                <a:cs typeface="Times New Roman" pitchFamily="18" charset="0"/>
              </a:rPr>
              <a:t> flowing through the material.</a:t>
            </a:r>
          </a:p>
          <a:p>
            <a:pPr>
              <a:spcBef>
                <a:spcPct val="20000"/>
              </a:spcBef>
            </a:pPr>
            <a:endParaRPr lang="en-US" altLang="en-US">
              <a:solidFill>
                <a:srgbClr val="000000"/>
              </a:solidFill>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units from the formula are (V</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A</a:t>
            </a:r>
            <a:r>
              <a:rPr lang="en-US" altLang="en-US" baseline="30000">
                <a:solidFill>
                  <a:srgbClr val="000000"/>
                </a:solidFill>
                <a:cs typeface="Times New Roman" pitchFamily="18" charset="0"/>
              </a:rPr>
              <a:t>-1</a:t>
            </a:r>
            <a:r>
              <a:rPr lang="en-US" altLang="en-US">
                <a:solidFill>
                  <a:srgbClr val="000000"/>
                </a:solidFill>
                <a:cs typeface="Times New Roman" pitchFamily="18" charset="0"/>
              </a:rPr>
              <a:t>) which are called ohms (</a:t>
            </a:r>
            <a:r>
              <a:rPr lang="en-US" altLang="en-US">
                <a:solidFill>
                  <a:srgbClr val="000000"/>
                </a:solidFill>
                <a:cs typeface="Times New Roman" pitchFamily="18" charset="0"/>
                <a:sym typeface="Symbol" pitchFamily="18" charset="2"/>
              </a:rPr>
              <a:t>).</a:t>
            </a:r>
          </a:p>
        </p:txBody>
      </p:sp>
      <p:sp>
        <p:nvSpPr>
          <p:cNvPr id="16388"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9"/>
          <p:cNvGrpSpPr>
            <a:grpSpLocks/>
          </p:cNvGrpSpPr>
          <p:nvPr/>
        </p:nvGrpSpPr>
        <p:grpSpPr bwMode="auto">
          <a:xfrm>
            <a:off x="809625" y="3167063"/>
            <a:ext cx="7464425" cy="468312"/>
            <a:chOff x="510" y="1995"/>
            <a:chExt cx="4702" cy="295"/>
          </a:xfrm>
        </p:grpSpPr>
        <p:sp>
          <p:nvSpPr>
            <p:cNvPr id="16394" name="Rectangle 15"/>
            <p:cNvSpPr>
              <a:spLocks noChangeArrowheads="1"/>
            </p:cNvSpPr>
            <p:nvPr/>
          </p:nvSpPr>
          <p:spPr bwMode="auto">
            <a:xfrm>
              <a:off x="592" y="2008"/>
              <a:ext cx="1757"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R</a:t>
              </a:r>
              <a:r>
                <a:rPr lang="en-US" altLang="en-US">
                  <a:sym typeface="Symbol" pitchFamily="18" charset="2"/>
                </a:rPr>
                <a:t> = </a:t>
              </a:r>
              <a:r>
                <a:rPr lang="it-IT" altLang="en-US" i="1">
                  <a:solidFill>
                    <a:srgbClr val="000000"/>
                  </a:solidFill>
                  <a:cs typeface="Courier New" pitchFamily="49" charset="0"/>
                </a:rPr>
                <a:t>V /</a:t>
              </a:r>
              <a:r>
                <a:rPr lang="it-IT" altLang="en-US">
                  <a:solidFill>
                    <a:srgbClr val="000000"/>
                  </a:solidFill>
                  <a:cs typeface="Courier New" pitchFamily="49" charset="0"/>
                </a:rPr>
                <a:t> </a:t>
              </a:r>
              <a:r>
                <a:rPr lang="it-IT" altLang="en-US" i="1">
                  <a:solidFill>
                    <a:srgbClr val="000000"/>
                  </a:solidFill>
                  <a:cs typeface="Courier New" pitchFamily="49" charset="0"/>
                </a:rPr>
                <a:t>I</a:t>
              </a:r>
              <a:r>
                <a:rPr lang="it-IT" altLang="en-US">
                  <a:solidFill>
                    <a:srgbClr val="000000"/>
                  </a:solidFill>
                  <a:cs typeface="Courier New" pitchFamily="49" charset="0"/>
                </a:rPr>
                <a:t> </a:t>
              </a:r>
              <a:endParaRPr lang="en-US" altLang="en-US">
                <a:solidFill>
                  <a:srgbClr val="000000"/>
                </a:solidFill>
                <a:cs typeface="Courier New" pitchFamily="49" charset="0"/>
              </a:endParaRPr>
            </a:p>
          </p:txBody>
        </p:sp>
        <p:sp>
          <p:nvSpPr>
            <p:cNvPr id="16395" name="Text Box 16"/>
            <p:cNvSpPr txBox="1">
              <a:spLocks noChangeArrowheads="1"/>
            </p:cNvSpPr>
            <p:nvPr/>
          </p:nvSpPr>
          <p:spPr bwMode="auto">
            <a:xfrm>
              <a:off x="3512" y="1995"/>
              <a:ext cx="1700"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electric resistance</a:t>
              </a:r>
            </a:p>
          </p:txBody>
        </p:sp>
        <p:sp>
          <p:nvSpPr>
            <p:cNvPr id="16396" name="Rectangle 17"/>
            <p:cNvSpPr>
              <a:spLocks noChangeArrowheads="1"/>
            </p:cNvSpPr>
            <p:nvPr/>
          </p:nvSpPr>
          <p:spPr bwMode="auto">
            <a:xfrm>
              <a:off x="510" y="1997"/>
              <a:ext cx="4701" cy="293"/>
            </a:xfrm>
            <a:prstGeom prst="rect">
              <a:avLst/>
            </a:prstGeom>
            <a:noFill/>
            <a:ln w="12700">
              <a:solidFill>
                <a:schemeClr val="tx1"/>
              </a:solidFill>
              <a:miter lim="800000"/>
              <a:headEnd/>
              <a:tailEnd/>
            </a:ln>
          </p:spPr>
          <p:txBody>
            <a:bodyPr wrap="none" anchor="ctr"/>
            <a:lstStyle/>
            <a:p>
              <a:endParaRPr lang="en-US" altLang="en-US"/>
            </a:p>
          </p:txBody>
        </p:sp>
      </p:grpSp>
      <p:pic>
        <p:nvPicPr>
          <p:cNvPr id="760865" name="Picture 33"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7274746">
            <a:off x="6565106" y="5258594"/>
            <a:ext cx="2155825" cy="2090738"/>
          </a:xfrm>
          <a:prstGeom prst="rect">
            <a:avLst/>
          </a:prstGeom>
          <a:ln>
            <a:noFill/>
          </a:ln>
          <a:effectLst>
            <a:outerShdw blurRad="292100" dist="139700" dir="2700000" algn="tl" rotWithShape="0">
              <a:srgbClr val="333333">
                <a:alpha val="65000"/>
              </a:srgbClr>
            </a:outerShdw>
          </a:effectLst>
        </p:spPr>
      </p:pic>
      <p:sp>
        <p:nvSpPr>
          <p:cNvPr id="190476" name="Text Box 12"/>
          <p:cNvSpPr txBox="1">
            <a:spLocks noChangeArrowheads="1"/>
          </p:cNvSpPr>
          <p:nvPr/>
        </p:nvSpPr>
        <p:spPr bwMode="auto">
          <a:xfrm>
            <a:off x="6756400" y="4833938"/>
            <a:ext cx="1733550" cy="1187450"/>
          </a:xfrm>
          <a:prstGeom prst="rect">
            <a:avLst/>
          </a:prstGeom>
          <a:noFill/>
          <a:ln w="9525">
            <a:noFill/>
            <a:miter lim="800000"/>
            <a:headEnd/>
            <a:tailEnd/>
          </a:ln>
        </p:spPr>
        <p:txBody>
          <a:bodyPr wrap="none">
            <a:spAutoFit/>
          </a:bodyPr>
          <a:lstStyle/>
          <a:p>
            <a:r>
              <a:rPr lang="en-US" altLang="en-US">
                <a:solidFill>
                  <a:srgbClr val="FF6600"/>
                </a:solidFill>
              </a:rPr>
              <a:t>Orange</a:t>
            </a:r>
            <a:r>
              <a:rPr lang="en-US" altLang="en-US"/>
              <a:t> = 3</a:t>
            </a:r>
          </a:p>
          <a:p>
            <a:r>
              <a:rPr lang="en-US" altLang="en-US">
                <a:solidFill>
                  <a:srgbClr val="FF6600"/>
                </a:solidFill>
              </a:rPr>
              <a:t>Orange</a:t>
            </a:r>
            <a:r>
              <a:rPr lang="en-US" altLang="en-US"/>
              <a:t> = 3</a:t>
            </a:r>
          </a:p>
          <a:p>
            <a:r>
              <a:rPr lang="en-US" altLang="en-US"/>
              <a:t>  </a:t>
            </a:r>
            <a:r>
              <a:rPr lang="en-US" altLang="en-US">
                <a:solidFill>
                  <a:srgbClr val="663300"/>
                </a:solidFill>
              </a:rPr>
              <a:t>Brown</a:t>
            </a:r>
            <a:r>
              <a:rPr lang="en-US" altLang="en-US"/>
              <a:t> = 1</a:t>
            </a:r>
          </a:p>
        </p:txBody>
      </p:sp>
      <p:sp>
        <p:nvSpPr>
          <p:cNvPr id="190477" name="Text Box 13"/>
          <p:cNvSpPr txBox="1">
            <a:spLocks noChangeArrowheads="1"/>
          </p:cNvSpPr>
          <p:nvPr/>
        </p:nvSpPr>
        <p:spPr bwMode="auto">
          <a:xfrm>
            <a:off x="2484438" y="6018213"/>
            <a:ext cx="5130800" cy="457200"/>
          </a:xfrm>
          <a:prstGeom prst="rect">
            <a:avLst/>
          </a:prstGeom>
          <a:noFill/>
          <a:ln w="9525">
            <a:noFill/>
            <a:miter lim="800000"/>
            <a:headEnd/>
            <a:tailEnd/>
          </a:ln>
        </p:spPr>
        <p:txBody>
          <a:bodyPr>
            <a:spAutoFit/>
          </a:bodyPr>
          <a:lstStyle/>
          <a:p>
            <a:r>
              <a:rPr lang="en-US" altLang="en-US">
                <a:solidFill>
                  <a:srgbClr val="663300"/>
                </a:solidFill>
              </a:rPr>
              <a:t>Last color is </a:t>
            </a:r>
            <a:r>
              <a:rPr lang="en-US" altLang="en-US" b="1">
                <a:solidFill>
                  <a:srgbClr val="663300"/>
                </a:solidFill>
              </a:rPr>
              <a:t>number of zeros</a:t>
            </a:r>
            <a:r>
              <a:rPr lang="en-US" altLang="en-US">
                <a:solidFill>
                  <a:srgbClr val="996633"/>
                </a:solidFill>
              </a:rPr>
              <a:t>.</a:t>
            </a:r>
            <a:endParaRPr lang="en-US" altLang="en-US"/>
          </a:p>
        </p:txBody>
      </p:sp>
      <p:pic>
        <p:nvPicPr>
          <p:cNvPr id="16397" name="Picture 13"/>
          <p:cNvPicPr>
            <a:picLocks noChangeAspect="1" noChangeArrowheads="1"/>
          </p:cNvPicPr>
          <p:nvPr/>
        </p:nvPicPr>
        <p:blipFill>
          <a:blip r:embed="rId7" cstate="print"/>
          <a:srcRect/>
          <a:stretch>
            <a:fillRect/>
          </a:stretch>
        </p:blipFill>
        <p:spPr bwMode="auto">
          <a:xfrm>
            <a:off x="7540625" y="150813"/>
            <a:ext cx="1298575" cy="1973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4930">
                                            <p:txEl>
                                              <p:pRg st="1" end="1"/>
                                            </p:txEl>
                                          </p:spTgt>
                                        </p:tgtEl>
                                        <p:attrNameLst>
                                          <p:attrName>style.visibility</p:attrName>
                                        </p:attrNameLst>
                                      </p:cBhvr>
                                      <p:to>
                                        <p:strVal val="visible"/>
                                      </p:to>
                                    </p:set>
                                    <p:anim calcmode="lin" valueType="num">
                                      <p:cBhvr additive="base">
                                        <p:cTn id="7" dur="500" fill="hold"/>
                                        <p:tgtEl>
                                          <p:spTgt spid="7649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64930">
                                            <p:txEl>
                                              <p:pRg st="3" end="3"/>
                                            </p:txEl>
                                          </p:spTgt>
                                        </p:tgtEl>
                                        <p:attrNameLst>
                                          <p:attrName>style.visibility</p:attrName>
                                        </p:attrNameLst>
                                      </p:cBhvr>
                                      <p:to>
                                        <p:strVal val="visible"/>
                                      </p:to>
                                    </p:set>
                                    <p:anim calcmode="lin" valueType="num">
                                      <p:cBhvr additive="base">
                                        <p:cTn id="20" dur="500" fill="hold"/>
                                        <p:tgtEl>
                                          <p:spTgt spid="764930">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649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64948">
                                            <p:txEl>
                                              <p:pRg st="0" end="0"/>
                                            </p:txEl>
                                          </p:spTgt>
                                        </p:tgtEl>
                                        <p:attrNameLst>
                                          <p:attrName>style.visibility</p:attrName>
                                        </p:attrNameLst>
                                      </p:cBhvr>
                                      <p:to>
                                        <p:strVal val="visible"/>
                                      </p:to>
                                    </p:set>
                                    <p:anim calcmode="lin" valueType="num">
                                      <p:cBhvr additive="base">
                                        <p:cTn id="26" dur="500" fill="hold"/>
                                        <p:tgtEl>
                                          <p:spTgt spid="76494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649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64948">
                                            <p:txEl>
                                              <p:pRg st="1" end="1"/>
                                            </p:txEl>
                                          </p:spTgt>
                                        </p:tgtEl>
                                        <p:attrNameLst>
                                          <p:attrName>style.visibility</p:attrName>
                                        </p:attrNameLst>
                                      </p:cBhvr>
                                      <p:to>
                                        <p:strVal val="visible"/>
                                      </p:to>
                                    </p:set>
                                    <p:anim calcmode="lin" valueType="num">
                                      <p:cBhvr additive="base">
                                        <p:cTn id="32" dur="500" fill="hold"/>
                                        <p:tgtEl>
                                          <p:spTgt spid="764948">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649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53" presetClass="entr" presetSubtype="0" fill="hold" nodeType="withEffect">
                                  <p:stCondLst>
                                    <p:cond delay="0"/>
                                  </p:stCondLst>
                                  <p:childTnLst>
                                    <p:set>
                                      <p:cBhvr>
                                        <p:cTn id="35" dur="1" fill="hold">
                                          <p:stCondLst>
                                            <p:cond delay="0"/>
                                          </p:stCondLst>
                                        </p:cTn>
                                        <p:tgtEl>
                                          <p:spTgt spid="760865"/>
                                        </p:tgtEl>
                                        <p:attrNameLst>
                                          <p:attrName>style.visibility</p:attrName>
                                        </p:attrNameLst>
                                      </p:cBhvr>
                                      <p:to>
                                        <p:strVal val="visible"/>
                                      </p:to>
                                    </p:set>
                                    <p:anim calcmode="lin" valueType="num">
                                      <p:cBhvr>
                                        <p:cTn id="36" dur="500" fill="hold"/>
                                        <p:tgtEl>
                                          <p:spTgt spid="760865"/>
                                        </p:tgtEl>
                                        <p:attrNameLst>
                                          <p:attrName>ppt_w</p:attrName>
                                        </p:attrNameLst>
                                      </p:cBhvr>
                                      <p:tavLst>
                                        <p:tav tm="0">
                                          <p:val>
                                            <p:fltVal val="0"/>
                                          </p:val>
                                        </p:tav>
                                        <p:tav tm="100000">
                                          <p:val>
                                            <p:strVal val="#ppt_w"/>
                                          </p:val>
                                        </p:tav>
                                      </p:tavLst>
                                    </p:anim>
                                    <p:anim calcmode="lin" valueType="num">
                                      <p:cBhvr>
                                        <p:cTn id="37" dur="500" fill="hold"/>
                                        <p:tgtEl>
                                          <p:spTgt spid="760865"/>
                                        </p:tgtEl>
                                        <p:attrNameLst>
                                          <p:attrName>ppt_h</p:attrName>
                                        </p:attrNameLst>
                                      </p:cBhvr>
                                      <p:tavLst>
                                        <p:tav tm="0">
                                          <p:val>
                                            <p:fltVal val="0"/>
                                          </p:val>
                                        </p:tav>
                                        <p:tav tm="100000">
                                          <p:val>
                                            <p:strVal val="#ppt_h"/>
                                          </p:val>
                                        </p:tav>
                                      </p:tavLst>
                                    </p:anim>
                                    <p:animEffect transition="in" filter="fade">
                                      <p:cBhvr>
                                        <p:cTn id="38" dur="500"/>
                                        <p:tgtEl>
                                          <p:spTgt spid="760865"/>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64948">
                                            <p:txEl>
                                              <p:pRg st="2" end="2"/>
                                            </p:txEl>
                                          </p:spTgt>
                                        </p:tgtEl>
                                        <p:attrNameLst>
                                          <p:attrName>style.visibility</p:attrName>
                                        </p:attrNameLst>
                                      </p:cBhvr>
                                      <p:to>
                                        <p:strVal val="visible"/>
                                      </p:to>
                                    </p:set>
                                    <p:anim calcmode="lin" valueType="num">
                                      <p:cBhvr additive="base">
                                        <p:cTn id="43" dur="500" fill="hold"/>
                                        <p:tgtEl>
                                          <p:spTgt spid="76494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649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64948">
                                            <p:txEl>
                                              <p:pRg st="3" end="3"/>
                                            </p:txEl>
                                          </p:spTgt>
                                        </p:tgtEl>
                                        <p:attrNameLst>
                                          <p:attrName>style.visibility</p:attrName>
                                        </p:attrNameLst>
                                      </p:cBhvr>
                                      <p:to>
                                        <p:strVal val="visible"/>
                                      </p:to>
                                    </p:set>
                                    <p:anim calcmode="lin" valueType="num">
                                      <p:cBhvr additive="base">
                                        <p:cTn id="49" dur="500" fill="hold"/>
                                        <p:tgtEl>
                                          <p:spTgt spid="76494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649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90476">
                                            <p:txEl>
                                              <p:pRg st="0" end="0"/>
                                            </p:txEl>
                                          </p:spTgt>
                                        </p:tgtEl>
                                        <p:attrNameLst>
                                          <p:attrName>style.visibility</p:attrName>
                                        </p:attrNameLst>
                                      </p:cBhvr>
                                      <p:to>
                                        <p:strVal val="visible"/>
                                      </p:to>
                                    </p:set>
                                    <p:anim calcmode="lin" valueType="num">
                                      <p:cBhvr additive="base">
                                        <p:cTn id="55" dur="500" fill="hold"/>
                                        <p:tgtEl>
                                          <p:spTgt spid="19047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04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90476">
                                            <p:txEl>
                                              <p:pRg st="1" end="1"/>
                                            </p:txEl>
                                          </p:spTgt>
                                        </p:tgtEl>
                                        <p:attrNameLst>
                                          <p:attrName>style.visibility</p:attrName>
                                        </p:attrNameLst>
                                      </p:cBhvr>
                                      <p:to>
                                        <p:strVal val="visible"/>
                                      </p:to>
                                    </p:set>
                                    <p:anim calcmode="lin" valueType="num">
                                      <p:cBhvr additive="base">
                                        <p:cTn id="61" dur="500" fill="hold"/>
                                        <p:tgtEl>
                                          <p:spTgt spid="19047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04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90476">
                                            <p:txEl>
                                              <p:pRg st="2" end="2"/>
                                            </p:txEl>
                                          </p:spTgt>
                                        </p:tgtEl>
                                        <p:attrNameLst>
                                          <p:attrName>style.visibility</p:attrName>
                                        </p:attrNameLst>
                                      </p:cBhvr>
                                      <p:to>
                                        <p:strVal val="visible"/>
                                      </p:to>
                                    </p:set>
                                    <p:anim calcmode="lin" valueType="num">
                                      <p:cBhvr additive="base">
                                        <p:cTn id="67" dur="500" fill="hold"/>
                                        <p:tgtEl>
                                          <p:spTgt spid="19047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04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90477">
                                            <p:txEl>
                                              <p:pRg st="0" end="0"/>
                                            </p:txEl>
                                          </p:spTgt>
                                        </p:tgtEl>
                                        <p:attrNameLst>
                                          <p:attrName>style.visibility</p:attrName>
                                        </p:attrNameLst>
                                      </p:cBhvr>
                                      <p:to>
                                        <p:strVal val="visible"/>
                                      </p:to>
                                    </p:set>
                                    <p:anim calcmode="lin" valueType="num">
                                      <p:cBhvr additive="base">
                                        <p:cTn id="73" dur="500" fill="hold"/>
                                        <p:tgtEl>
                                          <p:spTgt spid="19047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047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6397"/>
                                        </p:tgtEl>
                                        <p:attrNameLst>
                                          <p:attrName>style.visibility</p:attrName>
                                        </p:attrNameLst>
                                      </p:cBhvr>
                                      <p:to>
                                        <p:strVal val="visible"/>
                                      </p:to>
                                    </p:set>
                                    <p:anim calcmode="lin" valueType="num">
                                      <p:cBhvr>
                                        <p:cTn id="79" dur="500" fill="hold"/>
                                        <p:tgtEl>
                                          <p:spTgt spid="16397"/>
                                        </p:tgtEl>
                                        <p:attrNameLst>
                                          <p:attrName>ppt_w</p:attrName>
                                        </p:attrNameLst>
                                      </p:cBhvr>
                                      <p:tavLst>
                                        <p:tav tm="0">
                                          <p:val>
                                            <p:fltVal val="0"/>
                                          </p:val>
                                        </p:tav>
                                        <p:tav tm="100000">
                                          <p:val>
                                            <p:strVal val="#ppt_w"/>
                                          </p:val>
                                        </p:tav>
                                      </p:tavLst>
                                    </p:anim>
                                    <p:anim calcmode="lin" valueType="num">
                                      <p:cBhvr>
                                        <p:cTn id="80" dur="500" fill="hold"/>
                                        <p:tgtEl>
                                          <p:spTgt spid="16397"/>
                                        </p:tgtEl>
                                        <p:attrNameLst>
                                          <p:attrName>ppt_h</p:attrName>
                                        </p:attrNameLst>
                                      </p:cBhvr>
                                      <p:tavLst>
                                        <p:tav tm="0">
                                          <p:val>
                                            <p:fltVal val="0"/>
                                          </p:val>
                                        </p:tav>
                                        <p:tav tm="100000">
                                          <p:val>
                                            <p:strVal val="#ppt_h"/>
                                          </p:val>
                                        </p:tav>
                                      </p:tavLst>
                                    </p:anim>
                                    <p:animEffect transition="in" filter="fade">
                                      <p:cBhvr>
                                        <p:cTn id="81" dur="500"/>
                                        <p:tgtEl>
                                          <p:spTgt spid="16397"/>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en-US" altLang="en-US" sz="2000">
                <a:solidFill>
                  <a:srgbClr val="000000"/>
                </a:solidFill>
                <a:latin typeface="Courier New" pitchFamily="49" charset="0"/>
                <a:cs typeface="Times New Roman" pitchFamily="18" charset="0"/>
              </a:rPr>
              <a:t> 	</a:t>
            </a:r>
          </a:p>
          <a:p>
            <a:pPr>
              <a:spcBef>
                <a:spcPct val="15000"/>
              </a:spcBef>
            </a:pPr>
            <a:r>
              <a:rPr lang="en-US" altLang="en-US">
                <a:solidFill>
                  <a:srgbClr val="000000"/>
                </a:solidFill>
                <a:cs typeface="Times New Roman" pitchFamily="18" charset="0"/>
                <a:sym typeface="Symbol" pitchFamily="18" charset="2"/>
              </a:rPr>
              <a:t>T</a:t>
            </a:r>
            <a:r>
              <a:rPr lang="en-US" altLang="en-US">
                <a:solidFill>
                  <a:srgbClr val="000000"/>
                </a:solidFill>
                <a:cs typeface="Times New Roman" pitchFamily="18" charset="0"/>
              </a:rPr>
              <a:t>o understand electrical resistance, consider two identical milk shakes.</a:t>
            </a:r>
          </a:p>
          <a:p>
            <a:pPr>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the first experiment                                                      the straws have the                                                               same diameter, but                                                      different lengths.</a:t>
            </a:r>
          </a:p>
          <a:p>
            <a:pPr>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the second                                                       experiment the                                                              straws have the                                                             same length, but                                                            different diameters.</a:t>
            </a:r>
          </a:p>
          <a:p>
            <a:pPr>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Note that </a:t>
            </a:r>
            <a:r>
              <a:rPr lang="en-US" altLang="en-US" i="1">
                <a:solidFill>
                  <a:srgbClr val="000000"/>
                </a:solidFill>
                <a:cs typeface="Times New Roman" pitchFamily="18" charset="0"/>
              </a:rPr>
              <a:t>R</a:t>
            </a:r>
            <a:r>
              <a:rPr lang="en-US" altLang="en-US">
                <a:solidFill>
                  <a:srgbClr val="000000"/>
                </a:solidFill>
                <a:cs typeface="Times New Roman" pitchFamily="18" charset="0"/>
              </a:rPr>
              <a:t> </a:t>
            </a:r>
            <a:r>
              <a:rPr lang="en-US" altLang="en-US">
                <a:sym typeface="Symbol" pitchFamily="18" charset="2"/>
              </a:rPr>
              <a:t> </a:t>
            </a:r>
            <a:r>
              <a:rPr lang="en-US" altLang="en-US" i="1">
                <a:sym typeface="Symbol" pitchFamily="18" charset="2"/>
              </a:rPr>
              <a:t>L / A</a:t>
            </a:r>
            <a:r>
              <a:rPr lang="en-US" altLang="en-US">
                <a:solidFill>
                  <a:srgbClr val="000000"/>
                </a:solidFill>
                <a:cs typeface="Times New Roman" pitchFamily="18" charset="0"/>
              </a:rPr>
              <a:t>.	</a:t>
            </a:r>
          </a:p>
        </p:txBody>
      </p:sp>
      <p:sp>
        <p:nvSpPr>
          <p:cNvPr id="17411"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71078" name="Rectangle 6"/>
          <p:cNvSpPr>
            <a:spLocks noChangeArrowheads="1"/>
          </p:cNvSpPr>
          <p:nvPr/>
        </p:nvSpPr>
        <p:spPr bwMode="auto">
          <a:xfrm>
            <a:off x="5427663" y="4735513"/>
            <a:ext cx="161925" cy="2079625"/>
          </a:xfrm>
          <a:prstGeom prst="rect">
            <a:avLst/>
          </a:prstGeom>
          <a:solidFill>
            <a:srgbClr val="FFCCCC">
              <a:alpha val="61960"/>
            </a:srgbClr>
          </a:solidFill>
          <a:ln w="9525">
            <a:noFill/>
            <a:miter lim="800000"/>
            <a:headEnd/>
            <a:tailEnd/>
          </a:ln>
        </p:spPr>
        <p:txBody>
          <a:bodyPr wrap="none" anchor="ctr"/>
          <a:lstStyle/>
          <a:p>
            <a:endParaRPr lang="en-US" altLang="en-US"/>
          </a:p>
        </p:txBody>
      </p:sp>
      <p:sp>
        <p:nvSpPr>
          <p:cNvPr id="771079" name="Rectangle 7"/>
          <p:cNvSpPr>
            <a:spLocks noChangeArrowheads="1"/>
          </p:cNvSpPr>
          <p:nvPr/>
        </p:nvSpPr>
        <p:spPr bwMode="auto">
          <a:xfrm>
            <a:off x="3997325" y="2657475"/>
            <a:ext cx="161925" cy="4157663"/>
          </a:xfrm>
          <a:prstGeom prst="rect">
            <a:avLst/>
          </a:prstGeom>
          <a:solidFill>
            <a:srgbClr val="FFCCCC">
              <a:alpha val="61960"/>
            </a:srgbClr>
          </a:solidFill>
          <a:ln w="9525">
            <a:noFill/>
            <a:miter lim="800000"/>
            <a:headEnd/>
            <a:tailEnd/>
          </a:ln>
        </p:spPr>
        <p:txBody>
          <a:bodyPr wrap="none" anchor="ctr"/>
          <a:lstStyle/>
          <a:p>
            <a:endParaRPr lang="en-US" altLang="en-US"/>
          </a:p>
        </p:txBody>
      </p:sp>
      <p:sp>
        <p:nvSpPr>
          <p:cNvPr id="771080" name="Freeform 8"/>
          <p:cNvSpPr>
            <a:spLocks/>
          </p:cNvSpPr>
          <p:nvPr/>
        </p:nvSpPr>
        <p:spPr bwMode="auto">
          <a:xfrm>
            <a:off x="3529013" y="4738688"/>
            <a:ext cx="1189037" cy="2106612"/>
          </a:xfrm>
          <a:custGeom>
            <a:avLst/>
            <a:gdLst>
              <a:gd name="T0" fmla="*/ 0 w 1344"/>
              <a:gd name="T1" fmla="*/ 0 h 1872"/>
              <a:gd name="T2" fmla="*/ 2147483647 w 1344"/>
              <a:gd name="T3" fmla="*/ 2147483647 h 1872"/>
              <a:gd name="T4" fmla="*/ 2147483647 w 1344"/>
              <a:gd name="T5" fmla="*/ 2147483647 h 1872"/>
              <a:gd name="T6" fmla="*/ 2147483647 w 1344"/>
              <a:gd name="T7" fmla="*/ 0 h 1872"/>
              <a:gd name="T8" fmla="*/ 0 60000 65536"/>
              <a:gd name="T9" fmla="*/ 0 60000 65536"/>
              <a:gd name="T10" fmla="*/ 0 60000 65536"/>
              <a:gd name="T11" fmla="*/ 0 60000 65536"/>
              <a:gd name="T12" fmla="*/ 0 w 1344"/>
              <a:gd name="T13" fmla="*/ 0 h 1872"/>
              <a:gd name="T14" fmla="*/ 1344 w 1344"/>
              <a:gd name="T15" fmla="*/ 1872 h 1872"/>
            </a:gdLst>
            <a:ahLst/>
            <a:cxnLst>
              <a:cxn ang="T8">
                <a:pos x="T0" y="T1"/>
              </a:cxn>
              <a:cxn ang="T9">
                <a:pos x="T2" y="T3"/>
              </a:cxn>
              <a:cxn ang="T10">
                <a:pos x="T4" y="T5"/>
              </a:cxn>
              <a:cxn ang="T11">
                <a:pos x="T6" y="T7"/>
              </a:cxn>
            </a:cxnLst>
            <a:rect l="T12" t="T13" r="T14" b="T15"/>
            <a:pathLst>
              <a:path w="1344" h="1872">
                <a:moveTo>
                  <a:pt x="0" y="0"/>
                </a:moveTo>
                <a:lnTo>
                  <a:pt x="144" y="1872"/>
                </a:lnTo>
                <a:lnTo>
                  <a:pt x="1200" y="1872"/>
                </a:lnTo>
                <a:lnTo>
                  <a:pt x="1344" y="0"/>
                </a:lnTo>
              </a:path>
            </a:pathLst>
          </a:custGeom>
          <a:gradFill rotWithShape="1">
            <a:gsLst>
              <a:gs pos="0">
                <a:srgbClr val="765E5E"/>
              </a:gs>
              <a:gs pos="50000">
                <a:srgbClr val="FFCCCC"/>
              </a:gs>
              <a:gs pos="100000">
                <a:srgbClr val="765E5E"/>
              </a:gs>
            </a:gsLst>
            <a:lin ang="0" scaled="1"/>
          </a:gradFill>
          <a:ln w="9525">
            <a:solidFill>
              <a:schemeClr val="tx1"/>
            </a:solidFill>
            <a:round/>
            <a:headEnd/>
            <a:tailEnd/>
          </a:ln>
        </p:spPr>
        <p:txBody>
          <a:bodyPr/>
          <a:lstStyle/>
          <a:p>
            <a:endParaRPr lang="en-US"/>
          </a:p>
        </p:txBody>
      </p:sp>
      <p:sp>
        <p:nvSpPr>
          <p:cNvPr id="771081" name="Rectangle 9"/>
          <p:cNvSpPr>
            <a:spLocks noChangeArrowheads="1"/>
          </p:cNvSpPr>
          <p:nvPr/>
        </p:nvSpPr>
        <p:spPr bwMode="auto">
          <a:xfrm>
            <a:off x="3992563" y="2657475"/>
            <a:ext cx="161925" cy="4157663"/>
          </a:xfrm>
          <a:prstGeom prst="rect">
            <a:avLst/>
          </a:prstGeom>
          <a:gradFill rotWithShape="1">
            <a:gsLst>
              <a:gs pos="0">
                <a:schemeClr val="accent1">
                  <a:gamma/>
                  <a:shade val="46275"/>
                  <a:invGamma/>
                </a:schemeClr>
              </a:gs>
              <a:gs pos="50000">
                <a:schemeClr val="accent1">
                  <a:alpha val="38000"/>
                </a:schemeClr>
              </a:gs>
              <a:gs pos="100000">
                <a:schemeClr val="accent1">
                  <a:gamma/>
                  <a:shade val="46275"/>
                  <a:invGamma/>
                </a:scheme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771082" name="Freeform 10"/>
          <p:cNvSpPr>
            <a:spLocks/>
          </p:cNvSpPr>
          <p:nvPr/>
        </p:nvSpPr>
        <p:spPr bwMode="auto">
          <a:xfrm>
            <a:off x="4933950" y="4738688"/>
            <a:ext cx="1189038" cy="2106612"/>
          </a:xfrm>
          <a:custGeom>
            <a:avLst/>
            <a:gdLst>
              <a:gd name="T0" fmla="*/ 0 w 1344"/>
              <a:gd name="T1" fmla="*/ 0 h 1872"/>
              <a:gd name="T2" fmla="*/ 2147483647 w 1344"/>
              <a:gd name="T3" fmla="*/ 2147483647 h 1872"/>
              <a:gd name="T4" fmla="*/ 2147483647 w 1344"/>
              <a:gd name="T5" fmla="*/ 2147483647 h 1872"/>
              <a:gd name="T6" fmla="*/ 2147483647 w 1344"/>
              <a:gd name="T7" fmla="*/ 0 h 1872"/>
              <a:gd name="T8" fmla="*/ 0 60000 65536"/>
              <a:gd name="T9" fmla="*/ 0 60000 65536"/>
              <a:gd name="T10" fmla="*/ 0 60000 65536"/>
              <a:gd name="T11" fmla="*/ 0 60000 65536"/>
              <a:gd name="T12" fmla="*/ 0 w 1344"/>
              <a:gd name="T13" fmla="*/ 0 h 1872"/>
              <a:gd name="T14" fmla="*/ 1344 w 1344"/>
              <a:gd name="T15" fmla="*/ 1872 h 1872"/>
            </a:gdLst>
            <a:ahLst/>
            <a:cxnLst>
              <a:cxn ang="T8">
                <a:pos x="T0" y="T1"/>
              </a:cxn>
              <a:cxn ang="T9">
                <a:pos x="T2" y="T3"/>
              </a:cxn>
              <a:cxn ang="T10">
                <a:pos x="T4" y="T5"/>
              </a:cxn>
              <a:cxn ang="T11">
                <a:pos x="T6" y="T7"/>
              </a:cxn>
            </a:cxnLst>
            <a:rect l="T12" t="T13" r="T14" b="T15"/>
            <a:pathLst>
              <a:path w="1344" h="1872">
                <a:moveTo>
                  <a:pt x="0" y="0"/>
                </a:moveTo>
                <a:lnTo>
                  <a:pt x="144" y="1872"/>
                </a:lnTo>
                <a:lnTo>
                  <a:pt x="1200" y="1872"/>
                </a:lnTo>
                <a:lnTo>
                  <a:pt x="1344" y="0"/>
                </a:lnTo>
              </a:path>
            </a:pathLst>
          </a:custGeom>
          <a:gradFill rotWithShape="1">
            <a:gsLst>
              <a:gs pos="0">
                <a:srgbClr val="765E5E"/>
              </a:gs>
              <a:gs pos="50000">
                <a:srgbClr val="FFCCCC"/>
              </a:gs>
              <a:gs pos="100000">
                <a:srgbClr val="765E5E"/>
              </a:gs>
            </a:gsLst>
            <a:lin ang="0" scaled="1"/>
          </a:gradFill>
          <a:ln w="9525">
            <a:solidFill>
              <a:schemeClr val="tx1"/>
            </a:solidFill>
            <a:round/>
            <a:headEnd/>
            <a:tailEnd/>
          </a:ln>
        </p:spPr>
        <p:txBody>
          <a:bodyPr/>
          <a:lstStyle/>
          <a:p>
            <a:endParaRPr lang="en-US"/>
          </a:p>
        </p:txBody>
      </p:sp>
      <p:sp>
        <p:nvSpPr>
          <p:cNvPr id="771083" name="Line 11"/>
          <p:cNvSpPr>
            <a:spLocks noChangeShapeType="1"/>
          </p:cNvSpPr>
          <p:nvPr/>
        </p:nvSpPr>
        <p:spPr bwMode="auto">
          <a:xfrm>
            <a:off x="6311900" y="4741863"/>
            <a:ext cx="1588" cy="2103437"/>
          </a:xfrm>
          <a:prstGeom prst="line">
            <a:avLst/>
          </a:prstGeom>
          <a:noFill/>
          <a:ln w="76200">
            <a:solidFill>
              <a:schemeClr val="hlink"/>
            </a:solidFill>
            <a:prstDash val="sysDot"/>
            <a:round/>
            <a:headEnd/>
            <a:tailEnd/>
          </a:ln>
        </p:spPr>
        <p:txBody>
          <a:bodyPr/>
          <a:lstStyle/>
          <a:p>
            <a:endParaRPr lang="en-US"/>
          </a:p>
        </p:txBody>
      </p:sp>
      <p:sp>
        <p:nvSpPr>
          <p:cNvPr id="771084" name="Freeform 12"/>
          <p:cNvSpPr>
            <a:spLocks/>
          </p:cNvSpPr>
          <p:nvPr/>
        </p:nvSpPr>
        <p:spPr bwMode="auto">
          <a:xfrm>
            <a:off x="6478588" y="4738688"/>
            <a:ext cx="1189037" cy="2106612"/>
          </a:xfrm>
          <a:custGeom>
            <a:avLst/>
            <a:gdLst>
              <a:gd name="T0" fmla="*/ 0 w 1344"/>
              <a:gd name="T1" fmla="*/ 0 h 1872"/>
              <a:gd name="T2" fmla="*/ 2147483647 w 1344"/>
              <a:gd name="T3" fmla="*/ 2147483647 h 1872"/>
              <a:gd name="T4" fmla="*/ 2147483647 w 1344"/>
              <a:gd name="T5" fmla="*/ 2147483647 h 1872"/>
              <a:gd name="T6" fmla="*/ 2147483647 w 1344"/>
              <a:gd name="T7" fmla="*/ 0 h 1872"/>
              <a:gd name="T8" fmla="*/ 0 60000 65536"/>
              <a:gd name="T9" fmla="*/ 0 60000 65536"/>
              <a:gd name="T10" fmla="*/ 0 60000 65536"/>
              <a:gd name="T11" fmla="*/ 0 60000 65536"/>
              <a:gd name="T12" fmla="*/ 0 w 1344"/>
              <a:gd name="T13" fmla="*/ 0 h 1872"/>
              <a:gd name="T14" fmla="*/ 1344 w 1344"/>
              <a:gd name="T15" fmla="*/ 1872 h 1872"/>
            </a:gdLst>
            <a:ahLst/>
            <a:cxnLst>
              <a:cxn ang="T8">
                <a:pos x="T0" y="T1"/>
              </a:cxn>
              <a:cxn ang="T9">
                <a:pos x="T2" y="T3"/>
              </a:cxn>
              <a:cxn ang="T10">
                <a:pos x="T4" y="T5"/>
              </a:cxn>
              <a:cxn ang="T11">
                <a:pos x="T6" y="T7"/>
              </a:cxn>
            </a:cxnLst>
            <a:rect l="T12" t="T13" r="T14" b="T15"/>
            <a:pathLst>
              <a:path w="1344" h="1872">
                <a:moveTo>
                  <a:pt x="0" y="0"/>
                </a:moveTo>
                <a:lnTo>
                  <a:pt x="144" y="1872"/>
                </a:lnTo>
                <a:lnTo>
                  <a:pt x="1200" y="1872"/>
                </a:lnTo>
                <a:lnTo>
                  <a:pt x="1344" y="0"/>
                </a:lnTo>
              </a:path>
            </a:pathLst>
          </a:custGeom>
          <a:gradFill rotWithShape="1">
            <a:gsLst>
              <a:gs pos="0">
                <a:srgbClr val="765E5E"/>
              </a:gs>
              <a:gs pos="50000">
                <a:srgbClr val="FFCCCC"/>
              </a:gs>
              <a:gs pos="100000">
                <a:srgbClr val="765E5E"/>
              </a:gs>
            </a:gsLst>
            <a:lin ang="0" scaled="1"/>
          </a:gradFill>
          <a:ln w="9525">
            <a:solidFill>
              <a:schemeClr val="tx1"/>
            </a:solidFill>
            <a:round/>
            <a:headEnd/>
            <a:tailEnd/>
          </a:ln>
        </p:spPr>
        <p:txBody>
          <a:bodyPr/>
          <a:lstStyle/>
          <a:p>
            <a:endParaRPr lang="en-US"/>
          </a:p>
        </p:txBody>
      </p:sp>
      <p:sp>
        <p:nvSpPr>
          <p:cNvPr id="771085" name="Freeform 13"/>
          <p:cNvSpPr>
            <a:spLocks/>
          </p:cNvSpPr>
          <p:nvPr/>
        </p:nvSpPr>
        <p:spPr bwMode="auto">
          <a:xfrm>
            <a:off x="7926388" y="4738688"/>
            <a:ext cx="1189037" cy="2106612"/>
          </a:xfrm>
          <a:custGeom>
            <a:avLst/>
            <a:gdLst>
              <a:gd name="T0" fmla="*/ 0 w 1344"/>
              <a:gd name="T1" fmla="*/ 0 h 1872"/>
              <a:gd name="T2" fmla="*/ 2147483647 w 1344"/>
              <a:gd name="T3" fmla="*/ 2147483647 h 1872"/>
              <a:gd name="T4" fmla="*/ 2147483647 w 1344"/>
              <a:gd name="T5" fmla="*/ 2147483647 h 1872"/>
              <a:gd name="T6" fmla="*/ 2147483647 w 1344"/>
              <a:gd name="T7" fmla="*/ 0 h 1872"/>
              <a:gd name="T8" fmla="*/ 0 60000 65536"/>
              <a:gd name="T9" fmla="*/ 0 60000 65536"/>
              <a:gd name="T10" fmla="*/ 0 60000 65536"/>
              <a:gd name="T11" fmla="*/ 0 60000 65536"/>
              <a:gd name="T12" fmla="*/ 0 w 1344"/>
              <a:gd name="T13" fmla="*/ 0 h 1872"/>
              <a:gd name="T14" fmla="*/ 1344 w 1344"/>
              <a:gd name="T15" fmla="*/ 1872 h 1872"/>
            </a:gdLst>
            <a:ahLst/>
            <a:cxnLst>
              <a:cxn ang="T8">
                <a:pos x="T0" y="T1"/>
              </a:cxn>
              <a:cxn ang="T9">
                <a:pos x="T2" y="T3"/>
              </a:cxn>
              <a:cxn ang="T10">
                <a:pos x="T4" y="T5"/>
              </a:cxn>
              <a:cxn ang="T11">
                <a:pos x="T6" y="T7"/>
              </a:cxn>
            </a:cxnLst>
            <a:rect l="T12" t="T13" r="T14" b="T15"/>
            <a:pathLst>
              <a:path w="1344" h="1872">
                <a:moveTo>
                  <a:pt x="0" y="0"/>
                </a:moveTo>
                <a:lnTo>
                  <a:pt x="144" y="1872"/>
                </a:lnTo>
                <a:lnTo>
                  <a:pt x="1200" y="1872"/>
                </a:lnTo>
                <a:lnTo>
                  <a:pt x="1344" y="0"/>
                </a:lnTo>
              </a:path>
            </a:pathLst>
          </a:custGeom>
          <a:gradFill rotWithShape="1">
            <a:gsLst>
              <a:gs pos="0">
                <a:srgbClr val="765E5E"/>
              </a:gs>
              <a:gs pos="50000">
                <a:srgbClr val="FFCCCC"/>
              </a:gs>
              <a:gs pos="100000">
                <a:srgbClr val="765E5E"/>
              </a:gs>
            </a:gsLst>
            <a:lin ang="0" scaled="1"/>
          </a:gradFill>
          <a:ln w="9525">
            <a:solidFill>
              <a:schemeClr val="tx1"/>
            </a:solidFill>
            <a:round/>
            <a:headEnd/>
            <a:tailEnd/>
          </a:ln>
        </p:spPr>
        <p:txBody>
          <a:bodyPr/>
          <a:lstStyle/>
          <a:p>
            <a:endParaRPr lang="en-US"/>
          </a:p>
        </p:txBody>
      </p:sp>
      <p:sp>
        <p:nvSpPr>
          <p:cNvPr id="771086" name="Rectangle 14"/>
          <p:cNvSpPr>
            <a:spLocks noChangeArrowheads="1"/>
          </p:cNvSpPr>
          <p:nvPr/>
        </p:nvSpPr>
        <p:spPr bwMode="auto">
          <a:xfrm>
            <a:off x="5445125" y="4735513"/>
            <a:ext cx="161925" cy="2079625"/>
          </a:xfrm>
          <a:prstGeom prst="rect">
            <a:avLst/>
          </a:prstGeom>
          <a:gradFill rotWithShape="1">
            <a:gsLst>
              <a:gs pos="0">
                <a:schemeClr val="accent1">
                  <a:gamma/>
                  <a:shade val="46275"/>
                  <a:invGamma/>
                </a:schemeClr>
              </a:gs>
              <a:gs pos="50000">
                <a:schemeClr val="accent1">
                  <a:alpha val="38000"/>
                </a:schemeClr>
              </a:gs>
              <a:gs pos="100000">
                <a:schemeClr val="accent1">
                  <a:gamma/>
                  <a:shade val="46275"/>
                  <a:invGamma/>
                </a:scheme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771087" name="Freeform 15"/>
          <p:cNvSpPr>
            <a:spLocks/>
          </p:cNvSpPr>
          <p:nvPr/>
        </p:nvSpPr>
        <p:spPr bwMode="auto">
          <a:xfrm>
            <a:off x="3522663" y="4738688"/>
            <a:ext cx="1201737" cy="2109787"/>
          </a:xfrm>
          <a:custGeom>
            <a:avLst/>
            <a:gdLst>
              <a:gd name="T0" fmla="*/ 0 w 1068"/>
              <a:gd name="T1" fmla="*/ 0 h 1875"/>
              <a:gd name="T2" fmla="*/ 2147483647 w 1068"/>
              <a:gd name="T3" fmla="*/ 2147483647 h 1875"/>
              <a:gd name="T4" fmla="*/ 2147483647 w 1068"/>
              <a:gd name="T5" fmla="*/ 2147483647 h 1875"/>
              <a:gd name="T6" fmla="*/ 2147483647 w 1068"/>
              <a:gd name="T7" fmla="*/ 0 h 1875"/>
              <a:gd name="T8" fmla="*/ 0 60000 65536"/>
              <a:gd name="T9" fmla="*/ 0 60000 65536"/>
              <a:gd name="T10" fmla="*/ 0 60000 65536"/>
              <a:gd name="T11" fmla="*/ 0 60000 65536"/>
              <a:gd name="T12" fmla="*/ 0 w 1068"/>
              <a:gd name="T13" fmla="*/ 0 h 1875"/>
              <a:gd name="T14" fmla="*/ 1068 w 1068"/>
              <a:gd name="T15" fmla="*/ 1875 h 1875"/>
            </a:gdLst>
            <a:ahLst/>
            <a:cxnLst>
              <a:cxn ang="T8">
                <a:pos x="T0" y="T1"/>
              </a:cxn>
              <a:cxn ang="T9">
                <a:pos x="T2" y="T3"/>
              </a:cxn>
              <a:cxn ang="T10">
                <a:pos x="T4" y="T5"/>
              </a:cxn>
              <a:cxn ang="T11">
                <a:pos x="T6" y="T7"/>
              </a:cxn>
            </a:cxnLst>
            <a:rect l="T12" t="T13" r="T14" b="T15"/>
            <a:pathLst>
              <a:path w="1068" h="1875">
                <a:moveTo>
                  <a:pt x="0" y="0"/>
                </a:moveTo>
                <a:lnTo>
                  <a:pt x="119" y="1875"/>
                </a:lnTo>
                <a:lnTo>
                  <a:pt x="948" y="1875"/>
                </a:lnTo>
                <a:lnTo>
                  <a:pt x="1068" y="0"/>
                </a:lnTo>
              </a:path>
            </a:pathLst>
          </a:custGeom>
          <a:noFill/>
          <a:ln w="38100" cmpd="sng">
            <a:solidFill>
              <a:schemeClr val="tx1"/>
            </a:solidFill>
            <a:round/>
            <a:headEnd/>
            <a:tailEnd/>
          </a:ln>
        </p:spPr>
        <p:txBody>
          <a:bodyPr/>
          <a:lstStyle/>
          <a:p>
            <a:endParaRPr lang="en-US"/>
          </a:p>
        </p:txBody>
      </p:sp>
      <p:sp>
        <p:nvSpPr>
          <p:cNvPr id="771088" name="Freeform 16"/>
          <p:cNvSpPr>
            <a:spLocks/>
          </p:cNvSpPr>
          <p:nvPr/>
        </p:nvSpPr>
        <p:spPr bwMode="auto">
          <a:xfrm>
            <a:off x="4924425" y="4735513"/>
            <a:ext cx="1201738" cy="2109787"/>
          </a:xfrm>
          <a:custGeom>
            <a:avLst/>
            <a:gdLst>
              <a:gd name="T0" fmla="*/ 0 w 1068"/>
              <a:gd name="T1" fmla="*/ 0 h 1875"/>
              <a:gd name="T2" fmla="*/ 2147483647 w 1068"/>
              <a:gd name="T3" fmla="*/ 2147483647 h 1875"/>
              <a:gd name="T4" fmla="*/ 2147483647 w 1068"/>
              <a:gd name="T5" fmla="*/ 2147483647 h 1875"/>
              <a:gd name="T6" fmla="*/ 2147483647 w 1068"/>
              <a:gd name="T7" fmla="*/ 0 h 1875"/>
              <a:gd name="T8" fmla="*/ 0 60000 65536"/>
              <a:gd name="T9" fmla="*/ 0 60000 65536"/>
              <a:gd name="T10" fmla="*/ 0 60000 65536"/>
              <a:gd name="T11" fmla="*/ 0 60000 65536"/>
              <a:gd name="T12" fmla="*/ 0 w 1068"/>
              <a:gd name="T13" fmla="*/ 0 h 1875"/>
              <a:gd name="T14" fmla="*/ 1068 w 1068"/>
              <a:gd name="T15" fmla="*/ 1875 h 1875"/>
            </a:gdLst>
            <a:ahLst/>
            <a:cxnLst>
              <a:cxn ang="T8">
                <a:pos x="T0" y="T1"/>
              </a:cxn>
              <a:cxn ang="T9">
                <a:pos x="T2" y="T3"/>
              </a:cxn>
              <a:cxn ang="T10">
                <a:pos x="T4" y="T5"/>
              </a:cxn>
              <a:cxn ang="T11">
                <a:pos x="T6" y="T7"/>
              </a:cxn>
            </a:cxnLst>
            <a:rect l="T12" t="T13" r="T14" b="T15"/>
            <a:pathLst>
              <a:path w="1068" h="1875">
                <a:moveTo>
                  <a:pt x="0" y="0"/>
                </a:moveTo>
                <a:lnTo>
                  <a:pt x="119" y="1875"/>
                </a:lnTo>
                <a:lnTo>
                  <a:pt x="948" y="1875"/>
                </a:lnTo>
                <a:lnTo>
                  <a:pt x="1068" y="0"/>
                </a:lnTo>
              </a:path>
            </a:pathLst>
          </a:custGeom>
          <a:noFill/>
          <a:ln w="38100" cmpd="sng">
            <a:solidFill>
              <a:schemeClr val="tx1"/>
            </a:solidFill>
            <a:round/>
            <a:headEnd/>
            <a:tailEnd/>
          </a:ln>
        </p:spPr>
        <p:txBody>
          <a:bodyPr/>
          <a:lstStyle/>
          <a:p>
            <a:endParaRPr lang="en-US"/>
          </a:p>
        </p:txBody>
      </p:sp>
      <p:sp>
        <p:nvSpPr>
          <p:cNvPr id="771089" name="Freeform 17"/>
          <p:cNvSpPr>
            <a:spLocks/>
          </p:cNvSpPr>
          <p:nvPr/>
        </p:nvSpPr>
        <p:spPr bwMode="auto">
          <a:xfrm>
            <a:off x="6488113" y="4732338"/>
            <a:ext cx="1201737" cy="2109787"/>
          </a:xfrm>
          <a:custGeom>
            <a:avLst/>
            <a:gdLst>
              <a:gd name="T0" fmla="*/ 0 w 1068"/>
              <a:gd name="T1" fmla="*/ 0 h 1875"/>
              <a:gd name="T2" fmla="*/ 2147483647 w 1068"/>
              <a:gd name="T3" fmla="*/ 2147483647 h 1875"/>
              <a:gd name="T4" fmla="*/ 2147483647 w 1068"/>
              <a:gd name="T5" fmla="*/ 2147483647 h 1875"/>
              <a:gd name="T6" fmla="*/ 2147483647 w 1068"/>
              <a:gd name="T7" fmla="*/ 0 h 1875"/>
              <a:gd name="T8" fmla="*/ 0 60000 65536"/>
              <a:gd name="T9" fmla="*/ 0 60000 65536"/>
              <a:gd name="T10" fmla="*/ 0 60000 65536"/>
              <a:gd name="T11" fmla="*/ 0 60000 65536"/>
              <a:gd name="T12" fmla="*/ 0 w 1068"/>
              <a:gd name="T13" fmla="*/ 0 h 1875"/>
              <a:gd name="T14" fmla="*/ 1068 w 1068"/>
              <a:gd name="T15" fmla="*/ 1875 h 1875"/>
            </a:gdLst>
            <a:ahLst/>
            <a:cxnLst>
              <a:cxn ang="T8">
                <a:pos x="T0" y="T1"/>
              </a:cxn>
              <a:cxn ang="T9">
                <a:pos x="T2" y="T3"/>
              </a:cxn>
              <a:cxn ang="T10">
                <a:pos x="T4" y="T5"/>
              </a:cxn>
              <a:cxn ang="T11">
                <a:pos x="T6" y="T7"/>
              </a:cxn>
            </a:cxnLst>
            <a:rect l="T12" t="T13" r="T14" b="T15"/>
            <a:pathLst>
              <a:path w="1068" h="1875">
                <a:moveTo>
                  <a:pt x="0" y="0"/>
                </a:moveTo>
                <a:lnTo>
                  <a:pt x="119" y="1875"/>
                </a:lnTo>
                <a:lnTo>
                  <a:pt x="948" y="1875"/>
                </a:lnTo>
                <a:lnTo>
                  <a:pt x="1068" y="0"/>
                </a:lnTo>
              </a:path>
            </a:pathLst>
          </a:custGeom>
          <a:noFill/>
          <a:ln w="38100" cmpd="sng">
            <a:solidFill>
              <a:schemeClr val="tx1"/>
            </a:solidFill>
            <a:round/>
            <a:headEnd/>
            <a:tailEnd/>
          </a:ln>
        </p:spPr>
        <p:txBody>
          <a:bodyPr/>
          <a:lstStyle/>
          <a:p>
            <a:endParaRPr lang="en-US"/>
          </a:p>
        </p:txBody>
      </p:sp>
      <p:sp>
        <p:nvSpPr>
          <p:cNvPr id="771090" name="Freeform 18"/>
          <p:cNvSpPr>
            <a:spLocks/>
          </p:cNvSpPr>
          <p:nvPr/>
        </p:nvSpPr>
        <p:spPr bwMode="auto">
          <a:xfrm>
            <a:off x="7908925" y="4729163"/>
            <a:ext cx="1201738" cy="2109787"/>
          </a:xfrm>
          <a:custGeom>
            <a:avLst/>
            <a:gdLst>
              <a:gd name="T0" fmla="*/ 0 w 1068"/>
              <a:gd name="T1" fmla="*/ 0 h 1875"/>
              <a:gd name="T2" fmla="*/ 2147483647 w 1068"/>
              <a:gd name="T3" fmla="*/ 2147483647 h 1875"/>
              <a:gd name="T4" fmla="*/ 2147483647 w 1068"/>
              <a:gd name="T5" fmla="*/ 2147483647 h 1875"/>
              <a:gd name="T6" fmla="*/ 2147483647 w 1068"/>
              <a:gd name="T7" fmla="*/ 0 h 1875"/>
              <a:gd name="T8" fmla="*/ 0 60000 65536"/>
              <a:gd name="T9" fmla="*/ 0 60000 65536"/>
              <a:gd name="T10" fmla="*/ 0 60000 65536"/>
              <a:gd name="T11" fmla="*/ 0 60000 65536"/>
              <a:gd name="T12" fmla="*/ 0 w 1068"/>
              <a:gd name="T13" fmla="*/ 0 h 1875"/>
              <a:gd name="T14" fmla="*/ 1068 w 1068"/>
              <a:gd name="T15" fmla="*/ 1875 h 1875"/>
            </a:gdLst>
            <a:ahLst/>
            <a:cxnLst>
              <a:cxn ang="T8">
                <a:pos x="T0" y="T1"/>
              </a:cxn>
              <a:cxn ang="T9">
                <a:pos x="T2" y="T3"/>
              </a:cxn>
              <a:cxn ang="T10">
                <a:pos x="T4" y="T5"/>
              </a:cxn>
              <a:cxn ang="T11">
                <a:pos x="T6" y="T7"/>
              </a:cxn>
            </a:cxnLst>
            <a:rect l="T12" t="T13" r="T14" b="T15"/>
            <a:pathLst>
              <a:path w="1068" h="1875">
                <a:moveTo>
                  <a:pt x="0" y="0"/>
                </a:moveTo>
                <a:lnTo>
                  <a:pt x="119" y="1875"/>
                </a:lnTo>
                <a:lnTo>
                  <a:pt x="948" y="1875"/>
                </a:lnTo>
                <a:lnTo>
                  <a:pt x="1068" y="0"/>
                </a:lnTo>
              </a:path>
            </a:pathLst>
          </a:custGeom>
          <a:noFill/>
          <a:ln w="38100" cmpd="sng">
            <a:solidFill>
              <a:schemeClr val="tx1"/>
            </a:solidFill>
            <a:round/>
            <a:headEnd/>
            <a:tailEnd/>
          </a:ln>
        </p:spPr>
        <p:txBody>
          <a:bodyPr/>
          <a:lstStyle/>
          <a:p>
            <a:endParaRPr lang="en-US"/>
          </a:p>
        </p:txBody>
      </p:sp>
      <p:sp>
        <p:nvSpPr>
          <p:cNvPr id="771093" name="Rectangle 21"/>
          <p:cNvSpPr>
            <a:spLocks noChangeArrowheads="1"/>
          </p:cNvSpPr>
          <p:nvPr/>
        </p:nvSpPr>
        <p:spPr bwMode="auto">
          <a:xfrm>
            <a:off x="4311650" y="4976813"/>
            <a:ext cx="1046163" cy="395287"/>
          </a:xfrm>
          <a:prstGeom prst="rect">
            <a:avLst/>
          </a:prstGeom>
          <a:solidFill>
            <a:schemeClr val="bg1"/>
          </a:solidFill>
          <a:ln w="9525">
            <a:noFill/>
            <a:miter lim="800000"/>
            <a:headEnd/>
            <a:tailEnd/>
          </a:ln>
        </p:spPr>
        <p:txBody>
          <a:bodyPr/>
          <a:lstStyle/>
          <a:p>
            <a:pPr algn="ctr">
              <a:lnSpc>
                <a:spcPct val="90000"/>
              </a:lnSpc>
              <a:spcBef>
                <a:spcPct val="20000"/>
              </a:spcBef>
            </a:pPr>
            <a:r>
              <a:rPr lang="en-US" altLang="en-US" i="1">
                <a:sym typeface="Symbol" pitchFamily="18" charset="2"/>
              </a:rPr>
              <a:t>R </a:t>
            </a:r>
            <a:r>
              <a:rPr lang="en-US" altLang="en-US">
                <a:sym typeface="Symbol" pitchFamily="18" charset="2"/>
              </a:rPr>
              <a:t> </a:t>
            </a:r>
            <a:r>
              <a:rPr lang="en-US" altLang="en-US" i="1">
                <a:sym typeface="Symbol" pitchFamily="18" charset="2"/>
              </a:rPr>
              <a:t>L</a:t>
            </a:r>
            <a:endParaRPr lang="en-US" altLang="en-US">
              <a:sym typeface="Symbol" pitchFamily="18" charset="2"/>
            </a:endParaRPr>
          </a:p>
        </p:txBody>
      </p:sp>
      <p:sp>
        <p:nvSpPr>
          <p:cNvPr id="771094" name="Rectangle 22"/>
          <p:cNvSpPr>
            <a:spLocks noChangeArrowheads="1"/>
          </p:cNvSpPr>
          <p:nvPr/>
        </p:nvSpPr>
        <p:spPr bwMode="auto">
          <a:xfrm>
            <a:off x="7083425" y="4983163"/>
            <a:ext cx="1458913" cy="381000"/>
          </a:xfrm>
          <a:prstGeom prst="rect">
            <a:avLst/>
          </a:prstGeom>
          <a:solidFill>
            <a:schemeClr val="bg1"/>
          </a:solidFill>
          <a:ln w="9525">
            <a:noFill/>
            <a:miter lim="800000"/>
            <a:headEnd/>
            <a:tailEnd/>
          </a:ln>
        </p:spPr>
        <p:txBody>
          <a:bodyPr/>
          <a:lstStyle/>
          <a:p>
            <a:pPr algn="ctr">
              <a:lnSpc>
                <a:spcPct val="90000"/>
              </a:lnSpc>
              <a:spcBef>
                <a:spcPct val="20000"/>
              </a:spcBef>
            </a:pPr>
            <a:r>
              <a:rPr lang="en-US" altLang="en-US" i="1">
                <a:sym typeface="Symbol" pitchFamily="18" charset="2"/>
              </a:rPr>
              <a:t>R </a:t>
            </a:r>
            <a:r>
              <a:rPr lang="en-US" altLang="en-US">
                <a:sym typeface="Symbol" pitchFamily="18" charset="2"/>
              </a:rPr>
              <a:t> 1 </a:t>
            </a:r>
            <a:r>
              <a:rPr lang="en-US" altLang="en-US" i="1">
                <a:sym typeface="Symbol" pitchFamily="18" charset="2"/>
              </a:rPr>
              <a:t>/</a:t>
            </a:r>
            <a:r>
              <a:rPr lang="en-US" altLang="en-US">
                <a:sym typeface="Symbol" pitchFamily="18" charset="2"/>
              </a:rPr>
              <a:t> </a:t>
            </a:r>
            <a:r>
              <a:rPr lang="en-US" altLang="en-US" i="1">
                <a:sym typeface="Symbol" pitchFamily="18" charset="2"/>
              </a:rPr>
              <a:t>A</a:t>
            </a:r>
            <a:endParaRPr lang="en-US" altLang="en-US">
              <a:sym typeface="Symbol" pitchFamily="18" charset="2"/>
            </a:endParaRPr>
          </a:p>
        </p:txBody>
      </p:sp>
      <p:sp>
        <p:nvSpPr>
          <p:cNvPr id="771095" name="Text Box 23"/>
          <p:cNvSpPr txBox="1">
            <a:spLocks noChangeArrowheads="1"/>
          </p:cNvSpPr>
          <p:nvPr/>
        </p:nvSpPr>
        <p:spPr bwMode="auto">
          <a:xfrm>
            <a:off x="4162425" y="2778125"/>
            <a:ext cx="2946400" cy="1917700"/>
          </a:xfrm>
          <a:prstGeom prst="rect">
            <a:avLst/>
          </a:prstGeom>
          <a:noFill/>
          <a:ln w="9525">
            <a:noFill/>
            <a:miter lim="800000"/>
            <a:headEnd/>
            <a:tailEnd/>
          </a:ln>
        </p:spPr>
        <p:txBody>
          <a:bodyPr>
            <a:spAutoFit/>
          </a:bodyPr>
          <a:lstStyle/>
          <a:p>
            <a:pPr algn="ctr"/>
            <a:r>
              <a:rPr lang="en-US" altLang="en-US">
                <a:solidFill>
                  <a:schemeClr val="hlink"/>
                </a:solidFill>
              </a:rPr>
              <a:t>Resistance is a measure of how hard it is to pass something through a material.</a:t>
            </a:r>
          </a:p>
        </p:txBody>
      </p:sp>
      <p:sp>
        <p:nvSpPr>
          <p:cNvPr id="771076" name="Rectangle 4"/>
          <p:cNvSpPr>
            <a:spLocks noChangeArrowheads="1"/>
          </p:cNvSpPr>
          <p:nvPr/>
        </p:nvSpPr>
        <p:spPr bwMode="auto">
          <a:xfrm>
            <a:off x="6992938" y="2646363"/>
            <a:ext cx="161925" cy="4157662"/>
          </a:xfrm>
          <a:prstGeom prst="rect">
            <a:avLst/>
          </a:prstGeom>
          <a:solidFill>
            <a:srgbClr val="FFCCCC">
              <a:alpha val="61960"/>
            </a:srgbClr>
          </a:solidFill>
          <a:ln w="9525">
            <a:noFill/>
            <a:miter lim="800000"/>
            <a:headEnd/>
            <a:tailEnd/>
          </a:ln>
        </p:spPr>
        <p:txBody>
          <a:bodyPr wrap="none" anchor="ctr"/>
          <a:lstStyle/>
          <a:p>
            <a:endParaRPr lang="en-US" altLang="en-US"/>
          </a:p>
        </p:txBody>
      </p:sp>
      <p:sp>
        <p:nvSpPr>
          <p:cNvPr id="771091" name="Rectangle 19"/>
          <p:cNvSpPr>
            <a:spLocks noChangeArrowheads="1"/>
          </p:cNvSpPr>
          <p:nvPr/>
        </p:nvSpPr>
        <p:spPr bwMode="auto">
          <a:xfrm>
            <a:off x="7010400" y="2646363"/>
            <a:ext cx="161925" cy="4157662"/>
          </a:xfrm>
          <a:prstGeom prst="rect">
            <a:avLst/>
          </a:prstGeom>
          <a:gradFill rotWithShape="1">
            <a:gsLst>
              <a:gs pos="0">
                <a:schemeClr val="accent1">
                  <a:gamma/>
                  <a:shade val="46275"/>
                  <a:invGamma/>
                </a:schemeClr>
              </a:gs>
              <a:gs pos="50000">
                <a:schemeClr val="accent1">
                  <a:alpha val="38000"/>
                </a:schemeClr>
              </a:gs>
              <a:gs pos="100000">
                <a:schemeClr val="accent1">
                  <a:gamma/>
                  <a:shade val="46275"/>
                  <a:invGamma/>
                </a:scheme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771077" name="Rectangle 5"/>
          <p:cNvSpPr>
            <a:spLocks noChangeArrowheads="1"/>
          </p:cNvSpPr>
          <p:nvPr/>
        </p:nvSpPr>
        <p:spPr bwMode="auto">
          <a:xfrm>
            <a:off x="8448675" y="2636838"/>
            <a:ext cx="90488" cy="4157662"/>
          </a:xfrm>
          <a:prstGeom prst="rect">
            <a:avLst/>
          </a:prstGeom>
          <a:solidFill>
            <a:srgbClr val="FFCCCC">
              <a:alpha val="61960"/>
            </a:srgbClr>
          </a:solidFill>
          <a:ln w="9525">
            <a:noFill/>
            <a:miter lim="800000"/>
            <a:headEnd/>
            <a:tailEnd/>
          </a:ln>
        </p:spPr>
        <p:txBody>
          <a:bodyPr wrap="none" anchor="ctr"/>
          <a:lstStyle/>
          <a:p>
            <a:endParaRPr lang="en-US" altLang="en-US"/>
          </a:p>
        </p:txBody>
      </p:sp>
      <p:sp>
        <p:nvSpPr>
          <p:cNvPr id="771092" name="Rectangle 20"/>
          <p:cNvSpPr>
            <a:spLocks noChangeArrowheads="1"/>
          </p:cNvSpPr>
          <p:nvPr/>
        </p:nvSpPr>
        <p:spPr bwMode="auto">
          <a:xfrm>
            <a:off x="8455025" y="2636838"/>
            <a:ext cx="90488" cy="4157662"/>
          </a:xfrm>
          <a:prstGeom prst="rect">
            <a:avLst/>
          </a:prstGeom>
          <a:gradFill rotWithShape="1">
            <a:gsLst>
              <a:gs pos="0">
                <a:schemeClr val="accent1">
                  <a:gamma/>
                  <a:shade val="46275"/>
                  <a:invGamma/>
                </a:schemeClr>
              </a:gs>
              <a:gs pos="50000">
                <a:schemeClr val="accent1">
                  <a:alpha val="38000"/>
                </a:schemeClr>
              </a:gs>
              <a:gs pos="100000">
                <a:schemeClr val="accent1">
                  <a:gamma/>
                  <a:shade val="46275"/>
                  <a:invGamma/>
                </a:schemeClr>
              </a:gs>
            </a:gsLst>
            <a:lin ang="0" scaled="1"/>
          </a:gradFill>
          <a:ln w="9525">
            <a:solidFill>
              <a:schemeClr val="tx1"/>
            </a:solidFill>
            <a:miter lim="800000"/>
            <a:headEnd/>
            <a:tailEnd/>
          </a:ln>
          <a:effectLst/>
          <a:extLst/>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1074">
                                            <p:txEl>
                                              <p:pRg st="1" end="1"/>
                                            </p:txEl>
                                          </p:spTgt>
                                        </p:tgtEl>
                                        <p:attrNameLst>
                                          <p:attrName>style.visibility</p:attrName>
                                        </p:attrNameLst>
                                      </p:cBhvr>
                                      <p:to>
                                        <p:strVal val="visible"/>
                                      </p:to>
                                    </p:set>
                                    <p:anim calcmode="lin" valueType="num">
                                      <p:cBhvr additive="base">
                                        <p:cTn id="7" dur="500" fill="hold"/>
                                        <p:tgtEl>
                                          <p:spTgt spid="771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71080"/>
                                        </p:tgtEl>
                                        <p:attrNameLst>
                                          <p:attrName>style.visibility</p:attrName>
                                        </p:attrNameLst>
                                      </p:cBhvr>
                                      <p:to>
                                        <p:strVal val="visible"/>
                                      </p:to>
                                    </p:set>
                                    <p:animEffect transition="in" filter="fade">
                                      <p:cBhvr>
                                        <p:cTn id="13" dur="2000"/>
                                        <p:tgtEl>
                                          <p:spTgt spid="7710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1082"/>
                                        </p:tgtEl>
                                        <p:attrNameLst>
                                          <p:attrName>style.visibility</p:attrName>
                                        </p:attrNameLst>
                                      </p:cBhvr>
                                      <p:to>
                                        <p:strVal val="visible"/>
                                      </p:to>
                                    </p:set>
                                    <p:animEffect transition="in" filter="fade">
                                      <p:cBhvr>
                                        <p:cTn id="16" dur="2000"/>
                                        <p:tgtEl>
                                          <p:spTgt spid="77108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71087"/>
                                        </p:tgtEl>
                                        <p:attrNameLst>
                                          <p:attrName>style.visibility</p:attrName>
                                        </p:attrNameLst>
                                      </p:cBhvr>
                                      <p:to>
                                        <p:strVal val="visible"/>
                                      </p:to>
                                    </p:set>
                                    <p:anim calcmode="lin" valueType="num">
                                      <p:cBhvr additive="base">
                                        <p:cTn id="19" dur="500" fill="hold"/>
                                        <p:tgtEl>
                                          <p:spTgt spid="771087"/>
                                        </p:tgtEl>
                                        <p:attrNameLst>
                                          <p:attrName>ppt_x</p:attrName>
                                        </p:attrNameLst>
                                      </p:cBhvr>
                                      <p:tavLst>
                                        <p:tav tm="0">
                                          <p:val>
                                            <p:strVal val="#ppt_x"/>
                                          </p:val>
                                        </p:tav>
                                        <p:tav tm="100000">
                                          <p:val>
                                            <p:strVal val="#ppt_x"/>
                                          </p:val>
                                        </p:tav>
                                      </p:tavLst>
                                    </p:anim>
                                    <p:anim calcmode="lin" valueType="num">
                                      <p:cBhvr additive="base">
                                        <p:cTn id="20" dur="500" fill="hold"/>
                                        <p:tgtEl>
                                          <p:spTgt spid="7710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771088"/>
                                        </p:tgtEl>
                                        <p:attrNameLst>
                                          <p:attrName>style.visibility</p:attrName>
                                        </p:attrNameLst>
                                      </p:cBhvr>
                                      <p:to>
                                        <p:strVal val="visible"/>
                                      </p:to>
                                    </p:set>
                                    <p:anim calcmode="lin" valueType="num">
                                      <p:cBhvr additive="base">
                                        <p:cTn id="23" dur="500" fill="hold"/>
                                        <p:tgtEl>
                                          <p:spTgt spid="771088"/>
                                        </p:tgtEl>
                                        <p:attrNameLst>
                                          <p:attrName>ppt_x</p:attrName>
                                        </p:attrNameLst>
                                      </p:cBhvr>
                                      <p:tavLst>
                                        <p:tav tm="0">
                                          <p:val>
                                            <p:strVal val="#ppt_x"/>
                                          </p:val>
                                        </p:tav>
                                        <p:tav tm="100000">
                                          <p:val>
                                            <p:strVal val="#ppt_x"/>
                                          </p:val>
                                        </p:tav>
                                      </p:tavLst>
                                    </p:anim>
                                    <p:anim calcmode="lin" valueType="num">
                                      <p:cBhvr additive="base">
                                        <p:cTn id="24" dur="500" fill="hold"/>
                                        <p:tgtEl>
                                          <p:spTgt spid="77108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771081"/>
                                        </p:tgtEl>
                                        <p:attrNameLst>
                                          <p:attrName>style.visibility</p:attrName>
                                        </p:attrNameLst>
                                      </p:cBhvr>
                                      <p:to>
                                        <p:strVal val="visible"/>
                                      </p:to>
                                    </p:set>
                                    <p:anim calcmode="lin" valueType="num">
                                      <p:cBhvr additive="base">
                                        <p:cTn id="29" dur="500" fill="hold"/>
                                        <p:tgtEl>
                                          <p:spTgt spid="771081"/>
                                        </p:tgtEl>
                                        <p:attrNameLst>
                                          <p:attrName>ppt_x</p:attrName>
                                        </p:attrNameLst>
                                      </p:cBhvr>
                                      <p:tavLst>
                                        <p:tav tm="0">
                                          <p:val>
                                            <p:strVal val="#ppt_x"/>
                                          </p:val>
                                        </p:tav>
                                        <p:tav tm="100000">
                                          <p:val>
                                            <p:strVal val="#ppt_x"/>
                                          </p:val>
                                        </p:tav>
                                      </p:tavLst>
                                    </p:anim>
                                    <p:anim calcmode="lin" valueType="num">
                                      <p:cBhvr additive="base">
                                        <p:cTn id="30" dur="500" fill="hold"/>
                                        <p:tgtEl>
                                          <p:spTgt spid="7710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plash.wav"/>
                                        </p:tgtEl>
                                      </p:cMediaNode>
                                    </p:audio>
                                  </p:subTnLst>
                                </p:cTn>
                              </p:par>
                              <p:par>
                                <p:cTn id="31" presetID="2" presetClass="entr" presetSubtype="1" fill="hold" grpId="0" nodeType="withEffect">
                                  <p:stCondLst>
                                    <p:cond delay="0"/>
                                  </p:stCondLst>
                                  <p:childTnLst>
                                    <p:set>
                                      <p:cBhvr>
                                        <p:cTn id="32" dur="1" fill="hold">
                                          <p:stCondLst>
                                            <p:cond delay="0"/>
                                          </p:stCondLst>
                                        </p:cTn>
                                        <p:tgtEl>
                                          <p:spTgt spid="771086"/>
                                        </p:tgtEl>
                                        <p:attrNameLst>
                                          <p:attrName>style.visibility</p:attrName>
                                        </p:attrNameLst>
                                      </p:cBhvr>
                                      <p:to>
                                        <p:strVal val="visible"/>
                                      </p:to>
                                    </p:set>
                                    <p:anim calcmode="lin" valueType="num">
                                      <p:cBhvr additive="base">
                                        <p:cTn id="33" dur="500" fill="hold"/>
                                        <p:tgtEl>
                                          <p:spTgt spid="771086"/>
                                        </p:tgtEl>
                                        <p:attrNameLst>
                                          <p:attrName>ppt_x</p:attrName>
                                        </p:attrNameLst>
                                      </p:cBhvr>
                                      <p:tavLst>
                                        <p:tav tm="0">
                                          <p:val>
                                            <p:strVal val="#ppt_x"/>
                                          </p:val>
                                        </p:tav>
                                        <p:tav tm="100000">
                                          <p:val>
                                            <p:strVal val="#ppt_x"/>
                                          </p:val>
                                        </p:tav>
                                      </p:tavLst>
                                    </p:anim>
                                    <p:anim calcmode="lin" valueType="num">
                                      <p:cBhvr additive="base">
                                        <p:cTn id="34" dur="500" fill="hold"/>
                                        <p:tgtEl>
                                          <p:spTgt spid="7710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pla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71074">
                                            <p:txEl>
                                              <p:pRg st="2" end="2"/>
                                            </p:txEl>
                                          </p:spTgt>
                                        </p:tgtEl>
                                        <p:attrNameLst>
                                          <p:attrName>style.visibility</p:attrName>
                                        </p:attrNameLst>
                                      </p:cBhvr>
                                      <p:to>
                                        <p:strVal val="visible"/>
                                      </p:to>
                                    </p:set>
                                    <p:anim calcmode="lin" valueType="num">
                                      <p:cBhvr additive="base">
                                        <p:cTn id="39" dur="500" fill="hold"/>
                                        <p:tgtEl>
                                          <p:spTgt spid="77107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71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71078"/>
                                        </p:tgtEl>
                                        <p:attrNameLst>
                                          <p:attrName>style.visibility</p:attrName>
                                        </p:attrNameLst>
                                      </p:cBhvr>
                                      <p:to>
                                        <p:strVal val="visible"/>
                                      </p:to>
                                    </p:set>
                                    <p:animEffect transition="in" filter="wipe(down)">
                                      <p:cBhvr>
                                        <p:cTn id="45" dur="500"/>
                                        <p:tgtEl>
                                          <p:spTgt spid="77107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71079"/>
                                        </p:tgtEl>
                                        <p:attrNameLst>
                                          <p:attrName>style.visibility</p:attrName>
                                        </p:attrNameLst>
                                      </p:cBhvr>
                                      <p:to>
                                        <p:strVal val="visible"/>
                                      </p:to>
                                    </p:set>
                                    <p:animEffect transition="in" filter="wipe(down)">
                                      <p:cBhvr>
                                        <p:cTn id="48" dur="500"/>
                                        <p:tgtEl>
                                          <p:spTgt spid="771079"/>
                                        </p:tgtEl>
                                      </p:cBhvr>
                                    </p:animEffect>
                                  </p:childTnLst>
                                </p:cTn>
                              </p:par>
                              <p:par>
                                <p:cTn id="49" presetID="22" presetClass="exit" presetSubtype="1" fill="hold" grpId="1" nodeType="withEffect">
                                  <p:stCondLst>
                                    <p:cond delay="0"/>
                                  </p:stCondLst>
                                  <p:childTnLst>
                                    <p:animEffect transition="out" filter="wipe(up)">
                                      <p:cBhvr>
                                        <p:cTn id="50" dur="5000"/>
                                        <p:tgtEl>
                                          <p:spTgt spid="771080"/>
                                        </p:tgtEl>
                                      </p:cBhvr>
                                    </p:animEffect>
                                    <p:set>
                                      <p:cBhvr>
                                        <p:cTn id="51" dur="1" fill="hold">
                                          <p:stCondLst>
                                            <p:cond delay="4999"/>
                                          </p:stCondLst>
                                        </p:cTn>
                                        <p:tgtEl>
                                          <p:spTgt spid="77108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7" name="drumroll.wav"/>
                                        </p:tgtEl>
                                      </p:cMediaNode>
                                    </p:audio>
                                  </p:subTnLst>
                                </p:cTn>
                              </p:par>
                              <p:par>
                                <p:cTn id="52" presetID="22" presetClass="exit" presetSubtype="1" fill="hold" grpId="1" nodeType="withEffect">
                                  <p:stCondLst>
                                    <p:cond delay="0"/>
                                  </p:stCondLst>
                                  <p:childTnLst>
                                    <p:animEffect transition="out" filter="wipe(up)">
                                      <p:cBhvr>
                                        <p:cTn id="53" dur="2000"/>
                                        <p:tgtEl>
                                          <p:spTgt spid="771082"/>
                                        </p:tgtEl>
                                      </p:cBhvr>
                                    </p:animEffect>
                                    <p:set>
                                      <p:cBhvr>
                                        <p:cTn id="54" dur="1" fill="hold">
                                          <p:stCondLst>
                                            <p:cond delay="1999"/>
                                          </p:stCondLst>
                                        </p:cTn>
                                        <p:tgtEl>
                                          <p:spTgt spid="771082"/>
                                        </p:tgtEl>
                                        <p:attrNameLst>
                                          <p:attrName>style.visibility</p:attrName>
                                        </p:attrNameLst>
                                      </p:cBhvr>
                                      <p:to>
                                        <p:strVal val="hidden"/>
                                      </p:to>
                                    </p:set>
                                  </p:childTnLst>
                                </p:cTn>
                              </p:par>
                            </p:childTnLst>
                          </p:cTn>
                        </p:par>
                        <p:par>
                          <p:cTn id="55" fill="hold" nodeType="afterGroup">
                            <p:stCondLst>
                              <p:cond delay="5000"/>
                            </p:stCondLst>
                            <p:childTnLst>
                              <p:par>
                                <p:cTn id="56" presetID="22" presetClass="exit" presetSubtype="4" fill="hold" grpId="1" nodeType="afterEffect">
                                  <p:stCondLst>
                                    <p:cond delay="0"/>
                                  </p:stCondLst>
                                  <p:childTnLst>
                                    <p:animEffect transition="out" filter="wipe(down)">
                                      <p:cBhvr>
                                        <p:cTn id="57" dur="500"/>
                                        <p:tgtEl>
                                          <p:spTgt spid="771079"/>
                                        </p:tgtEl>
                                      </p:cBhvr>
                                    </p:animEffect>
                                    <p:set>
                                      <p:cBhvr>
                                        <p:cTn id="58" dur="1" fill="hold">
                                          <p:stCondLst>
                                            <p:cond delay="499"/>
                                          </p:stCondLst>
                                        </p:cTn>
                                        <p:tgtEl>
                                          <p:spTgt spid="771079"/>
                                        </p:tgtEl>
                                        <p:attrNameLst>
                                          <p:attrName>style.visibility</p:attrName>
                                        </p:attrNameLst>
                                      </p:cBhvr>
                                      <p:to>
                                        <p:strVal val="hidden"/>
                                      </p:to>
                                    </p:set>
                                  </p:childTnLst>
                                </p:cTn>
                              </p:par>
                              <p:par>
                                <p:cTn id="59" presetID="22" presetClass="exit" presetSubtype="4" fill="hold" grpId="1" nodeType="withEffect">
                                  <p:stCondLst>
                                    <p:cond delay="0"/>
                                  </p:stCondLst>
                                  <p:childTnLst>
                                    <p:animEffect transition="out" filter="wipe(down)">
                                      <p:cBhvr>
                                        <p:cTn id="60" dur="500"/>
                                        <p:tgtEl>
                                          <p:spTgt spid="771078"/>
                                        </p:tgtEl>
                                      </p:cBhvr>
                                    </p:animEffect>
                                    <p:set>
                                      <p:cBhvr>
                                        <p:cTn id="61" dur="1" fill="hold">
                                          <p:stCondLst>
                                            <p:cond delay="499"/>
                                          </p:stCondLst>
                                        </p:cTn>
                                        <p:tgtEl>
                                          <p:spTgt spid="771078"/>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771095"/>
                                        </p:tgtEl>
                                        <p:attrNameLst>
                                          <p:attrName>style.visibility</p:attrName>
                                        </p:attrNameLst>
                                      </p:cBhvr>
                                      <p:to>
                                        <p:strVal val="visible"/>
                                      </p:to>
                                    </p:set>
                                    <p:anim calcmode="lin" valueType="num">
                                      <p:cBhvr>
                                        <p:cTn id="66" dur="500" fill="hold"/>
                                        <p:tgtEl>
                                          <p:spTgt spid="771095"/>
                                        </p:tgtEl>
                                        <p:attrNameLst>
                                          <p:attrName>ppt_w</p:attrName>
                                        </p:attrNameLst>
                                      </p:cBhvr>
                                      <p:tavLst>
                                        <p:tav tm="0">
                                          <p:val>
                                            <p:fltVal val="0"/>
                                          </p:val>
                                        </p:tav>
                                        <p:tav tm="100000">
                                          <p:val>
                                            <p:strVal val="#ppt_w"/>
                                          </p:val>
                                        </p:tav>
                                      </p:tavLst>
                                    </p:anim>
                                    <p:anim calcmode="lin" valueType="num">
                                      <p:cBhvr>
                                        <p:cTn id="67" dur="500" fill="hold"/>
                                        <p:tgtEl>
                                          <p:spTgt spid="771095"/>
                                        </p:tgtEl>
                                        <p:attrNameLst>
                                          <p:attrName>ppt_h</p:attrName>
                                        </p:attrNameLst>
                                      </p:cBhvr>
                                      <p:tavLst>
                                        <p:tav tm="0">
                                          <p:val>
                                            <p:fltVal val="0"/>
                                          </p:val>
                                        </p:tav>
                                        <p:tav tm="100000">
                                          <p:val>
                                            <p:strVal val="#ppt_h"/>
                                          </p:val>
                                        </p:tav>
                                      </p:tavLst>
                                    </p:anim>
                                    <p:animEffect transition="in" filter="fade">
                                      <p:cBhvr>
                                        <p:cTn id="68" dur="500"/>
                                        <p:tgtEl>
                                          <p:spTgt spid="771095"/>
                                        </p:tgtEl>
                                      </p:cBhvr>
                                    </p:animEffect>
                                  </p:childTnLst>
                                  <p:subTnLst>
                                    <p:audio>
                                      <p:cMediaNode>
                                        <p:cTn display="0" masterRel="sameClick">
                                          <p:stCondLst>
                                            <p:cond evt="begin" delay="0">
                                              <p:tn val="64"/>
                                            </p:cond>
                                          </p:stCondLst>
                                          <p:endCondLst>
                                            <p:cond evt="onStopAudio" delay="0">
                                              <p:tgtEl>
                                                <p:sldTgt/>
                                              </p:tgtEl>
                                            </p:cond>
                                          </p:endCondLst>
                                        </p:cTn>
                                        <p:tgtEl>
                                          <p:sndTgt r:embed="rId8" name="hamm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71093"/>
                                        </p:tgtEl>
                                        <p:attrNameLst>
                                          <p:attrName>style.visibility</p:attrName>
                                        </p:attrNameLst>
                                      </p:cBhvr>
                                      <p:to>
                                        <p:strVal val="visible"/>
                                      </p:to>
                                    </p:set>
                                    <p:animEffect transition="in" filter="fade">
                                      <p:cBhvr>
                                        <p:cTn id="73" dur="500"/>
                                        <p:tgtEl>
                                          <p:spTgt spid="771093"/>
                                        </p:tgtEl>
                                      </p:cBhvr>
                                    </p:animEffect>
                                  </p:childTnLst>
                                  <p:subTnLst>
                                    <p:audio>
                                      <p:cMediaNode>
                                        <p:cTn display="0" masterRel="sameClick">
                                          <p:stCondLst>
                                            <p:cond evt="begin" delay="0">
                                              <p:tn val="71"/>
                                            </p:cond>
                                          </p:stCondLst>
                                          <p:endCondLst>
                                            <p:cond evt="onStopAudio" delay="0">
                                              <p:tgtEl>
                                                <p:sldTgt/>
                                              </p:tgtEl>
                                            </p:cond>
                                          </p:endCondLst>
                                        </p:cTn>
                                        <p:tgtEl>
                                          <p:sndTgt r:embed="rId9" name="type.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771083"/>
                                        </p:tgtEl>
                                        <p:attrNameLst>
                                          <p:attrName>style.visibility</p:attrName>
                                        </p:attrNameLst>
                                      </p:cBhvr>
                                      <p:to>
                                        <p:strVal val="visible"/>
                                      </p:to>
                                    </p:set>
                                    <p:animEffect transition="in" filter="wipe(down)">
                                      <p:cBhvr>
                                        <p:cTn id="78" dur="500"/>
                                        <p:tgtEl>
                                          <p:spTgt spid="771083"/>
                                        </p:tgtEl>
                                      </p:cBhvr>
                                    </p:animEffect>
                                  </p:childTnLst>
                                  <p:subTnLst>
                                    <p:audio>
                                      <p:cMediaNode>
                                        <p:cTn display="0" masterRel="sameClick">
                                          <p:stCondLst>
                                            <p:cond evt="begin" delay="0">
                                              <p:tn val="76"/>
                                            </p:cond>
                                          </p:stCondLst>
                                          <p:endCondLst>
                                            <p:cond evt="onStopAudio" delay="0">
                                              <p:tgtEl>
                                                <p:sldTgt/>
                                              </p:tgtEl>
                                            </p:cond>
                                          </p:endCondLst>
                                        </p:cTn>
                                        <p:tgtEl>
                                          <p:sndTgt r:embed="rId5" name="voltage.wav"/>
                                        </p:tgtEl>
                                      </p:cMediaNode>
                                    </p:audio>
                                  </p:subTnLst>
                                </p:cTn>
                              </p:par>
                              <p:par>
                                <p:cTn id="79" presetID="10" presetClass="entr" presetSubtype="0" fill="hold" grpId="0" nodeType="withEffect">
                                  <p:stCondLst>
                                    <p:cond delay="0"/>
                                  </p:stCondLst>
                                  <p:childTnLst>
                                    <p:set>
                                      <p:cBhvr>
                                        <p:cTn id="80" dur="1" fill="hold">
                                          <p:stCondLst>
                                            <p:cond delay="0"/>
                                          </p:stCondLst>
                                        </p:cTn>
                                        <p:tgtEl>
                                          <p:spTgt spid="771084"/>
                                        </p:tgtEl>
                                        <p:attrNameLst>
                                          <p:attrName>style.visibility</p:attrName>
                                        </p:attrNameLst>
                                      </p:cBhvr>
                                      <p:to>
                                        <p:strVal val="visible"/>
                                      </p:to>
                                    </p:set>
                                    <p:animEffect transition="in" filter="fade">
                                      <p:cBhvr>
                                        <p:cTn id="81" dur="2000"/>
                                        <p:tgtEl>
                                          <p:spTgt spid="77108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71085"/>
                                        </p:tgtEl>
                                        <p:attrNameLst>
                                          <p:attrName>style.visibility</p:attrName>
                                        </p:attrNameLst>
                                      </p:cBhvr>
                                      <p:to>
                                        <p:strVal val="visible"/>
                                      </p:to>
                                    </p:set>
                                    <p:animEffect transition="in" filter="fade">
                                      <p:cBhvr>
                                        <p:cTn id="84" dur="2000"/>
                                        <p:tgtEl>
                                          <p:spTgt spid="771085"/>
                                        </p:tgtEl>
                                      </p:cBhvr>
                                    </p:animEffect>
                                  </p:childTnLst>
                                </p:cTn>
                              </p:par>
                              <p:par>
                                <p:cTn id="85" presetID="2" presetClass="entr" presetSubtype="4" fill="hold" grpId="0" nodeType="withEffect">
                                  <p:stCondLst>
                                    <p:cond delay="0"/>
                                  </p:stCondLst>
                                  <p:childTnLst>
                                    <p:set>
                                      <p:cBhvr>
                                        <p:cTn id="86" dur="1" fill="hold">
                                          <p:stCondLst>
                                            <p:cond delay="0"/>
                                          </p:stCondLst>
                                        </p:cTn>
                                        <p:tgtEl>
                                          <p:spTgt spid="771089"/>
                                        </p:tgtEl>
                                        <p:attrNameLst>
                                          <p:attrName>style.visibility</p:attrName>
                                        </p:attrNameLst>
                                      </p:cBhvr>
                                      <p:to>
                                        <p:strVal val="visible"/>
                                      </p:to>
                                    </p:set>
                                    <p:anim calcmode="lin" valueType="num">
                                      <p:cBhvr additive="base">
                                        <p:cTn id="87" dur="500" fill="hold"/>
                                        <p:tgtEl>
                                          <p:spTgt spid="771089"/>
                                        </p:tgtEl>
                                        <p:attrNameLst>
                                          <p:attrName>ppt_x</p:attrName>
                                        </p:attrNameLst>
                                      </p:cBhvr>
                                      <p:tavLst>
                                        <p:tav tm="0">
                                          <p:val>
                                            <p:strVal val="#ppt_x"/>
                                          </p:val>
                                        </p:tav>
                                        <p:tav tm="100000">
                                          <p:val>
                                            <p:strVal val="#ppt_x"/>
                                          </p:val>
                                        </p:tav>
                                      </p:tavLst>
                                    </p:anim>
                                    <p:anim calcmode="lin" valueType="num">
                                      <p:cBhvr additive="base">
                                        <p:cTn id="88" dur="500" fill="hold"/>
                                        <p:tgtEl>
                                          <p:spTgt spid="77108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71090"/>
                                        </p:tgtEl>
                                        <p:attrNameLst>
                                          <p:attrName>style.visibility</p:attrName>
                                        </p:attrNameLst>
                                      </p:cBhvr>
                                      <p:to>
                                        <p:strVal val="visible"/>
                                      </p:to>
                                    </p:set>
                                    <p:anim calcmode="lin" valueType="num">
                                      <p:cBhvr additive="base">
                                        <p:cTn id="91" dur="500" fill="hold"/>
                                        <p:tgtEl>
                                          <p:spTgt spid="771090"/>
                                        </p:tgtEl>
                                        <p:attrNameLst>
                                          <p:attrName>ppt_x</p:attrName>
                                        </p:attrNameLst>
                                      </p:cBhvr>
                                      <p:tavLst>
                                        <p:tav tm="0">
                                          <p:val>
                                            <p:strVal val="#ppt_x"/>
                                          </p:val>
                                        </p:tav>
                                        <p:tav tm="100000">
                                          <p:val>
                                            <p:strVal val="#ppt_x"/>
                                          </p:val>
                                        </p:tav>
                                      </p:tavLst>
                                    </p:anim>
                                    <p:anim calcmode="lin" valueType="num">
                                      <p:cBhvr additive="base">
                                        <p:cTn id="92" dur="500" fill="hold"/>
                                        <p:tgtEl>
                                          <p:spTgt spid="771090"/>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771091"/>
                                        </p:tgtEl>
                                        <p:attrNameLst>
                                          <p:attrName>style.visibility</p:attrName>
                                        </p:attrNameLst>
                                      </p:cBhvr>
                                      <p:to>
                                        <p:strVal val="visible"/>
                                      </p:to>
                                    </p:set>
                                    <p:anim calcmode="lin" valueType="num">
                                      <p:cBhvr additive="base">
                                        <p:cTn id="97" dur="500" fill="hold"/>
                                        <p:tgtEl>
                                          <p:spTgt spid="771091"/>
                                        </p:tgtEl>
                                        <p:attrNameLst>
                                          <p:attrName>ppt_x</p:attrName>
                                        </p:attrNameLst>
                                      </p:cBhvr>
                                      <p:tavLst>
                                        <p:tav tm="0">
                                          <p:val>
                                            <p:strVal val="#ppt_x"/>
                                          </p:val>
                                        </p:tav>
                                        <p:tav tm="100000">
                                          <p:val>
                                            <p:strVal val="#ppt_x"/>
                                          </p:val>
                                        </p:tav>
                                      </p:tavLst>
                                    </p:anim>
                                    <p:anim calcmode="lin" valueType="num">
                                      <p:cBhvr additive="base">
                                        <p:cTn id="98" dur="500" fill="hold"/>
                                        <p:tgtEl>
                                          <p:spTgt spid="7710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6" name="Splash.wav"/>
                                        </p:tgtEl>
                                      </p:cMediaNode>
                                    </p:audio>
                                  </p:subTnLst>
                                </p:cTn>
                              </p:par>
                              <p:par>
                                <p:cTn id="99" presetID="2" presetClass="entr" presetSubtype="1" fill="hold" grpId="0" nodeType="withEffect">
                                  <p:stCondLst>
                                    <p:cond delay="0"/>
                                  </p:stCondLst>
                                  <p:childTnLst>
                                    <p:set>
                                      <p:cBhvr>
                                        <p:cTn id="100" dur="1" fill="hold">
                                          <p:stCondLst>
                                            <p:cond delay="0"/>
                                          </p:stCondLst>
                                        </p:cTn>
                                        <p:tgtEl>
                                          <p:spTgt spid="771092"/>
                                        </p:tgtEl>
                                        <p:attrNameLst>
                                          <p:attrName>style.visibility</p:attrName>
                                        </p:attrNameLst>
                                      </p:cBhvr>
                                      <p:to>
                                        <p:strVal val="visible"/>
                                      </p:to>
                                    </p:set>
                                    <p:anim calcmode="lin" valueType="num">
                                      <p:cBhvr additive="base">
                                        <p:cTn id="101" dur="500" fill="hold"/>
                                        <p:tgtEl>
                                          <p:spTgt spid="771092"/>
                                        </p:tgtEl>
                                        <p:attrNameLst>
                                          <p:attrName>ppt_x</p:attrName>
                                        </p:attrNameLst>
                                      </p:cBhvr>
                                      <p:tavLst>
                                        <p:tav tm="0">
                                          <p:val>
                                            <p:strVal val="#ppt_x"/>
                                          </p:val>
                                        </p:tav>
                                        <p:tav tm="100000">
                                          <p:val>
                                            <p:strVal val="#ppt_x"/>
                                          </p:val>
                                        </p:tav>
                                      </p:tavLst>
                                    </p:anim>
                                    <p:anim calcmode="lin" valueType="num">
                                      <p:cBhvr additive="base">
                                        <p:cTn id="102" dur="500" fill="hold"/>
                                        <p:tgtEl>
                                          <p:spTgt spid="7710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plash.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nodeType="clickEffect">
                                  <p:stCondLst>
                                    <p:cond delay="0"/>
                                  </p:stCondLst>
                                  <p:childTnLst>
                                    <p:set>
                                      <p:cBhvr>
                                        <p:cTn id="106" dur="1" fill="hold">
                                          <p:stCondLst>
                                            <p:cond delay="0"/>
                                          </p:stCondLst>
                                        </p:cTn>
                                        <p:tgtEl>
                                          <p:spTgt spid="771074">
                                            <p:txEl>
                                              <p:pRg st="3" end="3"/>
                                            </p:txEl>
                                          </p:spTgt>
                                        </p:tgtEl>
                                        <p:attrNameLst>
                                          <p:attrName>style.visibility</p:attrName>
                                        </p:attrNameLst>
                                      </p:cBhvr>
                                      <p:to>
                                        <p:strVal val="visible"/>
                                      </p:to>
                                    </p:set>
                                    <p:anim calcmode="lin" valueType="num">
                                      <p:cBhvr additive="base">
                                        <p:cTn id="107" dur="500" fill="hold"/>
                                        <p:tgtEl>
                                          <p:spTgt spid="771074">
                                            <p:txEl>
                                              <p:pRg st="3" end="3"/>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71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771077"/>
                                        </p:tgtEl>
                                        <p:attrNameLst>
                                          <p:attrName>style.visibility</p:attrName>
                                        </p:attrNameLst>
                                      </p:cBhvr>
                                      <p:to>
                                        <p:strVal val="visible"/>
                                      </p:to>
                                    </p:set>
                                    <p:animEffect transition="in" filter="wipe(down)">
                                      <p:cBhvr>
                                        <p:cTn id="113" dur="500"/>
                                        <p:tgtEl>
                                          <p:spTgt spid="771077"/>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771076"/>
                                        </p:tgtEl>
                                        <p:attrNameLst>
                                          <p:attrName>style.visibility</p:attrName>
                                        </p:attrNameLst>
                                      </p:cBhvr>
                                      <p:to>
                                        <p:strVal val="visible"/>
                                      </p:to>
                                    </p:set>
                                    <p:animEffect transition="in" filter="wipe(down)">
                                      <p:cBhvr>
                                        <p:cTn id="116" dur="500"/>
                                        <p:tgtEl>
                                          <p:spTgt spid="771076"/>
                                        </p:tgtEl>
                                      </p:cBhvr>
                                    </p:animEffect>
                                  </p:childTnLst>
                                </p:cTn>
                              </p:par>
                              <p:par>
                                <p:cTn id="117" presetID="22" presetClass="exit" presetSubtype="1" fill="hold" grpId="1" nodeType="withEffect">
                                  <p:stCondLst>
                                    <p:cond delay="0"/>
                                  </p:stCondLst>
                                  <p:childTnLst>
                                    <p:animEffect transition="out" filter="wipe(up)">
                                      <p:cBhvr>
                                        <p:cTn id="118" dur="2000"/>
                                        <p:tgtEl>
                                          <p:spTgt spid="771084"/>
                                        </p:tgtEl>
                                      </p:cBhvr>
                                    </p:animEffect>
                                    <p:set>
                                      <p:cBhvr>
                                        <p:cTn id="119" dur="1" fill="hold">
                                          <p:stCondLst>
                                            <p:cond delay="1999"/>
                                          </p:stCondLst>
                                        </p:cTn>
                                        <p:tgtEl>
                                          <p:spTgt spid="771084"/>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7" name="drumroll.wav"/>
                                        </p:tgtEl>
                                      </p:cMediaNode>
                                    </p:audio>
                                  </p:subTnLst>
                                </p:cTn>
                              </p:par>
                              <p:par>
                                <p:cTn id="120" presetID="22" presetClass="exit" presetSubtype="1" fill="hold" grpId="1" nodeType="withEffect">
                                  <p:stCondLst>
                                    <p:cond delay="0"/>
                                  </p:stCondLst>
                                  <p:childTnLst>
                                    <p:animEffect transition="out" filter="wipe(up)">
                                      <p:cBhvr>
                                        <p:cTn id="121" dur="5000"/>
                                        <p:tgtEl>
                                          <p:spTgt spid="771085"/>
                                        </p:tgtEl>
                                      </p:cBhvr>
                                    </p:animEffect>
                                    <p:set>
                                      <p:cBhvr>
                                        <p:cTn id="122" dur="1" fill="hold">
                                          <p:stCondLst>
                                            <p:cond delay="4999"/>
                                          </p:stCondLst>
                                        </p:cTn>
                                        <p:tgtEl>
                                          <p:spTgt spid="771085"/>
                                        </p:tgtEl>
                                        <p:attrNameLst>
                                          <p:attrName>style.visibility</p:attrName>
                                        </p:attrNameLst>
                                      </p:cBhvr>
                                      <p:to>
                                        <p:strVal val="hidden"/>
                                      </p:to>
                                    </p:set>
                                  </p:childTnLst>
                                </p:cTn>
                              </p:par>
                            </p:childTnLst>
                          </p:cTn>
                        </p:par>
                        <p:par>
                          <p:cTn id="123" fill="hold" nodeType="afterGroup">
                            <p:stCondLst>
                              <p:cond delay="5000"/>
                            </p:stCondLst>
                            <p:childTnLst>
                              <p:par>
                                <p:cTn id="124" presetID="22" presetClass="exit" presetSubtype="4" fill="hold" grpId="1" nodeType="afterEffect">
                                  <p:stCondLst>
                                    <p:cond delay="0"/>
                                  </p:stCondLst>
                                  <p:childTnLst>
                                    <p:animEffect transition="out" filter="wipe(down)">
                                      <p:cBhvr>
                                        <p:cTn id="125" dur="500"/>
                                        <p:tgtEl>
                                          <p:spTgt spid="771076"/>
                                        </p:tgtEl>
                                      </p:cBhvr>
                                    </p:animEffect>
                                    <p:set>
                                      <p:cBhvr>
                                        <p:cTn id="126" dur="1" fill="hold">
                                          <p:stCondLst>
                                            <p:cond delay="499"/>
                                          </p:stCondLst>
                                        </p:cTn>
                                        <p:tgtEl>
                                          <p:spTgt spid="771076"/>
                                        </p:tgtEl>
                                        <p:attrNameLst>
                                          <p:attrName>style.visibility</p:attrName>
                                        </p:attrNameLst>
                                      </p:cBhvr>
                                      <p:to>
                                        <p:strVal val="hidden"/>
                                      </p:to>
                                    </p:set>
                                  </p:childTnLst>
                                </p:cTn>
                              </p:par>
                              <p:par>
                                <p:cTn id="127" presetID="22" presetClass="exit" presetSubtype="4" fill="hold" grpId="1" nodeType="withEffect">
                                  <p:stCondLst>
                                    <p:cond delay="0"/>
                                  </p:stCondLst>
                                  <p:childTnLst>
                                    <p:animEffect transition="out" filter="wipe(down)">
                                      <p:cBhvr>
                                        <p:cTn id="128" dur="500"/>
                                        <p:tgtEl>
                                          <p:spTgt spid="771077"/>
                                        </p:tgtEl>
                                      </p:cBhvr>
                                    </p:animEffect>
                                    <p:set>
                                      <p:cBhvr>
                                        <p:cTn id="129" dur="1" fill="hold">
                                          <p:stCondLst>
                                            <p:cond delay="499"/>
                                          </p:stCondLst>
                                        </p:cTn>
                                        <p:tgtEl>
                                          <p:spTgt spid="771077"/>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771094"/>
                                        </p:tgtEl>
                                        <p:attrNameLst>
                                          <p:attrName>style.visibility</p:attrName>
                                        </p:attrNameLst>
                                      </p:cBhvr>
                                      <p:to>
                                        <p:strVal val="visible"/>
                                      </p:to>
                                    </p:set>
                                    <p:animEffect transition="in" filter="fade">
                                      <p:cBhvr>
                                        <p:cTn id="134" dur="500"/>
                                        <p:tgtEl>
                                          <p:spTgt spid="771094"/>
                                        </p:tgtEl>
                                      </p:cBhvr>
                                    </p:animEffect>
                                  </p:childTnLst>
                                  <p:subTnLst>
                                    <p:audio>
                                      <p:cMediaNode>
                                        <p:cTn display="0" masterRel="sameClick">
                                          <p:stCondLst>
                                            <p:cond evt="begin" delay="0">
                                              <p:tn val="132"/>
                                            </p:cond>
                                          </p:stCondLst>
                                          <p:endCondLst>
                                            <p:cond evt="onStopAudio" delay="0">
                                              <p:tgtEl>
                                                <p:sldTgt/>
                                              </p:tgtEl>
                                            </p:cond>
                                          </p:endCondLst>
                                        </p:cTn>
                                        <p:tgtEl>
                                          <p:sndTgt r:embed="rId9" name="type.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771074">
                                            <p:txEl>
                                              <p:pRg st="4" end="4"/>
                                            </p:txEl>
                                          </p:spTgt>
                                        </p:tgtEl>
                                        <p:attrNameLst>
                                          <p:attrName>style.visibility</p:attrName>
                                        </p:attrNameLst>
                                      </p:cBhvr>
                                      <p:to>
                                        <p:strVal val="visible"/>
                                      </p:to>
                                    </p:set>
                                    <p:anim calcmode="lin" valueType="num">
                                      <p:cBhvr additive="base">
                                        <p:cTn id="139" dur="500" fill="hold"/>
                                        <p:tgtEl>
                                          <p:spTgt spid="771074">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771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8" grpId="0" animBg="1"/>
      <p:bldP spid="771078" grpId="1" animBg="1"/>
      <p:bldP spid="771079" grpId="0" animBg="1"/>
      <p:bldP spid="771079" grpId="1" animBg="1"/>
      <p:bldP spid="771080" grpId="0" animBg="1"/>
      <p:bldP spid="771080" grpId="1" animBg="1"/>
      <p:bldP spid="771081" grpId="0" animBg="1"/>
      <p:bldP spid="771082" grpId="0" animBg="1"/>
      <p:bldP spid="771082" grpId="1" animBg="1"/>
      <p:bldP spid="771083" grpId="0" animBg="1"/>
      <p:bldP spid="771084" grpId="0" animBg="1"/>
      <p:bldP spid="771084" grpId="1" animBg="1"/>
      <p:bldP spid="771085" grpId="0" animBg="1"/>
      <p:bldP spid="771085" grpId="1" animBg="1"/>
      <p:bldP spid="771086" grpId="0" animBg="1"/>
      <p:bldP spid="771087" grpId="0" animBg="1"/>
      <p:bldP spid="771088" grpId="0" animBg="1"/>
      <p:bldP spid="771089" grpId="0" animBg="1"/>
      <p:bldP spid="771090" grpId="0" animBg="1"/>
      <p:bldP spid="771093" grpId="0" animBg="1"/>
      <p:bldP spid="771094" grpId="0" animBg="1"/>
      <p:bldP spid="771095" grpId="0"/>
      <p:bldP spid="771076" grpId="0" animBg="1"/>
      <p:bldP spid="771076" grpId="1" animBg="1"/>
      <p:bldP spid="771091" grpId="0" animBg="1"/>
      <p:bldP spid="771077" grpId="0" animBg="1"/>
      <p:bldP spid="771077" grpId="1" animBg="1"/>
      <p:bldP spid="7710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en-US"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Of course conductors and resistors are not hollow like straws. And instead of milk shake                               current we have electrical current.</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Even through solids </a:t>
            </a:r>
            <a:r>
              <a:rPr lang="en-US" altLang="en-US" i="1">
                <a:solidFill>
                  <a:srgbClr val="000000"/>
                </a:solidFill>
                <a:cs typeface="Times New Roman" pitchFamily="18" charset="0"/>
              </a:rPr>
              <a:t>R</a:t>
            </a:r>
            <a:r>
              <a:rPr lang="en-US" altLang="en-US">
                <a:solidFill>
                  <a:srgbClr val="000000"/>
                </a:solidFill>
                <a:cs typeface="Times New Roman" pitchFamily="18" charset="0"/>
              </a:rPr>
              <a:t> </a:t>
            </a:r>
            <a:r>
              <a:rPr lang="en-US" altLang="en-US">
                <a:sym typeface="Symbol" pitchFamily="18" charset="2"/>
              </a:rPr>
              <a:t> </a:t>
            </a:r>
            <a:r>
              <a:rPr lang="en-US" altLang="en-US" i="1">
                <a:sym typeface="Symbol" pitchFamily="18" charset="2"/>
              </a:rPr>
              <a:t>L / A</a:t>
            </a:r>
            <a:r>
              <a:rPr lang="en-US" altLang="en-US">
                <a:solidFill>
                  <a:srgbClr val="000000"/>
                </a:solidFill>
                <a:cs typeface="Times New Roman" pitchFamily="18" charset="0"/>
              </a:rPr>
              <a:t>.</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But </a:t>
            </a:r>
            <a:r>
              <a:rPr lang="en-US" altLang="en-US" i="1">
                <a:solidFill>
                  <a:srgbClr val="000000"/>
                </a:solidFill>
                <a:cs typeface="Times New Roman" pitchFamily="18" charset="0"/>
              </a:rPr>
              <a:t>R</a:t>
            </a:r>
            <a:r>
              <a:rPr lang="en-US" altLang="en-US">
                <a:solidFill>
                  <a:srgbClr val="000000"/>
                </a:solidFill>
                <a:cs typeface="Times New Roman" pitchFamily="18" charset="0"/>
              </a:rPr>
              <a:t> also depends on the material                          through which the electricity is flowing.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For example the exact same size of                          copper will have much less resistance                           than the carbon.</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With the proportionality constant </a:t>
            </a:r>
            <a:r>
              <a:rPr lang="en-US" altLang="en-US">
                <a:sym typeface="Symbol" pitchFamily="18" charset="2"/>
              </a:rPr>
              <a:t> we have equality:</a:t>
            </a:r>
            <a:endParaRPr lang="en-US" altLang="en-US">
              <a:solidFill>
                <a:srgbClr val="000000"/>
              </a:solidFill>
              <a:cs typeface="Times New Roman" pitchFamily="18" charset="0"/>
            </a:endParaRPr>
          </a:p>
        </p:txBody>
      </p:sp>
      <p:sp>
        <p:nvSpPr>
          <p:cNvPr id="18435"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8" name="Group 34"/>
          <p:cNvGrpSpPr>
            <a:grpSpLocks/>
          </p:cNvGrpSpPr>
          <p:nvPr/>
        </p:nvGrpSpPr>
        <p:grpSpPr bwMode="auto">
          <a:xfrm>
            <a:off x="809625" y="6049963"/>
            <a:ext cx="7464425" cy="457200"/>
            <a:chOff x="510" y="3811"/>
            <a:chExt cx="4702" cy="288"/>
          </a:xfrm>
        </p:grpSpPr>
        <p:sp>
          <p:nvSpPr>
            <p:cNvPr id="18439" name="Rectangle 57"/>
            <p:cNvSpPr>
              <a:spLocks noChangeArrowheads="1"/>
            </p:cNvSpPr>
            <p:nvPr/>
          </p:nvSpPr>
          <p:spPr bwMode="auto">
            <a:xfrm>
              <a:off x="592" y="3824"/>
              <a:ext cx="2589"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R</a:t>
              </a:r>
              <a:r>
                <a:rPr lang="en-US" altLang="en-US">
                  <a:sym typeface="Symbol" pitchFamily="18" charset="2"/>
                </a:rPr>
                <a:t> = </a:t>
              </a:r>
              <a:r>
                <a:rPr lang="it-IT" altLang="en-US" i="1">
                  <a:solidFill>
                    <a:srgbClr val="000000"/>
                  </a:solidFill>
                  <a:cs typeface="Courier New" pitchFamily="49" charset="0"/>
                </a:rPr>
                <a:t>L /</a:t>
              </a:r>
              <a:r>
                <a:rPr lang="it-IT" altLang="en-US">
                  <a:solidFill>
                    <a:srgbClr val="000000"/>
                  </a:solidFill>
                  <a:cs typeface="Courier New" pitchFamily="49" charset="0"/>
                </a:rPr>
                <a:t> </a:t>
              </a:r>
              <a:r>
                <a:rPr lang="it-IT" altLang="en-US" i="1">
                  <a:solidFill>
                    <a:srgbClr val="000000"/>
                  </a:solidFill>
                  <a:cs typeface="Courier New" pitchFamily="49" charset="0"/>
                </a:rPr>
                <a:t>A</a:t>
              </a:r>
              <a:r>
                <a:rPr lang="it-IT" altLang="en-US">
                  <a:solidFill>
                    <a:srgbClr val="000000"/>
                  </a:solidFill>
                  <a:cs typeface="Courier New" pitchFamily="49" charset="0"/>
                </a:rPr>
                <a:t>     or   </a:t>
              </a:r>
              <a:r>
                <a:rPr lang="en-US" altLang="en-US">
                  <a:solidFill>
                    <a:schemeClr val="accent2"/>
                  </a:solidFill>
                  <a:sym typeface="Symbol" pitchFamily="18" charset="2"/>
                </a:rPr>
                <a:t></a:t>
              </a:r>
              <a:r>
                <a:rPr lang="it-IT" altLang="en-US">
                  <a:solidFill>
                    <a:schemeClr val="accent2"/>
                  </a:solidFill>
                  <a:cs typeface="Courier New" pitchFamily="49" charset="0"/>
                </a:rPr>
                <a:t> = </a:t>
              </a:r>
              <a:r>
                <a:rPr lang="it-IT" altLang="en-US" i="1">
                  <a:solidFill>
                    <a:schemeClr val="accent2"/>
                  </a:solidFill>
                  <a:cs typeface="Courier New" pitchFamily="49" charset="0"/>
                </a:rPr>
                <a:t>RA / L </a:t>
              </a:r>
              <a:endParaRPr lang="en-US" altLang="en-US" i="1">
                <a:solidFill>
                  <a:schemeClr val="accent2"/>
                </a:solidFill>
                <a:cs typeface="Courier New" pitchFamily="49" charset="0"/>
              </a:endParaRPr>
            </a:p>
          </p:txBody>
        </p:sp>
        <p:sp>
          <p:nvSpPr>
            <p:cNvPr id="18440" name="Text Box 58"/>
            <p:cNvSpPr txBox="1">
              <a:spLocks noChangeArrowheads="1"/>
            </p:cNvSpPr>
            <p:nvPr/>
          </p:nvSpPr>
          <p:spPr bwMode="auto">
            <a:xfrm>
              <a:off x="3237" y="3811"/>
              <a:ext cx="1975"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resistance equation</a:t>
              </a:r>
            </a:p>
          </p:txBody>
        </p:sp>
        <p:sp>
          <p:nvSpPr>
            <p:cNvPr id="18441" name="Rectangle 59"/>
            <p:cNvSpPr>
              <a:spLocks noChangeArrowheads="1"/>
            </p:cNvSpPr>
            <p:nvPr/>
          </p:nvSpPr>
          <p:spPr bwMode="auto">
            <a:xfrm>
              <a:off x="510" y="3813"/>
              <a:ext cx="4701" cy="284"/>
            </a:xfrm>
            <a:prstGeom prst="rect">
              <a:avLst/>
            </a:prstGeom>
            <a:noFill/>
            <a:ln w="12700">
              <a:solidFill>
                <a:schemeClr val="tx1"/>
              </a:solidFill>
              <a:miter lim="800000"/>
              <a:headEnd/>
              <a:tailEnd/>
            </a:ln>
          </p:spPr>
          <p:txBody>
            <a:bodyPr wrap="none" anchor="ctr"/>
            <a:lstStyle/>
            <a:p>
              <a:endParaRPr lang="en-US" altLang="en-US"/>
            </a:p>
          </p:txBody>
        </p:sp>
      </p:grpSp>
      <p:pic>
        <p:nvPicPr>
          <p:cNvPr id="18467" name="Picture 35"/>
          <p:cNvPicPr>
            <a:picLocks noChangeAspect="1" noChangeArrowheads="1"/>
          </p:cNvPicPr>
          <p:nvPr/>
        </p:nvPicPr>
        <p:blipFill>
          <a:blip r:embed="rId5" cstate="print">
            <a:clrChange>
              <a:clrFrom>
                <a:srgbClr val="ED1C24"/>
              </a:clrFrom>
              <a:clrTo>
                <a:srgbClr val="ED1C24">
                  <a:alpha val="0"/>
                </a:srgbClr>
              </a:clrTo>
            </a:clrChange>
          </a:blip>
          <a:srcRect/>
          <a:stretch>
            <a:fillRect/>
          </a:stretch>
        </p:blipFill>
        <p:spPr bwMode="auto">
          <a:xfrm>
            <a:off x="6190569" y="2640689"/>
            <a:ext cx="2771775" cy="1257300"/>
          </a:xfrm>
          <a:prstGeom prst="rect">
            <a:avLst/>
          </a:prstGeom>
          <a:ln>
            <a:noFill/>
          </a:ln>
          <a:effectLst>
            <a:outerShdw blurRad="292100" dist="139700" dir="2700000" algn="tl" rotWithShape="0">
              <a:srgbClr val="333333">
                <a:alpha val="65000"/>
              </a:srgbClr>
            </a:outerShdw>
          </a:effectLst>
        </p:spPr>
      </p:pic>
      <p:pic>
        <p:nvPicPr>
          <p:cNvPr id="18468" name="Picture 36"/>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6200095" y="4000042"/>
            <a:ext cx="2752725" cy="1238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3122">
                                            <p:txEl>
                                              <p:pRg st="1" end="1"/>
                                            </p:txEl>
                                          </p:spTgt>
                                        </p:tgtEl>
                                        <p:attrNameLst>
                                          <p:attrName>style.visibility</p:attrName>
                                        </p:attrNameLst>
                                      </p:cBhvr>
                                      <p:to>
                                        <p:strVal val="visible"/>
                                      </p:to>
                                    </p:set>
                                    <p:anim calcmode="lin" valueType="num">
                                      <p:cBhvr additive="base">
                                        <p:cTn id="7" dur="500" fill="hold"/>
                                        <p:tgtEl>
                                          <p:spTgt spid="773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3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8467"/>
                                        </p:tgtEl>
                                        <p:attrNameLst>
                                          <p:attrName>style.visibility</p:attrName>
                                        </p:attrNameLst>
                                      </p:cBhvr>
                                      <p:to>
                                        <p:strVal val="visible"/>
                                      </p:to>
                                    </p:set>
                                    <p:anim calcmode="lin" valueType="num">
                                      <p:cBhvr>
                                        <p:cTn id="11" dur="500" fill="hold"/>
                                        <p:tgtEl>
                                          <p:spTgt spid="18467"/>
                                        </p:tgtEl>
                                        <p:attrNameLst>
                                          <p:attrName>ppt_w</p:attrName>
                                        </p:attrNameLst>
                                      </p:cBhvr>
                                      <p:tavLst>
                                        <p:tav tm="0">
                                          <p:val>
                                            <p:fltVal val="0"/>
                                          </p:val>
                                        </p:tav>
                                        <p:tav tm="100000">
                                          <p:val>
                                            <p:strVal val="#ppt_w"/>
                                          </p:val>
                                        </p:tav>
                                      </p:tavLst>
                                    </p:anim>
                                    <p:anim calcmode="lin" valueType="num">
                                      <p:cBhvr>
                                        <p:cTn id="12" dur="500" fill="hold"/>
                                        <p:tgtEl>
                                          <p:spTgt spid="18467"/>
                                        </p:tgtEl>
                                        <p:attrNameLst>
                                          <p:attrName>ppt_h</p:attrName>
                                        </p:attrNameLst>
                                      </p:cBhvr>
                                      <p:tavLst>
                                        <p:tav tm="0">
                                          <p:val>
                                            <p:fltVal val="0"/>
                                          </p:val>
                                        </p:tav>
                                        <p:tav tm="100000">
                                          <p:val>
                                            <p:strVal val="#ppt_h"/>
                                          </p:val>
                                        </p:tav>
                                      </p:tavLst>
                                    </p:anim>
                                    <p:animEffect transition="in" filter="fade">
                                      <p:cBhvr>
                                        <p:cTn id="13" dur="500"/>
                                        <p:tgtEl>
                                          <p:spTgt spid="1846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73122">
                                            <p:txEl>
                                              <p:pRg st="2" end="2"/>
                                            </p:txEl>
                                          </p:spTgt>
                                        </p:tgtEl>
                                        <p:attrNameLst>
                                          <p:attrName>style.visibility</p:attrName>
                                        </p:attrNameLst>
                                      </p:cBhvr>
                                      <p:to>
                                        <p:strVal val="visible"/>
                                      </p:to>
                                    </p:set>
                                    <p:anim calcmode="lin" valueType="num">
                                      <p:cBhvr additive="base">
                                        <p:cTn id="18" dur="500" fill="hold"/>
                                        <p:tgtEl>
                                          <p:spTgt spid="77312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7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73122">
                                            <p:txEl>
                                              <p:pRg st="3" end="3"/>
                                            </p:txEl>
                                          </p:spTgt>
                                        </p:tgtEl>
                                        <p:attrNameLst>
                                          <p:attrName>style.visibility</p:attrName>
                                        </p:attrNameLst>
                                      </p:cBhvr>
                                      <p:to>
                                        <p:strVal val="visible"/>
                                      </p:to>
                                    </p:set>
                                    <p:anim calcmode="lin" valueType="num">
                                      <p:cBhvr additive="base">
                                        <p:cTn id="24" dur="500" fill="hold"/>
                                        <p:tgtEl>
                                          <p:spTgt spid="77312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73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73122">
                                            <p:txEl>
                                              <p:pRg st="4" end="4"/>
                                            </p:txEl>
                                          </p:spTgt>
                                        </p:tgtEl>
                                        <p:attrNameLst>
                                          <p:attrName>style.visibility</p:attrName>
                                        </p:attrNameLst>
                                      </p:cBhvr>
                                      <p:to>
                                        <p:strVal val="visible"/>
                                      </p:to>
                                    </p:set>
                                    <p:anim calcmode="lin" valueType="num">
                                      <p:cBhvr additive="base">
                                        <p:cTn id="30" dur="500" fill="hold"/>
                                        <p:tgtEl>
                                          <p:spTgt spid="77312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731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53" presetClass="entr" presetSubtype="0" fill="hold" nodeType="withEffect">
                                  <p:stCondLst>
                                    <p:cond delay="0"/>
                                  </p:stCondLst>
                                  <p:childTnLst>
                                    <p:set>
                                      <p:cBhvr>
                                        <p:cTn id="33" dur="1" fill="hold">
                                          <p:stCondLst>
                                            <p:cond delay="0"/>
                                          </p:stCondLst>
                                        </p:cTn>
                                        <p:tgtEl>
                                          <p:spTgt spid="18468"/>
                                        </p:tgtEl>
                                        <p:attrNameLst>
                                          <p:attrName>style.visibility</p:attrName>
                                        </p:attrNameLst>
                                      </p:cBhvr>
                                      <p:to>
                                        <p:strVal val="visible"/>
                                      </p:to>
                                    </p:set>
                                    <p:anim calcmode="lin" valueType="num">
                                      <p:cBhvr>
                                        <p:cTn id="34" dur="500" fill="hold"/>
                                        <p:tgtEl>
                                          <p:spTgt spid="18468"/>
                                        </p:tgtEl>
                                        <p:attrNameLst>
                                          <p:attrName>ppt_w</p:attrName>
                                        </p:attrNameLst>
                                      </p:cBhvr>
                                      <p:tavLst>
                                        <p:tav tm="0">
                                          <p:val>
                                            <p:fltVal val="0"/>
                                          </p:val>
                                        </p:tav>
                                        <p:tav tm="100000">
                                          <p:val>
                                            <p:strVal val="#ppt_w"/>
                                          </p:val>
                                        </p:tav>
                                      </p:tavLst>
                                    </p:anim>
                                    <p:anim calcmode="lin" valueType="num">
                                      <p:cBhvr>
                                        <p:cTn id="35" dur="500" fill="hold"/>
                                        <p:tgtEl>
                                          <p:spTgt spid="18468"/>
                                        </p:tgtEl>
                                        <p:attrNameLst>
                                          <p:attrName>ppt_h</p:attrName>
                                        </p:attrNameLst>
                                      </p:cBhvr>
                                      <p:tavLst>
                                        <p:tav tm="0">
                                          <p:val>
                                            <p:fltVal val="0"/>
                                          </p:val>
                                        </p:tav>
                                        <p:tav tm="100000">
                                          <p:val>
                                            <p:strVal val="#ppt_h"/>
                                          </p:val>
                                        </p:tav>
                                      </p:tavLst>
                                    </p:anim>
                                    <p:animEffect transition="in" filter="fade">
                                      <p:cBhvr>
                                        <p:cTn id="36" dur="500"/>
                                        <p:tgtEl>
                                          <p:spTgt spid="1846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73122">
                                            <p:txEl>
                                              <p:pRg st="5" end="5"/>
                                            </p:txEl>
                                          </p:spTgt>
                                        </p:tgtEl>
                                        <p:attrNameLst>
                                          <p:attrName>style.visibility</p:attrName>
                                        </p:attrNameLst>
                                      </p:cBhvr>
                                      <p:to>
                                        <p:strVal val="visible"/>
                                      </p:to>
                                    </p:set>
                                    <p:anim calcmode="lin" valueType="num">
                                      <p:cBhvr additive="base">
                                        <p:cTn id="41" dur="500" fill="hold"/>
                                        <p:tgtEl>
                                          <p:spTgt spid="77312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731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ChangeArrowheads="1"/>
          </p:cNvSpPr>
          <p:nvPr/>
        </p:nvSpPr>
        <p:spPr bwMode="auto">
          <a:xfrm>
            <a:off x="685800" y="1549400"/>
            <a:ext cx="7772400" cy="125095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en-US"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Greek </a:t>
            </a:r>
            <a:r>
              <a:rPr lang="en-US" altLang="en-US">
                <a:sym typeface="Symbol" pitchFamily="18" charset="2"/>
              </a:rPr>
              <a:t> is the </a:t>
            </a:r>
            <a:r>
              <a:rPr lang="en-US" altLang="en-US" b="1">
                <a:sym typeface="Symbol" pitchFamily="18" charset="2"/>
              </a:rPr>
              <a:t>resistivity</a:t>
            </a:r>
            <a:r>
              <a:rPr lang="en-US" altLang="en-US">
                <a:sym typeface="Symbol" pitchFamily="18" charset="2"/>
              </a:rPr>
              <a:t> of the particular material the resistor is made from. It is measured in m.</a:t>
            </a:r>
          </a:p>
        </p:txBody>
      </p:sp>
      <p:sp>
        <p:nvSpPr>
          <p:cNvPr id="19459"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75202" name="Text Box 34"/>
          <p:cNvSpPr txBox="1">
            <a:spLocks noChangeArrowheads="1"/>
          </p:cNvSpPr>
          <p:nvPr/>
        </p:nvSpPr>
        <p:spPr bwMode="auto">
          <a:xfrm>
            <a:off x="796925" y="2954338"/>
            <a:ext cx="7550150" cy="376237"/>
          </a:xfrm>
          <a:prstGeom prst="rect">
            <a:avLst/>
          </a:prstGeom>
          <a:solidFill>
            <a:schemeClr val="accent2"/>
          </a:solidFill>
          <a:ln w="9525">
            <a:solidFill>
              <a:schemeClr val="tx1"/>
            </a:solidFill>
            <a:miter lim="800000"/>
            <a:headEnd/>
            <a:tailEnd/>
          </a:ln>
        </p:spPr>
        <p:txBody>
          <a:bodyPr>
            <a:spAutoFit/>
          </a:bodyPr>
          <a:lstStyle/>
          <a:p>
            <a:r>
              <a:rPr lang="en-US" altLang="en-US" sz="1800">
                <a:solidFill>
                  <a:schemeClr val="bg1"/>
                </a:solidFill>
              </a:rPr>
              <a:t>Resistivities and Temperature Coefficients for Various Materials at 20</a:t>
            </a:r>
            <a:r>
              <a:rPr lang="en-US" altLang="en-US" sz="1800">
                <a:solidFill>
                  <a:schemeClr val="bg1"/>
                </a:solidFill>
                <a:sym typeface="Symbol" pitchFamily="18" charset="2"/>
              </a:rPr>
              <a:t>C</a:t>
            </a:r>
          </a:p>
        </p:txBody>
      </p:sp>
      <p:sp>
        <p:nvSpPr>
          <p:cNvPr id="775203" name="Text Box 35"/>
          <p:cNvSpPr txBox="1">
            <a:spLocks noChangeArrowheads="1"/>
          </p:cNvSpPr>
          <p:nvPr/>
        </p:nvSpPr>
        <p:spPr bwMode="auto">
          <a:xfrm>
            <a:off x="2311400" y="3321050"/>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(m)</a:t>
            </a:r>
          </a:p>
        </p:txBody>
      </p:sp>
      <p:sp>
        <p:nvSpPr>
          <p:cNvPr id="775204" name="Text Box 36"/>
          <p:cNvSpPr txBox="1">
            <a:spLocks noChangeArrowheads="1"/>
          </p:cNvSpPr>
          <p:nvPr/>
        </p:nvSpPr>
        <p:spPr bwMode="auto">
          <a:xfrm>
            <a:off x="3441700" y="3321050"/>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(C </a:t>
            </a:r>
            <a:r>
              <a:rPr lang="en-US" altLang="en-US" sz="1400" baseline="30000">
                <a:sym typeface="Symbol" pitchFamily="18" charset="2"/>
              </a:rPr>
              <a:t>-1</a:t>
            </a:r>
            <a:r>
              <a:rPr lang="en-US" altLang="en-US" sz="1400">
                <a:sym typeface="Symbol" pitchFamily="18" charset="2"/>
              </a:rPr>
              <a:t>)</a:t>
            </a:r>
          </a:p>
        </p:txBody>
      </p:sp>
      <p:sp>
        <p:nvSpPr>
          <p:cNvPr id="775205" name="Text Box 37"/>
          <p:cNvSpPr txBox="1">
            <a:spLocks noChangeArrowheads="1"/>
          </p:cNvSpPr>
          <p:nvPr/>
        </p:nvSpPr>
        <p:spPr bwMode="auto">
          <a:xfrm>
            <a:off x="2311400" y="3635375"/>
            <a:ext cx="1130300" cy="314325"/>
          </a:xfrm>
          <a:prstGeom prst="rect">
            <a:avLst/>
          </a:prstGeom>
          <a:solidFill>
            <a:srgbClr val="FFFF99"/>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06" name="Text Box 38"/>
          <p:cNvSpPr txBox="1">
            <a:spLocks noChangeArrowheads="1"/>
          </p:cNvSpPr>
          <p:nvPr/>
        </p:nvSpPr>
        <p:spPr bwMode="auto">
          <a:xfrm>
            <a:off x="3441700" y="3635375"/>
            <a:ext cx="1130300" cy="314325"/>
          </a:xfrm>
          <a:prstGeom prst="rect">
            <a:avLst/>
          </a:prstGeom>
          <a:solidFill>
            <a:srgbClr val="FFFF99"/>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07" name="Text Box 39"/>
          <p:cNvSpPr txBox="1">
            <a:spLocks noChangeArrowheads="1"/>
          </p:cNvSpPr>
          <p:nvPr/>
        </p:nvSpPr>
        <p:spPr bwMode="auto">
          <a:xfrm>
            <a:off x="796925" y="3321050"/>
            <a:ext cx="1514475" cy="314325"/>
          </a:xfrm>
          <a:prstGeom prst="rect">
            <a:avLst/>
          </a:prstGeom>
          <a:solidFill>
            <a:srgbClr val="FFCC99"/>
          </a:solidFill>
          <a:ln w="9525">
            <a:solidFill>
              <a:schemeClr val="tx1"/>
            </a:solidFill>
            <a:miter lim="800000"/>
            <a:headEnd/>
            <a:tailEnd/>
          </a:ln>
        </p:spPr>
        <p:txBody>
          <a:bodyPr>
            <a:spAutoFit/>
          </a:bodyPr>
          <a:lstStyle/>
          <a:p>
            <a:r>
              <a:rPr lang="en-US" altLang="en-US" sz="1400" dirty="0">
                <a:sym typeface="Symbol" pitchFamily="18" charset="2"/>
              </a:rPr>
              <a:t>Material</a:t>
            </a:r>
          </a:p>
        </p:txBody>
      </p:sp>
      <p:sp>
        <p:nvSpPr>
          <p:cNvPr id="775208" name="Text Box 40"/>
          <p:cNvSpPr txBox="1">
            <a:spLocks noChangeArrowheads="1"/>
          </p:cNvSpPr>
          <p:nvPr/>
        </p:nvSpPr>
        <p:spPr bwMode="auto">
          <a:xfrm>
            <a:off x="6086475" y="3321050"/>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(m)</a:t>
            </a:r>
          </a:p>
        </p:txBody>
      </p:sp>
      <p:sp>
        <p:nvSpPr>
          <p:cNvPr id="775209" name="Text Box 41"/>
          <p:cNvSpPr txBox="1">
            <a:spLocks noChangeArrowheads="1"/>
          </p:cNvSpPr>
          <p:nvPr/>
        </p:nvSpPr>
        <p:spPr bwMode="auto">
          <a:xfrm>
            <a:off x="7216775" y="3321050"/>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(C </a:t>
            </a:r>
            <a:r>
              <a:rPr lang="en-US" altLang="en-US" sz="1400" baseline="30000">
                <a:sym typeface="Symbol" pitchFamily="18" charset="2"/>
              </a:rPr>
              <a:t>-1</a:t>
            </a:r>
            <a:r>
              <a:rPr lang="en-US" altLang="en-US" sz="1400">
                <a:sym typeface="Symbol" pitchFamily="18" charset="2"/>
              </a:rPr>
              <a:t>)</a:t>
            </a:r>
          </a:p>
        </p:txBody>
      </p:sp>
      <p:sp>
        <p:nvSpPr>
          <p:cNvPr id="775210" name="Text Box 42"/>
          <p:cNvSpPr txBox="1">
            <a:spLocks noChangeArrowheads="1"/>
          </p:cNvSpPr>
          <p:nvPr/>
        </p:nvSpPr>
        <p:spPr bwMode="auto">
          <a:xfrm>
            <a:off x="4572000" y="3321050"/>
            <a:ext cx="1514475" cy="314325"/>
          </a:xfrm>
          <a:prstGeom prst="rect">
            <a:avLst/>
          </a:prstGeom>
          <a:solidFill>
            <a:srgbClr val="FFCC99"/>
          </a:solidFill>
          <a:ln w="9525">
            <a:solidFill>
              <a:schemeClr val="tx1"/>
            </a:solidFill>
            <a:miter lim="800000"/>
            <a:headEnd/>
            <a:tailEnd/>
          </a:ln>
        </p:spPr>
        <p:txBody>
          <a:bodyPr>
            <a:spAutoFit/>
          </a:bodyPr>
          <a:lstStyle/>
          <a:p>
            <a:r>
              <a:rPr lang="en-US" altLang="en-US" sz="1400">
                <a:sym typeface="Symbol" pitchFamily="18" charset="2"/>
              </a:rPr>
              <a:t>Material</a:t>
            </a:r>
          </a:p>
        </p:txBody>
      </p:sp>
      <p:sp>
        <p:nvSpPr>
          <p:cNvPr id="775211" name="Text Box 43"/>
          <p:cNvSpPr txBox="1">
            <a:spLocks noChangeArrowheads="1"/>
          </p:cNvSpPr>
          <p:nvPr/>
        </p:nvSpPr>
        <p:spPr bwMode="auto">
          <a:xfrm>
            <a:off x="796925" y="3635375"/>
            <a:ext cx="1514475" cy="314325"/>
          </a:xfrm>
          <a:prstGeom prst="rect">
            <a:avLst/>
          </a:prstGeom>
          <a:solidFill>
            <a:srgbClr val="FFFF99"/>
          </a:solidFill>
          <a:ln w="9525">
            <a:solidFill>
              <a:schemeClr val="tx1"/>
            </a:solidFill>
            <a:miter lim="800000"/>
            <a:headEnd/>
            <a:tailEnd/>
          </a:ln>
        </p:spPr>
        <p:txBody>
          <a:bodyPr>
            <a:spAutoFit/>
          </a:bodyPr>
          <a:lstStyle/>
          <a:p>
            <a:r>
              <a:rPr lang="en-US" altLang="en-US" sz="1400" i="1">
                <a:sym typeface="Symbol" pitchFamily="18" charset="2"/>
              </a:rPr>
              <a:t>Conductors</a:t>
            </a:r>
          </a:p>
        </p:txBody>
      </p:sp>
      <p:sp>
        <p:nvSpPr>
          <p:cNvPr id="775212" name="Text Box 44"/>
          <p:cNvSpPr txBox="1">
            <a:spLocks noChangeArrowheads="1"/>
          </p:cNvSpPr>
          <p:nvPr/>
        </p:nvSpPr>
        <p:spPr bwMode="auto">
          <a:xfrm>
            <a:off x="4572000" y="3635375"/>
            <a:ext cx="1514475" cy="314325"/>
          </a:xfrm>
          <a:prstGeom prst="rect">
            <a:avLst/>
          </a:prstGeom>
          <a:solidFill>
            <a:srgbClr val="FFFF66"/>
          </a:solidFill>
          <a:ln w="9525">
            <a:solidFill>
              <a:schemeClr val="tx1"/>
            </a:solidFill>
            <a:miter lim="800000"/>
            <a:headEnd/>
            <a:tailEnd/>
          </a:ln>
        </p:spPr>
        <p:txBody>
          <a:bodyPr>
            <a:spAutoFit/>
          </a:bodyPr>
          <a:lstStyle/>
          <a:p>
            <a:r>
              <a:rPr lang="en-US" altLang="en-US" sz="1400" i="1">
                <a:sym typeface="Symbol" pitchFamily="18" charset="2"/>
              </a:rPr>
              <a:t>Semiconductors</a:t>
            </a:r>
          </a:p>
        </p:txBody>
      </p:sp>
      <p:sp>
        <p:nvSpPr>
          <p:cNvPr id="775213" name="Text Box 45"/>
          <p:cNvSpPr txBox="1">
            <a:spLocks noChangeArrowheads="1"/>
          </p:cNvSpPr>
          <p:nvPr/>
        </p:nvSpPr>
        <p:spPr bwMode="auto">
          <a:xfrm>
            <a:off x="6086475" y="3635375"/>
            <a:ext cx="1130300" cy="314325"/>
          </a:xfrm>
          <a:prstGeom prst="rect">
            <a:avLst/>
          </a:prstGeom>
          <a:solidFill>
            <a:srgbClr val="FFFF66"/>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14" name="Text Box 46"/>
          <p:cNvSpPr txBox="1">
            <a:spLocks noChangeArrowheads="1"/>
          </p:cNvSpPr>
          <p:nvPr/>
        </p:nvSpPr>
        <p:spPr bwMode="auto">
          <a:xfrm>
            <a:off x="7216775" y="3635375"/>
            <a:ext cx="1130300" cy="314325"/>
          </a:xfrm>
          <a:prstGeom prst="rect">
            <a:avLst/>
          </a:prstGeom>
          <a:solidFill>
            <a:srgbClr val="FFFF66"/>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15" name="Text Box 47"/>
          <p:cNvSpPr txBox="1">
            <a:spLocks noChangeArrowheads="1"/>
          </p:cNvSpPr>
          <p:nvPr/>
        </p:nvSpPr>
        <p:spPr bwMode="auto">
          <a:xfrm>
            <a:off x="2311400" y="39497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2.8210</a:t>
            </a:r>
            <a:r>
              <a:rPr lang="en-US" altLang="en-US" sz="1400" baseline="30000">
                <a:sym typeface="Symbol" pitchFamily="18" charset="2"/>
              </a:rPr>
              <a:t>-8</a:t>
            </a:r>
            <a:endParaRPr lang="en-US" altLang="en-US" sz="1400">
              <a:sym typeface="Symbol" pitchFamily="18" charset="2"/>
            </a:endParaRPr>
          </a:p>
        </p:txBody>
      </p:sp>
      <p:sp>
        <p:nvSpPr>
          <p:cNvPr id="775216" name="Text Box 48"/>
          <p:cNvSpPr txBox="1">
            <a:spLocks noChangeArrowheads="1"/>
          </p:cNvSpPr>
          <p:nvPr/>
        </p:nvSpPr>
        <p:spPr bwMode="auto">
          <a:xfrm>
            <a:off x="3441700" y="39497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4.2910</a:t>
            </a:r>
            <a:r>
              <a:rPr lang="en-US" altLang="en-US" sz="1400" baseline="30000">
                <a:sym typeface="Symbol" pitchFamily="18" charset="2"/>
              </a:rPr>
              <a:t>-3</a:t>
            </a:r>
            <a:endParaRPr lang="en-US" altLang="en-US" sz="1400">
              <a:sym typeface="Symbol" pitchFamily="18" charset="2"/>
            </a:endParaRPr>
          </a:p>
        </p:txBody>
      </p:sp>
      <p:sp>
        <p:nvSpPr>
          <p:cNvPr id="775217" name="Text Box 49"/>
          <p:cNvSpPr txBox="1">
            <a:spLocks noChangeArrowheads="1"/>
          </p:cNvSpPr>
          <p:nvPr/>
        </p:nvSpPr>
        <p:spPr bwMode="auto">
          <a:xfrm>
            <a:off x="796925" y="394970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Aluminum</a:t>
            </a:r>
          </a:p>
        </p:txBody>
      </p:sp>
      <p:sp>
        <p:nvSpPr>
          <p:cNvPr id="775218" name="Text Box 50"/>
          <p:cNvSpPr txBox="1">
            <a:spLocks noChangeArrowheads="1"/>
          </p:cNvSpPr>
          <p:nvPr/>
        </p:nvSpPr>
        <p:spPr bwMode="auto">
          <a:xfrm>
            <a:off x="4572000" y="394970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Carbon</a:t>
            </a:r>
          </a:p>
        </p:txBody>
      </p:sp>
      <p:sp>
        <p:nvSpPr>
          <p:cNvPr id="775219" name="Text Box 51"/>
          <p:cNvSpPr txBox="1">
            <a:spLocks noChangeArrowheads="1"/>
          </p:cNvSpPr>
          <p:nvPr/>
        </p:nvSpPr>
        <p:spPr bwMode="auto">
          <a:xfrm>
            <a:off x="6086475" y="39497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360010</a:t>
            </a:r>
            <a:r>
              <a:rPr lang="en-US" altLang="en-US" sz="1400" baseline="30000">
                <a:sym typeface="Symbol" pitchFamily="18" charset="2"/>
              </a:rPr>
              <a:t>-8</a:t>
            </a:r>
            <a:endParaRPr lang="en-US" altLang="en-US" sz="1400">
              <a:sym typeface="Symbol" pitchFamily="18" charset="2"/>
            </a:endParaRPr>
          </a:p>
        </p:txBody>
      </p:sp>
      <p:sp>
        <p:nvSpPr>
          <p:cNvPr id="775220" name="Text Box 52"/>
          <p:cNvSpPr txBox="1">
            <a:spLocks noChangeArrowheads="1"/>
          </p:cNvSpPr>
          <p:nvPr/>
        </p:nvSpPr>
        <p:spPr bwMode="auto">
          <a:xfrm>
            <a:off x="7216775" y="39497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-5.010</a:t>
            </a:r>
            <a:r>
              <a:rPr lang="en-US" altLang="en-US" sz="1400" baseline="30000">
                <a:sym typeface="Symbol" pitchFamily="18" charset="2"/>
              </a:rPr>
              <a:t>-4</a:t>
            </a:r>
            <a:endParaRPr lang="en-US" altLang="en-US" sz="1400">
              <a:sym typeface="Symbol" pitchFamily="18" charset="2"/>
            </a:endParaRPr>
          </a:p>
        </p:txBody>
      </p:sp>
      <p:sp>
        <p:nvSpPr>
          <p:cNvPr id="775221" name="Text Box 53"/>
          <p:cNvSpPr txBox="1">
            <a:spLocks noChangeArrowheads="1"/>
          </p:cNvSpPr>
          <p:nvPr/>
        </p:nvSpPr>
        <p:spPr bwMode="auto">
          <a:xfrm>
            <a:off x="2311400" y="42640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1.7010</a:t>
            </a:r>
            <a:r>
              <a:rPr lang="en-US" altLang="en-US" sz="1400" baseline="30000">
                <a:sym typeface="Symbol" pitchFamily="18" charset="2"/>
              </a:rPr>
              <a:t>-8</a:t>
            </a:r>
            <a:endParaRPr lang="en-US" altLang="en-US" sz="1400">
              <a:sym typeface="Symbol" pitchFamily="18" charset="2"/>
            </a:endParaRPr>
          </a:p>
        </p:txBody>
      </p:sp>
      <p:sp>
        <p:nvSpPr>
          <p:cNvPr id="775222" name="Text Box 54"/>
          <p:cNvSpPr txBox="1">
            <a:spLocks noChangeArrowheads="1"/>
          </p:cNvSpPr>
          <p:nvPr/>
        </p:nvSpPr>
        <p:spPr bwMode="auto">
          <a:xfrm>
            <a:off x="3441700" y="42640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6.8010</a:t>
            </a:r>
            <a:r>
              <a:rPr lang="en-US" altLang="en-US" sz="1400" baseline="30000">
                <a:sym typeface="Symbol" pitchFamily="18" charset="2"/>
              </a:rPr>
              <a:t>-3</a:t>
            </a:r>
            <a:endParaRPr lang="en-US" altLang="en-US" sz="1400">
              <a:sym typeface="Symbol" pitchFamily="18" charset="2"/>
            </a:endParaRPr>
          </a:p>
        </p:txBody>
      </p:sp>
      <p:sp>
        <p:nvSpPr>
          <p:cNvPr id="775223" name="Text Box 55"/>
          <p:cNvSpPr txBox="1">
            <a:spLocks noChangeArrowheads="1"/>
          </p:cNvSpPr>
          <p:nvPr/>
        </p:nvSpPr>
        <p:spPr bwMode="auto">
          <a:xfrm>
            <a:off x="796925" y="426402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Copper</a:t>
            </a:r>
          </a:p>
        </p:txBody>
      </p:sp>
      <p:sp>
        <p:nvSpPr>
          <p:cNvPr id="775224" name="Text Box 56"/>
          <p:cNvSpPr txBox="1">
            <a:spLocks noChangeArrowheads="1"/>
          </p:cNvSpPr>
          <p:nvPr/>
        </p:nvSpPr>
        <p:spPr bwMode="auto">
          <a:xfrm>
            <a:off x="4572000" y="426402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Germanium</a:t>
            </a:r>
          </a:p>
        </p:txBody>
      </p:sp>
      <p:sp>
        <p:nvSpPr>
          <p:cNvPr id="775225" name="Text Box 57"/>
          <p:cNvSpPr txBox="1">
            <a:spLocks noChangeArrowheads="1"/>
          </p:cNvSpPr>
          <p:nvPr/>
        </p:nvSpPr>
        <p:spPr bwMode="auto">
          <a:xfrm>
            <a:off x="6086475" y="42640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4.610</a:t>
            </a:r>
            <a:r>
              <a:rPr lang="en-US" altLang="en-US" sz="1400" baseline="30000">
                <a:sym typeface="Symbol" pitchFamily="18" charset="2"/>
              </a:rPr>
              <a:t>-1</a:t>
            </a:r>
            <a:endParaRPr lang="en-US" altLang="en-US" sz="1400">
              <a:sym typeface="Symbol" pitchFamily="18" charset="2"/>
            </a:endParaRPr>
          </a:p>
        </p:txBody>
      </p:sp>
      <p:sp>
        <p:nvSpPr>
          <p:cNvPr id="775226" name="Text Box 58"/>
          <p:cNvSpPr txBox="1">
            <a:spLocks noChangeArrowheads="1"/>
          </p:cNvSpPr>
          <p:nvPr/>
        </p:nvSpPr>
        <p:spPr bwMode="auto">
          <a:xfrm>
            <a:off x="7216775" y="42640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-5.010</a:t>
            </a:r>
            <a:r>
              <a:rPr lang="en-US" altLang="en-US" sz="1400" baseline="30000">
                <a:sym typeface="Symbol" pitchFamily="18" charset="2"/>
              </a:rPr>
              <a:t>-2</a:t>
            </a:r>
            <a:endParaRPr lang="en-US" altLang="en-US" sz="1400">
              <a:sym typeface="Symbol" pitchFamily="18" charset="2"/>
            </a:endParaRPr>
          </a:p>
        </p:txBody>
      </p:sp>
      <p:sp>
        <p:nvSpPr>
          <p:cNvPr id="775227" name="Text Box 59"/>
          <p:cNvSpPr txBox="1">
            <a:spLocks noChangeArrowheads="1"/>
          </p:cNvSpPr>
          <p:nvPr/>
        </p:nvSpPr>
        <p:spPr bwMode="auto">
          <a:xfrm>
            <a:off x="2311400" y="45783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1010</a:t>
            </a:r>
            <a:r>
              <a:rPr lang="en-US" altLang="en-US" sz="1400" baseline="30000">
                <a:sym typeface="Symbol" pitchFamily="18" charset="2"/>
              </a:rPr>
              <a:t>-8</a:t>
            </a:r>
            <a:endParaRPr lang="en-US" altLang="en-US" sz="1400">
              <a:sym typeface="Symbol" pitchFamily="18" charset="2"/>
            </a:endParaRPr>
          </a:p>
        </p:txBody>
      </p:sp>
      <p:sp>
        <p:nvSpPr>
          <p:cNvPr id="775228" name="Text Box 60"/>
          <p:cNvSpPr txBox="1">
            <a:spLocks noChangeArrowheads="1"/>
          </p:cNvSpPr>
          <p:nvPr/>
        </p:nvSpPr>
        <p:spPr bwMode="auto">
          <a:xfrm>
            <a:off x="3441700" y="45783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6.5110</a:t>
            </a:r>
            <a:r>
              <a:rPr lang="en-US" altLang="en-US" sz="1400" baseline="30000">
                <a:sym typeface="Symbol" pitchFamily="18" charset="2"/>
              </a:rPr>
              <a:t>-3</a:t>
            </a:r>
            <a:endParaRPr lang="en-US" altLang="en-US" sz="1400">
              <a:sym typeface="Symbol" pitchFamily="18" charset="2"/>
            </a:endParaRPr>
          </a:p>
        </p:txBody>
      </p:sp>
      <p:sp>
        <p:nvSpPr>
          <p:cNvPr id="775229" name="Text Box 61"/>
          <p:cNvSpPr txBox="1">
            <a:spLocks noChangeArrowheads="1"/>
          </p:cNvSpPr>
          <p:nvPr/>
        </p:nvSpPr>
        <p:spPr bwMode="auto">
          <a:xfrm>
            <a:off x="796925" y="457835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Iron</a:t>
            </a:r>
          </a:p>
        </p:txBody>
      </p:sp>
      <p:sp>
        <p:nvSpPr>
          <p:cNvPr id="775230" name="Text Box 62"/>
          <p:cNvSpPr txBox="1">
            <a:spLocks noChangeArrowheads="1"/>
          </p:cNvSpPr>
          <p:nvPr/>
        </p:nvSpPr>
        <p:spPr bwMode="auto">
          <a:xfrm>
            <a:off x="4572000" y="457835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Silicon</a:t>
            </a:r>
          </a:p>
        </p:txBody>
      </p:sp>
      <p:sp>
        <p:nvSpPr>
          <p:cNvPr id="775231" name="Text Box 63"/>
          <p:cNvSpPr txBox="1">
            <a:spLocks noChangeArrowheads="1"/>
          </p:cNvSpPr>
          <p:nvPr/>
        </p:nvSpPr>
        <p:spPr bwMode="auto">
          <a:xfrm>
            <a:off x="6086475" y="45783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2.510</a:t>
            </a:r>
            <a:r>
              <a:rPr lang="en-US" altLang="en-US" sz="1400" baseline="30000">
                <a:sym typeface="Symbol" pitchFamily="18" charset="2"/>
              </a:rPr>
              <a:t>2</a:t>
            </a:r>
            <a:endParaRPr lang="en-US" altLang="en-US" sz="1400">
              <a:sym typeface="Symbol" pitchFamily="18" charset="2"/>
            </a:endParaRPr>
          </a:p>
        </p:txBody>
      </p:sp>
      <p:sp>
        <p:nvSpPr>
          <p:cNvPr id="775232" name="Text Box 64"/>
          <p:cNvSpPr txBox="1">
            <a:spLocks noChangeArrowheads="1"/>
          </p:cNvSpPr>
          <p:nvPr/>
        </p:nvSpPr>
        <p:spPr bwMode="auto">
          <a:xfrm>
            <a:off x="7216775" y="45783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-7.010</a:t>
            </a:r>
            <a:r>
              <a:rPr lang="en-US" altLang="en-US" sz="1400" baseline="30000">
                <a:sym typeface="Symbol" pitchFamily="18" charset="2"/>
              </a:rPr>
              <a:t>-2</a:t>
            </a:r>
            <a:endParaRPr lang="en-US" altLang="en-US" sz="1400">
              <a:sym typeface="Symbol" pitchFamily="18" charset="2"/>
            </a:endParaRPr>
          </a:p>
        </p:txBody>
      </p:sp>
      <p:sp>
        <p:nvSpPr>
          <p:cNvPr id="775233" name="Text Box 65"/>
          <p:cNvSpPr txBox="1">
            <a:spLocks noChangeArrowheads="1"/>
          </p:cNvSpPr>
          <p:nvPr/>
        </p:nvSpPr>
        <p:spPr bwMode="auto">
          <a:xfrm>
            <a:off x="2311400" y="489267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98.410</a:t>
            </a:r>
            <a:r>
              <a:rPr lang="en-US" altLang="en-US" sz="1400" baseline="30000">
                <a:sym typeface="Symbol" pitchFamily="18" charset="2"/>
              </a:rPr>
              <a:t>-8</a:t>
            </a:r>
            <a:endParaRPr lang="en-US" altLang="en-US" sz="1400">
              <a:sym typeface="Symbol" pitchFamily="18" charset="2"/>
            </a:endParaRPr>
          </a:p>
        </p:txBody>
      </p:sp>
      <p:sp>
        <p:nvSpPr>
          <p:cNvPr id="775234" name="Text Box 66"/>
          <p:cNvSpPr txBox="1">
            <a:spLocks noChangeArrowheads="1"/>
          </p:cNvSpPr>
          <p:nvPr/>
        </p:nvSpPr>
        <p:spPr bwMode="auto">
          <a:xfrm>
            <a:off x="3441700" y="489267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0.8910</a:t>
            </a:r>
            <a:r>
              <a:rPr lang="en-US" altLang="en-US" sz="1400" baseline="30000">
                <a:sym typeface="Symbol" pitchFamily="18" charset="2"/>
              </a:rPr>
              <a:t>-3</a:t>
            </a:r>
            <a:endParaRPr lang="en-US" altLang="en-US" sz="1400">
              <a:sym typeface="Symbol" pitchFamily="18" charset="2"/>
            </a:endParaRPr>
          </a:p>
        </p:txBody>
      </p:sp>
      <p:sp>
        <p:nvSpPr>
          <p:cNvPr id="775235" name="Text Box 67"/>
          <p:cNvSpPr txBox="1">
            <a:spLocks noChangeArrowheads="1"/>
          </p:cNvSpPr>
          <p:nvPr/>
        </p:nvSpPr>
        <p:spPr bwMode="auto">
          <a:xfrm>
            <a:off x="796925" y="489267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Mercury</a:t>
            </a:r>
          </a:p>
        </p:txBody>
      </p:sp>
      <p:sp>
        <p:nvSpPr>
          <p:cNvPr id="775236" name="Text Box 68"/>
          <p:cNvSpPr txBox="1">
            <a:spLocks noChangeArrowheads="1"/>
          </p:cNvSpPr>
          <p:nvPr/>
        </p:nvSpPr>
        <p:spPr bwMode="auto">
          <a:xfrm>
            <a:off x="4572000" y="4892675"/>
            <a:ext cx="1514475" cy="314325"/>
          </a:xfrm>
          <a:prstGeom prst="rect">
            <a:avLst/>
          </a:prstGeom>
          <a:solidFill>
            <a:schemeClr val="bg1"/>
          </a:solidFill>
          <a:ln w="9525">
            <a:solidFill>
              <a:schemeClr val="tx1"/>
            </a:solidFill>
            <a:miter lim="800000"/>
            <a:headEnd/>
            <a:tailEnd/>
          </a:ln>
        </p:spPr>
        <p:txBody>
          <a:bodyPr>
            <a:spAutoFit/>
          </a:bodyPr>
          <a:lstStyle/>
          <a:p>
            <a:endParaRPr lang="en-US" altLang="en-US" sz="1400">
              <a:sym typeface="Symbol" pitchFamily="18" charset="2"/>
            </a:endParaRPr>
          </a:p>
        </p:txBody>
      </p:sp>
      <p:sp>
        <p:nvSpPr>
          <p:cNvPr id="775237" name="Text Box 69"/>
          <p:cNvSpPr txBox="1">
            <a:spLocks noChangeArrowheads="1"/>
          </p:cNvSpPr>
          <p:nvPr/>
        </p:nvSpPr>
        <p:spPr bwMode="auto">
          <a:xfrm>
            <a:off x="6086475" y="4892675"/>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38" name="Text Box 70"/>
          <p:cNvSpPr txBox="1">
            <a:spLocks noChangeArrowheads="1"/>
          </p:cNvSpPr>
          <p:nvPr/>
        </p:nvSpPr>
        <p:spPr bwMode="auto">
          <a:xfrm>
            <a:off x="7216775" y="4892675"/>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39" name="Text Box 71"/>
          <p:cNvSpPr txBox="1">
            <a:spLocks noChangeArrowheads="1"/>
          </p:cNvSpPr>
          <p:nvPr/>
        </p:nvSpPr>
        <p:spPr bwMode="auto">
          <a:xfrm>
            <a:off x="2311400" y="52070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10010</a:t>
            </a:r>
            <a:r>
              <a:rPr lang="en-US" altLang="en-US" sz="1400" baseline="30000">
                <a:sym typeface="Symbol" pitchFamily="18" charset="2"/>
              </a:rPr>
              <a:t>-8</a:t>
            </a:r>
            <a:endParaRPr lang="en-US" altLang="en-US" sz="1400">
              <a:sym typeface="Symbol" pitchFamily="18" charset="2"/>
            </a:endParaRPr>
          </a:p>
        </p:txBody>
      </p:sp>
      <p:sp>
        <p:nvSpPr>
          <p:cNvPr id="775240" name="Text Box 72"/>
          <p:cNvSpPr txBox="1">
            <a:spLocks noChangeArrowheads="1"/>
          </p:cNvSpPr>
          <p:nvPr/>
        </p:nvSpPr>
        <p:spPr bwMode="auto">
          <a:xfrm>
            <a:off x="3441700" y="52070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0.4010</a:t>
            </a:r>
            <a:r>
              <a:rPr lang="en-US" altLang="en-US" sz="1400" baseline="30000">
                <a:sym typeface="Symbol" pitchFamily="18" charset="2"/>
              </a:rPr>
              <a:t>-3</a:t>
            </a:r>
            <a:endParaRPr lang="en-US" altLang="en-US" sz="1400">
              <a:sym typeface="Symbol" pitchFamily="18" charset="2"/>
            </a:endParaRPr>
          </a:p>
        </p:txBody>
      </p:sp>
      <p:sp>
        <p:nvSpPr>
          <p:cNvPr id="775241" name="Text Box 73"/>
          <p:cNvSpPr txBox="1">
            <a:spLocks noChangeArrowheads="1"/>
          </p:cNvSpPr>
          <p:nvPr/>
        </p:nvSpPr>
        <p:spPr bwMode="auto">
          <a:xfrm>
            <a:off x="796925" y="520700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Nichrome</a:t>
            </a:r>
          </a:p>
        </p:txBody>
      </p:sp>
      <p:sp>
        <p:nvSpPr>
          <p:cNvPr id="775242" name="Text Box 74"/>
          <p:cNvSpPr txBox="1">
            <a:spLocks noChangeArrowheads="1"/>
          </p:cNvSpPr>
          <p:nvPr/>
        </p:nvSpPr>
        <p:spPr bwMode="auto">
          <a:xfrm>
            <a:off x="4572000" y="5207000"/>
            <a:ext cx="1514475" cy="314325"/>
          </a:xfrm>
          <a:prstGeom prst="rect">
            <a:avLst/>
          </a:prstGeom>
          <a:solidFill>
            <a:srgbClr val="FFFF00"/>
          </a:solidFill>
          <a:ln w="9525">
            <a:solidFill>
              <a:schemeClr val="tx1"/>
            </a:solidFill>
            <a:miter lim="800000"/>
            <a:headEnd/>
            <a:tailEnd/>
          </a:ln>
        </p:spPr>
        <p:txBody>
          <a:bodyPr>
            <a:spAutoFit/>
          </a:bodyPr>
          <a:lstStyle/>
          <a:p>
            <a:r>
              <a:rPr lang="en-US" altLang="en-US" sz="1400" i="1">
                <a:sym typeface="Symbol" pitchFamily="18" charset="2"/>
              </a:rPr>
              <a:t>Nonconductors</a:t>
            </a:r>
          </a:p>
        </p:txBody>
      </p:sp>
      <p:sp>
        <p:nvSpPr>
          <p:cNvPr id="775243" name="Text Box 75"/>
          <p:cNvSpPr txBox="1">
            <a:spLocks noChangeArrowheads="1"/>
          </p:cNvSpPr>
          <p:nvPr/>
        </p:nvSpPr>
        <p:spPr bwMode="auto">
          <a:xfrm>
            <a:off x="6086475" y="5207000"/>
            <a:ext cx="1130300" cy="314325"/>
          </a:xfrm>
          <a:prstGeom prst="rect">
            <a:avLst/>
          </a:prstGeom>
          <a:solidFill>
            <a:srgbClr val="FFFF00"/>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44" name="Text Box 76"/>
          <p:cNvSpPr txBox="1">
            <a:spLocks noChangeArrowheads="1"/>
          </p:cNvSpPr>
          <p:nvPr/>
        </p:nvSpPr>
        <p:spPr bwMode="auto">
          <a:xfrm>
            <a:off x="7216775" y="5207000"/>
            <a:ext cx="1130300" cy="314325"/>
          </a:xfrm>
          <a:prstGeom prst="rect">
            <a:avLst/>
          </a:prstGeom>
          <a:solidFill>
            <a:srgbClr val="FFFF00"/>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45" name="Text Box 77"/>
          <p:cNvSpPr txBox="1">
            <a:spLocks noChangeArrowheads="1"/>
          </p:cNvSpPr>
          <p:nvPr/>
        </p:nvSpPr>
        <p:spPr bwMode="auto">
          <a:xfrm>
            <a:off x="2311400" y="55213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7.810</a:t>
            </a:r>
            <a:r>
              <a:rPr lang="en-US" altLang="en-US" sz="1400" baseline="30000">
                <a:sym typeface="Symbol" pitchFamily="18" charset="2"/>
              </a:rPr>
              <a:t>-8</a:t>
            </a:r>
            <a:endParaRPr lang="en-US" altLang="en-US" sz="1400">
              <a:sym typeface="Symbol" pitchFamily="18" charset="2"/>
            </a:endParaRPr>
          </a:p>
        </p:txBody>
      </p:sp>
      <p:sp>
        <p:nvSpPr>
          <p:cNvPr id="775246" name="Text Box 78"/>
          <p:cNvSpPr txBox="1">
            <a:spLocks noChangeArrowheads="1"/>
          </p:cNvSpPr>
          <p:nvPr/>
        </p:nvSpPr>
        <p:spPr bwMode="auto">
          <a:xfrm>
            <a:off x="3441700" y="55213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6.010</a:t>
            </a:r>
            <a:r>
              <a:rPr lang="en-US" altLang="en-US" sz="1400" baseline="30000">
                <a:sym typeface="Symbol" pitchFamily="18" charset="2"/>
              </a:rPr>
              <a:t>-3</a:t>
            </a:r>
            <a:endParaRPr lang="en-US" altLang="en-US" sz="1400">
              <a:sym typeface="Symbol" pitchFamily="18" charset="2"/>
            </a:endParaRPr>
          </a:p>
        </p:txBody>
      </p:sp>
      <p:sp>
        <p:nvSpPr>
          <p:cNvPr id="775247" name="Text Box 79"/>
          <p:cNvSpPr txBox="1">
            <a:spLocks noChangeArrowheads="1"/>
          </p:cNvSpPr>
          <p:nvPr/>
        </p:nvSpPr>
        <p:spPr bwMode="auto">
          <a:xfrm>
            <a:off x="796925" y="552132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Nickel</a:t>
            </a:r>
          </a:p>
        </p:txBody>
      </p:sp>
      <p:sp>
        <p:nvSpPr>
          <p:cNvPr id="775248" name="Text Box 80"/>
          <p:cNvSpPr txBox="1">
            <a:spLocks noChangeArrowheads="1"/>
          </p:cNvSpPr>
          <p:nvPr/>
        </p:nvSpPr>
        <p:spPr bwMode="auto">
          <a:xfrm>
            <a:off x="4572000" y="552132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Glass</a:t>
            </a:r>
          </a:p>
        </p:txBody>
      </p:sp>
      <p:sp>
        <p:nvSpPr>
          <p:cNvPr id="775249" name="Text Box 81"/>
          <p:cNvSpPr txBox="1">
            <a:spLocks noChangeArrowheads="1"/>
          </p:cNvSpPr>
          <p:nvPr/>
        </p:nvSpPr>
        <p:spPr bwMode="auto">
          <a:xfrm>
            <a:off x="6086475" y="55213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a:t>
            </a:r>
            <a:r>
              <a:rPr lang="en-US" altLang="en-US" sz="1400" baseline="30000">
                <a:sym typeface="Symbol" pitchFamily="18" charset="2"/>
              </a:rPr>
              <a:t>12</a:t>
            </a:r>
            <a:endParaRPr lang="en-US" altLang="en-US" sz="1400">
              <a:sym typeface="Symbol" pitchFamily="18" charset="2"/>
            </a:endParaRPr>
          </a:p>
        </p:txBody>
      </p:sp>
      <p:sp>
        <p:nvSpPr>
          <p:cNvPr id="775250" name="Text Box 82"/>
          <p:cNvSpPr txBox="1">
            <a:spLocks noChangeArrowheads="1"/>
          </p:cNvSpPr>
          <p:nvPr/>
        </p:nvSpPr>
        <p:spPr bwMode="auto">
          <a:xfrm>
            <a:off x="7216775" y="5521325"/>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51" name="Text Box 83"/>
          <p:cNvSpPr txBox="1">
            <a:spLocks noChangeArrowheads="1"/>
          </p:cNvSpPr>
          <p:nvPr/>
        </p:nvSpPr>
        <p:spPr bwMode="auto">
          <a:xfrm>
            <a:off x="2311400" y="58356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1010</a:t>
            </a:r>
            <a:r>
              <a:rPr lang="en-US" altLang="en-US" sz="1400" baseline="30000">
                <a:sym typeface="Symbol" pitchFamily="18" charset="2"/>
              </a:rPr>
              <a:t>-8</a:t>
            </a:r>
            <a:endParaRPr lang="en-US" altLang="en-US" sz="1400">
              <a:sym typeface="Symbol" pitchFamily="18" charset="2"/>
            </a:endParaRPr>
          </a:p>
        </p:txBody>
      </p:sp>
      <p:sp>
        <p:nvSpPr>
          <p:cNvPr id="775252" name="Text Box 84"/>
          <p:cNvSpPr txBox="1">
            <a:spLocks noChangeArrowheads="1"/>
          </p:cNvSpPr>
          <p:nvPr/>
        </p:nvSpPr>
        <p:spPr bwMode="auto">
          <a:xfrm>
            <a:off x="3441700" y="58356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3.9310</a:t>
            </a:r>
            <a:r>
              <a:rPr lang="en-US" altLang="en-US" sz="1400" baseline="30000">
                <a:sym typeface="Symbol" pitchFamily="18" charset="2"/>
              </a:rPr>
              <a:t>-3</a:t>
            </a:r>
            <a:endParaRPr lang="en-US" altLang="en-US" sz="1400">
              <a:sym typeface="Symbol" pitchFamily="18" charset="2"/>
            </a:endParaRPr>
          </a:p>
        </p:txBody>
      </p:sp>
      <p:sp>
        <p:nvSpPr>
          <p:cNvPr id="775253" name="Text Box 85"/>
          <p:cNvSpPr txBox="1">
            <a:spLocks noChangeArrowheads="1"/>
          </p:cNvSpPr>
          <p:nvPr/>
        </p:nvSpPr>
        <p:spPr bwMode="auto">
          <a:xfrm>
            <a:off x="796925" y="583565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Platinum</a:t>
            </a:r>
          </a:p>
        </p:txBody>
      </p:sp>
      <p:sp>
        <p:nvSpPr>
          <p:cNvPr id="775254" name="Text Box 86"/>
          <p:cNvSpPr txBox="1">
            <a:spLocks noChangeArrowheads="1"/>
          </p:cNvSpPr>
          <p:nvPr/>
        </p:nvSpPr>
        <p:spPr bwMode="auto">
          <a:xfrm>
            <a:off x="4572000" y="583565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Rubber</a:t>
            </a:r>
          </a:p>
        </p:txBody>
      </p:sp>
      <p:sp>
        <p:nvSpPr>
          <p:cNvPr id="775255" name="Text Box 87"/>
          <p:cNvSpPr txBox="1">
            <a:spLocks noChangeArrowheads="1"/>
          </p:cNvSpPr>
          <p:nvPr/>
        </p:nvSpPr>
        <p:spPr bwMode="auto">
          <a:xfrm>
            <a:off x="6086475" y="58356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a:t>
            </a:r>
            <a:r>
              <a:rPr lang="en-US" altLang="en-US" sz="1400" baseline="30000">
                <a:sym typeface="Symbol" pitchFamily="18" charset="2"/>
              </a:rPr>
              <a:t>15</a:t>
            </a:r>
            <a:endParaRPr lang="en-US" altLang="en-US" sz="1400">
              <a:sym typeface="Symbol" pitchFamily="18" charset="2"/>
            </a:endParaRPr>
          </a:p>
        </p:txBody>
      </p:sp>
      <p:sp>
        <p:nvSpPr>
          <p:cNvPr id="775256" name="Text Box 88"/>
          <p:cNvSpPr txBox="1">
            <a:spLocks noChangeArrowheads="1"/>
          </p:cNvSpPr>
          <p:nvPr/>
        </p:nvSpPr>
        <p:spPr bwMode="auto">
          <a:xfrm>
            <a:off x="7216775" y="5835650"/>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57" name="Text Box 89"/>
          <p:cNvSpPr txBox="1">
            <a:spLocks noChangeArrowheads="1"/>
          </p:cNvSpPr>
          <p:nvPr/>
        </p:nvSpPr>
        <p:spPr bwMode="auto">
          <a:xfrm>
            <a:off x="2311400" y="614997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1.5910</a:t>
            </a:r>
            <a:r>
              <a:rPr lang="en-US" altLang="en-US" sz="1400" baseline="30000">
                <a:sym typeface="Symbol" pitchFamily="18" charset="2"/>
              </a:rPr>
              <a:t>-8</a:t>
            </a:r>
            <a:endParaRPr lang="en-US" altLang="en-US" sz="1400">
              <a:sym typeface="Symbol" pitchFamily="18" charset="2"/>
            </a:endParaRPr>
          </a:p>
        </p:txBody>
      </p:sp>
      <p:sp>
        <p:nvSpPr>
          <p:cNvPr id="775258" name="Text Box 90"/>
          <p:cNvSpPr txBox="1">
            <a:spLocks noChangeArrowheads="1"/>
          </p:cNvSpPr>
          <p:nvPr/>
        </p:nvSpPr>
        <p:spPr bwMode="auto">
          <a:xfrm>
            <a:off x="3441700" y="614997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6.110</a:t>
            </a:r>
            <a:r>
              <a:rPr lang="en-US" altLang="en-US" sz="1400" baseline="30000">
                <a:sym typeface="Symbol" pitchFamily="18" charset="2"/>
              </a:rPr>
              <a:t>-3</a:t>
            </a:r>
            <a:endParaRPr lang="en-US" altLang="en-US" sz="1400">
              <a:sym typeface="Symbol" pitchFamily="18" charset="2"/>
            </a:endParaRPr>
          </a:p>
        </p:txBody>
      </p:sp>
      <p:sp>
        <p:nvSpPr>
          <p:cNvPr id="775259" name="Text Box 91"/>
          <p:cNvSpPr txBox="1">
            <a:spLocks noChangeArrowheads="1"/>
          </p:cNvSpPr>
          <p:nvPr/>
        </p:nvSpPr>
        <p:spPr bwMode="auto">
          <a:xfrm>
            <a:off x="796925" y="614997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Silver</a:t>
            </a:r>
          </a:p>
        </p:txBody>
      </p:sp>
      <p:sp>
        <p:nvSpPr>
          <p:cNvPr id="775260" name="Text Box 92"/>
          <p:cNvSpPr txBox="1">
            <a:spLocks noChangeArrowheads="1"/>
          </p:cNvSpPr>
          <p:nvPr/>
        </p:nvSpPr>
        <p:spPr bwMode="auto">
          <a:xfrm>
            <a:off x="4572000" y="614997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Wood</a:t>
            </a:r>
          </a:p>
        </p:txBody>
      </p:sp>
      <p:sp>
        <p:nvSpPr>
          <p:cNvPr id="775261" name="Text Box 93"/>
          <p:cNvSpPr txBox="1">
            <a:spLocks noChangeArrowheads="1"/>
          </p:cNvSpPr>
          <p:nvPr/>
        </p:nvSpPr>
        <p:spPr bwMode="auto">
          <a:xfrm>
            <a:off x="6086475" y="614997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a:t>
            </a:r>
            <a:r>
              <a:rPr lang="en-US" altLang="en-US" sz="1400" baseline="30000">
                <a:sym typeface="Symbol" pitchFamily="18" charset="2"/>
              </a:rPr>
              <a:t>10</a:t>
            </a:r>
            <a:endParaRPr lang="en-US" altLang="en-US" sz="1400">
              <a:sym typeface="Symbol" pitchFamily="18" charset="2"/>
            </a:endParaRPr>
          </a:p>
        </p:txBody>
      </p:sp>
      <p:sp>
        <p:nvSpPr>
          <p:cNvPr id="775262" name="Text Box 94"/>
          <p:cNvSpPr txBox="1">
            <a:spLocks noChangeArrowheads="1"/>
          </p:cNvSpPr>
          <p:nvPr/>
        </p:nvSpPr>
        <p:spPr bwMode="auto">
          <a:xfrm>
            <a:off x="7216775" y="6149975"/>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63" name="Text Box 95"/>
          <p:cNvSpPr txBox="1">
            <a:spLocks noChangeArrowheads="1"/>
          </p:cNvSpPr>
          <p:nvPr/>
        </p:nvSpPr>
        <p:spPr bwMode="auto">
          <a:xfrm>
            <a:off x="2311400" y="64643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5.610</a:t>
            </a:r>
            <a:r>
              <a:rPr lang="en-US" altLang="en-US" sz="1400" baseline="30000">
                <a:sym typeface="Symbol" pitchFamily="18" charset="2"/>
              </a:rPr>
              <a:t>-8</a:t>
            </a:r>
            <a:endParaRPr lang="en-US" altLang="en-US" sz="1400">
              <a:sym typeface="Symbol" pitchFamily="18" charset="2"/>
            </a:endParaRPr>
          </a:p>
        </p:txBody>
      </p:sp>
      <p:sp>
        <p:nvSpPr>
          <p:cNvPr id="775264" name="Text Box 96"/>
          <p:cNvSpPr txBox="1">
            <a:spLocks noChangeArrowheads="1"/>
          </p:cNvSpPr>
          <p:nvPr/>
        </p:nvSpPr>
        <p:spPr bwMode="auto">
          <a:xfrm>
            <a:off x="3441700" y="64643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4.510</a:t>
            </a:r>
            <a:r>
              <a:rPr lang="en-US" altLang="en-US" sz="1400" baseline="30000">
                <a:sym typeface="Symbol" pitchFamily="18" charset="2"/>
              </a:rPr>
              <a:t>-3</a:t>
            </a:r>
            <a:endParaRPr lang="en-US" altLang="en-US" sz="1400">
              <a:sym typeface="Symbol" pitchFamily="18" charset="2"/>
            </a:endParaRPr>
          </a:p>
        </p:txBody>
      </p:sp>
      <p:sp>
        <p:nvSpPr>
          <p:cNvPr id="775265" name="Text Box 97"/>
          <p:cNvSpPr txBox="1">
            <a:spLocks noChangeArrowheads="1"/>
          </p:cNvSpPr>
          <p:nvPr/>
        </p:nvSpPr>
        <p:spPr bwMode="auto">
          <a:xfrm>
            <a:off x="796925" y="646430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Tungsten</a:t>
            </a:r>
          </a:p>
        </p:txBody>
      </p:sp>
      <p:sp>
        <p:nvSpPr>
          <p:cNvPr id="775266" name="Text Box 98"/>
          <p:cNvSpPr txBox="1">
            <a:spLocks noChangeArrowheads="1"/>
          </p:cNvSpPr>
          <p:nvPr/>
        </p:nvSpPr>
        <p:spPr bwMode="auto">
          <a:xfrm>
            <a:off x="4572000" y="6464300"/>
            <a:ext cx="1514475" cy="314325"/>
          </a:xfrm>
          <a:prstGeom prst="rect">
            <a:avLst/>
          </a:prstGeom>
          <a:solidFill>
            <a:schemeClr val="bg1"/>
          </a:solidFill>
          <a:ln w="9525">
            <a:solidFill>
              <a:schemeClr val="tx1"/>
            </a:solidFill>
            <a:miter lim="800000"/>
            <a:headEnd/>
            <a:tailEnd/>
          </a:ln>
        </p:spPr>
        <p:txBody>
          <a:bodyPr>
            <a:spAutoFit/>
          </a:bodyPr>
          <a:lstStyle/>
          <a:p>
            <a:endParaRPr lang="en-US" altLang="en-US" sz="1400">
              <a:sym typeface="Symbol" pitchFamily="18" charset="2"/>
            </a:endParaRPr>
          </a:p>
        </p:txBody>
      </p:sp>
      <p:sp>
        <p:nvSpPr>
          <p:cNvPr id="775267" name="Text Box 99"/>
          <p:cNvSpPr txBox="1">
            <a:spLocks noChangeArrowheads="1"/>
          </p:cNvSpPr>
          <p:nvPr/>
        </p:nvSpPr>
        <p:spPr bwMode="auto">
          <a:xfrm>
            <a:off x="6086475" y="6464300"/>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68" name="Text Box 100"/>
          <p:cNvSpPr txBox="1">
            <a:spLocks noChangeArrowheads="1"/>
          </p:cNvSpPr>
          <p:nvPr/>
        </p:nvSpPr>
        <p:spPr bwMode="auto">
          <a:xfrm>
            <a:off x="7216775" y="6464300"/>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69" name="Line 101"/>
          <p:cNvSpPr>
            <a:spLocks noChangeShapeType="1"/>
          </p:cNvSpPr>
          <p:nvPr/>
        </p:nvSpPr>
        <p:spPr bwMode="auto">
          <a:xfrm>
            <a:off x="4572000" y="3321050"/>
            <a:ext cx="0" cy="3457575"/>
          </a:xfrm>
          <a:prstGeom prst="line">
            <a:avLst/>
          </a:prstGeom>
          <a:noFill/>
          <a:ln w="28575">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5170">
                                            <p:txEl>
                                              <p:pRg st="1" end="1"/>
                                            </p:txEl>
                                          </p:spTgt>
                                        </p:tgtEl>
                                        <p:attrNameLst>
                                          <p:attrName>style.visibility</p:attrName>
                                        </p:attrNameLst>
                                      </p:cBhvr>
                                      <p:to>
                                        <p:strVal val="visible"/>
                                      </p:to>
                                    </p:set>
                                    <p:anim calcmode="lin" valueType="num">
                                      <p:cBhvr additive="base">
                                        <p:cTn id="7" dur="500" fill="hold"/>
                                        <p:tgtEl>
                                          <p:spTgt spid="775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5202"/>
                                        </p:tgtEl>
                                        <p:attrNameLst>
                                          <p:attrName>style.visibility</p:attrName>
                                        </p:attrNameLst>
                                      </p:cBhvr>
                                      <p:to>
                                        <p:strVal val="visible"/>
                                      </p:to>
                                    </p:set>
                                    <p:anim calcmode="lin" valueType="num">
                                      <p:cBhvr additive="base">
                                        <p:cTn id="13" dur="500" fill="hold"/>
                                        <p:tgtEl>
                                          <p:spTgt spid="775202"/>
                                        </p:tgtEl>
                                        <p:attrNameLst>
                                          <p:attrName>ppt_x</p:attrName>
                                        </p:attrNameLst>
                                      </p:cBhvr>
                                      <p:tavLst>
                                        <p:tav tm="0">
                                          <p:val>
                                            <p:strVal val="#ppt_x"/>
                                          </p:val>
                                        </p:tav>
                                        <p:tav tm="100000">
                                          <p:val>
                                            <p:strVal val="#ppt_x"/>
                                          </p:val>
                                        </p:tav>
                                      </p:tavLst>
                                    </p:anim>
                                    <p:anim calcmode="lin" valueType="num">
                                      <p:cBhvr additive="base">
                                        <p:cTn id="14" dur="500" fill="hold"/>
                                        <p:tgtEl>
                                          <p:spTgt spid="77520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75203"/>
                                        </p:tgtEl>
                                        <p:attrNameLst>
                                          <p:attrName>style.visibility</p:attrName>
                                        </p:attrNameLst>
                                      </p:cBhvr>
                                      <p:to>
                                        <p:strVal val="visible"/>
                                      </p:to>
                                    </p:set>
                                    <p:anim calcmode="lin" valueType="num">
                                      <p:cBhvr additive="base">
                                        <p:cTn id="17" dur="500" fill="hold"/>
                                        <p:tgtEl>
                                          <p:spTgt spid="775203"/>
                                        </p:tgtEl>
                                        <p:attrNameLst>
                                          <p:attrName>ppt_x</p:attrName>
                                        </p:attrNameLst>
                                      </p:cBhvr>
                                      <p:tavLst>
                                        <p:tav tm="0">
                                          <p:val>
                                            <p:strVal val="#ppt_x"/>
                                          </p:val>
                                        </p:tav>
                                        <p:tav tm="100000">
                                          <p:val>
                                            <p:strVal val="#ppt_x"/>
                                          </p:val>
                                        </p:tav>
                                      </p:tavLst>
                                    </p:anim>
                                    <p:anim calcmode="lin" valueType="num">
                                      <p:cBhvr additive="base">
                                        <p:cTn id="18" dur="500" fill="hold"/>
                                        <p:tgtEl>
                                          <p:spTgt spid="77520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75204"/>
                                        </p:tgtEl>
                                        <p:attrNameLst>
                                          <p:attrName>style.visibility</p:attrName>
                                        </p:attrNameLst>
                                      </p:cBhvr>
                                      <p:to>
                                        <p:strVal val="visible"/>
                                      </p:to>
                                    </p:set>
                                    <p:anim calcmode="lin" valueType="num">
                                      <p:cBhvr additive="base">
                                        <p:cTn id="21" dur="500" fill="hold"/>
                                        <p:tgtEl>
                                          <p:spTgt spid="775204"/>
                                        </p:tgtEl>
                                        <p:attrNameLst>
                                          <p:attrName>ppt_x</p:attrName>
                                        </p:attrNameLst>
                                      </p:cBhvr>
                                      <p:tavLst>
                                        <p:tav tm="0">
                                          <p:val>
                                            <p:strVal val="#ppt_x"/>
                                          </p:val>
                                        </p:tav>
                                        <p:tav tm="100000">
                                          <p:val>
                                            <p:strVal val="#ppt_x"/>
                                          </p:val>
                                        </p:tav>
                                      </p:tavLst>
                                    </p:anim>
                                    <p:anim calcmode="lin" valueType="num">
                                      <p:cBhvr additive="base">
                                        <p:cTn id="22" dur="500" fill="hold"/>
                                        <p:tgtEl>
                                          <p:spTgt spid="77520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75205"/>
                                        </p:tgtEl>
                                        <p:attrNameLst>
                                          <p:attrName>style.visibility</p:attrName>
                                        </p:attrNameLst>
                                      </p:cBhvr>
                                      <p:to>
                                        <p:strVal val="visible"/>
                                      </p:to>
                                    </p:set>
                                    <p:anim calcmode="lin" valueType="num">
                                      <p:cBhvr additive="base">
                                        <p:cTn id="25" dur="500" fill="hold"/>
                                        <p:tgtEl>
                                          <p:spTgt spid="775205"/>
                                        </p:tgtEl>
                                        <p:attrNameLst>
                                          <p:attrName>ppt_x</p:attrName>
                                        </p:attrNameLst>
                                      </p:cBhvr>
                                      <p:tavLst>
                                        <p:tav tm="0">
                                          <p:val>
                                            <p:strVal val="#ppt_x"/>
                                          </p:val>
                                        </p:tav>
                                        <p:tav tm="100000">
                                          <p:val>
                                            <p:strVal val="#ppt_x"/>
                                          </p:val>
                                        </p:tav>
                                      </p:tavLst>
                                    </p:anim>
                                    <p:anim calcmode="lin" valueType="num">
                                      <p:cBhvr additive="base">
                                        <p:cTn id="26" dur="500" fill="hold"/>
                                        <p:tgtEl>
                                          <p:spTgt spid="77520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75206"/>
                                        </p:tgtEl>
                                        <p:attrNameLst>
                                          <p:attrName>style.visibility</p:attrName>
                                        </p:attrNameLst>
                                      </p:cBhvr>
                                      <p:to>
                                        <p:strVal val="visible"/>
                                      </p:to>
                                    </p:set>
                                    <p:anim calcmode="lin" valueType="num">
                                      <p:cBhvr additive="base">
                                        <p:cTn id="29" dur="500" fill="hold"/>
                                        <p:tgtEl>
                                          <p:spTgt spid="775206"/>
                                        </p:tgtEl>
                                        <p:attrNameLst>
                                          <p:attrName>ppt_x</p:attrName>
                                        </p:attrNameLst>
                                      </p:cBhvr>
                                      <p:tavLst>
                                        <p:tav tm="0">
                                          <p:val>
                                            <p:strVal val="#ppt_x"/>
                                          </p:val>
                                        </p:tav>
                                        <p:tav tm="100000">
                                          <p:val>
                                            <p:strVal val="#ppt_x"/>
                                          </p:val>
                                        </p:tav>
                                      </p:tavLst>
                                    </p:anim>
                                    <p:anim calcmode="lin" valueType="num">
                                      <p:cBhvr additive="base">
                                        <p:cTn id="30" dur="500" fill="hold"/>
                                        <p:tgtEl>
                                          <p:spTgt spid="77520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75207"/>
                                        </p:tgtEl>
                                        <p:attrNameLst>
                                          <p:attrName>style.visibility</p:attrName>
                                        </p:attrNameLst>
                                      </p:cBhvr>
                                      <p:to>
                                        <p:strVal val="visible"/>
                                      </p:to>
                                    </p:set>
                                    <p:anim calcmode="lin" valueType="num">
                                      <p:cBhvr additive="base">
                                        <p:cTn id="33" dur="500" fill="hold"/>
                                        <p:tgtEl>
                                          <p:spTgt spid="775207"/>
                                        </p:tgtEl>
                                        <p:attrNameLst>
                                          <p:attrName>ppt_x</p:attrName>
                                        </p:attrNameLst>
                                      </p:cBhvr>
                                      <p:tavLst>
                                        <p:tav tm="0">
                                          <p:val>
                                            <p:strVal val="#ppt_x"/>
                                          </p:val>
                                        </p:tav>
                                        <p:tav tm="100000">
                                          <p:val>
                                            <p:strVal val="#ppt_x"/>
                                          </p:val>
                                        </p:tav>
                                      </p:tavLst>
                                    </p:anim>
                                    <p:anim calcmode="lin" valueType="num">
                                      <p:cBhvr additive="base">
                                        <p:cTn id="34" dur="500" fill="hold"/>
                                        <p:tgtEl>
                                          <p:spTgt spid="77520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75208"/>
                                        </p:tgtEl>
                                        <p:attrNameLst>
                                          <p:attrName>style.visibility</p:attrName>
                                        </p:attrNameLst>
                                      </p:cBhvr>
                                      <p:to>
                                        <p:strVal val="visible"/>
                                      </p:to>
                                    </p:set>
                                    <p:anim calcmode="lin" valueType="num">
                                      <p:cBhvr additive="base">
                                        <p:cTn id="37" dur="500" fill="hold"/>
                                        <p:tgtEl>
                                          <p:spTgt spid="775208"/>
                                        </p:tgtEl>
                                        <p:attrNameLst>
                                          <p:attrName>ppt_x</p:attrName>
                                        </p:attrNameLst>
                                      </p:cBhvr>
                                      <p:tavLst>
                                        <p:tav tm="0">
                                          <p:val>
                                            <p:strVal val="#ppt_x"/>
                                          </p:val>
                                        </p:tav>
                                        <p:tav tm="100000">
                                          <p:val>
                                            <p:strVal val="#ppt_x"/>
                                          </p:val>
                                        </p:tav>
                                      </p:tavLst>
                                    </p:anim>
                                    <p:anim calcmode="lin" valueType="num">
                                      <p:cBhvr additive="base">
                                        <p:cTn id="38" dur="500" fill="hold"/>
                                        <p:tgtEl>
                                          <p:spTgt spid="77520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75209"/>
                                        </p:tgtEl>
                                        <p:attrNameLst>
                                          <p:attrName>style.visibility</p:attrName>
                                        </p:attrNameLst>
                                      </p:cBhvr>
                                      <p:to>
                                        <p:strVal val="visible"/>
                                      </p:to>
                                    </p:set>
                                    <p:anim calcmode="lin" valueType="num">
                                      <p:cBhvr additive="base">
                                        <p:cTn id="41" dur="500" fill="hold"/>
                                        <p:tgtEl>
                                          <p:spTgt spid="775209"/>
                                        </p:tgtEl>
                                        <p:attrNameLst>
                                          <p:attrName>ppt_x</p:attrName>
                                        </p:attrNameLst>
                                      </p:cBhvr>
                                      <p:tavLst>
                                        <p:tav tm="0">
                                          <p:val>
                                            <p:strVal val="#ppt_x"/>
                                          </p:val>
                                        </p:tav>
                                        <p:tav tm="100000">
                                          <p:val>
                                            <p:strVal val="#ppt_x"/>
                                          </p:val>
                                        </p:tav>
                                      </p:tavLst>
                                    </p:anim>
                                    <p:anim calcmode="lin" valueType="num">
                                      <p:cBhvr additive="base">
                                        <p:cTn id="42" dur="500" fill="hold"/>
                                        <p:tgtEl>
                                          <p:spTgt spid="77520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75210"/>
                                        </p:tgtEl>
                                        <p:attrNameLst>
                                          <p:attrName>style.visibility</p:attrName>
                                        </p:attrNameLst>
                                      </p:cBhvr>
                                      <p:to>
                                        <p:strVal val="visible"/>
                                      </p:to>
                                    </p:set>
                                    <p:anim calcmode="lin" valueType="num">
                                      <p:cBhvr additive="base">
                                        <p:cTn id="45" dur="500" fill="hold"/>
                                        <p:tgtEl>
                                          <p:spTgt spid="775210"/>
                                        </p:tgtEl>
                                        <p:attrNameLst>
                                          <p:attrName>ppt_x</p:attrName>
                                        </p:attrNameLst>
                                      </p:cBhvr>
                                      <p:tavLst>
                                        <p:tav tm="0">
                                          <p:val>
                                            <p:strVal val="#ppt_x"/>
                                          </p:val>
                                        </p:tav>
                                        <p:tav tm="100000">
                                          <p:val>
                                            <p:strVal val="#ppt_x"/>
                                          </p:val>
                                        </p:tav>
                                      </p:tavLst>
                                    </p:anim>
                                    <p:anim calcmode="lin" valueType="num">
                                      <p:cBhvr additive="base">
                                        <p:cTn id="46" dur="500" fill="hold"/>
                                        <p:tgtEl>
                                          <p:spTgt spid="7752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75211"/>
                                        </p:tgtEl>
                                        <p:attrNameLst>
                                          <p:attrName>style.visibility</p:attrName>
                                        </p:attrNameLst>
                                      </p:cBhvr>
                                      <p:to>
                                        <p:strVal val="visible"/>
                                      </p:to>
                                    </p:set>
                                    <p:anim calcmode="lin" valueType="num">
                                      <p:cBhvr additive="base">
                                        <p:cTn id="49" dur="500" fill="hold"/>
                                        <p:tgtEl>
                                          <p:spTgt spid="775211"/>
                                        </p:tgtEl>
                                        <p:attrNameLst>
                                          <p:attrName>ppt_x</p:attrName>
                                        </p:attrNameLst>
                                      </p:cBhvr>
                                      <p:tavLst>
                                        <p:tav tm="0">
                                          <p:val>
                                            <p:strVal val="#ppt_x"/>
                                          </p:val>
                                        </p:tav>
                                        <p:tav tm="100000">
                                          <p:val>
                                            <p:strVal val="#ppt_x"/>
                                          </p:val>
                                        </p:tav>
                                      </p:tavLst>
                                    </p:anim>
                                    <p:anim calcmode="lin" valueType="num">
                                      <p:cBhvr additive="base">
                                        <p:cTn id="50" dur="500" fill="hold"/>
                                        <p:tgtEl>
                                          <p:spTgt spid="7752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75212"/>
                                        </p:tgtEl>
                                        <p:attrNameLst>
                                          <p:attrName>style.visibility</p:attrName>
                                        </p:attrNameLst>
                                      </p:cBhvr>
                                      <p:to>
                                        <p:strVal val="visible"/>
                                      </p:to>
                                    </p:set>
                                    <p:anim calcmode="lin" valueType="num">
                                      <p:cBhvr additive="base">
                                        <p:cTn id="53" dur="500" fill="hold"/>
                                        <p:tgtEl>
                                          <p:spTgt spid="775212"/>
                                        </p:tgtEl>
                                        <p:attrNameLst>
                                          <p:attrName>ppt_x</p:attrName>
                                        </p:attrNameLst>
                                      </p:cBhvr>
                                      <p:tavLst>
                                        <p:tav tm="0">
                                          <p:val>
                                            <p:strVal val="#ppt_x"/>
                                          </p:val>
                                        </p:tav>
                                        <p:tav tm="100000">
                                          <p:val>
                                            <p:strVal val="#ppt_x"/>
                                          </p:val>
                                        </p:tav>
                                      </p:tavLst>
                                    </p:anim>
                                    <p:anim calcmode="lin" valueType="num">
                                      <p:cBhvr additive="base">
                                        <p:cTn id="54" dur="500" fill="hold"/>
                                        <p:tgtEl>
                                          <p:spTgt spid="7752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75213"/>
                                        </p:tgtEl>
                                        <p:attrNameLst>
                                          <p:attrName>style.visibility</p:attrName>
                                        </p:attrNameLst>
                                      </p:cBhvr>
                                      <p:to>
                                        <p:strVal val="visible"/>
                                      </p:to>
                                    </p:set>
                                    <p:anim calcmode="lin" valueType="num">
                                      <p:cBhvr additive="base">
                                        <p:cTn id="57" dur="500" fill="hold"/>
                                        <p:tgtEl>
                                          <p:spTgt spid="775213"/>
                                        </p:tgtEl>
                                        <p:attrNameLst>
                                          <p:attrName>ppt_x</p:attrName>
                                        </p:attrNameLst>
                                      </p:cBhvr>
                                      <p:tavLst>
                                        <p:tav tm="0">
                                          <p:val>
                                            <p:strVal val="#ppt_x"/>
                                          </p:val>
                                        </p:tav>
                                        <p:tav tm="100000">
                                          <p:val>
                                            <p:strVal val="#ppt_x"/>
                                          </p:val>
                                        </p:tav>
                                      </p:tavLst>
                                    </p:anim>
                                    <p:anim calcmode="lin" valueType="num">
                                      <p:cBhvr additive="base">
                                        <p:cTn id="58" dur="500" fill="hold"/>
                                        <p:tgtEl>
                                          <p:spTgt spid="7752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75214"/>
                                        </p:tgtEl>
                                        <p:attrNameLst>
                                          <p:attrName>style.visibility</p:attrName>
                                        </p:attrNameLst>
                                      </p:cBhvr>
                                      <p:to>
                                        <p:strVal val="visible"/>
                                      </p:to>
                                    </p:set>
                                    <p:anim calcmode="lin" valueType="num">
                                      <p:cBhvr additive="base">
                                        <p:cTn id="61" dur="500" fill="hold"/>
                                        <p:tgtEl>
                                          <p:spTgt spid="775214"/>
                                        </p:tgtEl>
                                        <p:attrNameLst>
                                          <p:attrName>ppt_x</p:attrName>
                                        </p:attrNameLst>
                                      </p:cBhvr>
                                      <p:tavLst>
                                        <p:tav tm="0">
                                          <p:val>
                                            <p:strVal val="#ppt_x"/>
                                          </p:val>
                                        </p:tav>
                                        <p:tav tm="100000">
                                          <p:val>
                                            <p:strVal val="#ppt_x"/>
                                          </p:val>
                                        </p:tav>
                                      </p:tavLst>
                                    </p:anim>
                                    <p:anim calcmode="lin" valueType="num">
                                      <p:cBhvr additive="base">
                                        <p:cTn id="62" dur="500" fill="hold"/>
                                        <p:tgtEl>
                                          <p:spTgt spid="7752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75215"/>
                                        </p:tgtEl>
                                        <p:attrNameLst>
                                          <p:attrName>style.visibility</p:attrName>
                                        </p:attrNameLst>
                                      </p:cBhvr>
                                      <p:to>
                                        <p:strVal val="visible"/>
                                      </p:to>
                                    </p:set>
                                    <p:anim calcmode="lin" valueType="num">
                                      <p:cBhvr additive="base">
                                        <p:cTn id="65" dur="500" fill="hold"/>
                                        <p:tgtEl>
                                          <p:spTgt spid="775215"/>
                                        </p:tgtEl>
                                        <p:attrNameLst>
                                          <p:attrName>ppt_x</p:attrName>
                                        </p:attrNameLst>
                                      </p:cBhvr>
                                      <p:tavLst>
                                        <p:tav tm="0">
                                          <p:val>
                                            <p:strVal val="#ppt_x"/>
                                          </p:val>
                                        </p:tav>
                                        <p:tav tm="100000">
                                          <p:val>
                                            <p:strVal val="#ppt_x"/>
                                          </p:val>
                                        </p:tav>
                                      </p:tavLst>
                                    </p:anim>
                                    <p:anim calcmode="lin" valueType="num">
                                      <p:cBhvr additive="base">
                                        <p:cTn id="66" dur="500" fill="hold"/>
                                        <p:tgtEl>
                                          <p:spTgt spid="7752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75216"/>
                                        </p:tgtEl>
                                        <p:attrNameLst>
                                          <p:attrName>style.visibility</p:attrName>
                                        </p:attrNameLst>
                                      </p:cBhvr>
                                      <p:to>
                                        <p:strVal val="visible"/>
                                      </p:to>
                                    </p:set>
                                    <p:anim calcmode="lin" valueType="num">
                                      <p:cBhvr additive="base">
                                        <p:cTn id="69" dur="500" fill="hold"/>
                                        <p:tgtEl>
                                          <p:spTgt spid="775216"/>
                                        </p:tgtEl>
                                        <p:attrNameLst>
                                          <p:attrName>ppt_x</p:attrName>
                                        </p:attrNameLst>
                                      </p:cBhvr>
                                      <p:tavLst>
                                        <p:tav tm="0">
                                          <p:val>
                                            <p:strVal val="#ppt_x"/>
                                          </p:val>
                                        </p:tav>
                                        <p:tav tm="100000">
                                          <p:val>
                                            <p:strVal val="#ppt_x"/>
                                          </p:val>
                                        </p:tav>
                                      </p:tavLst>
                                    </p:anim>
                                    <p:anim calcmode="lin" valueType="num">
                                      <p:cBhvr additive="base">
                                        <p:cTn id="70" dur="500" fill="hold"/>
                                        <p:tgtEl>
                                          <p:spTgt spid="7752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75217"/>
                                        </p:tgtEl>
                                        <p:attrNameLst>
                                          <p:attrName>style.visibility</p:attrName>
                                        </p:attrNameLst>
                                      </p:cBhvr>
                                      <p:to>
                                        <p:strVal val="visible"/>
                                      </p:to>
                                    </p:set>
                                    <p:anim calcmode="lin" valueType="num">
                                      <p:cBhvr additive="base">
                                        <p:cTn id="73" dur="500" fill="hold"/>
                                        <p:tgtEl>
                                          <p:spTgt spid="775217"/>
                                        </p:tgtEl>
                                        <p:attrNameLst>
                                          <p:attrName>ppt_x</p:attrName>
                                        </p:attrNameLst>
                                      </p:cBhvr>
                                      <p:tavLst>
                                        <p:tav tm="0">
                                          <p:val>
                                            <p:strVal val="#ppt_x"/>
                                          </p:val>
                                        </p:tav>
                                        <p:tav tm="100000">
                                          <p:val>
                                            <p:strVal val="#ppt_x"/>
                                          </p:val>
                                        </p:tav>
                                      </p:tavLst>
                                    </p:anim>
                                    <p:anim calcmode="lin" valueType="num">
                                      <p:cBhvr additive="base">
                                        <p:cTn id="74" dur="500" fill="hold"/>
                                        <p:tgtEl>
                                          <p:spTgt spid="77521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75218"/>
                                        </p:tgtEl>
                                        <p:attrNameLst>
                                          <p:attrName>style.visibility</p:attrName>
                                        </p:attrNameLst>
                                      </p:cBhvr>
                                      <p:to>
                                        <p:strVal val="visible"/>
                                      </p:to>
                                    </p:set>
                                    <p:anim calcmode="lin" valueType="num">
                                      <p:cBhvr additive="base">
                                        <p:cTn id="77" dur="500" fill="hold"/>
                                        <p:tgtEl>
                                          <p:spTgt spid="775218"/>
                                        </p:tgtEl>
                                        <p:attrNameLst>
                                          <p:attrName>ppt_x</p:attrName>
                                        </p:attrNameLst>
                                      </p:cBhvr>
                                      <p:tavLst>
                                        <p:tav tm="0">
                                          <p:val>
                                            <p:strVal val="#ppt_x"/>
                                          </p:val>
                                        </p:tav>
                                        <p:tav tm="100000">
                                          <p:val>
                                            <p:strVal val="#ppt_x"/>
                                          </p:val>
                                        </p:tav>
                                      </p:tavLst>
                                    </p:anim>
                                    <p:anim calcmode="lin" valueType="num">
                                      <p:cBhvr additive="base">
                                        <p:cTn id="78" dur="500" fill="hold"/>
                                        <p:tgtEl>
                                          <p:spTgt spid="77521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75219"/>
                                        </p:tgtEl>
                                        <p:attrNameLst>
                                          <p:attrName>style.visibility</p:attrName>
                                        </p:attrNameLst>
                                      </p:cBhvr>
                                      <p:to>
                                        <p:strVal val="visible"/>
                                      </p:to>
                                    </p:set>
                                    <p:anim calcmode="lin" valueType="num">
                                      <p:cBhvr additive="base">
                                        <p:cTn id="81" dur="500" fill="hold"/>
                                        <p:tgtEl>
                                          <p:spTgt spid="775219"/>
                                        </p:tgtEl>
                                        <p:attrNameLst>
                                          <p:attrName>ppt_x</p:attrName>
                                        </p:attrNameLst>
                                      </p:cBhvr>
                                      <p:tavLst>
                                        <p:tav tm="0">
                                          <p:val>
                                            <p:strVal val="#ppt_x"/>
                                          </p:val>
                                        </p:tav>
                                        <p:tav tm="100000">
                                          <p:val>
                                            <p:strVal val="#ppt_x"/>
                                          </p:val>
                                        </p:tav>
                                      </p:tavLst>
                                    </p:anim>
                                    <p:anim calcmode="lin" valueType="num">
                                      <p:cBhvr additive="base">
                                        <p:cTn id="82" dur="500" fill="hold"/>
                                        <p:tgtEl>
                                          <p:spTgt spid="77521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75220"/>
                                        </p:tgtEl>
                                        <p:attrNameLst>
                                          <p:attrName>style.visibility</p:attrName>
                                        </p:attrNameLst>
                                      </p:cBhvr>
                                      <p:to>
                                        <p:strVal val="visible"/>
                                      </p:to>
                                    </p:set>
                                    <p:anim calcmode="lin" valueType="num">
                                      <p:cBhvr additive="base">
                                        <p:cTn id="85" dur="500" fill="hold"/>
                                        <p:tgtEl>
                                          <p:spTgt spid="775220"/>
                                        </p:tgtEl>
                                        <p:attrNameLst>
                                          <p:attrName>ppt_x</p:attrName>
                                        </p:attrNameLst>
                                      </p:cBhvr>
                                      <p:tavLst>
                                        <p:tav tm="0">
                                          <p:val>
                                            <p:strVal val="#ppt_x"/>
                                          </p:val>
                                        </p:tav>
                                        <p:tav tm="100000">
                                          <p:val>
                                            <p:strVal val="#ppt_x"/>
                                          </p:val>
                                        </p:tav>
                                      </p:tavLst>
                                    </p:anim>
                                    <p:anim calcmode="lin" valueType="num">
                                      <p:cBhvr additive="base">
                                        <p:cTn id="86" dur="500" fill="hold"/>
                                        <p:tgtEl>
                                          <p:spTgt spid="7752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75221"/>
                                        </p:tgtEl>
                                        <p:attrNameLst>
                                          <p:attrName>style.visibility</p:attrName>
                                        </p:attrNameLst>
                                      </p:cBhvr>
                                      <p:to>
                                        <p:strVal val="visible"/>
                                      </p:to>
                                    </p:set>
                                    <p:anim calcmode="lin" valueType="num">
                                      <p:cBhvr additive="base">
                                        <p:cTn id="89" dur="500" fill="hold"/>
                                        <p:tgtEl>
                                          <p:spTgt spid="775221"/>
                                        </p:tgtEl>
                                        <p:attrNameLst>
                                          <p:attrName>ppt_x</p:attrName>
                                        </p:attrNameLst>
                                      </p:cBhvr>
                                      <p:tavLst>
                                        <p:tav tm="0">
                                          <p:val>
                                            <p:strVal val="#ppt_x"/>
                                          </p:val>
                                        </p:tav>
                                        <p:tav tm="100000">
                                          <p:val>
                                            <p:strVal val="#ppt_x"/>
                                          </p:val>
                                        </p:tav>
                                      </p:tavLst>
                                    </p:anim>
                                    <p:anim calcmode="lin" valueType="num">
                                      <p:cBhvr additive="base">
                                        <p:cTn id="90" dur="500" fill="hold"/>
                                        <p:tgtEl>
                                          <p:spTgt spid="77522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775222"/>
                                        </p:tgtEl>
                                        <p:attrNameLst>
                                          <p:attrName>style.visibility</p:attrName>
                                        </p:attrNameLst>
                                      </p:cBhvr>
                                      <p:to>
                                        <p:strVal val="visible"/>
                                      </p:to>
                                    </p:set>
                                    <p:anim calcmode="lin" valueType="num">
                                      <p:cBhvr additive="base">
                                        <p:cTn id="93" dur="500" fill="hold"/>
                                        <p:tgtEl>
                                          <p:spTgt spid="775222"/>
                                        </p:tgtEl>
                                        <p:attrNameLst>
                                          <p:attrName>ppt_x</p:attrName>
                                        </p:attrNameLst>
                                      </p:cBhvr>
                                      <p:tavLst>
                                        <p:tav tm="0">
                                          <p:val>
                                            <p:strVal val="#ppt_x"/>
                                          </p:val>
                                        </p:tav>
                                        <p:tav tm="100000">
                                          <p:val>
                                            <p:strVal val="#ppt_x"/>
                                          </p:val>
                                        </p:tav>
                                      </p:tavLst>
                                    </p:anim>
                                    <p:anim calcmode="lin" valueType="num">
                                      <p:cBhvr additive="base">
                                        <p:cTn id="94" dur="500" fill="hold"/>
                                        <p:tgtEl>
                                          <p:spTgt spid="77522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775223"/>
                                        </p:tgtEl>
                                        <p:attrNameLst>
                                          <p:attrName>style.visibility</p:attrName>
                                        </p:attrNameLst>
                                      </p:cBhvr>
                                      <p:to>
                                        <p:strVal val="visible"/>
                                      </p:to>
                                    </p:set>
                                    <p:anim calcmode="lin" valueType="num">
                                      <p:cBhvr additive="base">
                                        <p:cTn id="97" dur="500" fill="hold"/>
                                        <p:tgtEl>
                                          <p:spTgt spid="775223"/>
                                        </p:tgtEl>
                                        <p:attrNameLst>
                                          <p:attrName>ppt_x</p:attrName>
                                        </p:attrNameLst>
                                      </p:cBhvr>
                                      <p:tavLst>
                                        <p:tav tm="0">
                                          <p:val>
                                            <p:strVal val="#ppt_x"/>
                                          </p:val>
                                        </p:tav>
                                        <p:tav tm="100000">
                                          <p:val>
                                            <p:strVal val="#ppt_x"/>
                                          </p:val>
                                        </p:tav>
                                      </p:tavLst>
                                    </p:anim>
                                    <p:anim calcmode="lin" valueType="num">
                                      <p:cBhvr additive="base">
                                        <p:cTn id="98" dur="500" fill="hold"/>
                                        <p:tgtEl>
                                          <p:spTgt spid="77522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75224"/>
                                        </p:tgtEl>
                                        <p:attrNameLst>
                                          <p:attrName>style.visibility</p:attrName>
                                        </p:attrNameLst>
                                      </p:cBhvr>
                                      <p:to>
                                        <p:strVal val="visible"/>
                                      </p:to>
                                    </p:set>
                                    <p:anim calcmode="lin" valueType="num">
                                      <p:cBhvr additive="base">
                                        <p:cTn id="101" dur="500" fill="hold"/>
                                        <p:tgtEl>
                                          <p:spTgt spid="775224"/>
                                        </p:tgtEl>
                                        <p:attrNameLst>
                                          <p:attrName>ppt_x</p:attrName>
                                        </p:attrNameLst>
                                      </p:cBhvr>
                                      <p:tavLst>
                                        <p:tav tm="0">
                                          <p:val>
                                            <p:strVal val="#ppt_x"/>
                                          </p:val>
                                        </p:tav>
                                        <p:tav tm="100000">
                                          <p:val>
                                            <p:strVal val="#ppt_x"/>
                                          </p:val>
                                        </p:tav>
                                      </p:tavLst>
                                    </p:anim>
                                    <p:anim calcmode="lin" valueType="num">
                                      <p:cBhvr additive="base">
                                        <p:cTn id="102" dur="500" fill="hold"/>
                                        <p:tgtEl>
                                          <p:spTgt spid="77522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775225"/>
                                        </p:tgtEl>
                                        <p:attrNameLst>
                                          <p:attrName>style.visibility</p:attrName>
                                        </p:attrNameLst>
                                      </p:cBhvr>
                                      <p:to>
                                        <p:strVal val="visible"/>
                                      </p:to>
                                    </p:set>
                                    <p:anim calcmode="lin" valueType="num">
                                      <p:cBhvr additive="base">
                                        <p:cTn id="105" dur="500" fill="hold"/>
                                        <p:tgtEl>
                                          <p:spTgt spid="775225"/>
                                        </p:tgtEl>
                                        <p:attrNameLst>
                                          <p:attrName>ppt_x</p:attrName>
                                        </p:attrNameLst>
                                      </p:cBhvr>
                                      <p:tavLst>
                                        <p:tav tm="0">
                                          <p:val>
                                            <p:strVal val="#ppt_x"/>
                                          </p:val>
                                        </p:tav>
                                        <p:tav tm="100000">
                                          <p:val>
                                            <p:strVal val="#ppt_x"/>
                                          </p:val>
                                        </p:tav>
                                      </p:tavLst>
                                    </p:anim>
                                    <p:anim calcmode="lin" valueType="num">
                                      <p:cBhvr additive="base">
                                        <p:cTn id="106" dur="500" fill="hold"/>
                                        <p:tgtEl>
                                          <p:spTgt spid="77522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75226"/>
                                        </p:tgtEl>
                                        <p:attrNameLst>
                                          <p:attrName>style.visibility</p:attrName>
                                        </p:attrNameLst>
                                      </p:cBhvr>
                                      <p:to>
                                        <p:strVal val="visible"/>
                                      </p:to>
                                    </p:set>
                                    <p:anim calcmode="lin" valueType="num">
                                      <p:cBhvr additive="base">
                                        <p:cTn id="109" dur="500" fill="hold"/>
                                        <p:tgtEl>
                                          <p:spTgt spid="775226"/>
                                        </p:tgtEl>
                                        <p:attrNameLst>
                                          <p:attrName>ppt_x</p:attrName>
                                        </p:attrNameLst>
                                      </p:cBhvr>
                                      <p:tavLst>
                                        <p:tav tm="0">
                                          <p:val>
                                            <p:strVal val="#ppt_x"/>
                                          </p:val>
                                        </p:tav>
                                        <p:tav tm="100000">
                                          <p:val>
                                            <p:strVal val="#ppt_x"/>
                                          </p:val>
                                        </p:tav>
                                      </p:tavLst>
                                    </p:anim>
                                    <p:anim calcmode="lin" valueType="num">
                                      <p:cBhvr additive="base">
                                        <p:cTn id="110" dur="500" fill="hold"/>
                                        <p:tgtEl>
                                          <p:spTgt spid="77522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775227"/>
                                        </p:tgtEl>
                                        <p:attrNameLst>
                                          <p:attrName>style.visibility</p:attrName>
                                        </p:attrNameLst>
                                      </p:cBhvr>
                                      <p:to>
                                        <p:strVal val="visible"/>
                                      </p:to>
                                    </p:set>
                                    <p:anim calcmode="lin" valueType="num">
                                      <p:cBhvr additive="base">
                                        <p:cTn id="113" dur="500" fill="hold"/>
                                        <p:tgtEl>
                                          <p:spTgt spid="775227"/>
                                        </p:tgtEl>
                                        <p:attrNameLst>
                                          <p:attrName>ppt_x</p:attrName>
                                        </p:attrNameLst>
                                      </p:cBhvr>
                                      <p:tavLst>
                                        <p:tav tm="0">
                                          <p:val>
                                            <p:strVal val="#ppt_x"/>
                                          </p:val>
                                        </p:tav>
                                        <p:tav tm="100000">
                                          <p:val>
                                            <p:strVal val="#ppt_x"/>
                                          </p:val>
                                        </p:tav>
                                      </p:tavLst>
                                    </p:anim>
                                    <p:anim calcmode="lin" valueType="num">
                                      <p:cBhvr additive="base">
                                        <p:cTn id="114" dur="500" fill="hold"/>
                                        <p:tgtEl>
                                          <p:spTgt spid="77522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775228"/>
                                        </p:tgtEl>
                                        <p:attrNameLst>
                                          <p:attrName>style.visibility</p:attrName>
                                        </p:attrNameLst>
                                      </p:cBhvr>
                                      <p:to>
                                        <p:strVal val="visible"/>
                                      </p:to>
                                    </p:set>
                                    <p:anim calcmode="lin" valueType="num">
                                      <p:cBhvr additive="base">
                                        <p:cTn id="117" dur="500" fill="hold"/>
                                        <p:tgtEl>
                                          <p:spTgt spid="775228"/>
                                        </p:tgtEl>
                                        <p:attrNameLst>
                                          <p:attrName>ppt_x</p:attrName>
                                        </p:attrNameLst>
                                      </p:cBhvr>
                                      <p:tavLst>
                                        <p:tav tm="0">
                                          <p:val>
                                            <p:strVal val="#ppt_x"/>
                                          </p:val>
                                        </p:tav>
                                        <p:tav tm="100000">
                                          <p:val>
                                            <p:strVal val="#ppt_x"/>
                                          </p:val>
                                        </p:tav>
                                      </p:tavLst>
                                    </p:anim>
                                    <p:anim calcmode="lin" valueType="num">
                                      <p:cBhvr additive="base">
                                        <p:cTn id="118" dur="500" fill="hold"/>
                                        <p:tgtEl>
                                          <p:spTgt spid="775228"/>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775229"/>
                                        </p:tgtEl>
                                        <p:attrNameLst>
                                          <p:attrName>style.visibility</p:attrName>
                                        </p:attrNameLst>
                                      </p:cBhvr>
                                      <p:to>
                                        <p:strVal val="visible"/>
                                      </p:to>
                                    </p:set>
                                    <p:anim calcmode="lin" valueType="num">
                                      <p:cBhvr additive="base">
                                        <p:cTn id="121" dur="500" fill="hold"/>
                                        <p:tgtEl>
                                          <p:spTgt spid="775229"/>
                                        </p:tgtEl>
                                        <p:attrNameLst>
                                          <p:attrName>ppt_x</p:attrName>
                                        </p:attrNameLst>
                                      </p:cBhvr>
                                      <p:tavLst>
                                        <p:tav tm="0">
                                          <p:val>
                                            <p:strVal val="#ppt_x"/>
                                          </p:val>
                                        </p:tav>
                                        <p:tav tm="100000">
                                          <p:val>
                                            <p:strVal val="#ppt_x"/>
                                          </p:val>
                                        </p:tav>
                                      </p:tavLst>
                                    </p:anim>
                                    <p:anim calcmode="lin" valueType="num">
                                      <p:cBhvr additive="base">
                                        <p:cTn id="122" dur="500" fill="hold"/>
                                        <p:tgtEl>
                                          <p:spTgt spid="775229"/>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775230"/>
                                        </p:tgtEl>
                                        <p:attrNameLst>
                                          <p:attrName>style.visibility</p:attrName>
                                        </p:attrNameLst>
                                      </p:cBhvr>
                                      <p:to>
                                        <p:strVal val="visible"/>
                                      </p:to>
                                    </p:set>
                                    <p:anim calcmode="lin" valueType="num">
                                      <p:cBhvr additive="base">
                                        <p:cTn id="125" dur="500" fill="hold"/>
                                        <p:tgtEl>
                                          <p:spTgt spid="775230"/>
                                        </p:tgtEl>
                                        <p:attrNameLst>
                                          <p:attrName>ppt_x</p:attrName>
                                        </p:attrNameLst>
                                      </p:cBhvr>
                                      <p:tavLst>
                                        <p:tav tm="0">
                                          <p:val>
                                            <p:strVal val="#ppt_x"/>
                                          </p:val>
                                        </p:tav>
                                        <p:tav tm="100000">
                                          <p:val>
                                            <p:strVal val="#ppt_x"/>
                                          </p:val>
                                        </p:tav>
                                      </p:tavLst>
                                    </p:anim>
                                    <p:anim calcmode="lin" valueType="num">
                                      <p:cBhvr additive="base">
                                        <p:cTn id="126" dur="500" fill="hold"/>
                                        <p:tgtEl>
                                          <p:spTgt spid="775230"/>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775231"/>
                                        </p:tgtEl>
                                        <p:attrNameLst>
                                          <p:attrName>style.visibility</p:attrName>
                                        </p:attrNameLst>
                                      </p:cBhvr>
                                      <p:to>
                                        <p:strVal val="visible"/>
                                      </p:to>
                                    </p:set>
                                    <p:anim calcmode="lin" valueType="num">
                                      <p:cBhvr additive="base">
                                        <p:cTn id="129" dur="500" fill="hold"/>
                                        <p:tgtEl>
                                          <p:spTgt spid="775231"/>
                                        </p:tgtEl>
                                        <p:attrNameLst>
                                          <p:attrName>ppt_x</p:attrName>
                                        </p:attrNameLst>
                                      </p:cBhvr>
                                      <p:tavLst>
                                        <p:tav tm="0">
                                          <p:val>
                                            <p:strVal val="#ppt_x"/>
                                          </p:val>
                                        </p:tav>
                                        <p:tav tm="100000">
                                          <p:val>
                                            <p:strVal val="#ppt_x"/>
                                          </p:val>
                                        </p:tav>
                                      </p:tavLst>
                                    </p:anim>
                                    <p:anim calcmode="lin" valueType="num">
                                      <p:cBhvr additive="base">
                                        <p:cTn id="130" dur="500" fill="hold"/>
                                        <p:tgtEl>
                                          <p:spTgt spid="77523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775232"/>
                                        </p:tgtEl>
                                        <p:attrNameLst>
                                          <p:attrName>style.visibility</p:attrName>
                                        </p:attrNameLst>
                                      </p:cBhvr>
                                      <p:to>
                                        <p:strVal val="visible"/>
                                      </p:to>
                                    </p:set>
                                    <p:anim calcmode="lin" valueType="num">
                                      <p:cBhvr additive="base">
                                        <p:cTn id="133" dur="500" fill="hold"/>
                                        <p:tgtEl>
                                          <p:spTgt spid="775232"/>
                                        </p:tgtEl>
                                        <p:attrNameLst>
                                          <p:attrName>ppt_x</p:attrName>
                                        </p:attrNameLst>
                                      </p:cBhvr>
                                      <p:tavLst>
                                        <p:tav tm="0">
                                          <p:val>
                                            <p:strVal val="#ppt_x"/>
                                          </p:val>
                                        </p:tav>
                                        <p:tav tm="100000">
                                          <p:val>
                                            <p:strVal val="#ppt_x"/>
                                          </p:val>
                                        </p:tav>
                                      </p:tavLst>
                                    </p:anim>
                                    <p:anim calcmode="lin" valueType="num">
                                      <p:cBhvr additive="base">
                                        <p:cTn id="134" dur="500" fill="hold"/>
                                        <p:tgtEl>
                                          <p:spTgt spid="775232"/>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775233"/>
                                        </p:tgtEl>
                                        <p:attrNameLst>
                                          <p:attrName>style.visibility</p:attrName>
                                        </p:attrNameLst>
                                      </p:cBhvr>
                                      <p:to>
                                        <p:strVal val="visible"/>
                                      </p:to>
                                    </p:set>
                                    <p:anim calcmode="lin" valueType="num">
                                      <p:cBhvr additive="base">
                                        <p:cTn id="137" dur="500" fill="hold"/>
                                        <p:tgtEl>
                                          <p:spTgt spid="775233"/>
                                        </p:tgtEl>
                                        <p:attrNameLst>
                                          <p:attrName>ppt_x</p:attrName>
                                        </p:attrNameLst>
                                      </p:cBhvr>
                                      <p:tavLst>
                                        <p:tav tm="0">
                                          <p:val>
                                            <p:strVal val="#ppt_x"/>
                                          </p:val>
                                        </p:tav>
                                        <p:tav tm="100000">
                                          <p:val>
                                            <p:strVal val="#ppt_x"/>
                                          </p:val>
                                        </p:tav>
                                      </p:tavLst>
                                    </p:anim>
                                    <p:anim calcmode="lin" valueType="num">
                                      <p:cBhvr additive="base">
                                        <p:cTn id="138" dur="500" fill="hold"/>
                                        <p:tgtEl>
                                          <p:spTgt spid="775233"/>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775234"/>
                                        </p:tgtEl>
                                        <p:attrNameLst>
                                          <p:attrName>style.visibility</p:attrName>
                                        </p:attrNameLst>
                                      </p:cBhvr>
                                      <p:to>
                                        <p:strVal val="visible"/>
                                      </p:to>
                                    </p:set>
                                    <p:anim calcmode="lin" valueType="num">
                                      <p:cBhvr additive="base">
                                        <p:cTn id="141" dur="500" fill="hold"/>
                                        <p:tgtEl>
                                          <p:spTgt spid="775234"/>
                                        </p:tgtEl>
                                        <p:attrNameLst>
                                          <p:attrName>ppt_x</p:attrName>
                                        </p:attrNameLst>
                                      </p:cBhvr>
                                      <p:tavLst>
                                        <p:tav tm="0">
                                          <p:val>
                                            <p:strVal val="#ppt_x"/>
                                          </p:val>
                                        </p:tav>
                                        <p:tav tm="100000">
                                          <p:val>
                                            <p:strVal val="#ppt_x"/>
                                          </p:val>
                                        </p:tav>
                                      </p:tavLst>
                                    </p:anim>
                                    <p:anim calcmode="lin" valueType="num">
                                      <p:cBhvr additive="base">
                                        <p:cTn id="142" dur="500" fill="hold"/>
                                        <p:tgtEl>
                                          <p:spTgt spid="775234"/>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775235"/>
                                        </p:tgtEl>
                                        <p:attrNameLst>
                                          <p:attrName>style.visibility</p:attrName>
                                        </p:attrNameLst>
                                      </p:cBhvr>
                                      <p:to>
                                        <p:strVal val="visible"/>
                                      </p:to>
                                    </p:set>
                                    <p:anim calcmode="lin" valueType="num">
                                      <p:cBhvr additive="base">
                                        <p:cTn id="145" dur="500" fill="hold"/>
                                        <p:tgtEl>
                                          <p:spTgt spid="775235"/>
                                        </p:tgtEl>
                                        <p:attrNameLst>
                                          <p:attrName>ppt_x</p:attrName>
                                        </p:attrNameLst>
                                      </p:cBhvr>
                                      <p:tavLst>
                                        <p:tav tm="0">
                                          <p:val>
                                            <p:strVal val="#ppt_x"/>
                                          </p:val>
                                        </p:tav>
                                        <p:tav tm="100000">
                                          <p:val>
                                            <p:strVal val="#ppt_x"/>
                                          </p:val>
                                        </p:tav>
                                      </p:tavLst>
                                    </p:anim>
                                    <p:anim calcmode="lin" valueType="num">
                                      <p:cBhvr additive="base">
                                        <p:cTn id="146" dur="500" fill="hold"/>
                                        <p:tgtEl>
                                          <p:spTgt spid="775235"/>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775236"/>
                                        </p:tgtEl>
                                        <p:attrNameLst>
                                          <p:attrName>style.visibility</p:attrName>
                                        </p:attrNameLst>
                                      </p:cBhvr>
                                      <p:to>
                                        <p:strVal val="visible"/>
                                      </p:to>
                                    </p:set>
                                    <p:anim calcmode="lin" valueType="num">
                                      <p:cBhvr additive="base">
                                        <p:cTn id="149" dur="500" fill="hold"/>
                                        <p:tgtEl>
                                          <p:spTgt spid="775236"/>
                                        </p:tgtEl>
                                        <p:attrNameLst>
                                          <p:attrName>ppt_x</p:attrName>
                                        </p:attrNameLst>
                                      </p:cBhvr>
                                      <p:tavLst>
                                        <p:tav tm="0">
                                          <p:val>
                                            <p:strVal val="#ppt_x"/>
                                          </p:val>
                                        </p:tav>
                                        <p:tav tm="100000">
                                          <p:val>
                                            <p:strVal val="#ppt_x"/>
                                          </p:val>
                                        </p:tav>
                                      </p:tavLst>
                                    </p:anim>
                                    <p:anim calcmode="lin" valueType="num">
                                      <p:cBhvr additive="base">
                                        <p:cTn id="150" dur="500" fill="hold"/>
                                        <p:tgtEl>
                                          <p:spTgt spid="775236"/>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775237"/>
                                        </p:tgtEl>
                                        <p:attrNameLst>
                                          <p:attrName>style.visibility</p:attrName>
                                        </p:attrNameLst>
                                      </p:cBhvr>
                                      <p:to>
                                        <p:strVal val="visible"/>
                                      </p:to>
                                    </p:set>
                                    <p:anim calcmode="lin" valueType="num">
                                      <p:cBhvr additive="base">
                                        <p:cTn id="153" dur="500" fill="hold"/>
                                        <p:tgtEl>
                                          <p:spTgt spid="775237"/>
                                        </p:tgtEl>
                                        <p:attrNameLst>
                                          <p:attrName>ppt_x</p:attrName>
                                        </p:attrNameLst>
                                      </p:cBhvr>
                                      <p:tavLst>
                                        <p:tav tm="0">
                                          <p:val>
                                            <p:strVal val="#ppt_x"/>
                                          </p:val>
                                        </p:tav>
                                        <p:tav tm="100000">
                                          <p:val>
                                            <p:strVal val="#ppt_x"/>
                                          </p:val>
                                        </p:tav>
                                      </p:tavLst>
                                    </p:anim>
                                    <p:anim calcmode="lin" valueType="num">
                                      <p:cBhvr additive="base">
                                        <p:cTn id="154" dur="500" fill="hold"/>
                                        <p:tgtEl>
                                          <p:spTgt spid="775237"/>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775238"/>
                                        </p:tgtEl>
                                        <p:attrNameLst>
                                          <p:attrName>style.visibility</p:attrName>
                                        </p:attrNameLst>
                                      </p:cBhvr>
                                      <p:to>
                                        <p:strVal val="visible"/>
                                      </p:to>
                                    </p:set>
                                    <p:anim calcmode="lin" valueType="num">
                                      <p:cBhvr additive="base">
                                        <p:cTn id="157" dur="500" fill="hold"/>
                                        <p:tgtEl>
                                          <p:spTgt spid="775238"/>
                                        </p:tgtEl>
                                        <p:attrNameLst>
                                          <p:attrName>ppt_x</p:attrName>
                                        </p:attrNameLst>
                                      </p:cBhvr>
                                      <p:tavLst>
                                        <p:tav tm="0">
                                          <p:val>
                                            <p:strVal val="#ppt_x"/>
                                          </p:val>
                                        </p:tav>
                                        <p:tav tm="100000">
                                          <p:val>
                                            <p:strVal val="#ppt_x"/>
                                          </p:val>
                                        </p:tav>
                                      </p:tavLst>
                                    </p:anim>
                                    <p:anim calcmode="lin" valueType="num">
                                      <p:cBhvr additive="base">
                                        <p:cTn id="158" dur="500" fill="hold"/>
                                        <p:tgtEl>
                                          <p:spTgt spid="775238"/>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775239"/>
                                        </p:tgtEl>
                                        <p:attrNameLst>
                                          <p:attrName>style.visibility</p:attrName>
                                        </p:attrNameLst>
                                      </p:cBhvr>
                                      <p:to>
                                        <p:strVal val="visible"/>
                                      </p:to>
                                    </p:set>
                                    <p:anim calcmode="lin" valueType="num">
                                      <p:cBhvr additive="base">
                                        <p:cTn id="161" dur="500" fill="hold"/>
                                        <p:tgtEl>
                                          <p:spTgt spid="775239"/>
                                        </p:tgtEl>
                                        <p:attrNameLst>
                                          <p:attrName>ppt_x</p:attrName>
                                        </p:attrNameLst>
                                      </p:cBhvr>
                                      <p:tavLst>
                                        <p:tav tm="0">
                                          <p:val>
                                            <p:strVal val="#ppt_x"/>
                                          </p:val>
                                        </p:tav>
                                        <p:tav tm="100000">
                                          <p:val>
                                            <p:strVal val="#ppt_x"/>
                                          </p:val>
                                        </p:tav>
                                      </p:tavLst>
                                    </p:anim>
                                    <p:anim calcmode="lin" valueType="num">
                                      <p:cBhvr additive="base">
                                        <p:cTn id="162" dur="500" fill="hold"/>
                                        <p:tgtEl>
                                          <p:spTgt spid="775239"/>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775240"/>
                                        </p:tgtEl>
                                        <p:attrNameLst>
                                          <p:attrName>style.visibility</p:attrName>
                                        </p:attrNameLst>
                                      </p:cBhvr>
                                      <p:to>
                                        <p:strVal val="visible"/>
                                      </p:to>
                                    </p:set>
                                    <p:anim calcmode="lin" valueType="num">
                                      <p:cBhvr additive="base">
                                        <p:cTn id="165" dur="500" fill="hold"/>
                                        <p:tgtEl>
                                          <p:spTgt spid="775240"/>
                                        </p:tgtEl>
                                        <p:attrNameLst>
                                          <p:attrName>ppt_x</p:attrName>
                                        </p:attrNameLst>
                                      </p:cBhvr>
                                      <p:tavLst>
                                        <p:tav tm="0">
                                          <p:val>
                                            <p:strVal val="#ppt_x"/>
                                          </p:val>
                                        </p:tav>
                                        <p:tav tm="100000">
                                          <p:val>
                                            <p:strVal val="#ppt_x"/>
                                          </p:val>
                                        </p:tav>
                                      </p:tavLst>
                                    </p:anim>
                                    <p:anim calcmode="lin" valueType="num">
                                      <p:cBhvr additive="base">
                                        <p:cTn id="166" dur="500" fill="hold"/>
                                        <p:tgtEl>
                                          <p:spTgt spid="775240"/>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775241"/>
                                        </p:tgtEl>
                                        <p:attrNameLst>
                                          <p:attrName>style.visibility</p:attrName>
                                        </p:attrNameLst>
                                      </p:cBhvr>
                                      <p:to>
                                        <p:strVal val="visible"/>
                                      </p:to>
                                    </p:set>
                                    <p:anim calcmode="lin" valueType="num">
                                      <p:cBhvr additive="base">
                                        <p:cTn id="169" dur="500" fill="hold"/>
                                        <p:tgtEl>
                                          <p:spTgt spid="775241"/>
                                        </p:tgtEl>
                                        <p:attrNameLst>
                                          <p:attrName>ppt_x</p:attrName>
                                        </p:attrNameLst>
                                      </p:cBhvr>
                                      <p:tavLst>
                                        <p:tav tm="0">
                                          <p:val>
                                            <p:strVal val="#ppt_x"/>
                                          </p:val>
                                        </p:tav>
                                        <p:tav tm="100000">
                                          <p:val>
                                            <p:strVal val="#ppt_x"/>
                                          </p:val>
                                        </p:tav>
                                      </p:tavLst>
                                    </p:anim>
                                    <p:anim calcmode="lin" valueType="num">
                                      <p:cBhvr additive="base">
                                        <p:cTn id="170" dur="500" fill="hold"/>
                                        <p:tgtEl>
                                          <p:spTgt spid="775241"/>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775242"/>
                                        </p:tgtEl>
                                        <p:attrNameLst>
                                          <p:attrName>style.visibility</p:attrName>
                                        </p:attrNameLst>
                                      </p:cBhvr>
                                      <p:to>
                                        <p:strVal val="visible"/>
                                      </p:to>
                                    </p:set>
                                    <p:anim calcmode="lin" valueType="num">
                                      <p:cBhvr additive="base">
                                        <p:cTn id="173" dur="500" fill="hold"/>
                                        <p:tgtEl>
                                          <p:spTgt spid="775242"/>
                                        </p:tgtEl>
                                        <p:attrNameLst>
                                          <p:attrName>ppt_x</p:attrName>
                                        </p:attrNameLst>
                                      </p:cBhvr>
                                      <p:tavLst>
                                        <p:tav tm="0">
                                          <p:val>
                                            <p:strVal val="#ppt_x"/>
                                          </p:val>
                                        </p:tav>
                                        <p:tav tm="100000">
                                          <p:val>
                                            <p:strVal val="#ppt_x"/>
                                          </p:val>
                                        </p:tav>
                                      </p:tavLst>
                                    </p:anim>
                                    <p:anim calcmode="lin" valueType="num">
                                      <p:cBhvr additive="base">
                                        <p:cTn id="174" dur="500" fill="hold"/>
                                        <p:tgtEl>
                                          <p:spTgt spid="775242"/>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775243"/>
                                        </p:tgtEl>
                                        <p:attrNameLst>
                                          <p:attrName>style.visibility</p:attrName>
                                        </p:attrNameLst>
                                      </p:cBhvr>
                                      <p:to>
                                        <p:strVal val="visible"/>
                                      </p:to>
                                    </p:set>
                                    <p:anim calcmode="lin" valueType="num">
                                      <p:cBhvr additive="base">
                                        <p:cTn id="177" dur="500" fill="hold"/>
                                        <p:tgtEl>
                                          <p:spTgt spid="775243"/>
                                        </p:tgtEl>
                                        <p:attrNameLst>
                                          <p:attrName>ppt_x</p:attrName>
                                        </p:attrNameLst>
                                      </p:cBhvr>
                                      <p:tavLst>
                                        <p:tav tm="0">
                                          <p:val>
                                            <p:strVal val="#ppt_x"/>
                                          </p:val>
                                        </p:tav>
                                        <p:tav tm="100000">
                                          <p:val>
                                            <p:strVal val="#ppt_x"/>
                                          </p:val>
                                        </p:tav>
                                      </p:tavLst>
                                    </p:anim>
                                    <p:anim calcmode="lin" valueType="num">
                                      <p:cBhvr additive="base">
                                        <p:cTn id="178" dur="500" fill="hold"/>
                                        <p:tgtEl>
                                          <p:spTgt spid="775243"/>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775244"/>
                                        </p:tgtEl>
                                        <p:attrNameLst>
                                          <p:attrName>style.visibility</p:attrName>
                                        </p:attrNameLst>
                                      </p:cBhvr>
                                      <p:to>
                                        <p:strVal val="visible"/>
                                      </p:to>
                                    </p:set>
                                    <p:anim calcmode="lin" valueType="num">
                                      <p:cBhvr additive="base">
                                        <p:cTn id="181" dur="500" fill="hold"/>
                                        <p:tgtEl>
                                          <p:spTgt spid="775244"/>
                                        </p:tgtEl>
                                        <p:attrNameLst>
                                          <p:attrName>ppt_x</p:attrName>
                                        </p:attrNameLst>
                                      </p:cBhvr>
                                      <p:tavLst>
                                        <p:tav tm="0">
                                          <p:val>
                                            <p:strVal val="#ppt_x"/>
                                          </p:val>
                                        </p:tav>
                                        <p:tav tm="100000">
                                          <p:val>
                                            <p:strVal val="#ppt_x"/>
                                          </p:val>
                                        </p:tav>
                                      </p:tavLst>
                                    </p:anim>
                                    <p:anim calcmode="lin" valueType="num">
                                      <p:cBhvr additive="base">
                                        <p:cTn id="182" dur="500" fill="hold"/>
                                        <p:tgtEl>
                                          <p:spTgt spid="775244"/>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775245"/>
                                        </p:tgtEl>
                                        <p:attrNameLst>
                                          <p:attrName>style.visibility</p:attrName>
                                        </p:attrNameLst>
                                      </p:cBhvr>
                                      <p:to>
                                        <p:strVal val="visible"/>
                                      </p:to>
                                    </p:set>
                                    <p:anim calcmode="lin" valueType="num">
                                      <p:cBhvr additive="base">
                                        <p:cTn id="185" dur="500" fill="hold"/>
                                        <p:tgtEl>
                                          <p:spTgt spid="775245"/>
                                        </p:tgtEl>
                                        <p:attrNameLst>
                                          <p:attrName>ppt_x</p:attrName>
                                        </p:attrNameLst>
                                      </p:cBhvr>
                                      <p:tavLst>
                                        <p:tav tm="0">
                                          <p:val>
                                            <p:strVal val="#ppt_x"/>
                                          </p:val>
                                        </p:tav>
                                        <p:tav tm="100000">
                                          <p:val>
                                            <p:strVal val="#ppt_x"/>
                                          </p:val>
                                        </p:tav>
                                      </p:tavLst>
                                    </p:anim>
                                    <p:anim calcmode="lin" valueType="num">
                                      <p:cBhvr additive="base">
                                        <p:cTn id="186" dur="500" fill="hold"/>
                                        <p:tgtEl>
                                          <p:spTgt spid="775245"/>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775246"/>
                                        </p:tgtEl>
                                        <p:attrNameLst>
                                          <p:attrName>style.visibility</p:attrName>
                                        </p:attrNameLst>
                                      </p:cBhvr>
                                      <p:to>
                                        <p:strVal val="visible"/>
                                      </p:to>
                                    </p:set>
                                    <p:anim calcmode="lin" valueType="num">
                                      <p:cBhvr additive="base">
                                        <p:cTn id="189" dur="500" fill="hold"/>
                                        <p:tgtEl>
                                          <p:spTgt spid="775246"/>
                                        </p:tgtEl>
                                        <p:attrNameLst>
                                          <p:attrName>ppt_x</p:attrName>
                                        </p:attrNameLst>
                                      </p:cBhvr>
                                      <p:tavLst>
                                        <p:tav tm="0">
                                          <p:val>
                                            <p:strVal val="#ppt_x"/>
                                          </p:val>
                                        </p:tav>
                                        <p:tav tm="100000">
                                          <p:val>
                                            <p:strVal val="#ppt_x"/>
                                          </p:val>
                                        </p:tav>
                                      </p:tavLst>
                                    </p:anim>
                                    <p:anim calcmode="lin" valueType="num">
                                      <p:cBhvr additive="base">
                                        <p:cTn id="190" dur="500" fill="hold"/>
                                        <p:tgtEl>
                                          <p:spTgt spid="775246"/>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775247"/>
                                        </p:tgtEl>
                                        <p:attrNameLst>
                                          <p:attrName>style.visibility</p:attrName>
                                        </p:attrNameLst>
                                      </p:cBhvr>
                                      <p:to>
                                        <p:strVal val="visible"/>
                                      </p:to>
                                    </p:set>
                                    <p:anim calcmode="lin" valueType="num">
                                      <p:cBhvr additive="base">
                                        <p:cTn id="193" dur="500" fill="hold"/>
                                        <p:tgtEl>
                                          <p:spTgt spid="775247"/>
                                        </p:tgtEl>
                                        <p:attrNameLst>
                                          <p:attrName>ppt_x</p:attrName>
                                        </p:attrNameLst>
                                      </p:cBhvr>
                                      <p:tavLst>
                                        <p:tav tm="0">
                                          <p:val>
                                            <p:strVal val="#ppt_x"/>
                                          </p:val>
                                        </p:tav>
                                        <p:tav tm="100000">
                                          <p:val>
                                            <p:strVal val="#ppt_x"/>
                                          </p:val>
                                        </p:tav>
                                      </p:tavLst>
                                    </p:anim>
                                    <p:anim calcmode="lin" valueType="num">
                                      <p:cBhvr additive="base">
                                        <p:cTn id="194" dur="500" fill="hold"/>
                                        <p:tgtEl>
                                          <p:spTgt spid="775247"/>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775248"/>
                                        </p:tgtEl>
                                        <p:attrNameLst>
                                          <p:attrName>style.visibility</p:attrName>
                                        </p:attrNameLst>
                                      </p:cBhvr>
                                      <p:to>
                                        <p:strVal val="visible"/>
                                      </p:to>
                                    </p:set>
                                    <p:anim calcmode="lin" valueType="num">
                                      <p:cBhvr additive="base">
                                        <p:cTn id="197" dur="500" fill="hold"/>
                                        <p:tgtEl>
                                          <p:spTgt spid="775248"/>
                                        </p:tgtEl>
                                        <p:attrNameLst>
                                          <p:attrName>ppt_x</p:attrName>
                                        </p:attrNameLst>
                                      </p:cBhvr>
                                      <p:tavLst>
                                        <p:tav tm="0">
                                          <p:val>
                                            <p:strVal val="#ppt_x"/>
                                          </p:val>
                                        </p:tav>
                                        <p:tav tm="100000">
                                          <p:val>
                                            <p:strVal val="#ppt_x"/>
                                          </p:val>
                                        </p:tav>
                                      </p:tavLst>
                                    </p:anim>
                                    <p:anim calcmode="lin" valueType="num">
                                      <p:cBhvr additive="base">
                                        <p:cTn id="198" dur="500" fill="hold"/>
                                        <p:tgtEl>
                                          <p:spTgt spid="775248"/>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775249"/>
                                        </p:tgtEl>
                                        <p:attrNameLst>
                                          <p:attrName>style.visibility</p:attrName>
                                        </p:attrNameLst>
                                      </p:cBhvr>
                                      <p:to>
                                        <p:strVal val="visible"/>
                                      </p:to>
                                    </p:set>
                                    <p:anim calcmode="lin" valueType="num">
                                      <p:cBhvr additive="base">
                                        <p:cTn id="201" dur="500" fill="hold"/>
                                        <p:tgtEl>
                                          <p:spTgt spid="775249"/>
                                        </p:tgtEl>
                                        <p:attrNameLst>
                                          <p:attrName>ppt_x</p:attrName>
                                        </p:attrNameLst>
                                      </p:cBhvr>
                                      <p:tavLst>
                                        <p:tav tm="0">
                                          <p:val>
                                            <p:strVal val="#ppt_x"/>
                                          </p:val>
                                        </p:tav>
                                        <p:tav tm="100000">
                                          <p:val>
                                            <p:strVal val="#ppt_x"/>
                                          </p:val>
                                        </p:tav>
                                      </p:tavLst>
                                    </p:anim>
                                    <p:anim calcmode="lin" valueType="num">
                                      <p:cBhvr additive="base">
                                        <p:cTn id="202" dur="500" fill="hold"/>
                                        <p:tgtEl>
                                          <p:spTgt spid="775249"/>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775250"/>
                                        </p:tgtEl>
                                        <p:attrNameLst>
                                          <p:attrName>style.visibility</p:attrName>
                                        </p:attrNameLst>
                                      </p:cBhvr>
                                      <p:to>
                                        <p:strVal val="visible"/>
                                      </p:to>
                                    </p:set>
                                    <p:anim calcmode="lin" valueType="num">
                                      <p:cBhvr additive="base">
                                        <p:cTn id="205" dur="500" fill="hold"/>
                                        <p:tgtEl>
                                          <p:spTgt spid="775250"/>
                                        </p:tgtEl>
                                        <p:attrNameLst>
                                          <p:attrName>ppt_x</p:attrName>
                                        </p:attrNameLst>
                                      </p:cBhvr>
                                      <p:tavLst>
                                        <p:tav tm="0">
                                          <p:val>
                                            <p:strVal val="#ppt_x"/>
                                          </p:val>
                                        </p:tav>
                                        <p:tav tm="100000">
                                          <p:val>
                                            <p:strVal val="#ppt_x"/>
                                          </p:val>
                                        </p:tav>
                                      </p:tavLst>
                                    </p:anim>
                                    <p:anim calcmode="lin" valueType="num">
                                      <p:cBhvr additive="base">
                                        <p:cTn id="206" dur="500" fill="hold"/>
                                        <p:tgtEl>
                                          <p:spTgt spid="775250"/>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775251"/>
                                        </p:tgtEl>
                                        <p:attrNameLst>
                                          <p:attrName>style.visibility</p:attrName>
                                        </p:attrNameLst>
                                      </p:cBhvr>
                                      <p:to>
                                        <p:strVal val="visible"/>
                                      </p:to>
                                    </p:set>
                                    <p:anim calcmode="lin" valueType="num">
                                      <p:cBhvr additive="base">
                                        <p:cTn id="209" dur="500" fill="hold"/>
                                        <p:tgtEl>
                                          <p:spTgt spid="775251"/>
                                        </p:tgtEl>
                                        <p:attrNameLst>
                                          <p:attrName>ppt_x</p:attrName>
                                        </p:attrNameLst>
                                      </p:cBhvr>
                                      <p:tavLst>
                                        <p:tav tm="0">
                                          <p:val>
                                            <p:strVal val="#ppt_x"/>
                                          </p:val>
                                        </p:tav>
                                        <p:tav tm="100000">
                                          <p:val>
                                            <p:strVal val="#ppt_x"/>
                                          </p:val>
                                        </p:tav>
                                      </p:tavLst>
                                    </p:anim>
                                    <p:anim calcmode="lin" valueType="num">
                                      <p:cBhvr additive="base">
                                        <p:cTn id="210" dur="500" fill="hold"/>
                                        <p:tgtEl>
                                          <p:spTgt spid="775251"/>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775252"/>
                                        </p:tgtEl>
                                        <p:attrNameLst>
                                          <p:attrName>style.visibility</p:attrName>
                                        </p:attrNameLst>
                                      </p:cBhvr>
                                      <p:to>
                                        <p:strVal val="visible"/>
                                      </p:to>
                                    </p:set>
                                    <p:anim calcmode="lin" valueType="num">
                                      <p:cBhvr additive="base">
                                        <p:cTn id="213" dur="500" fill="hold"/>
                                        <p:tgtEl>
                                          <p:spTgt spid="775252"/>
                                        </p:tgtEl>
                                        <p:attrNameLst>
                                          <p:attrName>ppt_x</p:attrName>
                                        </p:attrNameLst>
                                      </p:cBhvr>
                                      <p:tavLst>
                                        <p:tav tm="0">
                                          <p:val>
                                            <p:strVal val="#ppt_x"/>
                                          </p:val>
                                        </p:tav>
                                        <p:tav tm="100000">
                                          <p:val>
                                            <p:strVal val="#ppt_x"/>
                                          </p:val>
                                        </p:tav>
                                      </p:tavLst>
                                    </p:anim>
                                    <p:anim calcmode="lin" valueType="num">
                                      <p:cBhvr additive="base">
                                        <p:cTn id="214" dur="500" fill="hold"/>
                                        <p:tgtEl>
                                          <p:spTgt spid="775252"/>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775253"/>
                                        </p:tgtEl>
                                        <p:attrNameLst>
                                          <p:attrName>style.visibility</p:attrName>
                                        </p:attrNameLst>
                                      </p:cBhvr>
                                      <p:to>
                                        <p:strVal val="visible"/>
                                      </p:to>
                                    </p:set>
                                    <p:anim calcmode="lin" valueType="num">
                                      <p:cBhvr additive="base">
                                        <p:cTn id="217" dur="500" fill="hold"/>
                                        <p:tgtEl>
                                          <p:spTgt spid="775253"/>
                                        </p:tgtEl>
                                        <p:attrNameLst>
                                          <p:attrName>ppt_x</p:attrName>
                                        </p:attrNameLst>
                                      </p:cBhvr>
                                      <p:tavLst>
                                        <p:tav tm="0">
                                          <p:val>
                                            <p:strVal val="#ppt_x"/>
                                          </p:val>
                                        </p:tav>
                                        <p:tav tm="100000">
                                          <p:val>
                                            <p:strVal val="#ppt_x"/>
                                          </p:val>
                                        </p:tav>
                                      </p:tavLst>
                                    </p:anim>
                                    <p:anim calcmode="lin" valueType="num">
                                      <p:cBhvr additive="base">
                                        <p:cTn id="218" dur="500" fill="hold"/>
                                        <p:tgtEl>
                                          <p:spTgt spid="775253"/>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775254"/>
                                        </p:tgtEl>
                                        <p:attrNameLst>
                                          <p:attrName>style.visibility</p:attrName>
                                        </p:attrNameLst>
                                      </p:cBhvr>
                                      <p:to>
                                        <p:strVal val="visible"/>
                                      </p:to>
                                    </p:set>
                                    <p:anim calcmode="lin" valueType="num">
                                      <p:cBhvr additive="base">
                                        <p:cTn id="221" dur="500" fill="hold"/>
                                        <p:tgtEl>
                                          <p:spTgt spid="775254"/>
                                        </p:tgtEl>
                                        <p:attrNameLst>
                                          <p:attrName>ppt_x</p:attrName>
                                        </p:attrNameLst>
                                      </p:cBhvr>
                                      <p:tavLst>
                                        <p:tav tm="0">
                                          <p:val>
                                            <p:strVal val="#ppt_x"/>
                                          </p:val>
                                        </p:tav>
                                        <p:tav tm="100000">
                                          <p:val>
                                            <p:strVal val="#ppt_x"/>
                                          </p:val>
                                        </p:tav>
                                      </p:tavLst>
                                    </p:anim>
                                    <p:anim calcmode="lin" valueType="num">
                                      <p:cBhvr additive="base">
                                        <p:cTn id="222" dur="500" fill="hold"/>
                                        <p:tgtEl>
                                          <p:spTgt spid="775254"/>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775255"/>
                                        </p:tgtEl>
                                        <p:attrNameLst>
                                          <p:attrName>style.visibility</p:attrName>
                                        </p:attrNameLst>
                                      </p:cBhvr>
                                      <p:to>
                                        <p:strVal val="visible"/>
                                      </p:to>
                                    </p:set>
                                    <p:anim calcmode="lin" valueType="num">
                                      <p:cBhvr additive="base">
                                        <p:cTn id="225" dur="500" fill="hold"/>
                                        <p:tgtEl>
                                          <p:spTgt spid="775255"/>
                                        </p:tgtEl>
                                        <p:attrNameLst>
                                          <p:attrName>ppt_x</p:attrName>
                                        </p:attrNameLst>
                                      </p:cBhvr>
                                      <p:tavLst>
                                        <p:tav tm="0">
                                          <p:val>
                                            <p:strVal val="#ppt_x"/>
                                          </p:val>
                                        </p:tav>
                                        <p:tav tm="100000">
                                          <p:val>
                                            <p:strVal val="#ppt_x"/>
                                          </p:val>
                                        </p:tav>
                                      </p:tavLst>
                                    </p:anim>
                                    <p:anim calcmode="lin" valueType="num">
                                      <p:cBhvr additive="base">
                                        <p:cTn id="226" dur="500" fill="hold"/>
                                        <p:tgtEl>
                                          <p:spTgt spid="775255"/>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775256"/>
                                        </p:tgtEl>
                                        <p:attrNameLst>
                                          <p:attrName>style.visibility</p:attrName>
                                        </p:attrNameLst>
                                      </p:cBhvr>
                                      <p:to>
                                        <p:strVal val="visible"/>
                                      </p:to>
                                    </p:set>
                                    <p:anim calcmode="lin" valueType="num">
                                      <p:cBhvr additive="base">
                                        <p:cTn id="229" dur="500" fill="hold"/>
                                        <p:tgtEl>
                                          <p:spTgt spid="775256"/>
                                        </p:tgtEl>
                                        <p:attrNameLst>
                                          <p:attrName>ppt_x</p:attrName>
                                        </p:attrNameLst>
                                      </p:cBhvr>
                                      <p:tavLst>
                                        <p:tav tm="0">
                                          <p:val>
                                            <p:strVal val="#ppt_x"/>
                                          </p:val>
                                        </p:tav>
                                        <p:tav tm="100000">
                                          <p:val>
                                            <p:strVal val="#ppt_x"/>
                                          </p:val>
                                        </p:tav>
                                      </p:tavLst>
                                    </p:anim>
                                    <p:anim calcmode="lin" valueType="num">
                                      <p:cBhvr additive="base">
                                        <p:cTn id="230" dur="500" fill="hold"/>
                                        <p:tgtEl>
                                          <p:spTgt spid="775256"/>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775257"/>
                                        </p:tgtEl>
                                        <p:attrNameLst>
                                          <p:attrName>style.visibility</p:attrName>
                                        </p:attrNameLst>
                                      </p:cBhvr>
                                      <p:to>
                                        <p:strVal val="visible"/>
                                      </p:to>
                                    </p:set>
                                    <p:anim calcmode="lin" valueType="num">
                                      <p:cBhvr additive="base">
                                        <p:cTn id="233" dur="500" fill="hold"/>
                                        <p:tgtEl>
                                          <p:spTgt spid="775257"/>
                                        </p:tgtEl>
                                        <p:attrNameLst>
                                          <p:attrName>ppt_x</p:attrName>
                                        </p:attrNameLst>
                                      </p:cBhvr>
                                      <p:tavLst>
                                        <p:tav tm="0">
                                          <p:val>
                                            <p:strVal val="#ppt_x"/>
                                          </p:val>
                                        </p:tav>
                                        <p:tav tm="100000">
                                          <p:val>
                                            <p:strVal val="#ppt_x"/>
                                          </p:val>
                                        </p:tav>
                                      </p:tavLst>
                                    </p:anim>
                                    <p:anim calcmode="lin" valueType="num">
                                      <p:cBhvr additive="base">
                                        <p:cTn id="234" dur="500" fill="hold"/>
                                        <p:tgtEl>
                                          <p:spTgt spid="775257"/>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775258"/>
                                        </p:tgtEl>
                                        <p:attrNameLst>
                                          <p:attrName>style.visibility</p:attrName>
                                        </p:attrNameLst>
                                      </p:cBhvr>
                                      <p:to>
                                        <p:strVal val="visible"/>
                                      </p:to>
                                    </p:set>
                                    <p:anim calcmode="lin" valueType="num">
                                      <p:cBhvr additive="base">
                                        <p:cTn id="237" dur="500" fill="hold"/>
                                        <p:tgtEl>
                                          <p:spTgt spid="775258"/>
                                        </p:tgtEl>
                                        <p:attrNameLst>
                                          <p:attrName>ppt_x</p:attrName>
                                        </p:attrNameLst>
                                      </p:cBhvr>
                                      <p:tavLst>
                                        <p:tav tm="0">
                                          <p:val>
                                            <p:strVal val="#ppt_x"/>
                                          </p:val>
                                        </p:tav>
                                        <p:tav tm="100000">
                                          <p:val>
                                            <p:strVal val="#ppt_x"/>
                                          </p:val>
                                        </p:tav>
                                      </p:tavLst>
                                    </p:anim>
                                    <p:anim calcmode="lin" valueType="num">
                                      <p:cBhvr additive="base">
                                        <p:cTn id="238" dur="500" fill="hold"/>
                                        <p:tgtEl>
                                          <p:spTgt spid="775258"/>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775259"/>
                                        </p:tgtEl>
                                        <p:attrNameLst>
                                          <p:attrName>style.visibility</p:attrName>
                                        </p:attrNameLst>
                                      </p:cBhvr>
                                      <p:to>
                                        <p:strVal val="visible"/>
                                      </p:to>
                                    </p:set>
                                    <p:anim calcmode="lin" valueType="num">
                                      <p:cBhvr additive="base">
                                        <p:cTn id="241" dur="500" fill="hold"/>
                                        <p:tgtEl>
                                          <p:spTgt spid="775259"/>
                                        </p:tgtEl>
                                        <p:attrNameLst>
                                          <p:attrName>ppt_x</p:attrName>
                                        </p:attrNameLst>
                                      </p:cBhvr>
                                      <p:tavLst>
                                        <p:tav tm="0">
                                          <p:val>
                                            <p:strVal val="#ppt_x"/>
                                          </p:val>
                                        </p:tav>
                                        <p:tav tm="100000">
                                          <p:val>
                                            <p:strVal val="#ppt_x"/>
                                          </p:val>
                                        </p:tav>
                                      </p:tavLst>
                                    </p:anim>
                                    <p:anim calcmode="lin" valueType="num">
                                      <p:cBhvr additive="base">
                                        <p:cTn id="242" dur="500" fill="hold"/>
                                        <p:tgtEl>
                                          <p:spTgt spid="775259"/>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775260"/>
                                        </p:tgtEl>
                                        <p:attrNameLst>
                                          <p:attrName>style.visibility</p:attrName>
                                        </p:attrNameLst>
                                      </p:cBhvr>
                                      <p:to>
                                        <p:strVal val="visible"/>
                                      </p:to>
                                    </p:set>
                                    <p:anim calcmode="lin" valueType="num">
                                      <p:cBhvr additive="base">
                                        <p:cTn id="245" dur="500" fill="hold"/>
                                        <p:tgtEl>
                                          <p:spTgt spid="775260"/>
                                        </p:tgtEl>
                                        <p:attrNameLst>
                                          <p:attrName>ppt_x</p:attrName>
                                        </p:attrNameLst>
                                      </p:cBhvr>
                                      <p:tavLst>
                                        <p:tav tm="0">
                                          <p:val>
                                            <p:strVal val="#ppt_x"/>
                                          </p:val>
                                        </p:tav>
                                        <p:tav tm="100000">
                                          <p:val>
                                            <p:strVal val="#ppt_x"/>
                                          </p:val>
                                        </p:tav>
                                      </p:tavLst>
                                    </p:anim>
                                    <p:anim calcmode="lin" valueType="num">
                                      <p:cBhvr additive="base">
                                        <p:cTn id="246" dur="500" fill="hold"/>
                                        <p:tgtEl>
                                          <p:spTgt spid="775260"/>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775261"/>
                                        </p:tgtEl>
                                        <p:attrNameLst>
                                          <p:attrName>style.visibility</p:attrName>
                                        </p:attrNameLst>
                                      </p:cBhvr>
                                      <p:to>
                                        <p:strVal val="visible"/>
                                      </p:to>
                                    </p:set>
                                    <p:anim calcmode="lin" valueType="num">
                                      <p:cBhvr additive="base">
                                        <p:cTn id="249" dur="500" fill="hold"/>
                                        <p:tgtEl>
                                          <p:spTgt spid="775261"/>
                                        </p:tgtEl>
                                        <p:attrNameLst>
                                          <p:attrName>ppt_x</p:attrName>
                                        </p:attrNameLst>
                                      </p:cBhvr>
                                      <p:tavLst>
                                        <p:tav tm="0">
                                          <p:val>
                                            <p:strVal val="#ppt_x"/>
                                          </p:val>
                                        </p:tav>
                                        <p:tav tm="100000">
                                          <p:val>
                                            <p:strVal val="#ppt_x"/>
                                          </p:val>
                                        </p:tav>
                                      </p:tavLst>
                                    </p:anim>
                                    <p:anim calcmode="lin" valueType="num">
                                      <p:cBhvr additive="base">
                                        <p:cTn id="250" dur="500" fill="hold"/>
                                        <p:tgtEl>
                                          <p:spTgt spid="775261"/>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775262"/>
                                        </p:tgtEl>
                                        <p:attrNameLst>
                                          <p:attrName>style.visibility</p:attrName>
                                        </p:attrNameLst>
                                      </p:cBhvr>
                                      <p:to>
                                        <p:strVal val="visible"/>
                                      </p:to>
                                    </p:set>
                                    <p:anim calcmode="lin" valueType="num">
                                      <p:cBhvr additive="base">
                                        <p:cTn id="253" dur="500" fill="hold"/>
                                        <p:tgtEl>
                                          <p:spTgt spid="775262"/>
                                        </p:tgtEl>
                                        <p:attrNameLst>
                                          <p:attrName>ppt_x</p:attrName>
                                        </p:attrNameLst>
                                      </p:cBhvr>
                                      <p:tavLst>
                                        <p:tav tm="0">
                                          <p:val>
                                            <p:strVal val="#ppt_x"/>
                                          </p:val>
                                        </p:tav>
                                        <p:tav tm="100000">
                                          <p:val>
                                            <p:strVal val="#ppt_x"/>
                                          </p:val>
                                        </p:tav>
                                      </p:tavLst>
                                    </p:anim>
                                    <p:anim calcmode="lin" valueType="num">
                                      <p:cBhvr additive="base">
                                        <p:cTn id="254" dur="500" fill="hold"/>
                                        <p:tgtEl>
                                          <p:spTgt spid="775262"/>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775263"/>
                                        </p:tgtEl>
                                        <p:attrNameLst>
                                          <p:attrName>style.visibility</p:attrName>
                                        </p:attrNameLst>
                                      </p:cBhvr>
                                      <p:to>
                                        <p:strVal val="visible"/>
                                      </p:to>
                                    </p:set>
                                    <p:anim calcmode="lin" valueType="num">
                                      <p:cBhvr additive="base">
                                        <p:cTn id="257" dur="500" fill="hold"/>
                                        <p:tgtEl>
                                          <p:spTgt spid="775263"/>
                                        </p:tgtEl>
                                        <p:attrNameLst>
                                          <p:attrName>ppt_x</p:attrName>
                                        </p:attrNameLst>
                                      </p:cBhvr>
                                      <p:tavLst>
                                        <p:tav tm="0">
                                          <p:val>
                                            <p:strVal val="#ppt_x"/>
                                          </p:val>
                                        </p:tav>
                                        <p:tav tm="100000">
                                          <p:val>
                                            <p:strVal val="#ppt_x"/>
                                          </p:val>
                                        </p:tav>
                                      </p:tavLst>
                                    </p:anim>
                                    <p:anim calcmode="lin" valueType="num">
                                      <p:cBhvr additive="base">
                                        <p:cTn id="258" dur="500" fill="hold"/>
                                        <p:tgtEl>
                                          <p:spTgt spid="775263"/>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775264"/>
                                        </p:tgtEl>
                                        <p:attrNameLst>
                                          <p:attrName>style.visibility</p:attrName>
                                        </p:attrNameLst>
                                      </p:cBhvr>
                                      <p:to>
                                        <p:strVal val="visible"/>
                                      </p:to>
                                    </p:set>
                                    <p:anim calcmode="lin" valueType="num">
                                      <p:cBhvr additive="base">
                                        <p:cTn id="261" dur="500" fill="hold"/>
                                        <p:tgtEl>
                                          <p:spTgt spid="775264"/>
                                        </p:tgtEl>
                                        <p:attrNameLst>
                                          <p:attrName>ppt_x</p:attrName>
                                        </p:attrNameLst>
                                      </p:cBhvr>
                                      <p:tavLst>
                                        <p:tav tm="0">
                                          <p:val>
                                            <p:strVal val="#ppt_x"/>
                                          </p:val>
                                        </p:tav>
                                        <p:tav tm="100000">
                                          <p:val>
                                            <p:strVal val="#ppt_x"/>
                                          </p:val>
                                        </p:tav>
                                      </p:tavLst>
                                    </p:anim>
                                    <p:anim calcmode="lin" valueType="num">
                                      <p:cBhvr additive="base">
                                        <p:cTn id="262" dur="500" fill="hold"/>
                                        <p:tgtEl>
                                          <p:spTgt spid="775264"/>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775265"/>
                                        </p:tgtEl>
                                        <p:attrNameLst>
                                          <p:attrName>style.visibility</p:attrName>
                                        </p:attrNameLst>
                                      </p:cBhvr>
                                      <p:to>
                                        <p:strVal val="visible"/>
                                      </p:to>
                                    </p:set>
                                    <p:anim calcmode="lin" valueType="num">
                                      <p:cBhvr additive="base">
                                        <p:cTn id="265" dur="500" fill="hold"/>
                                        <p:tgtEl>
                                          <p:spTgt spid="775265"/>
                                        </p:tgtEl>
                                        <p:attrNameLst>
                                          <p:attrName>ppt_x</p:attrName>
                                        </p:attrNameLst>
                                      </p:cBhvr>
                                      <p:tavLst>
                                        <p:tav tm="0">
                                          <p:val>
                                            <p:strVal val="#ppt_x"/>
                                          </p:val>
                                        </p:tav>
                                        <p:tav tm="100000">
                                          <p:val>
                                            <p:strVal val="#ppt_x"/>
                                          </p:val>
                                        </p:tav>
                                      </p:tavLst>
                                    </p:anim>
                                    <p:anim calcmode="lin" valueType="num">
                                      <p:cBhvr additive="base">
                                        <p:cTn id="266" dur="500" fill="hold"/>
                                        <p:tgtEl>
                                          <p:spTgt spid="775265"/>
                                        </p:tgtEl>
                                        <p:attrNameLst>
                                          <p:attrName>ppt_y</p:attrName>
                                        </p:attrNameLst>
                                      </p:cBhvr>
                                      <p:tavLst>
                                        <p:tav tm="0">
                                          <p:val>
                                            <p:strVal val="1+#ppt_h/2"/>
                                          </p:val>
                                        </p:tav>
                                        <p:tav tm="100000">
                                          <p:val>
                                            <p:strVal val="#ppt_y"/>
                                          </p:val>
                                        </p:tav>
                                      </p:tavLst>
                                    </p:anim>
                                  </p:childTnLst>
                                </p:cTn>
                              </p:par>
                              <p:par>
                                <p:cTn id="267" presetID="2" presetClass="entr" presetSubtype="4" fill="hold" grpId="0" nodeType="withEffect">
                                  <p:stCondLst>
                                    <p:cond delay="0"/>
                                  </p:stCondLst>
                                  <p:childTnLst>
                                    <p:set>
                                      <p:cBhvr>
                                        <p:cTn id="268" dur="1" fill="hold">
                                          <p:stCondLst>
                                            <p:cond delay="0"/>
                                          </p:stCondLst>
                                        </p:cTn>
                                        <p:tgtEl>
                                          <p:spTgt spid="775266"/>
                                        </p:tgtEl>
                                        <p:attrNameLst>
                                          <p:attrName>style.visibility</p:attrName>
                                        </p:attrNameLst>
                                      </p:cBhvr>
                                      <p:to>
                                        <p:strVal val="visible"/>
                                      </p:to>
                                    </p:set>
                                    <p:anim calcmode="lin" valueType="num">
                                      <p:cBhvr additive="base">
                                        <p:cTn id="269" dur="500" fill="hold"/>
                                        <p:tgtEl>
                                          <p:spTgt spid="775266"/>
                                        </p:tgtEl>
                                        <p:attrNameLst>
                                          <p:attrName>ppt_x</p:attrName>
                                        </p:attrNameLst>
                                      </p:cBhvr>
                                      <p:tavLst>
                                        <p:tav tm="0">
                                          <p:val>
                                            <p:strVal val="#ppt_x"/>
                                          </p:val>
                                        </p:tav>
                                        <p:tav tm="100000">
                                          <p:val>
                                            <p:strVal val="#ppt_x"/>
                                          </p:val>
                                        </p:tav>
                                      </p:tavLst>
                                    </p:anim>
                                    <p:anim calcmode="lin" valueType="num">
                                      <p:cBhvr additive="base">
                                        <p:cTn id="270" dur="500" fill="hold"/>
                                        <p:tgtEl>
                                          <p:spTgt spid="775266"/>
                                        </p:tgtEl>
                                        <p:attrNameLst>
                                          <p:attrName>ppt_y</p:attrName>
                                        </p:attrNameLst>
                                      </p:cBhvr>
                                      <p:tavLst>
                                        <p:tav tm="0">
                                          <p:val>
                                            <p:strVal val="1+#ppt_h/2"/>
                                          </p:val>
                                        </p:tav>
                                        <p:tav tm="100000">
                                          <p:val>
                                            <p:strVal val="#ppt_y"/>
                                          </p:val>
                                        </p:tav>
                                      </p:tavLst>
                                    </p:anim>
                                  </p:childTnLst>
                                </p:cTn>
                              </p:par>
                              <p:par>
                                <p:cTn id="271" presetID="2" presetClass="entr" presetSubtype="4" fill="hold" grpId="0" nodeType="withEffect">
                                  <p:stCondLst>
                                    <p:cond delay="0"/>
                                  </p:stCondLst>
                                  <p:childTnLst>
                                    <p:set>
                                      <p:cBhvr>
                                        <p:cTn id="272" dur="1" fill="hold">
                                          <p:stCondLst>
                                            <p:cond delay="0"/>
                                          </p:stCondLst>
                                        </p:cTn>
                                        <p:tgtEl>
                                          <p:spTgt spid="775267"/>
                                        </p:tgtEl>
                                        <p:attrNameLst>
                                          <p:attrName>style.visibility</p:attrName>
                                        </p:attrNameLst>
                                      </p:cBhvr>
                                      <p:to>
                                        <p:strVal val="visible"/>
                                      </p:to>
                                    </p:set>
                                    <p:anim calcmode="lin" valueType="num">
                                      <p:cBhvr additive="base">
                                        <p:cTn id="273" dur="500" fill="hold"/>
                                        <p:tgtEl>
                                          <p:spTgt spid="775267"/>
                                        </p:tgtEl>
                                        <p:attrNameLst>
                                          <p:attrName>ppt_x</p:attrName>
                                        </p:attrNameLst>
                                      </p:cBhvr>
                                      <p:tavLst>
                                        <p:tav tm="0">
                                          <p:val>
                                            <p:strVal val="#ppt_x"/>
                                          </p:val>
                                        </p:tav>
                                        <p:tav tm="100000">
                                          <p:val>
                                            <p:strVal val="#ppt_x"/>
                                          </p:val>
                                        </p:tav>
                                      </p:tavLst>
                                    </p:anim>
                                    <p:anim calcmode="lin" valueType="num">
                                      <p:cBhvr additive="base">
                                        <p:cTn id="274" dur="500" fill="hold"/>
                                        <p:tgtEl>
                                          <p:spTgt spid="775267"/>
                                        </p:tgtEl>
                                        <p:attrNameLst>
                                          <p:attrName>ppt_y</p:attrName>
                                        </p:attrNameLst>
                                      </p:cBhvr>
                                      <p:tavLst>
                                        <p:tav tm="0">
                                          <p:val>
                                            <p:strVal val="1+#ppt_h/2"/>
                                          </p:val>
                                        </p:tav>
                                        <p:tav tm="100000">
                                          <p:val>
                                            <p:strVal val="#ppt_y"/>
                                          </p:val>
                                        </p:tav>
                                      </p:tavLst>
                                    </p:anim>
                                  </p:childTnLst>
                                </p:cTn>
                              </p:par>
                              <p:par>
                                <p:cTn id="275" presetID="2" presetClass="entr" presetSubtype="4" fill="hold" grpId="0" nodeType="withEffect">
                                  <p:stCondLst>
                                    <p:cond delay="0"/>
                                  </p:stCondLst>
                                  <p:childTnLst>
                                    <p:set>
                                      <p:cBhvr>
                                        <p:cTn id="276" dur="1" fill="hold">
                                          <p:stCondLst>
                                            <p:cond delay="0"/>
                                          </p:stCondLst>
                                        </p:cTn>
                                        <p:tgtEl>
                                          <p:spTgt spid="775268"/>
                                        </p:tgtEl>
                                        <p:attrNameLst>
                                          <p:attrName>style.visibility</p:attrName>
                                        </p:attrNameLst>
                                      </p:cBhvr>
                                      <p:to>
                                        <p:strVal val="visible"/>
                                      </p:to>
                                    </p:set>
                                    <p:anim calcmode="lin" valueType="num">
                                      <p:cBhvr additive="base">
                                        <p:cTn id="277" dur="500" fill="hold"/>
                                        <p:tgtEl>
                                          <p:spTgt spid="775268"/>
                                        </p:tgtEl>
                                        <p:attrNameLst>
                                          <p:attrName>ppt_x</p:attrName>
                                        </p:attrNameLst>
                                      </p:cBhvr>
                                      <p:tavLst>
                                        <p:tav tm="0">
                                          <p:val>
                                            <p:strVal val="#ppt_x"/>
                                          </p:val>
                                        </p:tav>
                                        <p:tav tm="100000">
                                          <p:val>
                                            <p:strVal val="#ppt_x"/>
                                          </p:val>
                                        </p:tav>
                                      </p:tavLst>
                                    </p:anim>
                                    <p:anim calcmode="lin" valueType="num">
                                      <p:cBhvr additive="base">
                                        <p:cTn id="278" dur="500" fill="hold"/>
                                        <p:tgtEl>
                                          <p:spTgt spid="775268"/>
                                        </p:tgtEl>
                                        <p:attrNameLst>
                                          <p:attrName>ppt_y</p:attrName>
                                        </p:attrNameLst>
                                      </p:cBhvr>
                                      <p:tavLst>
                                        <p:tav tm="0">
                                          <p:val>
                                            <p:strVal val="1+#ppt_h/2"/>
                                          </p:val>
                                        </p:tav>
                                        <p:tav tm="100000">
                                          <p:val>
                                            <p:strVal val="#ppt_y"/>
                                          </p:val>
                                        </p:tav>
                                      </p:tavLst>
                                    </p:anim>
                                  </p:childTnLst>
                                </p:cTn>
                              </p:par>
                              <p:par>
                                <p:cTn id="279" presetID="2" presetClass="entr" presetSubtype="4" fill="hold" grpId="0" nodeType="withEffect">
                                  <p:stCondLst>
                                    <p:cond delay="0"/>
                                  </p:stCondLst>
                                  <p:childTnLst>
                                    <p:set>
                                      <p:cBhvr>
                                        <p:cTn id="280" dur="1" fill="hold">
                                          <p:stCondLst>
                                            <p:cond delay="0"/>
                                          </p:stCondLst>
                                        </p:cTn>
                                        <p:tgtEl>
                                          <p:spTgt spid="775269"/>
                                        </p:tgtEl>
                                        <p:attrNameLst>
                                          <p:attrName>style.visibility</p:attrName>
                                        </p:attrNameLst>
                                      </p:cBhvr>
                                      <p:to>
                                        <p:strVal val="visible"/>
                                      </p:to>
                                    </p:set>
                                    <p:anim calcmode="lin" valueType="num">
                                      <p:cBhvr additive="base">
                                        <p:cTn id="281" dur="500" fill="hold"/>
                                        <p:tgtEl>
                                          <p:spTgt spid="775269"/>
                                        </p:tgtEl>
                                        <p:attrNameLst>
                                          <p:attrName>ppt_x</p:attrName>
                                        </p:attrNameLst>
                                      </p:cBhvr>
                                      <p:tavLst>
                                        <p:tav tm="0">
                                          <p:val>
                                            <p:strVal val="#ppt_x"/>
                                          </p:val>
                                        </p:tav>
                                        <p:tav tm="100000">
                                          <p:val>
                                            <p:strVal val="#ppt_x"/>
                                          </p:val>
                                        </p:tav>
                                      </p:tavLst>
                                    </p:anim>
                                    <p:anim calcmode="lin" valueType="num">
                                      <p:cBhvr additive="base">
                                        <p:cTn id="282" dur="500" fill="hold"/>
                                        <p:tgtEl>
                                          <p:spTgt spid="775269"/>
                                        </p:tgtEl>
                                        <p:attrNameLst>
                                          <p:attrName>ppt_y</p:attrName>
                                        </p:attrNameLst>
                                      </p:cBhvr>
                                      <p:tavLst>
                                        <p:tav tm="0">
                                          <p:val>
                                            <p:strVal val="1+#ppt_h/2"/>
                                          </p:val>
                                        </p:tav>
                                        <p:tav tm="100000">
                                          <p:val>
                                            <p:strVal val="#ppt_y"/>
                                          </p:val>
                                        </p:tav>
                                      </p:tavLst>
                                    </p:anim>
                                  </p:childTnLst>
                                </p:cTn>
                              </p:par>
                              <p:par>
                                <p:cTn id="283" presetID="8" presetClass="emph" presetSubtype="0" fill="hold" grpId="1" nodeType="withEffect">
                                  <p:stCondLst>
                                    <p:cond delay="0"/>
                                  </p:stCondLst>
                                  <p:childTnLst>
                                    <p:animRot by="21600000">
                                      <p:cBhvr>
                                        <p:cTn id="284" dur="2000" fill="hold"/>
                                        <p:tgtEl>
                                          <p:spTgt spid="775202"/>
                                        </p:tgtEl>
                                        <p:attrNameLst>
                                          <p:attrName>r</p:attrName>
                                        </p:attrNameLst>
                                      </p:cBhvr>
                                    </p:animRot>
                                  </p:childTnLst>
                                  <p:subTnLst>
                                    <p:audio>
                                      <p:cMediaNode>
                                        <p:cTn display="0" masterRel="sameClick">
                                          <p:stCondLst>
                                            <p:cond evt="begin" delay="0">
                                              <p:tn val="283"/>
                                            </p:cond>
                                          </p:stCondLst>
                                          <p:endCondLst>
                                            <p:cond evt="onStopAudio" delay="0">
                                              <p:tgtEl>
                                                <p:sldTgt/>
                                              </p:tgtEl>
                                            </p:cond>
                                          </p:endCondLst>
                                        </p:cTn>
                                        <p:tgtEl>
                                          <p:sndTgt r:embed="rId5" name="drumroll.wav"/>
                                        </p:tgtEl>
                                      </p:cMediaNode>
                                    </p:audio>
                                  </p:subTnLst>
                                </p:cTn>
                              </p:par>
                              <p:par>
                                <p:cTn id="285" presetID="8" presetClass="emph" presetSubtype="0" fill="hold" grpId="1" nodeType="withEffect">
                                  <p:stCondLst>
                                    <p:cond delay="0"/>
                                  </p:stCondLst>
                                  <p:childTnLst>
                                    <p:animRot by="21600000">
                                      <p:cBhvr>
                                        <p:cTn id="286" dur="2000" fill="hold"/>
                                        <p:tgtEl>
                                          <p:spTgt spid="775203"/>
                                        </p:tgtEl>
                                        <p:attrNameLst>
                                          <p:attrName>r</p:attrName>
                                        </p:attrNameLst>
                                      </p:cBhvr>
                                    </p:animRot>
                                  </p:childTnLst>
                                </p:cTn>
                              </p:par>
                              <p:par>
                                <p:cTn id="287" presetID="8" presetClass="emph" presetSubtype="0" fill="hold" grpId="1" nodeType="withEffect">
                                  <p:stCondLst>
                                    <p:cond delay="0"/>
                                  </p:stCondLst>
                                  <p:childTnLst>
                                    <p:animRot by="21600000">
                                      <p:cBhvr>
                                        <p:cTn id="288" dur="2000" fill="hold"/>
                                        <p:tgtEl>
                                          <p:spTgt spid="775204"/>
                                        </p:tgtEl>
                                        <p:attrNameLst>
                                          <p:attrName>r</p:attrName>
                                        </p:attrNameLst>
                                      </p:cBhvr>
                                    </p:animRot>
                                  </p:childTnLst>
                                </p:cTn>
                              </p:par>
                              <p:par>
                                <p:cTn id="289" presetID="8" presetClass="emph" presetSubtype="0" fill="hold" grpId="1" nodeType="withEffect">
                                  <p:stCondLst>
                                    <p:cond delay="0"/>
                                  </p:stCondLst>
                                  <p:childTnLst>
                                    <p:animRot by="21600000">
                                      <p:cBhvr>
                                        <p:cTn id="290" dur="2000" fill="hold"/>
                                        <p:tgtEl>
                                          <p:spTgt spid="775205"/>
                                        </p:tgtEl>
                                        <p:attrNameLst>
                                          <p:attrName>r</p:attrName>
                                        </p:attrNameLst>
                                      </p:cBhvr>
                                    </p:animRot>
                                  </p:childTnLst>
                                </p:cTn>
                              </p:par>
                              <p:par>
                                <p:cTn id="291" presetID="8" presetClass="emph" presetSubtype="0" fill="hold" grpId="1" nodeType="withEffect">
                                  <p:stCondLst>
                                    <p:cond delay="0"/>
                                  </p:stCondLst>
                                  <p:childTnLst>
                                    <p:animRot by="21600000">
                                      <p:cBhvr>
                                        <p:cTn id="292" dur="2000" fill="hold"/>
                                        <p:tgtEl>
                                          <p:spTgt spid="775206"/>
                                        </p:tgtEl>
                                        <p:attrNameLst>
                                          <p:attrName>r</p:attrName>
                                        </p:attrNameLst>
                                      </p:cBhvr>
                                    </p:animRot>
                                  </p:childTnLst>
                                </p:cTn>
                              </p:par>
                              <p:par>
                                <p:cTn id="293" presetID="8" presetClass="emph" presetSubtype="0" fill="hold" grpId="1" nodeType="withEffect">
                                  <p:stCondLst>
                                    <p:cond delay="0"/>
                                  </p:stCondLst>
                                  <p:childTnLst>
                                    <p:animRot by="21600000">
                                      <p:cBhvr>
                                        <p:cTn id="294" dur="2000" fill="hold"/>
                                        <p:tgtEl>
                                          <p:spTgt spid="775207"/>
                                        </p:tgtEl>
                                        <p:attrNameLst>
                                          <p:attrName>r</p:attrName>
                                        </p:attrNameLst>
                                      </p:cBhvr>
                                    </p:animRot>
                                  </p:childTnLst>
                                </p:cTn>
                              </p:par>
                              <p:par>
                                <p:cTn id="295" presetID="8" presetClass="emph" presetSubtype="0" fill="hold" grpId="1" nodeType="withEffect">
                                  <p:stCondLst>
                                    <p:cond delay="0"/>
                                  </p:stCondLst>
                                  <p:childTnLst>
                                    <p:animRot by="21600000">
                                      <p:cBhvr>
                                        <p:cTn id="296" dur="2000" fill="hold"/>
                                        <p:tgtEl>
                                          <p:spTgt spid="775208"/>
                                        </p:tgtEl>
                                        <p:attrNameLst>
                                          <p:attrName>r</p:attrName>
                                        </p:attrNameLst>
                                      </p:cBhvr>
                                    </p:animRot>
                                  </p:childTnLst>
                                </p:cTn>
                              </p:par>
                              <p:par>
                                <p:cTn id="297" presetID="8" presetClass="emph" presetSubtype="0" fill="hold" grpId="1" nodeType="withEffect">
                                  <p:stCondLst>
                                    <p:cond delay="0"/>
                                  </p:stCondLst>
                                  <p:childTnLst>
                                    <p:animRot by="21600000">
                                      <p:cBhvr>
                                        <p:cTn id="298" dur="2000" fill="hold"/>
                                        <p:tgtEl>
                                          <p:spTgt spid="775209"/>
                                        </p:tgtEl>
                                        <p:attrNameLst>
                                          <p:attrName>r</p:attrName>
                                        </p:attrNameLst>
                                      </p:cBhvr>
                                    </p:animRot>
                                  </p:childTnLst>
                                </p:cTn>
                              </p:par>
                              <p:par>
                                <p:cTn id="299" presetID="8" presetClass="emph" presetSubtype="0" fill="hold" grpId="1" nodeType="withEffect">
                                  <p:stCondLst>
                                    <p:cond delay="0"/>
                                  </p:stCondLst>
                                  <p:childTnLst>
                                    <p:animRot by="21600000">
                                      <p:cBhvr>
                                        <p:cTn id="300" dur="2000" fill="hold"/>
                                        <p:tgtEl>
                                          <p:spTgt spid="775210"/>
                                        </p:tgtEl>
                                        <p:attrNameLst>
                                          <p:attrName>r</p:attrName>
                                        </p:attrNameLst>
                                      </p:cBhvr>
                                    </p:animRot>
                                  </p:childTnLst>
                                </p:cTn>
                              </p:par>
                              <p:par>
                                <p:cTn id="301" presetID="8" presetClass="emph" presetSubtype="0" fill="hold" grpId="1" nodeType="withEffect">
                                  <p:stCondLst>
                                    <p:cond delay="0"/>
                                  </p:stCondLst>
                                  <p:childTnLst>
                                    <p:animRot by="21600000">
                                      <p:cBhvr>
                                        <p:cTn id="302" dur="2000" fill="hold"/>
                                        <p:tgtEl>
                                          <p:spTgt spid="775211"/>
                                        </p:tgtEl>
                                        <p:attrNameLst>
                                          <p:attrName>r</p:attrName>
                                        </p:attrNameLst>
                                      </p:cBhvr>
                                    </p:animRot>
                                  </p:childTnLst>
                                </p:cTn>
                              </p:par>
                              <p:par>
                                <p:cTn id="303" presetID="8" presetClass="emph" presetSubtype="0" fill="hold" grpId="1" nodeType="withEffect">
                                  <p:stCondLst>
                                    <p:cond delay="0"/>
                                  </p:stCondLst>
                                  <p:childTnLst>
                                    <p:animRot by="21600000">
                                      <p:cBhvr>
                                        <p:cTn id="304" dur="2000" fill="hold"/>
                                        <p:tgtEl>
                                          <p:spTgt spid="775212"/>
                                        </p:tgtEl>
                                        <p:attrNameLst>
                                          <p:attrName>r</p:attrName>
                                        </p:attrNameLst>
                                      </p:cBhvr>
                                    </p:animRot>
                                  </p:childTnLst>
                                </p:cTn>
                              </p:par>
                              <p:par>
                                <p:cTn id="305" presetID="8" presetClass="emph" presetSubtype="0" fill="hold" grpId="1" nodeType="withEffect">
                                  <p:stCondLst>
                                    <p:cond delay="0"/>
                                  </p:stCondLst>
                                  <p:childTnLst>
                                    <p:animRot by="21600000">
                                      <p:cBhvr>
                                        <p:cTn id="306" dur="2000" fill="hold"/>
                                        <p:tgtEl>
                                          <p:spTgt spid="775213"/>
                                        </p:tgtEl>
                                        <p:attrNameLst>
                                          <p:attrName>r</p:attrName>
                                        </p:attrNameLst>
                                      </p:cBhvr>
                                    </p:animRot>
                                  </p:childTnLst>
                                </p:cTn>
                              </p:par>
                              <p:par>
                                <p:cTn id="307" presetID="8" presetClass="emph" presetSubtype="0" fill="hold" grpId="1" nodeType="withEffect">
                                  <p:stCondLst>
                                    <p:cond delay="0"/>
                                  </p:stCondLst>
                                  <p:childTnLst>
                                    <p:animRot by="21600000">
                                      <p:cBhvr>
                                        <p:cTn id="308" dur="2000" fill="hold"/>
                                        <p:tgtEl>
                                          <p:spTgt spid="775214"/>
                                        </p:tgtEl>
                                        <p:attrNameLst>
                                          <p:attrName>r</p:attrName>
                                        </p:attrNameLst>
                                      </p:cBhvr>
                                    </p:animRot>
                                  </p:childTnLst>
                                </p:cTn>
                              </p:par>
                              <p:par>
                                <p:cTn id="309" presetID="8" presetClass="emph" presetSubtype="0" fill="hold" grpId="1" nodeType="withEffect">
                                  <p:stCondLst>
                                    <p:cond delay="0"/>
                                  </p:stCondLst>
                                  <p:childTnLst>
                                    <p:animRot by="21600000">
                                      <p:cBhvr>
                                        <p:cTn id="310" dur="2000" fill="hold"/>
                                        <p:tgtEl>
                                          <p:spTgt spid="775215"/>
                                        </p:tgtEl>
                                        <p:attrNameLst>
                                          <p:attrName>r</p:attrName>
                                        </p:attrNameLst>
                                      </p:cBhvr>
                                    </p:animRot>
                                  </p:childTnLst>
                                </p:cTn>
                              </p:par>
                              <p:par>
                                <p:cTn id="311" presetID="8" presetClass="emph" presetSubtype="0" fill="hold" grpId="1" nodeType="withEffect">
                                  <p:stCondLst>
                                    <p:cond delay="0"/>
                                  </p:stCondLst>
                                  <p:childTnLst>
                                    <p:animRot by="21600000">
                                      <p:cBhvr>
                                        <p:cTn id="312" dur="2000" fill="hold"/>
                                        <p:tgtEl>
                                          <p:spTgt spid="775216"/>
                                        </p:tgtEl>
                                        <p:attrNameLst>
                                          <p:attrName>r</p:attrName>
                                        </p:attrNameLst>
                                      </p:cBhvr>
                                    </p:animRot>
                                  </p:childTnLst>
                                </p:cTn>
                              </p:par>
                              <p:par>
                                <p:cTn id="313" presetID="8" presetClass="emph" presetSubtype="0" fill="hold" grpId="1" nodeType="withEffect">
                                  <p:stCondLst>
                                    <p:cond delay="0"/>
                                  </p:stCondLst>
                                  <p:childTnLst>
                                    <p:animRot by="21600000">
                                      <p:cBhvr>
                                        <p:cTn id="314" dur="2000" fill="hold"/>
                                        <p:tgtEl>
                                          <p:spTgt spid="775217"/>
                                        </p:tgtEl>
                                        <p:attrNameLst>
                                          <p:attrName>r</p:attrName>
                                        </p:attrNameLst>
                                      </p:cBhvr>
                                    </p:animRot>
                                  </p:childTnLst>
                                </p:cTn>
                              </p:par>
                              <p:par>
                                <p:cTn id="315" presetID="8" presetClass="emph" presetSubtype="0" fill="hold" grpId="1" nodeType="withEffect">
                                  <p:stCondLst>
                                    <p:cond delay="0"/>
                                  </p:stCondLst>
                                  <p:childTnLst>
                                    <p:animRot by="21600000">
                                      <p:cBhvr>
                                        <p:cTn id="316" dur="2000" fill="hold"/>
                                        <p:tgtEl>
                                          <p:spTgt spid="775218"/>
                                        </p:tgtEl>
                                        <p:attrNameLst>
                                          <p:attrName>r</p:attrName>
                                        </p:attrNameLst>
                                      </p:cBhvr>
                                    </p:animRot>
                                  </p:childTnLst>
                                </p:cTn>
                              </p:par>
                              <p:par>
                                <p:cTn id="317" presetID="8" presetClass="emph" presetSubtype="0" fill="hold" grpId="1" nodeType="withEffect">
                                  <p:stCondLst>
                                    <p:cond delay="0"/>
                                  </p:stCondLst>
                                  <p:childTnLst>
                                    <p:animRot by="21600000">
                                      <p:cBhvr>
                                        <p:cTn id="318" dur="2000" fill="hold"/>
                                        <p:tgtEl>
                                          <p:spTgt spid="775219"/>
                                        </p:tgtEl>
                                        <p:attrNameLst>
                                          <p:attrName>r</p:attrName>
                                        </p:attrNameLst>
                                      </p:cBhvr>
                                    </p:animRot>
                                  </p:childTnLst>
                                </p:cTn>
                              </p:par>
                              <p:par>
                                <p:cTn id="319" presetID="8" presetClass="emph" presetSubtype="0" fill="hold" grpId="1" nodeType="withEffect">
                                  <p:stCondLst>
                                    <p:cond delay="0"/>
                                  </p:stCondLst>
                                  <p:childTnLst>
                                    <p:animRot by="21600000">
                                      <p:cBhvr>
                                        <p:cTn id="320" dur="2000" fill="hold"/>
                                        <p:tgtEl>
                                          <p:spTgt spid="775220"/>
                                        </p:tgtEl>
                                        <p:attrNameLst>
                                          <p:attrName>r</p:attrName>
                                        </p:attrNameLst>
                                      </p:cBhvr>
                                    </p:animRot>
                                  </p:childTnLst>
                                </p:cTn>
                              </p:par>
                              <p:par>
                                <p:cTn id="321" presetID="8" presetClass="emph" presetSubtype="0" fill="hold" grpId="1" nodeType="withEffect">
                                  <p:stCondLst>
                                    <p:cond delay="0"/>
                                  </p:stCondLst>
                                  <p:childTnLst>
                                    <p:animRot by="21600000">
                                      <p:cBhvr>
                                        <p:cTn id="322" dur="2000" fill="hold"/>
                                        <p:tgtEl>
                                          <p:spTgt spid="775221"/>
                                        </p:tgtEl>
                                        <p:attrNameLst>
                                          <p:attrName>r</p:attrName>
                                        </p:attrNameLst>
                                      </p:cBhvr>
                                    </p:animRot>
                                  </p:childTnLst>
                                </p:cTn>
                              </p:par>
                              <p:par>
                                <p:cTn id="323" presetID="8" presetClass="emph" presetSubtype="0" fill="hold" grpId="1" nodeType="withEffect">
                                  <p:stCondLst>
                                    <p:cond delay="0"/>
                                  </p:stCondLst>
                                  <p:childTnLst>
                                    <p:animRot by="21600000">
                                      <p:cBhvr>
                                        <p:cTn id="324" dur="2000" fill="hold"/>
                                        <p:tgtEl>
                                          <p:spTgt spid="775222"/>
                                        </p:tgtEl>
                                        <p:attrNameLst>
                                          <p:attrName>r</p:attrName>
                                        </p:attrNameLst>
                                      </p:cBhvr>
                                    </p:animRot>
                                  </p:childTnLst>
                                </p:cTn>
                              </p:par>
                              <p:par>
                                <p:cTn id="325" presetID="8" presetClass="emph" presetSubtype="0" fill="hold" grpId="1" nodeType="withEffect">
                                  <p:stCondLst>
                                    <p:cond delay="0"/>
                                  </p:stCondLst>
                                  <p:childTnLst>
                                    <p:animRot by="21600000">
                                      <p:cBhvr>
                                        <p:cTn id="326" dur="2000" fill="hold"/>
                                        <p:tgtEl>
                                          <p:spTgt spid="775223"/>
                                        </p:tgtEl>
                                        <p:attrNameLst>
                                          <p:attrName>r</p:attrName>
                                        </p:attrNameLst>
                                      </p:cBhvr>
                                    </p:animRot>
                                  </p:childTnLst>
                                </p:cTn>
                              </p:par>
                              <p:par>
                                <p:cTn id="327" presetID="8" presetClass="emph" presetSubtype="0" fill="hold" grpId="1" nodeType="withEffect">
                                  <p:stCondLst>
                                    <p:cond delay="0"/>
                                  </p:stCondLst>
                                  <p:childTnLst>
                                    <p:animRot by="21600000">
                                      <p:cBhvr>
                                        <p:cTn id="328" dur="2000" fill="hold"/>
                                        <p:tgtEl>
                                          <p:spTgt spid="775224"/>
                                        </p:tgtEl>
                                        <p:attrNameLst>
                                          <p:attrName>r</p:attrName>
                                        </p:attrNameLst>
                                      </p:cBhvr>
                                    </p:animRot>
                                  </p:childTnLst>
                                </p:cTn>
                              </p:par>
                              <p:par>
                                <p:cTn id="329" presetID="8" presetClass="emph" presetSubtype="0" fill="hold" grpId="1" nodeType="withEffect">
                                  <p:stCondLst>
                                    <p:cond delay="0"/>
                                  </p:stCondLst>
                                  <p:childTnLst>
                                    <p:animRot by="21600000">
                                      <p:cBhvr>
                                        <p:cTn id="330" dur="2000" fill="hold"/>
                                        <p:tgtEl>
                                          <p:spTgt spid="775225"/>
                                        </p:tgtEl>
                                        <p:attrNameLst>
                                          <p:attrName>r</p:attrName>
                                        </p:attrNameLst>
                                      </p:cBhvr>
                                    </p:animRot>
                                  </p:childTnLst>
                                </p:cTn>
                              </p:par>
                              <p:par>
                                <p:cTn id="331" presetID="8" presetClass="emph" presetSubtype="0" fill="hold" grpId="1" nodeType="withEffect">
                                  <p:stCondLst>
                                    <p:cond delay="0"/>
                                  </p:stCondLst>
                                  <p:childTnLst>
                                    <p:animRot by="21600000">
                                      <p:cBhvr>
                                        <p:cTn id="332" dur="2000" fill="hold"/>
                                        <p:tgtEl>
                                          <p:spTgt spid="775226"/>
                                        </p:tgtEl>
                                        <p:attrNameLst>
                                          <p:attrName>r</p:attrName>
                                        </p:attrNameLst>
                                      </p:cBhvr>
                                    </p:animRot>
                                  </p:childTnLst>
                                </p:cTn>
                              </p:par>
                              <p:par>
                                <p:cTn id="333" presetID="8" presetClass="emph" presetSubtype="0" fill="hold" grpId="1" nodeType="withEffect">
                                  <p:stCondLst>
                                    <p:cond delay="0"/>
                                  </p:stCondLst>
                                  <p:childTnLst>
                                    <p:animRot by="21600000">
                                      <p:cBhvr>
                                        <p:cTn id="334" dur="2000" fill="hold"/>
                                        <p:tgtEl>
                                          <p:spTgt spid="775227"/>
                                        </p:tgtEl>
                                        <p:attrNameLst>
                                          <p:attrName>r</p:attrName>
                                        </p:attrNameLst>
                                      </p:cBhvr>
                                    </p:animRot>
                                  </p:childTnLst>
                                </p:cTn>
                              </p:par>
                              <p:par>
                                <p:cTn id="335" presetID="8" presetClass="emph" presetSubtype="0" fill="hold" grpId="1" nodeType="withEffect">
                                  <p:stCondLst>
                                    <p:cond delay="0"/>
                                  </p:stCondLst>
                                  <p:childTnLst>
                                    <p:animRot by="21600000">
                                      <p:cBhvr>
                                        <p:cTn id="336" dur="2000" fill="hold"/>
                                        <p:tgtEl>
                                          <p:spTgt spid="775228"/>
                                        </p:tgtEl>
                                        <p:attrNameLst>
                                          <p:attrName>r</p:attrName>
                                        </p:attrNameLst>
                                      </p:cBhvr>
                                    </p:animRot>
                                  </p:childTnLst>
                                </p:cTn>
                              </p:par>
                              <p:par>
                                <p:cTn id="337" presetID="8" presetClass="emph" presetSubtype="0" fill="hold" grpId="1" nodeType="withEffect">
                                  <p:stCondLst>
                                    <p:cond delay="0"/>
                                  </p:stCondLst>
                                  <p:childTnLst>
                                    <p:animRot by="21600000">
                                      <p:cBhvr>
                                        <p:cTn id="338" dur="2000" fill="hold"/>
                                        <p:tgtEl>
                                          <p:spTgt spid="775229"/>
                                        </p:tgtEl>
                                        <p:attrNameLst>
                                          <p:attrName>r</p:attrName>
                                        </p:attrNameLst>
                                      </p:cBhvr>
                                    </p:animRot>
                                  </p:childTnLst>
                                </p:cTn>
                              </p:par>
                              <p:par>
                                <p:cTn id="339" presetID="8" presetClass="emph" presetSubtype="0" fill="hold" grpId="1" nodeType="withEffect">
                                  <p:stCondLst>
                                    <p:cond delay="0"/>
                                  </p:stCondLst>
                                  <p:childTnLst>
                                    <p:animRot by="21600000">
                                      <p:cBhvr>
                                        <p:cTn id="340" dur="2000" fill="hold"/>
                                        <p:tgtEl>
                                          <p:spTgt spid="775230"/>
                                        </p:tgtEl>
                                        <p:attrNameLst>
                                          <p:attrName>r</p:attrName>
                                        </p:attrNameLst>
                                      </p:cBhvr>
                                    </p:animRot>
                                  </p:childTnLst>
                                </p:cTn>
                              </p:par>
                              <p:par>
                                <p:cTn id="341" presetID="8" presetClass="emph" presetSubtype="0" fill="hold" grpId="1" nodeType="withEffect">
                                  <p:stCondLst>
                                    <p:cond delay="0"/>
                                  </p:stCondLst>
                                  <p:childTnLst>
                                    <p:animRot by="21600000">
                                      <p:cBhvr>
                                        <p:cTn id="342" dur="2000" fill="hold"/>
                                        <p:tgtEl>
                                          <p:spTgt spid="775231"/>
                                        </p:tgtEl>
                                        <p:attrNameLst>
                                          <p:attrName>r</p:attrName>
                                        </p:attrNameLst>
                                      </p:cBhvr>
                                    </p:animRot>
                                  </p:childTnLst>
                                </p:cTn>
                              </p:par>
                              <p:par>
                                <p:cTn id="343" presetID="8" presetClass="emph" presetSubtype="0" fill="hold" grpId="1" nodeType="withEffect">
                                  <p:stCondLst>
                                    <p:cond delay="0"/>
                                  </p:stCondLst>
                                  <p:childTnLst>
                                    <p:animRot by="21600000">
                                      <p:cBhvr>
                                        <p:cTn id="344" dur="2000" fill="hold"/>
                                        <p:tgtEl>
                                          <p:spTgt spid="775232"/>
                                        </p:tgtEl>
                                        <p:attrNameLst>
                                          <p:attrName>r</p:attrName>
                                        </p:attrNameLst>
                                      </p:cBhvr>
                                    </p:animRot>
                                  </p:childTnLst>
                                </p:cTn>
                              </p:par>
                              <p:par>
                                <p:cTn id="345" presetID="8" presetClass="emph" presetSubtype="0" fill="hold" grpId="1" nodeType="withEffect">
                                  <p:stCondLst>
                                    <p:cond delay="0"/>
                                  </p:stCondLst>
                                  <p:childTnLst>
                                    <p:animRot by="21600000">
                                      <p:cBhvr>
                                        <p:cTn id="346" dur="2000" fill="hold"/>
                                        <p:tgtEl>
                                          <p:spTgt spid="775233"/>
                                        </p:tgtEl>
                                        <p:attrNameLst>
                                          <p:attrName>r</p:attrName>
                                        </p:attrNameLst>
                                      </p:cBhvr>
                                    </p:animRot>
                                  </p:childTnLst>
                                </p:cTn>
                              </p:par>
                              <p:par>
                                <p:cTn id="347" presetID="8" presetClass="emph" presetSubtype="0" fill="hold" grpId="1" nodeType="withEffect">
                                  <p:stCondLst>
                                    <p:cond delay="0"/>
                                  </p:stCondLst>
                                  <p:childTnLst>
                                    <p:animRot by="21600000">
                                      <p:cBhvr>
                                        <p:cTn id="348" dur="2000" fill="hold"/>
                                        <p:tgtEl>
                                          <p:spTgt spid="775234"/>
                                        </p:tgtEl>
                                        <p:attrNameLst>
                                          <p:attrName>r</p:attrName>
                                        </p:attrNameLst>
                                      </p:cBhvr>
                                    </p:animRot>
                                  </p:childTnLst>
                                </p:cTn>
                              </p:par>
                              <p:par>
                                <p:cTn id="349" presetID="8" presetClass="emph" presetSubtype="0" fill="hold" grpId="1" nodeType="withEffect">
                                  <p:stCondLst>
                                    <p:cond delay="0"/>
                                  </p:stCondLst>
                                  <p:childTnLst>
                                    <p:animRot by="21600000">
                                      <p:cBhvr>
                                        <p:cTn id="350" dur="2000" fill="hold"/>
                                        <p:tgtEl>
                                          <p:spTgt spid="775235"/>
                                        </p:tgtEl>
                                        <p:attrNameLst>
                                          <p:attrName>r</p:attrName>
                                        </p:attrNameLst>
                                      </p:cBhvr>
                                    </p:animRot>
                                  </p:childTnLst>
                                </p:cTn>
                              </p:par>
                              <p:par>
                                <p:cTn id="351" presetID="8" presetClass="emph" presetSubtype="0" fill="hold" grpId="1" nodeType="withEffect">
                                  <p:stCondLst>
                                    <p:cond delay="0"/>
                                  </p:stCondLst>
                                  <p:childTnLst>
                                    <p:animRot by="21600000">
                                      <p:cBhvr>
                                        <p:cTn id="352" dur="2000" fill="hold"/>
                                        <p:tgtEl>
                                          <p:spTgt spid="775236"/>
                                        </p:tgtEl>
                                        <p:attrNameLst>
                                          <p:attrName>r</p:attrName>
                                        </p:attrNameLst>
                                      </p:cBhvr>
                                    </p:animRot>
                                  </p:childTnLst>
                                </p:cTn>
                              </p:par>
                              <p:par>
                                <p:cTn id="353" presetID="8" presetClass="emph" presetSubtype="0" fill="hold" grpId="1" nodeType="withEffect">
                                  <p:stCondLst>
                                    <p:cond delay="0"/>
                                  </p:stCondLst>
                                  <p:childTnLst>
                                    <p:animRot by="21600000">
                                      <p:cBhvr>
                                        <p:cTn id="354" dur="2000" fill="hold"/>
                                        <p:tgtEl>
                                          <p:spTgt spid="775237"/>
                                        </p:tgtEl>
                                        <p:attrNameLst>
                                          <p:attrName>r</p:attrName>
                                        </p:attrNameLst>
                                      </p:cBhvr>
                                    </p:animRot>
                                  </p:childTnLst>
                                </p:cTn>
                              </p:par>
                              <p:par>
                                <p:cTn id="355" presetID="8" presetClass="emph" presetSubtype="0" fill="hold" grpId="1" nodeType="withEffect">
                                  <p:stCondLst>
                                    <p:cond delay="0"/>
                                  </p:stCondLst>
                                  <p:childTnLst>
                                    <p:animRot by="21600000">
                                      <p:cBhvr>
                                        <p:cTn id="356" dur="2000" fill="hold"/>
                                        <p:tgtEl>
                                          <p:spTgt spid="775238"/>
                                        </p:tgtEl>
                                        <p:attrNameLst>
                                          <p:attrName>r</p:attrName>
                                        </p:attrNameLst>
                                      </p:cBhvr>
                                    </p:animRot>
                                  </p:childTnLst>
                                </p:cTn>
                              </p:par>
                              <p:par>
                                <p:cTn id="357" presetID="8" presetClass="emph" presetSubtype="0" fill="hold" grpId="1" nodeType="withEffect">
                                  <p:stCondLst>
                                    <p:cond delay="0"/>
                                  </p:stCondLst>
                                  <p:childTnLst>
                                    <p:animRot by="21600000">
                                      <p:cBhvr>
                                        <p:cTn id="358" dur="2000" fill="hold"/>
                                        <p:tgtEl>
                                          <p:spTgt spid="775239"/>
                                        </p:tgtEl>
                                        <p:attrNameLst>
                                          <p:attrName>r</p:attrName>
                                        </p:attrNameLst>
                                      </p:cBhvr>
                                    </p:animRot>
                                  </p:childTnLst>
                                </p:cTn>
                              </p:par>
                              <p:par>
                                <p:cTn id="359" presetID="8" presetClass="emph" presetSubtype="0" fill="hold" grpId="1" nodeType="withEffect">
                                  <p:stCondLst>
                                    <p:cond delay="0"/>
                                  </p:stCondLst>
                                  <p:childTnLst>
                                    <p:animRot by="21600000">
                                      <p:cBhvr>
                                        <p:cTn id="360" dur="2000" fill="hold"/>
                                        <p:tgtEl>
                                          <p:spTgt spid="775240"/>
                                        </p:tgtEl>
                                        <p:attrNameLst>
                                          <p:attrName>r</p:attrName>
                                        </p:attrNameLst>
                                      </p:cBhvr>
                                    </p:animRot>
                                  </p:childTnLst>
                                </p:cTn>
                              </p:par>
                              <p:par>
                                <p:cTn id="361" presetID="8" presetClass="emph" presetSubtype="0" fill="hold" grpId="1" nodeType="withEffect">
                                  <p:stCondLst>
                                    <p:cond delay="0"/>
                                  </p:stCondLst>
                                  <p:childTnLst>
                                    <p:animRot by="21600000">
                                      <p:cBhvr>
                                        <p:cTn id="362" dur="2000" fill="hold"/>
                                        <p:tgtEl>
                                          <p:spTgt spid="775241"/>
                                        </p:tgtEl>
                                        <p:attrNameLst>
                                          <p:attrName>r</p:attrName>
                                        </p:attrNameLst>
                                      </p:cBhvr>
                                    </p:animRot>
                                  </p:childTnLst>
                                </p:cTn>
                              </p:par>
                              <p:par>
                                <p:cTn id="363" presetID="8" presetClass="emph" presetSubtype="0" fill="hold" grpId="1" nodeType="withEffect">
                                  <p:stCondLst>
                                    <p:cond delay="0"/>
                                  </p:stCondLst>
                                  <p:childTnLst>
                                    <p:animRot by="21600000">
                                      <p:cBhvr>
                                        <p:cTn id="364" dur="2000" fill="hold"/>
                                        <p:tgtEl>
                                          <p:spTgt spid="775242"/>
                                        </p:tgtEl>
                                        <p:attrNameLst>
                                          <p:attrName>r</p:attrName>
                                        </p:attrNameLst>
                                      </p:cBhvr>
                                    </p:animRot>
                                  </p:childTnLst>
                                </p:cTn>
                              </p:par>
                              <p:par>
                                <p:cTn id="365" presetID="8" presetClass="emph" presetSubtype="0" fill="hold" grpId="1" nodeType="withEffect">
                                  <p:stCondLst>
                                    <p:cond delay="0"/>
                                  </p:stCondLst>
                                  <p:childTnLst>
                                    <p:animRot by="21600000">
                                      <p:cBhvr>
                                        <p:cTn id="366" dur="2000" fill="hold"/>
                                        <p:tgtEl>
                                          <p:spTgt spid="775243"/>
                                        </p:tgtEl>
                                        <p:attrNameLst>
                                          <p:attrName>r</p:attrName>
                                        </p:attrNameLst>
                                      </p:cBhvr>
                                    </p:animRot>
                                  </p:childTnLst>
                                </p:cTn>
                              </p:par>
                              <p:par>
                                <p:cTn id="367" presetID="8" presetClass="emph" presetSubtype="0" fill="hold" grpId="1" nodeType="withEffect">
                                  <p:stCondLst>
                                    <p:cond delay="0"/>
                                  </p:stCondLst>
                                  <p:childTnLst>
                                    <p:animRot by="21600000">
                                      <p:cBhvr>
                                        <p:cTn id="368" dur="2000" fill="hold"/>
                                        <p:tgtEl>
                                          <p:spTgt spid="775244"/>
                                        </p:tgtEl>
                                        <p:attrNameLst>
                                          <p:attrName>r</p:attrName>
                                        </p:attrNameLst>
                                      </p:cBhvr>
                                    </p:animRot>
                                  </p:childTnLst>
                                </p:cTn>
                              </p:par>
                              <p:par>
                                <p:cTn id="369" presetID="8" presetClass="emph" presetSubtype="0" fill="hold" grpId="1" nodeType="withEffect">
                                  <p:stCondLst>
                                    <p:cond delay="0"/>
                                  </p:stCondLst>
                                  <p:childTnLst>
                                    <p:animRot by="21600000">
                                      <p:cBhvr>
                                        <p:cTn id="370" dur="2000" fill="hold"/>
                                        <p:tgtEl>
                                          <p:spTgt spid="775245"/>
                                        </p:tgtEl>
                                        <p:attrNameLst>
                                          <p:attrName>r</p:attrName>
                                        </p:attrNameLst>
                                      </p:cBhvr>
                                    </p:animRot>
                                  </p:childTnLst>
                                </p:cTn>
                              </p:par>
                              <p:par>
                                <p:cTn id="371" presetID="8" presetClass="emph" presetSubtype="0" fill="hold" grpId="1" nodeType="withEffect">
                                  <p:stCondLst>
                                    <p:cond delay="0"/>
                                  </p:stCondLst>
                                  <p:childTnLst>
                                    <p:animRot by="21600000">
                                      <p:cBhvr>
                                        <p:cTn id="372" dur="2000" fill="hold"/>
                                        <p:tgtEl>
                                          <p:spTgt spid="775246"/>
                                        </p:tgtEl>
                                        <p:attrNameLst>
                                          <p:attrName>r</p:attrName>
                                        </p:attrNameLst>
                                      </p:cBhvr>
                                    </p:animRot>
                                  </p:childTnLst>
                                </p:cTn>
                              </p:par>
                              <p:par>
                                <p:cTn id="373" presetID="8" presetClass="emph" presetSubtype="0" fill="hold" grpId="1" nodeType="withEffect">
                                  <p:stCondLst>
                                    <p:cond delay="0"/>
                                  </p:stCondLst>
                                  <p:childTnLst>
                                    <p:animRot by="21600000">
                                      <p:cBhvr>
                                        <p:cTn id="374" dur="2000" fill="hold"/>
                                        <p:tgtEl>
                                          <p:spTgt spid="775247"/>
                                        </p:tgtEl>
                                        <p:attrNameLst>
                                          <p:attrName>r</p:attrName>
                                        </p:attrNameLst>
                                      </p:cBhvr>
                                    </p:animRot>
                                  </p:childTnLst>
                                </p:cTn>
                              </p:par>
                              <p:par>
                                <p:cTn id="375" presetID="8" presetClass="emph" presetSubtype="0" fill="hold" grpId="1" nodeType="withEffect">
                                  <p:stCondLst>
                                    <p:cond delay="0"/>
                                  </p:stCondLst>
                                  <p:childTnLst>
                                    <p:animRot by="21600000">
                                      <p:cBhvr>
                                        <p:cTn id="376" dur="2000" fill="hold"/>
                                        <p:tgtEl>
                                          <p:spTgt spid="775248"/>
                                        </p:tgtEl>
                                        <p:attrNameLst>
                                          <p:attrName>r</p:attrName>
                                        </p:attrNameLst>
                                      </p:cBhvr>
                                    </p:animRot>
                                  </p:childTnLst>
                                </p:cTn>
                              </p:par>
                              <p:par>
                                <p:cTn id="377" presetID="8" presetClass="emph" presetSubtype="0" fill="hold" grpId="1" nodeType="withEffect">
                                  <p:stCondLst>
                                    <p:cond delay="0"/>
                                  </p:stCondLst>
                                  <p:childTnLst>
                                    <p:animRot by="21600000">
                                      <p:cBhvr>
                                        <p:cTn id="378" dur="2000" fill="hold"/>
                                        <p:tgtEl>
                                          <p:spTgt spid="775249"/>
                                        </p:tgtEl>
                                        <p:attrNameLst>
                                          <p:attrName>r</p:attrName>
                                        </p:attrNameLst>
                                      </p:cBhvr>
                                    </p:animRot>
                                  </p:childTnLst>
                                </p:cTn>
                              </p:par>
                              <p:par>
                                <p:cTn id="379" presetID="8" presetClass="emph" presetSubtype="0" fill="hold" grpId="1" nodeType="withEffect">
                                  <p:stCondLst>
                                    <p:cond delay="0"/>
                                  </p:stCondLst>
                                  <p:childTnLst>
                                    <p:animRot by="21600000">
                                      <p:cBhvr>
                                        <p:cTn id="380" dur="2000" fill="hold"/>
                                        <p:tgtEl>
                                          <p:spTgt spid="775250"/>
                                        </p:tgtEl>
                                        <p:attrNameLst>
                                          <p:attrName>r</p:attrName>
                                        </p:attrNameLst>
                                      </p:cBhvr>
                                    </p:animRot>
                                  </p:childTnLst>
                                </p:cTn>
                              </p:par>
                              <p:par>
                                <p:cTn id="381" presetID="8" presetClass="emph" presetSubtype="0" fill="hold" grpId="1" nodeType="withEffect">
                                  <p:stCondLst>
                                    <p:cond delay="0"/>
                                  </p:stCondLst>
                                  <p:childTnLst>
                                    <p:animRot by="21600000">
                                      <p:cBhvr>
                                        <p:cTn id="382" dur="2000" fill="hold"/>
                                        <p:tgtEl>
                                          <p:spTgt spid="775251"/>
                                        </p:tgtEl>
                                        <p:attrNameLst>
                                          <p:attrName>r</p:attrName>
                                        </p:attrNameLst>
                                      </p:cBhvr>
                                    </p:animRot>
                                  </p:childTnLst>
                                </p:cTn>
                              </p:par>
                              <p:par>
                                <p:cTn id="383" presetID="8" presetClass="emph" presetSubtype="0" fill="hold" grpId="1" nodeType="withEffect">
                                  <p:stCondLst>
                                    <p:cond delay="0"/>
                                  </p:stCondLst>
                                  <p:childTnLst>
                                    <p:animRot by="21600000">
                                      <p:cBhvr>
                                        <p:cTn id="384" dur="2000" fill="hold"/>
                                        <p:tgtEl>
                                          <p:spTgt spid="775252"/>
                                        </p:tgtEl>
                                        <p:attrNameLst>
                                          <p:attrName>r</p:attrName>
                                        </p:attrNameLst>
                                      </p:cBhvr>
                                    </p:animRot>
                                  </p:childTnLst>
                                </p:cTn>
                              </p:par>
                              <p:par>
                                <p:cTn id="385" presetID="8" presetClass="emph" presetSubtype="0" fill="hold" grpId="1" nodeType="withEffect">
                                  <p:stCondLst>
                                    <p:cond delay="0"/>
                                  </p:stCondLst>
                                  <p:childTnLst>
                                    <p:animRot by="21600000">
                                      <p:cBhvr>
                                        <p:cTn id="386" dur="2000" fill="hold"/>
                                        <p:tgtEl>
                                          <p:spTgt spid="775253"/>
                                        </p:tgtEl>
                                        <p:attrNameLst>
                                          <p:attrName>r</p:attrName>
                                        </p:attrNameLst>
                                      </p:cBhvr>
                                    </p:animRot>
                                  </p:childTnLst>
                                </p:cTn>
                              </p:par>
                              <p:par>
                                <p:cTn id="387" presetID="8" presetClass="emph" presetSubtype="0" fill="hold" grpId="1" nodeType="withEffect">
                                  <p:stCondLst>
                                    <p:cond delay="0"/>
                                  </p:stCondLst>
                                  <p:childTnLst>
                                    <p:animRot by="21600000">
                                      <p:cBhvr>
                                        <p:cTn id="388" dur="2000" fill="hold"/>
                                        <p:tgtEl>
                                          <p:spTgt spid="775254"/>
                                        </p:tgtEl>
                                        <p:attrNameLst>
                                          <p:attrName>r</p:attrName>
                                        </p:attrNameLst>
                                      </p:cBhvr>
                                    </p:animRot>
                                  </p:childTnLst>
                                </p:cTn>
                              </p:par>
                              <p:par>
                                <p:cTn id="389" presetID="8" presetClass="emph" presetSubtype="0" fill="hold" grpId="1" nodeType="withEffect">
                                  <p:stCondLst>
                                    <p:cond delay="0"/>
                                  </p:stCondLst>
                                  <p:childTnLst>
                                    <p:animRot by="21600000">
                                      <p:cBhvr>
                                        <p:cTn id="390" dur="2000" fill="hold"/>
                                        <p:tgtEl>
                                          <p:spTgt spid="775255"/>
                                        </p:tgtEl>
                                        <p:attrNameLst>
                                          <p:attrName>r</p:attrName>
                                        </p:attrNameLst>
                                      </p:cBhvr>
                                    </p:animRot>
                                  </p:childTnLst>
                                </p:cTn>
                              </p:par>
                              <p:par>
                                <p:cTn id="391" presetID="8" presetClass="emph" presetSubtype="0" fill="hold" grpId="1" nodeType="withEffect">
                                  <p:stCondLst>
                                    <p:cond delay="0"/>
                                  </p:stCondLst>
                                  <p:childTnLst>
                                    <p:animRot by="21600000">
                                      <p:cBhvr>
                                        <p:cTn id="392" dur="2000" fill="hold"/>
                                        <p:tgtEl>
                                          <p:spTgt spid="775256"/>
                                        </p:tgtEl>
                                        <p:attrNameLst>
                                          <p:attrName>r</p:attrName>
                                        </p:attrNameLst>
                                      </p:cBhvr>
                                    </p:animRot>
                                  </p:childTnLst>
                                </p:cTn>
                              </p:par>
                              <p:par>
                                <p:cTn id="393" presetID="8" presetClass="emph" presetSubtype="0" fill="hold" grpId="1" nodeType="withEffect">
                                  <p:stCondLst>
                                    <p:cond delay="0"/>
                                  </p:stCondLst>
                                  <p:childTnLst>
                                    <p:animRot by="21600000">
                                      <p:cBhvr>
                                        <p:cTn id="394" dur="2000" fill="hold"/>
                                        <p:tgtEl>
                                          <p:spTgt spid="775257"/>
                                        </p:tgtEl>
                                        <p:attrNameLst>
                                          <p:attrName>r</p:attrName>
                                        </p:attrNameLst>
                                      </p:cBhvr>
                                    </p:animRot>
                                  </p:childTnLst>
                                </p:cTn>
                              </p:par>
                              <p:par>
                                <p:cTn id="395" presetID="8" presetClass="emph" presetSubtype="0" fill="hold" grpId="1" nodeType="withEffect">
                                  <p:stCondLst>
                                    <p:cond delay="0"/>
                                  </p:stCondLst>
                                  <p:childTnLst>
                                    <p:animRot by="21600000">
                                      <p:cBhvr>
                                        <p:cTn id="396" dur="2000" fill="hold"/>
                                        <p:tgtEl>
                                          <p:spTgt spid="775258"/>
                                        </p:tgtEl>
                                        <p:attrNameLst>
                                          <p:attrName>r</p:attrName>
                                        </p:attrNameLst>
                                      </p:cBhvr>
                                    </p:animRot>
                                  </p:childTnLst>
                                </p:cTn>
                              </p:par>
                              <p:par>
                                <p:cTn id="397" presetID="8" presetClass="emph" presetSubtype="0" fill="hold" grpId="1" nodeType="withEffect">
                                  <p:stCondLst>
                                    <p:cond delay="0"/>
                                  </p:stCondLst>
                                  <p:childTnLst>
                                    <p:animRot by="21600000">
                                      <p:cBhvr>
                                        <p:cTn id="398" dur="2000" fill="hold"/>
                                        <p:tgtEl>
                                          <p:spTgt spid="775259"/>
                                        </p:tgtEl>
                                        <p:attrNameLst>
                                          <p:attrName>r</p:attrName>
                                        </p:attrNameLst>
                                      </p:cBhvr>
                                    </p:animRot>
                                  </p:childTnLst>
                                </p:cTn>
                              </p:par>
                              <p:par>
                                <p:cTn id="399" presetID="8" presetClass="emph" presetSubtype="0" fill="hold" grpId="1" nodeType="withEffect">
                                  <p:stCondLst>
                                    <p:cond delay="0"/>
                                  </p:stCondLst>
                                  <p:childTnLst>
                                    <p:animRot by="21600000">
                                      <p:cBhvr>
                                        <p:cTn id="400" dur="2000" fill="hold"/>
                                        <p:tgtEl>
                                          <p:spTgt spid="775260"/>
                                        </p:tgtEl>
                                        <p:attrNameLst>
                                          <p:attrName>r</p:attrName>
                                        </p:attrNameLst>
                                      </p:cBhvr>
                                    </p:animRot>
                                  </p:childTnLst>
                                </p:cTn>
                              </p:par>
                              <p:par>
                                <p:cTn id="401" presetID="8" presetClass="emph" presetSubtype="0" fill="hold" grpId="1" nodeType="withEffect">
                                  <p:stCondLst>
                                    <p:cond delay="0"/>
                                  </p:stCondLst>
                                  <p:childTnLst>
                                    <p:animRot by="21600000">
                                      <p:cBhvr>
                                        <p:cTn id="402" dur="2000" fill="hold"/>
                                        <p:tgtEl>
                                          <p:spTgt spid="775261"/>
                                        </p:tgtEl>
                                        <p:attrNameLst>
                                          <p:attrName>r</p:attrName>
                                        </p:attrNameLst>
                                      </p:cBhvr>
                                    </p:animRot>
                                  </p:childTnLst>
                                </p:cTn>
                              </p:par>
                              <p:par>
                                <p:cTn id="403" presetID="8" presetClass="emph" presetSubtype="0" fill="hold" grpId="1" nodeType="withEffect">
                                  <p:stCondLst>
                                    <p:cond delay="0"/>
                                  </p:stCondLst>
                                  <p:childTnLst>
                                    <p:animRot by="21600000">
                                      <p:cBhvr>
                                        <p:cTn id="404" dur="2000" fill="hold"/>
                                        <p:tgtEl>
                                          <p:spTgt spid="775262"/>
                                        </p:tgtEl>
                                        <p:attrNameLst>
                                          <p:attrName>r</p:attrName>
                                        </p:attrNameLst>
                                      </p:cBhvr>
                                    </p:animRot>
                                  </p:childTnLst>
                                </p:cTn>
                              </p:par>
                              <p:par>
                                <p:cTn id="405" presetID="8" presetClass="emph" presetSubtype="0" fill="hold" grpId="1" nodeType="withEffect">
                                  <p:stCondLst>
                                    <p:cond delay="0"/>
                                  </p:stCondLst>
                                  <p:childTnLst>
                                    <p:animRot by="21600000">
                                      <p:cBhvr>
                                        <p:cTn id="406" dur="2000" fill="hold"/>
                                        <p:tgtEl>
                                          <p:spTgt spid="775263"/>
                                        </p:tgtEl>
                                        <p:attrNameLst>
                                          <p:attrName>r</p:attrName>
                                        </p:attrNameLst>
                                      </p:cBhvr>
                                    </p:animRot>
                                  </p:childTnLst>
                                </p:cTn>
                              </p:par>
                              <p:par>
                                <p:cTn id="407" presetID="8" presetClass="emph" presetSubtype="0" fill="hold" grpId="1" nodeType="withEffect">
                                  <p:stCondLst>
                                    <p:cond delay="0"/>
                                  </p:stCondLst>
                                  <p:childTnLst>
                                    <p:animRot by="21600000">
                                      <p:cBhvr>
                                        <p:cTn id="408" dur="2000" fill="hold"/>
                                        <p:tgtEl>
                                          <p:spTgt spid="775264"/>
                                        </p:tgtEl>
                                        <p:attrNameLst>
                                          <p:attrName>r</p:attrName>
                                        </p:attrNameLst>
                                      </p:cBhvr>
                                    </p:animRot>
                                  </p:childTnLst>
                                </p:cTn>
                              </p:par>
                              <p:par>
                                <p:cTn id="409" presetID="8" presetClass="emph" presetSubtype="0" fill="hold" grpId="1" nodeType="withEffect">
                                  <p:stCondLst>
                                    <p:cond delay="0"/>
                                  </p:stCondLst>
                                  <p:childTnLst>
                                    <p:animRot by="21600000">
                                      <p:cBhvr>
                                        <p:cTn id="410" dur="2000" fill="hold"/>
                                        <p:tgtEl>
                                          <p:spTgt spid="775265"/>
                                        </p:tgtEl>
                                        <p:attrNameLst>
                                          <p:attrName>r</p:attrName>
                                        </p:attrNameLst>
                                      </p:cBhvr>
                                    </p:animRot>
                                  </p:childTnLst>
                                </p:cTn>
                              </p:par>
                              <p:par>
                                <p:cTn id="411" presetID="8" presetClass="emph" presetSubtype="0" fill="hold" grpId="1" nodeType="withEffect">
                                  <p:stCondLst>
                                    <p:cond delay="0"/>
                                  </p:stCondLst>
                                  <p:childTnLst>
                                    <p:animRot by="21600000">
                                      <p:cBhvr>
                                        <p:cTn id="412" dur="2000" fill="hold"/>
                                        <p:tgtEl>
                                          <p:spTgt spid="775266"/>
                                        </p:tgtEl>
                                        <p:attrNameLst>
                                          <p:attrName>r</p:attrName>
                                        </p:attrNameLst>
                                      </p:cBhvr>
                                    </p:animRot>
                                  </p:childTnLst>
                                </p:cTn>
                              </p:par>
                              <p:par>
                                <p:cTn id="413" presetID="8" presetClass="emph" presetSubtype="0" fill="hold" grpId="1" nodeType="withEffect">
                                  <p:stCondLst>
                                    <p:cond delay="0"/>
                                  </p:stCondLst>
                                  <p:childTnLst>
                                    <p:animRot by="21600000">
                                      <p:cBhvr>
                                        <p:cTn id="414" dur="2000" fill="hold"/>
                                        <p:tgtEl>
                                          <p:spTgt spid="775267"/>
                                        </p:tgtEl>
                                        <p:attrNameLst>
                                          <p:attrName>r</p:attrName>
                                        </p:attrNameLst>
                                      </p:cBhvr>
                                    </p:animRot>
                                  </p:childTnLst>
                                </p:cTn>
                              </p:par>
                              <p:par>
                                <p:cTn id="415" presetID="8" presetClass="emph" presetSubtype="0" fill="hold" grpId="1" nodeType="withEffect">
                                  <p:stCondLst>
                                    <p:cond delay="0"/>
                                  </p:stCondLst>
                                  <p:childTnLst>
                                    <p:animRot by="21600000">
                                      <p:cBhvr>
                                        <p:cTn id="416" dur="2000" fill="hold"/>
                                        <p:tgtEl>
                                          <p:spTgt spid="775268"/>
                                        </p:tgtEl>
                                        <p:attrNameLst>
                                          <p:attrName>r</p:attrName>
                                        </p:attrNameLst>
                                      </p:cBhvr>
                                    </p:animRot>
                                  </p:childTnLst>
                                </p:cTn>
                              </p:par>
                              <p:par>
                                <p:cTn id="417" presetID="8" presetClass="emph" presetSubtype="0" fill="hold" grpId="1" nodeType="withEffect">
                                  <p:stCondLst>
                                    <p:cond delay="0"/>
                                  </p:stCondLst>
                                  <p:childTnLst>
                                    <p:animRot by="21600000">
                                      <p:cBhvr>
                                        <p:cTn id="418" dur="2000" fill="hold"/>
                                        <p:tgtEl>
                                          <p:spTgt spid="7752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202" grpId="0" animBg="1"/>
      <p:bldP spid="775202" grpId="1" animBg="1"/>
      <p:bldP spid="775203" grpId="0" animBg="1"/>
      <p:bldP spid="775203" grpId="1" animBg="1"/>
      <p:bldP spid="775204" grpId="0" animBg="1"/>
      <p:bldP spid="775204" grpId="1" animBg="1"/>
      <p:bldP spid="775205" grpId="0" animBg="1"/>
      <p:bldP spid="775205" grpId="1" animBg="1"/>
      <p:bldP spid="775206" grpId="0" animBg="1"/>
      <p:bldP spid="775206" grpId="1" animBg="1"/>
      <p:bldP spid="775207" grpId="0" animBg="1"/>
      <p:bldP spid="775207" grpId="1" animBg="1"/>
      <p:bldP spid="775208" grpId="0" animBg="1"/>
      <p:bldP spid="775208" grpId="1" animBg="1"/>
      <p:bldP spid="775209" grpId="0" animBg="1"/>
      <p:bldP spid="775209" grpId="1" animBg="1"/>
      <p:bldP spid="775210" grpId="0" animBg="1"/>
      <p:bldP spid="775210" grpId="1" animBg="1"/>
      <p:bldP spid="775211" grpId="0" animBg="1"/>
      <p:bldP spid="775211" grpId="1" animBg="1"/>
      <p:bldP spid="775212" grpId="0" animBg="1"/>
      <p:bldP spid="775212" grpId="1" animBg="1"/>
      <p:bldP spid="775213" grpId="0" animBg="1"/>
      <p:bldP spid="775213" grpId="1" animBg="1"/>
      <p:bldP spid="775214" grpId="0" animBg="1"/>
      <p:bldP spid="775214" grpId="1" animBg="1"/>
      <p:bldP spid="775215" grpId="0" animBg="1"/>
      <p:bldP spid="775215" grpId="1" animBg="1"/>
      <p:bldP spid="775216" grpId="0" animBg="1"/>
      <p:bldP spid="775216" grpId="1" animBg="1"/>
      <p:bldP spid="775217" grpId="0" animBg="1"/>
      <p:bldP spid="775217" grpId="1" animBg="1"/>
      <p:bldP spid="775218" grpId="0" animBg="1"/>
      <p:bldP spid="775218" grpId="1" animBg="1"/>
      <p:bldP spid="775219" grpId="0" animBg="1"/>
      <p:bldP spid="775219" grpId="1" animBg="1"/>
      <p:bldP spid="775220" grpId="0" animBg="1"/>
      <p:bldP spid="775220" grpId="1" animBg="1"/>
      <p:bldP spid="775221" grpId="0" animBg="1"/>
      <p:bldP spid="775221" grpId="1" animBg="1"/>
      <p:bldP spid="775222" grpId="0" animBg="1"/>
      <p:bldP spid="775222" grpId="1" animBg="1"/>
      <p:bldP spid="775223" grpId="0" animBg="1"/>
      <p:bldP spid="775223" grpId="1" animBg="1"/>
      <p:bldP spid="775224" grpId="0" animBg="1"/>
      <p:bldP spid="775224" grpId="1" animBg="1"/>
      <p:bldP spid="775225" grpId="0" animBg="1"/>
      <p:bldP spid="775225" grpId="1" animBg="1"/>
      <p:bldP spid="775226" grpId="0" animBg="1"/>
      <p:bldP spid="775226" grpId="1" animBg="1"/>
      <p:bldP spid="775227" grpId="0" animBg="1"/>
      <p:bldP spid="775227" grpId="1" animBg="1"/>
      <p:bldP spid="775228" grpId="0" animBg="1"/>
      <p:bldP spid="775228" grpId="1" animBg="1"/>
      <p:bldP spid="775229" grpId="0" animBg="1"/>
      <p:bldP spid="775229" grpId="1" animBg="1"/>
      <p:bldP spid="775230" grpId="0" animBg="1"/>
      <p:bldP spid="775230" grpId="1" animBg="1"/>
      <p:bldP spid="775231" grpId="0" animBg="1"/>
      <p:bldP spid="775231" grpId="1" animBg="1"/>
      <p:bldP spid="775232" grpId="0" animBg="1"/>
      <p:bldP spid="775232" grpId="1" animBg="1"/>
      <p:bldP spid="775233" grpId="0" animBg="1"/>
      <p:bldP spid="775233" grpId="1" animBg="1"/>
      <p:bldP spid="775234" grpId="0" animBg="1"/>
      <p:bldP spid="775234" grpId="1" animBg="1"/>
      <p:bldP spid="775235" grpId="0" animBg="1"/>
      <p:bldP spid="775235" grpId="1" animBg="1"/>
      <p:bldP spid="775236" grpId="0" animBg="1"/>
      <p:bldP spid="775236" grpId="1" animBg="1"/>
      <p:bldP spid="775237" grpId="0" animBg="1"/>
      <p:bldP spid="775237" grpId="1" animBg="1"/>
      <p:bldP spid="775238" grpId="0" animBg="1"/>
      <p:bldP spid="775238" grpId="1" animBg="1"/>
      <p:bldP spid="775239" grpId="0" animBg="1"/>
      <p:bldP spid="775239" grpId="1" animBg="1"/>
      <p:bldP spid="775240" grpId="0" animBg="1"/>
      <p:bldP spid="775240" grpId="1" animBg="1"/>
      <p:bldP spid="775241" grpId="0" animBg="1"/>
      <p:bldP spid="775241" grpId="1" animBg="1"/>
      <p:bldP spid="775242" grpId="0" animBg="1"/>
      <p:bldP spid="775242" grpId="1" animBg="1"/>
      <p:bldP spid="775243" grpId="0" animBg="1"/>
      <p:bldP spid="775243" grpId="1" animBg="1"/>
      <p:bldP spid="775244" grpId="0" animBg="1"/>
      <p:bldP spid="775244" grpId="1" animBg="1"/>
      <p:bldP spid="775245" grpId="0" animBg="1"/>
      <p:bldP spid="775245" grpId="1" animBg="1"/>
      <p:bldP spid="775246" grpId="0" animBg="1"/>
      <p:bldP spid="775246" grpId="1" animBg="1"/>
      <p:bldP spid="775247" grpId="0" animBg="1"/>
      <p:bldP spid="775247" grpId="1" animBg="1"/>
      <p:bldP spid="775248" grpId="0" animBg="1"/>
      <p:bldP spid="775248" grpId="1" animBg="1"/>
      <p:bldP spid="775249" grpId="0" animBg="1"/>
      <p:bldP spid="775249" grpId="1" animBg="1"/>
      <p:bldP spid="775250" grpId="0" animBg="1"/>
      <p:bldP spid="775250" grpId="1" animBg="1"/>
      <p:bldP spid="775251" grpId="0" animBg="1"/>
      <p:bldP spid="775251" grpId="1" animBg="1"/>
      <p:bldP spid="775252" grpId="0" animBg="1"/>
      <p:bldP spid="775252" grpId="1" animBg="1"/>
      <p:bldP spid="775253" grpId="0" animBg="1"/>
      <p:bldP spid="775253" grpId="1" animBg="1"/>
      <p:bldP spid="775254" grpId="0" animBg="1"/>
      <p:bldP spid="775254" grpId="1" animBg="1"/>
      <p:bldP spid="775255" grpId="0" animBg="1"/>
      <p:bldP spid="775255" grpId="1" animBg="1"/>
      <p:bldP spid="775256" grpId="0" animBg="1"/>
      <p:bldP spid="775256" grpId="1" animBg="1"/>
      <p:bldP spid="775257" grpId="0" animBg="1"/>
      <p:bldP spid="775257" grpId="1" animBg="1"/>
      <p:bldP spid="775258" grpId="0" animBg="1"/>
      <p:bldP spid="775258" grpId="1" animBg="1"/>
      <p:bldP spid="775259" grpId="0" animBg="1"/>
      <p:bldP spid="775259" grpId="1" animBg="1"/>
      <p:bldP spid="775260" grpId="0" animBg="1"/>
      <p:bldP spid="775260" grpId="1" animBg="1"/>
      <p:bldP spid="775261" grpId="0" animBg="1"/>
      <p:bldP spid="775261" grpId="1" animBg="1"/>
      <p:bldP spid="775262" grpId="0" animBg="1"/>
      <p:bldP spid="775262" grpId="1" animBg="1"/>
      <p:bldP spid="775263" grpId="0" animBg="1"/>
      <p:bldP spid="775263" grpId="1" animBg="1"/>
      <p:bldP spid="775264" grpId="0" animBg="1"/>
      <p:bldP spid="775264" grpId="1" animBg="1"/>
      <p:bldP spid="775265" grpId="0" animBg="1"/>
      <p:bldP spid="775265" grpId="1" animBg="1"/>
      <p:bldP spid="775266" grpId="0" animBg="1"/>
      <p:bldP spid="775266" grpId="1" animBg="1"/>
      <p:bldP spid="775267" grpId="0" animBg="1"/>
      <p:bldP spid="775267" grpId="1" animBg="1"/>
      <p:bldP spid="775268" grpId="0" animBg="1"/>
      <p:bldP spid="775268" grpId="1" animBg="1"/>
      <p:bldP spid="775269" grpId="0" animBg="1"/>
      <p:bldP spid="77526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88" name="Rectangle 72"/>
          <p:cNvSpPr>
            <a:spLocks noChangeArrowheads="1"/>
          </p:cNvSpPr>
          <p:nvPr/>
        </p:nvSpPr>
        <p:spPr bwMode="auto">
          <a:xfrm>
            <a:off x="687388" y="2760663"/>
            <a:ext cx="7772400" cy="4097337"/>
          </a:xfrm>
          <a:prstGeom prst="rect">
            <a:avLst/>
          </a:prstGeom>
          <a:solidFill>
            <a:srgbClr val="CCFFCC"/>
          </a:solidFill>
          <a:ln w="9525">
            <a:noFill/>
            <a:miter lim="800000"/>
            <a:headEnd/>
            <a:tailEnd/>
          </a:ln>
        </p:spPr>
        <p:txBody>
          <a:bodyPr/>
          <a:lstStyle/>
          <a:p>
            <a:pPr>
              <a:spcBef>
                <a:spcPct val="20000"/>
              </a:spcBef>
            </a:pPr>
            <a:r>
              <a:rPr lang="en-US" altLang="en-US">
                <a:sym typeface="Symbol" pitchFamily="18" charset="2"/>
              </a:rPr>
              <a:t>PRACTICE: What is the resistance                                    of a 0.00200 meter long carbon                                      core resistor having a core                                        diameter of 0.000100 m?  Assume                                    the temperature is 20 C.</a:t>
            </a:r>
          </a:p>
          <a:p>
            <a:pPr>
              <a:spcBef>
                <a:spcPct val="20000"/>
              </a:spcBef>
            </a:pPr>
            <a:r>
              <a:rPr lang="en-US" altLang="en-US">
                <a:sym typeface="Symbol" pitchFamily="18" charset="2"/>
              </a:rPr>
              <a:t></a:t>
            </a:r>
            <a:r>
              <a:rPr lang="en-US" altLang="en-US" i="1">
                <a:sym typeface="Symbol" pitchFamily="18" charset="2"/>
              </a:rPr>
              <a:t>r</a:t>
            </a:r>
            <a:r>
              <a:rPr lang="en-US" altLang="en-US">
                <a:sym typeface="Symbol" pitchFamily="18" charset="2"/>
              </a:rPr>
              <a:t> = </a:t>
            </a:r>
            <a:r>
              <a:rPr lang="en-US" altLang="en-US" i="1">
                <a:sym typeface="Symbol" pitchFamily="18" charset="2"/>
              </a:rPr>
              <a:t>d / </a:t>
            </a:r>
            <a:r>
              <a:rPr lang="en-US" altLang="en-US">
                <a:sym typeface="Symbol" pitchFamily="18" charset="2"/>
              </a:rPr>
              <a:t>2 = 0.0001 </a:t>
            </a:r>
            <a:r>
              <a:rPr lang="en-US" altLang="en-US" i="1">
                <a:sym typeface="Symbol" pitchFamily="18" charset="2"/>
              </a:rPr>
              <a:t>/</a:t>
            </a:r>
            <a:r>
              <a:rPr lang="en-US" altLang="en-US">
                <a:sym typeface="Symbol" pitchFamily="18" charset="2"/>
              </a:rPr>
              <a:t> 2 = 0.00005 m.</a:t>
            </a:r>
          </a:p>
          <a:p>
            <a:pPr>
              <a:spcBef>
                <a:spcPct val="20000"/>
              </a:spcBef>
            </a:pPr>
            <a:r>
              <a:rPr lang="en-US" altLang="en-US">
                <a:sym typeface="Symbol" pitchFamily="18" charset="2"/>
              </a:rPr>
              <a:t></a:t>
            </a:r>
            <a:r>
              <a:rPr lang="en-US" altLang="en-US" i="1">
                <a:sym typeface="Symbol" pitchFamily="18" charset="2"/>
              </a:rPr>
              <a:t>A</a:t>
            </a:r>
            <a:r>
              <a:rPr lang="en-US" altLang="en-US">
                <a:sym typeface="Symbol" pitchFamily="18" charset="2"/>
              </a:rPr>
              <a:t> = </a:t>
            </a:r>
            <a:r>
              <a:rPr lang="it-IT" altLang="en-US">
                <a:solidFill>
                  <a:srgbClr val="000000"/>
                </a:solidFill>
                <a:cs typeface="Courier New" pitchFamily="49" charset="0"/>
                <a:sym typeface="Symbol" pitchFamily="18" charset="2"/>
              </a:rPr>
              <a:t></a:t>
            </a:r>
            <a:r>
              <a:rPr lang="it-IT" altLang="en-US" i="1">
                <a:solidFill>
                  <a:srgbClr val="000000"/>
                </a:solidFill>
                <a:cs typeface="Courier New" pitchFamily="49" charset="0"/>
                <a:sym typeface="Symbol" pitchFamily="18" charset="2"/>
              </a:rPr>
              <a:t>r</a:t>
            </a:r>
            <a:r>
              <a:rPr lang="it-IT" altLang="en-US" baseline="30000">
                <a:solidFill>
                  <a:srgbClr val="000000"/>
                </a:solidFill>
                <a:cs typeface="Courier New" pitchFamily="49" charset="0"/>
                <a:sym typeface="Symbol" pitchFamily="18" charset="2"/>
              </a:rPr>
              <a:t>2</a:t>
            </a:r>
            <a:r>
              <a:rPr lang="it-IT" altLang="en-US">
                <a:solidFill>
                  <a:srgbClr val="000000"/>
                </a:solidFill>
                <a:cs typeface="Courier New" pitchFamily="49" charset="0"/>
              </a:rPr>
              <a:t> = </a:t>
            </a:r>
            <a:r>
              <a:rPr lang="it-IT" altLang="en-US">
                <a:solidFill>
                  <a:srgbClr val="000000"/>
                </a:solidFill>
                <a:cs typeface="Courier New" pitchFamily="49" charset="0"/>
                <a:sym typeface="Symbol" pitchFamily="18" charset="2"/>
              </a:rPr>
              <a:t>(0.00005)</a:t>
            </a:r>
            <a:r>
              <a:rPr lang="it-IT" altLang="en-US" baseline="30000">
                <a:solidFill>
                  <a:srgbClr val="000000"/>
                </a:solidFill>
                <a:cs typeface="Courier New" pitchFamily="49" charset="0"/>
                <a:sym typeface="Symbol" pitchFamily="18" charset="2"/>
              </a:rPr>
              <a:t>2</a:t>
            </a:r>
            <a:r>
              <a:rPr lang="it-IT" altLang="en-US">
                <a:solidFill>
                  <a:srgbClr val="000000"/>
                </a:solidFill>
                <a:cs typeface="Courier New" pitchFamily="49" charset="0"/>
              </a:rPr>
              <a:t> </a:t>
            </a:r>
            <a:r>
              <a:rPr lang="it-IT" altLang="en-US">
                <a:solidFill>
                  <a:srgbClr val="000000"/>
                </a:solidFill>
                <a:cs typeface="Courier New" pitchFamily="49" charset="0"/>
                <a:sym typeface="Symbol" pitchFamily="18" charset="2"/>
              </a:rPr>
              <a:t>= 7.85410</a:t>
            </a:r>
            <a:r>
              <a:rPr lang="it-IT" altLang="en-US" baseline="30000">
                <a:solidFill>
                  <a:srgbClr val="000000"/>
                </a:solidFill>
                <a:cs typeface="Courier New" pitchFamily="49" charset="0"/>
                <a:sym typeface="Symbol" pitchFamily="18" charset="2"/>
              </a:rPr>
              <a:t>-9</a:t>
            </a:r>
            <a:r>
              <a:rPr lang="it-IT" altLang="en-US">
                <a:solidFill>
                  <a:srgbClr val="000000"/>
                </a:solidFill>
                <a:cs typeface="Courier New" pitchFamily="49" charset="0"/>
                <a:sym typeface="Symbol" pitchFamily="18" charset="2"/>
              </a:rPr>
              <a:t> m</a:t>
            </a:r>
            <a:r>
              <a:rPr lang="it-IT" altLang="en-US" baseline="30000">
                <a:solidFill>
                  <a:srgbClr val="000000"/>
                </a:solidFill>
                <a:cs typeface="Courier New" pitchFamily="49" charset="0"/>
                <a:sym typeface="Symbol" pitchFamily="18" charset="2"/>
              </a:rPr>
              <a:t>2</a:t>
            </a:r>
            <a:r>
              <a:rPr lang="it-IT" altLang="en-US">
                <a:solidFill>
                  <a:srgbClr val="000000"/>
                </a:solidFill>
                <a:cs typeface="Courier New" pitchFamily="49" charset="0"/>
                <a:sym typeface="Symbol" pitchFamily="18" charset="2"/>
              </a:rPr>
              <a:t>.</a:t>
            </a:r>
          </a:p>
          <a:p>
            <a:pPr>
              <a:spcBef>
                <a:spcPct val="20000"/>
              </a:spcBef>
            </a:pPr>
            <a:r>
              <a:rPr lang="en-US" altLang="en-US">
                <a:sym typeface="Symbol" pitchFamily="18" charset="2"/>
              </a:rPr>
              <a:t>From the table  = 3600</a:t>
            </a:r>
            <a:r>
              <a:rPr lang="it-IT" altLang="en-US">
                <a:solidFill>
                  <a:srgbClr val="000000"/>
                </a:solidFill>
                <a:cs typeface="Courier New" pitchFamily="49" charset="0"/>
                <a:sym typeface="Symbol" pitchFamily="18" charset="2"/>
              </a:rPr>
              <a:t>10</a:t>
            </a:r>
            <a:r>
              <a:rPr lang="it-IT" altLang="en-US" baseline="30000">
                <a:solidFill>
                  <a:srgbClr val="000000"/>
                </a:solidFill>
                <a:cs typeface="Courier New" pitchFamily="49" charset="0"/>
                <a:sym typeface="Symbol" pitchFamily="18" charset="2"/>
              </a:rPr>
              <a:t>-8</a:t>
            </a:r>
            <a:r>
              <a:rPr lang="it-IT" altLang="en-US">
                <a:solidFill>
                  <a:srgbClr val="000000"/>
                </a:solidFill>
                <a:cs typeface="Courier New" pitchFamily="49" charset="0"/>
                <a:sym typeface="Symbol" pitchFamily="18" charset="2"/>
              </a:rPr>
              <a:t> </a:t>
            </a:r>
            <a:r>
              <a:rPr lang="en-US" altLang="en-US">
                <a:sym typeface="Symbol" pitchFamily="18" charset="2"/>
              </a:rPr>
              <a:t></a:t>
            </a:r>
            <a:r>
              <a:rPr lang="en-US" altLang="en-US" baseline="-25000">
                <a:sym typeface="Symbol" pitchFamily="18" charset="2"/>
              </a:rPr>
              <a:t> </a:t>
            </a:r>
            <a:r>
              <a:rPr lang="en-US" altLang="en-US">
                <a:sym typeface="Symbol" pitchFamily="18" charset="2"/>
              </a:rPr>
              <a:t>m.</a:t>
            </a:r>
          </a:p>
          <a:p>
            <a:pPr>
              <a:spcBef>
                <a:spcPct val="20000"/>
              </a:spcBef>
            </a:pPr>
            <a:r>
              <a:rPr lang="en-US" altLang="en-US">
                <a:sym typeface="Symbol" pitchFamily="18" charset="2"/>
              </a:rPr>
              <a:t>       </a:t>
            </a:r>
            <a:r>
              <a:rPr lang="en-US" altLang="en-US" i="1">
                <a:sym typeface="Symbol" pitchFamily="18" charset="2"/>
              </a:rPr>
              <a:t>R</a:t>
            </a:r>
            <a:r>
              <a:rPr lang="en-US" altLang="en-US">
                <a:sym typeface="Symbol" pitchFamily="18" charset="2"/>
              </a:rPr>
              <a:t> 	= </a:t>
            </a:r>
            <a:r>
              <a:rPr lang="it-IT" altLang="en-US" i="1">
                <a:solidFill>
                  <a:srgbClr val="000000"/>
                </a:solidFill>
                <a:cs typeface="Courier New" pitchFamily="49" charset="0"/>
              </a:rPr>
              <a:t>L /</a:t>
            </a:r>
            <a:r>
              <a:rPr lang="it-IT" altLang="en-US">
                <a:solidFill>
                  <a:srgbClr val="000000"/>
                </a:solidFill>
                <a:cs typeface="Courier New" pitchFamily="49" charset="0"/>
              </a:rPr>
              <a:t> </a:t>
            </a:r>
            <a:r>
              <a:rPr lang="it-IT" altLang="en-US" i="1">
                <a:solidFill>
                  <a:srgbClr val="000000"/>
                </a:solidFill>
                <a:cs typeface="Courier New" pitchFamily="49" charset="0"/>
              </a:rPr>
              <a:t>A</a:t>
            </a:r>
            <a:r>
              <a:rPr lang="it-IT" altLang="en-US">
                <a:solidFill>
                  <a:srgbClr val="000000"/>
                </a:solidFill>
                <a:cs typeface="Courier New" pitchFamily="49" charset="0"/>
                <a:sym typeface="Symbol" pitchFamily="18" charset="2"/>
              </a:rPr>
              <a:t> </a:t>
            </a:r>
          </a:p>
          <a:p>
            <a:pPr>
              <a:spcBef>
                <a:spcPct val="20000"/>
              </a:spcBef>
            </a:pPr>
            <a:r>
              <a:rPr lang="it-IT" altLang="en-US">
                <a:solidFill>
                  <a:srgbClr val="000000"/>
                </a:solidFill>
                <a:cs typeface="Courier New" pitchFamily="49" charset="0"/>
                <a:sym typeface="Symbol" pitchFamily="18" charset="2"/>
              </a:rPr>
              <a:t>   	= (</a:t>
            </a:r>
            <a:r>
              <a:rPr lang="en-US" altLang="en-US">
                <a:sym typeface="Symbol" pitchFamily="18" charset="2"/>
              </a:rPr>
              <a:t>3600</a:t>
            </a:r>
            <a:r>
              <a:rPr lang="it-IT" altLang="en-US">
                <a:solidFill>
                  <a:srgbClr val="000000"/>
                </a:solidFill>
                <a:cs typeface="Courier New" pitchFamily="49" charset="0"/>
                <a:sym typeface="Symbol" pitchFamily="18" charset="2"/>
              </a:rPr>
              <a:t>10</a:t>
            </a:r>
            <a:r>
              <a:rPr lang="it-IT" altLang="en-US" baseline="30000">
                <a:solidFill>
                  <a:srgbClr val="000000"/>
                </a:solidFill>
                <a:cs typeface="Courier New" pitchFamily="49" charset="0"/>
                <a:sym typeface="Symbol" pitchFamily="18" charset="2"/>
              </a:rPr>
              <a:t>-8</a:t>
            </a:r>
            <a:r>
              <a:rPr lang="it-IT" altLang="en-US">
                <a:solidFill>
                  <a:srgbClr val="000000"/>
                </a:solidFill>
                <a:cs typeface="Courier New" pitchFamily="49" charset="0"/>
                <a:sym typeface="Symbol" pitchFamily="18" charset="2"/>
              </a:rPr>
              <a:t>)(0.002) </a:t>
            </a:r>
            <a:r>
              <a:rPr lang="it-IT" altLang="en-US" i="1">
                <a:solidFill>
                  <a:srgbClr val="000000"/>
                </a:solidFill>
                <a:cs typeface="Courier New" pitchFamily="49" charset="0"/>
                <a:sym typeface="Symbol" pitchFamily="18" charset="2"/>
              </a:rPr>
              <a:t>/</a:t>
            </a:r>
            <a:r>
              <a:rPr lang="it-IT" altLang="en-US">
                <a:solidFill>
                  <a:srgbClr val="000000"/>
                </a:solidFill>
                <a:cs typeface="Courier New" pitchFamily="49" charset="0"/>
                <a:sym typeface="Symbol" pitchFamily="18" charset="2"/>
              </a:rPr>
              <a:t> 7.85410</a:t>
            </a:r>
            <a:r>
              <a:rPr lang="it-IT" altLang="en-US" baseline="30000">
                <a:solidFill>
                  <a:srgbClr val="000000"/>
                </a:solidFill>
                <a:cs typeface="Courier New" pitchFamily="49" charset="0"/>
                <a:sym typeface="Symbol" pitchFamily="18" charset="2"/>
              </a:rPr>
              <a:t>-9</a:t>
            </a:r>
            <a:r>
              <a:rPr lang="it-IT" altLang="en-US">
                <a:solidFill>
                  <a:srgbClr val="000000"/>
                </a:solidFill>
                <a:cs typeface="Courier New" pitchFamily="49" charset="0"/>
                <a:sym typeface="Symbol" pitchFamily="18" charset="2"/>
              </a:rPr>
              <a:t> = 9.17 </a:t>
            </a:r>
            <a:r>
              <a:rPr lang="en-US" altLang="en-US">
                <a:sym typeface="Symbol" pitchFamily="18" charset="2"/>
              </a:rPr>
              <a:t>.</a:t>
            </a:r>
            <a:endParaRPr lang="it-IT" altLang="en-US">
              <a:sym typeface="Symbol" pitchFamily="18" charset="2"/>
            </a:endParaRPr>
          </a:p>
        </p:txBody>
      </p:sp>
      <p:sp>
        <p:nvSpPr>
          <p:cNvPr id="777218" name="Rectangle 2"/>
          <p:cNvSpPr>
            <a:spLocks noChangeArrowheads="1"/>
          </p:cNvSpPr>
          <p:nvPr/>
        </p:nvSpPr>
        <p:spPr bwMode="auto">
          <a:xfrm>
            <a:off x="685800" y="1549400"/>
            <a:ext cx="7772400" cy="1233488"/>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en-US"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Note that resistance depends on temperature. The IBO does not require us to explore this facet of resistivity.</a:t>
            </a:r>
          </a:p>
        </p:txBody>
      </p:sp>
      <p:sp>
        <p:nvSpPr>
          <p:cNvPr id="20484"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77293" name="Line 77"/>
          <p:cNvSpPr>
            <a:spLocks noChangeShapeType="1"/>
          </p:cNvSpPr>
          <p:nvPr/>
        </p:nvSpPr>
        <p:spPr bwMode="auto">
          <a:xfrm>
            <a:off x="6170613" y="4349750"/>
            <a:ext cx="0" cy="522288"/>
          </a:xfrm>
          <a:prstGeom prst="line">
            <a:avLst/>
          </a:prstGeom>
          <a:noFill/>
          <a:ln w="28575">
            <a:solidFill>
              <a:schemeClr val="tx1"/>
            </a:solidFill>
            <a:prstDash val="dash"/>
            <a:round/>
            <a:headEnd/>
            <a:tailEnd/>
          </a:ln>
        </p:spPr>
        <p:txBody>
          <a:bodyPr/>
          <a:lstStyle/>
          <a:p>
            <a:endParaRPr lang="en-US"/>
          </a:p>
        </p:txBody>
      </p:sp>
      <p:sp>
        <p:nvSpPr>
          <p:cNvPr id="777294" name="Line 78"/>
          <p:cNvSpPr>
            <a:spLocks noChangeShapeType="1"/>
          </p:cNvSpPr>
          <p:nvPr/>
        </p:nvSpPr>
        <p:spPr bwMode="auto">
          <a:xfrm>
            <a:off x="8631238" y="4975225"/>
            <a:ext cx="0" cy="585788"/>
          </a:xfrm>
          <a:prstGeom prst="line">
            <a:avLst/>
          </a:prstGeom>
          <a:noFill/>
          <a:ln w="28575">
            <a:solidFill>
              <a:schemeClr val="tx1"/>
            </a:solidFill>
            <a:prstDash val="dash"/>
            <a:round/>
            <a:headEnd/>
            <a:tailEnd/>
          </a:ln>
        </p:spPr>
        <p:txBody>
          <a:bodyPr/>
          <a:lstStyle/>
          <a:p>
            <a:endParaRPr lang="en-US"/>
          </a:p>
        </p:txBody>
      </p:sp>
      <p:sp>
        <p:nvSpPr>
          <p:cNvPr id="777295" name="Line 79"/>
          <p:cNvSpPr>
            <a:spLocks noChangeShapeType="1"/>
          </p:cNvSpPr>
          <p:nvPr/>
        </p:nvSpPr>
        <p:spPr bwMode="auto">
          <a:xfrm>
            <a:off x="6178550" y="4787900"/>
            <a:ext cx="2441575" cy="649288"/>
          </a:xfrm>
          <a:prstGeom prst="line">
            <a:avLst/>
          </a:prstGeom>
          <a:noFill/>
          <a:ln w="28575">
            <a:solidFill>
              <a:schemeClr val="tx1"/>
            </a:solidFill>
            <a:round/>
            <a:headEnd type="arrow" w="med" len="med"/>
            <a:tailEnd type="arrow" w="med" len="med"/>
          </a:ln>
        </p:spPr>
        <p:txBody>
          <a:bodyPr/>
          <a:lstStyle/>
          <a:p>
            <a:endParaRPr lang="en-US"/>
          </a:p>
        </p:txBody>
      </p:sp>
      <p:sp>
        <p:nvSpPr>
          <p:cNvPr id="777296" name="Text Box 80"/>
          <p:cNvSpPr txBox="1">
            <a:spLocks noChangeArrowheads="1"/>
          </p:cNvSpPr>
          <p:nvPr/>
        </p:nvSpPr>
        <p:spPr bwMode="auto">
          <a:xfrm>
            <a:off x="7135813" y="4832350"/>
            <a:ext cx="466725" cy="701675"/>
          </a:xfrm>
          <a:prstGeom prst="rect">
            <a:avLst/>
          </a:prstGeom>
          <a:solidFill>
            <a:srgbClr val="CCFFCC"/>
          </a:solidFill>
          <a:ln w="9525">
            <a:noFill/>
            <a:miter lim="800000"/>
            <a:headEnd/>
            <a:tailEnd/>
          </a:ln>
        </p:spPr>
        <p:txBody>
          <a:bodyPr wrap="none">
            <a:spAutoFit/>
          </a:bodyPr>
          <a:lstStyle/>
          <a:p>
            <a:r>
              <a:rPr lang="en-US" altLang="en-US" sz="4000" i="1"/>
              <a:t>L</a:t>
            </a:r>
          </a:p>
        </p:txBody>
      </p:sp>
      <p:sp>
        <p:nvSpPr>
          <p:cNvPr id="777297" name="Rectangle 81"/>
          <p:cNvSpPr>
            <a:spLocks noChangeArrowheads="1"/>
          </p:cNvSpPr>
          <p:nvPr/>
        </p:nvSpPr>
        <p:spPr bwMode="auto">
          <a:xfrm>
            <a:off x="4029075" y="3225800"/>
            <a:ext cx="1011238" cy="280988"/>
          </a:xfrm>
          <a:prstGeom prst="rect">
            <a:avLst/>
          </a:prstGeom>
          <a:solidFill>
            <a:srgbClr val="FF9933">
              <a:alpha val="47842"/>
            </a:srgbClr>
          </a:solidFill>
          <a:ln w="9525">
            <a:noFill/>
            <a:miter lim="800000"/>
            <a:headEnd/>
            <a:tailEnd/>
          </a:ln>
        </p:spPr>
        <p:txBody>
          <a:bodyPr wrap="none" anchor="ctr"/>
          <a:lstStyle/>
          <a:p>
            <a:endParaRPr lang="en-US" altLang="en-US"/>
          </a:p>
        </p:txBody>
      </p:sp>
      <p:sp>
        <p:nvSpPr>
          <p:cNvPr id="777298" name="Rectangle 82"/>
          <p:cNvSpPr>
            <a:spLocks noChangeArrowheads="1"/>
          </p:cNvSpPr>
          <p:nvPr/>
        </p:nvSpPr>
        <p:spPr bwMode="auto">
          <a:xfrm>
            <a:off x="2928938" y="5586413"/>
            <a:ext cx="2551112" cy="366712"/>
          </a:xfrm>
          <a:prstGeom prst="rect">
            <a:avLst/>
          </a:prstGeom>
          <a:solidFill>
            <a:srgbClr val="FF9933">
              <a:alpha val="47842"/>
            </a:srgbClr>
          </a:solidFill>
          <a:ln w="9525">
            <a:noFill/>
            <a:miter lim="800000"/>
            <a:headEnd/>
            <a:tailEnd/>
          </a:ln>
        </p:spPr>
        <p:txBody>
          <a:bodyPr wrap="none" anchor="ctr"/>
          <a:lstStyle/>
          <a:p>
            <a:endParaRPr lang="en-US" altLang="en-US"/>
          </a:p>
        </p:txBody>
      </p:sp>
      <p:pic>
        <p:nvPicPr>
          <p:cNvPr id="198671"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67388" y="3030538"/>
            <a:ext cx="3305175" cy="1981200"/>
          </a:xfrm>
          <a:prstGeom prst="rect">
            <a:avLst/>
          </a:prstGeom>
          <a:ln>
            <a:noFill/>
          </a:ln>
          <a:effectLst>
            <a:outerShdw blurRad="292100" dist="139700" dir="2700000" algn="tl" rotWithShape="0">
              <a:srgbClr val="333333">
                <a:alpha val="65000"/>
              </a:srgbClr>
            </a:outerShdw>
          </a:effectLst>
        </p:spPr>
      </p:pic>
      <p:sp>
        <p:nvSpPr>
          <p:cNvPr id="777292" name="Text Box 76"/>
          <p:cNvSpPr txBox="1">
            <a:spLocks noChangeArrowheads="1"/>
          </p:cNvSpPr>
          <p:nvPr/>
        </p:nvSpPr>
        <p:spPr bwMode="auto">
          <a:xfrm>
            <a:off x="8358188" y="3994150"/>
            <a:ext cx="522287" cy="701675"/>
          </a:xfrm>
          <a:prstGeom prst="rect">
            <a:avLst/>
          </a:prstGeom>
          <a:noFill/>
          <a:ln w="9525">
            <a:noFill/>
            <a:miter lim="800000"/>
            <a:headEnd/>
            <a:tailEnd/>
          </a:ln>
        </p:spPr>
        <p:txBody>
          <a:bodyPr wrap="none">
            <a:spAutoFit/>
          </a:bodyPr>
          <a:lstStyle/>
          <a:p>
            <a:r>
              <a:rPr lang="en-US" altLang="en-US" sz="4000" i="1">
                <a:solidFill>
                  <a:schemeClr val="bg1"/>
                </a:solidFill>
              </a:rPr>
              <a:t>A</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7218">
                                            <p:txEl>
                                              <p:pRg st="1" end="1"/>
                                            </p:txEl>
                                          </p:spTgt>
                                        </p:tgtEl>
                                        <p:attrNameLst>
                                          <p:attrName>style.visibility</p:attrName>
                                        </p:attrNameLst>
                                      </p:cBhvr>
                                      <p:to>
                                        <p:strVal val="visible"/>
                                      </p:to>
                                    </p:set>
                                    <p:anim calcmode="lin" valueType="num">
                                      <p:cBhvr additive="base">
                                        <p:cTn id="7" dur="500" fill="hold"/>
                                        <p:tgtEl>
                                          <p:spTgt spid="777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7288">
                                            <p:txEl>
                                              <p:pRg st="0" end="0"/>
                                            </p:txEl>
                                          </p:spTgt>
                                        </p:tgtEl>
                                        <p:attrNameLst>
                                          <p:attrName>style.visibility</p:attrName>
                                        </p:attrNameLst>
                                      </p:cBhvr>
                                      <p:to>
                                        <p:strVal val="visible"/>
                                      </p:to>
                                    </p:set>
                                    <p:anim calcmode="lin" valueType="num">
                                      <p:cBhvr additive="base">
                                        <p:cTn id="13" dur="500" fill="hold"/>
                                        <p:tgtEl>
                                          <p:spTgt spid="7772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72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98671"/>
                                        </p:tgtEl>
                                        <p:attrNameLst>
                                          <p:attrName>style.visibility</p:attrName>
                                        </p:attrNameLst>
                                      </p:cBhvr>
                                      <p:to>
                                        <p:strVal val="visible"/>
                                      </p:to>
                                    </p:set>
                                    <p:animEffect transition="in" filter="wipe(left)">
                                      <p:cBhvr>
                                        <p:cTn id="19" dur="500"/>
                                        <p:tgtEl>
                                          <p:spTgt spid="198671"/>
                                        </p:tgtEl>
                                      </p:cBhvr>
                                    </p:animEffect>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77293"/>
                                        </p:tgtEl>
                                        <p:attrNameLst>
                                          <p:attrName>style.visibility</p:attrName>
                                        </p:attrNameLst>
                                      </p:cBhvr>
                                      <p:to>
                                        <p:strVal val="visible"/>
                                      </p:to>
                                    </p:set>
                                    <p:anim calcmode="lin" valueType="num">
                                      <p:cBhvr additive="base">
                                        <p:cTn id="24" dur="500" fill="hold"/>
                                        <p:tgtEl>
                                          <p:spTgt spid="777293"/>
                                        </p:tgtEl>
                                        <p:attrNameLst>
                                          <p:attrName>ppt_x</p:attrName>
                                        </p:attrNameLst>
                                      </p:cBhvr>
                                      <p:tavLst>
                                        <p:tav tm="0">
                                          <p:val>
                                            <p:strVal val="#ppt_x"/>
                                          </p:val>
                                        </p:tav>
                                        <p:tav tm="100000">
                                          <p:val>
                                            <p:strVal val="#ppt_x"/>
                                          </p:val>
                                        </p:tav>
                                      </p:tavLst>
                                    </p:anim>
                                    <p:anim calcmode="lin" valueType="num">
                                      <p:cBhvr additive="base">
                                        <p:cTn id="25" dur="500" fill="hold"/>
                                        <p:tgtEl>
                                          <p:spTgt spid="7772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77294"/>
                                        </p:tgtEl>
                                        <p:attrNameLst>
                                          <p:attrName>style.visibility</p:attrName>
                                        </p:attrNameLst>
                                      </p:cBhvr>
                                      <p:to>
                                        <p:strVal val="visible"/>
                                      </p:to>
                                    </p:set>
                                    <p:anim calcmode="lin" valueType="num">
                                      <p:cBhvr additive="base">
                                        <p:cTn id="30" dur="500" fill="hold"/>
                                        <p:tgtEl>
                                          <p:spTgt spid="777294"/>
                                        </p:tgtEl>
                                        <p:attrNameLst>
                                          <p:attrName>ppt_x</p:attrName>
                                        </p:attrNameLst>
                                      </p:cBhvr>
                                      <p:tavLst>
                                        <p:tav tm="0">
                                          <p:val>
                                            <p:strVal val="#ppt_x"/>
                                          </p:val>
                                        </p:tav>
                                        <p:tav tm="100000">
                                          <p:val>
                                            <p:strVal val="#ppt_x"/>
                                          </p:val>
                                        </p:tav>
                                      </p:tavLst>
                                    </p:anim>
                                    <p:anim calcmode="lin" valueType="num">
                                      <p:cBhvr additive="base">
                                        <p:cTn id="31" dur="500" fill="hold"/>
                                        <p:tgtEl>
                                          <p:spTgt spid="777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77295"/>
                                        </p:tgtEl>
                                        <p:attrNameLst>
                                          <p:attrName>style.visibility</p:attrName>
                                        </p:attrNameLst>
                                      </p:cBhvr>
                                      <p:to>
                                        <p:strVal val="visible"/>
                                      </p:to>
                                    </p:set>
                                    <p:anim calcmode="lin" valueType="num">
                                      <p:cBhvr additive="base">
                                        <p:cTn id="36" dur="500" fill="hold"/>
                                        <p:tgtEl>
                                          <p:spTgt spid="777295"/>
                                        </p:tgtEl>
                                        <p:attrNameLst>
                                          <p:attrName>ppt_x</p:attrName>
                                        </p:attrNameLst>
                                      </p:cBhvr>
                                      <p:tavLst>
                                        <p:tav tm="0">
                                          <p:val>
                                            <p:strVal val="#ppt_x"/>
                                          </p:val>
                                        </p:tav>
                                        <p:tav tm="100000">
                                          <p:val>
                                            <p:strVal val="#ppt_x"/>
                                          </p:val>
                                        </p:tav>
                                      </p:tavLst>
                                    </p:anim>
                                    <p:anim calcmode="lin" valueType="num">
                                      <p:cBhvr additive="base">
                                        <p:cTn id="37" dur="500" fill="hold"/>
                                        <p:tgtEl>
                                          <p:spTgt spid="777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77296"/>
                                        </p:tgtEl>
                                        <p:attrNameLst>
                                          <p:attrName>style.visibility</p:attrName>
                                        </p:attrNameLst>
                                      </p:cBhvr>
                                      <p:to>
                                        <p:strVal val="visible"/>
                                      </p:to>
                                    </p:set>
                                    <p:anim calcmode="lin" valueType="num">
                                      <p:cBhvr additive="base">
                                        <p:cTn id="42" dur="500" fill="hold"/>
                                        <p:tgtEl>
                                          <p:spTgt spid="777296"/>
                                        </p:tgtEl>
                                        <p:attrNameLst>
                                          <p:attrName>ppt_x</p:attrName>
                                        </p:attrNameLst>
                                      </p:cBhvr>
                                      <p:tavLst>
                                        <p:tav tm="0">
                                          <p:val>
                                            <p:strVal val="#ppt_x"/>
                                          </p:val>
                                        </p:tav>
                                        <p:tav tm="100000">
                                          <p:val>
                                            <p:strVal val="#ppt_x"/>
                                          </p:val>
                                        </p:tav>
                                      </p:tavLst>
                                    </p:anim>
                                    <p:anim calcmode="lin" valueType="num">
                                      <p:cBhvr additive="base">
                                        <p:cTn id="43" dur="500" fill="hold"/>
                                        <p:tgtEl>
                                          <p:spTgt spid="7772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77292"/>
                                        </p:tgtEl>
                                        <p:attrNameLst>
                                          <p:attrName>style.visibility</p:attrName>
                                        </p:attrNameLst>
                                      </p:cBhvr>
                                      <p:to>
                                        <p:strVal val="visible"/>
                                      </p:to>
                                    </p:set>
                                    <p:anim calcmode="lin" valueType="num">
                                      <p:cBhvr additive="base">
                                        <p:cTn id="48" dur="500" fill="hold"/>
                                        <p:tgtEl>
                                          <p:spTgt spid="777292"/>
                                        </p:tgtEl>
                                        <p:attrNameLst>
                                          <p:attrName>ppt_x</p:attrName>
                                        </p:attrNameLst>
                                      </p:cBhvr>
                                      <p:tavLst>
                                        <p:tav tm="0">
                                          <p:val>
                                            <p:strVal val="#ppt_x"/>
                                          </p:val>
                                        </p:tav>
                                        <p:tav tm="100000">
                                          <p:val>
                                            <p:strVal val="#ppt_x"/>
                                          </p:val>
                                        </p:tav>
                                      </p:tavLst>
                                    </p:anim>
                                    <p:anim calcmode="lin" valueType="num">
                                      <p:cBhvr additive="base">
                                        <p:cTn id="49" dur="500" fill="hold"/>
                                        <p:tgtEl>
                                          <p:spTgt spid="7772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777288">
                                            <p:txEl>
                                              <p:pRg st="1" end="1"/>
                                            </p:txEl>
                                          </p:spTgt>
                                        </p:tgtEl>
                                        <p:attrNameLst>
                                          <p:attrName>style.visibility</p:attrName>
                                        </p:attrNameLst>
                                      </p:cBhvr>
                                      <p:to>
                                        <p:strVal val="visible"/>
                                      </p:to>
                                    </p:set>
                                    <p:anim calcmode="lin" valueType="num">
                                      <p:cBhvr additive="base">
                                        <p:cTn id="54" dur="500" fill="hold"/>
                                        <p:tgtEl>
                                          <p:spTgt spid="777288">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772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777288">
                                            <p:txEl>
                                              <p:pRg st="2" end="2"/>
                                            </p:txEl>
                                          </p:spTgt>
                                        </p:tgtEl>
                                        <p:attrNameLst>
                                          <p:attrName>style.visibility</p:attrName>
                                        </p:attrNameLst>
                                      </p:cBhvr>
                                      <p:to>
                                        <p:strVal val="visible"/>
                                      </p:to>
                                    </p:set>
                                    <p:anim calcmode="lin" valueType="num">
                                      <p:cBhvr additive="base">
                                        <p:cTn id="60" dur="500" fill="hold"/>
                                        <p:tgtEl>
                                          <p:spTgt spid="777288">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772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777288">
                                            <p:txEl>
                                              <p:pRg st="3" end="3"/>
                                            </p:txEl>
                                          </p:spTgt>
                                        </p:tgtEl>
                                        <p:attrNameLst>
                                          <p:attrName>style.visibility</p:attrName>
                                        </p:attrNameLst>
                                      </p:cBhvr>
                                      <p:to>
                                        <p:strVal val="visible"/>
                                      </p:to>
                                    </p:set>
                                    <p:anim calcmode="lin" valueType="num">
                                      <p:cBhvr additive="base">
                                        <p:cTn id="66" dur="500" fill="hold"/>
                                        <p:tgtEl>
                                          <p:spTgt spid="777288">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772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777297"/>
                                        </p:tgtEl>
                                        <p:attrNameLst>
                                          <p:attrName>style.visibility</p:attrName>
                                        </p:attrNameLst>
                                      </p:cBhvr>
                                      <p:to>
                                        <p:strVal val="visible"/>
                                      </p:to>
                                    </p:set>
                                    <p:animEffect transition="in" filter="wipe(down)">
                                      <p:cBhvr>
                                        <p:cTn id="72" dur="500"/>
                                        <p:tgtEl>
                                          <p:spTgt spid="777297"/>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777298"/>
                                        </p:tgtEl>
                                        <p:attrNameLst>
                                          <p:attrName>style.visibility</p:attrName>
                                        </p:attrNameLst>
                                      </p:cBhvr>
                                      <p:to>
                                        <p:strVal val="visible"/>
                                      </p:to>
                                    </p:set>
                                    <p:animEffect transition="in" filter="wipe(down)">
                                      <p:cBhvr>
                                        <p:cTn id="77" dur="500"/>
                                        <p:tgtEl>
                                          <p:spTgt spid="777298"/>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777288">
                                            <p:txEl>
                                              <p:pRg st="4" end="4"/>
                                            </p:txEl>
                                          </p:spTgt>
                                        </p:tgtEl>
                                        <p:attrNameLst>
                                          <p:attrName>style.visibility</p:attrName>
                                        </p:attrNameLst>
                                      </p:cBhvr>
                                      <p:to>
                                        <p:strVal val="visible"/>
                                      </p:to>
                                    </p:set>
                                    <p:anim calcmode="lin" valueType="num">
                                      <p:cBhvr additive="base">
                                        <p:cTn id="82" dur="500" fill="hold"/>
                                        <p:tgtEl>
                                          <p:spTgt spid="777288">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7772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777288">
                                            <p:txEl>
                                              <p:pRg st="5" end="5"/>
                                            </p:txEl>
                                          </p:spTgt>
                                        </p:tgtEl>
                                        <p:attrNameLst>
                                          <p:attrName>style.visibility</p:attrName>
                                        </p:attrNameLst>
                                      </p:cBhvr>
                                      <p:to>
                                        <p:strVal val="visible"/>
                                      </p:to>
                                    </p:set>
                                    <p:anim calcmode="lin" valueType="num">
                                      <p:cBhvr additive="base">
                                        <p:cTn id="88" dur="500" fill="hold"/>
                                        <p:tgtEl>
                                          <p:spTgt spid="777288">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772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93" grpId="0" animBg="1"/>
      <p:bldP spid="777294" grpId="0" animBg="1"/>
      <p:bldP spid="777295" grpId="0" animBg="1"/>
      <p:bldP spid="777296" grpId="0" animBg="1"/>
      <p:bldP spid="777297" grpId="0" animBg="1"/>
      <p:bldP spid="777298" grpId="0" animBg="1"/>
      <p:bldP spid="7772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008313"/>
          </a:xfrm>
          <a:prstGeom prst="rect">
            <a:avLst/>
          </a:prstGeom>
          <a:solidFill>
            <a:srgbClr val="EAEAEA"/>
          </a:solidFill>
          <a:ln>
            <a:noFill/>
          </a:ln>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2400" b="1" dirty="0" smtClean="0">
                <a:solidFill>
                  <a:schemeClr val="accent2"/>
                </a:solidFill>
              </a:rPr>
              <a:t>Understandings: </a:t>
            </a:r>
            <a:endParaRPr lang="en-US" altLang="en-US" sz="2400" dirty="0" smtClean="0">
              <a:solidFill>
                <a:schemeClr val="accent2"/>
              </a:solidFill>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Circuit diagrams </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Kirchhoff’s circuit laws </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Heating effect of current and its consequences </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Resistance expressed as </a:t>
            </a:r>
            <a:r>
              <a:rPr lang="en-US" sz="2400" i="1" dirty="0" smtClean="0">
                <a:solidFill>
                  <a:srgbClr val="333399"/>
                </a:solidFill>
                <a:latin typeface="Arial"/>
                <a:ea typeface="Calibri"/>
                <a:cs typeface="Times New Roman"/>
              </a:rPr>
              <a:t>R</a:t>
            </a:r>
            <a:r>
              <a:rPr lang="en-US" sz="2400" dirty="0" smtClean="0">
                <a:solidFill>
                  <a:srgbClr val="333399"/>
                </a:solidFill>
                <a:latin typeface="Arial"/>
                <a:ea typeface="Calibri"/>
                <a:cs typeface="Times New Roman"/>
              </a:rPr>
              <a:t> = </a:t>
            </a:r>
            <a:r>
              <a:rPr lang="en-US" sz="2400" i="1" dirty="0" smtClean="0">
                <a:solidFill>
                  <a:srgbClr val="333399"/>
                </a:solidFill>
                <a:latin typeface="Arial"/>
                <a:ea typeface="Calibri"/>
                <a:cs typeface="Times New Roman"/>
              </a:rPr>
              <a:t>V</a:t>
            </a:r>
            <a:r>
              <a:rPr lang="en-US" sz="2400" dirty="0" smtClean="0">
                <a:solidFill>
                  <a:srgbClr val="333399"/>
                </a:solidFill>
                <a:latin typeface="Arial"/>
                <a:ea typeface="Calibri"/>
                <a:cs typeface="Times New Roman"/>
              </a:rPr>
              <a:t> </a:t>
            </a:r>
            <a:r>
              <a:rPr lang="en-US" sz="2400" i="1" dirty="0" smtClean="0">
                <a:solidFill>
                  <a:srgbClr val="333399"/>
                </a:solidFill>
                <a:latin typeface="Arial"/>
                <a:ea typeface="Calibri"/>
                <a:cs typeface="Times New Roman"/>
              </a:rPr>
              <a:t>/</a:t>
            </a:r>
            <a:r>
              <a:rPr lang="en-US" sz="2400" dirty="0" smtClean="0">
                <a:solidFill>
                  <a:srgbClr val="333399"/>
                </a:solidFill>
                <a:latin typeface="Arial"/>
                <a:ea typeface="Calibri"/>
                <a:cs typeface="Times New Roman"/>
              </a:rPr>
              <a:t>  </a:t>
            </a:r>
            <a:r>
              <a:rPr lang="en-US" sz="2400" i="1" dirty="0" smtClean="0">
                <a:solidFill>
                  <a:srgbClr val="333399"/>
                </a:solidFill>
                <a:latin typeface="Arial"/>
                <a:ea typeface="Calibri"/>
                <a:cs typeface="Times New Roman"/>
              </a:rPr>
              <a:t>I</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Ohm’s law </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Resistivity </a:t>
            </a:r>
            <a:r>
              <a:rPr lang="en-US" sz="2400" i="1" dirty="0" smtClean="0">
                <a:solidFill>
                  <a:srgbClr val="333399"/>
                </a:solidFill>
                <a:latin typeface="Arial"/>
                <a:ea typeface="Calibri"/>
                <a:cs typeface="Times New Roman"/>
              </a:rPr>
              <a:t>R</a:t>
            </a:r>
            <a:r>
              <a:rPr lang="en-US" sz="2400" dirty="0" smtClean="0">
                <a:solidFill>
                  <a:srgbClr val="333399"/>
                </a:solidFill>
                <a:latin typeface="Arial"/>
                <a:ea typeface="Calibri"/>
                <a:cs typeface="Times New Roman"/>
              </a:rPr>
              <a:t> = </a:t>
            </a:r>
            <a:r>
              <a:rPr lang="en-US" sz="2400" i="1" dirty="0" smtClean="0">
                <a:solidFill>
                  <a:srgbClr val="333399"/>
                </a:solidFill>
                <a:latin typeface="Arial"/>
                <a:ea typeface="Calibri"/>
                <a:cs typeface="Arial"/>
                <a:sym typeface="Symbol"/>
              </a:rPr>
              <a:t></a:t>
            </a:r>
            <a:r>
              <a:rPr lang="en-US" sz="2400" i="1" dirty="0" smtClean="0">
                <a:solidFill>
                  <a:srgbClr val="333399"/>
                </a:solidFill>
                <a:latin typeface="Arial"/>
                <a:ea typeface="Calibri"/>
                <a:cs typeface="Times New Roman"/>
              </a:rPr>
              <a:t>L</a:t>
            </a:r>
            <a:r>
              <a:rPr lang="en-US" sz="2400" dirty="0" smtClean="0">
                <a:solidFill>
                  <a:srgbClr val="333399"/>
                </a:solidFill>
                <a:latin typeface="Arial"/>
                <a:ea typeface="Calibri"/>
                <a:cs typeface="Times New Roman"/>
              </a:rPr>
              <a:t> </a:t>
            </a:r>
            <a:r>
              <a:rPr lang="en-US" sz="2400" i="1" dirty="0" smtClean="0">
                <a:solidFill>
                  <a:srgbClr val="333399"/>
                </a:solidFill>
                <a:latin typeface="Arial"/>
                <a:ea typeface="Calibri"/>
                <a:cs typeface="Times New Roman"/>
              </a:rPr>
              <a:t>/</a:t>
            </a:r>
            <a:r>
              <a:rPr lang="en-US" sz="2400" dirty="0" smtClean="0">
                <a:solidFill>
                  <a:srgbClr val="333399"/>
                </a:solidFill>
                <a:latin typeface="Arial"/>
                <a:ea typeface="Calibri"/>
                <a:cs typeface="Times New Roman"/>
              </a:rPr>
              <a:t> </a:t>
            </a:r>
            <a:r>
              <a:rPr lang="en-US" sz="2400" i="1" dirty="0" smtClean="0">
                <a:solidFill>
                  <a:srgbClr val="333399"/>
                </a:solidFill>
                <a:latin typeface="Arial"/>
                <a:ea typeface="Calibri"/>
                <a:cs typeface="Times New Roman"/>
              </a:rPr>
              <a:t>A</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Power dissipation </a:t>
            </a:r>
            <a:endParaRPr lang="en-US" sz="2400" dirty="0" smtClean="0">
              <a:solidFill>
                <a:srgbClr val="333399"/>
              </a:solidFill>
              <a:latin typeface="Calibri"/>
              <a:ea typeface="Calibri"/>
              <a:cs typeface="Times New Roman"/>
            </a:endParaRP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allAtOnce"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77" name="Rectangle 13"/>
          <p:cNvSpPr>
            <a:spLocks noChangeArrowheads="1"/>
          </p:cNvSpPr>
          <p:nvPr/>
        </p:nvSpPr>
        <p:spPr bwMode="auto">
          <a:xfrm>
            <a:off x="682625" y="6048375"/>
            <a:ext cx="7778750" cy="809625"/>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Ohm’s law applies to components with constant </a:t>
            </a:r>
            <a:r>
              <a:rPr lang="en-US" altLang="en-US" i="1">
                <a:sym typeface="Symbol" pitchFamily="18" charset="2"/>
              </a:rPr>
              <a:t>R</a:t>
            </a:r>
            <a:r>
              <a:rPr lang="en-US" altLang="en-US">
                <a:sym typeface="Symbol" pitchFamily="18" charset="2"/>
              </a:rPr>
              <a:t>.</a:t>
            </a:r>
          </a:p>
        </p:txBody>
      </p:sp>
      <p:sp>
        <p:nvSpPr>
          <p:cNvPr id="779266" name="Rectangle 2"/>
          <p:cNvSpPr>
            <a:spLocks noChangeArrowheads="1"/>
          </p:cNvSpPr>
          <p:nvPr/>
        </p:nvSpPr>
        <p:spPr bwMode="auto">
          <a:xfrm>
            <a:off x="685800" y="1549400"/>
            <a:ext cx="7772400" cy="4546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Ohm’s law</a:t>
            </a:r>
            <a:r>
              <a:rPr lang="en-US" altLang="en-US">
                <a:solidFill>
                  <a:srgbClr val="000000"/>
                </a:solidFill>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German Ohm studied resistance of                 materials in the 1800s and in 1826 stated:</a:t>
            </a:r>
          </a:p>
          <a:p>
            <a:pPr>
              <a:spcBef>
                <a:spcPct val="20000"/>
              </a:spcBef>
            </a:pPr>
            <a:r>
              <a:rPr lang="en-US" altLang="en-US">
                <a:solidFill>
                  <a:srgbClr val="000000"/>
                </a:solidFill>
                <a:cs typeface="Times New Roman" pitchFamily="18" charset="0"/>
              </a:rPr>
              <a:t>“</a:t>
            </a:r>
            <a:r>
              <a:rPr lang="en-US" altLang="en-US">
                <a:solidFill>
                  <a:schemeClr val="hlink"/>
                </a:solidFill>
                <a:cs typeface="Times New Roman" pitchFamily="18" charset="0"/>
              </a:rPr>
              <a:t>Provided the temperature is kept                              constant, the resistance of very many                       materials is constant over a wide range of                   applied potential differences, and                              therefore the potential difference is                        proportional to the current.</a:t>
            </a:r>
            <a:r>
              <a:rPr lang="en-US" altLang="en-US">
                <a:solidFill>
                  <a:srgbClr val="000000"/>
                </a:solidFill>
                <a:cs typeface="Times New Roman" pitchFamily="18" charset="0"/>
              </a:rPr>
              <a:t>”</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formula form Ohm’s law looks like this:</a:t>
            </a:r>
          </a:p>
        </p:txBody>
      </p:sp>
      <p:sp>
        <p:nvSpPr>
          <p:cNvPr id="21508"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12"/>
          <p:cNvGrpSpPr>
            <a:grpSpLocks/>
          </p:cNvGrpSpPr>
          <p:nvPr/>
        </p:nvGrpSpPr>
        <p:grpSpPr bwMode="auto">
          <a:xfrm>
            <a:off x="809625" y="5519738"/>
            <a:ext cx="7464425" cy="457200"/>
            <a:chOff x="510" y="3432"/>
            <a:chExt cx="4702" cy="288"/>
          </a:xfrm>
        </p:grpSpPr>
        <p:sp>
          <p:nvSpPr>
            <p:cNvPr id="21511" name="Rectangle 5"/>
            <p:cNvSpPr>
              <a:spLocks noChangeArrowheads="1"/>
            </p:cNvSpPr>
            <p:nvPr/>
          </p:nvSpPr>
          <p:spPr bwMode="auto">
            <a:xfrm>
              <a:off x="592" y="3445"/>
              <a:ext cx="734"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V</a:t>
              </a:r>
              <a:r>
                <a:rPr lang="en-US" altLang="en-US">
                  <a:sym typeface="Symbol" pitchFamily="18" charset="2"/>
                </a:rPr>
                <a:t>  </a:t>
              </a:r>
              <a:r>
                <a:rPr lang="en-US" altLang="en-US" i="1">
                  <a:sym typeface="Symbol" pitchFamily="18" charset="2"/>
                </a:rPr>
                <a:t>I</a:t>
              </a:r>
              <a:r>
                <a:rPr lang="it-IT" altLang="en-US">
                  <a:solidFill>
                    <a:srgbClr val="000000"/>
                  </a:solidFill>
                  <a:cs typeface="Courier New" pitchFamily="49" charset="0"/>
                </a:rPr>
                <a:t> </a:t>
              </a:r>
              <a:endParaRPr lang="en-US" altLang="en-US">
                <a:solidFill>
                  <a:srgbClr val="000000"/>
                </a:solidFill>
                <a:cs typeface="Courier New" pitchFamily="49" charset="0"/>
              </a:endParaRPr>
            </a:p>
          </p:txBody>
        </p:sp>
        <p:sp>
          <p:nvSpPr>
            <p:cNvPr id="21512" name="Text Box 6"/>
            <p:cNvSpPr txBox="1">
              <a:spLocks noChangeArrowheads="1"/>
            </p:cNvSpPr>
            <p:nvPr/>
          </p:nvSpPr>
          <p:spPr bwMode="auto">
            <a:xfrm>
              <a:off x="4009" y="3432"/>
              <a:ext cx="1203"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Ohm’s law</a:t>
              </a:r>
            </a:p>
          </p:txBody>
        </p:sp>
        <p:sp>
          <p:nvSpPr>
            <p:cNvPr id="21513" name="Rectangle 7"/>
            <p:cNvSpPr>
              <a:spLocks noChangeArrowheads="1"/>
            </p:cNvSpPr>
            <p:nvPr/>
          </p:nvSpPr>
          <p:spPr bwMode="auto">
            <a:xfrm>
              <a:off x="510" y="3434"/>
              <a:ext cx="4701" cy="284"/>
            </a:xfrm>
            <a:prstGeom prst="rect">
              <a:avLst/>
            </a:prstGeom>
            <a:noFill/>
            <a:ln w="12700">
              <a:solidFill>
                <a:schemeClr val="tx1"/>
              </a:solidFill>
              <a:miter lim="800000"/>
              <a:headEnd/>
              <a:tailEnd/>
            </a:ln>
          </p:spPr>
          <p:txBody>
            <a:bodyPr wrap="none" anchor="ctr"/>
            <a:lstStyle/>
            <a:p>
              <a:endParaRPr lang="en-US" altLang="en-US"/>
            </a:p>
          </p:txBody>
        </p:sp>
        <p:sp>
          <p:nvSpPr>
            <p:cNvPr id="21514" name="Rectangle 8"/>
            <p:cNvSpPr>
              <a:spLocks noChangeArrowheads="1"/>
            </p:cNvSpPr>
            <p:nvPr/>
          </p:nvSpPr>
          <p:spPr bwMode="auto">
            <a:xfrm>
              <a:off x="1245" y="3454"/>
              <a:ext cx="1663"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or V / I</a:t>
              </a:r>
              <a:r>
                <a:rPr lang="it-IT" altLang="en-US">
                  <a:solidFill>
                    <a:srgbClr val="000000"/>
                  </a:solidFill>
                  <a:cs typeface="Courier New" pitchFamily="49" charset="0"/>
                </a:rPr>
                <a:t> = CONST</a:t>
              </a:r>
              <a:endParaRPr lang="en-US" altLang="en-US">
                <a:solidFill>
                  <a:srgbClr val="000000"/>
                </a:solidFill>
                <a:cs typeface="Courier New" pitchFamily="49" charset="0"/>
              </a:endParaRPr>
            </a:p>
          </p:txBody>
        </p:sp>
        <p:sp>
          <p:nvSpPr>
            <p:cNvPr id="21515" name="Rectangle 9"/>
            <p:cNvSpPr>
              <a:spLocks noChangeArrowheads="1"/>
            </p:cNvSpPr>
            <p:nvPr/>
          </p:nvSpPr>
          <p:spPr bwMode="auto">
            <a:xfrm>
              <a:off x="2899" y="3448"/>
              <a:ext cx="1023"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or  </a:t>
              </a:r>
              <a:r>
                <a:rPr lang="en-US" altLang="en-US" i="1">
                  <a:solidFill>
                    <a:schemeClr val="accent2"/>
                  </a:solidFill>
                  <a:sym typeface="Symbol" pitchFamily="18" charset="2"/>
                </a:rPr>
                <a:t>V </a:t>
              </a:r>
              <a:r>
                <a:rPr lang="it-IT" altLang="en-US">
                  <a:solidFill>
                    <a:schemeClr val="accent2"/>
                  </a:solidFill>
                  <a:cs typeface="Courier New" pitchFamily="49" charset="0"/>
                </a:rPr>
                <a:t>= </a:t>
              </a:r>
              <a:r>
                <a:rPr lang="it-IT" altLang="en-US" i="1">
                  <a:solidFill>
                    <a:schemeClr val="accent2"/>
                  </a:solidFill>
                  <a:cs typeface="Courier New" pitchFamily="49" charset="0"/>
                </a:rPr>
                <a:t>IR</a:t>
              </a:r>
              <a:endParaRPr lang="en-US" altLang="en-US" i="1">
                <a:solidFill>
                  <a:schemeClr val="accent2"/>
                </a:solidFill>
                <a:cs typeface="Courier New" pitchFamily="49" charset="0"/>
              </a:endParaRPr>
            </a:p>
          </p:txBody>
        </p:sp>
      </p:grpSp>
      <p:pic>
        <p:nvPicPr>
          <p:cNvPr id="779276" name="Picture 12" descr="Georg-Simon-Ohm"/>
          <p:cNvPicPr>
            <a:picLocks noChangeAspect="1" noChangeArrowheads="1"/>
          </p:cNvPicPr>
          <p:nvPr/>
        </p:nvPicPr>
        <p:blipFill>
          <a:blip r:embed="rId5" cstate="print"/>
          <a:srcRect/>
          <a:stretch>
            <a:fillRect/>
          </a:stretch>
        </p:blipFill>
        <p:spPr bwMode="auto">
          <a:xfrm>
            <a:off x="6516688" y="1550988"/>
            <a:ext cx="2352675" cy="3602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9266">
                                            <p:txEl>
                                              <p:pRg st="0" end="0"/>
                                            </p:txEl>
                                          </p:spTgt>
                                        </p:tgtEl>
                                        <p:attrNameLst>
                                          <p:attrName>style.visibility</p:attrName>
                                        </p:attrNameLst>
                                      </p:cBhvr>
                                      <p:to>
                                        <p:strVal val="visible"/>
                                      </p:to>
                                    </p:set>
                                    <p:anim calcmode="lin" valueType="num">
                                      <p:cBhvr additive="base">
                                        <p:cTn id="7" dur="500" fill="hold"/>
                                        <p:tgtEl>
                                          <p:spTgt spid="779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9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9266">
                                            <p:txEl>
                                              <p:pRg st="1" end="1"/>
                                            </p:txEl>
                                          </p:spTgt>
                                        </p:tgtEl>
                                        <p:attrNameLst>
                                          <p:attrName>style.visibility</p:attrName>
                                        </p:attrNameLst>
                                      </p:cBhvr>
                                      <p:to>
                                        <p:strVal val="visible"/>
                                      </p:to>
                                    </p:set>
                                    <p:anim calcmode="lin" valueType="num">
                                      <p:cBhvr additive="base">
                                        <p:cTn id="13" dur="500" fill="hold"/>
                                        <p:tgtEl>
                                          <p:spTgt spid="779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9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779276"/>
                                        </p:tgtEl>
                                        <p:attrNameLst>
                                          <p:attrName>style.visibility</p:attrName>
                                        </p:attrNameLst>
                                      </p:cBhvr>
                                      <p:to>
                                        <p:strVal val="visible"/>
                                      </p:to>
                                    </p:set>
                                    <p:anim calcmode="lin" valueType="num">
                                      <p:cBhvr>
                                        <p:cTn id="17" dur="2000" fill="hold"/>
                                        <p:tgtEl>
                                          <p:spTgt spid="779276"/>
                                        </p:tgtEl>
                                        <p:attrNameLst>
                                          <p:attrName>ppt_w</p:attrName>
                                        </p:attrNameLst>
                                      </p:cBhvr>
                                      <p:tavLst>
                                        <p:tav tm="0">
                                          <p:val>
                                            <p:fltVal val="0"/>
                                          </p:val>
                                        </p:tav>
                                        <p:tav tm="100000">
                                          <p:val>
                                            <p:strVal val="#ppt_w"/>
                                          </p:val>
                                        </p:tav>
                                      </p:tavLst>
                                    </p:anim>
                                    <p:anim calcmode="lin" valueType="num">
                                      <p:cBhvr>
                                        <p:cTn id="18" dur="2000" fill="hold"/>
                                        <p:tgtEl>
                                          <p:spTgt spid="779276"/>
                                        </p:tgtEl>
                                        <p:attrNameLst>
                                          <p:attrName>ppt_h</p:attrName>
                                        </p:attrNameLst>
                                      </p:cBhvr>
                                      <p:tavLst>
                                        <p:tav tm="0">
                                          <p:val>
                                            <p:fltVal val="0"/>
                                          </p:val>
                                        </p:tav>
                                        <p:tav tm="100000">
                                          <p:val>
                                            <p:strVal val="#ppt_h"/>
                                          </p:val>
                                        </p:tav>
                                      </p:tavLst>
                                    </p:anim>
                                    <p:animEffect transition="in" filter="fade">
                                      <p:cBhvr>
                                        <p:cTn id="19" dur="2000"/>
                                        <p:tgtEl>
                                          <p:spTgt spid="77927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79266">
                                            <p:txEl>
                                              <p:pRg st="2" end="2"/>
                                            </p:txEl>
                                          </p:spTgt>
                                        </p:tgtEl>
                                        <p:attrNameLst>
                                          <p:attrName>style.visibility</p:attrName>
                                        </p:attrNameLst>
                                      </p:cBhvr>
                                      <p:to>
                                        <p:strVal val="visible"/>
                                      </p:to>
                                    </p:set>
                                    <p:anim calcmode="lin" valueType="num">
                                      <p:cBhvr additive="base">
                                        <p:cTn id="24" dur="500" fill="hold"/>
                                        <p:tgtEl>
                                          <p:spTgt spid="77926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792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79266">
                                            <p:txEl>
                                              <p:pRg st="3" end="3"/>
                                            </p:txEl>
                                          </p:spTgt>
                                        </p:tgtEl>
                                        <p:attrNameLst>
                                          <p:attrName>style.visibility</p:attrName>
                                        </p:attrNameLst>
                                      </p:cBhvr>
                                      <p:to>
                                        <p:strVal val="visible"/>
                                      </p:to>
                                    </p:set>
                                    <p:anim calcmode="lin" valueType="num">
                                      <p:cBhvr additive="base">
                                        <p:cTn id="30" dur="500" fill="hold"/>
                                        <p:tgtEl>
                                          <p:spTgt spid="77926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792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79277">
                                            <p:txEl>
                                              <p:pRg st="1" end="1"/>
                                            </p:txEl>
                                          </p:spTgt>
                                        </p:tgtEl>
                                        <p:attrNameLst>
                                          <p:attrName>style.visibility</p:attrName>
                                        </p:attrNameLst>
                                      </p:cBhvr>
                                      <p:to>
                                        <p:strVal val="visible"/>
                                      </p:to>
                                    </p:set>
                                    <p:anim calcmode="lin" valueType="num">
                                      <p:cBhvr additive="base">
                                        <p:cTn id="43" dur="500" fill="hold"/>
                                        <p:tgtEl>
                                          <p:spTgt spid="77927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927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24" name="Rectangle 12"/>
          <p:cNvSpPr>
            <a:spLocks noChangeArrowheads="1"/>
          </p:cNvSpPr>
          <p:nvPr/>
        </p:nvSpPr>
        <p:spPr bwMode="auto">
          <a:xfrm>
            <a:off x="684213" y="3198813"/>
            <a:ext cx="7772400" cy="3659187"/>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Label appropriate V-I graphs with the following labels: </a:t>
            </a:r>
            <a:r>
              <a:rPr lang="en-US" altLang="en-US" dirty="0" err="1">
                <a:sym typeface="Symbol" pitchFamily="18" charset="2"/>
              </a:rPr>
              <a:t>ohmic</a:t>
            </a:r>
            <a:r>
              <a:rPr lang="en-US" altLang="en-US" dirty="0">
                <a:sym typeface="Symbol" pitchFamily="18" charset="2"/>
              </a:rPr>
              <a:t>, non-</a:t>
            </a:r>
            <a:r>
              <a:rPr lang="en-US" altLang="en-US" dirty="0" err="1">
                <a:sym typeface="Symbol" pitchFamily="18" charset="2"/>
              </a:rPr>
              <a:t>ohmic</a:t>
            </a:r>
            <a:r>
              <a:rPr lang="en-US" altLang="en-US" dirty="0">
                <a:sym typeface="Symbol" pitchFamily="18" charset="2"/>
              </a:rPr>
              <a:t>, </a:t>
            </a:r>
            <a:r>
              <a:rPr lang="en-US" altLang="en-US" i="1" dirty="0">
                <a:sym typeface="Symbol" pitchFamily="18" charset="2"/>
              </a:rPr>
              <a:t>R</a:t>
            </a:r>
            <a:r>
              <a:rPr lang="en-US" altLang="en-US" dirty="0">
                <a:sym typeface="Symbol" pitchFamily="18" charset="2"/>
              </a:rPr>
              <a:t> increasing, </a:t>
            </a:r>
            <a:r>
              <a:rPr lang="en-US" altLang="en-US" i="1" dirty="0">
                <a:sym typeface="Symbol" pitchFamily="18" charset="2"/>
              </a:rPr>
              <a:t>R</a:t>
            </a:r>
            <a:r>
              <a:rPr lang="en-US" altLang="en-US" dirty="0">
                <a:sym typeface="Symbol" pitchFamily="18" charset="2"/>
              </a:rPr>
              <a:t> decreasing, </a:t>
            </a:r>
            <a:r>
              <a:rPr lang="en-US" altLang="en-US" i="1" dirty="0">
                <a:sym typeface="Symbol" pitchFamily="18" charset="2"/>
              </a:rPr>
              <a:t>R</a:t>
            </a:r>
            <a:r>
              <a:rPr lang="en-US" altLang="en-US" dirty="0">
                <a:sym typeface="Symbol" pitchFamily="18" charset="2"/>
              </a:rPr>
              <a:t> constant.</a:t>
            </a:r>
          </a:p>
          <a:p>
            <a:pPr>
              <a:spcBef>
                <a:spcPct val="20000"/>
              </a:spcBef>
            </a:pPr>
            <a:r>
              <a:rPr lang="en-US" altLang="en-US" dirty="0">
                <a:sym typeface="Symbol" pitchFamily="18" charset="2"/>
              </a:rPr>
              <a:t>SOLUTION:</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First label the resistance                                       dependence.</a:t>
            </a:r>
          </a:p>
          <a:p>
            <a:pPr>
              <a:spcBef>
                <a:spcPct val="20000"/>
              </a:spcBef>
            </a:pP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rPr>
              <a:t>R</a:t>
            </a:r>
            <a:r>
              <a:rPr lang="en-US" altLang="en-US" dirty="0">
                <a:solidFill>
                  <a:srgbClr val="000000"/>
                </a:solidFill>
                <a:cs typeface="Times New Roman" pitchFamily="18" charset="0"/>
              </a:rPr>
              <a:t> = </a:t>
            </a:r>
            <a:r>
              <a:rPr lang="en-US" altLang="en-US" i="1" dirty="0" smtClean="0">
                <a:solidFill>
                  <a:srgbClr val="000000"/>
                </a:solidFill>
                <a:cs typeface="Times New Roman" pitchFamily="18" charset="0"/>
              </a:rPr>
              <a:t>V / I</a:t>
            </a:r>
            <a:r>
              <a:rPr lang="en-US" altLang="en-US" dirty="0" smtClean="0">
                <a:solidFill>
                  <a:srgbClr val="000000"/>
                </a:solidFill>
                <a:cs typeface="Times New Roman" pitchFamily="18" charset="0"/>
              </a:rPr>
              <a:t> </a:t>
            </a:r>
            <a:r>
              <a:rPr lang="en-US" altLang="en-US" dirty="0">
                <a:solidFill>
                  <a:srgbClr val="000000"/>
                </a:solidFill>
                <a:cs typeface="Times New Roman" pitchFamily="18" charset="0"/>
              </a:rPr>
              <a:t>so </a:t>
            </a:r>
            <a:r>
              <a:rPr lang="en-US" altLang="en-US" i="1" dirty="0">
                <a:solidFill>
                  <a:srgbClr val="000000"/>
                </a:solidFill>
                <a:cs typeface="Times New Roman" pitchFamily="18" charset="0"/>
              </a:rPr>
              <a:t>R</a:t>
            </a:r>
            <a:r>
              <a:rPr lang="en-US" altLang="en-US" dirty="0">
                <a:solidFill>
                  <a:srgbClr val="000000"/>
                </a:solidFill>
                <a:cs typeface="Times New Roman" pitchFamily="18" charset="0"/>
              </a:rPr>
              <a:t> is just the slope of the </a:t>
            </a:r>
            <a:r>
              <a:rPr lang="en-US" altLang="en-US" i="1" dirty="0">
                <a:solidFill>
                  <a:srgbClr val="000000"/>
                </a:solidFill>
                <a:cs typeface="Times New Roman" pitchFamily="18" charset="0"/>
              </a:rPr>
              <a:t>V</a:t>
            </a:r>
            <a:r>
              <a:rPr lang="en-US" altLang="en-US" dirty="0">
                <a:solidFill>
                  <a:srgbClr val="000000"/>
                </a:solidFill>
                <a:cs typeface="Times New Roman" pitchFamily="18" charset="0"/>
              </a:rPr>
              <a:t> vs. </a:t>
            </a:r>
            <a:r>
              <a:rPr lang="en-US" altLang="en-US" i="1" dirty="0">
                <a:solidFill>
                  <a:srgbClr val="000000"/>
                </a:solidFill>
                <a:cs typeface="Times New Roman" pitchFamily="18" charset="0"/>
              </a:rPr>
              <a:t>I</a:t>
            </a:r>
            <a:r>
              <a:rPr lang="en-US" altLang="en-US" dirty="0">
                <a:solidFill>
                  <a:srgbClr val="000000"/>
                </a:solidFill>
                <a:cs typeface="Times New Roman" pitchFamily="18" charset="0"/>
              </a:rPr>
              <a:t> graph.</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Ohm’s law states the </a:t>
            </a:r>
            <a:r>
              <a:rPr lang="en-US" altLang="en-US" i="1" dirty="0">
                <a:solidFill>
                  <a:srgbClr val="000000"/>
                </a:solidFill>
                <a:cs typeface="Times New Roman" pitchFamily="18" charset="0"/>
              </a:rPr>
              <a:t>R</a:t>
            </a:r>
            <a:r>
              <a:rPr lang="en-US" altLang="en-US" dirty="0">
                <a:solidFill>
                  <a:srgbClr val="000000"/>
                </a:solidFill>
                <a:cs typeface="Times New Roman" pitchFamily="18" charset="0"/>
              </a:rPr>
              <a:t> is constant. Thus only one graph is </a:t>
            </a:r>
            <a:r>
              <a:rPr lang="en-US" altLang="en-US" dirty="0" err="1">
                <a:solidFill>
                  <a:srgbClr val="000000"/>
                </a:solidFill>
                <a:cs typeface="Times New Roman" pitchFamily="18" charset="0"/>
              </a:rPr>
              <a:t>ohmic</a:t>
            </a:r>
            <a:r>
              <a:rPr lang="en-US" altLang="en-US" dirty="0">
                <a:solidFill>
                  <a:srgbClr val="000000"/>
                </a:solidFill>
                <a:cs typeface="Times New Roman" pitchFamily="18" charset="0"/>
              </a:rPr>
              <a:t>.</a:t>
            </a:r>
          </a:p>
        </p:txBody>
      </p:sp>
      <p:sp>
        <p:nvSpPr>
          <p:cNvPr id="781314" name="Rectangle 2"/>
          <p:cNvSpPr>
            <a:spLocks noChangeArrowheads="1"/>
          </p:cNvSpPr>
          <p:nvPr/>
        </p:nvSpPr>
        <p:spPr bwMode="auto">
          <a:xfrm>
            <a:off x="685800" y="1549400"/>
            <a:ext cx="7772400" cy="1643063"/>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Ohm’s law</a:t>
            </a:r>
            <a:r>
              <a:rPr lang="en-US" altLang="en-US">
                <a:solidFill>
                  <a:srgbClr val="000000"/>
                </a:solidFill>
                <a:cs typeface="Times New Roman" pitchFamily="18" charset="0"/>
              </a:rPr>
              <a:t> </a:t>
            </a:r>
            <a:r>
              <a:rPr lang="en-US" altLang="en-US">
                <a:solidFill>
                  <a:schemeClr val="accent2"/>
                </a:solidFill>
                <a:cs typeface="Times New Roman" pitchFamily="18" charset="0"/>
              </a:rPr>
              <a:t>– ohmic and non-ohmic behavior</a:t>
            </a:r>
            <a:r>
              <a:rPr lang="en-US"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 material is considered </a:t>
            </a:r>
            <a:r>
              <a:rPr lang="en-US" altLang="en-US" b="1">
                <a:solidFill>
                  <a:srgbClr val="000000"/>
                </a:solidFill>
                <a:cs typeface="Times New Roman" pitchFamily="18" charset="0"/>
              </a:rPr>
              <a:t>ohmic</a:t>
            </a:r>
            <a:r>
              <a:rPr lang="en-US" altLang="en-US">
                <a:solidFill>
                  <a:srgbClr val="000000"/>
                </a:solidFill>
                <a:cs typeface="Times New Roman" pitchFamily="18" charset="0"/>
              </a:rPr>
              <a:t> if it behaves according to Ohm’s law. In other words the resistance stays constant as the voltage changes.</a:t>
            </a:r>
          </a:p>
        </p:txBody>
      </p:sp>
      <p:sp>
        <p:nvSpPr>
          <p:cNvPr id="22532"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17"/>
          <p:cNvGrpSpPr>
            <a:grpSpLocks/>
          </p:cNvGrpSpPr>
          <p:nvPr/>
        </p:nvGrpSpPr>
        <p:grpSpPr bwMode="auto">
          <a:xfrm>
            <a:off x="4103688" y="4024313"/>
            <a:ext cx="1666875" cy="1722437"/>
            <a:chOff x="586" y="2815"/>
            <a:chExt cx="1050" cy="1085"/>
          </a:xfrm>
        </p:grpSpPr>
        <p:sp>
          <p:nvSpPr>
            <p:cNvPr id="22553" name="Line 13"/>
            <p:cNvSpPr>
              <a:spLocks noChangeShapeType="1"/>
            </p:cNvSpPr>
            <p:nvPr/>
          </p:nvSpPr>
          <p:spPr bwMode="auto">
            <a:xfrm flipV="1">
              <a:off x="834" y="2865"/>
              <a:ext cx="0" cy="773"/>
            </a:xfrm>
            <a:prstGeom prst="line">
              <a:avLst/>
            </a:prstGeom>
            <a:noFill/>
            <a:ln w="9525">
              <a:solidFill>
                <a:schemeClr val="tx1"/>
              </a:solidFill>
              <a:round/>
              <a:headEnd/>
              <a:tailEnd type="triangle" w="med" len="med"/>
            </a:ln>
          </p:spPr>
          <p:txBody>
            <a:bodyPr/>
            <a:lstStyle/>
            <a:p>
              <a:endParaRPr lang="en-US"/>
            </a:p>
          </p:txBody>
        </p:sp>
        <p:sp>
          <p:nvSpPr>
            <p:cNvPr id="22554" name="Text Box 14"/>
            <p:cNvSpPr txBox="1">
              <a:spLocks noChangeArrowheads="1"/>
            </p:cNvSpPr>
            <p:nvPr/>
          </p:nvSpPr>
          <p:spPr bwMode="auto">
            <a:xfrm>
              <a:off x="586" y="2815"/>
              <a:ext cx="244" cy="288"/>
            </a:xfrm>
            <a:prstGeom prst="rect">
              <a:avLst/>
            </a:prstGeom>
            <a:noFill/>
            <a:ln w="9525">
              <a:noFill/>
              <a:miter lim="800000"/>
              <a:headEnd/>
              <a:tailEnd/>
            </a:ln>
          </p:spPr>
          <p:txBody>
            <a:bodyPr wrap="none">
              <a:spAutoFit/>
            </a:bodyPr>
            <a:lstStyle/>
            <a:p>
              <a:r>
                <a:rPr lang="en-US" altLang="en-US" i="1"/>
                <a:t>V</a:t>
              </a:r>
            </a:p>
          </p:txBody>
        </p:sp>
        <p:sp>
          <p:nvSpPr>
            <p:cNvPr id="22555" name="Line 15"/>
            <p:cNvSpPr>
              <a:spLocks noChangeShapeType="1"/>
            </p:cNvSpPr>
            <p:nvPr/>
          </p:nvSpPr>
          <p:spPr bwMode="auto">
            <a:xfrm>
              <a:off x="834" y="3647"/>
              <a:ext cx="802" cy="0"/>
            </a:xfrm>
            <a:prstGeom prst="line">
              <a:avLst/>
            </a:prstGeom>
            <a:noFill/>
            <a:ln w="9525">
              <a:solidFill>
                <a:schemeClr val="tx1"/>
              </a:solidFill>
              <a:round/>
              <a:headEnd/>
              <a:tailEnd type="triangle" w="med" len="med"/>
            </a:ln>
          </p:spPr>
          <p:txBody>
            <a:bodyPr/>
            <a:lstStyle/>
            <a:p>
              <a:endParaRPr lang="en-US"/>
            </a:p>
          </p:txBody>
        </p:sp>
        <p:sp>
          <p:nvSpPr>
            <p:cNvPr id="22556" name="Text Box 16"/>
            <p:cNvSpPr txBox="1">
              <a:spLocks noChangeArrowheads="1"/>
            </p:cNvSpPr>
            <p:nvPr/>
          </p:nvSpPr>
          <p:spPr bwMode="auto">
            <a:xfrm>
              <a:off x="1399" y="3612"/>
              <a:ext cx="169" cy="288"/>
            </a:xfrm>
            <a:prstGeom prst="rect">
              <a:avLst/>
            </a:prstGeom>
            <a:noFill/>
            <a:ln w="9525">
              <a:noFill/>
              <a:miter lim="800000"/>
              <a:headEnd/>
              <a:tailEnd/>
            </a:ln>
          </p:spPr>
          <p:txBody>
            <a:bodyPr wrap="none">
              <a:spAutoFit/>
            </a:bodyPr>
            <a:lstStyle/>
            <a:p>
              <a:r>
                <a:rPr lang="en-US" altLang="en-US" i="1"/>
                <a:t>I</a:t>
              </a:r>
            </a:p>
          </p:txBody>
        </p:sp>
      </p:grpSp>
      <p:grpSp>
        <p:nvGrpSpPr>
          <p:cNvPr id="3" name="Group 18"/>
          <p:cNvGrpSpPr>
            <a:grpSpLocks/>
          </p:cNvGrpSpPr>
          <p:nvPr/>
        </p:nvGrpSpPr>
        <p:grpSpPr bwMode="auto">
          <a:xfrm>
            <a:off x="7253288" y="4025900"/>
            <a:ext cx="1666875" cy="1722438"/>
            <a:chOff x="586" y="2815"/>
            <a:chExt cx="1050" cy="1085"/>
          </a:xfrm>
        </p:grpSpPr>
        <p:sp>
          <p:nvSpPr>
            <p:cNvPr id="22549" name="Line 19"/>
            <p:cNvSpPr>
              <a:spLocks noChangeShapeType="1"/>
            </p:cNvSpPr>
            <p:nvPr/>
          </p:nvSpPr>
          <p:spPr bwMode="auto">
            <a:xfrm flipV="1">
              <a:off x="834" y="2865"/>
              <a:ext cx="0" cy="773"/>
            </a:xfrm>
            <a:prstGeom prst="line">
              <a:avLst/>
            </a:prstGeom>
            <a:noFill/>
            <a:ln w="9525">
              <a:solidFill>
                <a:schemeClr val="tx1"/>
              </a:solidFill>
              <a:round/>
              <a:headEnd/>
              <a:tailEnd type="triangle" w="med" len="med"/>
            </a:ln>
          </p:spPr>
          <p:txBody>
            <a:bodyPr/>
            <a:lstStyle/>
            <a:p>
              <a:endParaRPr lang="en-US"/>
            </a:p>
          </p:txBody>
        </p:sp>
        <p:sp>
          <p:nvSpPr>
            <p:cNvPr id="22550" name="Text Box 20"/>
            <p:cNvSpPr txBox="1">
              <a:spLocks noChangeArrowheads="1"/>
            </p:cNvSpPr>
            <p:nvPr/>
          </p:nvSpPr>
          <p:spPr bwMode="auto">
            <a:xfrm>
              <a:off x="586" y="2815"/>
              <a:ext cx="244" cy="288"/>
            </a:xfrm>
            <a:prstGeom prst="rect">
              <a:avLst/>
            </a:prstGeom>
            <a:noFill/>
            <a:ln w="9525">
              <a:noFill/>
              <a:miter lim="800000"/>
              <a:headEnd/>
              <a:tailEnd/>
            </a:ln>
          </p:spPr>
          <p:txBody>
            <a:bodyPr wrap="none">
              <a:spAutoFit/>
            </a:bodyPr>
            <a:lstStyle/>
            <a:p>
              <a:r>
                <a:rPr lang="en-US" altLang="en-US" i="1"/>
                <a:t>V</a:t>
              </a:r>
            </a:p>
          </p:txBody>
        </p:sp>
        <p:sp>
          <p:nvSpPr>
            <p:cNvPr id="22551" name="Line 21"/>
            <p:cNvSpPr>
              <a:spLocks noChangeShapeType="1"/>
            </p:cNvSpPr>
            <p:nvPr/>
          </p:nvSpPr>
          <p:spPr bwMode="auto">
            <a:xfrm>
              <a:off x="834" y="3647"/>
              <a:ext cx="802" cy="0"/>
            </a:xfrm>
            <a:prstGeom prst="line">
              <a:avLst/>
            </a:prstGeom>
            <a:noFill/>
            <a:ln w="9525">
              <a:solidFill>
                <a:schemeClr val="tx1"/>
              </a:solidFill>
              <a:round/>
              <a:headEnd/>
              <a:tailEnd type="triangle" w="med" len="med"/>
            </a:ln>
          </p:spPr>
          <p:txBody>
            <a:bodyPr/>
            <a:lstStyle/>
            <a:p>
              <a:endParaRPr lang="en-US"/>
            </a:p>
          </p:txBody>
        </p:sp>
        <p:sp>
          <p:nvSpPr>
            <p:cNvPr id="22552" name="Text Box 22"/>
            <p:cNvSpPr txBox="1">
              <a:spLocks noChangeArrowheads="1"/>
            </p:cNvSpPr>
            <p:nvPr/>
          </p:nvSpPr>
          <p:spPr bwMode="auto">
            <a:xfrm>
              <a:off x="1399" y="3612"/>
              <a:ext cx="169" cy="288"/>
            </a:xfrm>
            <a:prstGeom prst="rect">
              <a:avLst/>
            </a:prstGeom>
            <a:noFill/>
            <a:ln w="9525">
              <a:noFill/>
              <a:miter lim="800000"/>
              <a:headEnd/>
              <a:tailEnd/>
            </a:ln>
          </p:spPr>
          <p:txBody>
            <a:bodyPr wrap="none">
              <a:spAutoFit/>
            </a:bodyPr>
            <a:lstStyle/>
            <a:p>
              <a:r>
                <a:rPr lang="en-US" altLang="en-US" i="1"/>
                <a:t>I</a:t>
              </a:r>
            </a:p>
          </p:txBody>
        </p:sp>
      </p:grpSp>
      <p:grpSp>
        <p:nvGrpSpPr>
          <p:cNvPr id="4" name="Group 23"/>
          <p:cNvGrpSpPr>
            <a:grpSpLocks/>
          </p:cNvGrpSpPr>
          <p:nvPr/>
        </p:nvGrpSpPr>
        <p:grpSpPr bwMode="auto">
          <a:xfrm>
            <a:off x="5710238" y="4025900"/>
            <a:ext cx="1666875" cy="1722438"/>
            <a:chOff x="586" y="2815"/>
            <a:chExt cx="1050" cy="1085"/>
          </a:xfrm>
        </p:grpSpPr>
        <p:sp>
          <p:nvSpPr>
            <p:cNvPr id="22545" name="Line 24"/>
            <p:cNvSpPr>
              <a:spLocks noChangeShapeType="1"/>
            </p:cNvSpPr>
            <p:nvPr/>
          </p:nvSpPr>
          <p:spPr bwMode="auto">
            <a:xfrm flipV="1">
              <a:off x="834" y="2865"/>
              <a:ext cx="0" cy="773"/>
            </a:xfrm>
            <a:prstGeom prst="line">
              <a:avLst/>
            </a:prstGeom>
            <a:noFill/>
            <a:ln w="9525">
              <a:solidFill>
                <a:schemeClr val="tx1"/>
              </a:solidFill>
              <a:round/>
              <a:headEnd/>
              <a:tailEnd type="triangle" w="med" len="med"/>
            </a:ln>
          </p:spPr>
          <p:txBody>
            <a:bodyPr/>
            <a:lstStyle/>
            <a:p>
              <a:endParaRPr lang="en-US"/>
            </a:p>
          </p:txBody>
        </p:sp>
        <p:sp>
          <p:nvSpPr>
            <p:cNvPr id="22546" name="Text Box 25"/>
            <p:cNvSpPr txBox="1">
              <a:spLocks noChangeArrowheads="1"/>
            </p:cNvSpPr>
            <p:nvPr/>
          </p:nvSpPr>
          <p:spPr bwMode="auto">
            <a:xfrm>
              <a:off x="586" y="2815"/>
              <a:ext cx="244" cy="288"/>
            </a:xfrm>
            <a:prstGeom prst="rect">
              <a:avLst/>
            </a:prstGeom>
            <a:noFill/>
            <a:ln w="9525">
              <a:noFill/>
              <a:miter lim="800000"/>
              <a:headEnd/>
              <a:tailEnd/>
            </a:ln>
          </p:spPr>
          <p:txBody>
            <a:bodyPr wrap="none">
              <a:spAutoFit/>
            </a:bodyPr>
            <a:lstStyle/>
            <a:p>
              <a:r>
                <a:rPr lang="en-US" altLang="en-US" i="1"/>
                <a:t>V</a:t>
              </a:r>
            </a:p>
          </p:txBody>
        </p:sp>
        <p:sp>
          <p:nvSpPr>
            <p:cNvPr id="22547" name="Line 26"/>
            <p:cNvSpPr>
              <a:spLocks noChangeShapeType="1"/>
            </p:cNvSpPr>
            <p:nvPr/>
          </p:nvSpPr>
          <p:spPr bwMode="auto">
            <a:xfrm>
              <a:off x="834" y="3647"/>
              <a:ext cx="802" cy="0"/>
            </a:xfrm>
            <a:prstGeom prst="line">
              <a:avLst/>
            </a:prstGeom>
            <a:noFill/>
            <a:ln w="9525">
              <a:solidFill>
                <a:schemeClr val="tx1"/>
              </a:solidFill>
              <a:round/>
              <a:headEnd/>
              <a:tailEnd type="triangle" w="med" len="med"/>
            </a:ln>
          </p:spPr>
          <p:txBody>
            <a:bodyPr/>
            <a:lstStyle/>
            <a:p>
              <a:endParaRPr lang="en-US"/>
            </a:p>
          </p:txBody>
        </p:sp>
        <p:sp>
          <p:nvSpPr>
            <p:cNvPr id="22548" name="Text Box 27"/>
            <p:cNvSpPr txBox="1">
              <a:spLocks noChangeArrowheads="1"/>
            </p:cNvSpPr>
            <p:nvPr/>
          </p:nvSpPr>
          <p:spPr bwMode="auto">
            <a:xfrm>
              <a:off x="1399" y="3612"/>
              <a:ext cx="169" cy="288"/>
            </a:xfrm>
            <a:prstGeom prst="rect">
              <a:avLst/>
            </a:prstGeom>
            <a:noFill/>
            <a:ln w="9525">
              <a:noFill/>
              <a:miter lim="800000"/>
              <a:headEnd/>
              <a:tailEnd/>
            </a:ln>
          </p:spPr>
          <p:txBody>
            <a:bodyPr wrap="none">
              <a:spAutoFit/>
            </a:bodyPr>
            <a:lstStyle/>
            <a:p>
              <a:r>
                <a:rPr lang="en-US" altLang="en-US" i="1"/>
                <a:t>I</a:t>
              </a:r>
            </a:p>
          </p:txBody>
        </p:sp>
      </p:grpSp>
      <p:sp>
        <p:nvSpPr>
          <p:cNvPr id="781341" name="Freeform 29"/>
          <p:cNvSpPr>
            <a:spLocks/>
          </p:cNvSpPr>
          <p:nvPr/>
        </p:nvSpPr>
        <p:spPr bwMode="auto">
          <a:xfrm>
            <a:off x="4508500" y="4246563"/>
            <a:ext cx="1192213" cy="1095375"/>
          </a:xfrm>
          <a:custGeom>
            <a:avLst/>
            <a:gdLst>
              <a:gd name="T0" fmla="*/ 0 w 751"/>
              <a:gd name="T1" fmla="*/ 2147483647 h 690"/>
              <a:gd name="T2" fmla="*/ 2147483647 w 751"/>
              <a:gd name="T3" fmla="*/ 2147483647 h 690"/>
              <a:gd name="T4" fmla="*/ 2147483647 w 751"/>
              <a:gd name="T5" fmla="*/ 2147483647 h 690"/>
              <a:gd name="T6" fmla="*/ 2147483647 w 751"/>
              <a:gd name="T7" fmla="*/ 0 h 690"/>
              <a:gd name="T8" fmla="*/ 0 60000 65536"/>
              <a:gd name="T9" fmla="*/ 0 60000 65536"/>
              <a:gd name="T10" fmla="*/ 0 60000 65536"/>
              <a:gd name="T11" fmla="*/ 0 60000 65536"/>
              <a:gd name="T12" fmla="*/ 0 w 751"/>
              <a:gd name="T13" fmla="*/ 0 h 690"/>
              <a:gd name="T14" fmla="*/ 751 w 751"/>
              <a:gd name="T15" fmla="*/ 690 h 690"/>
            </a:gdLst>
            <a:ahLst/>
            <a:cxnLst>
              <a:cxn ang="T8">
                <a:pos x="T0" y="T1"/>
              </a:cxn>
              <a:cxn ang="T9">
                <a:pos x="T2" y="T3"/>
              </a:cxn>
              <a:cxn ang="T10">
                <a:pos x="T4" y="T5"/>
              </a:cxn>
              <a:cxn ang="T11">
                <a:pos x="T6" y="T7"/>
              </a:cxn>
            </a:cxnLst>
            <a:rect l="T12" t="T13" r="T14" b="T15"/>
            <a:pathLst>
              <a:path w="751" h="690">
                <a:moveTo>
                  <a:pt x="0" y="690"/>
                </a:moveTo>
                <a:cubicBezTo>
                  <a:pt x="120" y="661"/>
                  <a:pt x="240" y="632"/>
                  <a:pt x="341" y="576"/>
                </a:cubicBezTo>
                <a:cubicBezTo>
                  <a:pt x="442" y="520"/>
                  <a:pt x="539" y="452"/>
                  <a:pt x="607" y="356"/>
                </a:cubicBezTo>
                <a:cubicBezTo>
                  <a:pt x="675" y="260"/>
                  <a:pt x="713" y="130"/>
                  <a:pt x="751" y="0"/>
                </a:cubicBezTo>
              </a:path>
            </a:pathLst>
          </a:custGeom>
          <a:noFill/>
          <a:ln w="28575" cmpd="sng">
            <a:solidFill>
              <a:srgbClr val="FF0000"/>
            </a:solidFill>
            <a:round/>
            <a:headEnd/>
            <a:tailEnd/>
          </a:ln>
        </p:spPr>
        <p:txBody>
          <a:bodyPr/>
          <a:lstStyle/>
          <a:p>
            <a:endParaRPr lang="en-US"/>
          </a:p>
        </p:txBody>
      </p:sp>
      <p:sp>
        <p:nvSpPr>
          <p:cNvPr id="781342" name="Line 30"/>
          <p:cNvSpPr>
            <a:spLocks noChangeShapeType="1"/>
          </p:cNvSpPr>
          <p:nvPr/>
        </p:nvSpPr>
        <p:spPr bwMode="auto">
          <a:xfrm flipV="1">
            <a:off x="6099175" y="4222750"/>
            <a:ext cx="1106488" cy="1106488"/>
          </a:xfrm>
          <a:prstGeom prst="line">
            <a:avLst/>
          </a:prstGeom>
          <a:noFill/>
          <a:ln w="28575">
            <a:solidFill>
              <a:srgbClr val="FF0000"/>
            </a:solidFill>
            <a:round/>
            <a:headEnd/>
            <a:tailEnd/>
          </a:ln>
        </p:spPr>
        <p:txBody>
          <a:bodyPr/>
          <a:lstStyle/>
          <a:p>
            <a:endParaRPr lang="en-US"/>
          </a:p>
        </p:txBody>
      </p:sp>
      <p:sp>
        <p:nvSpPr>
          <p:cNvPr id="781343" name="Freeform 31"/>
          <p:cNvSpPr>
            <a:spLocks/>
          </p:cNvSpPr>
          <p:nvPr/>
        </p:nvSpPr>
        <p:spPr bwMode="auto">
          <a:xfrm>
            <a:off x="7643813" y="4162425"/>
            <a:ext cx="1143000" cy="1166813"/>
          </a:xfrm>
          <a:custGeom>
            <a:avLst/>
            <a:gdLst>
              <a:gd name="T0" fmla="*/ 0 w 720"/>
              <a:gd name="T1" fmla="*/ 2147483647 h 735"/>
              <a:gd name="T2" fmla="*/ 2147483647 w 720"/>
              <a:gd name="T3" fmla="*/ 2147483647 h 735"/>
              <a:gd name="T4" fmla="*/ 2147483647 w 720"/>
              <a:gd name="T5" fmla="*/ 2147483647 h 735"/>
              <a:gd name="T6" fmla="*/ 2147483647 w 720"/>
              <a:gd name="T7" fmla="*/ 0 h 735"/>
              <a:gd name="T8" fmla="*/ 0 60000 65536"/>
              <a:gd name="T9" fmla="*/ 0 60000 65536"/>
              <a:gd name="T10" fmla="*/ 0 60000 65536"/>
              <a:gd name="T11" fmla="*/ 0 60000 65536"/>
              <a:gd name="T12" fmla="*/ 0 w 720"/>
              <a:gd name="T13" fmla="*/ 0 h 735"/>
              <a:gd name="T14" fmla="*/ 720 w 720"/>
              <a:gd name="T15" fmla="*/ 735 h 735"/>
            </a:gdLst>
            <a:ahLst/>
            <a:cxnLst>
              <a:cxn ang="T8">
                <a:pos x="T0" y="T1"/>
              </a:cxn>
              <a:cxn ang="T9">
                <a:pos x="T2" y="T3"/>
              </a:cxn>
              <a:cxn ang="T10">
                <a:pos x="T4" y="T5"/>
              </a:cxn>
              <a:cxn ang="T11">
                <a:pos x="T6" y="T7"/>
              </a:cxn>
            </a:cxnLst>
            <a:rect l="T12" t="T13" r="T14" b="T15"/>
            <a:pathLst>
              <a:path w="720" h="735">
                <a:moveTo>
                  <a:pt x="0" y="735"/>
                </a:moveTo>
                <a:cubicBezTo>
                  <a:pt x="37" y="655"/>
                  <a:pt x="75" y="576"/>
                  <a:pt x="144" y="485"/>
                </a:cubicBezTo>
                <a:cubicBezTo>
                  <a:pt x="213" y="394"/>
                  <a:pt x="321" y="270"/>
                  <a:pt x="417" y="189"/>
                </a:cubicBezTo>
                <a:cubicBezTo>
                  <a:pt x="513" y="108"/>
                  <a:pt x="616" y="54"/>
                  <a:pt x="720" y="0"/>
                </a:cubicBezTo>
              </a:path>
            </a:pathLst>
          </a:custGeom>
          <a:noFill/>
          <a:ln w="28575" cmpd="sng">
            <a:solidFill>
              <a:srgbClr val="FF0000"/>
            </a:solidFill>
            <a:round/>
            <a:headEnd/>
            <a:tailEnd/>
          </a:ln>
        </p:spPr>
        <p:txBody>
          <a:bodyPr/>
          <a:lstStyle/>
          <a:p>
            <a:endParaRPr lang="en-US"/>
          </a:p>
        </p:txBody>
      </p:sp>
      <p:sp>
        <p:nvSpPr>
          <p:cNvPr id="781344" name="Text Box 32"/>
          <p:cNvSpPr txBox="1">
            <a:spLocks noChangeArrowheads="1"/>
          </p:cNvSpPr>
          <p:nvPr/>
        </p:nvSpPr>
        <p:spPr bwMode="auto">
          <a:xfrm>
            <a:off x="5348288" y="4808538"/>
            <a:ext cx="588962" cy="457200"/>
          </a:xfrm>
          <a:prstGeom prst="rect">
            <a:avLst/>
          </a:prstGeom>
          <a:noFill/>
          <a:ln w="9525">
            <a:noFill/>
            <a:miter lim="800000"/>
            <a:headEnd/>
            <a:tailEnd/>
          </a:ln>
        </p:spPr>
        <p:txBody>
          <a:bodyPr wrap="none">
            <a:spAutoFit/>
          </a:bodyPr>
          <a:lstStyle/>
          <a:p>
            <a:r>
              <a:rPr lang="en-US" altLang="en-US" i="1">
                <a:solidFill>
                  <a:schemeClr val="hlink"/>
                </a:solidFill>
              </a:rPr>
              <a:t>R</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p:sp>
        <p:nvSpPr>
          <p:cNvPr id="781345" name="Text Box 33"/>
          <p:cNvSpPr txBox="1">
            <a:spLocks noChangeArrowheads="1"/>
          </p:cNvSpPr>
          <p:nvPr/>
        </p:nvSpPr>
        <p:spPr bwMode="auto">
          <a:xfrm>
            <a:off x="6170613" y="4184650"/>
            <a:ext cx="709612" cy="457200"/>
          </a:xfrm>
          <a:prstGeom prst="rect">
            <a:avLst/>
          </a:prstGeom>
          <a:noFill/>
          <a:ln w="9525">
            <a:noFill/>
            <a:miter lim="800000"/>
            <a:headEnd/>
            <a:tailEnd/>
          </a:ln>
        </p:spPr>
        <p:txBody>
          <a:bodyPr wrap="none">
            <a:spAutoFit/>
          </a:bodyPr>
          <a:lstStyle/>
          <a:p>
            <a:r>
              <a:rPr lang="en-US" altLang="en-US" i="1">
                <a:solidFill>
                  <a:schemeClr val="hlink"/>
                </a:solidFill>
                <a:sym typeface="Symbol" pitchFamily="18" charset="2"/>
              </a:rPr>
              <a:t>R</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p:sp>
        <p:nvSpPr>
          <p:cNvPr id="781346" name="Text Box 34"/>
          <p:cNvSpPr txBox="1">
            <a:spLocks noChangeArrowheads="1"/>
          </p:cNvSpPr>
          <p:nvPr/>
        </p:nvSpPr>
        <p:spPr bwMode="auto">
          <a:xfrm>
            <a:off x="7807325" y="4173538"/>
            <a:ext cx="588963" cy="457200"/>
          </a:xfrm>
          <a:prstGeom prst="rect">
            <a:avLst/>
          </a:prstGeom>
          <a:noFill/>
          <a:ln w="9525">
            <a:noFill/>
            <a:miter lim="800000"/>
            <a:headEnd/>
            <a:tailEnd/>
          </a:ln>
        </p:spPr>
        <p:txBody>
          <a:bodyPr wrap="none">
            <a:spAutoFit/>
          </a:bodyPr>
          <a:lstStyle/>
          <a:p>
            <a:r>
              <a:rPr lang="en-US" altLang="en-US" i="1">
                <a:solidFill>
                  <a:schemeClr val="hlink"/>
                </a:solidFill>
                <a:sym typeface="Symbol" pitchFamily="18" charset="2"/>
              </a:rPr>
              <a:t>R</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p:sp>
        <p:nvSpPr>
          <p:cNvPr id="781347" name="Text Box 35"/>
          <p:cNvSpPr txBox="1">
            <a:spLocks noChangeArrowheads="1"/>
          </p:cNvSpPr>
          <p:nvPr/>
        </p:nvSpPr>
        <p:spPr bwMode="auto">
          <a:xfrm>
            <a:off x="6316663" y="4943475"/>
            <a:ext cx="998537" cy="457200"/>
          </a:xfrm>
          <a:prstGeom prst="rect">
            <a:avLst/>
          </a:prstGeom>
          <a:noFill/>
          <a:ln w="9525">
            <a:noFill/>
            <a:miter lim="800000"/>
            <a:headEnd/>
            <a:tailEnd/>
          </a:ln>
        </p:spPr>
        <p:txBody>
          <a:bodyPr wrap="none">
            <a:spAutoFit/>
          </a:bodyPr>
          <a:lstStyle/>
          <a:p>
            <a:r>
              <a:rPr lang="en-US" altLang="en-US" i="1">
                <a:solidFill>
                  <a:schemeClr val="hlink"/>
                </a:solidFill>
                <a:sym typeface="Symbol" pitchFamily="18" charset="2"/>
              </a:rPr>
              <a:t>ohmic</a:t>
            </a:r>
          </a:p>
        </p:txBody>
      </p:sp>
      <p:sp>
        <p:nvSpPr>
          <p:cNvPr id="781348" name="Text Box 36"/>
          <p:cNvSpPr txBox="1">
            <a:spLocks noChangeArrowheads="1"/>
          </p:cNvSpPr>
          <p:nvPr/>
        </p:nvSpPr>
        <p:spPr bwMode="auto">
          <a:xfrm>
            <a:off x="4497388" y="4164013"/>
            <a:ext cx="1254125" cy="822325"/>
          </a:xfrm>
          <a:prstGeom prst="rect">
            <a:avLst/>
          </a:prstGeom>
          <a:noFill/>
          <a:ln w="9525">
            <a:noFill/>
            <a:miter lim="800000"/>
            <a:headEnd/>
            <a:tailEnd/>
          </a:ln>
        </p:spPr>
        <p:txBody>
          <a:bodyPr>
            <a:spAutoFit/>
          </a:bodyPr>
          <a:lstStyle/>
          <a:p>
            <a:r>
              <a:rPr lang="en-US" altLang="en-US" i="1">
                <a:solidFill>
                  <a:schemeClr val="hlink"/>
                </a:solidFill>
                <a:sym typeface="Symbol" pitchFamily="18" charset="2"/>
              </a:rPr>
              <a:t>non-ohmic</a:t>
            </a:r>
          </a:p>
        </p:txBody>
      </p:sp>
      <p:sp>
        <p:nvSpPr>
          <p:cNvPr id="781349" name="Text Box 37"/>
          <p:cNvSpPr txBox="1">
            <a:spLocks noChangeArrowheads="1"/>
          </p:cNvSpPr>
          <p:nvPr/>
        </p:nvSpPr>
        <p:spPr bwMode="auto">
          <a:xfrm>
            <a:off x="7677150" y="4552950"/>
            <a:ext cx="1254125" cy="822325"/>
          </a:xfrm>
          <a:prstGeom prst="rect">
            <a:avLst/>
          </a:prstGeom>
          <a:noFill/>
          <a:ln w="9525">
            <a:noFill/>
            <a:miter lim="800000"/>
            <a:headEnd/>
            <a:tailEnd/>
          </a:ln>
        </p:spPr>
        <p:txBody>
          <a:bodyPr>
            <a:spAutoFit/>
          </a:bodyPr>
          <a:lstStyle/>
          <a:p>
            <a:pPr algn="r"/>
            <a:r>
              <a:rPr lang="en-US" altLang="en-US" i="1">
                <a:solidFill>
                  <a:schemeClr val="hlink"/>
                </a:solidFill>
                <a:sym typeface="Symbol" pitchFamily="18" charset="2"/>
              </a:rPr>
              <a:t>non-ohmic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1314">
                                            <p:txEl>
                                              <p:pRg st="1" end="1"/>
                                            </p:txEl>
                                          </p:spTgt>
                                        </p:tgtEl>
                                        <p:attrNameLst>
                                          <p:attrName>style.visibility</p:attrName>
                                        </p:attrNameLst>
                                      </p:cBhvr>
                                      <p:to>
                                        <p:strVal val="visible"/>
                                      </p:to>
                                    </p:set>
                                    <p:anim calcmode="lin" valueType="num">
                                      <p:cBhvr additive="base">
                                        <p:cTn id="7" dur="500" fill="hold"/>
                                        <p:tgtEl>
                                          <p:spTgt spid="781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1324">
                                            <p:txEl>
                                              <p:pRg st="0" end="0"/>
                                            </p:txEl>
                                          </p:spTgt>
                                        </p:tgtEl>
                                        <p:attrNameLst>
                                          <p:attrName>style.visibility</p:attrName>
                                        </p:attrNameLst>
                                      </p:cBhvr>
                                      <p:to>
                                        <p:strVal val="visible"/>
                                      </p:to>
                                    </p:set>
                                    <p:anim calcmode="lin" valueType="num">
                                      <p:cBhvr additive="base">
                                        <p:cTn id="13" dur="500" fill="hold"/>
                                        <p:tgtEl>
                                          <p:spTgt spid="7813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13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par>
                                <p:cTn id="22" presetID="53"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par>
                                <p:cTn id="27" presetID="53"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81341"/>
                                        </p:tgtEl>
                                        <p:attrNameLst>
                                          <p:attrName>style.visibility</p:attrName>
                                        </p:attrNameLst>
                                      </p:cBhvr>
                                      <p:to>
                                        <p:strVal val="visible"/>
                                      </p:to>
                                    </p:set>
                                    <p:animEffect transition="in" filter="wipe(down)">
                                      <p:cBhvr>
                                        <p:cTn id="36" dur="2000"/>
                                        <p:tgtEl>
                                          <p:spTgt spid="781341"/>
                                        </p:tgtEl>
                                      </p:cBhvr>
                                    </p:animEffect>
                                  </p:childTnLst>
                                  <p:subTnLst>
                                    <p:audio>
                                      <p:cMediaNode>
                                        <p:cTn display="0" masterRel="sameClick">
                                          <p:stCondLst>
                                            <p:cond evt="begin" delay="0">
                                              <p:tn val="34"/>
                                            </p:cond>
                                          </p:stCondLst>
                                          <p:endCondLst>
                                            <p:cond evt="onStopAudio" delay="0">
                                              <p:tgtEl>
                                                <p:sldTgt/>
                                              </p:tgtEl>
                                            </p:cond>
                                          </p:endCondLst>
                                        </p:cTn>
                                        <p:tgtEl>
                                          <p:sndTgt r:embed="rId5" name="pu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81342"/>
                                        </p:tgtEl>
                                        <p:attrNameLst>
                                          <p:attrName>style.visibility</p:attrName>
                                        </p:attrNameLst>
                                      </p:cBhvr>
                                      <p:to>
                                        <p:strVal val="visible"/>
                                      </p:to>
                                    </p:set>
                                    <p:animEffect transition="in" filter="wipe(down)">
                                      <p:cBhvr>
                                        <p:cTn id="41" dur="2000"/>
                                        <p:tgtEl>
                                          <p:spTgt spid="781342"/>
                                        </p:tgtEl>
                                      </p:cBhvr>
                                    </p:animEffect>
                                  </p:childTnLst>
                                  <p:subTnLst>
                                    <p:audio>
                                      <p:cMediaNode>
                                        <p:cTn display="0" masterRel="sameClick">
                                          <p:stCondLst>
                                            <p:cond evt="begin" delay="0">
                                              <p:tn val="39"/>
                                            </p:cond>
                                          </p:stCondLst>
                                          <p:endCondLst>
                                            <p:cond evt="onStopAudio" delay="0">
                                              <p:tgtEl>
                                                <p:sldTgt/>
                                              </p:tgtEl>
                                            </p:cond>
                                          </p:endCondLst>
                                        </p:cTn>
                                        <p:tgtEl>
                                          <p:sndTgt r:embed="rId5" name="push.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81343"/>
                                        </p:tgtEl>
                                        <p:attrNameLst>
                                          <p:attrName>style.visibility</p:attrName>
                                        </p:attrNameLst>
                                      </p:cBhvr>
                                      <p:to>
                                        <p:strVal val="visible"/>
                                      </p:to>
                                    </p:set>
                                    <p:animEffect transition="in" filter="wipe(down)">
                                      <p:cBhvr>
                                        <p:cTn id="46" dur="2000"/>
                                        <p:tgtEl>
                                          <p:spTgt spid="781343"/>
                                        </p:tgtEl>
                                      </p:cBhvr>
                                    </p:animEffect>
                                  </p:childTnLst>
                                  <p:subTnLst>
                                    <p:audio>
                                      <p:cMediaNode>
                                        <p:cTn display="0" masterRel="sameClick">
                                          <p:stCondLst>
                                            <p:cond evt="begin" delay="0">
                                              <p:tn val="44"/>
                                            </p:cond>
                                          </p:stCondLst>
                                          <p:endCondLst>
                                            <p:cond evt="onStopAudio" delay="0">
                                              <p:tgtEl>
                                                <p:sldTgt/>
                                              </p:tgtEl>
                                            </p:cond>
                                          </p:endCondLst>
                                        </p:cTn>
                                        <p:tgtEl>
                                          <p:sndTgt r:embed="rId5" name="push.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81324">
                                            <p:txEl>
                                              <p:pRg st="1" end="1"/>
                                            </p:txEl>
                                          </p:spTgt>
                                        </p:tgtEl>
                                        <p:attrNameLst>
                                          <p:attrName>style.visibility</p:attrName>
                                        </p:attrNameLst>
                                      </p:cBhvr>
                                      <p:to>
                                        <p:strVal val="visible"/>
                                      </p:to>
                                    </p:set>
                                    <p:anim calcmode="lin" valueType="num">
                                      <p:cBhvr additive="base">
                                        <p:cTn id="51" dur="500" fill="hold"/>
                                        <p:tgtEl>
                                          <p:spTgt spid="78132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813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81324">
                                            <p:txEl>
                                              <p:pRg st="2" end="2"/>
                                            </p:txEl>
                                          </p:spTgt>
                                        </p:tgtEl>
                                        <p:attrNameLst>
                                          <p:attrName>style.visibility</p:attrName>
                                        </p:attrNameLst>
                                      </p:cBhvr>
                                      <p:to>
                                        <p:strVal val="visible"/>
                                      </p:to>
                                    </p:set>
                                    <p:anim calcmode="lin" valueType="num">
                                      <p:cBhvr additive="base">
                                        <p:cTn id="57" dur="500" fill="hold"/>
                                        <p:tgtEl>
                                          <p:spTgt spid="781324">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813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781324">
                                            <p:txEl>
                                              <p:pRg st="3" end="3"/>
                                            </p:txEl>
                                          </p:spTgt>
                                        </p:tgtEl>
                                        <p:attrNameLst>
                                          <p:attrName>style.visibility</p:attrName>
                                        </p:attrNameLst>
                                      </p:cBhvr>
                                      <p:to>
                                        <p:strVal val="visible"/>
                                      </p:to>
                                    </p:set>
                                    <p:anim calcmode="lin" valueType="num">
                                      <p:cBhvr additive="base">
                                        <p:cTn id="63" dur="500" fill="hold"/>
                                        <p:tgtEl>
                                          <p:spTgt spid="781324">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813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781344"/>
                                        </p:tgtEl>
                                        <p:attrNameLst>
                                          <p:attrName>style.visibility</p:attrName>
                                        </p:attrNameLst>
                                      </p:cBhvr>
                                      <p:to>
                                        <p:strVal val="visible"/>
                                      </p:to>
                                    </p:set>
                                    <p:anim calcmode="lin" valueType="num">
                                      <p:cBhvr>
                                        <p:cTn id="69" dur="500" fill="hold"/>
                                        <p:tgtEl>
                                          <p:spTgt spid="781344"/>
                                        </p:tgtEl>
                                        <p:attrNameLst>
                                          <p:attrName>ppt_w</p:attrName>
                                        </p:attrNameLst>
                                      </p:cBhvr>
                                      <p:tavLst>
                                        <p:tav tm="0">
                                          <p:val>
                                            <p:fltVal val="0"/>
                                          </p:val>
                                        </p:tav>
                                        <p:tav tm="100000">
                                          <p:val>
                                            <p:strVal val="#ppt_w"/>
                                          </p:val>
                                        </p:tav>
                                      </p:tavLst>
                                    </p:anim>
                                    <p:anim calcmode="lin" valueType="num">
                                      <p:cBhvr>
                                        <p:cTn id="70" dur="500" fill="hold"/>
                                        <p:tgtEl>
                                          <p:spTgt spid="781344"/>
                                        </p:tgtEl>
                                        <p:attrNameLst>
                                          <p:attrName>ppt_h</p:attrName>
                                        </p:attrNameLst>
                                      </p:cBhvr>
                                      <p:tavLst>
                                        <p:tav tm="0">
                                          <p:val>
                                            <p:fltVal val="0"/>
                                          </p:val>
                                        </p:tav>
                                        <p:tav tm="100000">
                                          <p:val>
                                            <p:strVal val="#ppt_h"/>
                                          </p:val>
                                        </p:tav>
                                      </p:tavLst>
                                    </p:anim>
                                    <p:animEffect transition="in" filter="fade">
                                      <p:cBhvr>
                                        <p:cTn id="71" dur="500"/>
                                        <p:tgtEl>
                                          <p:spTgt spid="781344"/>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781345"/>
                                        </p:tgtEl>
                                        <p:attrNameLst>
                                          <p:attrName>style.visibility</p:attrName>
                                        </p:attrNameLst>
                                      </p:cBhvr>
                                      <p:to>
                                        <p:strVal val="visible"/>
                                      </p:to>
                                    </p:set>
                                    <p:anim calcmode="lin" valueType="num">
                                      <p:cBhvr>
                                        <p:cTn id="76" dur="500" fill="hold"/>
                                        <p:tgtEl>
                                          <p:spTgt spid="781345"/>
                                        </p:tgtEl>
                                        <p:attrNameLst>
                                          <p:attrName>ppt_w</p:attrName>
                                        </p:attrNameLst>
                                      </p:cBhvr>
                                      <p:tavLst>
                                        <p:tav tm="0">
                                          <p:val>
                                            <p:fltVal val="0"/>
                                          </p:val>
                                        </p:tav>
                                        <p:tav tm="100000">
                                          <p:val>
                                            <p:strVal val="#ppt_w"/>
                                          </p:val>
                                        </p:tav>
                                      </p:tavLst>
                                    </p:anim>
                                    <p:anim calcmode="lin" valueType="num">
                                      <p:cBhvr>
                                        <p:cTn id="77" dur="500" fill="hold"/>
                                        <p:tgtEl>
                                          <p:spTgt spid="781345"/>
                                        </p:tgtEl>
                                        <p:attrNameLst>
                                          <p:attrName>ppt_h</p:attrName>
                                        </p:attrNameLst>
                                      </p:cBhvr>
                                      <p:tavLst>
                                        <p:tav tm="0">
                                          <p:val>
                                            <p:fltVal val="0"/>
                                          </p:val>
                                        </p:tav>
                                        <p:tav tm="100000">
                                          <p:val>
                                            <p:strVal val="#ppt_h"/>
                                          </p:val>
                                        </p:tav>
                                      </p:tavLst>
                                    </p:anim>
                                    <p:animEffect transition="in" filter="fade">
                                      <p:cBhvr>
                                        <p:cTn id="78" dur="500"/>
                                        <p:tgtEl>
                                          <p:spTgt spid="78134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781346"/>
                                        </p:tgtEl>
                                        <p:attrNameLst>
                                          <p:attrName>style.visibility</p:attrName>
                                        </p:attrNameLst>
                                      </p:cBhvr>
                                      <p:to>
                                        <p:strVal val="visible"/>
                                      </p:to>
                                    </p:set>
                                    <p:anim calcmode="lin" valueType="num">
                                      <p:cBhvr>
                                        <p:cTn id="83" dur="500" fill="hold"/>
                                        <p:tgtEl>
                                          <p:spTgt spid="781346"/>
                                        </p:tgtEl>
                                        <p:attrNameLst>
                                          <p:attrName>ppt_w</p:attrName>
                                        </p:attrNameLst>
                                      </p:cBhvr>
                                      <p:tavLst>
                                        <p:tav tm="0">
                                          <p:val>
                                            <p:fltVal val="0"/>
                                          </p:val>
                                        </p:tav>
                                        <p:tav tm="100000">
                                          <p:val>
                                            <p:strVal val="#ppt_w"/>
                                          </p:val>
                                        </p:tav>
                                      </p:tavLst>
                                    </p:anim>
                                    <p:anim calcmode="lin" valueType="num">
                                      <p:cBhvr>
                                        <p:cTn id="84" dur="500" fill="hold"/>
                                        <p:tgtEl>
                                          <p:spTgt spid="781346"/>
                                        </p:tgtEl>
                                        <p:attrNameLst>
                                          <p:attrName>ppt_h</p:attrName>
                                        </p:attrNameLst>
                                      </p:cBhvr>
                                      <p:tavLst>
                                        <p:tav tm="0">
                                          <p:val>
                                            <p:fltVal val="0"/>
                                          </p:val>
                                        </p:tav>
                                        <p:tav tm="100000">
                                          <p:val>
                                            <p:strVal val="#ppt_h"/>
                                          </p:val>
                                        </p:tav>
                                      </p:tavLst>
                                    </p:anim>
                                    <p:animEffect transition="in" filter="fade">
                                      <p:cBhvr>
                                        <p:cTn id="85" dur="500"/>
                                        <p:tgtEl>
                                          <p:spTgt spid="781346"/>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781324">
                                            <p:txEl>
                                              <p:pRg st="4" end="4"/>
                                            </p:txEl>
                                          </p:spTgt>
                                        </p:tgtEl>
                                        <p:attrNameLst>
                                          <p:attrName>style.visibility</p:attrName>
                                        </p:attrNameLst>
                                      </p:cBhvr>
                                      <p:to>
                                        <p:strVal val="visible"/>
                                      </p:to>
                                    </p:set>
                                    <p:anim calcmode="lin" valueType="num">
                                      <p:cBhvr additive="base">
                                        <p:cTn id="90" dur="500" fill="hold"/>
                                        <p:tgtEl>
                                          <p:spTgt spid="781324">
                                            <p:txEl>
                                              <p:pRg st="4" end="4"/>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7813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781347"/>
                                        </p:tgtEl>
                                        <p:attrNameLst>
                                          <p:attrName>style.visibility</p:attrName>
                                        </p:attrNameLst>
                                      </p:cBhvr>
                                      <p:to>
                                        <p:strVal val="visible"/>
                                      </p:to>
                                    </p:set>
                                    <p:anim calcmode="lin" valueType="num">
                                      <p:cBhvr>
                                        <p:cTn id="96" dur="500" fill="hold"/>
                                        <p:tgtEl>
                                          <p:spTgt spid="781347"/>
                                        </p:tgtEl>
                                        <p:attrNameLst>
                                          <p:attrName>ppt_w</p:attrName>
                                        </p:attrNameLst>
                                      </p:cBhvr>
                                      <p:tavLst>
                                        <p:tav tm="0">
                                          <p:val>
                                            <p:fltVal val="0"/>
                                          </p:val>
                                        </p:tav>
                                        <p:tav tm="100000">
                                          <p:val>
                                            <p:strVal val="#ppt_w"/>
                                          </p:val>
                                        </p:tav>
                                      </p:tavLst>
                                    </p:anim>
                                    <p:anim calcmode="lin" valueType="num">
                                      <p:cBhvr>
                                        <p:cTn id="97" dur="500" fill="hold"/>
                                        <p:tgtEl>
                                          <p:spTgt spid="781347"/>
                                        </p:tgtEl>
                                        <p:attrNameLst>
                                          <p:attrName>ppt_h</p:attrName>
                                        </p:attrNameLst>
                                      </p:cBhvr>
                                      <p:tavLst>
                                        <p:tav tm="0">
                                          <p:val>
                                            <p:fltVal val="0"/>
                                          </p:val>
                                        </p:tav>
                                        <p:tav tm="100000">
                                          <p:val>
                                            <p:strVal val="#ppt_h"/>
                                          </p:val>
                                        </p:tav>
                                      </p:tavLst>
                                    </p:anim>
                                    <p:animEffect transition="in" filter="fade">
                                      <p:cBhvr>
                                        <p:cTn id="98" dur="500"/>
                                        <p:tgtEl>
                                          <p:spTgt spid="781347"/>
                                        </p:tgtEl>
                                      </p:cBhvr>
                                    </p:animEffect>
                                  </p:childTnLst>
                                  <p:subTnLst>
                                    <p:audio>
                                      <p:cMediaNode>
                                        <p:cTn display="0" masterRel="sameClick">
                                          <p:stCondLst>
                                            <p:cond evt="begin" delay="0">
                                              <p:tn val="94"/>
                                            </p:cond>
                                          </p:stCondLst>
                                          <p:endCondLst>
                                            <p:cond evt="onStopAudio" delay="0">
                                              <p:tgtEl>
                                                <p:sldTgt/>
                                              </p:tgtEl>
                                            </p:cond>
                                          </p:endCondLst>
                                        </p:cTn>
                                        <p:tgtEl>
                                          <p:sndTgt r:embed="rId6" name="cashreg.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781348"/>
                                        </p:tgtEl>
                                        <p:attrNameLst>
                                          <p:attrName>style.visibility</p:attrName>
                                        </p:attrNameLst>
                                      </p:cBhvr>
                                      <p:to>
                                        <p:strVal val="visible"/>
                                      </p:to>
                                    </p:set>
                                    <p:anim calcmode="lin" valueType="num">
                                      <p:cBhvr>
                                        <p:cTn id="103" dur="500" fill="hold"/>
                                        <p:tgtEl>
                                          <p:spTgt spid="781348"/>
                                        </p:tgtEl>
                                        <p:attrNameLst>
                                          <p:attrName>ppt_w</p:attrName>
                                        </p:attrNameLst>
                                      </p:cBhvr>
                                      <p:tavLst>
                                        <p:tav tm="0">
                                          <p:val>
                                            <p:fltVal val="0"/>
                                          </p:val>
                                        </p:tav>
                                        <p:tav tm="100000">
                                          <p:val>
                                            <p:strVal val="#ppt_w"/>
                                          </p:val>
                                        </p:tav>
                                      </p:tavLst>
                                    </p:anim>
                                    <p:anim calcmode="lin" valueType="num">
                                      <p:cBhvr>
                                        <p:cTn id="104" dur="500" fill="hold"/>
                                        <p:tgtEl>
                                          <p:spTgt spid="781348"/>
                                        </p:tgtEl>
                                        <p:attrNameLst>
                                          <p:attrName>ppt_h</p:attrName>
                                        </p:attrNameLst>
                                      </p:cBhvr>
                                      <p:tavLst>
                                        <p:tav tm="0">
                                          <p:val>
                                            <p:fltVal val="0"/>
                                          </p:val>
                                        </p:tav>
                                        <p:tav tm="100000">
                                          <p:val>
                                            <p:strVal val="#ppt_h"/>
                                          </p:val>
                                        </p:tav>
                                      </p:tavLst>
                                    </p:anim>
                                    <p:animEffect transition="in" filter="fade">
                                      <p:cBhvr>
                                        <p:cTn id="105" dur="500"/>
                                        <p:tgtEl>
                                          <p:spTgt spid="781348"/>
                                        </p:tgtEl>
                                      </p:cBhvr>
                                    </p:animEffect>
                                  </p:childTnLst>
                                  <p:subTnLst>
                                    <p:audio>
                                      <p:cMediaNode>
                                        <p:cTn display="0" masterRel="sameClick">
                                          <p:stCondLst>
                                            <p:cond evt="begin" delay="0">
                                              <p:tn val="101"/>
                                            </p:cond>
                                          </p:stCondLst>
                                          <p:endCondLst>
                                            <p:cond evt="onStopAudio" delay="0">
                                              <p:tgtEl>
                                                <p:sldTgt/>
                                              </p:tgtEl>
                                            </p:cond>
                                          </p:endCondLst>
                                        </p:cTn>
                                        <p:tgtEl>
                                          <p:sndTgt r:embed="rId6" name="cashreg.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781349"/>
                                        </p:tgtEl>
                                        <p:attrNameLst>
                                          <p:attrName>style.visibility</p:attrName>
                                        </p:attrNameLst>
                                      </p:cBhvr>
                                      <p:to>
                                        <p:strVal val="visible"/>
                                      </p:to>
                                    </p:set>
                                    <p:anim calcmode="lin" valueType="num">
                                      <p:cBhvr>
                                        <p:cTn id="110" dur="500" fill="hold"/>
                                        <p:tgtEl>
                                          <p:spTgt spid="781349"/>
                                        </p:tgtEl>
                                        <p:attrNameLst>
                                          <p:attrName>ppt_w</p:attrName>
                                        </p:attrNameLst>
                                      </p:cBhvr>
                                      <p:tavLst>
                                        <p:tav tm="0">
                                          <p:val>
                                            <p:fltVal val="0"/>
                                          </p:val>
                                        </p:tav>
                                        <p:tav tm="100000">
                                          <p:val>
                                            <p:strVal val="#ppt_w"/>
                                          </p:val>
                                        </p:tav>
                                      </p:tavLst>
                                    </p:anim>
                                    <p:anim calcmode="lin" valueType="num">
                                      <p:cBhvr>
                                        <p:cTn id="111" dur="500" fill="hold"/>
                                        <p:tgtEl>
                                          <p:spTgt spid="781349"/>
                                        </p:tgtEl>
                                        <p:attrNameLst>
                                          <p:attrName>ppt_h</p:attrName>
                                        </p:attrNameLst>
                                      </p:cBhvr>
                                      <p:tavLst>
                                        <p:tav tm="0">
                                          <p:val>
                                            <p:fltVal val="0"/>
                                          </p:val>
                                        </p:tav>
                                        <p:tav tm="100000">
                                          <p:val>
                                            <p:strVal val="#ppt_h"/>
                                          </p:val>
                                        </p:tav>
                                      </p:tavLst>
                                    </p:anim>
                                    <p:animEffect transition="in" filter="fade">
                                      <p:cBhvr>
                                        <p:cTn id="112" dur="500"/>
                                        <p:tgtEl>
                                          <p:spTgt spid="781349"/>
                                        </p:tgtEl>
                                      </p:cBhvr>
                                    </p:animEffect>
                                  </p:childTnLst>
                                  <p:subTnLst>
                                    <p:audio>
                                      <p:cMediaNode>
                                        <p:cTn display="0" masterRel="sameClick">
                                          <p:stCondLst>
                                            <p:cond evt="begin" delay="0">
                                              <p:tn val="10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41" grpId="0" animBg="1"/>
      <p:bldP spid="781342" grpId="0" animBg="1"/>
      <p:bldP spid="781343" grpId="0" animBg="1"/>
      <p:bldP spid="781344" grpId="0"/>
      <p:bldP spid="781345" grpId="0"/>
      <p:bldP spid="781346" grpId="0"/>
      <p:bldP spid="781347" grpId="0"/>
      <p:bldP spid="781348" grpId="0"/>
      <p:bldP spid="7813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4" name="Rectangle 4"/>
          <p:cNvSpPr>
            <a:spLocks noChangeArrowheads="1"/>
          </p:cNvSpPr>
          <p:nvPr/>
        </p:nvSpPr>
        <p:spPr bwMode="auto">
          <a:xfrm>
            <a:off x="684213" y="1962150"/>
            <a:ext cx="7772400" cy="4895850"/>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The graph shows                                            the applied voltage </a:t>
            </a:r>
            <a:r>
              <a:rPr lang="en-US" altLang="en-US" i="1">
                <a:sym typeface="Symbol" pitchFamily="18" charset="2"/>
              </a:rPr>
              <a:t>V</a:t>
            </a:r>
            <a:r>
              <a:rPr lang="en-US" altLang="en-US">
                <a:sym typeface="Symbol" pitchFamily="18" charset="2"/>
              </a:rPr>
              <a:t> vs.                                             resulting current </a:t>
            </a:r>
            <a:r>
              <a:rPr lang="en-US" altLang="en-US" i="1">
                <a:sym typeface="Symbol" pitchFamily="18" charset="2"/>
              </a:rPr>
              <a:t>I</a:t>
            </a:r>
            <a:r>
              <a:rPr lang="en-US" altLang="en-US">
                <a:sym typeface="Symbol" pitchFamily="18" charset="2"/>
              </a:rPr>
              <a:t> through a                                         tungsten filament lamp.</a:t>
            </a:r>
          </a:p>
          <a:p>
            <a:pPr>
              <a:spcBef>
                <a:spcPct val="20000"/>
              </a:spcBef>
            </a:pPr>
            <a:r>
              <a:rPr lang="en-US" altLang="en-US">
                <a:sym typeface="Symbol" pitchFamily="18" charset="2"/>
              </a:rPr>
              <a:t>Find </a:t>
            </a:r>
            <a:r>
              <a:rPr lang="en-US" altLang="en-US" i="1">
                <a:sym typeface="Symbol" pitchFamily="18" charset="2"/>
              </a:rPr>
              <a:t>R</a:t>
            </a:r>
            <a:r>
              <a:rPr lang="en-US" altLang="en-US">
                <a:sym typeface="Symbol" pitchFamily="18" charset="2"/>
              </a:rPr>
              <a:t> when </a:t>
            </a:r>
            <a:r>
              <a:rPr lang="en-US" altLang="en-US" i="1">
                <a:sym typeface="Symbol" pitchFamily="18" charset="2"/>
              </a:rPr>
              <a:t>I</a:t>
            </a:r>
            <a:r>
              <a:rPr lang="en-US" altLang="en-US">
                <a:sym typeface="Symbol" pitchFamily="18" charset="2"/>
              </a:rPr>
              <a:t> = 0.5 mA and                                             1.5 mA. Is this filament ohmic                                             or non-ohmic? </a:t>
            </a:r>
          </a:p>
          <a:p>
            <a:pPr>
              <a:spcBef>
                <a:spcPct val="20000"/>
              </a:spcBef>
            </a:pPr>
            <a:r>
              <a:rPr lang="en-US" altLang="en-US">
                <a:sym typeface="Symbol" pitchFamily="18" charset="2"/>
              </a:rPr>
              <a:t>SOLUTION: </a:t>
            </a:r>
          </a:p>
          <a:p>
            <a:pPr>
              <a:spcBef>
                <a:spcPct val="20000"/>
              </a:spcBef>
            </a:pPr>
            <a:r>
              <a:rPr lang="en-US" altLang="en-US">
                <a:sym typeface="Symbol" pitchFamily="18" charset="2"/>
              </a:rPr>
              <a:t>At 0.5 mA: </a:t>
            </a:r>
            <a:r>
              <a:rPr lang="en-US" altLang="en-US" i="1">
                <a:sym typeface="Symbol" pitchFamily="18" charset="2"/>
              </a:rPr>
              <a:t>V </a:t>
            </a:r>
            <a:r>
              <a:rPr lang="en-US" altLang="en-US">
                <a:sym typeface="Symbol" pitchFamily="18" charset="2"/>
              </a:rPr>
              <a:t>= 0.08 V </a:t>
            </a:r>
          </a:p>
          <a:p>
            <a:pPr>
              <a:spcBef>
                <a:spcPct val="20000"/>
              </a:spcBef>
            </a:pPr>
            <a:r>
              <a:rPr lang="en-US" altLang="en-US" i="1">
                <a:sym typeface="Symbol" pitchFamily="18" charset="2"/>
              </a:rPr>
              <a:t>         R </a:t>
            </a:r>
            <a:r>
              <a:rPr lang="en-US" altLang="en-US">
                <a:sym typeface="Symbol" pitchFamily="18" charset="2"/>
              </a:rPr>
              <a:t>= </a:t>
            </a:r>
            <a:r>
              <a:rPr lang="en-US" altLang="en-US" i="1">
                <a:sym typeface="Symbol" pitchFamily="18" charset="2"/>
              </a:rPr>
              <a:t>V / I</a:t>
            </a:r>
            <a:r>
              <a:rPr lang="en-US" altLang="en-US">
                <a:sym typeface="Symbol" pitchFamily="18" charset="2"/>
              </a:rPr>
              <a:t> = 0.08 </a:t>
            </a:r>
            <a:r>
              <a:rPr lang="en-US" altLang="en-US" i="1">
                <a:sym typeface="Symbol" pitchFamily="18" charset="2"/>
              </a:rPr>
              <a:t>/ </a:t>
            </a:r>
            <a:r>
              <a:rPr lang="en-US" altLang="en-US">
                <a:sym typeface="Symbol" pitchFamily="18" charset="2"/>
              </a:rPr>
              <a:t>0.5</a:t>
            </a:r>
            <a:r>
              <a:rPr lang="it-IT" altLang="en-US">
                <a:solidFill>
                  <a:srgbClr val="000000"/>
                </a:solidFill>
                <a:cs typeface="Courier New" pitchFamily="49" charset="0"/>
                <a:sym typeface="Symbol" pitchFamily="18" charset="2"/>
              </a:rPr>
              <a:t>10</a:t>
            </a:r>
            <a:r>
              <a:rPr lang="it-IT" altLang="en-US" baseline="30000">
                <a:solidFill>
                  <a:srgbClr val="000000"/>
                </a:solidFill>
                <a:cs typeface="Courier New" pitchFamily="49" charset="0"/>
                <a:sym typeface="Symbol" pitchFamily="18" charset="2"/>
              </a:rPr>
              <a:t>-3</a:t>
            </a:r>
            <a:r>
              <a:rPr lang="it-IT" altLang="en-US">
                <a:solidFill>
                  <a:srgbClr val="000000"/>
                </a:solidFill>
                <a:cs typeface="Courier New" pitchFamily="49" charset="0"/>
                <a:sym typeface="Symbol" pitchFamily="18" charset="2"/>
              </a:rPr>
              <a:t> = 160 . </a:t>
            </a:r>
          </a:p>
          <a:p>
            <a:pPr>
              <a:spcBef>
                <a:spcPct val="20000"/>
              </a:spcBef>
            </a:pPr>
            <a:r>
              <a:rPr lang="en-US" altLang="en-US">
                <a:sym typeface="Symbol" pitchFamily="18" charset="2"/>
              </a:rPr>
              <a:t>At 1.5 mA: </a:t>
            </a:r>
            <a:r>
              <a:rPr lang="en-US" altLang="en-US" i="1">
                <a:sym typeface="Symbol" pitchFamily="18" charset="2"/>
              </a:rPr>
              <a:t>V </a:t>
            </a:r>
            <a:r>
              <a:rPr lang="en-US" altLang="en-US">
                <a:sym typeface="Symbol" pitchFamily="18" charset="2"/>
              </a:rPr>
              <a:t>= 0.6 V </a:t>
            </a:r>
          </a:p>
          <a:p>
            <a:pPr>
              <a:spcBef>
                <a:spcPct val="20000"/>
              </a:spcBef>
            </a:pPr>
            <a:r>
              <a:rPr lang="en-US" altLang="en-US" i="1">
                <a:sym typeface="Symbol" pitchFamily="18" charset="2"/>
              </a:rPr>
              <a:t>         R </a:t>
            </a:r>
            <a:r>
              <a:rPr lang="en-US" altLang="en-US">
                <a:sym typeface="Symbol" pitchFamily="18" charset="2"/>
              </a:rPr>
              <a:t>= </a:t>
            </a:r>
            <a:r>
              <a:rPr lang="en-US" altLang="en-US" i="1">
                <a:sym typeface="Symbol" pitchFamily="18" charset="2"/>
              </a:rPr>
              <a:t>V / I</a:t>
            </a:r>
            <a:r>
              <a:rPr lang="en-US" altLang="en-US">
                <a:sym typeface="Symbol" pitchFamily="18" charset="2"/>
              </a:rPr>
              <a:t> = 0.6 </a:t>
            </a:r>
            <a:r>
              <a:rPr lang="en-US" altLang="en-US" i="1">
                <a:sym typeface="Symbol" pitchFamily="18" charset="2"/>
              </a:rPr>
              <a:t>/</a:t>
            </a:r>
            <a:r>
              <a:rPr lang="en-US" altLang="en-US">
                <a:sym typeface="Symbol" pitchFamily="18" charset="2"/>
              </a:rPr>
              <a:t> 1.5</a:t>
            </a:r>
            <a:r>
              <a:rPr lang="it-IT" altLang="en-US">
                <a:solidFill>
                  <a:srgbClr val="000000"/>
                </a:solidFill>
                <a:cs typeface="Courier New" pitchFamily="49" charset="0"/>
                <a:sym typeface="Symbol" pitchFamily="18" charset="2"/>
              </a:rPr>
              <a:t>10</a:t>
            </a:r>
            <a:r>
              <a:rPr lang="it-IT" altLang="en-US" baseline="30000">
                <a:solidFill>
                  <a:srgbClr val="000000"/>
                </a:solidFill>
                <a:cs typeface="Courier New" pitchFamily="49" charset="0"/>
                <a:sym typeface="Symbol" pitchFamily="18" charset="2"/>
              </a:rPr>
              <a:t>-3</a:t>
            </a:r>
            <a:r>
              <a:rPr lang="it-IT" altLang="en-US">
                <a:solidFill>
                  <a:srgbClr val="000000"/>
                </a:solidFill>
                <a:cs typeface="Courier New" pitchFamily="49" charset="0"/>
                <a:sym typeface="Symbol" pitchFamily="18" charset="2"/>
              </a:rPr>
              <a:t> = 400 .</a:t>
            </a:r>
          </a:p>
        </p:txBody>
      </p:sp>
      <p:sp>
        <p:nvSpPr>
          <p:cNvPr id="23555"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Ohm’s law</a:t>
            </a:r>
            <a:r>
              <a:rPr lang="en-US" altLang="en-US">
                <a:solidFill>
                  <a:srgbClr val="000000"/>
                </a:solidFill>
                <a:cs typeface="Times New Roman" pitchFamily="18" charset="0"/>
              </a:rPr>
              <a:t> </a:t>
            </a:r>
            <a:r>
              <a:rPr lang="en-US" altLang="en-US">
                <a:solidFill>
                  <a:schemeClr val="accent2"/>
                </a:solidFill>
                <a:cs typeface="Times New Roman" pitchFamily="18" charset="0"/>
              </a:rPr>
              <a:t>– ohmic and non-ohmic behavior</a:t>
            </a:r>
            <a:r>
              <a:rPr lang="en-US" altLang="en-US" sz="2000">
                <a:solidFill>
                  <a:srgbClr val="000000"/>
                </a:solidFill>
                <a:latin typeface="Courier New" pitchFamily="49" charset="0"/>
                <a:cs typeface="Times New Roman" pitchFamily="18" charset="0"/>
              </a:rPr>
              <a:t> 	</a:t>
            </a:r>
          </a:p>
        </p:txBody>
      </p:sp>
      <p:sp>
        <p:nvSpPr>
          <p:cNvPr id="23556"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83365" name="Picture 5"/>
          <p:cNvPicPr>
            <a:picLocks noChangeAspect="1" noChangeArrowheads="1"/>
          </p:cNvPicPr>
          <p:nvPr/>
        </p:nvPicPr>
        <p:blipFill>
          <a:blip r:embed="rId7" cstate="print"/>
          <a:srcRect/>
          <a:stretch>
            <a:fillRect/>
          </a:stretch>
        </p:blipFill>
        <p:spPr bwMode="auto">
          <a:xfrm>
            <a:off x="4962525" y="2122488"/>
            <a:ext cx="3995738" cy="3021012"/>
          </a:xfrm>
          <a:prstGeom prst="rect">
            <a:avLst/>
          </a:prstGeom>
          <a:ln>
            <a:noFill/>
          </a:ln>
          <a:effectLst>
            <a:outerShdw blurRad="292100" dist="139700" dir="2700000" algn="tl" rotWithShape="0">
              <a:srgbClr val="333333">
                <a:alpha val="65000"/>
              </a:srgbClr>
            </a:outerShdw>
          </a:effectLst>
        </p:spPr>
      </p:pic>
      <p:sp>
        <p:nvSpPr>
          <p:cNvPr id="783366" name="Freeform 6"/>
          <p:cNvSpPr>
            <a:spLocks/>
          </p:cNvSpPr>
          <p:nvPr/>
        </p:nvSpPr>
        <p:spPr bwMode="auto">
          <a:xfrm>
            <a:off x="5464175" y="4522788"/>
            <a:ext cx="831850" cy="250825"/>
          </a:xfrm>
          <a:custGeom>
            <a:avLst/>
            <a:gdLst>
              <a:gd name="T0" fmla="*/ 0 w 570"/>
              <a:gd name="T1" fmla="*/ 0 h 158"/>
              <a:gd name="T2" fmla="*/ 2147483647 w 570"/>
              <a:gd name="T3" fmla="*/ 0 h 158"/>
              <a:gd name="T4" fmla="*/ 2147483647 w 570"/>
              <a:gd name="T5" fmla="*/ 2147483647 h 158"/>
              <a:gd name="T6" fmla="*/ 0 60000 65536"/>
              <a:gd name="T7" fmla="*/ 0 60000 65536"/>
              <a:gd name="T8" fmla="*/ 0 60000 65536"/>
              <a:gd name="T9" fmla="*/ 0 w 570"/>
              <a:gd name="T10" fmla="*/ 0 h 158"/>
              <a:gd name="T11" fmla="*/ 570 w 570"/>
              <a:gd name="T12" fmla="*/ 158 h 158"/>
            </a:gdLst>
            <a:ahLst/>
            <a:cxnLst>
              <a:cxn ang="T6">
                <a:pos x="T0" y="T1"/>
              </a:cxn>
              <a:cxn ang="T7">
                <a:pos x="T2" y="T3"/>
              </a:cxn>
              <a:cxn ang="T8">
                <a:pos x="T4" y="T5"/>
              </a:cxn>
            </a:cxnLst>
            <a:rect l="T9" t="T10" r="T11" b="T12"/>
            <a:pathLst>
              <a:path w="570" h="158">
                <a:moveTo>
                  <a:pt x="0" y="0"/>
                </a:moveTo>
                <a:lnTo>
                  <a:pt x="570" y="0"/>
                </a:lnTo>
                <a:lnTo>
                  <a:pt x="570" y="158"/>
                </a:lnTo>
              </a:path>
            </a:pathLst>
          </a:custGeom>
          <a:noFill/>
          <a:ln w="28575" cmpd="sng">
            <a:solidFill>
              <a:srgbClr val="FF0000"/>
            </a:solidFill>
            <a:round/>
            <a:headEnd/>
            <a:tailEnd/>
          </a:ln>
        </p:spPr>
        <p:txBody>
          <a:bodyPr/>
          <a:lstStyle/>
          <a:p>
            <a:endParaRPr lang="en-US"/>
          </a:p>
        </p:txBody>
      </p:sp>
      <p:sp>
        <p:nvSpPr>
          <p:cNvPr id="783367" name="Freeform 7"/>
          <p:cNvSpPr>
            <a:spLocks/>
          </p:cNvSpPr>
          <p:nvPr/>
        </p:nvSpPr>
        <p:spPr bwMode="auto">
          <a:xfrm>
            <a:off x="5475288" y="3459163"/>
            <a:ext cx="2457450" cy="1292225"/>
          </a:xfrm>
          <a:custGeom>
            <a:avLst/>
            <a:gdLst>
              <a:gd name="T0" fmla="*/ 0 w 1669"/>
              <a:gd name="T1" fmla="*/ 0 h 876"/>
              <a:gd name="T2" fmla="*/ 2147483647 w 1669"/>
              <a:gd name="T3" fmla="*/ 0 h 876"/>
              <a:gd name="T4" fmla="*/ 2147483647 w 1669"/>
              <a:gd name="T5" fmla="*/ 2147483647 h 876"/>
              <a:gd name="T6" fmla="*/ 0 60000 65536"/>
              <a:gd name="T7" fmla="*/ 0 60000 65536"/>
              <a:gd name="T8" fmla="*/ 0 60000 65536"/>
              <a:gd name="T9" fmla="*/ 0 w 1669"/>
              <a:gd name="T10" fmla="*/ 0 h 876"/>
              <a:gd name="T11" fmla="*/ 1669 w 1669"/>
              <a:gd name="T12" fmla="*/ 876 h 876"/>
            </a:gdLst>
            <a:ahLst/>
            <a:cxnLst>
              <a:cxn ang="T6">
                <a:pos x="T0" y="T1"/>
              </a:cxn>
              <a:cxn ang="T7">
                <a:pos x="T2" y="T3"/>
              </a:cxn>
              <a:cxn ang="T8">
                <a:pos x="T4" y="T5"/>
              </a:cxn>
            </a:cxnLst>
            <a:rect l="T9" t="T10" r="T11" b="T12"/>
            <a:pathLst>
              <a:path w="1669" h="876">
                <a:moveTo>
                  <a:pt x="0" y="0"/>
                </a:moveTo>
                <a:lnTo>
                  <a:pt x="1669" y="0"/>
                </a:lnTo>
                <a:lnTo>
                  <a:pt x="1669" y="876"/>
                </a:lnTo>
              </a:path>
            </a:pathLst>
          </a:custGeom>
          <a:noFill/>
          <a:ln w="28575" cmpd="sng">
            <a:solidFill>
              <a:srgbClr val="FF0000"/>
            </a:solidFill>
            <a:round/>
            <a:headEnd/>
            <a:tailEnd/>
          </a:ln>
        </p:spPr>
        <p:txBody>
          <a:bodyPr/>
          <a:lstStyle/>
          <a:p>
            <a:endParaRPr lang="en-US"/>
          </a:p>
        </p:txBody>
      </p:sp>
      <p:sp>
        <p:nvSpPr>
          <p:cNvPr id="771095" name="Text Box 23"/>
          <p:cNvSpPr txBox="1">
            <a:spLocks noChangeArrowheads="1"/>
          </p:cNvSpPr>
          <p:nvPr/>
        </p:nvSpPr>
        <p:spPr bwMode="auto">
          <a:xfrm>
            <a:off x="6445250" y="5305425"/>
            <a:ext cx="2103438" cy="1552575"/>
          </a:xfrm>
          <a:prstGeom prst="rect">
            <a:avLst/>
          </a:prstGeom>
          <a:noFill/>
          <a:ln w="9525">
            <a:noFill/>
            <a:miter lim="800000"/>
            <a:headEnd/>
            <a:tailEnd/>
          </a:ln>
        </p:spPr>
        <p:txBody>
          <a:bodyPr>
            <a:spAutoFit/>
          </a:bodyPr>
          <a:lstStyle/>
          <a:p>
            <a:pPr>
              <a:spcBef>
                <a:spcPct val="20000"/>
              </a:spcBef>
            </a:pPr>
            <a:r>
              <a:rPr lang="en-US" altLang="en-US">
                <a:solidFill>
                  <a:schemeClr val="hlink"/>
                </a:solidFill>
                <a:sym typeface="Symbol" pitchFamily="18" charset="2"/>
              </a:rPr>
              <a:t>Since</a:t>
            </a:r>
            <a:r>
              <a:rPr lang="en-US" altLang="en-US" i="1">
                <a:solidFill>
                  <a:schemeClr val="hlink"/>
                </a:solidFill>
                <a:sym typeface="Symbol" pitchFamily="18" charset="2"/>
              </a:rPr>
              <a:t> R</a:t>
            </a:r>
            <a:r>
              <a:rPr lang="en-US" altLang="en-US">
                <a:solidFill>
                  <a:schemeClr val="hlink"/>
                </a:solidFill>
                <a:sym typeface="Symbol" pitchFamily="18" charset="2"/>
              </a:rPr>
              <a:t> is not constant the filament is non-ohmic. </a:t>
            </a:r>
            <a:endParaRPr lang="it-IT" altLang="en-US">
              <a:solidFill>
                <a:schemeClr val="hlink"/>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3364">
                                            <p:txEl>
                                              <p:pRg st="0" end="0"/>
                                            </p:txEl>
                                          </p:spTgt>
                                        </p:tgtEl>
                                        <p:attrNameLst>
                                          <p:attrName>style.visibility</p:attrName>
                                        </p:attrNameLst>
                                      </p:cBhvr>
                                      <p:to>
                                        <p:strVal val="visible"/>
                                      </p:to>
                                    </p:set>
                                    <p:anim calcmode="lin" valueType="num">
                                      <p:cBhvr additive="base">
                                        <p:cTn id="7" dur="500" fill="hold"/>
                                        <p:tgtEl>
                                          <p:spTgt spid="783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3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83365"/>
                                        </p:tgtEl>
                                        <p:attrNameLst>
                                          <p:attrName>style.visibility</p:attrName>
                                        </p:attrNameLst>
                                      </p:cBhvr>
                                      <p:to>
                                        <p:strVal val="visible"/>
                                      </p:to>
                                    </p:set>
                                    <p:anim calcmode="lin" valueType="num">
                                      <p:cBhvr>
                                        <p:cTn id="11" dur="500" fill="hold"/>
                                        <p:tgtEl>
                                          <p:spTgt spid="783365"/>
                                        </p:tgtEl>
                                        <p:attrNameLst>
                                          <p:attrName>ppt_w</p:attrName>
                                        </p:attrNameLst>
                                      </p:cBhvr>
                                      <p:tavLst>
                                        <p:tav tm="0">
                                          <p:val>
                                            <p:fltVal val="0"/>
                                          </p:val>
                                        </p:tav>
                                        <p:tav tm="100000">
                                          <p:val>
                                            <p:strVal val="#ppt_w"/>
                                          </p:val>
                                        </p:tav>
                                      </p:tavLst>
                                    </p:anim>
                                    <p:anim calcmode="lin" valueType="num">
                                      <p:cBhvr>
                                        <p:cTn id="12" dur="500" fill="hold"/>
                                        <p:tgtEl>
                                          <p:spTgt spid="783365"/>
                                        </p:tgtEl>
                                        <p:attrNameLst>
                                          <p:attrName>ppt_h</p:attrName>
                                        </p:attrNameLst>
                                      </p:cBhvr>
                                      <p:tavLst>
                                        <p:tav tm="0">
                                          <p:val>
                                            <p:fltVal val="0"/>
                                          </p:val>
                                        </p:tav>
                                        <p:tav tm="100000">
                                          <p:val>
                                            <p:strVal val="#ppt_h"/>
                                          </p:val>
                                        </p:tav>
                                      </p:tavLst>
                                    </p:anim>
                                    <p:animEffect transition="in" filter="fade">
                                      <p:cBhvr>
                                        <p:cTn id="13" dur="500"/>
                                        <p:tgtEl>
                                          <p:spTgt spid="7833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83364">
                                            <p:txEl>
                                              <p:pRg st="1" end="1"/>
                                            </p:txEl>
                                          </p:spTgt>
                                        </p:tgtEl>
                                        <p:attrNameLst>
                                          <p:attrName>style.visibility</p:attrName>
                                        </p:attrNameLst>
                                      </p:cBhvr>
                                      <p:to>
                                        <p:strVal val="visible"/>
                                      </p:to>
                                    </p:set>
                                    <p:anim calcmode="lin" valueType="num">
                                      <p:cBhvr additive="base">
                                        <p:cTn id="18" dur="500" fill="hold"/>
                                        <p:tgtEl>
                                          <p:spTgt spid="78336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833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83364">
                                            <p:txEl>
                                              <p:pRg st="2" end="2"/>
                                            </p:txEl>
                                          </p:spTgt>
                                        </p:tgtEl>
                                        <p:attrNameLst>
                                          <p:attrName>style.visibility</p:attrName>
                                        </p:attrNameLst>
                                      </p:cBhvr>
                                      <p:to>
                                        <p:strVal val="visible"/>
                                      </p:to>
                                    </p:set>
                                    <p:anim calcmode="lin" valueType="num">
                                      <p:cBhvr additive="base">
                                        <p:cTn id="24" dur="500" fill="hold"/>
                                        <p:tgtEl>
                                          <p:spTgt spid="78336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833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83366"/>
                                        </p:tgtEl>
                                        <p:attrNameLst>
                                          <p:attrName>style.visibility</p:attrName>
                                        </p:attrNameLst>
                                      </p:cBhvr>
                                      <p:to>
                                        <p:strVal val="visible"/>
                                      </p:to>
                                    </p:set>
                                    <p:animEffect transition="in" filter="wipe(down)">
                                      <p:cBhvr>
                                        <p:cTn id="30" dur="1000"/>
                                        <p:tgtEl>
                                          <p:spTgt spid="783366"/>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83364">
                                            <p:txEl>
                                              <p:pRg st="3" end="3"/>
                                            </p:txEl>
                                          </p:spTgt>
                                        </p:tgtEl>
                                        <p:attrNameLst>
                                          <p:attrName>style.visibility</p:attrName>
                                        </p:attrNameLst>
                                      </p:cBhvr>
                                      <p:to>
                                        <p:strVal val="visible"/>
                                      </p:to>
                                    </p:set>
                                    <p:anim calcmode="lin" valueType="num">
                                      <p:cBhvr additive="base">
                                        <p:cTn id="35" dur="500" fill="hold"/>
                                        <p:tgtEl>
                                          <p:spTgt spid="78336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833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783364">
                                            <p:txEl>
                                              <p:pRg st="4" end="4"/>
                                            </p:txEl>
                                          </p:spTgt>
                                        </p:tgtEl>
                                        <p:attrNameLst>
                                          <p:attrName>style.visibility</p:attrName>
                                        </p:attrNameLst>
                                      </p:cBhvr>
                                      <p:to>
                                        <p:strVal val="visible"/>
                                      </p:to>
                                    </p:set>
                                    <p:anim calcmode="lin" valueType="num">
                                      <p:cBhvr additive="base">
                                        <p:cTn id="41" dur="500" fill="hold"/>
                                        <p:tgtEl>
                                          <p:spTgt spid="78336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833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83367"/>
                                        </p:tgtEl>
                                        <p:attrNameLst>
                                          <p:attrName>style.visibility</p:attrName>
                                        </p:attrNameLst>
                                      </p:cBhvr>
                                      <p:to>
                                        <p:strVal val="visible"/>
                                      </p:to>
                                    </p:set>
                                    <p:animEffect transition="in" filter="wipe(down)">
                                      <p:cBhvr>
                                        <p:cTn id="47" dur="1000"/>
                                        <p:tgtEl>
                                          <p:spTgt spid="783367"/>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783364">
                                            <p:txEl>
                                              <p:pRg st="5" end="5"/>
                                            </p:txEl>
                                          </p:spTgt>
                                        </p:tgtEl>
                                        <p:attrNameLst>
                                          <p:attrName>style.visibility</p:attrName>
                                        </p:attrNameLst>
                                      </p:cBhvr>
                                      <p:to>
                                        <p:strVal val="visible"/>
                                      </p:to>
                                    </p:set>
                                    <p:anim calcmode="lin" valueType="num">
                                      <p:cBhvr additive="base">
                                        <p:cTn id="52" dur="500" fill="hold"/>
                                        <p:tgtEl>
                                          <p:spTgt spid="783364">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833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783364">
                                            <p:txEl>
                                              <p:pRg st="6" end="6"/>
                                            </p:txEl>
                                          </p:spTgt>
                                        </p:tgtEl>
                                        <p:attrNameLst>
                                          <p:attrName>style.visibility</p:attrName>
                                        </p:attrNameLst>
                                      </p:cBhvr>
                                      <p:to>
                                        <p:strVal val="visible"/>
                                      </p:to>
                                    </p:set>
                                    <p:anim calcmode="lin" valueType="num">
                                      <p:cBhvr additive="base">
                                        <p:cTn id="58" dur="500" fill="hold"/>
                                        <p:tgtEl>
                                          <p:spTgt spid="783364">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833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771095"/>
                                        </p:tgtEl>
                                        <p:attrNameLst>
                                          <p:attrName>style.visibility</p:attrName>
                                        </p:attrNameLst>
                                      </p:cBhvr>
                                      <p:to>
                                        <p:strVal val="visible"/>
                                      </p:to>
                                    </p:set>
                                    <p:anim calcmode="lin" valueType="num">
                                      <p:cBhvr>
                                        <p:cTn id="64" dur="500" fill="hold"/>
                                        <p:tgtEl>
                                          <p:spTgt spid="771095"/>
                                        </p:tgtEl>
                                        <p:attrNameLst>
                                          <p:attrName>ppt_w</p:attrName>
                                        </p:attrNameLst>
                                      </p:cBhvr>
                                      <p:tavLst>
                                        <p:tav tm="0">
                                          <p:val>
                                            <p:fltVal val="0"/>
                                          </p:val>
                                        </p:tav>
                                        <p:tav tm="100000">
                                          <p:val>
                                            <p:strVal val="#ppt_w"/>
                                          </p:val>
                                        </p:tav>
                                      </p:tavLst>
                                    </p:anim>
                                    <p:anim calcmode="lin" valueType="num">
                                      <p:cBhvr>
                                        <p:cTn id="65" dur="500" fill="hold"/>
                                        <p:tgtEl>
                                          <p:spTgt spid="771095"/>
                                        </p:tgtEl>
                                        <p:attrNameLst>
                                          <p:attrName>ppt_h</p:attrName>
                                        </p:attrNameLst>
                                      </p:cBhvr>
                                      <p:tavLst>
                                        <p:tav tm="0">
                                          <p:val>
                                            <p:fltVal val="0"/>
                                          </p:val>
                                        </p:tav>
                                        <p:tav tm="100000">
                                          <p:val>
                                            <p:strVal val="#ppt_h"/>
                                          </p:val>
                                        </p:tav>
                                      </p:tavLst>
                                    </p:anim>
                                    <p:animEffect transition="in" filter="fade">
                                      <p:cBhvr>
                                        <p:cTn id="66" dur="500"/>
                                        <p:tgtEl>
                                          <p:spTgt spid="771095"/>
                                        </p:tgtEl>
                                      </p:cBhvr>
                                    </p:animEffect>
                                  </p:childTnLst>
                                  <p:subTnLst>
                                    <p:audio>
                                      <p:cMediaNode>
                                        <p:cTn display="0" masterRel="sameClick">
                                          <p:stCondLst>
                                            <p:cond evt="begin" delay="0">
                                              <p:tn val="62"/>
                                            </p:cond>
                                          </p:stCondLst>
                                          <p:endCondLst>
                                            <p:cond evt="onStopAudio" delay="0">
                                              <p:tgtEl>
                                                <p:sldTgt/>
                                              </p:tgtEl>
                                            </p:cond>
                                          </p:endCondLst>
                                        </p:cTn>
                                        <p:tgtEl>
                                          <p:sndTgt r:embed="rId6"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6" grpId="0" animBg="1"/>
      <p:bldP spid="783367" grpId="0" animBg="1"/>
      <p:bldP spid="7710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4" name="Rectangle 4"/>
          <p:cNvSpPr>
            <a:spLocks noChangeArrowheads="1"/>
          </p:cNvSpPr>
          <p:nvPr/>
        </p:nvSpPr>
        <p:spPr bwMode="auto">
          <a:xfrm>
            <a:off x="684213" y="1962150"/>
            <a:ext cx="7772400" cy="4895850"/>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The graph shows                                            the applied voltage </a:t>
            </a:r>
            <a:r>
              <a:rPr lang="en-US" altLang="en-US" i="1" dirty="0">
                <a:sym typeface="Symbol" pitchFamily="18" charset="2"/>
              </a:rPr>
              <a:t>V</a:t>
            </a:r>
            <a:r>
              <a:rPr lang="en-US" altLang="en-US" dirty="0">
                <a:sym typeface="Symbol" pitchFamily="18" charset="2"/>
              </a:rPr>
              <a:t> vs.                                             resulting current </a:t>
            </a:r>
            <a:r>
              <a:rPr lang="en-US" altLang="en-US" i="1" dirty="0">
                <a:sym typeface="Symbol" pitchFamily="18" charset="2"/>
              </a:rPr>
              <a:t>I</a:t>
            </a:r>
            <a:r>
              <a:rPr lang="en-US" altLang="en-US" dirty="0">
                <a:sym typeface="Symbol" pitchFamily="18" charset="2"/>
              </a:rPr>
              <a:t> through a                                         tungsten filament lamp.</a:t>
            </a:r>
          </a:p>
          <a:p>
            <a:pPr>
              <a:spcBef>
                <a:spcPct val="20000"/>
              </a:spcBef>
            </a:pPr>
            <a:r>
              <a:rPr lang="en-US" altLang="en-US" dirty="0">
                <a:sym typeface="Symbol" pitchFamily="18" charset="2"/>
              </a:rPr>
              <a:t>Explain why a lamp filament                                                 might be non-</a:t>
            </a:r>
            <a:r>
              <a:rPr lang="en-US" altLang="en-US" dirty="0" err="1">
                <a:sym typeface="Symbol" pitchFamily="18" charset="2"/>
              </a:rPr>
              <a:t>ohmic</a:t>
            </a:r>
            <a:r>
              <a:rPr lang="en-US" altLang="en-US" dirty="0">
                <a:sym typeface="Symbol" pitchFamily="18" charset="2"/>
              </a:rPr>
              <a:t>.</a:t>
            </a:r>
          </a:p>
          <a:p>
            <a:pPr>
              <a:spcBef>
                <a:spcPct val="20000"/>
              </a:spcBef>
            </a:pPr>
            <a:r>
              <a:rPr lang="en-US" altLang="en-US" dirty="0">
                <a:sym typeface="Symbol" pitchFamily="18" charset="2"/>
              </a:rPr>
              <a:t>SOLUTION: </a:t>
            </a:r>
            <a:endParaRPr lang="en-US" altLang="en-US" dirty="0" smtClean="0">
              <a:sym typeface="Symbol" pitchFamily="18" charset="2"/>
            </a:endParaRPr>
          </a:p>
          <a:p>
            <a:pPr>
              <a:spcBef>
                <a:spcPct val="20000"/>
              </a:spcBef>
            </a:pPr>
            <a:r>
              <a:rPr lang="en-US" altLang="en-US" dirty="0" smtClean="0">
                <a:sym typeface="Symbol" pitchFamily="18" charset="2"/>
              </a:rPr>
              <a:t></a:t>
            </a:r>
            <a:r>
              <a:rPr lang="en-US" altLang="en-US" dirty="0">
                <a:sym typeface="Symbol" pitchFamily="18" charset="2"/>
              </a:rPr>
              <a:t>The temperature coefficient                                             for tungsten is positive, typical for conductors</a:t>
            </a:r>
            <a:r>
              <a:rPr lang="en-US" altLang="en-US" dirty="0" smtClean="0">
                <a:sym typeface="Symbol" pitchFamily="18" charset="2"/>
              </a:rPr>
              <a:t>.</a:t>
            </a:r>
          </a:p>
          <a:p>
            <a:pPr>
              <a:spcBef>
                <a:spcPct val="20000"/>
              </a:spcBef>
            </a:pPr>
            <a:r>
              <a:rPr lang="en-US" altLang="en-US" dirty="0" smtClean="0">
                <a:sym typeface="Symbol" pitchFamily="18" charset="2"/>
              </a:rPr>
              <a:t></a:t>
            </a:r>
            <a:r>
              <a:rPr lang="en-US" altLang="en-US" dirty="0">
                <a:sym typeface="Symbol" pitchFamily="18" charset="2"/>
              </a:rPr>
              <a:t>Therefore, the hotter the filament the higher </a:t>
            </a:r>
            <a:r>
              <a:rPr lang="en-US" altLang="en-US" i="1" dirty="0">
                <a:sym typeface="Symbol" pitchFamily="18" charset="2"/>
              </a:rPr>
              <a:t>R</a:t>
            </a:r>
            <a:r>
              <a:rPr lang="en-US" altLang="en-US" dirty="0" smtClean="0">
                <a:sym typeface="Symbol" pitchFamily="18" charset="2"/>
              </a:rPr>
              <a:t>.</a:t>
            </a:r>
          </a:p>
          <a:p>
            <a:pPr>
              <a:spcBef>
                <a:spcPct val="20000"/>
              </a:spcBef>
            </a:pPr>
            <a:r>
              <a:rPr lang="en-US" altLang="en-US" dirty="0" smtClean="0">
                <a:sym typeface="Symbol" pitchFamily="18" charset="2"/>
              </a:rPr>
              <a:t></a:t>
            </a:r>
            <a:r>
              <a:rPr lang="en-US" altLang="en-US" dirty="0">
                <a:sym typeface="Symbol" pitchFamily="18" charset="2"/>
              </a:rPr>
              <a:t>But the more current, the hotter a lamp filament burns</a:t>
            </a:r>
            <a:r>
              <a:rPr lang="en-US" altLang="en-US" dirty="0" smtClean="0">
                <a:sym typeface="Symbol" pitchFamily="18" charset="2"/>
              </a:rPr>
              <a:t>.</a:t>
            </a:r>
          </a:p>
          <a:p>
            <a:pPr>
              <a:spcBef>
                <a:spcPct val="20000"/>
              </a:spcBef>
            </a:pPr>
            <a:r>
              <a:rPr lang="en-US" altLang="en-US" dirty="0" smtClean="0">
                <a:sym typeface="Symbol" pitchFamily="18" charset="2"/>
              </a:rPr>
              <a:t></a:t>
            </a:r>
            <a:r>
              <a:rPr lang="en-US" altLang="en-US" dirty="0">
                <a:sym typeface="Symbol" pitchFamily="18" charset="2"/>
              </a:rPr>
              <a:t>Thus, the bigger the </a:t>
            </a:r>
            <a:r>
              <a:rPr lang="en-US" altLang="en-US" i="1" dirty="0">
                <a:sym typeface="Symbol" pitchFamily="18" charset="2"/>
              </a:rPr>
              <a:t>I</a:t>
            </a:r>
            <a:r>
              <a:rPr lang="en-US" altLang="en-US" dirty="0">
                <a:sym typeface="Symbol" pitchFamily="18" charset="2"/>
              </a:rPr>
              <a:t> the bigger the </a:t>
            </a:r>
            <a:r>
              <a:rPr lang="en-US" altLang="en-US" i="1" dirty="0">
                <a:sym typeface="Symbol" pitchFamily="18" charset="2"/>
              </a:rPr>
              <a:t>R</a:t>
            </a:r>
            <a:r>
              <a:rPr lang="en-US" altLang="en-US" dirty="0">
                <a:sym typeface="Symbol" pitchFamily="18" charset="2"/>
              </a:rPr>
              <a:t>.</a:t>
            </a:r>
            <a:endParaRPr lang="it-IT" altLang="en-US" dirty="0">
              <a:sym typeface="Symbol" pitchFamily="18" charset="2"/>
            </a:endParaRPr>
          </a:p>
        </p:txBody>
      </p:sp>
      <p:sp>
        <p:nvSpPr>
          <p:cNvPr id="24579"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Ohm’s law</a:t>
            </a:r>
            <a:r>
              <a:rPr lang="en-US" altLang="en-US">
                <a:solidFill>
                  <a:srgbClr val="000000"/>
                </a:solidFill>
                <a:cs typeface="Times New Roman" pitchFamily="18" charset="0"/>
              </a:rPr>
              <a:t> </a:t>
            </a:r>
            <a:r>
              <a:rPr lang="en-US" altLang="en-US">
                <a:solidFill>
                  <a:schemeClr val="accent2"/>
                </a:solidFill>
                <a:cs typeface="Times New Roman" pitchFamily="18" charset="0"/>
              </a:rPr>
              <a:t>– ohmic and non-ohmic behavior</a:t>
            </a:r>
            <a:r>
              <a:rPr lang="en-US" altLang="en-US" sz="2000">
                <a:solidFill>
                  <a:srgbClr val="000000"/>
                </a:solidFill>
                <a:latin typeface="Courier New" pitchFamily="49" charset="0"/>
                <a:cs typeface="Times New Roman" pitchFamily="18" charset="0"/>
              </a:rPr>
              <a:t> 	</a:t>
            </a:r>
          </a:p>
        </p:txBody>
      </p:sp>
      <p:sp>
        <p:nvSpPr>
          <p:cNvPr id="24580"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83365" name="Picture 5"/>
          <p:cNvPicPr>
            <a:picLocks noChangeAspect="1" noChangeArrowheads="1"/>
          </p:cNvPicPr>
          <p:nvPr/>
        </p:nvPicPr>
        <p:blipFill>
          <a:blip r:embed="rId5" cstate="print"/>
          <a:srcRect/>
          <a:stretch>
            <a:fillRect/>
          </a:stretch>
        </p:blipFill>
        <p:spPr bwMode="auto">
          <a:xfrm>
            <a:off x="4962525" y="2122488"/>
            <a:ext cx="3995738" cy="3021012"/>
          </a:xfrm>
          <a:prstGeom prst="rect">
            <a:avLst/>
          </a:prstGeom>
          <a:ln>
            <a:noFill/>
          </a:ln>
          <a:effectLst>
            <a:outerShdw blurRad="292100" dist="139700" dir="2700000" algn="tl" rotWithShape="0">
              <a:srgbClr val="333333">
                <a:alpha val="65000"/>
              </a:srgbClr>
            </a:outerShdw>
          </a:effectLst>
        </p:spPr>
      </p:pic>
      <p:sp>
        <p:nvSpPr>
          <p:cNvPr id="24582" name="Freeform 6"/>
          <p:cNvSpPr>
            <a:spLocks/>
          </p:cNvSpPr>
          <p:nvPr/>
        </p:nvSpPr>
        <p:spPr bwMode="auto">
          <a:xfrm>
            <a:off x="5464175" y="4522788"/>
            <a:ext cx="831850" cy="250825"/>
          </a:xfrm>
          <a:custGeom>
            <a:avLst/>
            <a:gdLst>
              <a:gd name="T0" fmla="*/ 0 w 570"/>
              <a:gd name="T1" fmla="*/ 0 h 158"/>
              <a:gd name="T2" fmla="*/ 2147483647 w 570"/>
              <a:gd name="T3" fmla="*/ 0 h 158"/>
              <a:gd name="T4" fmla="*/ 2147483647 w 570"/>
              <a:gd name="T5" fmla="*/ 2147483647 h 158"/>
              <a:gd name="T6" fmla="*/ 0 60000 65536"/>
              <a:gd name="T7" fmla="*/ 0 60000 65536"/>
              <a:gd name="T8" fmla="*/ 0 60000 65536"/>
              <a:gd name="T9" fmla="*/ 0 w 570"/>
              <a:gd name="T10" fmla="*/ 0 h 158"/>
              <a:gd name="T11" fmla="*/ 570 w 570"/>
              <a:gd name="T12" fmla="*/ 158 h 158"/>
            </a:gdLst>
            <a:ahLst/>
            <a:cxnLst>
              <a:cxn ang="T6">
                <a:pos x="T0" y="T1"/>
              </a:cxn>
              <a:cxn ang="T7">
                <a:pos x="T2" y="T3"/>
              </a:cxn>
              <a:cxn ang="T8">
                <a:pos x="T4" y="T5"/>
              </a:cxn>
            </a:cxnLst>
            <a:rect l="T9" t="T10" r="T11" b="T12"/>
            <a:pathLst>
              <a:path w="570" h="158">
                <a:moveTo>
                  <a:pt x="0" y="0"/>
                </a:moveTo>
                <a:lnTo>
                  <a:pt x="570" y="0"/>
                </a:lnTo>
                <a:lnTo>
                  <a:pt x="570" y="158"/>
                </a:lnTo>
              </a:path>
            </a:pathLst>
          </a:custGeom>
          <a:noFill/>
          <a:ln w="28575" cmpd="sng">
            <a:solidFill>
              <a:srgbClr val="FF0000"/>
            </a:solidFill>
            <a:round/>
            <a:headEnd/>
            <a:tailEnd/>
          </a:ln>
        </p:spPr>
        <p:txBody>
          <a:bodyPr/>
          <a:lstStyle/>
          <a:p>
            <a:endParaRPr lang="en-US"/>
          </a:p>
        </p:txBody>
      </p:sp>
      <p:sp>
        <p:nvSpPr>
          <p:cNvPr id="24583" name="Freeform 7"/>
          <p:cNvSpPr>
            <a:spLocks/>
          </p:cNvSpPr>
          <p:nvPr/>
        </p:nvSpPr>
        <p:spPr bwMode="auto">
          <a:xfrm>
            <a:off x="5475288" y="3459163"/>
            <a:ext cx="2457450" cy="1292225"/>
          </a:xfrm>
          <a:custGeom>
            <a:avLst/>
            <a:gdLst>
              <a:gd name="T0" fmla="*/ 0 w 1669"/>
              <a:gd name="T1" fmla="*/ 0 h 876"/>
              <a:gd name="T2" fmla="*/ 2147483647 w 1669"/>
              <a:gd name="T3" fmla="*/ 0 h 876"/>
              <a:gd name="T4" fmla="*/ 2147483647 w 1669"/>
              <a:gd name="T5" fmla="*/ 2147483647 h 876"/>
              <a:gd name="T6" fmla="*/ 0 60000 65536"/>
              <a:gd name="T7" fmla="*/ 0 60000 65536"/>
              <a:gd name="T8" fmla="*/ 0 60000 65536"/>
              <a:gd name="T9" fmla="*/ 0 w 1669"/>
              <a:gd name="T10" fmla="*/ 0 h 876"/>
              <a:gd name="T11" fmla="*/ 1669 w 1669"/>
              <a:gd name="T12" fmla="*/ 876 h 876"/>
            </a:gdLst>
            <a:ahLst/>
            <a:cxnLst>
              <a:cxn ang="T6">
                <a:pos x="T0" y="T1"/>
              </a:cxn>
              <a:cxn ang="T7">
                <a:pos x="T2" y="T3"/>
              </a:cxn>
              <a:cxn ang="T8">
                <a:pos x="T4" y="T5"/>
              </a:cxn>
            </a:cxnLst>
            <a:rect l="T9" t="T10" r="T11" b="T12"/>
            <a:pathLst>
              <a:path w="1669" h="876">
                <a:moveTo>
                  <a:pt x="0" y="0"/>
                </a:moveTo>
                <a:lnTo>
                  <a:pt x="1669" y="0"/>
                </a:lnTo>
                <a:lnTo>
                  <a:pt x="1669" y="876"/>
                </a:lnTo>
              </a:path>
            </a:pathLst>
          </a:custGeom>
          <a:noFill/>
          <a:ln w="28575" cmpd="sng">
            <a:solidFill>
              <a:srgbClr val="FF0000"/>
            </a:solidFill>
            <a:round/>
            <a:headEnd/>
            <a:tailEnd/>
          </a:ln>
        </p:spPr>
        <p:txBody>
          <a:bodyPr/>
          <a:lstStyle/>
          <a:p>
            <a:endParaRPr lang="en-US"/>
          </a:p>
        </p:txBody>
      </p:sp>
      <p:sp>
        <p:nvSpPr>
          <p:cNvPr id="8" name="Text Box 35"/>
          <p:cNvSpPr txBox="1">
            <a:spLocks noChangeArrowheads="1"/>
          </p:cNvSpPr>
          <p:nvPr/>
        </p:nvSpPr>
        <p:spPr bwMode="auto">
          <a:xfrm>
            <a:off x="6578600" y="2319564"/>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(m)</a:t>
            </a:r>
          </a:p>
        </p:txBody>
      </p:sp>
      <p:sp>
        <p:nvSpPr>
          <p:cNvPr id="9" name="Text Box 36"/>
          <p:cNvSpPr txBox="1">
            <a:spLocks noChangeArrowheads="1"/>
          </p:cNvSpPr>
          <p:nvPr/>
        </p:nvSpPr>
        <p:spPr bwMode="auto">
          <a:xfrm>
            <a:off x="7708900" y="2319564"/>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(C </a:t>
            </a:r>
            <a:r>
              <a:rPr lang="en-US" altLang="en-US" sz="1400" baseline="30000">
                <a:sym typeface="Symbol" pitchFamily="18" charset="2"/>
              </a:rPr>
              <a:t>-1</a:t>
            </a:r>
            <a:r>
              <a:rPr lang="en-US" altLang="en-US" sz="1400">
                <a:sym typeface="Symbol" pitchFamily="18" charset="2"/>
              </a:rPr>
              <a:t>)</a:t>
            </a:r>
          </a:p>
        </p:txBody>
      </p:sp>
      <p:sp>
        <p:nvSpPr>
          <p:cNvPr id="10" name="Text Box 39"/>
          <p:cNvSpPr txBox="1">
            <a:spLocks noChangeArrowheads="1"/>
          </p:cNvSpPr>
          <p:nvPr/>
        </p:nvSpPr>
        <p:spPr bwMode="auto">
          <a:xfrm>
            <a:off x="5064125" y="2319564"/>
            <a:ext cx="1514475" cy="314325"/>
          </a:xfrm>
          <a:prstGeom prst="rect">
            <a:avLst/>
          </a:prstGeom>
          <a:solidFill>
            <a:srgbClr val="FFCC99"/>
          </a:solidFill>
          <a:ln w="9525">
            <a:solidFill>
              <a:schemeClr val="tx1"/>
            </a:solidFill>
            <a:miter lim="800000"/>
            <a:headEnd/>
            <a:tailEnd/>
          </a:ln>
        </p:spPr>
        <p:txBody>
          <a:bodyPr>
            <a:spAutoFit/>
          </a:bodyPr>
          <a:lstStyle/>
          <a:p>
            <a:r>
              <a:rPr lang="en-US" altLang="en-US" sz="1400" dirty="0">
                <a:sym typeface="Symbol" pitchFamily="18" charset="2"/>
              </a:rPr>
              <a:t>Material</a:t>
            </a:r>
          </a:p>
        </p:txBody>
      </p:sp>
      <p:sp>
        <p:nvSpPr>
          <p:cNvPr id="11" name="Text Box 95"/>
          <p:cNvSpPr txBox="1">
            <a:spLocks noChangeArrowheads="1"/>
          </p:cNvSpPr>
          <p:nvPr/>
        </p:nvSpPr>
        <p:spPr bwMode="auto">
          <a:xfrm>
            <a:off x="6578600" y="2632528"/>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5.610</a:t>
            </a:r>
            <a:r>
              <a:rPr lang="en-US" altLang="en-US" sz="1400" baseline="30000">
                <a:sym typeface="Symbol" pitchFamily="18" charset="2"/>
              </a:rPr>
              <a:t>-8</a:t>
            </a:r>
            <a:endParaRPr lang="en-US" altLang="en-US" sz="1400">
              <a:sym typeface="Symbol" pitchFamily="18" charset="2"/>
            </a:endParaRPr>
          </a:p>
        </p:txBody>
      </p:sp>
      <p:sp>
        <p:nvSpPr>
          <p:cNvPr id="12" name="Text Box 96"/>
          <p:cNvSpPr txBox="1">
            <a:spLocks noChangeArrowheads="1"/>
          </p:cNvSpPr>
          <p:nvPr/>
        </p:nvSpPr>
        <p:spPr bwMode="auto">
          <a:xfrm>
            <a:off x="7708900" y="2632528"/>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4.510</a:t>
            </a:r>
            <a:r>
              <a:rPr lang="en-US" altLang="en-US" sz="1400" baseline="30000">
                <a:sym typeface="Symbol" pitchFamily="18" charset="2"/>
              </a:rPr>
              <a:t>-3</a:t>
            </a:r>
            <a:endParaRPr lang="en-US" altLang="en-US" sz="1400">
              <a:sym typeface="Symbol" pitchFamily="18" charset="2"/>
            </a:endParaRPr>
          </a:p>
        </p:txBody>
      </p:sp>
      <p:sp>
        <p:nvSpPr>
          <p:cNvPr id="13" name="Text Box 97"/>
          <p:cNvSpPr txBox="1">
            <a:spLocks noChangeArrowheads="1"/>
          </p:cNvSpPr>
          <p:nvPr/>
        </p:nvSpPr>
        <p:spPr bwMode="auto">
          <a:xfrm>
            <a:off x="5064125" y="2632528"/>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dirty="0">
                <a:sym typeface="Symbol" pitchFamily="18" charset="2"/>
              </a:rPr>
              <a:t>Tungsten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3364">
                                            <p:txEl>
                                              <p:pRg st="1" end="1"/>
                                            </p:txEl>
                                          </p:spTgt>
                                        </p:tgtEl>
                                        <p:attrNameLst>
                                          <p:attrName>style.visibility</p:attrName>
                                        </p:attrNameLst>
                                      </p:cBhvr>
                                      <p:to>
                                        <p:strVal val="visible"/>
                                      </p:to>
                                    </p:set>
                                    <p:anim calcmode="lin" valueType="num">
                                      <p:cBhvr additive="base">
                                        <p:cTn id="7" dur="500" fill="hold"/>
                                        <p:tgtEl>
                                          <p:spTgt spid="78336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33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3364">
                                            <p:txEl>
                                              <p:pRg st="2" end="2"/>
                                            </p:txEl>
                                          </p:spTgt>
                                        </p:tgtEl>
                                        <p:attrNameLst>
                                          <p:attrName>style.visibility</p:attrName>
                                        </p:attrNameLst>
                                      </p:cBhvr>
                                      <p:to>
                                        <p:strVal val="visible"/>
                                      </p:to>
                                    </p:set>
                                    <p:anim calcmode="lin" valueType="num">
                                      <p:cBhvr additive="base">
                                        <p:cTn id="13" dur="500" fill="hold"/>
                                        <p:tgtEl>
                                          <p:spTgt spid="78336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33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3364">
                                            <p:txEl>
                                              <p:pRg st="3" end="3"/>
                                            </p:txEl>
                                          </p:spTgt>
                                        </p:tgtEl>
                                        <p:attrNameLst>
                                          <p:attrName>style.visibility</p:attrName>
                                        </p:attrNameLst>
                                      </p:cBhvr>
                                      <p:to>
                                        <p:strVal val="visible"/>
                                      </p:to>
                                    </p:set>
                                    <p:anim calcmode="lin" valueType="num">
                                      <p:cBhvr additive="base">
                                        <p:cTn id="19" dur="500" fill="hold"/>
                                        <p:tgtEl>
                                          <p:spTgt spid="78336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33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8" presetClass="emph" presetSubtype="0" fill="hold" grpId="1" nodeType="withEffect">
                                  <p:stCondLst>
                                    <p:cond delay="0"/>
                                  </p:stCondLst>
                                  <p:childTnLst>
                                    <p:animRot by="21600000">
                                      <p:cBhvr>
                                        <p:cTn id="46" dur="2000" fill="hold"/>
                                        <p:tgtEl>
                                          <p:spTgt spid="8"/>
                                        </p:tgtEl>
                                        <p:attrNameLst>
                                          <p:attrName>r</p:attrName>
                                        </p:attrNameLst>
                                      </p:cBhvr>
                                    </p:animRot>
                                  </p:childTnLst>
                                </p:cTn>
                              </p:par>
                              <p:par>
                                <p:cTn id="47" presetID="8" presetClass="emph" presetSubtype="0" fill="hold" grpId="1" nodeType="withEffect">
                                  <p:stCondLst>
                                    <p:cond delay="0"/>
                                  </p:stCondLst>
                                  <p:childTnLst>
                                    <p:animRot by="21600000">
                                      <p:cBhvr>
                                        <p:cTn id="48" dur="2000" fill="hold"/>
                                        <p:tgtEl>
                                          <p:spTgt spid="9"/>
                                        </p:tgtEl>
                                        <p:attrNameLst>
                                          <p:attrName>r</p:attrName>
                                        </p:attrNameLst>
                                      </p:cBhvr>
                                    </p:animRot>
                                  </p:childTnLst>
                                </p:cTn>
                              </p:par>
                              <p:par>
                                <p:cTn id="49" presetID="8" presetClass="emph" presetSubtype="0" fill="hold" grpId="1" nodeType="withEffect">
                                  <p:stCondLst>
                                    <p:cond delay="0"/>
                                  </p:stCondLst>
                                  <p:childTnLst>
                                    <p:animRot by="21600000">
                                      <p:cBhvr>
                                        <p:cTn id="50" dur="2000" fill="hold"/>
                                        <p:tgtEl>
                                          <p:spTgt spid="10"/>
                                        </p:tgtEl>
                                        <p:attrNameLst>
                                          <p:attrName>r</p:attrName>
                                        </p:attrNameLst>
                                      </p:cBhvr>
                                    </p:animRot>
                                  </p:childTnLst>
                                </p:cTn>
                              </p:par>
                              <p:par>
                                <p:cTn id="51" presetID="8" presetClass="emph" presetSubtype="0" fill="hold" grpId="1" nodeType="withEffect">
                                  <p:stCondLst>
                                    <p:cond delay="0"/>
                                  </p:stCondLst>
                                  <p:childTnLst>
                                    <p:animRot by="21600000">
                                      <p:cBhvr>
                                        <p:cTn id="52" dur="2000" fill="hold"/>
                                        <p:tgtEl>
                                          <p:spTgt spid="11"/>
                                        </p:tgtEl>
                                        <p:attrNameLst>
                                          <p:attrName>r</p:attrName>
                                        </p:attrNameLst>
                                      </p:cBhvr>
                                    </p:animRot>
                                  </p:childTnLst>
                                </p:cTn>
                              </p:par>
                              <p:par>
                                <p:cTn id="53" presetID="8" presetClass="emph" presetSubtype="0" fill="hold" grpId="1" nodeType="withEffect">
                                  <p:stCondLst>
                                    <p:cond delay="0"/>
                                  </p:stCondLst>
                                  <p:childTnLst>
                                    <p:animRot by="21600000">
                                      <p:cBhvr>
                                        <p:cTn id="54" dur="2000" fill="hold"/>
                                        <p:tgtEl>
                                          <p:spTgt spid="12"/>
                                        </p:tgtEl>
                                        <p:attrNameLst>
                                          <p:attrName>r</p:attrName>
                                        </p:attrNameLst>
                                      </p:cBhvr>
                                    </p:animRot>
                                  </p:childTnLst>
                                </p:cTn>
                              </p:par>
                              <p:par>
                                <p:cTn id="55" presetID="8" presetClass="emph" presetSubtype="0" fill="hold" grpId="1" nodeType="withEffect">
                                  <p:stCondLst>
                                    <p:cond delay="0"/>
                                  </p:stCondLst>
                                  <p:childTnLst>
                                    <p:animRot by="21600000">
                                      <p:cBhvr>
                                        <p:cTn id="56" dur="2000" fill="hold"/>
                                        <p:tgtEl>
                                          <p:spTgt spid="13"/>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83364">
                                            <p:txEl>
                                              <p:pRg st="4" end="4"/>
                                            </p:txEl>
                                          </p:spTgt>
                                        </p:tgtEl>
                                        <p:attrNameLst>
                                          <p:attrName>style.visibility</p:attrName>
                                        </p:attrNameLst>
                                      </p:cBhvr>
                                      <p:to>
                                        <p:strVal val="visible"/>
                                      </p:to>
                                    </p:set>
                                    <p:anim calcmode="lin" valueType="num">
                                      <p:cBhvr additive="base">
                                        <p:cTn id="61" dur="500" fill="hold"/>
                                        <p:tgtEl>
                                          <p:spTgt spid="78336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833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83364">
                                            <p:txEl>
                                              <p:pRg st="5" end="5"/>
                                            </p:txEl>
                                          </p:spTgt>
                                        </p:tgtEl>
                                        <p:attrNameLst>
                                          <p:attrName>style.visibility</p:attrName>
                                        </p:attrNameLst>
                                      </p:cBhvr>
                                      <p:to>
                                        <p:strVal val="visible"/>
                                      </p:to>
                                    </p:set>
                                    <p:anim calcmode="lin" valueType="num">
                                      <p:cBhvr additive="base">
                                        <p:cTn id="67" dur="500" fill="hold"/>
                                        <p:tgtEl>
                                          <p:spTgt spid="78336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833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83364">
                                            <p:txEl>
                                              <p:pRg st="6" end="6"/>
                                            </p:txEl>
                                          </p:spTgt>
                                        </p:tgtEl>
                                        <p:attrNameLst>
                                          <p:attrName>style.visibility</p:attrName>
                                        </p:attrNameLst>
                                      </p:cBhvr>
                                      <p:to>
                                        <p:strVal val="visible"/>
                                      </p:to>
                                    </p:set>
                                    <p:anim calcmode="lin" valueType="num">
                                      <p:cBhvr additive="base">
                                        <p:cTn id="73" dur="500" fill="hold"/>
                                        <p:tgtEl>
                                          <p:spTgt spid="783364">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833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60" name="Rectangle 4"/>
          <p:cNvSpPr>
            <a:spLocks noChangeArrowheads="1"/>
          </p:cNvSpPr>
          <p:nvPr/>
        </p:nvSpPr>
        <p:spPr bwMode="auto">
          <a:xfrm>
            <a:off x="684213" y="1933575"/>
            <a:ext cx="7772400" cy="4924425"/>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The </a:t>
            </a:r>
            <a:r>
              <a:rPr lang="en-US" altLang="en-US" i="1" dirty="0">
                <a:sym typeface="Symbol" pitchFamily="18" charset="2"/>
              </a:rPr>
              <a:t>I</a:t>
            </a:r>
            <a:r>
              <a:rPr lang="en-US" altLang="en-US" dirty="0">
                <a:sym typeface="Symbol" pitchFamily="18" charset="2"/>
              </a:rPr>
              <a:t>-</a:t>
            </a:r>
            <a:r>
              <a:rPr lang="en-US" altLang="en-US" i="1" dirty="0">
                <a:sym typeface="Symbol" pitchFamily="18" charset="2"/>
              </a:rPr>
              <a:t>V</a:t>
            </a:r>
            <a:r>
              <a:rPr lang="en-US" altLang="en-US" dirty="0">
                <a:sym typeface="Symbol" pitchFamily="18" charset="2"/>
              </a:rPr>
              <a:t> characteristic                                       is shown for a non-</a:t>
            </a:r>
            <a:r>
              <a:rPr lang="en-US" altLang="en-US" dirty="0" err="1">
                <a:sym typeface="Symbol" pitchFamily="18" charset="2"/>
              </a:rPr>
              <a:t>ohmic</a:t>
            </a:r>
            <a:r>
              <a:rPr lang="en-US" altLang="en-US" dirty="0">
                <a:sym typeface="Symbol" pitchFamily="18" charset="2"/>
              </a:rPr>
              <a:t> compo-                                    </a:t>
            </a:r>
            <a:r>
              <a:rPr lang="en-US" altLang="en-US" dirty="0" err="1">
                <a:sym typeface="Symbol" pitchFamily="18" charset="2"/>
              </a:rPr>
              <a:t>nent</a:t>
            </a:r>
            <a:r>
              <a:rPr lang="en-US" altLang="en-US" dirty="0">
                <a:sym typeface="Symbol" pitchFamily="18" charset="2"/>
              </a:rPr>
              <a:t>. Sketch in the </a:t>
            </a:r>
            <a:r>
              <a:rPr lang="en-US" altLang="en-US" i="1" dirty="0">
                <a:sym typeface="Symbol" pitchFamily="18" charset="2"/>
              </a:rPr>
              <a:t>I-V </a:t>
            </a:r>
            <a:r>
              <a:rPr lang="en-US" altLang="en-US" dirty="0">
                <a:sym typeface="Symbol" pitchFamily="18" charset="2"/>
              </a:rPr>
              <a:t>character-                                   </a:t>
            </a:r>
            <a:r>
              <a:rPr lang="en-US" altLang="en-US" dirty="0" err="1">
                <a:sym typeface="Symbol" pitchFamily="18" charset="2"/>
              </a:rPr>
              <a:t>istic</a:t>
            </a:r>
            <a:r>
              <a:rPr lang="en-US" altLang="en-US" dirty="0">
                <a:sym typeface="Symbol" pitchFamily="18" charset="2"/>
              </a:rPr>
              <a:t> for a 40  </a:t>
            </a:r>
            <a:r>
              <a:rPr lang="en-US" altLang="en-US" dirty="0" err="1">
                <a:sym typeface="Symbol" pitchFamily="18" charset="2"/>
              </a:rPr>
              <a:t>ohmic</a:t>
            </a:r>
            <a:r>
              <a:rPr lang="en-US" altLang="en-US" dirty="0">
                <a:sym typeface="Symbol" pitchFamily="18" charset="2"/>
              </a:rPr>
              <a:t> component                                       in the range of 0.0 V  to 6.0 V.</a:t>
            </a:r>
          </a:p>
          <a:p>
            <a:pPr>
              <a:spcBef>
                <a:spcPct val="20000"/>
              </a:spcBef>
            </a:pPr>
            <a:r>
              <a:rPr lang="en-US" altLang="en-US" dirty="0">
                <a:sym typeface="Symbol" pitchFamily="18" charset="2"/>
              </a:rPr>
              <a:t>SOLUTION: </a:t>
            </a:r>
          </a:p>
          <a:p>
            <a:pPr>
              <a:spcBef>
                <a:spcPct val="20000"/>
              </a:spcBef>
            </a:pPr>
            <a:r>
              <a:rPr lang="en-US" altLang="en-US" dirty="0">
                <a:sym typeface="Symbol" pitchFamily="18" charset="2"/>
              </a:rPr>
              <a:t>”</a:t>
            </a:r>
            <a:r>
              <a:rPr lang="en-US" altLang="en-US" dirty="0" err="1">
                <a:sym typeface="Symbol" pitchFamily="18" charset="2"/>
              </a:rPr>
              <a:t>Ohmic</a:t>
            </a:r>
            <a:r>
              <a:rPr lang="en-US" altLang="en-US" dirty="0">
                <a:sym typeface="Symbol" pitchFamily="18" charset="2"/>
              </a:rPr>
              <a:t>” means </a:t>
            </a:r>
            <a:r>
              <a:rPr lang="en-US" altLang="en-US" i="1" dirty="0">
                <a:sym typeface="Symbol" pitchFamily="18" charset="2"/>
              </a:rPr>
              <a:t>V</a:t>
            </a:r>
            <a:r>
              <a:rPr lang="en-US" altLang="en-US" dirty="0">
                <a:sym typeface="Symbol" pitchFamily="18" charset="2"/>
              </a:rPr>
              <a:t> = </a:t>
            </a:r>
            <a:r>
              <a:rPr lang="en-US" altLang="en-US" i="1" dirty="0">
                <a:sym typeface="Symbol" pitchFamily="18" charset="2"/>
              </a:rPr>
              <a:t>IR</a:t>
            </a:r>
            <a:r>
              <a:rPr lang="en-US" altLang="en-US" dirty="0">
                <a:sym typeface="Symbol" pitchFamily="18" charset="2"/>
              </a:rPr>
              <a:t> and </a:t>
            </a:r>
            <a:r>
              <a:rPr lang="en-US" altLang="en-US" i="1" dirty="0">
                <a:sym typeface="Symbol" pitchFamily="18" charset="2"/>
              </a:rPr>
              <a:t>R</a:t>
            </a:r>
            <a:r>
              <a:rPr lang="en-US" altLang="en-US" dirty="0">
                <a:sym typeface="Symbol" pitchFamily="18" charset="2"/>
              </a:rPr>
              <a:t> is                                   constant (and the graph is linear).</a:t>
            </a:r>
          </a:p>
          <a:p>
            <a:pPr>
              <a:spcBef>
                <a:spcPct val="20000"/>
              </a:spcBef>
            </a:pPr>
            <a:r>
              <a:rPr lang="en-US" altLang="en-US" dirty="0">
                <a:sym typeface="Symbol" pitchFamily="18" charset="2"/>
              </a:rPr>
              <a:t>Thus </a:t>
            </a:r>
            <a:r>
              <a:rPr lang="en-US" altLang="en-US" i="1" dirty="0">
                <a:sym typeface="Symbol" pitchFamily="18" charset="2"/>
              </a:rPr>
              <a:t>V</a:t>
            </a:r>
            <a:r>
              <a:rPr lang="en-US" altLang="en-US" dirty="0">
                <a:sym typeface="Symbol" pitchFamily="18" charset="2"/>
              </a:rPr>
              <a:t> = </a:t>
            </a:r>
            <a:r>
              <a:rPr lang="en-US" altLang="en-US" i="1" dirty="0" smtClean="0">
                <a:sym typeface="Symbol" pitchFamily="18" charset="2"/>
              </a:rPr>
              <a:t>I</a:t>
            </a:r>
            <a:r>
              <a:rPr lang="en-US" altLang="en-US" dirty="0" smtClean="0">
                <a:sym typeface="Symbol"/>
              </a:rPr>
              <a:t></a:t>
            </a:r>
            <a:r>
              <a:rPr lang="en-US" altLang="en-US" dirty="0" smtClean="0">
                <a:sym typeface="Symbol" pitchFamily="18" charset="2"/>
              </a:rPr>
              <a:t>40 or </a:t>
            </a:r>
            <a:r>
              <a:rPr lang="en-US" altLang="en-US" i="1" dirty="0">
                <a:sym typeface="Symbol" pitchFamily="18" charset="2"/>
              </a:rPr>
              <a:t>I</a:t>
            </a:r>
            <a:r>
              <a:rPr lang="en-US" altLang="en-US" i="1" baseline="-25000" dirty="0">
                <a:sym typeface="Symbol" pitchFamily="18" charset="2"/>
              </a:rPr>
              <a:t> </a:t>
            </a:r>
            <a:r>
              <a:rPr lang="en-US" altLang="en-US" dirty="0">
                <a:sym typeface="Symbol" pitchFamily="18" charset="2"/>
              </a:rPr>
              <a:t>= </a:t>
            </a:r>
            <a:r>
              <a:rPr lang="en-US" altLang="en-US" i="1" dirty="0" smtClean="0">
                <a:sym typeface="Symbol" pitchFamily="18" charset="2"/>
              </a:rPr>
              <a:t>V /</a:t>
            </a:r>
            <a:r>
              <a:rPr lang="en-US" altLang="en-US" dirty="0" smtClean="0">
                <a:sym typeface="Symbol" pitchFamily="18" charset="2"/>
              </a:rPr>
              <a:t> 40</a:t>
            </a:r>
            <a:r>
              <a:rPr lang="en-US" altLang="en-US" dirty="0">
                <a:sym typeface="Symbol" pitchFamily="18" charset="2"/>
              </a:rPr>
              <a:t>.</a:t>
            </a:r>
          </a:p>
          <a:p>
            <a:pPr>
              <a:spcBef>
                <a:spcPct val="20000"/>
              </a:spcBef>
            </a:pPr>
            <a:r>
              <a:rPr lang="en-US" altLang="en-US" dirty="0">
                <a:sym typeface="Symbol" pitchFamily="18" charset="2"/>
              </a:rPr>
              <a:t>If </a:t>
            </a:r>
            <a:r>
              <a:rPr lang="en-US" altLang="en-US" i="1" dirty="0">
                <a:sym typeface="Symbol" pitchFamily="18" charset="2"/>
              </a:rPr>
              <a:t>V</a:t>
            </a:r>
            <a:r>
              <a:rPr lang="en-US" altLang="en-US" dirty="0">
                <a:sym typeface="Symbol" pitchFamily="18" charset="2"/>
              </a:rPr>
              <a:t> = 0, </a:t>
            </a:r>
            <a:r>
              <a:rPr lang="en-US" altLang="en-US" i="1" dirty="0">
                <a:sym typeface="Symbol" pitchFamily="18" charset="2"/>
              </a:rPr>
              <a:t>I</a:t>
            </a:r>
            <a:r>
              <a:rPr lang="en-US" altLang="en-US" dirty="0">
                <a:sym typeface="Symbol" pitchFamily="18" charset="2"/>
              </a:rPr>
              <a:t> = 0 </a:t>
            </a:r>
            <a:r>
              <a:rPr lang="en-US" altLang="en-US" i="1" dirty="0">
                <a:sym typeface="Symbol" pitchFamily="18" charset="2"/>
              </a:rPr>
              <a:t>/</a:t>
            </a:r>
            <a:r>
              <a:rPr lang="en-US" altLang="en-US" dirty="0">
                <a:sym typeface="Symbol" pitchFamily="18" charset="2"/>
              </a:rPr>
              <a:t> 40 = 0.0.</a:t>
            </a:r>
          </a:p>
          <a:p>
            <a:pPr>
              <a:spcBef>
                <a:spcPct val="20000"/>
              </a:spcBef>
            </a:pPr>
            <a:r>
              <a:rPr lang="en-US" altLang="en-US" dirty="0">
                <a:sym typeface="Symbol" pitchFamily="18" charset="2"/>
              </a:rPr>
              <a:t>If </a:t>
            </a:r>
            <a:r>
              <a:rPr lang="en-US" altLang="en-US" i="1" dirty="0">
                <a:sym typeface="Symbol" pitchFamily="18" charset="2"/>
              </a:rPr>
              <a:t>V</a:t>
            </a:r>
            <a:r>
              <a:rPr lang="en-US" altLang="en-US" dirty="0">
                <a:sym typeface="Symbol" pitchFamily="18" charset="2"/>
              </a:rPr>
              <a:t> = 6, </a:t>
            </a:r>
            <a:r>
              <a:rPr lang="en-US" altLang="en-US" i="1" dirty="0">
                <a:sym typeface="Symbol" pitchFamily="18" charset="2"/>
              </a:rPr>
              <a:t>I</a:t>
            </a:r>
            <a:r>
              <a:rPr lang="en-US" altLang="en-US" dirty="0">
                <a:sym typeface="Symbol" pitchFamily="18" charset="2"/>
              </a:rPr>
              <a:t> = 6 </a:t>
            </a:r>
            <a:r>
              <a:rPr lang="en-US" altLang="en-US" i="1" dirty="0">
                <a:sym typeface="Symbol" pitchFamily="18" charset="2"/>
              </a:rPr>
              <a:t>/</a:t>
            </a:r>
            <a:r>
              <a:rPr lang="en-US" altLang="en-US" dirty="0">
                <a:sym typeface="Symbol" pitchFamily="18" charset="2"/>
              </a:rPr>
              <a:t> 40 = 0.15 A.</a:t>
            </a:r>
          </a:p>
          <a:p>
            <a:pPr>
              <a:spcBef>
                <a:spcPct val="20000"/>
              </a:spcBef>
            </a:pPr>
            <a:r>
              <a:rPr lang="en-US" altLang="en-US" dirty="0">
                <a:sym typeface="Symbol" pitchFamily="18" charset="2"/>
              </a:rPr>
              <a:t>But 0.15 A = 150 </a:t>
            </a:r>
            <a:r>
              <a:rPr lang="en-US" altLang="en-US" dirty="0" err="1">
                <a:sym typeface="Symbol" pitchFamily="18" charset="2"/>
              </a:rPr>
              <a:t>mA</a:t>
            </a:r>
            <a:r>
              <a:rPr lang="en-US" altLang="en-US" dirty="0">
                <a:sym typeface="Symbol" pitchFamily="18" charset="2"/>
              </a:rPr>
              <a:t>.</a:t>
            </a:r>
          </a:p>
        </p:txBody>
      </p:sp>
      <p:sp>
        <p:nvSpPr>
          <p:cNvPr id="25603"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87473" name="Rectangle 17"/>
          <p:cNvSpPr>
            <a:spLocks noChangeArrowheads="1"/>
          </p:cNvSpPr>
          <p:nvPr/>
        </p:nvSpPr>
        <p:spPr bwMode="auto">
          <a:xfrm>
            <a:off x="2662238" y="4719638"/>
            <a:ext cx="2454275" cy="354012"/>
          </a:xfrm>
          <a:prstGeom prst="rect">
            <a:avLst/>
          </a:prstGeom>
          <a:solidFill>
            <a:srgbClr val="FF9933">
              <a:alpha val="41176"/>
            </a:srgbClr>
          </a:solidFill>
          <a:ln w="9525">
            <a:noFill/>
            <a:miter lim="800000"/>
            <a:headEnd/>
            <a:tailEnd/>
          </a:ln>
        </p:spPr>
        <p:txBody>
          <a:bodyPr wrap="none" anchor="ctr"/>
          <a:lstStyle/>
          <a:p>
            <a:endParaRPr lang="en-US" altLang="en-US"/>
          </a:p>
        </p:txBody>
      </p:sp>
      <p:sp>
        <p:nvSpPr>
          <p:cNvPr id="25607"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Ohm’s law</a:t>
            </a:r>
            <a:r>
              <a:rPr lang="en-US" altLang="en-US">
                <a:solidFill>
                  <a:srgbClr val="000000"/>
                </a:solidFill>
                <a:cs typeface="Times New Roman" pitchFamily="18" charset="0"/>
              </a:rPr>
              <a:t> </a:t>
            </a:r>
            <a:r>
              <a:rPr lang="en-US" altLang="en-US">
                <a:solidFill>
                  <a:schemeClr val="accent2"/>
                </a:solidFill>
                <a:cs typeface="Times New Roman" pitchFamily="18" charset="0"/>
              </a:rPr>
              <a:t>– ohmic and non-ohmic behavior</a:t>
            </a:r>
            <a:r>
              <a:rPr lang="en-US" altLang="en-US" sz="2000">
                <a:solidFill>
                  <a:srgbClr val="000000"/>
                </a:solidFill>
                <a:latin typeface="Courier New" pitchFamily="49" charset="0"/>
                <a:cs typeface="Times New Roman" pitchFamily="18" charset="0"/>
              </a:rPr>
              <a:t> 	</a:t>
            </a:r>
          </a:p>
        </p:txBody>
      </p:sp>
      <p:pic>
        <p:nvPicPr>
          <p:cNvPr id="237573" name="Picture 8"/>
          <p:cNvPicPr>
            <a:picLocks noChangeAspect="1" noChangeArrowheads="1"/>
          </p:cNvPicPr>
          <p:nvPr/>
        </p:nvPicPr>
        <p:blipFill>
          <a:blip r:embed="rId7" cstate="print"/>
          <a:srcRect/>
          <a:stretch>
            <a:fillRect/>
          </a:stretch>
        </p:blipFill>
        <p:spPr bwMode="auto">
          <a:xfrm>
            <a:off x="5607050" y="1916113"/>
            <a:ext cx="3462338" cy="4892675"/>
          </a:xfrm>
          <a:prstGeom prst="rect">
            <a:avLst/>
          </a:prstGeom>
          <a:ln>
            <a:noFill/>
          </a:ln>
          <a:effectLst>
            <a:outerShdw blurRad="292100" dist="139700" dir="2700000" algn="tl" rotWithShape="0">
              <a:srgbClr val="333333">
                <a:alpha val="65000"/>
              </a:srgbClr>
            </a:outerShdw>
          </a:effectLst>
        </p:spPr>
      </p:pic>
      <p:sp>
        <p:nvSpPr>
          <p:cNvPr id="787472" name="Line 16"/>
          <p:cNvSpPr>
            <a:spLocks noChangeShapeType="1"/>
          </p:cNvSpPr>
          <p:nvPr/>
        </p:nvSpPr>
        <p:spPr bwMode="auto">
          <a:xfrm flipV="1">
            <a:off x="5905500" y="1992313"/>
            <a:ext cx="2249488" cy="4464050"/>
          </a:xfrm>
          <a:prstGeom prst="line">
            <a:avLst/>
          </a:prstGeom>
          <a:noFill/>
          <a:ln w="28575">
            <a:solidFill>
              <a:srgbClr val="FF0000"/>
            </a:solidFill>
            <a:round/>
            <a:headEnd/>
            <a:tailEnd/>
          </a:ln>
        </p:spPr>
        <p:txBody>
          <a:bodyPr/>
          <a:lstStyle/>
          <a:p>
            <a:endParaRPr lang="en-US"/>
          </a:p>
        </p:txBody>
      </p:sp>
      <p:grpSp>
        <p:nvGrpSpPr>
          <p:cNvPr id="2" name="Group 12"/>
          <p:cNvGrpSpPr>
            <a:grpSpLocks/>
          </p:cNvGrpSpPr>
          <p:nvPr/>
        </p:nvGrpSpPr>
        <p:grpSpPr bwMode="auto">
          <a:xfrm>
            <a:off x="5830888" y="6383338"/>
            <a:ext cx="147637" cy="155575"/>
            <a:chOff x="4441" y="235"/>
            <a:chExt cx="159" cy="167"/>
          </a:xfrm>
        </p:grpSpPr>
        <p:sp>
          <p:nvSpPr>
            <p:cNvPr id="25612" name="Line 10"/>
            <p:cNvSpPr>
              <a:spLocks noChangeShapeType="1"/>
            </p:cNvSpPr>
            <p:nvPr/>
          </p:nvSpPr>
          <p:spPr bwMode="auto">
            <a:xfrm>
              <a:off x="4441" y="235"/>
              <a:ext cx="159" cy="159"/>
            </a:xfrm>
            <a:prstGeom prst="line">
              <a:avLst/>
            </a:prstGeom>
            <a:noFill/>
            <a:ln w="19050">
              <a:solidFill>
                <a:srgbClr val="FF0000"/>
              </a:solidFill>
              <a:round/>
              <a:headEnd/>
              <a:tailEnd/>
            </a:ln>
          </p:spPr>
          <p:txBody>
            <a:bodyPr/>
            <a:lstStyle/>
            <a:p>
              <a:endParaRPr lang="en-US"/>
            </a:p>
          </p:txBody>
        </p:sp>
        <p:sp>
          <p:nvSpPr>
            <p:cNvPr id="25613" name="Line 11"/>
            <p:cNvSpPr>
              <a:spLocks noChangeShapeType="1"/>
            </p:cNvSpPr>
            <p:nvPr/>
          </p:nvSpPr>
          <p:spPr bwMode="auto">
            <a:xfrm flipH="1">
              <a:off x="4441" y="243"/>
              <a:ext cx="159" cy="159"/>
            </a:xfrm>
            <a:prstGeom prst="line">
              <a:avLst/>
            </a:prstGeom>
            <a:noFill/>
            <a:ln w="19050">
              <a:solidFill>
                <a:srgbClr val="FF0000"/>
              </a:solidFill>
              <a:round/>
              <a:headEnd/>
              <a:tailEnd/>
            </a:ln>
          </p:spPr>
          <p:txBody>
            <a:bodyPr/>
            <a:lstStyle/>
            <a:p>
              <a:endParaRPr lang="en-US"/>
            </a:p>
          </p:txBody>
        </p:sp>
      </p:grpSp>
      <p:grpSp>
        <p:nvGrpSpPr>
          <p:cNvPr id="3" name="Group 13"/>
          <p:cNvGrpSpPr>
            <a:grpSpLocks/>
          </p:cNvGrpSpPr>
          <p:nvPr/>
        </p:nvGrpSpPr>
        <p:grpSpPr bwMode="auto">
          <a:xfrm>
            <a:off x="8070850" y="1920875"/>
            <a:ext cx="147638" cy="155575"/>
            <a:chOff x="4441" y="235"/>
            <a:chExt cx="159" cy="167"/>
          </a:xfrm>
        </p:grpSpPr>
        <p:sp>
          <p:nvSpPr>
            <p:cNvPr id="25610" name="Line 14"/>
            <p:cNvSpPr>
              <a:spLocks noChangeShapeType="1"/>
            </p:cNvSpPr>
            <p:nvPr/>
          </p:nvSpPr>
          <p:spPr bwMode="auto">
            <a:xfrm>
              <a:off x="4441" y="235"/>
              <a:ext cx="159" cy="159"/>
            </a:xfrm>
            <a:prstGeom prst="line">
              <a:avLst/>
            </a:prstGeom>
            <a:noFill/>
            <a:ln w="19050">
              <a:solidFill>
                <a:srgbClr val="FF0000"/>
              </a:solidFill>
              <a:round/>
              <a:headEnd/>
              <a:tailEnd/>
            </a:ln>
          </p:spPr>
          <p:txBody>
            <a:bodyPr/>
            <a:lstStyle/>
            <a:p>
              <a:endParaRPr lang="en-US"/>
            </a:p>
          </p:txBody>
        </p:sp>
        <p:sp>
          <p:nvSpPr>
            <p:cNvPr id="25611" name="Line 15"/>
            <p:cNvSpPr>
              <a:spLocks noChangeShapeType="1"/>
            </p:cNvSpPr>
            <p:nvPr/>
          </p:nvSpPr>
          <p:spPr bwMode="auto">
            <a:xfrm flipH="1">
              <a:off x="4441" y="243"/>
              <a:ext cx="159" cy="159"/>
            </a:xfrm>
            <a:prstGeom prst="line">
              <a:avLst/>
            </a:prstGeom>
            <a:noFill/>
            <a:ln w="19050">
              <a:solidFill>
                <a:srgbClr val="FF0000"/>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7460">
                                            <p:txEl>
                                              <p:pRg st="0" end="0"/>
                                            </p:txEl>
                                          </p:spTgt>
                                        </p:tgtEl>
                                        <p:attrNameLst>
                                          <p:attrName>style.visibility</p:attrName>
                                        </p:attrNameLst>
                                      </p:cBhvr>
                                      <p:to>
                                        <p:strVal val="visible"/>
                                      </p:to>
                                    </p:set>
                                    <p:anim calcmode="lin" valueType="num">
                                      <p:cBhvr additive="base">
                                        <p:cTn id="7" dur="500" fill="hold"/>
                                        <p:tgtEl>
                                          <p:spTgt spid="787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74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37573"/>
                                        </p:tgtEl>
                                        <p:attrNameLst>
                                          <p:attrName>style.visibility</p:attrName>
                                        </p:attrNameLst>
                                      </p:cBhvr>
                                      <p:to>
                                        <p:strVal val="visible"/>
                                      </p:to>
                                    </p:set>
                                    <p:anim calcmode="lin" valueType="num">
                                      <p:cBhvr>
                                        <p:cTn id="11" dur="500" fill="hold"/>
                                        <p:tgtEl>
                                          <p:spTgt spid="237573"/>
                                        </p:tgtEl>
                                        <p:attrNameLst>
                                          <p:attrName>ppt_w</p:attrName>
                                        </p:attrNameLst>
                                      </p:cBhvr>
                                      <p:tavLst>
                                        <p:tav tm="0">
                                          <p:val>
                                            <p:fltVal val="0"/>
                                          </p:val>
                                        </p:tav>
                                        <p:tav tm="100000">
                                          <p:val>
                                            <p:strVal val="#ppt_w"/>
                                          </p:val>
                                        </p:tav>
                                      </p:tavLst>
                                    </p:anim>
                                    <p:anim calcmode="lin" valueType="num">
                                      <p:cBhvr>
                                        <p:cTn id="12" dur="500" fill="hold"/>
                                        <p:tgtEl>
                                          <p:spTgt spid="237573"/>
                                        </p:tgtEl>
                                        <p:attrNameLst>
                                          <p:attrName>ppt_h</p:attrName>
                                        </p:attrNameLst>
                                      </p:cBhvr>
                                      <p:tavLst>
                                        <p:tav tm="0">
                                          <p:val>
                                            <p:fltVal val="0"/>
                                          </p:val>
                                        </p:tav>
                                        <p:tav tm="100000">
                                          <p:val>
                                            <p:strVal val="#ppt_h"/>
                                          </p:val>
                                        </p:tav>
                                      </p:tavLst>
                                    </p:anim>
                                    <p:animEffect transition="in" filter="fade">
                                      <p:cBhvr>
                                        <p:cTn id="13" dur="500"/>
                                        <p:tgtEl>
                                          <p:spTgt spid="23757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87460">
                                            <p:txEl>
                                              <p:pRg st="1" end="1"/>
                                            </p:txEl>
                                          </p:spTgt>
                                        </p:tgtEl>
                                        <p:attrNameLst>
                                          <p:attrName>style.visibility</p:attrName>
                                        </p:attrNameLst>
                                      </p:cBhvr>
                                      <p:to>
                                        <p:strVal val="visible"/>
                                      </p:to>
                                    </p:set>
                                    <p:anim calcmode="lin" valueType="num">
                                      <p:cBhvr additive="base">
                                        <p:cTn id="18" dur="500" fill="hold"/>
                                        <p:tgtEl>
                                          <p:spTgt spid="78746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874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87460">
                                            <p:txEl>
                                              <p:pRg st="2" end="2"/>
                                            </p:txEl>
                                          </p:spTgt>
                                        </p:tgtEl>
                                        <p:attrNameLst>
                                          <p:attrName>style.visibility</p:attrName>
                                        </p:attrNameLst>
                                      </p:cBhvr>
                                      <p:to>
                                        <p:strVal val="visible"/>
                                      </p:to>
                                    </p:set>
                                    <p:anim calcmode="lin" valueType="num">
                                      <p:cBhvr additive="base">
                                        <p:cTn id="24" dur="500" fill="hold"/>
                                        <p:tgtEl>
                                          <p:spTgt spid="7874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874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87460">
                                            <p:txEl>
                                              <p:pRg st="3" end="3"/>
                                            </p:txEl>
                                          </p:spTgt>
                                        </p:tgtEl>
                                        <p:attrNameLst>
                                          <p:attrName>style.visibility</p:attrName>
                                        </p:attrNameLst>
                                      </p:cBhvr>
                                      <p:to>
                                        <p:strVal val="visible"/>
                                      </p:to>
                                    </p:set>
                                    <p:anim calcmode="lin" valueType="num">
                                      <p:cBhvr additive="base">
                                        <p:cTn id="30" dur="500" fill="hold"/>
                                        <p:tgtEl>
                                          <p:spTgt spid="78746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874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787460">
                                            <p:txEl>
                                              <p:pRg st="4" end="4"/>
                                            </p:txEl>
                                          </p:spTgt>
                                        </p:tgtEl>
                                        <p:attrNameLst>
                                          <p:attrName>style.visibility</p:attrName>
                                        </p:attrNameLst>
                                      </p:cBhvr>
                                      <p:to>
                                        <p:strVal val="visible"/>
                                      </p:to>
                                    </p:set>
                                    <p:anim calcmode="lin" valueType="num">
                                      <p:cBhvr additive="base">
                                        <p:cTn id="36" dur="500" fill="hold"/>
                                        <p:tgtEl>
                                          <p:spTgt spid="78746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874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2000" fill="hold"/>
                                        <p:tgtEl>
                                          <p:spTgt spid="2"/>
                                        </p:tgtEl>
                                        <p:attrNameLst>
                                          <p:attrName>ppt_w</p:attrName>
                                        </p:attrNameLst>
                                      </p:cBhvr>
                                      <p:tavLst>
                                        <p:tav tm="0">
                                          <p:val>
                                            <p:fltVal val="0"/>
                                          </p:val>
                                        </p:tav>
                                        <p:tav tm="100000">
                                          <p:val>
                                            <p:strVal val="#ppt_w"/>
                                          </p:val>
                                        </p:tav>
                                      </p:tavLst>
                                    </p:anim>
                                    <p:anim calcmode="lin" valueType="num">
                                      <p:cBhvr>
                                        <p:cTn id="43" dur="2000" fill="hold"/>
                                        <p:tgtEl>
                                          <p:spTgt spid="2"/>
                                        </p:tgtEl>
                                        <p:attrNameLst>
                                          <p:attrName>ppt_h</p:attrName>
                                        </p:attrNameLst>
                                      </p:cBhvr>
                                      <p:tavLst>
                                        <p:tav tm="0">
                                          <p:val>
                                            <p:fltVal val="0"/>
                                          </p:val>
                                        </p:tav>
                                        <p:tav tm="100000">
                                          <p:val>
                                            <p:strVal val="#ppt_h"/>
                                          </p:val>
                                        </p:tav>
                                      </p:tavLst>
                                    </p:anim>
                                    <p:animEffect transition="in" filter="fade">
                                      <p:cBhvr>
                                        <p:cTn id="44" dur="2000"/>
                                        <p:tgtEl>
                                          <p:spTgt spid="2"/>
                                        </p:tgtEl>
                                      </p:cBhvr>
                                    </p:animEffect>
                                  </p:childTnLst>
                                </p:cTn>
                              </p:par>
                              <p:par>
                                <p:cTn id="45" presetID="8" presetClass="emph" presetSubtype="0" fill="hold" nodeType="withEffect">
                                  <p:stCondLst>
                                    <p:cond delay="0"/>
                                  </p:stCondLst>
                                  <p:childTnLst>
                                    <p:animRot by="21600000">
                                      <p:cBhvr>
                                        <p:cTn id="46" dur="2000" fill="hold"/>
                                        <p:tgtEl>
                                          <p:spTgt spid="2"/>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5" name="drumroll.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87460">
                                            <p:txEl>
                                              <p:pRg st="5" end="5"/>
                                            </p:txEl>
                                          </p:spTgt>
                                        </p:tgtEl>
                                        <p:attrNameLst>
                                          <p:attrName>style.visibility</p:attrName>
                                        </p:attrNameLst>
                                      </p:cBhvr>
                                      <p:to>
                                        <p:strVal val="visible"/>
                                      </p:to>
                                    </p:set>
                                    <p:anim calcmode="lin" valueType="num">
                                      <p:cBhvr additive="base">
                                        <p:cTn id="51" dur="500" fill="hold"/>
                                        <p:tgtEl>
                                          <p:spTgt spid="787460">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874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87460">
                                            <p:txEl>
                                              <p:pRg st="6" end="6"/>
                                            </p:txEl>
                                          </p:spTgt>
                                        </p:tgtEl>
                                        <p:attrNameLst>
                                          <p:attrName>style.visibility</p:attrName>
                                        </p:attrNameLst>
                                      </p:cBhvr>
                                      <p:to>
                                        <p:strVal val="visible"/>
                                      </p:to>
                                    </p:set>
                                    <p:anim calcmode="lin" valueType="num">
                                      <p:cBhvr additive="base">
                                        <p:cTn id="57" dur="500" fill="hold"/>
                                        <p:tgtEl>
                                          <p:spTgt spid="787460">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874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2000" fill="hold"/>
                                        <p:tgtEl>
                                          <p:spTgt spid="3"/>
                                        </p:tgtEl>
                                        <p:attrNameLst>
                                          <p:attrName>ppt_w</p:attrName>
                                        </p:attrNameLst>
                                      </p:cBhvr>
                                      <p:tavLst>
                                        <p:tav tm="0">
                                          <p:val>
                                            <p:fltVal val="0"/>
                                          </p:val>
                                        </p:tav>
                                        <p:tav tm="100000">
                                          <p:val>
                                            <p:strVal val="#ppt_w"/>
                                          </p:val>
                                        </p:tav>
                                      </p:tavLst>
                                    </p:anim>
                                    <p:anim calcmode="lin" valueType="num">
                                      <p:cBhvr>
                                        <p:cTn id="64" dur="2000" fill="hold"/>
                                        <p:tgtEl>
                                          <p:spTgt spid="3"/>
                                        </p:tgtEl>
                                        <p:attrNameLst>
                                          <p:attrName>ppt_h</p:attrName>
                                        </p:attrNameLst>
                                      </p:cBhvr>
                                      <p:tavLst>
                                        <p:tav tm="0">
                                          <p:val>
                                            <p:fltVal val="0"/>
                                          </p:val>
                                        </p:tav>
                                        <p:tav tm="100000">
                                          <p:val>
                                            <p:strVal val="#ppt_h"/>
                                          </p:val>
                                        </p:tav>
                                      </p:tavLst>
                                    </p:anim>
                                    <p:animEffect transition="in" filter="fade">
                                      <p:cBhvr>
                                        <p:cTn id="65" dur="2000"/>
                                        <p:tgtEl>
                                          <p:spTgt spid="3"/>
                                        </p:tgtEl>
                                      </p:cBhvr>
                                    </p:animEffect>
                                  </p:childTnLst>
                                </p:cTn>
                              </p:par>
                              <p:par>
                                <p:cTn id="66" presetID="8" presetClass="emph" presetSubtype="0" fill="hold" nodeType="withEffect">
                                  <p:stCondLst>
                                    <p:cond delay="0"/>
                                  </p:stCondLst>
                                  <p:childTnLst>
                                    <p:animRot by="21600000">
                                      <p:cBhvr>
                                        <p:cTn id="67" dur="2000" fill="hold"/>
                                        <p:tgtEl>
                                          <p:spTgt spid="3"/>
                                        </p:tgtEl>
                                        <p:attrNameLst>
                                          <p:attrName>r</p:attrName>
                                        </p:attrNameLst>
                                      </p:cBhvr>
                                    </p:animRot>
                                  </p:childTnLst>
                                  <p:subTnLst>
                                    <p:audio>
                                      <p:cMediaNode>
                                        <p:cTn display="0" masterRel="sameClick">
                                          <p:stCondLst>
                                            <p:cond evt="begin" delay="0">
                                              <p:tn val="66"/>
                                            </p:cond>
                                          </p:stCondLst>
                                          <p:endCondLst>
                                            <p:cond evt="onStopAudio" delay="0">
                                              <p:tgtEl>
                                                <p:sldTgt/>
                                              </p:tgtEl>
                                            </p:cond>
                                          </p:endCondLst>
                                        </p:cTn>
                                        <p:tgtEl>
                                          <p:sndTgt r:embed="rId5" name="drumroll.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87473"/>
                                        </p:tgtEl>
                                        <p:attrNameLst>
                                          <p:attrName>style.visibility</p:attrName>
                                        </p:attrNameLst>
                                      </p:cBhvr>
                                      <p:to>
                                        <p:strVal val="visible"/>
                                      </p:to>
                                    </p:set>
                                    <p:animEffect transition="in" filter="wipe(left)">
                                      <p:cBhvr>
                                        <p:cTn id="72" dur="500"/>
                                        <p:tgtEl>
                                          <p:spTgt spid="787473"/>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787472"/>
                                        </p:tgtEl>
                                        <p:attrNameLst>
                                          <p:attrName>style.visibility</p:attrName>
                                        </p:attrNameLst>
                                      </p:cBhvr>
                                      <p:to>
                                        <p:strVal val="visible"/>
                                      </p:to>
                                    </p:set>
                                    <p:animEffect transition="in" filter="wipe(down)">
                                      <p:cBhvr>
                                        <p:cTn id="77" dur="2000"/>
                                        <p:tgtEl>
                                          <p:spTgt spid="787472"/>
                                        </p:tgtEl>
                                      </p:cBhvr>
                                    </p:animEffect>
                                  </p:childTnLst>
                                  <p:subTnLst>
                                    <p:audio>
                                      <p:cMediaNode>
                                        <p:cTn display="0" masterRel="sameClick">
                                          <p:stCondLst>
                                            <p:cond evt="begin" delay="0">
                                              <p:tn val="75"/>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73" grpId="0" animBg="1"/>
      <p:bldP spid="7874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
          <p:cNvSpPr>
            <a:spLocks noChangeArrowheads="1"/>
          </p:cNvSpPr>
          <p:nvPr/>
        </p:nvSpPr>
        <p:spPr bwMode="auto">
          <a:xfrm>
            <a:off x="682625" y="5341938"/>
            <a:ext cx="7778750" cy="1516062"/>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This power represents the energy per unit time delivered to, or consumed by, an electrical component having a current </a:t>
            </a:r>
            <a:r>
              <a:rPr lang="en-US" altLang="en-US" i="1">
                <a:sym typeface="Symbol" pitchFamily="18" charset="2"/>
              </a:rPr>
              <a:t>I</a:t>
            </a:r>
            <a:r>
              <a:rPr lang="en-US" altLang="en-US">
                <a:sym typeface="Symbol" pitchFamily="18" charset="2"/>
              </a:rPr>
              <a:t> and a potential difference </a:t>
            </a:r>
            <a:r>
              <a:rPr lang="en-US" altLang="en-US" i="1">
                <a:sym typeface="Symbol" pitchFamily="18" charset="2"/>
              </a:rPr>
              <a:t>V</a:t>
            </a:r>
            <a:r>
              <a:rPr lang="en-US" altLang="en-US">
                <a:sym typeface="Symbol" pitchFamily="18" charset="2"/>
              </a:rPr>
              <a:t>.</a:t>
            </a:r>
          </a:p>
        </p:txBody>
      </p:sp>
      <p:sp>
        <p:nvSpPr>
          <p:cNvPr id="791554" name="Rectangle 2"/>
          <p:cNvSpPr>
            <a:spLocks noChangeArrowheads="1"/>
          </p:cNvSpPr>
          <p:nvPr/>
        </p:nvSpPr>
        <p:spPr bwMode="auto">
          <a:xfrm>
            <a:off x="685800" y="1549400"/>
            <a:ext cx="7772400" cy="3849688"/>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Power dissipation</a:t>
            </a:r>
            <a:endParaRPr lang="en-US" altLang="en-US">
              <a:solidFill>
                <a:srgbClr val="000000"/>
              </a:solidFill>
              <a:ea typeface="Calibri" pitchFamily="34" charset="0"/>
              <a:cs typeface="Times New Roman" pitchFamily="18" charset="0"/>
            </a:endParaRPr>
          </a:p>
          <a:p>
            <a:pPr>
              <a:spcBef>
                <a:spcPct val="20000"/>
              </a:spcBef>
            </a:pPr>
            <a:r>
              <a:rPr lang="en-US" altLang="en-US">
                <a:ea typeface="Calibri" pitchFamily="34" charset="0"/>
                <a:cs typeface="Times New Roman" pitchFamily="18" charset="0"/>
                <a:sym typeface="Symbol" pitchFamily="18" charset="2"/>
              </a:rPr>
              <a:t>Recall that </a:t>
            </a:r>
            <a:r>
              <a:rPr lang="en-US" altLang="en-US" b="1">
                <a:ea typeface="Calibri" pitchFamily="34" charset="0"/>
                <a:cs typeface="Times New Roman" pitchFamily="18" charset="0"/>
                <a:sym typeface="Symbol" pitchFamily="18" charset="2"/>
              </a:rPr>
              <a:t>power</a:t>
            </a:r>
            <a:r>
              <a:rPr lang="en-US" altLang="en-US">
                <a:ea typeface="Calibri" pitchFamily="34" charset="0"/>
                <a:cs typeface="Times New Roman" pitchFamily="18" charset="0"/>
                <a:sym typeface="Symbol" pitchFamily="18" charset="2"/>
              </a:rPr>
              <a:t> is the rate at which work is being done. Thus </a:t>
            </a:r>
            <a:r>
              <a:rPr lang="en-US" altLang="en-US" i="1">
                <a:ea typeface="Calibri" pitchFamily="34" charset="0"/>
                <a:cs typeface="Times New Roman" pitchFamily="18" charset="0"/>
                <a:sym typeface="Symbol" pitchFamily="18" charset="2"/>
              </a:rPr>
              <a:t>P</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W / t</a:t>
            </a:r>
            <a:r>
              <a:rPr lang="en-US" altLang="en-US">
                <a:ea typeface="Calibri" pitchFamily="34" charset="0"/>
                <a:cs typeface="Times New Roman" pitchFamily="18" charset="0"/>
                <a:sym typeface="Symbol" pitchFamily="18" charset="2"/>
              </a:rPr>
              <a:t>.</a:t>
            </a:r>
          </a:p>
          <a:p>
            <a:pPr>
              <a:spcBef>
                <a:spcPct val="20000"/>
              </a:spcBef>
            </a:pPr>
            <a:r>
              <a:rPr lang="en-US" altLang="en-US">
                <a:ea typeface="Calibri" pitchFamily="34" charset="0"/>
                <a:cs typeface="Times New Roman" pitchFamily="18" charset="0"/>
                <a:sym typeface="Symbol" pitchFamily="18" charset="2"/>
              </a:rPr>
              <a:t>From Topic 5.1 we learned that </a:t>
            </a:r>
            <a:r>
              <a:rPr lang="en-US" altLang="en-US" i="1">
                <a:ea typeface="Calibri" pitchFamily="34" charset="0"/>
                <a:cs typeface="Times New Roman" pitchFamily="18" charset="0"/>
                <a:sym typeface="Symbol" pitchFamily="18" charset="2"/>
              </a:rPr>
              <a:t>W</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qV</a:t>
            </a:r>
            <a:r>
              <a:rPr lang="en-US" altLang="en-US">
                <a:ea typeface="Calibri" pitchFamily="34" charset="0"/>
                <a:cs typeface="Times New Roman" pitchFamily="18" charset="0"/>
                <a:sym typeface="Symbol" pitchFamily="18" charset="2"/>
              </a:rPr>
              <a:t>.</a:t>
            </a:r>
          </a:p>
          <a:p>
            <a:pPr>
              <a:spcBef>
                <a:spcPct val="20000"/>
              </a:spcBef>
            </a:pPr>
            <a:r>
              <a:rPr lang="en-US" altLang="en-US">
                <a:ea typeface="Calibri" pitchFamily="34" charset="0"/>
                <a:cs typeface="Times New Roman" pitchFamily="18" charset="0"/>
                <a:sym typeface="Symbol" pitchFamily="18" charset="2"/>
              </a:rPr>
              <a:t>Thus</a:t>
            </a:r>
          </a:p>
          <a:p>
            <a:pPr>
              <a:spcBef>
                <a:spcPct val="20000"/>
              </a:spcBef>
            </a:pPr>
            <a:r>
              <a:rPr lang="en-US" altLang="en-US" i="1">
                <a:ea typeface="Calibri" pitchFamily="34" charset="0"/>
                <a:cs typeface="Times New Roman" pitchFamily="18" charset="0"/>
                <a:sym typeface="Symbol" pitchFamily="18" charset="2"/>
              </a:rPr>
              <a:t>	P</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W / t</a:t>
            </a:r>
            <a:endParaRPr lang="en-US" altLang="en-US">
              <a:ea typeface="Calibri" pitchFamily="34" charset="0"/>
              <a:cs typeface="Times New Roman" pitchFamily="18" charset="0"/>
              <a:sym typeface="Symbol" pitchFamily="18" charset="2"/>
            </a:endParaRPr>
          </a:p>
          <a:p>
            <a:pPr>
              <a:spcBef>
                <a:spcPct val="20000"/>
              </a:spcBef>
            </a:pPr>
            <a:r>
              <a:rPr lang="en-US" altLang="en-US" i="1">
                <a:ea typeface="Calibri" pitchFamily="34" charset="0"/>
                <a:cs typeface="Times New Roman" pitchFamily="18" charset="0"/>
                <a:sym typeface="Symbol" pitchFamily="18" charset="2"/>
              </a:rPr>
              <a:t>	P</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qV / t</a:t>
            </a:r>
            <a:endParaRPr lang="en-US" altLang="en-US">
              <a:ea typeface="Calibri" pitchFamily="34" charset="0"/>
              <a:cs typeface="Times New Roman" pitchFamily="18" charset="0"/>
              <a:sym typeface="Symbol" pitchFamily="18" charset="2"/>
            </a:endParaRPr>
          </a:p>
          <a:p>
            <a:pPr>
              <a:spcBef>
                <a:spcPct val="20000"/>
              </a:spcBef>
            </a:pPr>
            <a:r>
              <a:rPr lang="en-US" altLang="en-US" i="1">
                <a:ea typeface="Calibri" pitchFamily="34" charset="0"/>
                <a:cs typeface="Times New Roman" pitchFamily="18" charset="0"/>
                <a:sym typeface="Symbol" pitchFamily="18" charset="2"/>
              </a:rPr>
              <a:t>	P</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q / t</a:t>
            </a:r>
            <a:r>
              <a:rPr lang="en-US" altLang="en-US">
                <a:ea typeface="Calibri" pitchFamily="34" charset="0"/>
                <a:cs typeface="Times New Roman" pitchFamily="18" charset="0"/>
                <a:sym typeface="Symbol" pitchFamily="18" charset="2"/>
              </a:rPr>
              <a:t>)</a:t>
            </a:r>
            <a:r>
              <a:rPr lang="en-US" altLang="en-US" i="1">
                <a:ea typeface="Calibri" pitchFamily="34" charset="0"/>
                <a:cs typeface="Times New Roman" pitchFamily="18" charset="0"/>
                <a:sym typeface="Symbol" pitchFamily="18" charset="2"/>
              </a:rPr>
              <a:t>V</a:t>
            </a:r>
          </a:p>
          <a:p>
            <a:pPr>
              <a:spcBef>
                <a:spcPct val="20000"/>
              </a:spcBef>
            </a:pPr>
            <a:r>
              <a:rPr lang="en-US" altLang="en-US" i="1">
                <a:ea typeface="Calibri" pitchFamily="34" charset="0"/>
                <a:cs typeface="Times New Roman" pitchFamily="18" charset="0"/>
                <a:sym typeface="Symbol" pitchFamily="18" charset="2"/>
              </a:rPr>
              <a:t>	P</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IV</a:t>
            </a:r>
            <a:r>
              <a:rPr lang="en-US" altLang="en-US">
                <a:ea typeface="Calibri" pitchFamily="34" charset="0"/>
                <a:cs typeface="Times New Roman" pitchFamily="18" charset="0"/>
                <a:sym typeface="Symbol" pitchFamily="18" charset="2"/>
              </a:rPr>
              <a:t>.</a:t>
            </a:r>
            <a:endParaRPr lang="en-US" altLang="en-US" b="1">
              <a:solidFill>
                <a:srgbClr val="000000"/>
              </a:solidFill>
              <a:ea typeface="Calibri" pitchFamily="34" charset="0"/>
              <a:cs typeface="Times New Roman" pitchFamily="18" charset="0"/>
            </a:endParaRPr>
          </a:p>
        </p:txBody>
      </p:sp>
      <p:sp>
        <p:nvSpPr>
          <p:cNvPr id="26628"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26633" name="Picture 9"/>
          <p:cNvPicPr>
            <a:picLocks noChangeAspect="1" noChangeArrowheads="1"/>
          </p:cNvPicPr>
          <p:nvPr/>
        </p:nvPicPr>
        <p:blipFill>
          <a:blip r:embed="rId6" cstate="print"/>
          <a:srcRect/>
          <a:stretch>
            <a:fillRect/>
          </a:stretch>
        </p:blipFill>
        <p:spPr bwMode="auto">
          <a:xfrm>
            <a:off x="4702175" y="3240088"/>
            <a:ext cx="3921125" cy="256857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1554">
                                            <p:txEl>
                                              <p:pRg st="0" end="0"/>
                                            </p:txEl>
                                          </p:spTgt>
                                        </p:tgtEl>
                                        <p:attrNameLst>
                                          <p:attrName>style.visibility</p:attrName>
                                        </p:attrNameLst>
                                      </p:cBhvr>
                                      <p:to>
                                        <p:strVal val="visible"/>
                                      </p:to>
                                    </p:set>
                                    <p:anim calcmode="lin" valueType="num">
                                      <p:cBhvr additive="base">
                                        <p:cTn id="7" dur="500" fill="hold"/>
                                        <p:tgtEl>
                                          <p:spTgt spid="791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15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1554">
                                            <p:txEl>
                                              <p:pRg st="1" end="1"/>
                                            </p:txEl>
                                          </p:spTgt>
                                        </p:tgtEl>
                                        <p:attrNameLst>
                                          <p:attrName>style.visibility</p:attrName>
                                        </p:attrNameLst>
                                      </p:cBhvr>
                                      <p:to>
                                        <p:strVal val="visible"/>
                                      </p:to>
                                    </p:set>
                                    <p:anim calcmode="lin" valueType="num">
                                      <p:cBhvr additive="base">
                                        <p:cTn id="13" dur="500" fill="hold"/>
                                        <p:tgtEl>
                                          <p:spTgt spid="791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1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1554">
                                            <p:txEl>
                                              <p:pRg st="2" end="2"/>
                                            </p:txEl>
                                          </p:spTgt>
                                        </p:tgtEl>
                                        <p:attrNameLst>
                                          <p:attrName>style.visibility</p:attrName>
                                        </p:attrNameLst>
                                      </p:cBhvr>
                                      <p:to>
                                        <p:strVal val="visible"/>
                                      </p:to>
                                    </p:set>
                                    <p:anim calcmode="lin" valueType="num">
                                      <p:cBhvr additive="base">
                                        <p:cTn id="19" dur="500" fill="hold"/>
                                        <p:tgtEl>
                                          <p:spTgt spid="7915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1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1554">
                                            <p:txEl>
                                              <p:pRg st="3" end="3"/>
                                            </p:txEl>
                                          </p:spTgt>
                                        </p:tgtEl>
                                        <p:attrNameLst>
                                          <p:attrName>style.visibility</p:attrName>
                                        </p:attrNameLst>
                                      </p:cBhvr>
                                      <p:to>
                                        <p:strVal val="visible"/>
                                      </p:to>
                                    </p:set>
                                    <p:anim calcmode="lin" valueType="num">
                                      <p:cBhvr additive="base">
                                        <p:cTn id="25" dur="500" fill="hold"/>
                                        <p:tgtEl>
                                          <p:spTgt spid="7915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1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91554">
                                            <p:txEl>
                                              <p:pRg st="4" end="4"/>
                                            </p:txEl>
                                          </p:spTgt>
                                        </p:tgtEl>
                                        <p:attrNameLst>
                                          <p:attrName>style.visibility</p:attrName>
                                        </p:attrNameLst>
                                      </p:cBhvr>
                                      <p:to>
                                        <p:strVal val="visible"/>
                                      </p:to>
                                    </p:set>
                                    <p:anim calcmode="lin" valueType="num">
                                      <p:cBhvr additive="base">
                                        <p:cTn id="31" dur="500" fill="hold"/>
                                        <p:tgtEl>
                                          <p:spTgt spid="7915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15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91554">
                                            <p:txEl>
                                              <p:pRg st="5" end="5"/>
                                            </p:txEl>
                                          </p:spTgt>
                                        </p:tgtEl>
                                        <p:attrNameLst>
                                          <p:attrName>style.visibility</p:attrName>
                                        </p:attrNameLst>
                                      </p:cBhvr>
                                      <p:to>
                                        <p:strVal val="visible"/>
                                      </p:to>
                                    </p:set>
                                    <p:anim calcmode="lin" valueType="num">
                                      <p:cBhvr additive="base">
                                        <p:cTn id="37" dur="500" fill="hold"/>
                                        <p:tgtEl>
                                          <p:spTgt spid="7915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1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91554">
                                            <p:txEl>
                                              <p:pRg st="6" end="6"/>
                                            </p:txEl>
                                          </p:spTgt>
                                        </p:tgtEl>
                                        <p:attrNameLst>
                                          <p:attrName>style.visibility</p:attrName>
                                        </p:attrNameLst>
                                      </p:cBhvr>
                                      <p:to>
                                        <p:strVal val="visible"/>
                                      </p:to>
                                    </p:set>
                                    <p:anim calcmode="lin" valueType="num">
                                      <p:cBhvr additive="base">
                                        <p:cTn id="43" dur="500" fill="hold"/>
                                        <p:tgtEl>
                                          <p:spTgt spid="79155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15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91554">
                                            <p:txEl>
                                              <p:pRg st="7" end="7"/>
                                            </p:txEl>
                                          </p:spTgt>
                                        </p:tgtEl>
                                        <p:attrNameLst>
                                          <p:attrName>style.visibility</p:attrName>
                                        </p:attrNameLst>
                                      </p:cBhvr>
                                      <p:to>
                                        <p:strVal val="visible"/>
                                      </p:to>
                                    </p:set>
                                    <p:anim calcmode="lin" valueType="num">
                                      <p:cBhvr additive="base">
                                        <p:cTn id="49" dur="500" fill="hold"/>
                                        <p:tgtEl>
                                          <p:spTgt spid="79155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155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 calcmode="lin" valueType="num">
                                      <p:cBhvr additive="base">
                                        <p:cTn id="5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7" fill="hold">
                            <p:stCondLst>
                              <p:cond delay="500"/>
                            </p:stCondLst>
                            <p:childTnLst>
                              <p:par>
                                <p:cTn id="58" presetID="53" presetClass="entr" presetSubtype="16" fill="hold" nodeType="afterEffect">
                                  <p:stCondLst>
                                    <p:cond delay="0"/>
                                  </p:stCondLst>
                                  <p:childTnLst>
                                    <p:set>
                                      <p:cBhvr>
                                        <p:cTn id="59" dur="1" fill="hold">
                                          <p:stCondLst>
                                            <p:cond delay="0"/>
                                          </p:stCondLst>
                                        </p:cTn>
                                        <p:tgtEl>
                                          <p:spTgt spid="26633"/>
                                        </p:tgtEl>
                                        <p:attrNameLst>
                                          <p:attrName>style.visibility</p:attrName>
                                        </p:attrNameLst>
                                      </p:cBhvr>
                                      <p:to>
                                        <p:strVal val="visible"/>
                                      </p:to>
                                    </p:set>
                                    <p:anim calcmode="lin" valueType="num">
                                      <p:cBhvr>
                                        <p:cTn id="60" dur="500" fill="hold"/>
                                        <p:tgtEl>
                                          <p:spTgt spid="26633"/>
                                        </p:tgtEl>
                                        <p:attrNameLst>
                                          <p:attrName>ppt_w</p:attrName>
                                        </p:attrNameLst>
                                      </p:cBhvr>
                                      <p:tavLst>
                                        <p:tav tm="0">
                                          <p:val>
                                            <p:fltVal val="0"/>
                                          </p:val>
                                        </p:tav>
                                        <p:tav tm="100000">
                                          <p:val>
                                            <p:strVal val="#ppt_w"/>
                                          </p:val>
                                        </p:tav>
                                      </p:tavLst>
                                    </p:anim>
                                    <p:anim calcmode="lin" valueType="num">
                                      <p:cBhvr>
                                        <p:cTn id="61" dur="500" fill="hold"/>
                                        <p:tgtEl>
                                          <p:spTgt spid="26633"/>
                                        </p:tgtEl>
                                        <p:attrNameLst>
                                          <p:attrName>ppt_h</p:attrName>
                                        </p:attrNameLst>
                                      </p:cBhvr>
                                      <p:tavLst>
                                        <p:tav tm="0">
                                          <p:val>
                                            <p:fltVal val="0"/>
                                          </p:val>
                                        </p:tav>
                                        <p:tav tm="100000">
                                          <p:val>
                                            <p:strVal val="#ppt_h"/>
                                          </p:val>
                                        </p:tav>
                                      </p:tavLst>
                                    </p:anim>
                                    <p:animEffect transition="in" filter="fade">
                                      <p:cBhvr>
                                        <p:cTn id="62" dur="500"/>
                                        <p:tgtEl>
                                          <p:spTgt spid="26633"/>
                                        </p:tgtEl>
                                      </p:cBhvr>
                                    </p:animEffect>
                                  </p:childTnLst>
                                  <p:subTnLst>
                                    <p:audio>
                                      <p:cMediaNode>
                                        <p:cTn display="0" masterRel="sameClick">
                                          <p:stCondLst>
                                            <p:cond evt="begin" delay="0">
                                              <p:tn val="58"/>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549400"/>
            <a:ext cx="7772400" cy="423863"/>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Power dissipation</a:t>
            </a:r>
            <a:endParaRPr lang="en-US" altLang="en-US" sz="2000" i="1">
              <a:solidFill>
                <a:srgbClr val="000000"/>
              </a:solidFill>
              <a:latin typeface="Courier New" pitchFamily="49" charset="0"/>
              <a:ea typeface="Calibri" pitchFamily="34" charset="0"/>
              <a:cs typeface="Times New Roman" pitchFamily="18" charset="0"/>
            </a:endParaRPr>
          </a:p>
        </p:txBody>
      </p:sp>
      <p:sp>
        <p:nvSpPr>
          <p:cNvPr id="27651"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91557" name="Rectangle 5"/>
          <p:cNvSpPr>
            <a:spLocks noChangeArrowheads="1"/>
          </p:cNvSpPr>
          <p:nvPr/>
        </p:nvSpPr>
        <p:spPr bwMode="auto">
          <a:xfrm>
            <a:off x="687388" y="1973263"/>
            <a:ext cx="7772400" cy="4292600"/>
          </a:xfrm>
          <a:prstGeom prst="rect">
            <a:avLst/>
          </a:prstGeom>
          <a:solidFill>
            <a:srgbClr val="CCFFCC"/>
          </a:solidFill>
          <a:ln>
            <a:noFill/>
          </a:ln>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dirty="0" smtClean="0">
                <a:latin typeface="+mn-lt"/>
                <a:sym typeface="Symbol" pitchFamily="18" charset="2"/>
              </a:rPr>
              <a:t>PRACTICE: Use the definition of resistance </a:t>
            </a:r>
            <a:r>
              <a:rPr lang="en-US" altLang="en-US" i="1" dirty="0" smtClean="0">
                <a:latin typeface="+mn-lt"/>
                <a:sym typeface="Symbol" pitchFamily="18" charset="2"/>
              </a:rPr>
              <a:t>R</a:t>
            </a:r>
            <a:r>
              <a:rPr lang="en-US" altLang="en-US" dirty="0" smtClean="0">
                <a:latin typeface="+mn-lt"/>
                <a:sym typeface="Symbol" pitchFamily="18" charset="2"/>
              </a:rPr>
              <a:t> = </a:t>
            </a:r>
            <a:r>
              <a:rPr lang="en-US" altLang="en-US" i="1" dirty="0" smtClean="0">
                <a:latin typeface="+mn-lt"/>
                <a:sym typeface="Symbol" pitchFamily="18" charset="2"/>
              </a:rPr>
              <a:t>V / I</a:t>
            </a:r>
            <a:r>
              <a:rPr lang="en-US" altLang="en-US" dirty="0" smtClean="0">
                <a:latin typeface="+mn-lt"/>
                <a:sym typeface="Symbol" pitchFamily="18" charset="2"/>
              </a:rPr>
              <a:t>. together with the one we just derived (</a:t>
            </a:r>
            <a:r>
              <a:rPr lang="en-US" altLang="en-US" i="1" dirty="0" smtClean="0">
                <a:latin typeface="+mn-lt"/>
                <a:sym typeface="Symbol" pitchFamily="18" charset="2"/>
              </a:rPr>
              <a:t>P</a:t>
            </a:r>
            <a:r>
              <a:rPr lang="en-US" altLang="en-US" dirty="0" smtClean="0">
                <a:latin typeface="+mn-lt"/>
                <a:sym typeface="Symbol" pitchFamily="18" charset="2"/>
              </a:rPr>
              <a:t> = </a:t>
            </a:r>
            <a:r>
              <a:rPr lang="en-US" altLang="en-US" i="1" dirty="0" smtClean="0">
                <a:latin typeface="+mn-lt"/>
                <a:sym typeface="Symbol" pitchFamily="18" charset="2"/>
              </a:rPr>
              <a:t>VI</a:t>
            </a:r>
            <a:r>
              <a:rPr lang="en-US" altLang="en-US" dirty="0" smtClean="0">
                <a:latin typeface="+mn-lt"/>
                <a:sym typeface="Symbol" pitchFamily="18" charset="2"/>
              </a:rPr>
              <a:t>) to derive the following two formulas:</a:t>
            </a:r>
          </a:p>
          <a:p>
            <a:pPr eaLnBrk="1" hangingPunct="1">
              <a:spcBef>
                <a:spcPct val="20000"/>
              </a:spcBef>
              <a:defRPr/>
            </a:pPr>
            <a:r>
              <a:rPr lang="en-US" altLang="en-US" dirty="0" smtClean="0">
                <a:latin typeface="+mn-lt"/>
                <a:sym typeface="Symbol" pitchFamily="18" charset="2"/>
              </a:rPr>
              <a:t>(a) </a:t>
            </a:r>
            <a:r>
              <a:rPr lang="en-US" altLang="en-US" i="1" dirty="0" smtClean="0">
                <a:latin typeface="+mn-lt"/>
                <a:sym typeface="Symbol" pitchFamily="18" charset="2"/>
              </a:rPr>
              <a:t>P</a:t>
            </a:r>
            <a:r>
              <a:rPr lang="en-US" altLang="en-US" dirty="0" smtClean="0">
                <a:latin typeface="+mn-lt"/>
                <a:sym typeface="Symbol" pitchFamily="18" charset="2"/>
              </a:rPr>
              <a:t> = </a:t>
            </a:r>
            <a:r>
              <a:rPr lang="en-US" altLang="en-US" i="1" dirty="0" smtClean="0">
                <a:latin typeface="+mn-lt"/>
                <a:sym typeface="Symbol" pitchFamily="18" charset="2"/>
              </a:rPr>
              <a:t>I</a:t>
            </a:r>
            <a:r>
              <a:rPr lang="en-US" altLang="en-US" baseline="30000" dirty="0" smtClean="0">
                <a:latin typeface="+mn-lt"/>
                <a:sym typeface="Symbol" pitchFamily="18" charset="2"/>
              </a:rPr>
              <a:t> 2</a:t>
            </a:r>
            <a:r>
              <a:rPr lang="en-US" altLang="en-US" i="1" dirty="0" smtClean="0">
                <a:latin typeface="+mn-lt"/>
                <a:sym typeface="Symbol" pitchFamily="18" charset="2"/>
              </a:rPr>
              <a:t>R</a:t>
            </a:r>
            <a:r>
              <a:rPr lang="en-US" altLang="en-US" dirty="0" smtClean="0">
                <a:latin typeface="+mn-lt"/>
                <a:sym typeface="Symbol" pitchFamily="18" charset="2"/>
              </a:rPr>
              <a:t> </a:t>
            </a:r>
          </a:p>
          <a:p>
            <a:pPr eaLnBrk="1" hangingPunct="1">
              <a:spcBef>
                <a:spcPct val="20000"/>
              </a:spcBef>
              <a:defRPr/>
            </a:pPr>
            <a:r>
              <a:rPr lang="en-US" altLang="en-US" dirty="0" smtClean="0">
                <a:latin typeface="+mn-lt"/>
                <a:sym typeface="Symbol" pitchFamily="18" charset="2"/>
              </a:rPr>
              <a:t>(b) </a:t>
            </a:r>
            <a:r>
              <a:rPr lang="en-US" altLang="en-US" i="1" dirty="0" smtClean="0">
                <a:latin typeface="+mn-lt"/>
                <a:sym typeface="Symbol" pitchFamily="18" charset="2"/>
              </a:rPr>
              <a:t>P</a:t>
            </a:r>
            <a:r>
              <a:rPr lang="en-US" altLang="en-US" dirty="0" smtClean="0">
                <a:latin typeface="+mn-lt"/>
                <a:sym typeface="Symbol" pitchFamily="18" charset="2"/>
              </a:rPr>
              <a:t> = </a:t>
            </a:r>
            <a:r>
              <a:rPr lang="en-US" altLang="en-US" i="1" dirty="0" smtClean="0">
                <a:latin typeface="+mn-lt"/>
                <a:sym typeface="Symbol" pitchFamily="18" charset="2"/>
              </a:rPr>
              <a:t>V</a:t>
            </a:r>
            <a:r>
              <a:rPr lang="en-US" altLang="en-US" baseline="30000" dirty="0" smtClean="0">
                <a:latin typeface="+mn-lt"/>
                <a:sym typeface="Symbol" pitchFamily="18" charset="2"/>
              </a:rPr>
              <a:t> 2</a:t>
            </a:r>
            <a:r>
              <a:rPr lang="en-US" altLang="en-US" i="1" dirty="0" smtClean="0">
                <a:latin typeface="+mn-lt"/>
                <a:sym typeface="Symbol" pitchFamily="18" charset="2"/>
              </a:rPr>
              <a:t>/ R</a:t>
            </a:r>
            <a:r>
              <a:rPr lang="en-US" altLang="en-US" dirty="0" smtClean="0">
                <a:latin typeface="+mn-lt"/>
                <a:sym typeface="Symbol" pitchFamily="18" charset="2"/>
              </a:rPr>
              <a:t>.</a:t>
            </a:r>
          </a:p>
          <a:p>
            <a:pPr eaLnBrk="1" hangingPunct="1">
              <a:spcBef>
                <a:spcPct val="20000"/>
              </a:spcBef>
              <a:defRPr/>
            </a:pPr>
            <a:r>
              <a:rPr lang="en-US" altLang="en-US" dirty="0" smtClean="0">
                <a:latin typeface="+mn-lt"/>
                <a:sym typeface="Symbol" pitchFamily="18" charset="2"/>
              </a:rPr>
              <a:t>SOLUTION:  </a:t>
            </a:r>
          </a:p>
          <a:p>
            <a:pPr eaLnBrk="1" hangingPunct="1">
              <a:spcBef>
                <a:spcPct val="20000"/>
              </a:spcBef>
              <a:defRPr/>
            </a:pPr>
            <a:r>
              <a:rPr lang="en-US" altLang="en-US" dirty="0" smtClean="0">
                <a:latin typeface="+mn-lt"/>
                <a:sym typeface="Symbol" pitchFamily="18" charset="2"/>
              </a:rPr>
              <a:t>(a) From </a:t>
            </a:r>
            <a:r>
              <a:rPr lang="en-US" altLang="en-US" i="1" dirty="0" smtClean="0">
                <a:latin typeface="+mn-lt"/>
                <a:sym typeface="Symbol" pitchFamily="18" charset="2"/>
              </a:rPr>
              <a:t>R</a:t>
            </a:r>
            <a:r>
              <a:rPr lang="en-US" altLang="en-US" dirty="0" smtClean="0">
                <a:latin typeface="+mn-lt"/>
                <a:sym typeface="Symbol" pitchFamily="18" charset="2"/>
              </a:rPr>
              <a:t> = </a:t>
            </a:r>
            <a:r>
              <a:rPr lang="en-US" altLang="en-US" i="1" dirty="0" smtClean="0">
                <a:latin typeface="+mn-lt"/>
                <a:sym typeface="Symbol" pitchFamily="18" charset="2"/>
              </a:rPr>
              <a:t>V / I </a:t>
            </a:r>
            <a:r>
              <a:rPr lang="en-US" altLang="en-US" dirty="0" smtClean="0">
                <a:latin typeface="+mn-lt"/>
                <a:sym typeface="Symbol" pitchFamily="18" charset="2"/>
              </a:rPr>
              <a:t>we get </a:t>
            </a:r>
            <a:r>
              <a:rPr lang="en-US" altLang="en-US" i="1" dirty="0" smtClean="0">
                <a:latin typeface="+mn-lt"/>
                <a:sym typeface="Symbol" pitchFamily="18" charset="2"/>
              </a:rPr>
              <a:t>V</a:t>
            </a:r>
            <a:r>
              <a:rPr lang="en-US" altLang="en-US" dirty="0" smtClean="0">
                <a:latin typeface="+mn-lt"/>
                <a:sym typeface="Symbol" pitchFamily="18" charset="2"/>
              </a:rPr>
              <a:t> = </a:t>
            </a:r>
            <a:r>
              <a:rPr lang="en-US" altLang="en-US" i="1" dirty="0" smtClean="0">
                <a:latin typeface="+mn-lt"/>
                <a:sym typeface="Symbol" pitchFamily="18" charset="2"/>
              </a:rPr>
              <a:t>IR</a:t>
            </a:r>
            <a:r>
              <a:rPr lang="en-US" altLang="en-US" dirty="0" smtClean="0">
                <a:latin typeface="+mn-lt"/>
                <a:sym typeface="Symbol" pitchFamily="18" charset="2"/>
              </a:rPr>
              <a:t>.</a:t>
            </a:r>
          </a:p>
          <a:p>
            <a:pPr eaLnBrk="1" hangingPunct="1">
              <a:spcBef>
                <a:spcPct val="20000"/>
              </a:spcBef>
              <a:defRPr/>
            </a:pPr>
            <a:r>
              <a:rPr lang="en-US" altLang="en-US" dirty="0" smtClean="0">
                <a:latin typeface="+mn-lt"/>
                <a:sym typeface="Symbol" pitchFamily="18" charset="2"/>
              </a:rPr>
              <a:t>	</a:t>
            </a:r>
            <a:r>
              <a:rPr lang="en-US" altLang="en-US" i="1" dirty="0" smtClean="0">
                <a:latin typeface="+mn-lt"/>
                <a:sym typeface="Symbol" pitchFamily="18" charset="2"/>
              </a:rPr>
              <a:t>P </a:t>
            </a:r>
            <a:r>
              <a:rPr lang="en-US" altLang="en-US" dirty="0" smtClean="0">
                <a:latin typeface="+mn-lt"/>
                <a:sym typeface="Symbol" pitchFamily="18" charset="2"/>
              </a:rPr>
              <a:t>= </a:t>
            </a:r>
            <a:r>
              <a:rPr lang="en-US" altLang="en-US" i="1" dirty="0" smtClean="0">
                <a:latin typeface="+mn-lt"/>
                <a:sym typeface="Symbol" pitchFamily="18" charset="2"/>
              </a:rPr>
              <a:t>IV</a:t>
            </a:r>
            <a:r>
              <a:rPr lang="en-US" altLang="en-US" dirty="0" smtClean="0">
                <a:latin typeface="+mn-lt"/>
                <a:sym typeface="Symbol" pitchFamily="18" charset="2"/>
              </a:rPr>
              <a:t> = </a:t>
            </a:r>
            <a:r>
              <a:rPr lang="en-US" altLang="en-US" i="1" dirty="0" smtClean="0">
                <a:latin typeface="+mn-lt"/>
                <a:sym typeface="Symbol" pitchFamily="18" charset="2"/>
              </a:rPr>
              <a:t>I ( IR ) </a:t>
            </a:r>
            <a:r>
              <a:rPr lang="en-US" altLang="en-US" dirty="0" smtClean="0">
                <a:latin typeface="+mn-lt"/>
                <a:sym typeface="Symbol" pitchFamily="18" charset="2"/>
              </a:rPr>
              <a:t>= </a:t>
            </a:r>
            <a:r>
              <a:rPr lang="en-US" altLang="en-US" i="1" dirty="0" smtClean="0">
                <a:latin typeface="+mn-lt"/>
                <a:sym typeface="Symbol" pitchFamily="18" charset="2"/>
              </a:rPr>
              <a:t>I</a:t>
            </a:r>
            <a:r>
              <a:rPr lang="en-US" altLang="en-US" baseline="30000" dirty="0" smtClean="0">
                <a:latin typeface="+mn-lt"/>
                <a:sym typeface="Symbol" pitchFamily="18" charset="2"/>
              </a:rPr>
              <a:t> 2</a:t>
            </a:r>
            <a:r>
              <a:rPr lang="en-US" altLang="en-US" i="1" dirty="0" smtClean="0">
                <a:latin typeface="+mn-lt"/>
                <a:sym typeface="Symbol" pitchFamily="18" charset="2"/>
              </a:rPr>
              <a:t>R</a:t>
            </a:r>
            <a:r>
              <a:rPr lang="en-US" altLang="en-US" dirty="0" smtClean="0">
                <a:latin typeface="+mn-lt"/>
                <a:sym typeface="Symbol" pitchFamily="18" charset="2"/>
              </a:rPr>
              <a:t>.</a:t>
            </a:r>
            <a:endParaRPr lang="it-IT" altLang="en-US" i="1" dirty="0" smtClean="0">
              <a:solidFill>
                <a:srgbClr val="000000"/>
              </a:solidFill>
              <a:latin typeface="+mn-lt"/>
              <a:cs typeface="Courier New" pitchFamily="49" charset="0"/>
              <a:sym typeface="Symbol" pitchFamily="18" charset="2"/>
            </a:endParaRPr>
          </a:p>
          <a:p>
            <a:pPr eaLnBrk="1" hangingPunct="1">
              <a:spcBef>
                <a:spcPct val="20000"/>
              </a:spcBef>
              <a:defRPr/>
            </a:pPr>
            <a:r>
              <a:rPr lang="en-US" altLang="en-US" dirty="0" smtClean="0">
                <a:latin typeface="+mn-lt"/>
                <a:sym typeface="Symbol" pitchFamily="18" charset="2"/>
              </a:rPr>
              <a:t>(b) From </a:t>
            </a:r>
            <a:r>
              <a:rPr lang="en-US" altLang="en-US" i="1" dirty="0" smtClean="0">
                <a:latin typeface="+mn-lt"/>
                <a:sym typeface="Symbol" pitchFamily="18" charset="2"/>
              </a:rPr>
              <a:t>R</a:t>
            </a:r>
            <a:r>
              <a:rPr lang="en-US" altLang="en-US" dirty="0" smtClean="0">
                <a:latin typeface="+mn-lt"/>
                <a:sym typeface="Symbol" pitchFamily="18" charset="2"/>
              </a:rPr>
              <a:t> = </a:t>
            </a:r>
            <a:r>
              <a:rPr lang="en-US" altLang="en-US" i="1" dirty="0" smtClean="0">
                <a:latin typeface="+mn-lt"/>
                <a:sym typeface="Symbol" pitchFamily="18" charset="2"/>
              </a:rPr>
              <a:t>V / I </a:t>
            </a:r>
            <a:r>
              <a:rPr lang="en-US" altLang="en-US" dirty="0" smtClean="0">
                <a:latin typeface="+mn-lt"/>
                <a:sym typeface="Symbol" pitchFamily="18" charset="2"/>
              </a:rPr>
              <a:t>we get </a:t>
            </a:r>
            <a:r>
              <a:rPr lang="en-US" altLang="en-US" i="1" dirty="0" smtClean="0">
                <a:latin typeface="+mn-lt"/>
                <a:sym typeface="Symbol" pitchFamily="18" charset="2"/>
              </a:rPr>
              <a:t>I</a:t>
            </a:r>
            <a:r>
              <a:rPr lang="en-US" altLang="en-US" dirty="0" smtClean="0">
                <a:latin typeface="+mn-lt"/>
                <a:sym typeface="Symbol" pitchFamily="18" charset="2"/>
              </a:rPr>
              <a:t> = </a:t>
            </a:r>
            <a:r>
              <a:rPr lang="en-US" altLang="en-US" i="1" dirty="0" smtClean="0">
                <a:latin typeface="+mn-lt"/>
                <a:sym typeface="Symbol" pitchFamily="18" charset="2"/>
              </a:rPr>
              <a:t>V / R</a:t>
            </a:r>
            <a:r>
              <a:rPr lang="en-US" altLang="en-US" dirty="0" smtClean="0">
                <a:latin typeface="+mn-lt"/>
                <a:sym typeface="Symbol" pitchFamily="18" charset="2"/>
              </a:rPr>
              <a:t>.</a:t>
            </a:r>
          </a:p>
          <a:p>
            <a:pPr eaLnBrk="1" hangingPunct="1">
              <a:spcBef>
                <a:spcPct val="20000"/>
              </a:spcBef>
              <a:defRPr/>
            </a:pPr>
            <a:r>
              <a:rPr lang="en-US" altLang="en-US" i="1" dirty="0" smtClean="0">
                <a:latin typeface="+mn-lt"/>
                <a:sym typeface="Symbol" pitchFamily="18" charset="2"/>
              </a:rPr>
              <a:t>	P </a:t>
            </a:r>
            <a:r>
              <a:rPr lang="en-US" altLang="en-US" dirty="0" smtClean="0">
                <a:latin typeface="+mn-lt"/>
                <a:sym typeface="Symbol" pitchFamily="18" charset="2"/>
              </a:rPr>
              <a:t>= </a:t>
            </a:r>
            <a:r>
              <a:rPr lang="en-US" altLang="en-US" i="1" dirty="0" smtClean="0">
                <a:latin typeface="+mn-lt"/>
                <a:sym typeface="Symbol" pitchFamily="18" charset="2"/>
              </a:rPr>
              <a:t>IV</a:t>
            </a:r>
            <a:r>
              <a:rPr lang="en-US" altLang="en-US" dirty="0" smtClean="0">
                <a:latin typeface="+mn-lt"/>
                <a:sym typeface="Symbol" pitchFamily="18" charset="2"/>
              </a:rPr>
              <a:t> = (</a:t>
            </a:r>
            <a:r>
              <a:rPr lang="en-US" altLang="en-US" i="1" dirty="0" smtClean="0">
                <a:latin typeface="+mn-lt"/>
                <a:sym typeface="Symbol" pitchFamily="18" charset="2"/>
              </a:rPr>
              <a:t>V / R</a:t>
            </a:r>
            <a:r>
              <a:rPr lang="en-US" altLang="en-US" dirty="0" smtClean="0">
                <a:latin typeface="+mn-lt"/>
                <a:sym typeface="Symbol" pitchFamily="18" charset="2"/>
              </a:rPr>
              <a:t>) (</a:t>
            </a:r>
            <a:r>
              <a:rPr lang="en-US" altLang="en-US" i="1" dirty="0" smtClean="0">
                <a:latin typeface="+mn-lt"/>
                <a:sym typeface="Symbol" pitchFamily="18" charset="2"/>
              </a:rPr>
              <a:t>V</a:t>
            </a:r>
            <a:r>
              <a:rPr lang="en-US" altLang="en-US" dirty="0" smtClean="0">
                <a:latin typeface="+mn-lt"/>
                <a:sym typeface="Symbol" pitchFamily="18" charset="2"/>
              </a:rPr>
              <a:t>)</a:t>
            </a:r>
            <a:r>
              <a:rPr lang="en-US" altLang="en-US" i="1" dirty="0" smtClean="0">
                <a:latin typeface="+mn-lt"/>
                <a:sym typeface="Symbol" pitchFamily="18" charset="2"/>
              </a:rPr>
              <a:t> </a:t>
            </a:r>
            <a:r>
              <a:rPr lang="en-US" altLang="en-US" dirty="0" smtClean="0">
                <a:latin typeface="+mn-lt"/>
                <a:sym typeface="Symbol" pitchFamily="18" charset="2"/>
              </a:rPr>
              <a:t>= </a:t>
            </a:r>
            <a:r>
              <a:rPr lang="en-US" altLang="en-US" i="1" dirty="0" smtClean="0">
                <a:latin typeface="+mn-lt"/>
                <a:sym typeface="Symbol" pitchFamily="18" charset="2"/>
              </a:rPr>
              <a:t>V</a:t>
            </a:r>
            <a:r>
              <a:rPr lang="en-US" altLang="en-US" baseline="30000" dirty="0" smtClean="0">
                <a:latin typeface="+mn-lt"/>
                <a:sym typeface="Symbol" pitchFamily="18" charset="2"/>
              </a:rPr>
              <a:t> 2</a:t>
            </a:r>
            <a:r>
              <a:rPr lang="en-US" altLang="en-US" i="1" dirty="0" smtClean="0">
                <a:latin typeface="+mn-lt"/>
                <a:sym typeface="Symbol" pitchFamily="18" charset="2"/>
              </a:rPr>
              <a:t>/ R</a:t>
            </a:r>
            <a:r>
              <a:rPr lang="en-US" altLang="en-US" dirty="0" smtClean="0">
                <a:latin typeface="+mn-lt"/>
                <a:sym typeface="Symbol" pitchFamily="18" charset="2"/>
              </a:rPr>
              <a:t>.</a:t>
            </a:r>
            <a:endParaRPr lang="it-IT" altLang="en-US" dirty="0" smtClean="0">
              <a:latin typeface="+mn-lt"/>
              <a:sym typeface="Symbol" pitchFamily="18" charset="2"/>
            </a:endParaRPr>
          </a:p>
        </p:txBody>
      </p:sp>
      <p:grpSp>
        <p:nvGrpSpPr>
          <p:cNvPr id="2" name="Group 12"/>
          <p:cNvGrpSpPr>
            <a:grpSpLocks/>
          </p:cNvGrpSpPr>
          <p:nvPr/>
        </p:nvGrpSpPr>
        <p:grpSpPr bwMode="auto">
          <a:xfrm>
            <a:off x="809625" y="6338888"/>
            <a:ext cx="7464425" cy="461962"/>
            <a:chOff x="510" y="3947"/>
            <a:chExt cx="4702" cy="291"/>
          </a:xfrm>
        </p:grpSpPr>
        <p:sp>
          <p:nvSpPr>
            <p:cNvPr id="26630" name="Rectangle 7"/>
            <p:cNvSpPr>
              <a:spLocks noChangeArrowheads="1"/>
            </p:cNvSpPr>
            <p:nvPr/>
          </p:nvSpPr>
          <p:spPr bwMode="auto">
            <a:xfrm>
              <a:off x="592" y="3960"/>
              <a:ext cx="2712" cy="202"/>
            </a:xfrm>
            <a:prstGeom prst="rect">
              <a:avLst/>
            </a:prstGeom>
            <a:noFill/>
            <a:ln>
              <a:noFill/>
            </a:ln>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90000"/>
                </a:lnSpc>
                <a:spcBef>
                  <a:spcPct val="20000"/>
                </a:spcBef>
                <a:defRPr/>
              </a:pPr>
              <a:r>
                <a:rPr lang="en-US" altLang="en-US" i="1" dirty="0" smtClean="0">
                  <a:latin typeface="+mn-lt"/>
                  <a:sym typeface="Symbol" pitchFamily="18" charset="2"/>
                </a:rPr>
                <a:t>P</a:t>
              </a:r>
              <a:r>
                <a:rPr lang="en-US" altLang="en-US" dirty="0" smtClean="0">
                  <a:latin typeface="+mn-lt"/>
                  <a:sym typeface="Symbol" pitchFamily="18" charset="2"/>
                </a:rPr>
                <a:t> = </a:t>
              </a:r>
              <a:r>
                <a:rPr lang="en-US" altLang="en-US" i="1" dirty="0" smtClean="0">
                  <a:latin typeface="+mn-lt"/>
                  <a:sym typeface="Symbol" pitchFamily="18" charset="2"/>
                </a:rPr>
                <a:t>VI</a:t>
              </a:r>
              <a:r>
                <a:rPr lang="en-US" altLang="en-US" dirty="0" smtClean="0">
                  <a:latin typeface="+mn-lt"/>
                  <a:sym typeface="Symbol" pitchFamily="18" charset="2"/>
                </a:rPr>
                <a:t> = </a:t>
              </a:r>
              <a:r>
                <a:rPr lang="en-US" altLang="en-US" i="1" dirty="0" smtClean="0">
                  <a:latin typeface="+mn-lt"/>
                  <a:sym typeface="Symbol" pitchFamily="18" charset="2"/>
                </a:rPr>
                <a:t>I</a:t>
              </a:r>
              <a:r>
                <a:rPr lang="en-US" altLang="en-US" baseline="30000" dirty="0" smtClean="0">
                  <a:latin typeface="+mn-lt"/>
                  <a:sym typeface="Symbol" pitchFamily="18" charset="2"/>
                </a:rPr>
                <a:t> 2</a:t>
              </a:r>
              <a:r>
                <a:rPr lang="en-US" altLang="en-US" i="1" dirty="0" smtClean="0">
                  <a:latin typeface="+mn-lt"/>
                  <a:sym typeface="Symbol" pitchFamily="18" charset="2"/>
                </a:rPr>
                <a:t>R</a:t>
              </a:r>
              <a:r>
                <a:rPr lang="en-US" altLang="en-US" dirty="0" smtClean="0">
                  <a:latin typeface="+mn-lt"/>
                  <a:sym typeface="Symbol" pitchFamily="18" charset="2"/>
                </a:rPr>
                <a:t> = </a:t>
              </a:r>
              <a:r>
                <a:rPr lang="en-US" altLang="en-US" i="1" dirty="0" smtClean="0">
                  <a:latin typeface="+mn-lt"/>
                  <a:sym typeface="Symbol" pitchFamily="18" charset="2"/>
                </a:rPr>
                <a:t>V</a:t>
              </a:r>
              <a:r>
                <a:rPr lang="en-US" altLang="en-US" baseline="30000" dirty="0" smtClean="0">
                  <a:latin typeface="+mn-lt"/>
                  <a:sym typeface="Symbol" pitchFamily="18" charset="2"/>
                </a:rPr>
                <a:t> 2</a:t>
              </a:r>
              <a:r>
                <a:rPr lang="en-US" altLang="en-US" i="1" dirty="0" smtClean="0">
                  <a:latin typeface="+mn-lt"/>
                  <a:sym typeface="Symbol" pitchFamily="18" charset="2"/>
                </a:rPr>
                <a:t>/ R</a:t>
              </a:r>
              <a:r>
                <a:rPr lang="it-IT" altLang="en-US" dirty="0" smtClean="0">
                  <a:solidFill>
                    <a:srgbClr val="000000"/>
                  </a:solidFill>
                  <a:latin typeface="+mn-lt"/>
                  <a:cs typeface="Courier New" pitchFamily="49" charset="0"/>
                </a:rPr>
                <a:t> </a:t>
              </a:r>
              <a:endParaRPr lang="en-US" altLang="en-US" dirty="0" smtClean="0">
                <a:solidFill>
                  <a:srgbClr val="000000"/>
                </a:solidFill>
                <a:latin typeface="+mn-lt"/>
                <a:cs typeface="Courier New" pitchFamily="49" charset="0"/>
              </a:endParaRPr>
            </a:p>
          </p:txBody>
        </p:sp>
        <p:sp>
          <p:nvSpPr>
            <p:cNvPr id="27655" name="Text Box 8"/>
            <p:cNvSpPr txBox="1">
              <a:spLocks noChangeArrowheads="1"/>
            </p:cNvSpPr>
            <p:nvPr/>
          </p:nvSpPr>
          <p:spPr bwMode="auto">
            <a:xfrm>
              <a:off x="3304" y="3947"/>
              <a:ext cx="1908"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electrical power</a:t>
              </a:r>
            </a:p>
          </p:txBody>
        </p:sp>
        <p:sp>
          <p:nvSpPr>
            <p:cNvPr id="27656" name="Rectangle 9"/>
            <p:cNvSpPr>
              <a:spLocks noChangeArrowheads="1"/>
            </p:cNvSpPr>
            <p:nvPr/>
          </p:nvSpPr>
          <p:spPr bwMode="auto">
            <a:xfrm>
              <a:off x="510" y="3949"/>
              <a:ext cx="4701" cy="2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1557">
                                            <p:txEl>
                                              <p:pRg st="0" end="0"/>
                                            </p:txEl>
                                          </p:spTgt>
                                        </p:tgtEl>
                                        <p:attrNameLst>
                                          <p:attrName>style.visibility</p:attrName>
                                        </p:attrNameLst>
                                      </p:cBhvr>
                                      <p:to>
                                        <p:strVal val="visible"/>
                                      </p:to>
                                    </p:set>
                                    <p:anim calcmode="lin" valueType="num">
                                      <p:cBhvr additive="base">
                                        <p:cTn id="7" dur="500" fill="hold"/>
                                        <p:tgtEl>
                                          <p:spTgt spid="7915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15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1557">
                                            <p:txEl>
                                              <p:pRg st="1" end="1"/>
                                            </p:txEl>
                                          </p:spTgt>
                                        </p:tgtEl>
                                        <p:attrNameLst>
                                          <p:attrName>style.visibility</p:attrName>
                                        </p:attrNameLst>
                                      </p:cBhvr>
                                      <p:to>
                                        <p:strVal val="visible"/>
                                      </p:to>
                                    </p:set>
                                    <p:anim calcmode="lin" valueType="num">
                                      <p:cBhvr additive="base">
                                        <p:cTn id="13" dur="500" fill="hold"/>
                                        <p:tgtEl>
                                          <p:spTgt spid="7915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155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1557">
                                            <p:txEl>
                                              <p:pRg st="2" end="2"/>
                                            </p:txEl>
                                          </p:spTgt>
                                        </p:tgtEl>
                                        <p:attrNameLst>
                                          <p:attrName>style.visibility</p:attrName>
                                        </p:attrNameLst>
                                      </p:cBhvr>
                                      <p:to>
                                        <p:strVal val="visible"/>
                                      </p:to>
                                    </p:set>
                                    <p:anim calcmode="lin" valueType="num">
                                      <p:cBhvr additive="base">
                                        <p:cTn id="19" dur="500" fill="hold"/>
                                        <p:tgtEl>
                                          <p:spTgt spid="79155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155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1557">
                                            <p:txEl>
                                              <p:pRg st="3" end="3"/>
                                            </p:txEl>
                                          </p:spTgt>
                                        </p:tgtEl>
                                        <p:attrNameLst>
                                          <p:attrName>style.visibility</p:attrName>
                                        </p:attrNameLst>
                                      </p:cBhvr>
                                      <p:to>
                                        <p:strVal val="visible"/>
                                      </p:to>
                                    </p:set>
                                    <p:anim calcmode="lin" valueType="num">
                                      <p:cBhvr additive="base">
                                        <p:cTn id="25" dur="500" fill="hold"/>
                                        <p:tgtEl>
                                          <p:spTgt spid="79155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155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91557">
                                            <p:txEl>
                                              <p:pRg st="4" end="4"/>
                                            </p:txEl>
                                          </p:spTgt>
                                        </p:tgtEl>
                                        <p:attrNameLst>
                                          <p:attrName>style.visibility</p:attrName>
                                        </p:attrNameLst>
                                      </p:cBhvr>
                                      <p:to>
                                        <p:strVal val="visible"/>
                                      </p:to>
                                    </p:set>
                                    <p:anim calcmode="lin" valueType="num">
                                      <p:cBhvr additive="base">
                                        <p:cTn id="31" dur="500" fill="hold"/>
                                        <p:tgtEl>
                                          <p:spTgt spid="79155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15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91557">
                                            <p:txEl>
                                              <p:pRg st="5" end="5"/>
                                            </p:txEl>
                                          </p:spTgt>
                                        </p:tgtEl>
                                        <p:attrNameLst>
                                          <p:attrName>style.visibility</p:attrName>
                                        </p:attrNameLst>
                                      </p:cBhvr>
                                      <p:to>
                                        <p:strVal val="visible"/>
                                      </p:to>
                                    </p:set>
                                    <p:anim calcmode="lin" valueType="num">
                                      <p:cBhvr additive="base">
                                        <p:cTn id="37" dur="500" fill="hold"/>
                                        <p:tgtEl>
                                          <p:spTgt spid="79155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15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91557">
                                            <p:txEl>
                                              <p:pRg st="6" end="6"/>
                                            </p:txEl>
                                          </p:spTgt>
                                        </p:tgtEl>
                                        <p:attrNameLst>
                                          <p:attrName>style.visibility</p:attrName>
                                        </p:attrNameLst>
                                      </p:cBhvr>
                                      <p:to>
                                        <p:strVal val="visible"/>
                                      </p:to>
                                    </p:set>
                                    <p:anim calcmode="lin" valueType="num">
                                      <p:cBhvr additive="base">
                                        <p:cTn id="43" dur="500" fill="hold"/>
                                        <p:tgtEl>
                                          <p:spTgt spid="79155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15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91557">
                                            <p:txEl>
                                              <p:pRg st="7" end="7"/>
                                            </p:txEl>
                                          </p:spTgt>
                                        </p:tgtEl>
                                        <p:attrNameLst>
                                          <p:attrName>style.visibility</p:attrName>
                                        </p:attrNameLst>
                                      </p:cBhvr>
                                      <p:to>
                                        <p:strVal val="visible"/>
                                      </p:to>
                                    </p:set>
                                    <p:anim calcmode="lin" valueType="num">
                                      <p:cBhvr additive="base">
                                        <p:cTn id="49" dur="500" fill="hold"/>
                                        <p:tgtEl>
                                          <p:spTgt spid="79155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155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4" name="Rectangle 4"/>
          <p:cNvSpPr>
            <a:spLocks noChangeArrowheads="1"/>
          </p:cNvSpPr>
          <p:nvPr/>
        </p:nvSpPr>
        <p:spPr bwMode="auto">
          <a:xfrm>
            <a:off x="687388" y="1973263"/>
            <a:ext cx="7772400" cy="4659312"/>
          </a:xfrm>
          <a:prstGeom prst="rect">
            <a:avLst/>
          </a:prstGeom>
          <a:solidFill>
            <a:srgbClr val="CCFFCC"/>
          </a:solidFill>
          <a:ln>
            <a:noFill/>
          </a:ln>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dirty="0" smtClean="0">
                <a:latin typeface="+mn-lt"/>
                <a:sym typeface="Symbol" pitchFamily="18" charset="2"/>
              </a:rPr>
              <a:t>PRACTICE: </a:t>
            </a:r>
          </a:p>
          <a:p>
            <a:pPr eaLnBrk="1" hangingPunct="1">
              <a:spcBef>
                <a:spcPct val="20000"/>
              </a:spcBef>
              <a:defRPr/>
            </a:pPr>
            <a:r>
              <a:rPr lang="en-US" altLang="en-US" dirty="0" smtClean="0">
                <a:latin typeface="+mn-lt"/>
                <a:sym typeface="Symbol" pitchFamily="18" charset="2"/>
              </a:rPr>
              <a:t>The graph shows the </a:t>
            </a:r>
            <a:r>
              <a:rPr lang="en-US" altLang="en-US" i="1" dirty="0" smtClean="0">
                <a:latin typeface="+mn-lt"/>
                <a:sym typeface="Symbol" pitchFamily="18" charset="2"/>
              </a:rPr>
              <a:t>V</a:t>
            </a:r>
            <a:r>
              <a:rPr lang="en-US" altLang="en-US" dirty="0" smtClean="0">
                <a:latin typeface="+mn-lt"/>
                <a:sym typeface="Symbol" pitchFamily="18" charset="2"/>
              </a:rPr>
              <a:t>-</a:t>
            </a:r>
            <a:r>
              <a:rPr lang="en-US" altLang="en-US" i="1" dirty="0" smtClean="0">
                <a:latin typeface="+mn-lt"/>
                <a:sym typeface="Symbol" pitchFamily="18" charset="2"/>
              </a:rPr>
              <a:t>I</a:t>
            </a:r>
            <a:r>
              <a:rPr lang="en-US" altLang="en-US" dirty="0" smtClean="0">
                <a:latin typeface="+mn-lt"/>
                <a:sym typeface="Symbol" pitchFamily="18" charset="2"/>
              </a:rPr>
              <a:t>                                              characteristics of a tungsten                                                   filament lamp. </a:t>
            </a:r>
          </a:p>
          <a:p>
            <a:pPr eaLnBrk="1" hangingPunct="1">
              <a:spcBef>
                <a:spcPct val="20000"/>
              </a:spcBef>
              <a:defRPr/>
            </a:pPr>
            <a:r>
              <a:rPr lang="en-US" altLang="en-US" dirty="0" smtClean="0">
                <a:latin typeface="+mn-lt"/>
                <a:sym typeface="Symbol" pitchFamily="18" charset="2"/>
              </a:rPr>
              <a:t>What is its power consumption                                                at </a:t>
            </a:r>
            <a:r>
              <a:rPr lang="en-US" altLang="en-US" i="1" dirty="0" smtClean="0">
                <a:latin typeface="+mn-lt"/>
                <a:sym typeface="Symbol" pitchFamily="18" charset="2"/>
              </a:rPr>
              <a:t>I</a:t>
            </a:r>
            <a:r>
              <a:rPr lang="en-US" altLang="en-US" dirty="0" smtClean="0">
                <a:latin typeface="+mn-lt"/>
                <a:sym typeface="Symbol" pitchFamily="18" charset="2"/>
              </a:rPr>
              <a:t> = 0.5 mA and at </a:t>
            </a:r>
            <a:r>
              <a:rPr lang="en-US" altLang="en-US" i="1" dirty="0" smtClean="0">
                <a:latin typeface="+mn-lt"/>
                <a:sym typeface="Symbol" pitchFamily="18" charset="2"/>
              </a:rPr>
              <a:t>I</a:t>
            </a:r>
            <a:r>
              <a:rPr lang="en-US" altLang="en-US" dirty="0" smtClean="0">
                <a:latin typeface="+mn-lt"/>
                <a:sym typeface="Symbol" pitchFamily="18" charset="2"/>
              </a:rPr>
              <a:t> = 1.5 mA?</a:t>
            </a:r>
          </a:p>
          <a:p>
            <a:pPr eaLnBrk="1" hangingPunct="1">
              <a:spcBef>
                <a:spcPct val="20000"/>
              </a:spcBef>
              <a:defRPr/>
            </a:pPr>
            <a:r>
              <a:rPr lang="en-US" altLang="en-US" dirty="0" smtClean="0">
                <a:latin typeface="+mn-lt"/>
                <a:sym typeface="Symbol" pitchFamily="18" charset="2"/>
              </a:rPr>
              <a:t>SOLUTION:</a:t>
            </a:r>
          </a:p>
          <a:p>
            <a:pPr eaLnBrk="1" hangingPunct="1">
              <a:spcBef>
                <a:spcPct val="20000"/>
              </a:spcBef>
              <a:defRPr/>
            </a:pPr>
            <a:r>
              <a:rPr lang="en-US" altLang="en-US" dirty="0" smtClean="0">
                <a:latin typeface="+mn-lt"/>
                <a:sym typeface="Symbol" pitchFamily="18" charset="2"/>
              </a:rPr>
              <a:t>At 0.5 mA, </a:t>
            </a:r>
            <a:r>
              <a:rPr lang="en-US" altLang="en-US" i="1" dirty="0" smtClean="0">
                <a:latin typeface="+mn-lt"/>
                <a:sym typeface="Symbol" pitchFamily="18" charset="2"/>
              </a:rPr>
              <a:t>V</a:t>
            </a:r>
            <a:r>
              <a:rPr lang="en-US" altLang="en-US" dirty="0" smtClean="0">
                <a:latin typeface="+mn-lt"/>
                <a:sym typeface="Symbol" pitchFamily="18" charset="2"/>
              </a:rPr>
              <a:t> = 0.08 V.</a:t>
            </a:r>
          </a:p>
          <a:p>
            <a:pPr eaLnBrk="1" hangingPunct="1">
              <a:spcBef>
                <a:spcPct val="20000"/>
              </a:spcBef>
              <a:defRPr/>
            </a:pPr>
            <a:r>
              <a:rPr lang="en-US" altLang="en-US" dirty="0" smtClean="0">
                <a:latin typeface="+mn-lt"/>
                <a:sym typeface="Symbol" pitchFamily="18" charset="2"/>
              </a:rPr>
              <a:t></a:t>
            </a:r>
            <a:r>
              <a:rPr lang="en-US" altLang="en-US" i="1" dirty="0" smtClean="0">
                <a:latin typeface="+mn-lt"/>
                <a:sym typeface="Symbol" pitchFamily="18" charset="2"/>
              </a:rPr>
              <a:t>P </a:t>
            </a:r>
            <a:r>
              <a:rPr lang="en-US" altLang="en-US" dirty="0" smtClean="0">
                <a:latin typeface="+mn-lt"/>
                <a:sym typeface="Symbol" pitchFamily="18" charset="2"/>
              </a:rPr>
              <a:t>= </a:t>
            </a:r>
            <a:r>
              <a:rPr lang="en-US" altLang="en-US" i="1" dirty="0" smtClean="0">
                <a:latin typeface="+mn-lt"/>
                <a:sym typeface="Symbol" pitchFamily="18" charset="2"/>
              </a:rPr>
              <a:t>IV</a:t>
            </a:r>
            <a:r>
              <a:rPr lang="en-US" altLang="en-US" dirty="0" smtClean="0">
                <a:latin typeface="+mn-lt"/>
                <a:sym typeface="Symbol" pitchFamily="18" charset="2"/>
              </a:rPr>
              <a:t> = (0.5</a:t>
            </a:r>
            <a:r>
              <a:rPr lang="it-IT" altLang="en-US" dirty="0" smtClean="0">
                <a:solidFill>
                  <a:srgbClr val="000000"/>
                </a:solidFill>
                <a:latin typeface="+mn-lt"/>
                <a:cs typeface="Courier New" pitchFamily="49" charset="0"/>
                <a:sym typeface="Symbol" pitchFamily="18" charset="2"/>
              </a:rPr>
              <a:t>10</a:t>
            </a:r>
            <a:r>
              <a:rPr lang="it-IT" altLang="en-US" baseline="30000" dirty="0" smtClean="0">
                <a:solidFill>
                  <a:srgbClr val="000000"/>
                </a:solidFill>
                <a:latin typeface="+mn-lt"/>
                <a:cs typeface="Courier New" pitchFamily="49" charset="0"/>
                <a:sym typeface="Symbol" pitchFamily="18" charset="2"/>
              </a:rPr>
              <a:t>-3</a:t>
            </a:r>
            <a:r>
              <a:rPr lang="en-US" altLang="en-US" dirty="0" smtClean="0">
                <a:latin typeface="+mn-lt"/>
                <a:sym typeface="Symbol" pitchFamily="18" charset="2"/>
              </a:rPr>
              <a:t>)(0.08) = 4.0</a:t>
            </a:r>
            <a:r>
              <a:rPr lang="it-IT" altLang="en-US" dirty="0" smtClean="0">
                <a:solidFill>
                  <a:srgbClr val="000000"/>
                </a:solidFill>
                <a:latin typeface="+mn-lt"/>
                <a:cs typeface="Courier New" pitchFamily="49" charset="0"/>
                <a:sym typeface="Symbol" pitchFamily="18" charset="2"/>
              </a:rPr>
              <a:t>10</a:t>
            </a:r>
            <a:r>
              <a:rPr lang="it-IT" altLang="en-US" baseline="30000" dirty="0" smtClean="0">
                <a:solidFill>
                  <a:srgbClr val="000000"/>
                </a:solidFill>
                <a:latin typeface="+mn-lt"/>
                <a:cs typeface="Courier New" pitchFamily="49" charset="0"/>
                <a:sym typeface="Symbol" pitchFamily="18" charset="2"/>
              </a:rPr>
              <a:t>-5</a:t>
            </a:r>
            <a:r>
              <a:rPr lang="it-IT" altLang="en-US" dirty="0" smtClean="0">
                <a:solidFill>
                  <a:srgbClr val="000000"/>
                </a:solidFill>
                <a:latin typeface="+mn-lt"/>
                <a:cs typeface="Courier New" pitchFamily="49" charset="0"/>
                <a:sym typeface="Symbol" pitchFamily="18" charset="2"/>
              </a:rPr>
              <a:t> W</a:t>
            </a:r>
            <a:r>
              <a:rPr lang="en-US" altLang="en-US" dirty="0" smtClean="0">
                <a:latin typeface="+mn-lt"/>
                <a:sym typeface="Symbol" pitchFamily="18" charset="2"/>
              </a:rPr>
              <a:t>.</a:t>
            </a:r>
            <a:endParaRPr lang="it-IT" altLang="en-US" i="1" dirty="0" smtClean="0">
              <a:solidFill>
                <a:srgbClr val="000000"/>
              </a:solidFill>
              <a:latin typeface="+mn-lt"/>
              <a:cs typeface="Courier New" pitchFamily="49" charset="0"/>
              <a:sym typeface="Symbol" pitchFamily="18" charset="2"/>
            </a:endParaRPr>
          </a:p>
          <a:p>
            <a:pPr eaLnBrk="1" hangingPunct="1">
              <a:spcBef>
                <a:spcPct val="20000"/>
              </a:spcBef>
              <a:defRPr/>
            </a:pPr>
            <a:r>
              <a:rPr lang="en-US" altLang="en-US" dirty="0" smtClean="0">
                <a:latin typeface="+mn-lt"/>
                <a:sym typeface="Symbol" pitchFamily="18" charset="2"/>
              </a:rPr>
              <a:t>At 1.5 mA, </a:t>
            </a:r>
            <a:r>
              <a:rPr lang="en-US" altLang="en-US" i="1" dirty="0" smtClean="0">
                <a:latin typeface="+mn-lt"/>
                <a:sym typeface="Symbol" pitchFamily="18" charset="2"/>
              </a:rPr>
              <a:t>V</a:t>
            </a:r>
            <a:r>
              <a:rPr lang="en-US" altLang="en-US" dirty="0" smtClean="0">
                <a:latin typeface="+mn-lt"/>
                <a:sym typeface="Symbol" pitchFamily="18" charset="2"/>
              </a:rPr>
              <a:t> = 0.6 V.</a:t>
            </a:r>
          </a:p>
          <a:p>
            <a:pPr eaLnBrk="1" hangingPunct="1">
              <a:spcBef>
                <a:spcPct val="20000"/>
              </a:spcBef>
              <a:defRPr/>
            </a:pPr>
            <a:r>
              <a:rPr lang="en-US" altLang="en-US" dirty="0" smtClean="0">
                <a:latin typeface="+mn-lt"/>
                <a:sym typeface="Symbol" pitchFamily="18" charset="2"/>
              </a:rPr>
              <a:t></a:t>
            </a:r>
            <a:r>
              <a:rPr lang="en-US" altLang="en-US" i="1" dirty="0" smtClean="0">
                <a:latin typeface="+mn-lt"/>
                <a:sym typeface="Symbol" pitchFamily="18" charset="2"/>
              </a:rPr>
              <a:t>P </a:t>
            </a:r>
            <a:r>
              <a:rPr lang="en-US" altLang="en-US" dirty="0" smtClean="0">
                <a:latin typeface="+mn-lt"/>
                <a:sym typeface="Symbol" pitchFamily="18" charset="2"/>
              </a:rPr>
              <a:t>= </a:t>
            </a:r>
            <a:r>
              <a:rPr lang="en-US" altLang="en-US" i="1" dirty="0" smtClean="0">
                <a:latin typeface="+mn-lt"/>
                <a:sym typeface="Symbol" pitchFamily="18" charset="2"/>
              </a:rPr>
              <a:t>IV</a:t>
            </a:r>
            <a:r>
              <a:rPr lang="en-US" altLang="en-US" dirty="0" smtClean="0">
                <a:latin typeface="+mn-lt"/>
                <a:sym typeface="Symbol" pitchFamily="18" charset="2"/>
              </a:rPr>
              <a:t> = (1.5</a:t>
            </a:r>
            <a:r>
              <a:rPr lang="it-IT" altLang="en-US" dirty="0" smtClean="0">
                <a:solidFill>
                  <a:srgbClr val="000000"/>
                </a:solidFill>
                <a:latin typeface="+mn-lt"/>
                <a:cs typeface="Courier New" pitchFamily="49" charset="0"/>
                <a:sym typeface="Symbol" pitchFamily="18" charset="2"/>
              </a:rPr>
              <a:t>10</a:t>
            </a:r>
            <a:r>
              <a:rPr lang="it-IT" altLang="en-US" baseline="30000" dirty="0" smtClean="0">
                <a:solidFill>
                  <a:srgbClr val="000000"/>
                </a:solidFill>
                <a:latin typeface="+mn-lt"/>
                <a:cs typeface="Courier New" pitchFamily="49" charset="0"/>
                <a:sym typeface="Symbol" pitchFamily="18" charset="2"/>
              </a:rPr>
              <a:t>-3</a:t>
            </a:r>
            <a:r>
              <a:rPr lang="en-US" altLang="en-US" dirty="0" smtClean="0">
                <a:latin typeface="+mn-lt"/>
                <a:sym typeface="Symbol" pitchFamily="18" charset="2"/>
              </a:rPr>
              <a:t>)(0.6) = 9.0</a:t>
            </a:r>
            <a:r>
              <a:rPr lang="it-IT" altLang="en-US" dirty="0" smtClean="0">
                <a:solidFill>
                  <a:srgbClr val="000000"/>
                </a:solidFill>
                <a:latin typeface="+mn-lt"/>
                <a:cs typeface="Courier New" pitchFamily="49" charset="0"/>
                <a:sym typeface="Symbol" pitchFamily="18" charset="2"/>
              </a:rPr>
              <a:t>10</a:t>
            </a:r>
            <a:r>
              <a:rPr lang="it-IT" altLang="en-US" baseline="30000" dirty="0" smtClean="0">
                <a:solidFill>
                  <a:srgbClr val="000000"/>
                </a:solidFill>
                <a:latin typeface="+mn-lt"/>
                <a:cs typeface="Courier New" pitchFamily="49" charset="0"/>
                <a:sym typeface="Symbol" pitchFamily="18" charset="2"/>
              </a:rPr>
              <a:t>-4</a:t>
            </a:r>
            <a:r>
              <a:rPr lang="it-IT" altLang="en-US" dirty="0" smtClean="0">
                <a:solidFill>
                  <a:srgbClr val="000000"/>
                </a:solidFill>
                <a:latin typeface="+mn-lt"/>
                <a:cs typeface="Courier New" pitchFamily="49" charset="0"/>
                <a:sym typeface="Symbol" pitchFamily="18" charset="2"/>
              </a:rPr>
              <a:t> W</a:t>
            </a:r>
            <a:r>
              <a:rPr lang="en-US" altLang="en-US" dirty="0" smtClean="0">
                <a:latin typeface="+mn-lt"/>
                <a:sym typeface="Symbol" pitchFamily="18" charset="2"/>
              </a:rPr>
              <a:t>.</a:t>
            </a:r>
            <a:endParaRPr lang="it-IT" altLang="en-US" dirty="0" smtClean="0">
              <a:latin typeface="+mn-lt"/>
              <a:sym typeface="Symbol" pitchFamily="18" charset="2"/>
            </a:endParaRPr>
          </a:p>
        </p:txBody>
      </p:sp>
      <p:sp>
        <p:nvSpPr>
          <p:cNvPr id="28675" name="Rectangle 2"/>
          <p:cNvSpPr>
            <a:spLocks noChangeArrowheads="1"/>
          </p:cNvSpPr>
          <p:nvPr/>
        </p:nvSpPr>
        <p:spPr bwMode="auto">
          <a:xfrm>
            <a:off x="685800" y="1549400"/>
            <a:ext cx="7772400" cy="423863"/>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Power dissipation</a:t>
            </a:r>
            <a:endParaRPr lang="en-US" altLang="en-US" sz="2000" i="1">
              <a:solidFill>
                <a:srgbClr val="000000"/>
              </a:solidFill>
              <a:latin typeface="Courier New" pitchFamily="49" charset="0"/>
              <a:ea typeface="Calibri" pitchFamily="34" charset="0"/>
              <a:cs typeface="Times New Roman" pitchFamily="18" charset="0"/>
            </a:endParaRPr>
          </a:p>
        </p:txBody>
      </p:sp>
      <p:sp>
        <p:nvSpPr>
          <p:cNvPr id="28676"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93609" name="Picture 9"/>
          <p:cNvPicPr>
            <a:picLocks noChangeAspect="1" noChangeArrowheads="1"/>
          </p:cNvPicPr>
          <p:nvPr/>
        </p:nvPicPr>
        <p:blipFill>
          <a:blip r:embed="rId7" cstate="print"/>
          <a:srcRect/>
          <a:stretch>
            <a:fillRect/>
          </a:stretch>
        </p:blipFill>
        <p:spPr bwMode="auto">
          <a:xfrm>
            <a:off x="5056188" y="1839913"/>
            <a:ext cx="3995737" cy="3021012"/>
          </a:xfrm>
          <a:prstGeom prst="rect">
            <a:avLst/>
          </a:prstGeom>
          <a:ln>
            <a:noFill/>
          </a:ln>
          <a:effectLst>
            <a:outerShdw blurRad="292100" dist="139700" dir="2700000" algn="tl" rotWithShape="0">
              <a:srgbClr val="333333">
                <a:alpha val="65000"/>
              </a:srgbClr>
            </a:outerShdw>
          </a:effectLst>
        </p:spPr>
      </p:pic>
      <p:sp>
        <p:nvSpPr>
          <p:cNvPr id="793610" name="Freeform 10"/>
          <p:cNvSpPr>
            <a:spLocks/>
          </p:cNvSpPr>
          <p:nvPr/>
        </p:nvSpPr>
        <p:spPr bwMode="auto">
          <a:xfrm>
            <a:off x="5557838" y="4237038"/>
            <a:ext cx="831850" cy="250825"/>
          </a:xfrm>
          <a:custGeom>
            <a:avLst/>
            <a:gdLst>
              <a:gd name="T0" fmla="*/ 0 w 570"/>
              <a:gd name="T1" fmla="*/ 0 h 158"/>
              <a:gd name="T2" fmla="*/ 2147483647 w 570"/>
              <a:gd name="T3" fmla="*/ 0 h 158"/>
              <a:gd name="T4" fmla="*/ 2147483647 w 570"/>
              <a:gd name="T5" fmla="*/ 2147483647 h 158"/>
              <a:gd name="T6" fmla="*/ 0 60000 65536"/>
              <a:gd name="T7" fmla="*/ 0 60000 65536"/>
              <a:gd name="T8" fmla="*/ 0 60000 65536"/>
              <a:gd name="T9" fmla="*/ 0 w 570"/>
              <a:gd name="T10" fmla="*/ 0 h 158"/>
              <a:gd name="T11" fmla="*/ 570 w 570"/>
              <a:gd name="T12" fmla="*/ 158 h 158"/>
            </a:gdLst>
            <a:ahLst/>
            <a:cxnLst>
              <a:cxn ang="T6">
                <a:pos x="T0" y="T1"/>
              </a:cxn>
              <a:cxn ang="T7">
                <a:pos x="T2" y="T3"/>
              </a:cxn>
              <a:cxn ang="T8">
                <a:pos x="T4" y="T5"/>
              </a:cxn>
            </a:cxnLst>
            <a:rect l="T9" t="T10" r="T11" b="T12"/>
            <a:pathLst>
              <a:path w="570" h="158">
                <a:moveTo>
                  <a:pt x="0" y="0"/>
                </a:moveTo>
                <a:lnTo>
                  <a:pt x="570" y="0"/>
                </a:lnTo>
                <a:lnTo>
                  <a:pt x="570" y="158"/>
                </a:lnTo>
              </a:path>
            </a:pathLst>
          </a:custGeom>
          <a:noFill/>
          <a:ln w="28575" cmpd="sng">
            <a:solidFill>
              <a:srgbClr val="FF0000"/>
            </a:solidFill>
            <a:round/>
            <a:headEnd/>
            <a:tailEnd/>
          </a:ln>
        </p:spPr>
        <p:txBody>
          <a:bodyPr/>
          <a:lstStyle/>
          <a:p>
            <a:endParaRPr lang="en-US"/>
          </a:p>
        </p:txBody>
      </p:sp>
      <p:sp>
        <p:nvSpPr>
          <p:cNvPr id="793611" name="Freeform 11"/>
          <p:cNvSpPr>
            <a:spLocks/>
          </p:cNvSpPr>
          <p:nvPr/>
        </p:nvSpPr>
        <p:spPr bwMode="auto">
          <a:xfrm>
            <a:off x="5568950" y="3173413"/>
            <a:ext cx="2457450" cy="1292225"/>
          </a:xfrm>
          <a:custGeom>
            <a:avLst/>
            <a:gdLst>
              <a:gd name="T0" fmla="*/ 0 w 1669"/>
              <a:gd name="T1" fmla="*/ 0 h 876"/>
              <a:gd name="T2" fmla="*/ 2147483647 w 1669"/>
              <a:gd name="T3" fmla="*/ 0 h 876"/>
              <a:gd name="T4" fmla="*/ 2147483647 w 1669"/>
              <a:gd name="T5" fmla="*/ 2147483647 h 876"/>
              <a:gd name="T6" fmla="*/ 0 60000 65536"/>
              <a:gd name="T7" fmla="*/ 0 60000 65536"/>
              <a:gd name="T8" fmla="*/ 0 60000 65536"/>
              <a:gd name="T9" fmla="*/ 0 w 1669"/>
              <a:gd name="T10" fmla="*/ 0 h 876"/>
              <a:gd name="T11" fmla="*/ 1669 w 1669"/>
              <a:gd name="T12" fmla="*/ 876 h 876"/>
            </a:gdLst>
            <a:ahLst/>
            <a:cxnLst>
              <a:cxn ang="T6">
                <a:pos x="T0" y="T1"/>
              </a:cxn>
              <a:cxn ang="T7">
                <a:pos x="T2" y="T3"/>
              </a:cxn>
              <a:cxn ang="T8">
                <a:pos x="T4" y="T5"/>
              </a:cxn>
            </a:cxnLst>
            <a:rect l="T9" t="T10" r="T11" b="T12"/>
            <a:pathLst>
              <a:path w="1669" h="876">
                <a:moveTo>
                  <a:pt x="0" y="0"/>
                </a:moveTo>
                <a:lnTo>
                  <a:pt x="1669" y="0"/>
                </a:lnTo>
                <a:lnTo>
                  <a:pt x="1669" y="876"/>
                </a:lnTo>
              </a:path>
            </a:pathLst>
          </a:custGeom>
          <a:noFill/>
          <a:ln w="28575" cmpd="sng">
            <a:solidFill>
              <a:srgbClr val="FF0000"/>
            </a:solidFill>
            <a:round/>
            <a:headEnd/>
            <a:tailEnd/>
          </a:ln>
        </p:spPr>
        <p:txBody>
          <a:bodyPr/>
          <a:lstStyle/>
          <a:p>
            <a:endParaRPr lang="en-US"/>
          </a:p>
        </p:txBody>
      </p:sp>
      <p:pic>
        <p:nvPicPr>
          <p:cNvPr id="9" name="Picture 7" descr="200px-Gluehlampe_01_KMJ"/>
          <p:cNvPicPr>
            <a:picLocks noChangeAspect="1" noChangeArrowheads="1"/>
          </p:cNvPicPr>
          <p:nvPr/>
        </p:nvPicPr>
        <p:blipFill>
          <a:blip r:embed="rId8" cstate="print"/>
          <a:srcRect/>
          <a:stretch>
            <a:fillRect/>
          </a:stretch>
        </p:blipFill>
        <p:spPr bwMode="auto">
          <a:xfrm>
            <a:off x="7142163" y="152400"/>
            <a:ext cx="1196975" cy="1989138"/>
          </a:xfrm>
          <a:prstGeom prst="rect">
            <a:avLst/>
          </a:prstGeom>
          <a:ln>
            <a:noFill/>
          </a:ln>
          <a:effectLst>
            <a:outerShdw blurRad="292100" dist="139700" dir="2700000" algn="tl" rotWithShape="0">
              <a:srgbClr val="333333">
                <a:alpha val="65000"/>
              </a:srgbClr>
            </a:outerShdw>
          </a:effectLst>
        </p:spPr>
      </p:pic>
      <p:sp>
        <p:nvSpPr>
          <p:cNvPr id="10" name="Oval 8"/>
          <p:cNvSpPr>
            <a:spLocks noChangeArrowheads="1"/>
          </p:cNvSpPr>
          <p:nvPr/>
        </p:nvSpPr>
        <p:spPr bwMode="auto">
          <a:xfrm>
            <a:off x="7173913" y="201613"/>
            <a:ext cx="1108075" cy="1203325"/>
          </a:xfrm>
          <a:prstGeom prst="ellipse">
            <a:avLst/>
          </a:prstGeom>
          <a:solidFill>
            <a:srgbClr val="FFFF00">
              <a:alpha val="38823"/>
            </a:srgbClr>
          </a:solidFill>
          <a:ln w="9525">
            <a:no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3604">
                                            <p:txEl>
                                              <p:pRg st="0" end="0"/>
                                            </p:txEl>
                                          </p:spTgt>
                                        </p:tgtEl>
                                        <p:attrNameLst>
                                          <p:attrName>style.visibility</p:attrName>
                                        </p:attrNameLst>
                                      </p:cBhvr>
                                      <p:to>
                                        <p:strVal val="visible"/>
                                      </p:to>
                                    </p:set>
                                    <p:anim calcmode="lin" valueType="num">
                                      <p:cBhvr additive="base">
                                        <p:cTn id="7" dur="500" fill="hold"/>
                                        <p:tgtEl>
                                          <p:spTgt spid="793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36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3604">
                                            <p:txEl>
                                              <p:pRg st="1" end="1"/>
                                            </p:txEl>
                                          </p:spTgt>
                                        </p:tgtEl>
                                        <p:attrNameLst>
                                          <p:attrName>style.visibility</p:attrName>
                                        </p:attrNameLst>
                                      </p:cBhvr>
                                      <p:to>
                                        <p:strVal val="visible"/>
                                      </p:to>
                                    </p:set>
                                    <p:anim calcmode="lin" valueType="num">
                                      <p:cBhvr additive="base">
                                        <p:cTn id="13" dur="500" fill="hold"/>
                                        <p:tgtEl>
                                          <p:spTgt spid="793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36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793609"/>
                                        </p:tgtEl>
                                        <p:attrNameLst>
                                          <p:attrName>style.visibility</p:attrName>
                                        </p:attrNameLst>
                                      </p:cBhvr>
                                      <p:to>
                                        <p:strVal val="visible"/>
                                      </p:to>
                                    </p:set>
                                    <p:anim calcmode="lin" valueType="num">
                                      <p:cBhvr>
                                        <p:cTn id="17" dur="500" fill="hold"/>
                                        <p:tgtEl>
                                          <p:spTgt spid="793609"/>
                                        </p:tgtEl>
                                        <p:attrNameLst>
                                          <p:attrName>ppt_w</p:attrName>
                                        </p:attrNameLst>
                                      </p:cBhvr>
                                      <p:tavLst>
                                        <p:tav tm="0">
                                          <p:val>
                                            <p:fltVal val="0"/>
                                          </p:val>
                                        </p:tav>
                                        <p:tav tm="100000">
                                          <p:val>
                                            <p:strVal val="#ppt_w"/>
                                          </p:val>
                                        </p:tav>
                                      </p:tavLst>
                                    </p:anim>
                                    <p:anim calcmode="lin" valueType="num">
                                      <p:cBhvr>
                                        <p:cTn id="18" dur="500" fill="hold"/>
                                        <p:tgtEl>
                                          <p:spTgt spid="793609"/>
                                        </p:tgtEl>
                                        <p:attrNameLst>
                                          <p:attrName>ppt_h</p:attrName>
                                        </p:attrNameLst>
                                      </p:cBhvr>
                                      <p:tavLst>
                                        <p:tav tm="0">
                                          <p:val>
                                            <p:fltVal val="0"/>
                                          </p:val>
                                        </p:tav>
                                        <p:tav tm="100000">
                                          <p:val>
                                            <p:strVal val="#ppt_h"/>
                                          </p:val>
                                        </p:tav>
                                      </p:tavLst>
                                    </p:anim>
                                    <p:animEffect transition="in" filter="fade">
                                      <p:cBhvr>
                                        <p:cTn id="19" dur="500"/>
                                        <p:tgtEl>
                                          <p:spTgt spid="793609"/>
                                        </p:tgtEl>
                                      </p:cBhvr>
                                    </p:animEffect>
                                  </p:childTnLst>
                                </p:cTn>
                              </p:par>
                              <p:par>
                                <p:cTn id="20" presetID="53"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nodeType="afterGroup">
                            <p:stCondLst>
                              <p:cond delay="0"/>
                            </p:stCondLst>
                            <p:childTnLst>
                              <p:par>
                                <p:cTn id="27" presetID="10" presetClass="entr" presetSubtype="0" fill="hold" grpId="2"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93604">
                                            <p:txEl>
                                              <p:pRg st="2" end="2"/>
                                            </p:txEl>
                                          </p:spTgt>
                                        </p:tgtEl>
                                        <p:attrNameLst>
                                          <p:attrName>style.visibility</p:attrName>
                                        </p:attrNameLst>
                                      </p:cBhvr>
                                      <p:to>
                                        <p:strVal val="visible"/>
                                      </p:to>
                                    </p:set>
                                    <p:anim calcmode="lin" valueType="num">
                                      <p:cBhvr additive="base">
                                        <p:cTn id="34" dur="500" fill="hold"/>
                                        <p:tgtEl>
                                          <p:spTgt spid="79360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936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793604">
                                            <p:txEl>
                                              <p:pRg st="3" end="3"/>
                                            </p:txEl>
                                          </p:spTgt>
                                        </p:tgtEl>
                                        <p:attrNameLst>
                                          <p:attrName>style.visibility</p:attrName>
                                        </p:attrNameLst>
                                      </p:cBhvr>
                                      <p:to>
                                        <p:strVal val="visible"/>
                                      </p:to>
                                    </p:set>
                                    <p:anim calcmode="lin" valueType="num">
                                      <p:cBhvr additive="base">
                                        <p:cTn id="40" dur="500" fill="hold"/>
                                        <p:tgtEl>
                                          <p:spTgt spid="793604">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936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93610"/>
                                        </p:tgtEl>
                                        <p:attrNameLst>
                                          <p:attrName>style.visibility</p:attrName>
                                        </p:attrNameLst>
                                      </p:cBhvr>
                                      <p:to>
                                        <p:strVal val="visible"/>
                                      </p:to>
                                    </p:set>
                                    <p:animEffect transition="in" filter="wipe(down)">
                                      <p:cBhvr>
                                        <p:cTn id="46" dur="2000"/>
                                        <p:tgtEl>
                                          <p:spTgt spid="793610"/>
                                        </p:tgtEl>
                                      </p:cBhvr>
                                    </p:animEffect>
                                  </p:childTnLst>
                                  <p:subTnLst>
                                    <p:audio>
                                      <p:cMediaNode>
                                        <p:cTn display="0" masterRel="sameClick">
                                          <p:stCondLst>
                                            <p:cond evt="begin" delay="0">
                                              <p:tn val="44"/>
                                            </p:cond>
                                          </p:stCondLst>
                                          <p:endCondLst>
                                            <p:cond evt="onStopAudio" delay="0">
                                              <p:tgtEl>
                                                <p:sldTgt/>
                                              </p:tgtEl>
                                            </p:cond>
                                          </p:endCondLst>
                                        </p:cTn>
                                        <p:tgtEl>
                                          <p:sndTgt r:embed="rId6" name="drumroll.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93604">
                                            <p:txEl>
                                              <p:pRg st="4" end="4"/>
                                            </p:txEl>
                                          </p:spTgt>
                                        </p:tgtEl>
                                        <p:attrNameLst>
                                          <p:attrName>style.visibility</p:attrName>
                                        </p:attrNameLst>
                                      </p:cBhvr>
                                      <p:to>
                                        <p:strVal val="visible"/>
                                      </p:to>
                                    </p:set>
                                    <p:anim calcmode="lin" valueType="num">
                                      <p:cBhvr additive="base">
                                        <p:cTn id="51" dur="500" fill="hold"/>
                                        <p:tgtEl>
                                          <p:spTgt spid="79360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936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93604">
                                            <p:txEl>
                                              <p:pRg st="5" end="5"/>
                                            </p:txEl>
                                          </p:spTgt>
                                        </p:tgtEl>
                                        <p:attrNameLst>
                                          <p:attrName>style.visibility</p:attrName>
                                        </p:attrNameLst>
                                      </p:cBhvr>
                                      <p:to>
                                        <p:strVal val="visible"/>
                                      </p:to>
                                    </p:set>
                                    <p:anim calcmode="lin" valueType="num">
                                      <p:cBhvr additive="base">
                                        <p:cTn id="57" dur="500" fill="hold"/>
                                        <p:tgtEl>
                                          <p:spTgt spid="793604">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936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93611"/>
                                        </p:tgtEl>
                                        <p:attrNameLst>
                                          <p:attrName>style.visibility</p:attrName>
                                        </p:attrNameLst>
                                      </p:cBhvr>
                                      <p:to>
                                        <p:strVal val="visible"/>
                                      </p:to>
                                    </p:set>
                                    <p:animEffect transition="in" filter="wipe(down)">
                                      <p:cBhvr>
                                        <p:cTn id="63" dur="2000"/>
                                        <p:tgtEl>
                                          <p:spTgt spid="793611"/>
                                        </p:tgtEl>
                                      </p:cBhvr>
                                    </p:animEffect>
                                  </p:childTnLst>
                                  <p:subTnLst>
                                    <p:audio>
                                      <p:cMediaNode>
                                        <p:cTn display="0" masterRel="sameClick">
                                          <p:stCondLst>
                                            <p:cond evt="begin" delay="0">
                                              <p:tn val="61"/>
                                            </p:cond>
                                          </p:stCondLst>
                                          <p:endCondLst>
                                            <p:cond evt="onStopAudio" delay="0">
                                              <p:tgtEl>
                                                <p:sldTgt/>
                                              </p:tgtEl>
                                            </p:cond>
                                          </p:endCondLst>
                                        </p:cTn>
                                        <p:tgtEl>
                                          <p:sndTgt r:embed="rId6" name="drumroll.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793604">
                                            <p:txEl>
                                              <p:pRg st="6" end="6"/>
                                            </p:txEl>
                                          </p:spTgt>
                                        </p:tgtEl>
                                        <p:attrNameLst>
                                          <p:attrName>style.visibility</p:attrName>
                                        </p:attrNameLst>
                                      </p:cBhvr>
                                      <p:to>
                                        <p:strVal val="visible"/>
                                      </p:to>
                                    </p:set>
                                    <p:anim calcmode="lin" valueType="num">
                                      <p:cBhvr additive="base">
                                        <p:cTn id="68" dur="500" fill="hold"/>
                                        <p:tgtEl>
                                          <p:spTgt spid="79360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936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793604">
                                            <p:txEl>
                                              <p:pRg st="7" end="7"/>
                                            </p:txEl>
                                          </p:spTgt>
                                        </p:tgtEl>
                                        <p:attrNameLst>
                                          <p:attrName>style.visibility</p:attrName>
                                        </p:attrNameLst>
                                      </p:cBhvr>
                                      <p:to>
                                        <p:strVal val="visible"/>
                                      </p:to>
                                    </p:set>
                                    <p:anim calcmode="lin" valueType="num">
                                      <p:cBhvr additive="base">
                                        <p:cTn id="74" dur="500" fill="hold"/>
                                        <p:tgtEl>
                                          <p:spTgt spid="793604">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9360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10" grpId="0" animBg="1"/>
      <p:bldP spid="793611" grpId="0" animBg="1"/>
      <p:bldP spid="10"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1273175" indent="-533400" eaLnBrk="0" hangingPunct="0">
              <a:spcBef>
                <a:spcPct val="20000"/>
              </a:spcBef>
              <a:buChar char="–"/>
              <a:defRPr sz="2800">
                <a:solidFill>
                  <a:schemeClr val="tx1"/>
                </a:solidFill>
                <a:latin typeface="Arial" charset="0"/>
              </a:defRPr>
            </a:lvl2pPr>
            <a:lvl3pPr marL="1844675" indent="-457200" eaLnBrk="0" hangingPunct="0">
              <a:spcBef>
                <a:spcPct val="20000"/>
              </a:spcBef>
              <a:buChar char="•"/>
              <a:defRPr sz="2400">
                <a:solidFill>
                  <a:schemeClr val="tx1"/>
                </a:solidFill>
                <a:latin typeface="Arial" charset="0"/>
              </a:defRPr>
            </a:lvl3pPr>
            <a:lvl4pPr marL="2339975" indent="-381000" eaLnBrk="0" hangingPunct="0">
              <a:spcBef>
                <a:spcPct val="20000"/>
              </a:spcBef>
              <a:buChar char="–"/>
              <a:defRPr sz="2000">
                <a:solidFill>
                  <a:schemeClr val="tx1"/>
                </a:solidFill>
                <a:latin typeface="Arial" charset="0"/>
              </a:defRPr>
            </a:lvl4pPr>
            <a:lvl5pPr marL="2835275" indent="-381000" eaLnBrk="0" hangingPunct="0">
              <a:spcBef>
                <a:spcPct val="20000"/>
              </a:spcBef>
              <a:buChar char="»"/>
              <a:defRPr sz="2000">
                <a:solidFill>
                  <a:schemeClr val="tx1"/>
                </a:solidFill>
                <a:latin typeface="Arial" charset="0"/>
              </a:defRPr>
            </a:lvl5pPr>
            <a:lvl6pPr marL="3292475" indent="-381000" eaLnBrk="0" fontAlgn="base" hangingPunct="0">
              <a:spcBef>
                <a:spcPct val="20000"/>
              </a:spcBef>
              <a:spcAft>
                <a:spcPct val="0"/>
              </a:spcAft>
              <a:buChar char="»"/>
              <a:defRPr sz="2000">
                <a:solidFill>
                  <a:schemeClr val="tx1"/>
                </a:solidFill>
                <a:latin typeface="Arial" charset="0"/>
              </a:defRPr>
            </a:lvl6pPr>
            <a:lvl7pPr marL="3749675" indent="-381000" eaLnBrk="0" fontAlgn="base" hangingPunct="0">
              <a:spcBef>
                <a:spcPct val="20000"/>
              </a:spcBef>
              <a:spcAft>
                <a:spcPct val="0"/>
              </a:spcAft>
              <a:buChar char="»"/>
              <a:defRPr sz="2000">
                <a:solidFill>
                  <a:schemeClr val="tx1"/>
                </a:solidFill>
                <a:latin typeface="Arial" charset="0"/>
              </a:defRPr>
            </a:lvl7pPr>
            <a:lvl8pPr marL="4206875" indent="-381000" eaLnBrk="0" fontAlgn="base" hangingPunct="0">
              <a:spcBef>
                <a:spcPct val="20000"/>
              </a:spcBef>
              <a:spcAft>
                <a:spcPct val="0"/>
              </a:spcAft>
              <a:buChar char="»"/>
              <a:defRPr sz="2000">
                <a:solidFill>
                  <a:schemeClr val="tx1"/>
                </a:solidFill>
                <a:latin typeface="Arial" charset="0"/>
              </a:defRPr>
            </a:lvl8pPr>
            <a:lvl9pPr marL="4664075"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Electric circuits</a:t>
            </a:r>
          </a:p>
          <a:p>
            <a:pPr eaLnBrk="1" hangingPunct="1">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rPr>
              <a:t>An </a:t>
            </a:r>
            <a:r>
              <a:rPr lang="en-US" altLang="en-US" sz="2400" b="1" dirty="0" smtClean="0">
                <a:solidFill>
                  <a:srgbClr val="000000"/>
                </a:solidFill>
                <a:cs typeface="Times New Roman" pitchFamily="18" charset="0"/>
              </a:rPr>
              <a:t>electric circuit</a:t>
            </a:r>
            <a:r>
              <a:rPr lang="en-US" altLang="en-US" sz="2400" dirty="0" smtClean="0">
                <a:solidFill>
                  <a:srgbClr val="000000"/>
                </a:solidFill>
                <a:cs typeface="Times New Roman" pitchFamily="18" charset="0"/>
              </a:rPr>
              <a:t> is a set of </a:t>
            </a:r>
            <a:r>
              <a:rPr lang="en-US" altLang="en-US" sz="2400" u="sng" dirty="0" smtClean="0">
                <a:solidFill>
                  <a:srgbClr val="000000"/>
                </a:solidFill>
                <a:cs typeface="Times New Roman" pitchFamily="18" charset="0"/>
              </a:rPr>
              <a:t>conductors</a:t>
            </a:r>
            <a:r>
              <a:rPr lang="en-US" altLang="en-US" sz="2400" dirty="0" smtClean="0">
                <a:solidFill>
                  <a:srgbClr val="000000"/>
                </a:solidFill>
                <a:cs typeface="Times New Roman" pitchFamily="18" charset="0"/>
              </a:rPr>
              <a:t> (like wires) and </a:t>
            </a:r>
            <a:r>
              <a:rPr lang="en-US" altLang="en-US" sz="2400" u="sng" dirty="0" smtClean="0">
                <a:solidFill>
                  <a:srgbClr val="000000"/>
                </a:solidFill>
                <a:cs typeface="Times New Roman" pitchFamily="18" charset="0"/>
              </a:rPr>
              <a:t>components</a:t>
            </a:r>
            <a:r>
              <a:rPr lang="en-US" altLang="en-US" sz="2400" dirty="0" smtClean="0">
                <a:solidFill>
                  <a:srgbClr val="000000"/>
                </a:solidFill>
                <a:cs typeface="Times New Roman" pitchFamily="18" charset="0"/>
              </a:rPr>
              <a:t> (like resistors, lights, etc.) connected to an electrical </a:t>
            </a:r>
            <a:r>
              <a:rPr lang="en-US" altLang="en-US" sz="2400" u="sng" dirty="0" smtClean="0">
                <a:solidFill>
                  <a:srgbClr val="000000"/>
                </a:solidFill>
                <a:cs typeface="Times New Roman" pitchFamily="18" charset="0"/>
              </a:rPr>
              <a:t>voltage source</a:t>
            </a:r>
            <a:r>
              <a:rPr lang="en-US" altLang="en-US" sz="2400" dirty="0" smtClean="0">
                <a:solidFill>
                  <a:srgbClr val="000000"/>
                </a:solidFill>
                <a:cs typeface="Times New Roman" pitchFamily="18" charset="0"/>
              </a:rPr>
              <a:t> (like a cell or a battery) in such a way that current can flow in complete loops.	</a:t>
            </a:r>
          </a:p>
          <a:p>
            <a:pPr eaLnBrk="1" hangingPunct="1">
              <a:spcBef>
                <a:spcPts val="400"/>
              </a:spcBef>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rPr>
              <a:t>Here are two circuits consisting of cells, resistors, and wires.</a:t>
            </a:r>
          </a:p>
          <a:p>
            <a:pPr eaLnBrk="1" hangingPunct="1">
              <a:spcBef>
                <a:spcPts val="400"/>
              </a:spcBef>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rPr>
              <a:t>Note current flowing from (+) to (-) in each circuit.</a:t>
            </a:r>
            <a:endParaRPr lang="en-US" altLang="en-US" sz="2400" i="1" dirty="0" smtClean="0">
              <a:solidFill>
                <a:schemeClr val="accent2"/>
              </a:solidFill>
              <a:latin typeface="+mn-lt"/>
              <a:cs typeface="Times New Roman" pitchFamily="18" charset="0"/>
            </a:endParaRPr>
          </a:p>
        </p:txBody>
      </p:sp>
      <p:sp>
        <p:nvSpPr>
          <p:cNvPr id="29699"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3" name="Group 42"/>
          <p:cNvGrpSpPr>
            <a:grpSpLocks/>
          </p:cNvGrpSpPr>
          <p:nvPr/>
        </p:nvGrpSpPr>
        <p:grpSpPr bwMode="auto">
          <a:xfrm>
            <a:off x="4868863" y="5170488"/>
            <a:ext cx="3252787" cy="1644650"/>
            <a:chOff x="3067" y="1648"/>
            <a:chExt cx="2049" cy="1036"/>
          </a:xfrm>
        </p:grpSpPr>
        <p:pic>
          <p:nvPicPr>
            <p:cNvPr id="19491" name="Picture 29"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172334" flipV="1">
              <a:off x="3067" y="1842"/>
              <a:ext cx="667" cy="667"/>
            </a:xfrm>
            <a:prstGeom prst="rect">
              <a:avLst/>
            </a:prstGeom>
            <a:ln>
              <a:noFill/>
            </a:ln>
            <a:effectLst>
              <a:outerShdw blurRad="292100" dist="139700" dir="2700000" algn="tl" rotWithShape="0">
                <a:srgbClr val="333333">
                  <a:alpha val="65000"/>
                </a:srgbClr>
              </a:outerShdw>
            </a:effectLst>
            <a:extLst/>
          </p:spPr>
        </p:pic>
        <p:grpSp>
          <p:nvGrpSpPr>
            <p:cNvPr id="29726" name="Group 38"/>
            <p:cNvGrpSpPr>
              <a:grpSpLocks/>
            </p:cNvGrpSpPr>
            <p:nvPr/>
          </p:nvGrpSpPr>
          <p:grpSpPr bwMode="auto">
            <a:xfrm>
              <a:off x="3316" y="1648"/>
              <a:ext cx="1800" cy="1036"/>
              <a:chOff x="3316" y="1648"/>
              <a:chExt cx="1800" cy="1036"/>
            </a:xfrm>
          </p:grpSpPr>
          <p:sp>
            <p:nvSpPr>
              <p:cNvPr id="836639" name="Rectangle 31"/>
              <p:cNvSpPr>
                <a:spLocks noChangeArrowheads="1"/>
              </p:cNvSpPr>
              <p:nvPr/>
            </p:nvSpPr>
            <p:spPr bwMode="auto">
              <a:xfrm>
                <a:off x="3389" y="2610"/>
                <a:ext cx="1387"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19494" name="Picture 26" descr="battery"/>
              <p:cNvPicPr>
                <a:picLocks noChangeAspect="1" noChangeArrowheads="1"/>
              </p:cNvPicPr>
              <p:nvPr/>
            </p:nvPicPr>
            <p:blipFill>
              <a:blip r:embed="rId7" cstate="print"/>
              <a:srcRect/>
              <a:stretch>
                <a:fillRect/>
              </a:stretch>
            </p:blipFill>
            <p:spPr bwMode="auto">
              <a:xfrm rot="1253433">
                <a:off x="4421" y="1694"/>
                <a:ext cx="695" cy="911"/>
              </a:xfrm>
              <a:prstGeom prst="rect">
                <a:avLst/>
              </a:prstGeom>
              <a:ln>
                <a:noFill/>
              </a:ln>
              <a:effectLst>
                <a:outerShdw blurRad="292100" dist="139700" dir="2700000" algn="tl" rotWithShape="0">
                  <a:srgbClr val="333333">
                    <a:alpha val="65000"/>
                  </a:srgbClr>
                </a:outerShdw>
              </a:effectLst>
              <a:extLst/>
            </p:spPr>
          </p:pic>
          <p:pic>
            <p:nvPicPr>
              <p:cNvPr id="19495" name="Picture 27"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172334" flipV="1">
                <a:off x="3793" y="1840"/>
                <a:ext cx="667" cy="667"/>
              </a:xfrm>
              <a:prstGeom prst="rect">
                <a:avLst/>
              </a:prstGeom>
              <a:ln>
                <a:noFill/>
              </a:ln>
              <a:effectLst>
                <a:outerShdw blurRad="292100" dist="139700" dir="2700000" algn="tl" rotWithShape="0">
                  <a:srgbClr val="333333">
                    <a:alpha val="65000"/>
                  </a:srgbClr>
                </a:outerShdw>
              </a:effectLst>
              <a:extLst/>
            </p:spPr>
          </p:pic>
          <p:pic>
            <p:nvPicPr>
              <p:cNvPr id="19496" name="Picture 28"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172334" flipV="1">
                <a:off x="3436" y="1843"/>
                <a:ext cx="667" cy="667"/>
              </a:xfrm>
              <a:prstGeom prst="rect">
                <a:avLst/>
              </a:prstGeom>
              <a:ln>
                <a:noFill/>
              </a:ln>
              <a:effectLst>
                <a:outerShdw blurRad="292100" dist="139700" dir="2700000" algn="tl" rotWithShape="0">
                  <a:srgbClr val="333333">
                    <a:alpha val="65000"/>
                  </a:srgbClr>
                </a:outerShdw>
              </a:effectLst>
              <a:extLst/>
            </p:spPr>
          </p:pic>
          <p:sp>
            <p:nvSpPr>
              <p:cNvPr id="836638" name="Rectangle 30"/>
              <p:cNvSpPr>
                <a:spLocks noChangeArrowheads="1"/>
              </p:cNvSpPr>
              <p:nvPr/>
            </p:nvSpPr>
            <p:spPr bwMode="auto">
              <a:xfrm>
                <a:off x="3372" y="1692"/>
                <a:ext cx="1387"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29732" name="Oval 32"/>
              <p:cNvSpPr>
                <a:spLocks noChangeArrowheads="1"/>
              </p:cNvSpPr>
              <p:nvPr/>
            </p:nvSpPr>
            <p:spPr bwMode="auto">
              <a:xfrm rot="-2307224">
                <a:off x="3316" y="1663"/>
                <a:ext cx="163" cy="112"/>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33" name="Oval 33"/>
              <p:cNvSpPr>
                <a:spLocks noChangeArrowheads="1"/>
              </p:cNvSpPr>
              <p:nvPr/>
            </p:nvSpPr>
            <p:spPr bwMode="auto">
              <a:xfrm rot="3330927">
                <a:off x="3341" y="2553"/>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34" name="Oval 34"/>
              <p:cNvSpPr>
                <a:spLocks noChangeArrowheads="1"/>
              </p:cNvSpPr>
              <p:nvPr/>
            </p:nvSpPr>
            <p:spPr bwMode="auto">
              <a:xfrm rot="3330927">
                <a:off x="3706" y="2562"/>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35" name="Oval 35"/>
              <p:cNvSpPr>
                <a:spLocks noChangeArrowheads="1"/>
              </p:cNvSpPr>
              <p:nvPr/>
            </p:nvSpPr>
            <p:spPr bwMode="auto">
              <a:xfrm rot="3330927">
                <a:off x="4056" y="255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36" name="Oval 36"/>
              <p:cNvSpPr>
                <a:spLocks noChangeArrowheads="1"/>
              </p:cNvSpPr>
              <p:nvPr/>
            </p:nvSpPr>
            <p:spPr bwMode="auto">
              <a:xfrm rot="3330927">
                <a:off x="3701" y="1655"/>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37" name="Oval 37"/>
              <p:cNvSpPr>
                <a:spLocks noChangeArrowheads="1"/>
              </p:cNvSpPr>
              <p:nvPr/>
            </p:nvSpPr>
            <p:spPr bwMode="auto">
              <a:xfrm rot="3330927">
                <a:off x="4058" y="165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grpSp>
      <p:grpSp>
        <p:nvGrpSpPr>
          <p:cNvPr id="5" name="Group 41"/>
          <p:cNvGrpSpPr>
            <a:grpSpLocks/>
          </p:cNvGrpSpPr>
          <p:nvPr/>
        </p:nvGrpSpPr>
        <p:grpSpPr bwMode="auto">
          <a:xfrm>
            <a:off x="446088" y="4449763"/>
            <a:ext cx="3835400" cy="2514600"/>
            <a:chOff x="281" y="1368"/>
            <a:chExt cx="2416" cy="1584"/>
          </a:xfrm>
        </p:grpSpPr>
        <p:pic>
          <p:nvPicPr>
            <p:cNvPr id="19481" name="Picture 19"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754076">
              <a:off x="720" y="1376"/>
              <a:ext cx="667" cy="667"/>
            </a:xfrm>
            <a:prstGeom prst="rect">
              <a:avLst/>
            </a:prstGeom>
            <a:ln>
              <a:noFill/>
            </a:ln>
            <a:effectLst>
              <a:outerShdw blurRad="292100" dist="139700" dir="2700000" algn="tl" rotWithShape="0">
                <a:srgbClr val="333333">
                  <a:alpha val="65000"/>
                </a:srgbClr>
              </a:outerShdw>
            </a:effectLst>
            <a:extLst/>
          </p:spPr>
        </p:pic>
        <p:pic>
          <p:nvPicPr>
            <p:cNvPr id="19482" name="Picture 20"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172334">
              <a:off x="281" y="1824"/>
              <a:ext cx="667" cy="667"/>
            </a:xfrm>
            <a:prstGeom prst="rect">
              <a:avLst/>
            </a:prstGeom>
            <a:ln>
              <a:noFill/>
            </a:ln>
            <a:effectLst>
              <a:outerShdw blurRad="292100" dist="139700" dir="2700000" algn="tl" rotWithShape="0">
                <a:srgbClr val="333333">
                  <a:alpha val="65000"/>
                </a:srgbClr>
              </a:outerShdw>
            </a:effectLst>
            <a:extLst/>
          </p:spPr>
        </p:pic>
        <p:sp>
          <p:nvSpPr>
            <p:cNvPr id="836630" name="Rectangle 22"/>
            <p:cNvSpPr>
              <a:spLocks noChangeArrowheads="1"/>
            </p:cNvSpPr>
            <p:nvPr/>
          </p:nvSpPr>
          <p:spPr bwMode="auto">
            <a:xfrm>
              <a:off x="597" y="2593"/>
              <a:ext cx="629"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29718" name="Oval 24"/>
            <p:cNvSpPr>
              <a:spLocks noChangeArrowheads="1"/>
            </p:cNvSpPr>
            <p:nvPr/>
          </p:nvSpPr>
          <p:spPr bwMode="auto">
            <a:xfrm rot="-2307224">
              <a:off x="558" y="1670"/>
              <a:ext cx="163" cy="112"/>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19" name="Oval 25"/>
            <p:cNvSpPr>
              <a:spLocks noChangeArrowheads="1"/>
            </p:cNvSpPr>
            <p:nvPr/>
          </p:nvSpPr>
          <p:spPr bwMode="auto">
            <a:xfrm rot="3330927">
              <a:off x="559" y="253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pic>
          <p:nvPicPr>
            <p:cNvPr id="19486" name="Picture 39" descr="battery"/>
            <p:cNvPicPr>
              <a:picLocks noChangeAspect="1" noChangeArrowheads="1"/>
            </p:cNvPicPr>
            <p:nvPr/>
          </p:nvPicPr>
          <p:blipFill>
            <a:blip r:embed="rId7" cstate="print"/>
            <a:srcRect/>
            <a:stretch>
              <a:fillRect/>
            </a:stretch>
          </p:blipFill>
          <p:spPr bwMode="auto">
            <a:xfrm rot="6653433">
              <a:off x="1276" y="2149"/>
              <a:ext cx="695" cy="911"/>
            </a:xfrm>
            <a:prstGeom prst="rect">
              <a:avLst/>
            </a:prstGeom>
            <a:ln>
              <a:noFill/>
            </a:ln>
            <a:effectLst>
              <a:outerShdw blurRad="292100" dist="139700" dir="2700000" algn="tl" rotWithShape="0">
                <a:srgbClr val="333333">
                  <a:alpha val="65000"/>
                </a:srgbClr>
              </a:outerShdw>
            </a:effectLst>
            <a:extLst/>
          </p:spPr>
        </p:pic>
        <p:sp>
          <p:nvSpPr>
            <p:cNvPr id="836648" name="Rectangle 40"/>
            <p:cNvSpPr>
              <a:spLocks noChangeArrowheads="1"/>
            </p:cNvSpPr>
            <p:nvPr/>
          </p:nvSpPr>
          <p:spPr bwMode="auto">
            <a:xfrm>
              <a:off x="2031" y="2587"/>
              <a:ext cx="326"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19488" name="Picture 17" descr="battery"/>
            <p:cNvPicPr>
              <a:picLocks noChangeAspect="1" noChangeArrowheads="1"/>
            </p:cNvPicPr>
            <p:nvPr/>
          </p:nvPicPr>
          <p:blipFill>
            <a:blip r:embed="rId7" cstate="print"/>
            <a:srcRect/>
            <a:stretch>
              <a:fillRect/>
            </a:stretch>
          </p:blipFill>
          <p:spPr bwMode="auto">
            <a:xfrm rot="1253433">
              <a:off x="2002" y="1686"/>
              <a:ext cx="695" cy="911"/>
            </a:xfrm>
            <a:prstGeom prst="rect">
              <a:avLst/>
            </a:prstGeom>
            <a:ln>
              <a:noFill/>
            </a:ln>
            <a:effectLst>
              <a:outerShdw blurRad="292100" dist="139700" dir="2700000" algn="tl" rotWithShape="0">
                <a:srgbClr val="333333">
                  <a:alpha val="65000"/>
                </a:srgbClr>
              </a:outerShdw>
            </a:effectLst>
            <a:extLst/>
          </p:spPr>
        </p:pic>
        <p:pic>
          <p:nvPicPr>
            <p:cNvPr id="19489" name="Picture 18"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754076">
              <a:off x="1560" y="1368"/>
              <a:ext cx="667" cy="667"/>
            </a:xfrm>
            <a:prstGeom prst="rect">
              <a:avLst/>
            </a:prstGeom>
            <a:ln>
              <a:noFill/>
            </a:ln>
            <a:effectLst>
              <a:outerShdw blurRad="292100" dist="139700" dir="2700000" algn="tl" rotWithShape="0">
                <a:srgbClr val="333333">
                  <a:alpha val="65000"/>
                </a:srgbClr>
              </a:outerShdw>
            </a:effectLst>
            <a:extLst/>
          </p:spPr>
        </p:pic>
        <p:sp>
          <p:nvSpPr>
            <p:cNvPr id="29724" name="Oval 23"/>
            <p:cNvSpPr>
              <a:spLocks noChangeArrowheads="1"/>
            </p:cNvSpPr>
            <p:nvPr/>
          </p:nvSpPr>
          <p:spPr bwMode="auto">
            <a:xfrm>
              <a:off x="1400" y="1657"/>
              <a:ext cx="150" cy="99"/>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sp>
        <p:nvSpPr>
          <p:cNvPr id="836666" name="Text Box 58"/>
          <p:cNvSpPr txBox="1">
            <a:spLocks noChangeArrowheads="1"/>
          </p:cNvSpPr>
          <p:nvPr/>
        </p:nvSpPr>
        <p:spPr bwMode="auto">
          <a:xfrm rot="-5400000">
            <a:off x="-530225" y="5440363"/>
            <a:ext cx="1830388" cy="461962"/>
          </a:xfrm>
          <a:prstGeom prst="rect">
            <a:avLst/>
          </a:prstGeom>
          <a:noFill/>
          <a:ln w="9525">
            <a:noFill/>
            <a:miter lim="800000"/>
            <a:headEnd/>
            <a:tailEnd/>
          </a:ln>
        </p:spPr>
        <p:txBody>
          <a:bodyPr wrap="none">
            <a:spAutoFit/>
          </a:bodyPr>
          <a:lstStyle/>
          <a:p>
            <a:r>
              <a:rPr lang="en-US" altLang="en-US">
                <a:solidFill>
                  <a:schemeClr val="hlink"/>
                </a:solidFill>
              </a:rPr>
              <a:t>solder joints</a:t>
            </a:r>
          </a:p>
        </p:txBody>
      </p:sp>
      <p:sp>
        <p:nvSpPr>
          <p:cNvPr id="836667" name="Line 59"/>
          <p:cNvSpPr>
            <a:spLocks noChangeShapeType="1"/>
          </p:cNvSpPr>
          <p:nvPr/>
        </p:nvSpPr>
        <p:spPr bwMode="auto">
          <a:xfrm flipH="1">
            <a:off x="638175" y="5006975"/>
            <a:ext cx="349250" cy="101600"/>
          </a:xfrm>
          <a:prstGeom prst="line">
            <a:avLst/>
          </a:prstGeom>
          <a:noFill/>
          <a:ln w="19050">
            <a:solidFill>
              <a:schemeClr val="hlink"/>
            </a:solidFill>
            <a:round/>
            <a:headEnd/>
            <a:tailEnd/>
          </a:ln>
        </p:spPr>
        <p:txBody>
          <a:bodyPr/>
          <a:lstStyle/>
          <a:p>
            <a:endParaRPr lang="en-US"/>
          </a:p>
        </p:txBody>
      </p:sp>
      <p:sp>
        <p:nvSpPr>
          <p:cNvPr id="836668" name="Line 60"/>
          <p:cNvSpPr>
            <a:spLocks noChangeShapeType="1"/>
          </p:cNvSpPr>
          <p:nvPr/>
        </p:nvSpPr>
        <p:spPr bwMode="auto">
          <a:xfrm>
            <a:off x="609600" y="6197600"/>
            <a:ext cx="377825" cy="217488"/>
          </a:xfrm>
          <a:prstGeom prst="line">
            <a:avLst/>
          </a:prstGeom>
          <a:noFill/>
          <a:ln w="19050">
            <a:solidFill>
              <a:schemeClr val="hlink"/>
            </a:solidFill>
            <a:round/>
            <a:headEnd/>
            <a:tailEnd/>
          </a:ln>
        </p:spPr>
        <p:txBody>
          <a:bodyPr/>
          <a:lstStyle/>
          <a:p>
            <a:endParaRPr lang="en-US"/>
          </a:p>
        </p:txBody>
      </p:sp>
      <p:sp>
        <p:nvSpPr>
          <p:cNvPr id="2" name="Curved Right Arrow 1"/>
          <p:cNvSpPr/>
          <p:nvPr/>
        </p:nvSpPr>
        <p:spPr>
          <a:xfrm rot="5400000">
            <a:off x="1995488" y="4244975"/>
            <a:ext cx="450850" cy="22066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9" name="Curved Right Arrow 48"/>
          <p:cNvSpPr/>
          <p:nvPr/>
        </p:nvSpPr>
        <p:spPr>
          <a:xfrm rot="16200000">
            <a:off x="2061369" y="4833144"/>
            <a:ext cx="449263" cy="22066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0" name="Curved Right Arrow 49"/>
          <p:cNvSpPr/>
          <p:nvPr/>
        </p:nvSpPr>
        <p:spPr>
          <a:xfrm rot="5400000">
            <a:off x="6831806" y="5010945"/>
            <a:ext cx="377825" cy="9509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1" name="Curved Right Arrow 50"/>
          <p:cNvSpPr/>
          <p:nvPr/>
        </p:nvSpPr>
        <p:spPr>
          <a:xfrm rot="16200000">
            <a:off x="6883400" y="5983288"/>
            <a:ext cx="319088" cy="8937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2" name="Curved Right Arrow 51"/>
          <p:cNvSpPr/>
          <p:nvPr/>
        </p:nvSpPr>
        <p:spPr>
          <a:xfrm rot="5400000">
            <a:off x="6564312" y="4538663"/>
            <a:ext cx="485775" cy="1771650"/>
          </a:xfrm>
          <a:prstGeom prst="curved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3" name="Curved Right Arrow 52"/>
          <p:cNvSpPr/>
          <p:nvPr/>
        </p:nvSpPr>
        <p:spPr>
          <a:xfrm rot="16200000">
            <a:off x="6643688" y="5605462"/>
            <a:ext cx="420688" cy="1763713"/>
          </a:xfrm>
          <a:prstGeom prst="curved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4" name="Curved Right Arrow 53"/>
          <p:cNvSpPr/>
          <p:nvPr/>
        </p:nvSpPr>
        <p:spPr>
          <a:xfrm rot="5400000">
            <a:off x="6335713" y="4100513"/>
            <a:ext cx="552450" cy="2540000"/>
          </a:xfrm>
          <a:prstGeom prst="curvedRightArrow">
            <a:avLst/>
          </a:prstGeom>
          <a:solidFill>
            <a:srgbClr val="99FF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5" name="Curved Right Arrow 54"/>
          <p:cNvSpPr/>
          <p:nvPr/>
        </p:nvSpPr>
        <p:spPr>
          <a:xfrm rot="16200000">
            <a:off x="6448426" y="5302250"/>
            <a:ext cx="449262" cy="2560637"/>
          </a:xfrm>
          <a:prstGeom prst="curvedRightArrow">
            <a:avLst/>
          </a:prstGeom>
          <a:solidFill>
            <a:srgbClr val="99FF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6" name="Text Box 12"/>
          <p:cNvSpPr txBox="1">
            <a:spLocks noChangeArrowheads="1"/>
          </p:cNvSpPr>
          <p:nvPr/>
        </p:nvSpPr>
        <p:spPr bwMode="auto">
          <a:xfrm>
            <a:off x="1408113" y="5233988"/>
            <a:ext cx="1712912" cy="830262"/>
          </a:xfrm>
          <a:prstGeom prst="rect">
            <a:avLst/>
          </a:prstGeom>
          <a:noFill/>
          <a:ln w="9525">
            <a:noFill/>
            <a:miter lim="800000"/>
            <a:headEnd/>
            <a:tailEnd/>
          </a:ln>
        </p:spPr>
        <p:txBody>
          <a:bodyPr>
            <a:spAutoFit/>
          </a:bodyPr>
          <a:lstStyle/>
          <a:p>
            <a:pPr algn="ctr"/>
            <a:r>
              <a:rPr lang="en-US" altLang="en-US" i="1">
                <a:solidFill>
                  <a:schemeClr val="hlink"/>
                </a:solidFill>
              </a:rPr>
              <a:t>single-loop circuit</a:t>
            </a:r>
            <a:endParaRPr lang="en-US" altLang="en-US">
              <a:solidFill>
                <a:schemeClr val="hlink"/>
              </a:solidFill>
            </a:endParaRPr>
          </a:p>
        </p:txBody>
      </p:sp>
      <p:sp>
        <p:nvSpPr>
          <p:cNvPr id="57" name="Text Box 12"/>
          <p:cNvSpPr txBox="1">
            <a:spLocks noChangeArrowheads="1"/>
          </p:cNvSpPr>
          <p:nvPr/>
        </p:nvSpPr>
        <p:spPr bwMode="auto">
          <a:xfrm>
            <a:off x="4941888" y="4630738"/>
            <a:ext cx="3259137" cy="461962"/>
          </a:xfrm>
          <a:prstGeom prst="rect">
            <a:avLst/>
          </a:prstGeom>
          <a:noFill/>
          <a:ln w="9525">
            <a:noFill/>
            <a:miter lim="800000"/>
            <a:headEnd/>
            <a:tailEnd/>
          </a:ln>
        </p:spPr>
        <p:txBody>
          <a:bodyPr>
            <a:spAutoFit/>
          </a:bodyPr>
          <a:lstStyle/>
          <a:p>
            <a:pPr algn="ctr"/>
            <a:r>
              <a:rPr lang="en-US" altLang="en-US" i="1">
                <a:solidFill>
                  <a:schemeClr val="hlink"/>
                </a:solidFill>
              </a:rPr>
              <a:t>triple-loop circuit</a:t>
            </a:r>
            <a:endParaRPr lang="en-US" altLang="en-US">
              <a:solidFill>
                <a:schemeClr val="hlink"/>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xEl>
                                              <p:pRg st="1" end="1"/>
                                            </p:txEl>
                                          </p:spTgt>
                                        </p:tgtEl>
                                        <p:attrNameLst>
                                          <p:attrName>style.visibility</p:attrName>
                                        </p:attrNameLst>
                                      </p:cBhvr>
                                      <p:to>
                                        <p:strVal val="visible"/>
                                      </p:to>
                                    </p:set>
                                    <p:anim calcmode="lin" valueType="num">
                                      <p:cBhvr additive="base">
                                        <p:cTn id="13"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58">
                                            <p:txEl>
                                              <p:pRg st="2" end="2"/>
                                            </p:txEl>
                                          </p:spTgt>
                                        </p:tgtEl>
                                        <p:attrNameLst>
                                          <p:attrName>style.visibility</p:attrName>
                                        </p:attrNameLst>
                                      </p:cBhvr>
                                      <p:to>
                                        <p:strVal val="visible"/>
                                      </p:to>
                                    </p:set>
                                    <p:anim calcmode="lin" valueType="num">
                                      <p:cBhvr additive="base">
                                        <p:cTn id="19"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repeatCount="indefinite"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3000"/>
                                        <p:tgtEl>
                                          <p:spTgt spid="2"/>
                                        </p:tgtEl>
                                      </p:cBhvr>
                                    </p:animEffect>
                                  </p:childTnLst>
                                </p:cTn>
                              </p:par>
                            </p:childTnLst>
                          </p:cTn>
                        </p:par>
                        <p:par>
                          <p:cTn id="40" fill="hold" nodeType="afterGroup">
                            <p:stCondLst>
                              <p:cond delay="3000"/>
                            </p:stCondLst>
                            <p:childTnLst>
                              <p:par>
                                <p:cTn id="41" presetID="22" presetClass="entr" presetSubtype="8" repeatCount="indefinite"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3000"/>
                                        <p:tgtEl>
                                          <p:spTgt spid="4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repeatCount="indefinite"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right)">
                                      <p:cBhvr>
                                        <p:cTn id="48" dur="3000"/>
                                        <p:tgtEl>
                                          <p:spTgt spid="50"/>
                                        </p:tgtEl>
                                      </p:cBhvr>
                                    </p:animEffect>
                                  </p:childTnLst>
                                </p:cTn>
                              </p:par>
                            </p:childTnLst>
                          </p:cTn>
                        </p:par>
                        <p:par>
                          <p:cTn id="49" fill="hold" nodeType="afterGroup">
                            <p:stCondLst>
                              <p:cond delay="3000"/>
                            </p:stCondLst>
                            <p:childTnLst>
                              <p:par>
                                <p:cTn id="50" presetID="22" presetClass="entr" presetSubtype="8" repeatCount="indefinite"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3000"/>
                                        <p:tgtEl>
                                          <p:spTgt spid="5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repeatCount="indefinite"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right)">
                                      <p:cBhvr>
                                        <p:cTn id="57" dur="3000"/>
                                        <p:tgtEl>
                                          <p:spTgt spid="52"/>
                                        </p:tgtEl>
                                      </p:cBhvr>
                                    </p:animEffect>
                                  </p:childTnLst>
                                </p:cTn>
                              </p:par>
                            </p:childTnLst>
                          </p:cTn>
                        </p:par>
                        <p:par>
                          <p:cTn id="58" fill="hold" nodeType="afterGroup">
                            <p:stCondLst>
                              <p:cond delay="3000"/>
                            </p:stCondLst>
                            <p:childTnLst>
                              <p:par>
                                <p:cTn id="59" presetID="22" presetClass="entr" presetSubtype="8" repeatCount="indefinite"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3000"/>
                                        <p:tgtEl>
                                          <p:spTgt spid="5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repeatCount="indefinite"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right)">
                                      <p:cBhvr>
                                        <p:cTn id="66" dur="3000"/>
                                        <p:tgtEl>
                                          <p:spTgt spid="54"/>
                                        </p:tgtEl>
                                      </p:cBhvr>
                                    </p:animEffect>
                                  </p:childTnLst>
                                </p:cTn>
                              </p:par>
                            </p:childTnLst>
                          </p:cTn>
                        </p:par>
                        <p:par>
                          <p:cTn id="67" fill="hold" nodeType="afterGroup">
                            <p:stCondLst>
                              <p:cond delay="3000"/>
                            </p:stCondLst>
                            <p:childTnLst>
                              <p:par>
                                <p:cTn id="68" presetID="22" presetClass="entr" presetSubtype="8" repeatCount="indefinite"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3000"/>
                                        <p:tgtEl>
                                          <p:spTgt spid="5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9458">
                                            <p:txEl>
                                              <p:pRg st="3" end="3"/>
                                            </p:txEl>
                                          </p:spTgt>
                                        </p:tgtEl>
                                        <p:attrNameLst>
                                          <p:attrName>style.visibility</p:attrName>
                                        </p:attrNameLst>
                                      </p:cBhvr>
                                      <p:to>
                                        <p:strVal val="visible"/>
                                      </p:to>
                                    </p:set>
                                    <p:anim calcmode="lin" valueType="num">
                                      <p:cBhvr additive="base">
                                        <p:cTn id="75"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9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p:cTn id="81" dur="500" fill="hold"/>
                                        <p:tgtEl>
                                          <p:spTgt spid="56"/>
                                        </p:tgtEl>
                                        <p:attrNameLst>
                                          <p:attrName>ppt_w</p:attrName>
                                        </p:attrNameLst>
                                      </p:cBhvr>
                                      <p:tavLst>
                                        <p:tav tm="0">
                                          <p:val>
                                            <p:fltVal val="0"/>
                                          </p:val>
                                        </p:tav>
                                        <p:tav tm="100000">
                                          <p:val>
                                            <p:strVal val="#ppt_w"/>
                                          </p:val>
                                        </p:tav>
                                      </p:tavLst>
                                    </p:anim>
                                    <p:anim calcmode="lin" valueType="num">
                                      <p:cBhvr>
                                        <p:cTn id="82" dur="500" fill="hold"/>
                                        <p:tgtEl>
                                          <p:spTgt spid="56"/>
                                        </p:tgtEl>
                                        <p:attrNameLst>
                                          <p:attrName>ppt_h</p:attrName>
                                        </p:attrNameLst>
                                      </p:cBhvr>
                                      <p:tavLst>
                                        <p:tav tm="0">
                                          <p:val>
                                            <p:fltVal val="0"/>
                                          </p:val>
                                        </p:tav>
                                        <p:tav tm="100000">
                                          <p:val>
                                            <p:strVal val="#ppt_h"/>
                                          </p:val>
                                        </p:tav>
                                      </p:tavLst>
                                    </p:anim>
                                    <p:animEffect transition="in" filter="fade">
                                      <p:cBhvr>
                                        <p:cTn id="83" dur="500"/>
                                        <p:tgtEl>
                                          <p:spTgt spid="56"/>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p:cTn id="88" dur="500" fill="hold"/>
                                        <p:tgtEl>
                                          <p:spTgt spid="57"/>
                                        </p:tgtEl>
                                        <p:attrNameLst>
                                          <p:attrName>ppt_w</p:attrName>
                                        </p:attrNameLst>
                                      </p:cBhvr>
                                      <p:tavLst>
                                        <p:tav tm="0">
                                          <p:val>
                                            <p:fltVal val="0"/>
                                          </p:val>
                                        </p:tav>
                                        <p:tav tm="100000">
                                          <p:val>
                                            <p:strVal val="#ppt_w"/>
                                          </p:val>
                                        </p:tav>
                                      </p:tavLst>
                                    </p:anim>
                                    <p:anim calcmode="lin" valueType="num">
                                      <p:cBhvr>
                                        <p:cTn id="89" dur="500" fill="hold"/>
                                        <p:tgtEl>
                                          <p:spTgt spid="57"/>
                                        </p:tgtEl>
                                        <p:attrNameLst>
                                          <p:attrName>ppt_h</p:attrName>
                                        </p:attrNameLst>
                                      </p:cBhvr>
                                      <p:tavLst>
                                        <p:tav tm="0">
                                          <p:val>
                                            <p:fltVal val="0"/>
                                          </p:val>
                                        </p:tav>
                                        <p:tav tm="100000">
                                          <p:val>
                                            <p:strVal val="#ppt_h"/>
                                          </p:val>
                                        </p:tav>
                                      </p:tavLst>
                                    </p:anim>
                                    <p:animEffect transition="in" filter="fade">
                                      <p:cBhvr>
                                        <p:cTn id="90" dur="500"/>
                                        <p:tgtEl>
                                          <p:spTgt spid="57"/>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836666"/>
                                        </p:tgtEl>
                                        <p:attrNameLst>
                                          <p:attrName>style.visibility</p:attrName>
                                        </p:attrNameLst>
                                      </p:cBhvr>
                                      <p:to>
                                        <p:strVal val="visible"/>
                                      </p:to>
                                    </p:set>
                                    <p:anim calcmode="lin" valueType="num">
                                      <p:cBhvr>
                                        <p:cTn id="95" dur="500" fill="hold"/>
                                        <p:tgtEl>
                                          <p:spTgt spid="836666"/>
                                        </p:tgtEl>
                                        <p:attrNameLst>
                                          <p:attrName>ppt_w</p:attrName>
                                        </p:attrNameLst>
                                      </p:cBhvr>
                                      <p:tavLst>
                                        <p:tav tm="0">
                                          <p:val>
                                            <p:fltVal val="0"/>
                                          </p:val>
                                        </p:tav>
                                        <p:tav tm="100000">
                                          <p:val>
                                            <p:strVal val="#ppt_w"/>
                                          </p:val>
                                        </p:tav>
                                      </p:tavLst>
                                    </p:anim>
                                    <p:anim calcmode="lin" valueType="num">
                                      <p:cBhvr>
                                        <p:cTn id="96" dur="500" fill="hold"/>
                                        <p:tgtEl>
                                          <p:spTgt spid="836666"/>
                                        </p:tgtEl>
                                        <p:attrNameLst>
                                          <p:attrName>ppt_h</p:attrName>
                                        </p:attrNameLst>
                                      </p:cBhvr>
                                      <p:tavLst>
                                        <p:tav tm="0">
                                          <p:val>
                                            <p:fltVal val="0"/>
                                          </p:val>
                                        </p:tav>
                                        <p:tav tm="100000">
                                          <p:val>
                                            <p:strVal val="#ppt_h"/>
                                          </p:val>
                                        </p:tav>
                                      </p:tavLst>
                                    </p:anim>
                                    <p:animEffect transition="in" filter="fade">
                                      <p:cBhvr>
                                        <p:cTn id="97" dur="500"/>
                                        <p:tgtEl>
                                          <p:spTgt spid="836666"/>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836667"/>
                                        </p:tgtEl>
                                        <p:attrNameLst>
                                          <p:attrName>style.visibility</p:attrName>
                                        </p:attrNameLst>
                                      </p:cBhvr>
                                      <p:to>
                                        <p:strVal val="visible"/>
                                      </p:to>
                                    </p:set>
                                    <p:anim calcmode="lin" valueType="num">
                                      <p:cBhvr>
                                        <p:cTn id="102" dur="500" fill="hold"/>
                                        <p:tgtEl>
                                          <p:spTgt spid="836667"/>
                                        </p:tgtEl>
                                        <p:attrNameLst>
                                          <p:attrName>ppt_w</p:attrName>
                                        </p:attrNameLst>
                                      </p:cBhvr>
                                      <p:tavLst>
                                        <p:tav tm="0">
                                          <p:val>
                                            <p:fltVal val="0"/>
                                          </p:val>
                                        </p:tav>
                                        <p:tav tm="100000">
                                          <p:val>
                                            <p:strVal val="#ppt_w"/>
                                          </p:val>
                                        </p:tav>
                                      </p:tavLst>
                                    </p:anim>
                                    <p:anim calcmode="lin" valueType="num">
                                      <p:cBhvr>
                                        <p:cTn id="103" dur="500" fill="hold"/>
                                        <p:tgtEl>
                                          <p:spTgt spid="836667"/>
                                        </p:tgtEl>
                                        <p:attrNameLst>
                                          <p:attrName>ppt_h</p:attrName>
                                        </p:attrNameLst>
                                      </p:cBhvr>
                                      <p:tavLst>
                                        <p:tav tm="0">
                                          <p:val>
                                            <p:fltVal val="0"/>
                                          </p:val>
                                        </p:tav>
                                        <p:tav tm="100000">
                                          <p:val>
                                            <p:strVal val="#ppt_h"/>
                                          </p:val>
                                        </p:tav>
                                      </p:tavLst>
                                    </p:anim>
                                    <p:animEffect transition="in" filter="fade">
                                      <p:cBhvr>
                                        <p:cTn id="104" dur="500"/>
                                        <p:tgtEl>
                                          <p:spTgt spid="836667"/>
                                        </p:tgtEl>
                                      </p:cBhvr>
                                    </p:animEffect>
                                  </p:childTnLst>
                                  <p:subTnLst>
                                    <p:audio>
                                      <p:cMediaNode>
                                        <p:cTn display="0" masterRel="sameClick">
                                          <p:stCondLst>
                                            <p:cond evt="begin" delay="0">
                                              <p:tn val="100"/>
                                            </p:cond>
                                          </p:stCondLst>
                                          <p:endCondLst>
                                            <p:cond evt="onStopAudio" delay="0">
                                              <p:tgtEl>
                                                <p:sldTgt/>
                                              </p:tgtEl>
                                            </p:cond>
                                          </p:endCondLst>
                                        </p:cTn>
                                        <p:tgtEl>
                                          <p:sndTgt r:embed="rId5" name="cashreg.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836668"/>
                                        </p:tgtEl>
                                        <p:attrNameLst>
                                          <p:attrName>style.visibility</p:attrName>
                                        </p:attrNameLst>
                                      </p:cBhvr>
                                      <p:to>
                                        <p:strVal val="visible"/>
                                      </p:to>
                                    </p:set>
                                    <p:anim calcmode="lin" valueType="num">
                                      <p:cBhvr>
                                        <p:cTn id="109" dur="500" fill="hold"/>
                                        <p:tgtEl>
                                          <p:spTgt spid="836668"/>
                                        </p:tgtEl>
                                        <p:attrNameLst>
                                          <p:attrName>ppt_w</p:attrName>
                                        </p:attrNameLst>
                                      </p:cBhvr>
                                      <p:tavLst>
                                        <p:tav tm="0">
                                          <p:val>
                                            <p:fltVal val="0"/>
                                          </p:val>
                                        </p:tav>
                                        <p:tav tm="100000">
                                          <p:val>
                                            <p:strVal val="#ppt_w"/>
                                          </p:val>
                                        </p:tav>
                                      </p:tavLst>
                                    </p:anim>
                                    <p:anim calcmode="lin" valueType="num">
                                      <p:cBhvr>
                                        <p:cTn id="110" dur="500" fill="hold"/>
                                        <p:tgtEl>
                                          <p:spTgt spid="836668"/>
                                        </p:tgtEl>
                                        <p:attrNameLst>
                                          <p:attrName>ppt_h</p:attrName>
                                        </p:attrNameLst>
                                      </p:cBhvr>
                                      <p:tavLst>
                                        <p:tav tm="0">
                                          <p:val>
                                            <p:fltVal val="0"/>
                                          </p:val>
                                        </p:tav>
                                        <p:tav tm="100000">
                                          <p:val>
                                            <p:strVal val="#ppt_h"/>
                                          </p:val>
                                        </p:tav>
                                      </p:tavLst>
                                    </p:anim>
                                    <p:animEffect transition="in" filter="fade">
                                      <p:cBhvr>
                                        <p:cTn id="111" dur="500"/>
                                        <p:tgtEl>
                                          <p:spTgt spid="836668"/>
                                        </p:tgtEl>
                                      </p:cBhvr>
                                    </p:animEffect>
                                  </p:childTnLst>
                                  <p:subTnLst>
                                    <p:audio>
                                      <p:cMediaNode>
                                        <p:cTn display="0" masterRel="sameClick">
                                          <p:stCondLst>
                                            <p:cond evt="begin" delay="0">
                                              <p:tn val="10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66" grpId="0"/>
      <p:bldP spid="836667" grpId="0" animBg="1"/>
      <p:bldP spid="836668" grpId="0" animBg="1"/>
      <p:bldP spid="2" grpId="0" animBg="1"/>
      <p:bldP spid="49" grpId="0" animBg="1"/>
      <p:bldP spid="50" grpId="0" animBg="1"/>
      <p:bldP spid="51" grpId="0" animBg="1"/>
      <p:bldP spid="52" grpId="0" animBg="1"/>
      <p:bldP spid="53" grpId="0" animBg="1"/>
      <p:bldP spid="54" grpId="0" animBg="1"/>
      <p:bldP spid="55" grpId="0" animBg="1"/>
      <p:bldP spid="56" grpId="0"/>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1273175" indent="-533400" eaLnBrk="0" hangingPunct="0">
              <a:spcBef>
                <a:spcPct val="20000"/>
              </a:spcBef>
              <a:buChar char="–"/>
              <a:defRPr sz="2800">
                <a:solidFill>
                  <a:schemeClr val="tx1"/>
                </a:solidFill>
                <a:latin typeface="Arial" charset="0"/>
              </a:defRPr>
            </a:lvl2pPr>
            <a:lvl3pPr marL="1844675" indent="-457200" eaLnBrk="0" hangingPunct="0">
              <a:spcBef>
                <a:spcPct val="20000"/>
              </a:spcBef>
              <a:buChar char="•"/>
              <a:defRPr sz="2400">
                <a:solidFill>
                  <a:schemeClr val="tx1"/>
                </a:solidFill>
                <a:latin typeface="Arial" charset="0"/>
              </a:defRPr>
            </a:lvl3pPr>
            <a:lvl4pPr marL="2339975" indent="-381000" eaLnBrk="0" hangingPunct="0">
              <a:spcBef>
                <a:spcPct val="20000"/>
              </a:spcBef>
              <a:buChar char="–"/>
              <a:defRPr sz="2000">
                <a:solidFill>
                  <a:schemeClr val="tx1"/>
                </a:solidFill>
                <a:latin typeface="Arial" charset="0"/>
              </a:defRPr>
            </a:lvl4pPr>
            <a:lvl5pPr marL="2835275" indent="-381000" eaLnBrk="0" hangingPunct="0">
              <a:spcBef>
                <a:spcPct val="20000"/>
              </a:spcBef>
              <a:buChar char="»"/>
              <a:defRPr sz="2000">
                <a:solidFill>
                  <a:schemeClr val="tx1"/>
                </a:solidFill>
                <a:latin typeface="Arial" charset="0"/>
              </a:defRPr>
            </a:lvl5pPr>
            <a:lvl6pPr marL="3292475" indent="-381000" eaLnBrk="0" fontAlgn="base" hangingPunct="0">
              <a:spcBef>
                <a:spcPct val="20000"/>
              </a:spcBef>
              <a:spcAft>
                <a:spcPct val="0"/>
              </a:spcAft>
              <a:buChar char="»"/>
              <a:defRPr sz="2000">
                <a:solidFill>
                  <a:schemeClr val="tx1"/>
                </a:solidFill>
                <a:latin typeface="Arial" charset="0"/>
              </a:defRPr>
            </a:lvl6pPr>
            <a:lvl7pPr marL="3749675" indent="-381000" eaLnBrk="0" fontAlgn="base" hangingPunct="0">
              <a:spcBef>
                <a:spcPct val="20000"/>
              </a:spcBef>
              <a:spcAft>
                <a:spcPct val="0"/>
              </a:spcAft>
              <a:buChar char="»"/>
              <a:defRPr sz="2000">
                <a:solidFill>
                  <a:schemeClr val="tx1"/>
                </a:solidFill>
                <a:latin typeface="Arial" charset="0"/>
              </a:defRPr>
            </a:lvl7pPr>
            <a:lvl8pPr marL="4206875" indent="-381000" eaLnBrk="0" fontAlgn="base" hangingPunct="0">
              <a:spcBef>
                <a:spcPct val="20000"/>
              </a:spcBef>
              <a:spcAft>
                <a:spcPct val="0"/>
              </a:spcAft>
              <a:buChar char="»"/>
              <a:defRPr sz="2000">
                <a:solidFill>
                  <a:schemeClr val="tx1"/>
                </a:solidFill>
                <a:latin typeface="Arial" charset="0"/>
              </a:defRPr>
            </a:lvl8pPr>
            <a:lvl9pPr marL="4664075"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Arial"/>
                <a:ea typeface="Calibri"/>
                <a:cs typeface="Times New Roman"/>
              </a:rPr>
              <a:t>Circuit diagrams </a:t>
            </a:r>
            <a:r>
              <a:rPr lang="en-US" altLang="en-US" sz="2000" dirty="0" smtClean="0">
                <a:solidFill>
                  <a:srgbClr val="000000"/>
                </a:solidFill>
                <a:latin typeface="Courier New" pitchFamily="49" charset="0"/>
                <a:cs typeface="Times New Roman" pitchFamily="18" charset="0"/>
              </a:rPr>
              <a:t>	</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 complete circuit will always                                            contain a cell or a battery.</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The </a:t>
            </a:r>
            <a:r>
              <a:rPr lang="en-US" altLang="en-US" sz="2400" b="1" dirty="0" smtClean="0">
                <a:solidFill>
                  <a:srgbClr val="000000"/>
                </a:solidFill>
                <a:latin typeface="+mn-lt"/>
                <a:cs typeface="Times New Roman" pitchFamily="18" charset="0"/>
              </a:rPr>
              <a:t>schematic diagram</a:t>
            </a:r>
            <a:r>
              <a:rPr lang="en-US" altLang="en-US" sz="2400" dirty="0" smtClean="0">
                <a:solidFill>
                  <a:srgbClr val="000000"/>
                </a:solidFill>
                <a:latin typeface="+mn-lt"/>
                <a:cs typeface="Times New Roman" pitchFamily="18" charset="0"/>
              </a:rPr>
              <a:t> of a cell is this:</a:t>
            </a:r>
          </a:p>
          <a:p>
            <a:pPr eaLnBrk="1" hangingPunct="1">
              <a:buFontTx/>
              <a:buNone/>
              <a:defRPr/>
            </a:pPr>
            <a:endParaRPr lang="en-US" altLang="en-US" sz="2400" dirty="0" smtClean="0">
              <a:solidFill>
                <a:srgbClr val="000000"/>
              </a:solidFill>
              <a:latin typeface="+mn-lt"/>
              <a:cs typeface="Times New Roman" pitchFamily="18" charset="0"/>
              <a:sym typeface="Symbol" pitchFamily="18" charset="2"/>
            </a:endParaRPr>
          </a:p>
          <a:p>
            <a:pPr eaLnBrk="1" hangingPunct="1">
              <a:buFontTx/>
              <a:buNone/>
              <a:defRPr/>
            </a:pPr>
            <a:endParaRPr lang="en-US" altLang="en-US" sz="2400" dirty="0" smtClean="0">
              <a:solidFill>
                <a:srgbClr val="000000"/>
              </a:solidFill>
              <a:latin typeface="+mn-lt"/>
              <a:cs typeface="Times New Roman" pitchFamily="18" charset="0"/>
              <a:sym typeface="Symbol" pitchFamily="18" charset="2"/>
            </a:endParaRPr>
          </a:p>
          <a:p>
            <a:pPr eaLnBrk="1" hangingPunct="1">
              <a:spcBef>
                <a:spcPts val="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 </a:t>
            </a:r>
            <a:r>
              <a:rPr lang="en-US" altLang="en-US" sz="2400" b="1" dirty="0" smtClean="0">
                <a:solidFill>
                  <a:srgbClr val="000000"/>
                </a:solidFill>
                <a:latin typeface="+mn-lt"/>
                <a:cs typeface="Times New Roman" pitchFamily="18" charset="0"/>
              </a:rPr>
              <a:t>battery</a:t>
            </a:r>
            <a:r>
              <a:rPr lang="en-US" altLang="en-US" sz="2400" dirty="0" smtClean="0">
                <a:solidFill>
                  <a:srgbClr val="000000"/>
                </a:solidFill>
                <a:latin typeface="+mn-lt"/>
                <a:cs typeface="Times New Roman" pitchFamily="18" charset="0"/>
              </a:rPr>
              <a:t> is just </a:t>
            </a:r>
            <a:r>
              <a:rPr lang="en-US" altLang="en-US" sz="2400" i="1" dirty="0" smtClean="0">
                <a:solidFill>
                  <a:srgbClr val="000000"/>
                </a:solidFill>
                <a:latin typeface="+mn-lt"/>
                <a:cs typeface="Times New Roman" pitchFamily="18" charset="0"/>
              </a:rPr>
              <a:t>a group                                                       of cells connected in series</a:t>
            </a:r>
            <a:r>
              <a:rPr lang="en-US" altLang="en-US" sz="2400" dirty="0" smtClean="0">
                <a:solidFill>
                  <a:srgbClr val="000000"/>
                </a:solidFill>
                <a:latin typeface="+mn-lt"/>
                <a:cs typeface="Times New Roman" pitchFamily="18" charset="0"/>
              </a:rPr>
              <a: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If each cell is 1.5 V, then the battery above is 3(1.5) = 4.5 V. What is the voltage of your calculator battery?</a:t>
            </a:r>
            <a:endParaRPr lang="en-US" altLang="en-US" sz="2400" dirty="0" smtClean="0">
              <a:solidFill>
                <a:srgbClr val="000000"/>
              </a:solidFill>
              <a:latin typeface="+mn-lt"/>
              <a:cs typeface="Times New Roman" pitchFamily="18" charset="0"/>
              <a:sym typeface="Symbol" pitchFamily="18" charset="2"/>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 fixed-value resistor looks like this: </a:t>
            </a:r>
          </a:p>
          <a:p>
            <a:pPr eaLnBrk="1" hangingPunct="1">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rPr>
              <a:t>The schematic of a fixed-value                                       resistor looks like this:</a:t>
            </a:r>
            <a:endParaRPr lang="en-US" altLang="en-US" sz="2400" dirty="0" smtClean="0">
              <a:solidFill>
                <a:srgbClr val="000000"/>
              </a:solidFill>
              <a:latin typeface="+mn-lt"/>
              <a:cs typeface="Times New Roman" pitchFamily="18" charset="0"/>
            </a:endParaRPr>
          </a:p>
        </p:txBody>
      </p:sp>
      <p:sp>
        <p:nvSpPr>
          <p:cNvPr id="30723"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34571" name="Text Box 11"/>
          <p:cNvSpPr txBox="1">
            <a:spLocks noChangeArrowheads="1"/>
          </p:cNvSpPr>
          <p:nvPr/>
        </p:nvSpPr>
        <p:spPr bwMode="auto">
          <a:xfrm>
            <a:off x="6634163" y="1957388"/>
            <a:ext cx="1958975" cy="831850"/>
          </a:xfrm>
          <a:prstGeom prst="rect">
            <a:avLst/>
          </a:prstGeom>
          <a:noFill/>
          <a:ln w="9525">
            <a:noFill/>
            <a:miter lim="800000"/>
            <a:headEnd/>
            <a:tailEnd/>
          </a:ln>
        </p:spPr>
        <p:txBody>
          <a:bodyPr>
            <a:spAutoFit/>
          </a:bodyPr>
          <a:lstStyle/>
          <a:p>
            <a:r>
              <a:rPr lang="en-US" altLang="en-US">
                <a:solidFill>
                  <a:schemeClr val="hlink"/>
                </a:solidFill>
              </a:rPr>
              <a:t>this is really a cell…</a:t>
            </a:r>
          </a:p>
        </p:txBody>
      </p:sp>
      <p:sp>
        <p:nvSpPr>
          <p:cNvPr id="834572" name="Text Box 12"/>
          <p:cNvSpPr txBox="1">
            <a:spLocks noChangeArrowheads="1"/>
          </p:cNvSpPr>
          <p:nvPr/>
        </p:nvSpPr>
        <p:spPr bwMode="auto">
          <a:xfrm>
            <a:off x="4818063" y="3244850"/>
            <a:ext cx="1712912" cy="831850"/>
          </a:xfrm>
          <a:prstGeom prst="rect">
            <a:avLst/>
          </a:prstGeom>
          <a:noFill/>
          <a:ln w="9525">
            <a:noFill/>
            <a:miter lim="800000"/>
            <a:headEnd/>
            <a:tailEnd/>
          </a:ln>
        </p:spPr>
        <p:txBody>
          <a:bodyPr>
            <a:spAutoFit/>
          </a:bodyPr>
          <a:lstStyle/>
          <a:p>
            <a:r>
              <a:rPr lang="en-US" altLang="en-US" i="1">
                <a:solidFill>
                  <a:schemeClr val="hlink"/>
                </a:solidFill>
              </a:rPr>
              <a:t>this</a:t>
            </a:r>
            <a:r>
              <a:rPr lang="en-US" altLang="en-US">
                <a:solidFill>
                  <a:schemeClr val="hlink"/>
                </a:solidFill>
              </a:rPr>
              <a:t> is a battery…</a:t>
            </a:r>
          </a:p>
        </p:txBody>
      </p:sp>
      <p:sp>
        <p:nvSpPr>
          <p:cNvPr id="834575" name="Text Box 15"/>
          <p:cNvSpPr txBox="1">
            <a:spLocks noChangeArrowheads="1"/>
          </p:cNvSpPr>
          <p:nvPr/>
        </p:nvSpPr>
        <p:spPr bwMode="auto">
          <a:xfrm>
            <a:off x="7419975" y="5743575"/>
            <a:ext cx="1724025" cy="830263"/>
          </a:xfrm>
          <a:prstGeom prst="rect">
            <a:avLst/>
          </a:prstGeom>
          <a:noFill/>
          <a:ln w="9525">
            <a:noFill/>
            <a:miter lim="800000"/>
            <a:headEnd/>
            <a:tailEnd/>
          </a:ln>
        </p:spPr>
        <p:txBody>
          <a:bodyPr>
            <a:spAutoFit/>
          </a:bodyPr>
          <a:lstStyle/>
          <a:p>
            <a:r>
              <a:rPr lang="en-US" altLang="en-US">
                <a:solidFill>
                  <a:schemeClr val="hlink"/>
                </a:solidFill>
              </a:rPr>
              <a:t>this is a resistor…</a:t>
            </a:r>
          </a:p>
        </p:txBody>
      </p:sp>
      <p:pic>
        <p:nvPicPr>
          <p:cNvPr id="16"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26225" y="2713038"/>
            <a:ext cx="1028700" cy="619125"/>
          </a:xfrm>
          <a:prstGeom prst="rect">
            <a:avLst/>
          </a:prstGeom>
          <a:noFill/>
          <a:ln w="9525">
            <a:noFill/>
            <a:miter lim="800000"/>
            <a:headEnd/>
            <a:tailEnd/>
          </a:ln>
        </p:spPr>
      </p:pic>
      <p:pic>
        <p:nvPicPr>
          <p:cNvPr id="25" name="Picture 17" descr="battery"/>
          <p:cNvPicPr>
            <a:picLocks noChangeAspect="1" noChangeArrowheads="1"/>
          </p:cNvPicPr>
          <p:nvPr/>
        </p:nvPicPr>
        <p:blipFill>
          <a:blip r:embed="rId7" cstate="print"/>
          <a:srcRect/>
          <a:stretch>
            <a:fillRect/>
          </a:stretch>
        </p:blipFill>
        <p:spPr bwMode="auto">
          <a:xfrm rot="17434942">
            <a:off x="5338762" y="1695451"/>
            <a:ext cx="1103313" cy="1446212"/>
          </a:xfrm>
          <a:prstGeom prst="rect">
            <a:avLst/>
          </a:prstGeom>
          <a:ln>
            <a:noFill/>
          </a:ln>
          <a:effectLst>
            <a:outerShdw blurRad="292100" dist="139700" dir="2700000" algn="tl" rotWithShape="0">
              <a:srgbClr val="333333">
                <a:alpha val="65000"/>
              </a:srgbClr>
            </a:outerShdw>
          </a:effectLst>
          <a:extLst/>
        </p:spPr>
      </p:pic>
      <p:pic>
        <p:nvPicPr>
          <p:cNvPr id="26" name="Picture 14" descr="resisto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8817207">
            <a:off x="6022976" y="5370512"/>
            <a:ext cx="1058862" cy="1058863"/>
          </a:xfrm>
          <a:prstGeom prst="rect">
            <a:avLst/>
          </a:prstGeom>
          <a:ln>
            <a:noFill/>
          </a:ln>
          <a:effectLst>
            <a:outerShdw blurRad="292100" dist="139700" dir="2700000" algn="tl" rotWithShape="0">
              <a:srgbClr val="333333">
                <a:alpha val="65000"/>
              </a:srgbClr>
            </a:outerShdw>
          </a:effectLst>
          <a:extLst/>
        </p:spPr>
      </p:pic>
      <p:pic>
        <p:nvPicPr>
          <p:cNvPr id="28"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24563" y="3359150"/>
            <a:ext cx="1028700" cy="619125"/>
          </a:xfrm>
          <a:prstGeom prst="rect">
            <a:avLst/>
          </a:prstGeom>
          <a:noFill/>
          <a:ln w="9525">
            <a:noFill/>
            <a:miter lim="800000"/>
            <a:headEnd/>
            <a:tailEnd/>
          </a:ln>
        </p:spPr>
      </p:pic>
      <p:pic>
        <p:nvPicPr>
          <p:cNvPr id="29"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27813" y="3351213"/>
            <a:ext cx="1028700" cy="619125"/>
          </a:xfrm>
          <a:prstGeom prst="rect">
            <a:avLst/>
          </a:prstGeom>
          <a:noFill/>
          <a:ln w="9525">
            <a:noFill/>
            <a:miter lim="800000"/>
            <a:headEnd/>
            <a:tailEnd/>
          </a:ln>
        </p:spPr>
      </p:pic>
      <p:pic>
        <p:nvPicPr>
          <p:cNvPr id="30"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15188" y="3359150"/>
            <a:ext cx="1028700" cy="619125"/>
          </a:xfrm>
          <a:prstGeom prst="rect">
            <a:avLst/>
          </a:prstGeom>
          <a:noFill/>
          <a:ln w="9525">
            <a:noFill/>
            <a:miter lim="800000"/>
            <a:headEnd/>
            <a:tailEnd/>
          </a:ln>
        </p:spPr>
      </p:pic>
      <p:pic>
        <p:nvPicPr>
          <p:cNvPr id="32" name="Picture 17" descr="battery"/>
          <p:cNvPicPr>
            <a:picLocks noChangeAspect="1" noChangeArrowheads="1"/>
          </p:cNvPicPr>
          <p:nvPr/>
        </p:nvPicPr>
        <p:blipFill>
          <a:blip r:embed="rId7" cstate="print"/>
          <a:srcRect/>
          <a:stretch>
            <a:fillRect/>
          </a:stretch>
        </p:blipFill>
        <p:spPr bwMode="auto">
          <a:xfrm rot="17434942">
            <a:off x="3479801" y="2957512"/>
            <a:ext cx="1103312" cy="1446213"/>
          </a:xfrm>
          <a:prstGeom prst="rect">
            <a:avLst/>
          </a:prstGeom>
          <a:ln>
            <a:noFill/>
          </a:ln>
          <a:effectLst>
            <a:outerShdw blurRad="292100" dist="139700" dir="2700000" algn="tl" rotWithShape="0">
              <a:srgbClr val="333333">
                <a:alpha val="65000"/>
              </a:srgbClr>
            </a:outerShdw>
          </a:effectLst>
          <a:extLst/>
        </p:spPr>
      </p:pic>
      <p:pic>
        <p:nvPicPr>
          <p:cNvPr id="33" name="Picture 17" descr="battery"/>
          <p:cNvPicPr>
            <a:picLocks noChangeAspect="1" noChangeArrowheads="1"/>
          </p:cNvPicPr>
          <p:nvPr/>
        </p:nvPicPr>
        <p:blipFill>
          <a:blip r:embed="rId7" cstate="print"/>
          <a:srcRect/>
          <a:stretch>
            <a:fillRect/>
          </a:stretch>
        </p:blipFill>
        <p:spPr bwMode="auto">
          <a:xfrm rot="17434942">
            <a:off x="2268538" y="2951163"/>
            <a:ext cx="1103312" cy="1446212"/>
          </a:xfrm>
          <a:prstGeom prst="rect">
            <a:avLst/>
          </a:prstGeom>
          <a:ln>
            <a:noFill/>
          </a:ln>
          <a:effectLst>
            <a:outerShdw blurRad="292100" dist="139700" dir="2700000" algn="tl" rotWithShape="0">
              <a:srgbClr val="333333">
                <a:alpha val="65000"/>
              </a:srgbClr>
            </a:outerShdw>
          </a:effectLst>
          <a:extLst/>
        </p:spPr>
      </p:pic>
      <p:pic>
        <p:nvPicPr>
          <p:cNvPr id="34" name="Picture 17" descr="battery"/>
          <p:cNvPicPr>
            <a:picLocks noChangeAspect="1" noChangeArrowheads="1"/>
          </p:cNvPicPr>
          <p:nvPr/>
        </p:nvPicPr>
        <p:blipFill>
          <a:blip r:embed="rId7" cstate="print"/>
          <a:srcRect/>
          <a:stretch>
            <a:fillRect/>
          </a:stretch>
        </p:blipFill>
        <p:spPr bwMode="auto">
          <a:xfrm rot="17434942">
            <a:off x="1057276" y="2957512"/>
            <a:ext cx="1103312" cy="1446213"/>
          </a:xfrm>
          <a:prstGeom prst="rect">
            <a:avLst/>
          </a:prstGeom>
          <a:ln>
            <a:noFill/>
          </a:ln>
          <a:effectLst>
            <a:outerShdw blurRad="292100" dist="139700" dir="2700000" algn="tl" rotWithShape="0">
              <a:srgbClr val="333333">
                <a:alpha val="65000"/>
              </a:srgbClr>
            </a:outerShdw>
          </a:effectLst>
          <a:extLst/>
        </p:spPr>
      </p:pic>
      <p:pic>
        <p:nvPicPr>
          <p:cNvPr id="204802"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792663" y="4203700"/>
            <a:ext cx="1009650" cy="628650"/>
          </a:xfrm>
          <a:prstGeom prst="rect">
            <a:avLst/>
          </a:prstGeom>
          <a:noFill/>
          <a:ln w="9525">
            <a:noFill/>
            <a:miter lim="800000"/>
            <a:headEnd/>
            <a:tailEnd/>
          </a:ln>
        </p:spPr>
      </p:pic>
      <p:pic>
        <p:nvPicPr>
          <p:cNvPr id="37"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45175" y="6234113"/>
            <a:ext cx="1238250" cy="238125"/>
          </a:xfrm>
          <a:prstGeom prst="rect">
            <a:avLst/>
          </a:prstGeom>
          <a:noFill/>
          <a:ln w="9525">
            <a:noFill/>
            <a:miter lim="800000"/>
            <a:headEnd/>
            <a:tailEnd/>
          </a:ln>
        </p:spPr>
      </p:pic>
      <p:sp>
        <p:nvSpPr>
          <p:cNvPr id="38" name="Text Box 12"/>
          <p:cNvSpPr txBox="1">
            <a:spLocks noChangeArrowheads="1"/>
          </p:cNvSpPr>
          <p:nvPr/>
        </p:nvSpPr>
        <p:spPr bwMode="auto">
          <a:xfrm>
            <a:off x="5943600" y="4094163"/>
            <a:ext cx="2489200" cy="831850"/>
          </a:xfrm>
          <a:prstGeom prst="rect">
            <a:avLst/>
          </a:prstGeom>
          <a:noFill/>
          <a:ln w="9525">
            <a:noFill/>
            <a:miter lim="800000"/>
            <a:headEnd/>
            <a:tailEnd/>
          </a:ln>
        </p:spPr>
        <p:txBody>
          <a:bodyPr>
            <a:spAutoFit/>
          </a:bodyPr>
          <a:lstStyle/>
          <a:p>
            <a:r>
              <a:rPr lang="en-US" altLang="en-US" i="1">
                <a:solidFill>
                  <a:schemeClr val="hlink"/>
                </a:solidFill>
              </a:rPr>
              <a:t>this</a:t>
            </a:r>
            <a:r>
              <a:rPr lang="en-US" altLang="en-US">
                <a:solidFill>
                  <a:schemeClr val="hlink"/>
                </a:solidFill>
              </a:rPr>
              <a:t> is the same battery…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0" end="0"/>
                                            </p:txEl>
                                          </p:spTgt>
                                        </p:tgtEl>
                                        <p:attrNameLst>
                                          <p:attrName>style.visibility</p:attrName>
                                        </p:attrNameLst>
                                      </p:cBhvr>
                                      <p:to>
                                        <p:strVal val="visible"/>
                                      </p:to>
                                    </p:set>
                                    <p:anim calcmode="lin" valueType="num">
                                      <p:cBhvr additive="base">
                                        <p:cTn id="7" dur="500" fill="hold"/>
                                        <p:tgtEl>
                                          <p:spTgt spid="834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4562">
                                            <p:txEl>
                                              <p:pRg st="1" end="1"/>
                                            </p:txEl>
                                          </p:spTgt>
                                        </p:tgtEl>
                                        <p:attrNameLst>
                                          <p:attrName>style.visibility</p:attrName>
                                        </p:attrNameLst>
                                      </p:cBhvr>
                                      <p:to>
                                        <p:strVal val="visible"/>
                                      </p:to>
                                    </p:set>
                                    <p:anim calcmode="lin" valueType="num">
                                      <p:cBhvr additive="base">
                                        <p:cTn id="13" dur="500" fill="hold"/>
                                        <p:tgtEl>
                                          <p:spTgt spid="8345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34571"/>
                                        </p:tgtEl>
                                        <p:attrNameLst>
                                          <p:attrName>style.visibility</p:attrName>
                                        </p:attrNameLst>
                                      </p:cBhvr>
                                      <p:to>
                                        <p:strVal val="visible"/>
                                      </p:to>
                                    </p:set>
                                    <p:anim calcmode="lin" valueType="num">
                                      <p:cBhvr>
                                        <p:cTn id="25" dur="500" fill="hold"/>
                                        <p:tgtEl>
                                          <p:spTgt spid="834571"/>
                                        </p:tgtEl>
                                        <p:attrNameLst>
                                          <p:attrName>ppt_w</p:attrName>
                                        </p:attrNameLst>
                                      </p:cBhvr>
                                      <p:tavLst>
                                        <p:tav tm="0">
                                          <p:val>
                                            <p:fltVal val="0"/>
                                          </p:val>
                                        </p:tav>
                                        <p:tav tm="100000">
                                          <p:val>
                                            <p:strVal val="#ppt_w"/>
                                          </p:val>
                                        </p:tav>
                                      </p:tavLst>
                                    </p:anim>
                                    <p:anim calcmode="lin" valueType="num">
                                      <p:cBhvr>
                                        <p:cTn id="26" dur="500" fill="hold"/>
                                        <p:tgtEl>
                                          <p:spTgt spid="834571"/>
                                        </p:tgtEl>
                                        <p:attrNameLst>
                                          <p:attrName>ppt_h</p:attrName>
                                        </p:attrNameLst>
                                      </p:cBhvr>
                                      <p:tavLst>
                                        <p:tav tm="0">
                                          <p:val>
                                            <p:fltVal val="0"/>
                                          </p:val>
                                        </p:tav>
                                        <p:tav tm="100000">
                                          <p:val>
                                            <p:strVal val="#ppt_h"/>
                                          </p:val>
                                        </p:tav>
                                      </p:tavLst>
                                    </p:anim>
                                    <p:animEffect transition="in" filter="fade">
                                      <p:cBhvr>
                                        <p:cTn id="27" dur="500"/>
                                        <p:tgtEl>
                                          <p:spTgt spid="834571"/>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34562">
                                            <p:txEl>
                                              <p:pRg st="2" end="2"/>
                                            </p:txEl>
                                          </p:spTgt>
                                        </p:tgtEl>
                                        <p:attrNameLst>
                                          <p:attrName>style.visibility</p:attrName>
                                        </p:attrNameLst>
                                      </p:cBhvr>
                                      <p:to>
                                        <p:strVal val="visible"/>
                                      </p:to>
                                    </p:set>
                                    <p:anim calcmode="lin" valueType="num">
                                      <p:cBhvr additive="base">
                                        <p:cTn id="32"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528"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anim calcmode="lin" valueType="num">
                                      <p:cBhvr>
                                        <p:cTn id="41" dur="500" fill="hold"/>
                                        <p:tgtEl>
                                          <p:spTgt spid="16"/>
                                        </p:tgtEl>
                                        <p:attrNameLst>
                                          <p:attrName>ppt_x</p:attrName>
                                        </p:attrNameLst>
                                      </p:cBhvr>
                                      <p:tavLst>
                                        <p:tav tm="0">
                                          <p:val>
                                            <p:fltVal val="0.5"/>
                                          </p:val>
                                        </p:tav>
                                        <p:tav tm="100000">
                                          <p:val>
                                            <p:strVal val="#ppt_x"/>
                                          </p:val>
                                        </p:tav>
                                      </p:tavLst>
                                    </p:anim>
                                    <p:anim calcmode="lin" valueType="num">
                                      <p:cBhvr>
                                        <p:cTn id="42" dur="500" fill="hold"/>
                                        <p:tgtEl>
                                          <p:spTgt spid="1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834562">
                                            <p:txEl>
                                              <p:pRg st="5" end="5"/>
                                            </p:txEl>
                                          </p:spTgt>
                                        </p:tgtEl>
                                        <p:attrNameLst>
                                          <p:attrName>style.visibility</p:attrName>
                                        </p:attrNameLst>
                                      </p:cBhvr>
                                      <p:to>
                                        <p:strVal val="visible"/>
                                      </p:to>
                                    </p:set>
                                    <p:anim calcmode="lin" valueType="num">
                                      <p:cBhvr additive="base">
                                        <p:cTn id="47" dur="500" fill="hold"/>
                                        <p:tgtEl>
                                          <p:spTgt spid="83456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3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5" name="suction.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1+#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suction.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834572"/>
                                        </p:tgtEl>
                                        <p:attrNameLst>
                                          <p:attrName>style.visibility</p:attrName>
                                        </p:attrNameLst>
                                      </p:cBhvr>
                                      <p:to>
                                        <p:strVal val="visible"/>
                                      </p:to>
                                    </p:set>
                                    <p:anim calcmode="lin" valueType="num">
                                      <p:cBhvr>
                                        <p:cTn id="71" dur="500" fill="hold"/>
                                        <p:tgtEl>
                                          <p:spTgt spid="834572"/>
                                        </p:tgtEl>
                                        <p:attrNameLst>
                                          <p:attrName>ppt_w</p:attrName>
                                        </p:attrNameLst>
                                      </p:cBhvr>
                                      <p:tavLst>
                                        <p:tav tm="0">
                                          <p:val>
                                            <p:fltVal val="0"/>
                                          </p:val>
                                        </p:tav>
                                        <p:tav tm="100000">
                                          <p:val>
                                            <p:strVal val="#ppt_w"/>
                                          </p:val>
                                        </p:tav>
                                      </p:tavLst>
                                    </p:anim>
                                    <p:anim calcmode="lin" valueType="num">
                                      <p:cBhvr>
                                        <p:cTn id="72" dur="500" fill="hold"/>
                                        <p:tgtEl>
                                          <p:spTgt spid="834572"/>
                                        </p:tgtEl>
                                        <p:attrNameLst>
                                          <p:attrName>ppt_h</p:attrName>
                                        </p:attrNameLst>
                                      </p:cBhvr>
                                      <p:tavLst>
                                        <p:tav tm="0">
                                          <p:val>
                                            <p:fltVal val="0"/>
                                          </p:val>
                                        </p:tav>
                                        <p:tav tm="100000">
                                          <p:val>
                                            <p:strVal val="#ppt_h"/>
                                          </p:val>
                                        </p:tav>
                                      </p:tavLst>
                                    </p:anim>
                                    <p:animEffect transition="in" filter="fade">
                                      <p:cBhvr>
                                        <p:cTn id="73" dur="500"/>
                                        <p:tgtEl>
                                          <p:spTgt spid="834572"/>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1+#ppt_w/2"/>
                                          </p:val>
                                        </p:tav>
                                        <p:tav tm="100000">
                                          <p:val>
                                            <p:strVal val="#ppt_x"/>
                                          </p:val>
                                        </p:tav>
                                      </p:tavLst>
                                    </p:anim>
                                    <p:anim calcmode="lin" valueType="num">
                                      <p:cBhvr additive="base">
                                        <p:cTn id="79" dur="5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par>
                          <p:cTn id="80" fill="hold">
                            <p:stCondLst>
                              <p:cond delay="500"/>
                            </p:stCondLst>
                            <p:childTnLst>
                              <p:par>
                                <p:cTn id="81" presetID="2" presetClass="entr" presetSubtype="2"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1+#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par>
                          <p:cTn id="85" fill="hold">
                            <p:stCondLst>
                              <p:cond delay="1000"/>
                            </p:stCondLst>
                            <p:childTnLst>
                              <p:par>
                                <p:cTn id="86" presetID="2" presetClass="entr" presetSubtype="2"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1+#ppt_w/2"/>
                                          </p:val>
                                        </p:tav>
                                        <p:tav tm="100000">
                                          <p:val>
                                            <p:strVal val="#ppt_x"/>
                                          </p:val>
                                        </p:tav>
                                      </p:tavLst>
                                    </p:anim>
                                    <p:anim calcmode="lin" valueType="num">
                                      <p:cBhvr additive="base">
                                        <p:cTn id="89" dur="500" fill="hold"/>
                                        <p:tgtEl>
                                          <p:spTgt spid="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7" fill="hold">
                            <p:stCondLst>
                              <p:cond delay="500"/>
                            </p:stCondLst>
                            <p:childTnLst>
                              <p:par>
                                <p:cTn id="98" presetID="2" presetClass="entr" presetSubtype="2" fill="hold" nodeType="afterEffect">
                                  <p:stCondLst>
                                    <p:cond delay="0"/>
                                  </p:stCondLst>
                                  <p:childTnLst>
                                    <p:set>
                                      <p:cBhvr>
                                        <p:cTn id="99" dur="1" fill="hold">
                                          <p:stCondLst>
                                            <p:cond delay="0"/>
                                          </p:stCondLst>
                                        </p:cTn>
                                        <p:tgtEl>
                                          <p:spTgt spid="204802"/>
                                        </p:tgtEl>
                                        <p:attrNameLst>
                                          <p:attrName>style.visibility</p:attrName>
                                        </p:attrNameLst>
                                      </p:cBhvr>
                                      <p:to>
                                        <p:strVal val="visible"/>
                                      </p:to>
                                    </p:set>
                                    <p:anim calcmode="lin" valueType="num">
                                      <p:cBhvr additive="base">
                                        <p:cTn id="100" dur="500" fill="hold"/>
                                        <p:tgtEl>
                                          <p:spTgt spid="204802"/>
                                        </p:tgtEl>
                                        <p:attrNameLst>
                                          <p:attrName>ppt_x</p:attrName>
                                        </p:attrNameLst>
                                      </p:cBhvr>
                                      <p:tavLst>
                                        <p:tav tm="0">
                                          <p:val>
                                            <p:strVal val="1+#ppt_w/2"/>
                                          </p:val>
                                        </p:tav>
                                        <p:tav tm="100000">
                                          <p:val>
                                            <p:strVal val="#ppt_x"/>
                                          </p:val>
                                        </p:tav>
                                      </p:tavLst>
                                    </p:anim>
                                    <p:anim calcmode="lin" valueType="num">
                                      <p:cBhvr additive="base">
                                        <p:cTn id="101" dur="500" fill="hold"/>
                                        <p:tgtEl>
                                          <p:spTgt spid="2048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5" name="suction.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834562">
                                            <p:txEl>
                                              <p:pRg st="6" end="6"/>
                                            </p:txEl>
                                          </p:spTgt>
                                        </p:tgtEl>
                                        <p:attrNameLst>
                                          <p:attrName>style.visibility</p:attrName>
                                        </p:attrNameLst>
                                      </p:cBhvr>
                                      <p:to>
                                        <p:strVal val="visible"/>
                                      </p:to>
                                    </p:set>
                                    <p:anim calcmode="lin" valueType="num">
                                      <p:cBhvr additive="base">
                                        <p:cTn id="106" dur="500" fill="hold"/>
                                        <p:tgtEl>
                                          <p:spTgt spid="834562">
                                            <p:txEl>
                                              <p:pRg st="6" end="6"/>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8345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834562">
                                            <p:txEl>
                                              <p:pRg st="7" end="7"/>
                                            </p:txEl>
                                          </p:spTgt>
                                        </p:tgtEl>
                                        <p:attrNameLst>
                                          <p:attrName>style.visibility</p:attrName>
                                        </p:attrNameLst>
                                      </p:cBhvr>
                                      <p:to>
                                        <p:strVal val="visible"/>
                                      </p:to>
                                    </p:set>
                                    <p:anim calcmode="lin" valueType="num">
                                      <p:cBhvr additive="base">
                                        <p:cTn id="112" dur="500" fill="hold"/>
                                        <p:tgtEl>
                                          <p:spTgt spid="834562">
                                            <p:txEl>
                                              <p:pRg st="7" end="7"/>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8345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2" fill="hold" nodeType="click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additive="base">
                                        <p:cTn id="118" dur="500" fill="hold"/>
                                        <p:tgtEl>
                                          <p:spTgt spid="26"/>
                                        </p:tgtEl>
                                        <p:attrNameLst>
                                          <p:attrName>ppt_x</p:attrName>
                                        </p:attrNameLst>
                                      </p:cBhvr>
                                      <p:tavLst>
                                        <p:tav tm="0">
                                          <p:val>
                                            <p:strVal val="1+#ppt_w/2"/>
                                          </p:val>
                                        </p:tav>
                                        <p:tav tm="100000">
                                          <p:val>
                                            <p:strVal val="#ppt_x"/>
                                          </p:val>
                                        </p:tav>
                                      </p:tavLst>
                                    </p:anim>
                                    <p:anim calcmode="lin" valueType="num">
                                      <p:cBhvr additive="base">
                                        <p:cTn id="119" dur="5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5" name="suction.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nodeType="clickEffect">
                                  <p:stCondLst>
                                    <p:cond delay="0"/>
                                  </p:stCondLst>
                                  <p:childTnLst>
                                    <p:set>
                                      <p:cBhvr>
                                        <p:cTn id="123" dur="1" fill="hold">
                                          <p:stCondLst>
                                            <p:cond delay="0"/>
                                          </p:stCondLst>
                                        </p:cTn>
                                        <p:tgtEl>
                                          <p:spTgt spid="834562">
                                            <p:txEl>
                                              <p:pRg st="8" end="8"/>
                                            </p:txEl>
                                          </p:spTgt>
                                        </p:tgtEl>
                                        <p:attrNameLst>
                                          <p:attrName>style.visibility</p:attrName>
                                        </p:attrNameLst>
                                      </p:cBhvr>
                                      <p:to>
                                        <p:strVal val="visible"/>
                                      </p:to>
                                    </p:set>
                                    <p:anim calcmode="lin" valueType="num">
                                      <p:cBhvr additive="base">
                                        <p:cTn id="124" dur="500" fill="hold"/>
                                        <p:tgtEl>
                                          <p:spTgt spid="834562">
                                            <p:txEl>
                                              <p:pRg st="8" end="8"/>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83456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53" presetClass="entr" presetSubtype="528" fill="hold" nodeType="clickEffect">
                                  <p:stCondLst>
                                    <p:cond delay="0"/>
                                  </p:stCondLst>
                                  <p:childTnLst>
                                    <p:set>
                                      <p:cBhvr>
                                        <p:cTn id="129" dur="1" fill="hold">
                                          <p:stCondLst>
                                            <p:cond delay="0"/>
                                          </p:stCondLst>
                                        </p:cTn>
                                        <p:tgtEl>
                                          <p:spTgt spid="37"/>
                                        </p:tgtEl>
                                        <p:attrNameLst>
                                          <p:attrName>style.visibility</p:attrName>
                                        </p:attrNameLst>
                                      </p:cBhvr>
                                      <p:to>
                                        <p:strVal val="visible"/>
                                      </p:to>
                                    </p:set>
                                    <p:anim calcmode="lin" valueType="num">
                                      <p:cBhvr>
                                        <p:cTn id="130" dur="500" fill="hold"/>
                                        <p:tgtEl>
                                          <p:spTgt spid="37"/>
                                        </p:tgtEl>
                                        <p:attrNameLst>
                                          <p:attrName>ppt_w</p:attrName>
                                        </p:attrNameLst>
                                      </p:cBhvr>
                                      <p:tavLst>
                                        <p:tav tm="0">
                                          <p:val>
                                            <p:fltVal val="0"/>
                                          </p:val>
                                        </p:tav>
                                        <p:tav tm="100000">
                                          <p:val>
                                            <p:strVal val="#ppt_w"/>
                                          </p:val>
                                        </p:tav>
                                      </p:tavLst>
                                    </p:anim>
                                    <p:anim calcmode="lin" valueType="num">
                                      <p:cBhvr>
                                        <p:cTn id="131" dur="500" fill="hold"/>
                                        <p:tgtEl>
                                          <p:spTgt spid="37"/>
                                        </p:tgtEl>
                                        <p:attrNameLst>
                                          <p:attrName>ppt_h</p:attrName>
                                        </p:attrNameLst>
                                      </p:cBhvr>
                                      <p:tavLst>
                                        <p:tav tm="0">
                                          <p:val>
                                            <p:fltVal val="0"/>
                                          </p:val>
                                        </p:tav>
                                        <p:tav tm="100000">
                                          <p:val>
                                            <p:strVal val="#ppt_h"/>
                                          </p:val>
                                        </p:tav>
                                      </p:tavLst>
                                    </p:anim>
                                    <p:animEffect transition="in" filter="fade">
                                      <p:cBhvr>
                                        <p:cTn id="132" dur="500"/>
                                        <p:tgtEl>
                                          <p:spTgt spid="37"/>
                                        </p:tgtEl>
                                      </p:cBhvr>
                                    </p:animEffect>
                                    <p:anim calcmode="lin" valueType="num">
                                      <p:cBhvr>
                                        <p:cTn id="133" dur="500" fill="hold"/>
                                        <p:tgtEl>
                                          <p:spTgt spid="37"/>
                                        </p:tgtEl>
                                        <p:attrNameLst>
                                          <p:attrName>ppt_x</p:attrName>
                                        </p:attrNameLst>
                                      </p:cBhvr>
                                      <p:tavLst>
                                        <p:tav tm="0">
                                          <p:val>
                                            <p:fltVal val="0.5"/>
                                          </p:val>
                                        </p:tav>
                                        <p:tav tm="100000">
                                          <p:val>
                                            <p:strVal val="#ppt_x"/>
                                          </p:val>
                                        </p:tav>
                                      </p:tavLst>
                                    </p:anim>
                                    <p:anim calcmode="lin" valueType="num">
                                      <p:cBhvr>
                                        <p:cTn id="134" dur="500" fill="hold"/>
                                        <p:tgtEl>
                                          <p:spTgt spid="3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834575"/>
                                        </p:tgtEl>
                                        <p:attrNameLst>
                                          <p:attrName>style.visibility</p:attrName>
                                        </p:attrNameLst>
                                      </p:cBhvr>
                                      <p:to>
                                        <p:strVal val="visible"/>
                                      </p:to>
                                    </p:set>
                                    <p:anim calcmode="lin" valueType="num">
                                      <p:cBhvr>
                                        <p:cTn id="139" dur="500" fill="hold"/>
                                        <p:tgtEl>
                                          <p:spTgt spid="834575"/>
                                        </p:tgtEl>
                                        <p:attrNameLst>
                                          <p:attrName>ppt_w</p:attrName>
                                        </p:attrNameLst>
                                      </p:cBhvr>
                                      <p:tavLst>
                                        <p:tav tm="0">
                                          <p:val>
                                            <p:fltVal val="0"/>
                                          </p:val>
                                        </p:tav>
                                        <p:tav tm="100000">
                                          <p:val>
                                            <p:strVal val="#ppt_w"/>
                                          </p:val>
                                        </p:tav>
                                      </p:tavLst>
                                    </p:anim>
                                    <p:anim calcmode="lin" valueType="num">
                                      <p:cBhvr>
                                        <p:cTn id="140" dur="500" fill="hold"/>
                                        <p:tgtEl>
                                          <p:spTgt spid="834575"/>
                                        </p:tgtEl>
                                        <p:attrNameLst>
                                          <p:attrName>ppt_h</p:attrName>
                                        </p:attrNameLst>
                                      </p:cBhvr>
                                      <p:tavLst>
                                        <p:tav tm="0">
                                          <p:val>
                                            <p:fltVal val="0"/>
                                          </p:val>
                                        </p:tav>
                                        <p:tav tm="100000">
                                          <p:val>
                                            <p:strVal val="#ppt_h"/>
                                          </p:val>
                                        </p:tav>
                                      </p:tavLst>
                                    </p:anim>
                                    <p:animEffect transition="in" filter="fade">
                                      <p:cBhvr>
                                        <p:cTn id="141" dur="500"/>
                                        <p:tgtEl>
                                          <p:spTgt spid="834575"/>
                                        </p:tgtEl>
                                      </p:cBhvr>
                                    </p:animEffect>
                                  </p:childTnLst>
                                  <p:subTnLst>
                                    <p:audio>
                                      <p:cMediaNode>
                                        <p:cTn display="0" masterRel="sameClick">
                                          <p:stCondLst>
                                            <p:cond evt="begin" delay="0">
                                              <p:tn val="1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71" grpId="0"/>
      <p:bldP spid="834572" grpId="0"/>
      <p:bldP spid="834575"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dirty="0">
                <a:solidFill>
                  <a:schemeClr val="accent2"/>
                </a:solidFill>
              </a:rPr>
              <a:t>Applications and skills: </a:t>
            </a:r>
            <a:endParaRPr lang="en-US" altLang="en-US" dirty="0">
              <a:solidFill>
                <a:schemeClr val="accent2"/>
              </a:solidFill>
            </a:endParaRPr>
          </a:p>
          <a:p>
            <a:pPr marL="625475" indent="-625475" eaLnBrk="0" hangingPunct="0"/>
            <a:r>
              <a:rPr lang="en-US" altLang="en-US" dirty="0">
                <a:solidFill>
                  <a:schemeClr val="accent2"/>
                </a:solidFill>
              </a:rPr>
              <a:t>• Drawing and interpreting circuit diagrams </a:t>
            </a:r>
          </a:p>
          <a:p>
            <a:pPr marL="625475" indent="-625475" eaLnBrk="0" hangingPunct="0"/>
            <a:r>
              <a:rPr lang="en-US" altLang="en-US" dirty="0">
                <a:solidFill>
                  <a:schemeClr val="accent2"/>
                </a:solidFill>
              </a:rPr>
              <a:t>• Identifying </a:t>
            </a:r>
            <a:r>
              <a:rPr lang="en-US" altLang="en-US" dirty="0" err="1">
                <a:solidFill>
                  <a:schemeClr val="accent2"/>
                </a:solidFill>
              </a:rPr>
              <a:t>ohmic</a:t>
            </a:r>
            <a:r>
              <a:rPr lang="en-US" altLang="en-US" dirty="0">
                <a:solidFill>
                  <a:schemeClr val="accent2"/>
                </a:solidFill>
              </a:rPr>
              <a:t> and non-</a:t>
            </a:r>
            <a:r>
              <a:rPr lang="en-US" altLang="en-US" dirty="0" err="1">
                <a:solidFill>
                  <a:schemeClr val="accent2"/>
                </a:solidFill>
              </a:rPr>
              <a:t>ohmic</a:t>
            </a:r>
            <a:r>
              <a:rPr lang="en-US" altLang="en-US" dirty="0">
                <a:solidFill>
                  <a:schemeClr val="accent2"/>
                </a:solidFill>
              </a:rPr>
              <a:t> conductors through a consideration of the </a:t>
            </a:r>
            <a:r>
              <a:rPr lang="en-US" altLang="en-US" i="1" dirty="0">
                <a:solidFill>
                  <a:schemeClr val="accent2"/>
                </a:solidFill>
              </a:rPr>
              <a:t>V</a:t>
            </a:r>
            <a:r>
              <a:rPr lang="en-US" altLang="en-US" dirty="0">
                <a:solidFill>
                  <a:schemeClr val="accent2"/>
                </a:solidFill>
              </a:rPr>
              <a:t> </a:t>
            </a:r>
            <a:r>
              <a:rPr lang="en-US" altLang="en-US" i="1" dirty="0">
                <a:solidFill>
                  <a:schemeClr val="accent2"/>
                </a:solidFill>
              </a:rPr>
              <a:t>/  I</a:t>
            </a:r>
            <a:r>
              <a:rPr lang="en-US" altLang="en-US" dirty="0">
                <a:solidFill>
                  <a:schemeClr val="accent2"/>
                </a:solidFill>
              </a:rPr>
              <a:t> characteristic graph </a:t>
            </a:r>
          </a:p>
          <a:p>
            <a:pPr marL="625475" indent="-625475" eaLnBrk="0" hangingPunct="0"/>
            <a:r>
              <a:rPr lang="en-US" altLang="en-US" dirty="0">
                <a:solidFill>
                  <a:schemeClr val="accent2"/>
                </a:solidFill>
              </a:rPr>
              <a:t>• Solving problems involving potential difference, current, charge, Kirchhoff’s circuit laws, power, resistance and resistivity </a:t>
            </a:r>
          </a:p>
          <a:p>
            <a:pPr marL="625475" indent="-625475" eaLnBrk="0" hangingPunct="0"/>
            <a:r>
              <a:rPr lang="en-US" altLang="en-US" dirty="0">
                <a:solidFill>
                  <a:schemeClr val="accent2"/>
                </a:solidFill>
              </a:rPr>
              <a:t>• Investigating combinations of resistors in parallel and series circuits </a:t>
            </a:r>
          </a:p>
          <a:p>
            <a:pPr marL="625475" indent="-625475" eaLnBrk="0" hangingPunct="0"/>
            <a:r>
              <a:rPr lang="en-US" altLang="en-US" dirty="0">
                <a:solidFill>
                  <a:schemeClr val="accent2"/>
                </a:solidFill>
              </a:rPr>
              <a:t>• Describing ideal and non-ideal ammeters and voltmeters</a:t>
            </a:r>
          </a:p>
          <a:p>
            <a:pPr marL="625475" indent="-625475" eaLnBrk="0" hangingPunct="0"/>
            <a:r>
              <a:rPr lang="en-US" altLang="en-US" dirty="0">
                <a:solidFill>
                  <a:schemeClr val="accent2"/>
                </a:solidFill>
              </a:rPr>
              <a:t>• Describing practical uses of potential divider circuits, including the advantages of a potential divider over a series resistor in controlling a simple circuit </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24" name="Rectangle 16"/>
          <p:cNvSpPr>
            <a:spLocks noChangeArrowheads="1"/>
          </p:cNvSpPr>
          <p:nvPr/>
        </p:nvSpPr>
        <p:spPr bwMode="auto">
          <a:xfrm>
            <a:off x="674688" y="2003425"/>
            <a:ext cx="7772400" cy="485457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Draw schematic diagrams of each of the following circuits: </a:t>
            </a:r>
          </a:p>
          <a:p>
            <a:pPr eaLnBrk="1" hangingPunct="1">
              <a:buFontTx/>
              <a:buNone/>
              <a:defRPr/>
            </a:pPr>
            <a:endParaRPr lang="en-US" altLang="en-US" sz="2400" dirty="0" smtClean="0">
              <a:latin typeface="+mn-lt"/>
              <a:sym typeface="Symbol" pitchFamily="18" charset="2"/>
            </a:endParaRPr>
          </a:p>
          <a:p>
            <a:pPr eaLnBrk="1" hangingPunct="1">
              <a:buFontTx/>
              <a:buNone/>
              <a:defRPr/>
            </a:pPr>
            <a:endParaRPr lang="en-US" altLang="en-US" sz="2400" dirty="0" smtClean="0">
              <a:latin typeface="+mn-lt"/>
              <a:sym typeface="Symbol" pitchFamily="18" charset="2"/>
            </a:endParaRPr>
          </a:p>
          <a:p>
            <a:pPr eaLnBrk="1" hangingPunct="1">
              <a:buFontTx/>
              <a:buNone/>
              <a:defRPr/>
            </a:pPr>
            <a:endParaRPr lang="en-US" altLang="en-US" sz="2400" dirty="0" smtClean="0">
              <a:latin typeface="+mn-lt"/>
              <a:sym typeface="Symbol" pitchFamily="18" charset="2"/>
            </a:endParaRPr>
          </a:p>
          <a:p>
            <a:pPr eaLnBrk="1" hangingPunct="1">
              <a:buFontTx/>
              <a:buNone/>
              <a:defRPr/>
            </a:pPr>
            <a:endParaRPr lang="en-US" altLang="en-US" sz="2400" dirty="0" smtClean="0">
              <a:latin typeface="+mn-lt"/>
              <a:sym typeface="Symbol" pitchFamily="18" charset="2"/>
            </a:endParaRPr>
          </a:p>
          <a:p>
            <a:pPr eaLnBrk="1" hangingPunct="1">
              <a:spcBef>
                <a:spcPts val="1800"/>
              </a:spcBef>
              <a:buFontTx/>
              <a:buNone/>
              <a:defRPr/>
            </a:pPr>
            <a:r>
              <a:rPr lang="en-US" altLang="en-US" sz="2400" dirty="0" smtClean="0">
                <a:latin typeface="+mn-lt"/>
                <a:sym typeface="Symbol" pitchFamily="18" charset="2"/>
              </a:rPr>
              <a:t>SOLUTION:</a:t>
            </a:r>
          </a:p>
        </p:txBody>
      </p:sp>
      <p:sp>
        <p:nvSpPr>
          <p:cNvPr id="19458" name="Rectangle 2"/>
          <p:cNvSpPr>
            <a:spLocks noChangeArrowheads="1"/>
          </p:cNvSpPr>
          <p:nvPr/>
        </p:nvSpPr>
        <p:spPr bwMode="auto">
          <a:xfrm>
            <a:off x="685800" y="1549400"/>
            <a:ext cx="7772400" cy="45402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Drawing and interpreting circuit diagrams </a:t>
            </a:r>
            <a:r>
              <a:rPr lang="en-US" altLang="en-US" sz="2000">
                <a:solidFill>
                  <a:srgbClr val="000000"/>
                </a:solidFill>
                <a:latin typeface="Courier New" pitchFamily="49" charset="0"/>
                <a:cs typeface="Times New Roman" pitchFamily="18" charset="0"/>
              </a:rPr>
              <a:t>	</a:t>
            </a:r>
          </a:p>
        </p:txBody>
      </p:sp>
      <p:sp>
        <p:nvSpPr>
          <p:cNvPr id="31748"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42"/>
          <p:cNvGrpSpPr>
            <a:grpSpLocks/>
          </p:cNvGrpSpPr>
          <p:nvPr/>
        </p:nvGrpSpPr>
        <p:grpSpPr bwMode="auto">
          <a:xfrm>
            <a:off x="4606925" y="2833688"/>
            <a:ext cx="3252788" cy="1644650"/>
            <a:chOff x="3067" y="1648"/>
            <a:chExt cx="2049" cy="1036"/>
          </a:xfrm>
        </p:grpSpPr>
        <p:pic>
          <p:nvPicPr>
            <p:cNvPr id="19491" name="Picture 29"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172334" flipV="1">
              <a:off x="3067" y="1842"/>
              <a:ext cx="667" cy="667"/>
            </a:xfrm>
            <a:prstGeom prst="rect">
              <a:avLst/>
            </a:prstGeom>
            <a:ln>
              <a:noFill/>
            </a:ln>
            <a:effectLst>
              <a:outerShdw blurRad="292100" dist="139700" dir="2700000" algn="tl" rotWithShape="0">
                <a:srgbClr val="333333">
                  <a:alpha val="65000"/>
                </a:srgbClr>
              </a:outerShdw>
            </a:effectLst>
            <a:extLst/>
          </p:spPr>
        </p:pic>
        <p:grpSp>
          <p:nvGrpSpPr>
            <p:cNvPr id="31774" name="Group 38"/>
            <p:cNvGrpSpPr>
              <a:grpSpLocks/>
            </p:cNvGrpSpPr>
            <p:nvPr/>
          </p:nvGrpSpPr>
          <p:grpSpPr bwMode="auto">
            <a:xfrm>
              <a:off x="3316" y="1648"/>
              <a:ext cx="1800" cy="1036"/>
              <a:chOff x="3316" y="1648"/>
              <a:chExt cx="1800" cy="1036"/>
            </a:xfrm>
          </p:grpSpPr>
          <p:sp>
            <p:nvSpPr>
              <p:cNvPr id="836639" name="Rectangle 31"/>
              <p:cNvSpPr>
                <a:spLocks noChangeArrowheads="1"/>
              </p:cNvSpPr>
              <p:nvPr/>
            </p:nvSpPr>
            <p:spPr bwMode="auto">
              <a:xfrm>
                <a:off x="3389" y="2610"/>
                <a:ext cx="1387"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19494" name="Picture 26" descr="battery"/>
              <p:cNvPicPr>
                <a:picLocks noChangeAspect="1" noChangeArrowheads="1"/>
              </p:cNvPicPr>
              <p:nvPr/>
            </p:nvPicPr>
            <p:blipFill>
              <a:blip r:embed="rId6" cstate="print"/>
              <a:srcRect/>
              <a:stretch>
                <a:fillRect/>
              </a:stretch>
            </p:blipFill>
            <p:spPr bwMode="auto">
              <a:xfrm rot="1253433">
                <a:off x="4421" y="1694"/>
                <a:ext cx="695" cy="911"/>
              </a:xfrm>
              <a:prstGeom prst="rect">
                <a:avLst/>
              </a:prstGeom>
              <a:ln>
                <a:noFill/>
              </a:ln>
              <a:effectLst>
                <a:outerShdw blurRad="292100" dist="139700" dir="2700000" algn="tl" rotWithShape="0">
                  <a:srgbClr val="333333">
                    <a:alpha val="65000"/>
                  </a:srgbClr>
                </a:outerShdw>
              </a:effectLst>
              <a:extLst/>
            </p:spPr>
          </p:pic>
          <p:pic>
            <p:nvPicPr>
              <p:cNvPr id="19495" name="Picture 27"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172334" flipV="1">
                <a:off x="3793" y="1840"/>
                <a:ext cx="667" cy="667"/>
              </a:xfrm>
              <a:prstGeom prst="rect">
                <a:avLst/>
              </a:prstGeom>
              <a:ln>
                <a:noFill/>
              </a:ln>
              <a:effectLst>
                <a:outerShdw blurRad="292100" dist="139700" dir="2700000" algn="tl" rotWithShape="0">
                  <a:srgbClr val="333333">
                    <a:alpha val="65000"/>
                  </a:srgbClr>
                </a:outerShdw>
              </a:effectLst>
              <a:extLst/>
            </p:spPr>
          </p:pic>
          <p:pic>
            <p:nvPicPr>
              <p:cNvPr id="19496" name="Picture 28"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172334" flipV="1">
                <a:off x="3436" y="1843"/>
                <a:ext cx="667" cy="667"/>
              </a:xfrm>
              <a:prstGeom prst="rect">
                <a:avLst/>
              </a:prstGeom>
              <a:ln>
                <a:noFill/>
              </a:ln>
              <a:effectLst>
                <a:outerShdw blurRad="292100" dist="139700" dir="2700000" algn="tl" rotWithShape="0">
                  <a:srgbClr val="333333">
                    <a:alpha val="65000"/>
                  </a:srgbClr>
                </a:outerShdw>
              </a:effectLst>
              <a:extLst/>
            </p:spPr>
          </p:pic>
          <p:sp>
            <p:nvSpPr>
              <p:cNvPr id="836638" name="Rectangle 30"/>
              <p:cNvSpPr>
                <a:spLocks noChangeArrowheads="1"/>
              </p:cNvSpPr>
              <p:nvPr/>
            </p:nvSpPr>
            <p:spPr bwMode="auto">
              <a:xfrm>
                <a:off x="3372" y="1692"/>
                <a:ext cx="1387"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31780" name="Oval 32"/>
              <p:cNvSpPr>
                <a:spLocks noChangeArrowheads="1"/>
              </p:cNvSpPr>
              <p:nvPr/>
            </p:nvSpPr>
            <p:spPr bwMode="auto">
              <a:xfrm rot="-2307224">
                <a:off x="3316" y="1663"/>
                <a:ext cx="163" cy="112"/>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81" name="Oval 33"/>
              <p:cNvSpPr>
                <a:spLocks noChangeArrowheads="1"/>
              </p:cNvSpPr>
              <p:nvPr/>
            </p:nvSpPr>
            <p:spPr bwMode="auto">
              <a:xfrm rot="3330927">
                <a:off x="3341" y="2553"/>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82" name="Oval 34"/>
              <p:cNvSpPr>
                <a:spLocks noChangeArrowheads="1"/>
              </p:cNvSpPr>
              <p:nvPr/>
            </p:nvSpPr>
            <p:spPr bwMode="auto">
              <a:xfrm rot="3330927">
                <a:off x="3706" y="2562"/>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83" name="Oval 35"/>
              <p:cNvSpPr>
                <a:spLocks noChangeArrowheads="1"/>
              </p:cNvSpPr>
              <p:nvPr/>
            </p:nvSpPr>
            <p:spPr bwMode="auto">
              <a:xfrm rot="3330927">
                <a:off x="4056" y="255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84" name="Oval 36"/>
              <p:cNvSpPr>
                <a:spLocks noChangeArrowheads="1"/>
              </p:cNvSpPr>
              <p:nvPr/>
            </p:nvSpPr>
            <p:spPr bwMode="auto">
              <a:xfrm rot="3330927">
                <a:off x="3701" y="1655"/>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85" name="Oval 37"/>
              <p:cNvSpPr>
                <a:spLocks noChangeArrowheads="1"/>
              </p:cNvSpPr>
              <p:nvPr/>
            </p:nvSpPr>
            <p:spPr bwMode="auto">
              <a:xfrm rot="3330927">
                <a:off x="4058" y="165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grpSp>
      <p:grpSp>
        <p:nvGrpSpPr>
          <p:cNvPr id="4" name="Group 41"/>
          <p:cNvGrpSpPr>
            <a:grpSpLocks/>
          </p:cNvGrpSpPr>
          <p:nvPr/>
        </p:nvGrpSpPr>
        <p:grpSpPr bwMode="auto">
          <a:xfrm>
            <a:off x="649288" y="2389188"/>
            <a:ext cx="3835400" cy="2514600"/>
            <a:chOff x="281" y="1368"/>
            <a:chExt cx="2416" cy="1584"/>
          </a:xfrm>
        </p:grpSpPr>
        <p:pic>
          <p:nvPicPr>
            <p:cNvPr id="19481" name="Picture 19"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754076">
              <a:off x="720" y="1376"/>
              <a:ext cx="667" cy="667"/>
            </a:xfrm>
            <a:prstGeom prst="rect">
              <a:avLst/>
            </a:prstGeom>
            <a:ln>
              <a:noFill/>
            </a:ln>
            <a:effectLst>
              <a:outerShdw blurRad="292100" dist="139700" dir="2700000" algn="tl" rotWithShape="0">
                <a:srgbClr val="333333">
                  <a:alpha val="65000"/>
                </a:srgbClr>
              </a:outerShdw>
            </a:effectLst>
            <a:extLst/>
          </p:spPr>
        </p:pic>
        <p:pic>
          <p:nvPicPr>
            <p:cNvPr id="19482" name="Picture 20"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172334">
              <a:off x="281" y="1824"/>
              <a:ext cx="667" cy="667"/>
            </a:xfrm>
            <a:prstGeom prst="rect">
              <a:avLst/>
            </a:prstGeom>
            <a:ln>
              <a:noFill/>
            </a:ln>
            <a:effectLst>
              <a:outerShdw blurRad="292100" dist="139700" dir="2700000" algn="tl" rotWithShape="0">
                <a:srgbClr val="333333">
                  <a:alpha val="65000"/>
                </a:srgbClr>
              </a:outerShdw>
            </a:effectLst>
            <a:extLst/>
          </p:spPr>
        </p:pic>
        <p:sp>
          <p:nvSpPr>
            <p:cNvPr id="836630" name="Rectangle 22"/>
            <p:cNvSpPr>
              <a:spLocks noChangeArrowheads="1"/>
            </p:cNvSpPr>
            <p:nvPr/>
          </p:nvSpPr>
          <p:spPr bwMode="auto">
            <a:xfrm>
              <a:off x="597" y="2593"/>
              <a:ext cx="629"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31766" name="Oval 24"/>
            <p:cNvSpPr>
              <a:spLocks noChangeArrowheads="1"/>
            </p:cNvSpPr>
            <p:nvPr/>
          </p:nvSpPr>
          <p:spPr bwMode="auto">
            <a:xfrm rot="-2307224">
              <a:off x="558" y="1670"/>
              <a:ext cx="163" cy="112"/>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67" name="Oval 25"/>
            <p:cNvSpPr>
              <a:spLocks noChangeArrowheads="1"/>
            </p:cNvSpPr>
            <p:nvPr/>
          </p:nvSpPr>
          <p:spPr bwMode="auto">
            <a:xfrm rot="3330927">
              <a:off x="559" y="253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pic>
          <p:nvPicPr>
            <p:cNvPr id="19486" name="Picture 39" descr="battery"/>
            <p:cNvPicPr>
              <a:picLocks noChangeAspect="1" noChangeArrowheads="1"/>
            </p:cNvPicPr>
            <p:nvPr/>
          </p:nvPicPr>
          <p:blipFill>
            <a:blip r:embed="rId6" cstate="print"/>
            <a:srcRect/>
            <a:stretch>
              <a:fillRect/>
            </a:stretch>
          </p:blipFill>
          <p:spPr bwMode="auto">
            <a:xfrm rot="6653433">
              <a:off x="1276" y="2149"/>
              <a:ext cx="695" cy="911"/>
            </a:xfrm>
            <a:prstGeom prst="rect">
              <a:avLst/>
            </a:prstGeom>
            <a:ln>
              <a:noFill/>
            </a:ln>
            <a:effectLst>
              <a:outerShdw blurRad="292100" dist="139700" dir="2700000" algn="tl" rotWithShape="0">
                <a:srgbClr val="333333">
                  <a:alpha val="65000"/>
                </a:srgbClr>
              </a:outerShdw>
            </a:effectLst>
            <a:extLst/>
          </p:spPr>
        </p:pic>
        <p:sp>
          <p:nvSpPr>
            <p:cNvPr id="836648" name="Rectangle 40"/>
            <p:cNvSpPr>
              <a:spLocks noChangeArrowheads="1"/>
            </p:cNvSpPr>
            <p:nvPr/>
          </p:nvSpPr>
          <p:spPr bwMode="auto">
            <a:xfrm>
              <a:off x="2031" y="2587"/>
              <a:ext cx="326"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19488" name="Picture 17" descr="battery"/>
            <p:cNvPicPr>
              <a:picLocks noChangeAspect="1" noChangeArrowheads="1"/>
            </p:cNvPicPr>
            <p:nvPr/>
          </p:nvPicPr>
          <p:blipFill>
            <a:blip r:embed="rId6" cstate="print"/>
            <a:srcRect/>
            <a:stretch>
              <a:fillRect/>
            </a:stretch>
          </p:blipFill>
          <p:spPr bwMode="auto">
            <a:xfrm rot="1253433">
              <a:off x="2002" y="1686"/>
              <a:ext cx="695" cy="911"/>
            </a:xfrm>
            <a:prstGeom prst="rect">
              <a:avLst/>
            </a:prstGeom>
            <a:ln>
              <a:noFill/>
            </a:ln>
            <a:effectLst>
              <a:outerShdw blurRad="292100" dist="139700" dir="2700000" algn="tl" rotWithShape="0">
                <a:srgbClr val="333333">
                  <a:alpha val="65000"/>
                </a:srgbClr>
              </a:outerShdw>
            </a:effectLst>
            <a:extLst/>
          </p:spPr>
        </p:pic>
        <p:pic>
          <p:nvPicPr>
            <p:cNvPr id="19489" name="Picture 18"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754076">
              <a:off x="1560" y="1368"/>
              <a:ext cx="667" cy="667"/>
            </a:xfrm>
            <a:prstGeom prst="rect">
              <a:avLst/>
            </a:prstGeom>
            <a:ln>
              <a:noFill/>
            </a:ln>
            <a:effectLst>
              <a:outerShdw blurRad="292100" dist="139700" dir="2700000" algn="tl" rotWithShape="0">
                <a:srgbClr val="333333">
                  <a:alpha val="65000"/>
                </a:srgbClr>
              </a:outerShdw>
            </a:effectLst>
            <a:extLst/>
          </p:spPr>
        </p:pic>
        <p:sp>
          <p:nvSpPr>
            <p:cNvPr id="31772" name="Oval 23"/>
            <p:cNvSpPr>
              <a:spLocks noChangeArrowheads="1"/>
            </p:cNvSpPr>
            <p:nvPr/>
          </p:nvSpPr>
          <p:spPr bwMode="auto">
            <a:xfrm>
              <a:off x="1400" y="1657"/>
              <a:ext cx="150" cy="99"/>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sp>
        <p:nvSpPr>
          <p:cNvPr id="836658" name="Line 50"/>
          <p:cNvSpPr>
            <a:spLocks noChangeShapeType="1"/>
          </p:cNvSpPr>
          <p:nvPr/>
        </p:nvSpPr>
        <p:spPr bwMode="auto">
          <a:xfrm>
            <a:off x="1458913" y="6521450"/>
            <a:ext cx="2465387" cy="0"/>
          </a:xfrm>
          <a:prstGeom prst="line">
            <a:avLst/>
          </a:prstGeom>
          <a:noFill/>
          <a:ln w="19050">
            <a:solidFill>
              <a:schemeClr val="bg2"/>
            </a:solidFill>
            <a:round/>
            <a:headEnd/>
            <a:tailEnd/>
          </a:ln>
        </p:spPr>
        <p:txBody>
          <a:bodyPr/>
          <a:lstStyle/>
          <a:p>
            <a:endParaRPr lang="en-US"/>
          </a:p>
        </p:txBody>
      </p:sp>
      <p:sp>
        <p:nvSpPr>
          <p:cNvPr id="836663" name="Line 55"/>
          <p:cNvSpPr>
            <a:spLocks noChangeShapeType="1"/>
          </p:cNvSpPr>
          <p:nvPr/>
        </p:nvSpPr>
        <p:spPr bwMode="auto">
          <a:xfrm>
            <a:off x="5030788" y="5299075"/>
            <a:ext cx="2465387" cy="0"/>
          </a:xfrm>
          <a:prstGeom prst="line">
            <a:avLst/>
          </a:prstGeom>
          <a:noFill/>
          <a:ln w="19050">
            <a:solidFill>
              <a:schemeClr val="bg2"/>
            </a:solidFill>
            <a:round/>
            <a:headEnd/>
            <a:tailEnd/>
          </a:ln>
        </p:spPr>
        <p:txBody>
          <a:bodyPr/>
          <a:lstStyle/>
          <a:p>
            <a:endParaRPr lang="en-US"/>
          </a:p>
        </p:txBody>
      </p:sp>
      <p:sp>
        <p:nvSpPr>
          <p:cNvPr id="836665" name="Freeform 57"/>
          <p:cNvSpPr>
            <a:spLocks/>
          </p:cNvSpPr>
          <p:nvPr/>
        </p:nvSpPr>
        <p:spPr bwMode="auto">
          <a:xfrm>
            <a:off x="5053013" y="6281738"/>
            <a:ext cx="2443162" cy="252412"/>
          </a:xfrm>
          <a:custGeom>
            <a:avLst/>
            <a:gdLst>
              <a:gd name="T0" fmla="*/ 0 w 1554"/>
              <a:gd name="T1" fmla="*/ 2147483647 h 159"/>
              <a:gd name="T2" fmla="*/ 2147483647 w 1554"/>
              <a:gd name="T3" fmla="*/ 2147483647 h 159"/>
              <a:gd name="T4" fmla="*/ 2147483647 w 1554"/>
              <a:gd name="T5" fmla="*/ 0 h 159"/>
              <a:gd name="T6" fmla="*/ 0 60000 65536"/>
              <a:gd name="T7" fmla="*/ 0 60000 65536"/>
              <a:gd name="T8" fmla="*/ 0 60000 65536"/>
              <a:gd name="T9" fmla="*/ 0 w 1554"/>
              <a:gd name="T10" fmla="*/ 0 h 159"/>
              <a:gd name="T11" fmla="*/ 1554 w 1554"/>
              <a:gd name="T12" fmla="*/ 159 h 159"/>
            </a:gdLst>
            <a:ahLst/>
            <a:cxnLst>
              <a:cxn ang="T6">
                <a:pos x="T0" y="T1"/>
              </a:cxn>
              <a:cxn ang="T7">
                <a:pos x="T2" y="T3"/>
              </a:cxn>
              <a:cxn ang="T8">
                <a:pos x="T4" y="T5"/>
              </a:cxn>
            </a:cxnLst>
            <a:rect l="T9" t="T10" r="T11" b="T12"/>
            <a:pathLst>
              <a:path w="1554" h="159">
                <a:moveTo>
                  <a:pt x="0" y="159"/>
                </a:moveTo>
                <a:lnTo>
                  <a:pt x="1554" y="159"/>
                </a:lnTo>
                <a:lnTo>
                  <a:pt x="1554" y="0"/>
                </a:lnTo>
              </a:path>
            </a:pathLst>
          </a:custGeom>
          <a:noFill/>
          <a:ln w="19050" cmpd="sng">
            <a:solidFill>
              <a:schemeClr val="bg2"/>
            </a:solidFill>
            <a:round/>
            <a:headEnd/>
            <a:tailEnd/>
          </a:ln>
        </p:spPr>
        <p:txBody>
          <a:bodyPr/>
          <a:lstStyle/>
          <a:p>
            <a:endParaRPr lang="en-US"/>
          </a:p>
        </p:txBody>
      </p:sp>
      <p:pic>
        <p:nvPicPr>
          <p:cNvPr id="205826"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19500" y="5675313"/>
            <a:ext cx="628650" cy="847725"/>
          </a:xfrm>
          <a:prstGeom prst="rect">
            <a:avLst/>
          </a:prstGeom>
          <a:noFill/>
          <a:ln w="9525">
            <a:noFill/>
            <a:miter lim="800000"/>
            <a:headEnd/>
            <a:tailEnd/>
          </a:ln>
        </p:spPr>
      </p:pic>
      <p:pic>
        <p:nvPicPr>
          <p:cNvPr id="49"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94550" y="5294313"/>
            <a:ext cx="619125" cy="1028700"/>
          </a:xfrm>
          <a:prstGeom prst="rect">
            <a:avLst/>
          </a:prstGeom>
          <a:noFill/>
          <a:ln w="9525">
            <a:noFill/>
            <a:miter lim="800000"/>
            <a:headEnd/>
            <a:tailEnd/>
          </a:ln>
        </p:spPr>
      </p:pic>
      <p:pic>
        <p:nvPicPr>
          <p:cNvPr id="50"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02388" y="5299075"/>
            <a:ext cx="238125" cy="1238250"/>
          </a:xfrm>
          <a:prstGeom prst="rect">
            <a:avLst/>
          </a:prstGeom>
          <a:noFill/>
          <a:ln w="9525">
            <a:noFill/>
            <a:miter lim="800000"/>
            <a:headEnd/>
            <a:tailEnd/>
          </a:ln>
        </p:spPr>
      </p:pic>
      <p:pic>
        <p:nvPicPr>
          <p:cNvPr id="51"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684838" y="5305425"/>
            <a:ext cx="238125" cy="1238250"/>
          </a:xfrm>
          <a:prstGeom prst="rect">
            <a:avLst/>
          </a:prstGeom>
          <a:noFill/>
          <a:ln w="9525">
            <a:noFill/>
            <a:miter lim="800000"/>
            <a:headEnd/>
            <a:tailEnd/>
          </a:ln>
        </p:spPr>
      </p:pic>
      <p:pic>
        <p:nvPicPr>
          <p:cNvPr id="52"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943475" y="5305425"/>
            <a:ext cx="238125" cy="1238250"/>
          </a:xfrm>
          <a:prstGeom prst="rect">
            <a:avLst/>
          </a:prstGeom>
          <a:noFill/>
          <a:ln w="9525">
            <a:noFill/>
            <a:miter lim="800000"/>
            <a:headEnd/>
            <a:tailEnd/>
          </a:ln>
        </p:spPr>
      </p:pic>
      <p:pic>
        <p:nvPicPr>
          <p:cNvPr id="53"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66838" y="5272088"/>
            <a:ext cx="238125" cy="1238250"/>
          </a:xfrm>
          <a:prstGeom prst="rect">
            <a:avLst/>
          </a:prstGeom>
          <a:noFill/>
          <a:ln w="9525">
            <a:noFill/>
            <a:miter lim="800000"/>
            <a:headEnd/>
            <a:tailEnd/>
          </a:ln>
        </p:spPr>
      </p:pic>
      <p:pic>
        <p:nvPicPr>
          <p:cNvPr id="54"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462088" y="5159375"/>
            <a:ext cx="1238250" cy="238125"/>
          </a:xfrm>
          <a:prstGeom prst="rect">
            <a:avLst/>
          </a:prstGeom>
          <a:noFill/>
          <a:ln w="9525">
            <a:noFill/>
            <a:miter lim="800000"/>
            <a:headEnd/>
            <a:tailEnd/>
          </a:ln>
        </p:spPr>
      </p:pic>
      <p:pic>
        <p:nvPicPr>
          <p:cNvPr id="55"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687638" y="5167313"/>
            <a:ext cx="1238250" cy="238125"/>
          </a:xfrm>
          <a:prstGeom prst="rect">
            <a:avLst/>
          </a:prstGeom>
          <a:noFill/>
          <a:ln w="9525">
            <a:noFill/>
            <a:miter lim="800000"/>
            <a:headEnd/>
            <a:tailEnd/>
          </a:ln>
        </p:spPr>
      </p:pic>
      <p:sp>
        <p:nvSpPr>
          <p:cNvPr id="56" name="Line 50"/>
          <p:cNvSpPr>
            <a:spLocks noChangeShapeType="1"/>
          </p:cNvSpPr>
          <p:nvPr/>
        </p:nvSpPr>
        <p:spPr bwMode="auto">
          <a:xfrm rot="5400000">
            <a:off x="3731418" y="5469732"/>
            <a:ext cx="373063" cy="0"/>
          </a:xfrm>
          <a:prstGeom prst="line">
            <a:avLst/>
          </a:prstGeom>
          <a:noFill/>
          <a:ln w="19050">
            <a:solidFill>
              <a:schemeClr val="bg2"/>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6624">
                                            <p:txEl>
                                              <p:pRg st="0" end="0"/>
                                            </p:txEl>
                                          </p:spTgt>
                                        </p:tgtEl>
                                        <p:attrNameLst>
                                          <p:attrName>style.visibility</p:attrName>
                                        </p:attrNameLst>
                                      </p:cBhvr>
                                      <p:to>
                                        <p:strVal val="visible"/>
                                      </p:to>
                                    </p:set>
                                    <p:anim calcmode="lin" valueType="num">
                                      <p:cBhvr additive="base">
                                        <p:cTn id="13" dur="500" fill="hold"/>
                                        <p:tgtEl>
                                          <p:spTgt spid="8366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66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836624">
                                            <p:txEl>
                                              <p:pRg st="5" end="5"/>
                                            </p:txEl>
                                          </p:spTgt>
                                        </p:tgtEl>
                                        <p:attrNameLst>
                                          <p:attrName>style.visibility</p:attrName>
                                        </p:attrNameLst>
                                      </p:cBhvr>
                                      <p:to>
                                        <p:strVal val="visible"/>
                                      </p:to>
                                    </p:set>
                                    <p:anim calcmode="lin" valueType="num">
                                      <p:cBhvr additive="base">
                                        <p:cTn id="33" dur="500" fill="hold"/>
                                        <p:tgtEl>
                                          <p:spTgt spid="83662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366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05826"/>
                                        </p:tgtEl>
                                        <p:attrNameLst>
                                          <p:attrName>style.visibility</p:attrName>
                                        </p:attrNameLst>
                                      </p:cBhvr>
                                      <p:to>
                                        <p:strVal val="visible"/>
                                      </p:to>
                                    </p:set>
                                    <p:anim calcmode="lin" valueType="num">
                                      <p:cBhvr additive="base">
                                        <p:cTn id="39" dur="500" fill="hold"/>
                                        <p:tgtEl>
                                          <p:spTgt spid="205826"/>
                                        </p:tgtEl>
                                        <p:attrNameLst>
                                          <p:attrName>ppt_x</p:attrName>
                                        </p:attrNameLst>
                                      </p:cBhvr>
                                      <p:tavLst>
                                        <p:tav tm="0">
                                          <p:val>
                                            <p:strVal val="#ppt_x"/>
                                          </p:val>
                                        </p:tav>
                                        <p:tav tm="100000">
                                          <p:val>
                                            <p:strVal val="#ppt_x"/>
                                          </p:val>
                                        </p:tav>
                                      </p:tavLst>
                                    </p:anim>
                                    <p:anim calcmode="lin" valueType="num">
                                      <p:cBhvr additive="base">
                                        <p:cTn id="40" dur="500" fill="hold"/>
                                        <p:tgtEl>
                                          <p:spTgt spid="2058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836658"/>
                                        </p:tgtEl>
                                        <p:attrNameLst>
                                          <p:attrName>style.visibility</p:attrName>
                                        </p:attrNameLst>
                                      </p:cBhvr>
                                      <p:to>
                                        <p:strVal val="visible"/>
                                      </p:to>
                                    </p:set>
                                    <p:anim calcmode="lin" valueType="num">
                                      <p:cBhvr>
                                        <p:cTn id="45" dur="500" fill="hold"/>
                                        <p:tgtEl>
                                          <p:spTgt spid="836658"/>
                                        </p:tgtEl>
                                        <p:attrNameLst>
                                          <p:attrName>ppt_w</p:attrName>
                                        </p:attrNameLst>
                                      </p:cBhvr>
                                      <p:tavLst>
                                        <p:tav tm="0">
                                          <p:val>
                                            <p:fltVal val="0"/>
                                          </p:val>
                                        </p:tav>
                                        <p:tav tm="100000">
                                          <p:val>
                                            <p:strVal val="#ppt_w"/>
                                          </p:val>
                                        </p:tav>
                                      </p:tavLst>
                                    </p:anim>
                                    <p:anim calcmode="lin" valueType="num">
                                      <p:cBhvr>
                                        <p:cTn id="46" dur="500" fill="hold"/>
                                        <p:tgtEl>
                                          <p:spTgt spid="836658"/>
                                        </p:tgtEl>
                                        <p:attrNameLst>
                                          <p:attrName>ppt_h</p:attrName>
                                        </p:attrNameLst>
                                      </p:cBhvr>
                                      <p:tavLst>
                                        <p:tav tm="0">
                                          <p:val>
                                            <p:fltVal val="0"/>
                                          </p:val>
                                        </p:tav>
                                        <p:tav tm="100000">
                                          <p:val>
                                            <p:strVal val="#ppt_h"/>
                                          </p:val>
                                        </p:tav>
                                      </p:tavLst>
                                    </p:anim>
                                    <p:animEffect transition="in" filter="fade">
                                      <p:cBhvr>
                                        <p:cTn id="47" dur="500"/>
                                        <p:tgtEl>
                                          <p:spTgt spid="836658"/>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528"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500" fill="hold"/>
                                        <p:tgtEl>
                                          <p:spTgt spid="53"/>
                                        </p:tgtEl>
                                        <p:attrNameLst>
                                          <p:attrName>ppt_w</p:attrName>
                                        </p:attrNameLst>
                                      </p:cBhvr>
                                      <p:tavLst>
                                        <p:tav tm="0">
                                          <p:val>
                                            <p:fltVal val="0"/>
                                          </p:val>
                                        </p:tav>
                                        <p:tav tm="100000">
                                          <p:val>
                                            <p:strVal val="#ppt_w"/>
                                          </p:val>
                                        </p:tav>
                                      </p:tavLst>
                                    </p:anim>
                                    <p:anim calcmode="lin" valueType="num">
                                      <p:cBhvr>
                                        <p:cTn id="53" dur="500" fill="hold"/>
                                        <p:tgtEl>
                                          <p:spTgt spid="53"/>
                                        </p:tgtEl>
                                        <p:attrNameLst>
                                          <p:attrName>ppt_h</p:attrName>
                                        </p:attrNameLst>
                                      </p:cBhvr>
                                      <p:tavLst>
                                        <p:tav tm="0">
                                          <p:val>
                                            <p:fltVal val="0"/>
                                          </p:val>
                                        </p:tav>
                                        <p:tav tm="100000">
                                          <p:val>
                                            <p:strVal val="#ppt_h"/>
                                          </p:val>
                                        </p:tav>
                                      </p:tavLst>
                                    </p:anim>
                                    <p:animEffect transition="in" filter="fade">
                                      <p:cBhvr>
                                        <p:cTn id="54" dur="500"/>
                                        <p:tgtEl>
                                          <p:spTgt spid="53"/>
                                        </p:tgtEl>
                                      </p:cBhvr>
                                    </p:animEffect>
                                    <p:anim calcmode="lin" valueType="num">
                                      <p:cBhvr>
                                        <p:cTn id="55" dur="500" fill="hold"/>
                                        <p:tgtEl>
                                          <p:spTgt spid="53"/>
                                        </p:tgtEl>
                                        <p:attrNameLst>
                                          <p:attrName>ppt_x</p:attrName>
                                        </p:attrNameLst>
                                      </p:cBhvr>
                                      <p:tavLst>
                                        <p:tav tm="0">
                                          <p:val>
                                            <p:fltVal val="0.5"/>
                                          </p:val>
                                        </p:tav>
                                        <p:tav tm="100000">
                                          <p:val>
                                            <p:strVal val="#ppt_x"/>
                                          </p:val>
                                        </p:tav>
                                      </p:tavLst>
                                    </p:anim>
                                    <p:anim calcmode="lin" valueType="num">
                                      <p:cBhvr>
                                        <p:cTn id="56" dur="500" fill="hold"/>
                                        <p:tgtEl>
                                          <p:spTgt spid="5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528" fill="hold" nodeType="click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anim calcmode="lin" valueType="num">
                                      <p:cBhvr>
                                        <p:cTn id="64" dur="500" fill="hold"/>
                                        <p:tgtEl>
                                          <p:spTgt spid="54"/>
                                        </p:tgtEl>
                                        <p:attrNameLst>
                                          <p:attrName>ppt_x</p:attrName>
                                        </p:attrNameLst>
                                      </p:cBhvr>
                                      <p:tavLst>
                                        <p:tav tm="0">
                                          <p:val>
                                            <p:fltVal val="0.5"/>
                                          </p:val>
                                        </p:tav>
                                        <p:tav tm="100000">
                                          <p:val>
                                            <p:strVal val="#ppt_x"/>
                                          </p:val>
                                        </p:tav>
                                      </p:tavLst>
                                    </p:anim>
                                    <p:anim calcmode="lin" valueType="num">
                                      <p:cBhvr>
                                        <p:cTn id="65" dur="500" fill="hold"/>
                                        <p:tgtEl>
                                          <p:spTgt spid="5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528" fill="hold" nodeType="click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anim calcmode="lin" valueType="num">
                                      <p:cBhvr>
                                        <p:cTn id="73" dur="500" fill="hold"/>
                                        <p:tgtEl>
                                          <p:spTgt spid="55"/>
                                        </p:tgtEl>
                                        <p:attrNameLst>
                                          <p:attrName>ppt_x</p:attrName>
                                        </p:attrNameLst>
                                      </p:cBhvr>
                                      <p:tavLst>
                                        <p:tav tm="0">
                                          <p:val>
                                            <p:fltVal val="0.5"/>
                                          </p:val>
                                        </p:tav>
                                        <p:tav tm="100000">
                                          <p:val>
                                            <p:strVal val="#ppt_x"/>
                                          </p:val>
                                        </p:tav>
                                      </p:tavLst>
                                    </p:anim>
                                    <p:anim calcmode="lin" valueType="num">
                                      <p:cBhvr>
                                        <p:cTn id="74" dur="500" fill="hold"/>
                                        <p:tgtEl>
                                          <p:spTgt spid="5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fltVal val="0"/>
                                          </p:val>
                                        </p:tav>
                                        <p:tav tm="100000">
                                          <p:val>
                                            <p:strVal val="#ppt_w"/>
                                          </p:val>
                                        </p:tav>
                                      </p:tavLst>
                                    </p:anim>
                                    <p:anim calcmode="lin" valueType="num">
                                      <p:cBhvr>
                                        <p:cTn id="80" dur="500" fill="hold"/>
                                        <p:tgtEl>
                                          <p:spTgt spid="56"/>
                                        </p:tgtEl>
                                        <p:attrNameLst>
                                          <p:attrName>ppt_h</p:attrName>
                                        </p:attrNameLst>
                                      </p:cBhvr>
                                      <p:tavLst>
                                        <p:tav tm="0">
                                          <p:val>
                                            <p:fltVal val="0"/>
                                          </p:val>
                                        </p:tav>
                                        <p:tav tm="100000">
                                          <p:val>
                                            <p:strVal val="#ppt_h"/>
                                          </p:val>
                                        </p:tav>
                                      </p:tavLst>
                                    </p:anim>
                                    <p:animEffect transition="in" filter="fade">
                                      <p:cBhvr>
                                        <p:cTn id="81" dur="500"/>
                                        <p:tgtEl>
                                          <p:spTgt spid="56"/>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836663"/>
                                        </p:tgtEl>
                                        <p:attrNameLst>
                                          <p:attrName>style.visibility</p:attrName>
                                        </p:attrNameLst>
                                      </p:cBhvr>
                                      <p:to>
                                        <p:strVal val="visible"/>
                                      </p:to>
                                    </p:set>
                                    <p:anim calcmode="lin" valueType="num">
                                      <p:cBhvr>
                                        <p:cTn id="86" dur="500" fill="hold"/>
                                        <p:tgtEl>
                                          <p:spTgt spid="836663"/>
                                        </p:tgtEl>
                                        <p:attrNameLst>
                                          <p:attrName>ppt_w</p:attrName>
                                        </p:attrNameLst>
                                      </p:cBhvr>
                                      <p:tavLst>
                                        <p:tav tm="0">
                                          <p:val>
                                            <p:fltVal val="0"/>
                                          </p:val>
                                        </p:tav>
                                        <p:tav tm="100000">
                                          <p:val>
                                            <p:strVal val="#ppt_w"/>
                                          </p:val>
                                        </p:tav>
                                      </p:tavLst>
                                    </p:anim>
                                    <p:anim calcmode="lin" valueType="num">
                                      <p:cBhvr>
                                        <p:cTn id="87" dur="500" fill="hold"/>
                                        <p:tgtEl>
                                          <p:spTgt spid="836663"/>
                                        </p:tgtEl>
                                        <p:attrNameLst>
                                          <p:attrName>ppt_h</p:attrName>
                                        </p:attrNameLst>
                                      </p:cBhvr>
                                      <p:tavLst>
                                        <p:tav tm="0">
                                          <p:val>
                                            <p:fltVal val="0"/>
                                          </p:val>
                                        </p:tav>
                                        <p:tav tm="100000">
                                          <p:val>
                                            <p:strVal val="#ppt_h"/>
                                          </p:val>
                                        </p:tav>
                                      </p:tavLst>
                                    </p:anim>
                                    <p:animEffect transition="in" filter="fade">
                                      <p:cBhvr>
                                        <p:cTn id="88" dur="500"/>
                                        <p:tgtEl>
                                          <p:spTgt spid="836663"/>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836665"/>
                                        </p:tgtEl>
                                        <p:attrNameLst>
                                          <p:attrName>style.visibility</p:attrName>
                                        </p:attrNameLst>
                                      </p:cBhvr>
                                      <p:to>
                                        <p:strVal val="visible"/>
                                      </p:to>
                                    </p:set>
                                    <p:anim calcmode="lin" valueType="num">
                                      <p:cBhvr>
                                        <p:cTn id="93" dur="500" fill="hold"/>
                                        <p:tgtEl>
                                          <p:spTgt spid="836665"/>
                                        </p:tgtEl>
                                        <p:attrNameLst>
                                          <p:attrName>ppt_w</p:attrName>
                                        </p:attrNameLst>
                                      </p:cBhvr>
                                      <p:tavLst>
                                        <p:tav tm="0">
                                          <p:val>
                                            <p:fltVal val="0"/>
                                          </p:val>
                                        </p:tav>
                                        <p:tav tm="100000">
                                          <p:val>
                                            <p:strVal val="#ppt_w"/>
                                          </p:val>
                                        </p:tav>
                                      </p:tavLst>
                                    </p:anim>
                                    <p:anim calcmode="lin" valueType="num">
                                      <p:cBhvr>
                                        <p:cTn id="94" dur="500" fill="hold"/>
                                        <p:tgtEl>
                                          <p:spTgt spid="836665"/>
                                        </p:tgtEl>
                                        <p:attrNameLst>
                                          <p:attrName>ppt_h</p:attrName>
                                        </p:attrNameLst>
                                      </p:cBhvr>
                                      <p:tavLst>
                                        <p:tav tm="0">
                                          <p:val>
                                            <p:fltVal val="0"/>
                                          </p:val>
                                        </p:tav>
                                        <p:tav tm="100000">
                                          <p:val>
                                            <p:strVal val="#ppt_h"/>
                                          </p:val>
                                        </p:tav>
                                      </p:tavLst>
                                    </p:anim>
                                    <p:animEffect transition="in" filter="fade">
                                      <p:cBhvr>
                                        <p:cTn id="95" dur="500"/>
                                        <p:tgtEl>
                                          <p:spTgt spid="836665"/>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528" fill="hold" nodeType="clickEffect">
                                  <p:stCondLst>
                                    <p:cond delay="0"/>
                                  </p:stCondLst>
                                  <p:childTnLst>
                                    <p:set>
                                      <p:cBhvr>
                                        <p:cTn id="99" dur="1" fill="hold">
                                          <p:stCondLst>
                                            <p:cond delay="0"/>
                                          </p:stCondLst>
                                        </p:cTn>
                                        <p:tgtEl>
                                          <p:spTgt spid="49"/>
                                        </p:tgtEl>
                                        <p:attrNameLst>
                                          <p:attrName>style.visibility</p:attrName>
                                        </p:attrNameLst>
                                      </p:cBhvr>
                                      <p:to>
                                        <p:strVal val="visible"/>
                                      </p:to>
                                    </p:set>
                                    <p:anim calcmode="lin" valueType="num">
                                      <p:cBhvr>
                                        <p:cTn id="100" dur="500" fill="hold"/>
                                        <p:tgtEl>
                                          <p:spTgt spid="49"/>
                                        </p:tgtEl>
                                        <p:attrNameLst>
                                          <p:attrName>ppt_w</p:attrName>
                                        </p:attrNameLst>
                                      </p:cBhvr>
                                      <p:tavLst>
                                        <p:tav tm="0">
                                          <p:val>
                                            <p:fltVal val="0"/>
                                          </p:val>
                                        </p:tav>
                                        <p:tav tm="100000">
                                          <p:val>
                                            <p:strVal val="#ppt_w"/>
                                          </p:val>
                                        </p:tav>
                                      </p:tavLst>
                                    </p:anim>
                                    <p:anim calcmode="lin" valueType="num">
                                      <p:cBhvr>
                                        <p:cTn id="101" dur="500" fill="hold"/>
                                        <p:tgtEl>
                                          <p:spTgt spid="49"/>
                                        </p:tgtEl>
                                        <p:attrNameLst>
                                          <p:attrName>ppt_h</p:attrName>
                                        </p:attrNameLst>
                                      </p:cBhvr>
                                      <p:tavLst>
                                        <p:tav tm="0">
                                          <p:val>
                                            <p:fltVal val="0"/>
                                          </p:val>
                                        </p:tav>
                                        <p:tav tm="100000">
                                          <p:val>
                                            <p:strVal val="#ppt_h"/>
                                          </p:val>
                                        </p:tav>
                                      </p:tavLst>
                                    </p:anim>
                                    <p:animEffect transition="in" filter="fade">
                                      <p:cBhvr>
                                        <p:cTn id="102" dur="500"/>
                                        <p:tgtEl>
                                          <p:spTgt spid="49"/>
                                        </p:tgtEl>
                                      </p:cBhvr>
                                    </p:animEffect>
                                    <p:anim calcmode="lin" valueType="num">
                                      <p:cBhvr>
                                        <p:cTn id="103" dur="500" fill="hold"/>
                                        <p:tgtEl>
                                          <p:spTgt spid="49"/>
                                        </p:tgtEl>
                                        <p:attrNameLst>
                                          <p:attrName>ppt_x</p:attrName>
                                        </p:attrNameLst>
                                      </p:cBhvr>
                                      <p:tavLst>
                                        <p:tav tm="0">
                                          <p:val>
                                            <p:fltVal val="0.5"/>
                                          </p:val>
                                        </p:tav>
                                        <p:tav tm="100000">
                                          <p:val>
                                            <p:strVal val="#ppt_x"/>
                                          </p:val>
                                        </p:tav>
                                      </p:tavLst>
                                    </p:anim>
                                    <p:anim calcmode="lin" valueType="num">
                                      <p:cBhvr>
                                        <p:cTn id="104" dur="500" fill="hold"/>
                                        <p:tgtEl>
                                          <p:spTgt spid="4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528" fill="hold" nodeType="click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500" fill="hold"/>
                                        <p:tgtEl>
                                          <p:spTgt spid="50"/>
                                        </p:tgtEl>
                                        <p:attrNameLst>
                                          <p:attrName>ppt_w</p:attrName>
                                        </p:attrNameLst>
                                      </p:cBhvr>
                                      <p:tavLst>
                                        <p:tav tm="0">
                                          <p:val>
                                            <p:fltVal val="0"/>
                                          </p:val>
                                        </p:tav>
                                        <p:tav tm="100000">
                                          <p:val>
                                            <p:strVal val="#ppt_w"/>
                                          </p:val>
                                        </p:tav>
                                      </p:tavLst>
                                    </p:anim>
                                    <p:anim calcmode="lin" valueType="num">
                                      <p:cBhvr>
                                        <p:cTn id="110" dur="500" fill="hold"/>
                                        <p:tgtEl>
                                          <p:spTgt spid="50"/>
                                        </p:tgtEl>
                                        <p:attrNameLst>
                                          <p:attrName>ppt_h</p:attrName>
                                        </p:attrNameLst>
                                      </p:cBhvr>
                                      <p:tavLst>
                                        <p:tav tm="0">
                                          <p:val>
                                            <p:fltVal val="0"/>
                                          </p:val>
                                        </p:tav>
                                        <p:tav tm="100000">
                                          <p:val>
                                            <p:strVal val="#ppt_h"/>
                                          </p:val>
                                        </p:tav>
                                      </p:tavLst>
                                    </p:anim>
                                    <p:animEffect transition="in" filter="fade">
                                      <p:cBhvr>
                                        <p:cTn id="111" dur="500"/>
                                        <p:tgtEl>
                                          <p:spTgt spid="50"/>
                                        </p:tgtEl>
                                      </p:cBhvr>
                                    </p:animEffect>
                                    <p:anim calcmode="lin" valueType="num">
                                      <p:cBhvr>
                                        <p:cTn id="112" dur="500" fill="hold"/>
                                        <p:tgtEl>
                                          <p:spTgt spid="50"/>
                                        </p:tgtEl>
                                        <p:attrNameLst>
                                          <p:attrName>ppt_x</p:attrName>
                                        </p:attrNameLst>
                                      </p:cBhvr>
                                      <p:tavLst>
                                        <p:tav tm="0">
                                          <p:val>
                                            <p:fltVal val="0.5"/>
                                          </p:val>
                                        </p:tav>
                                        <p:tav tm="100000">
                                          <p:val>
                                            <p:strVal val="#ppt_x"/>
                                          </p:val>
                                        </p:tav>
                                      </p:tavLst>
                                    </p:anim>
                                    <p:anim calcmode="lin" valueType="num">
                                      <p:cBhvr>
                                        <p:cTn id="113" dur="500" fill="hold"/>
                                        <p:tgtEl>
                                          <p:spTgt spid="5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528" fill="hold" nodeType="click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Effect transition="in" filter="fade">
                                      <p:cBhvr>
                                        <p:cTn id="120" dur="500"/>
                                        <p:tgtEl>
                                          <p:spTgt spid="51"/>
                                        </p:tgtEl>
                                      </p:cBhvr>
                                    </p:animEffect>
                                    <p:anim calcmode="lin" valueType="num">
                                      <p:cBhvr>
                                        <p:cTn id="121" dur="500" fill="hold"/>
                                        <p:tgtEl>
                                          <p:spTgt spid="51"/>
                                        </p:tgtEl>
                                        <p:attrNameLst>
                                          <p:attrName>ppt_x</p:attrName>
                                        </p:attrNameLst>
                                      </p:cBhvr>
                                      <p:tavLst>
                                        <p:tav tm="0">
                                          <p:val>
                                            <p:fltVal val="0.5"/>
                                          </p:val>
                                        </p:tav>
                                        <p:tav tm="100000">
                                          <p:val>
                                            <p:strVal val="#ppt_x"/>
                                          </p:val>
                                        </p:tav>
                                      </p:tavLst>
                                    </p:anim>
                                    <p:anim calcmode="lin" valueType="num">
                                      <p:cBhvr>
                                        <p:cTn id="122" dur="500" fill="hold"/>
                                        <p:tgtEl>
                                          <p:spTgt spid="5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53" presetClass="entr" presetSubtype="528" fill="hold" nodeType="clickEffect">
                                  <p:stCondLst>
                                    <p:cond delay="0"/>
                                  </p:stCondLst>
                                  <p:childTnLst>
                                    <p:set>
                                      <p:cBhvr>
                                        <p:cTn id="126" dur="1" fill="hold">
                                          <p:stCondLst>
                                            <p:cond delay="0"/>
                                          </p:stCondLst>
                                        </p:cTn>
                                        <p:tgtEl>
                                          <p:spTgt spid="52"/>
                                        </p:tgtEl>
                                        <p:attrNameLst>
                                          <p:attrName>style.visibility</p:attrName>
                                        </p:attrNameLst>
                                      </p:cBhvr>
                                      <p:to>
                                        <p:strVal val="visible"/>
                                      </p:to>
                                    </p:set>
                                    <p:anim calcmode="lin" valueType="num">
                                      <p:cBhvr>
                                        <p:cTn id="127" dur="500" fill="hold"/>
                                        <p:tgtEl>
                                          <p:spTgt spid="52"/>
                                        </p:tgtEl>
                                        <p:attrNameLst>
                                          <p:attrName>ppt_w</p:attrName>
                                        </p:attrNameLst>
                                      </p:cBhvr>
                                      <p:tavLst>
                                        <p:tav tm="0">
                                          <p:val>
                                            <p:fltVal val="0"/>
                                          </p:val>
                                        </p:tav>
                                        <p:tav tm="100000">
                                          <p:val>
                                            <p:strVal val="#ppt_w"/>
                                          </p:val>
                                        </p:tav>
                                      </p:tavLst>
                                    </p:anim>
                                    <p:anim calcmode="lin" valueType="num">
                                      <p:cBhvr>
                                        <p:cTn id="128" dur="500" fill="hold"/>
                                        <p:tgtEl>
                                          <p:spTgt spid="52"/>
                                        </p:tgtEl>
                                        <p:attrNameLst>
                                          <p:attrName>ppt_h</p:attrName>
                                        </p:attrNameLst>
                                      </p:cBhvr>
                                      <p:tavLst>
                                        <p:tav tm="0">
                                          <p:val>
                                            <p:fltVal val="0"/>
                                          </p:val>
                                        </p:tav>
                                        <p:tav tm="100000">
                                          <p:val>
                                            <p:strVal val="#ppt_h"/>
                                          </p:val>
                                        </p:tav>
                                      </p:tavLst>
                                    </p:anim>
                                    <p:animEffect transition="in" filter="fade">
                                      <p:cBhvr>
                                        <p:cTn id="129" dur="500"/>
                                        <p:tgtEl>
                                          <p:spTgt spid="52"/>
                                        </p:tgtEl>
                                      </p:cBhvr>
                                    </p:animEffect>
                                    <p:anim calcmode="lin" valueType="num">
                                      <p:cBhvr>
                                        <p:cTn id="130" dur="500" fill="hold"/>
                                        <p:tgtEl>
                                          <p:spTgt spid="52"/>
                                        </p:tgtEl>
                                        <p:attrNameLst>
                                          <p:attrName>ppt_x</p:attrName>
                                        </p:attrNameLst>
                                      </p:cBhvr>
                                      <p:tavLst>
                                        <p:tav tm="0">
                                          <p:val>
                                            <p:fltVal val="0.5"/>
                                          </p:val>
                                        </p:tav>
                                        <p:tav tm="100000">
                                          <p:val>
                                            <p:strVal val="#ppt_x"/>
                                          </p:val>
                                        </p:tav>
                                      </p:tavLst>
                                    </p:anim>
                                    <p:anim calcmode="lin" valueType="num">
                                      <p:cBhvr>
                                        <p:cTn id="131" dur="500" fill="hold"/>
                                        <p:tgtEl>
                                          <p:spTgt spid="5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58" grpId="0" animBg="1"/>
      <p:bldP spid="836663" grpId="0" animBg="1"/>
      <p:bldP spid="836665" grpId="0" animBg="1"/>
      <p:bldP spid="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ChangeArrowheads="1"/>
          </p:cNvSpPr>
          <p:nvPr/>
        </p:nvSpPr>
        <p:spPr bwMode="auto">
          <a:xfrm>
            <a:off x="685800" y="1549400"/>
            <a:ext cx="7772400" cy="5302250"/>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rPr>
              <a:t>Investigating combinations of resistors in series</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Resistors can be                                                          connected to one another                                                in series, which means                                                           one after the other.	</a:t>
            </a:r>
            <a:endParaRPr lang="en-US" altLang="en-US" dirty="0">
              <a:solidFill>
                <a:srgbClr val="000000"/>
              </a:solidFill>
              <a:cs typeface="Times New Roman" pitchFamily="18" charset="0"/>
              <a:sym typeface="Symbol" pitchFamily="18" charset="2"/>
            </a:endParaRP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Note that there is only one current </a:t>
            </a:r>
            <a:r>
              <a:rPr lang="en-US" altLang="en-US" i="1" dirty="0">
                <a:solidFill>
                  <a:srgbClr val="000000"/>
                </a:solidFill>
                <a:cs typeface="Times New Roman" pitchFamily="18" charset="0"/>
              </a:rPr>
              <a:t>I</a:t>
            </a:r>
            <a:r>
              <a:rPr lang="en-US" altLang="en-US" dirty="0">
                <a:solidFill>
                  <a:srgbClr val="000000"/>
                </a:solidFill>
                <a:cs typeface="Times New Roman" pitchFamily="18" charset="0"/>
              </a:rPr>
              <a:t> and that </a:t>
            </a:r>
            <a:r>
              <a:rPr lang="en-US" altLang="en-US" i="1" dirty="0">
                <a:solidFill>
                  <a:schemeClr val="hlink"/>
                </a:solidFill>
                <a:cs typeface="Times New Roman" pitchFamily="18" charset="0"/>
              </a:rPr>
              <a:t>I</a:t>
            </a:r>
            <a:r>
              <a:rPr lang="en-US" altLang="en-US" dirty="0">
                <a:solidFill>
                  <a:schemeClr val="hlink"/>
                </a:solidFill>
                <a:cs typeface="Times New Roman" pitchFamily="18" charset="0"/>
              </a:rPr>
              <a:t> is the same for all series components</a:t>
            </a:r>
            <a:r>
              <a:rPr lang="en-US" altLang="en-US" dirty="0">
                <a:solidFill>
                  <a:srgbClr val="000000"/>
                </a:solidFill>
                <a:cs typeface="Times New Roman" pitchFamily="18" charset="0"/>
              </a:rPr>
              <a:t>.</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Conservation of energy tells us </a:t>
            </a:r>
            <a:r>
              <a:rPr lang="en-US" altLang="en-US" i="1" dirty="0">
                <a:solidFill>
                  <a:srgbClr val="000000"/>
                </a:solidFill>
                <a:cs typeface="Times New Roman" pitchFamily="18" charset="0"/>
              </a:rPr>
              <a:t>q</a:t>
            </a:r>
            <a:r>
              <a:rPr lang="en-US" altLang="en-US"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rPr>
              <a:t> </a:t>
            </a:r>
            <a:r>
              <a:rPr lang="en-US" altLang="en-US" i="1" dirty="0">
                <a:solidFill>
                  <a:srgbClr val="000000"/>
                </a:solidFill>
                <a:cs typeface="Times New Roman" pitchFamily="18" charset="0"/>
              </a:rPr>
              <a:t>qV</a:t>
            </a:r>
            <a:r>
              <a:rPr lang="en-US" altLang="en-US" baseline="-25000" dirty="0">
                <a:solidFill>
                  <a:srgbClr val="000000"/>
                </a:solidFill>
                <a:cs typeface="Times New Roman" pitchFamily="18" charset="0"/>
              </a:rPr>
              <a:t>1</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qV</a:t>
            </a:r>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qV</a:t>
            </a:r>
            <a:r>
              <a:rPr lang="en-US" altLang="en-US" baseline="-25000" dirty="0">
                <a:solidFill>
                  <a:srgbClr val="000000"/>
                </a:solidFill>
                <a:cs typeface="Times New Roman" pitchFamily="18" charset="0"/>
              </a:rPr>
              <a:t>3</a:t>
            </a:r>
            <a:r>
              <a:rPr lang="en-US" altLang="en-US" dirty="0">
                <a:solidFill>
                  <a:srgbClr val="000000"/>
                </a:solidFill>
                <a:cs typeface="Times New Roman" pitchFamily="18" charset="0"/>
              </a:rPr>
              <a:t>.</a:t>
            </a:r>
            <a:endParaRPr lang="en-US" altLang="en-US" baseline="-25000" dirty="0">
              <a:solidFill>
                <a:srgbClr val="000000"/>
              </a:solidFill>
              <a:cs typeface="Times New Roman" pitchFamily="18" charset="0"/>
            </a:endParaRPr>
          </a:p>
          <a:p>
            <a:pPr>
              <a:spcBef>
                <a:spcPct val="20000"/>
              </a:spcBef>
              <a:buFont typeface="Symbol" pitchFamily="18" charset="2"/>
              <a:buNone/>
            </a:pPr>
            <a:r>
              <a:rPr lang="en-US" altLang="en-US" dirty="0">
                <a:solidFill>
                  <a:srgbClr val="000000"/>
                </a:solidFill>
                <a:cs typeface="Times New Roman" pitchFamily="18" charset="0"/>
                <a:sym typeface="Symbol" pitchFamily="18" charset="2"/>
              </a:rPr>
              <a:t>Thus 	 =</a:t>
            </a:r>
            <a:r>
              <a:rPr lang="en-US" altLang="en-US" dirty="0">
                <a:solidFill>
                  <a:srgbClr val="000000"/>
                </a:solidFill>
                <a:cs typeface="Times New Roman" pitchFamily="18" charset="0"/>
              </a:rPr>
              <a:t> </a:t>
            </a:r>
            <a:r>
              <a:rPr lang="en-US" altLang="en-US" i="1" dirty="0">
                <a:solidFill>
                  <a:srgbClr val="000000"/>
                </a:solidFill>
                <a:cs typeface="Times New Roman" pitchFamily="18" charset="0"/>
              </a:rPr>
              <a:t>IR</a:t>
            </a:r>
            <a:r>
              <a:rPr lang="en-US" altLang="en-US" baseline="-25000" dirty="0">
                <a:solidFill>
                  <a:srgbClr val="000000"/>
                </a:solidFill>
                <a:cs typeface="Times New Roman" pitchFamily="18" charset="0"/>
              </a:rPr>
              <a:t>1</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IR</a:t>
            </a:r>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 + </a:t>
            </a:r>
            <a:r>
              <a:rPr lang="en-US" altLang="en-US" i="1" dirty="0" smtClean="0">
                <a:solidFill>
                  <a:srgbClr val="000000"/>
                </a:solidFill>
                <a:cs typeface="Times New Roman" pitchFamily="18" charset="0"/>
              </a:rPr>
              <a:t>IR</a:t>
            </a:r>
            <a:r>
              <a:rPr lang="en-US" altLang="en-US" baseline="-25000" dirty="0" smtClean="0">
                <a:solidFill>
                  <a:srgbClr val="000000"/>
                </a:solidFill>
                <a:cs typeface="Times New Roman" pitchFamily="18" charset="0"/>
              </a:rPr>
              <a:t>3</a:t>
            </a:r>
            <a:r>
              <a:rPr lang="en-US" altLang="en-US" dirty="0" smtClean="0">
                <a:solidFill>
                  <a:srgbClr val="000000"/>
                </a:solidFill>
                <a:cs typeface="Times New Roman" pitchFamily="18" charset="0"/>
              </a:rPr>
              <a:t>	</a:t>
            </a:r>
            <a:r>
              <a:rPr lang="en-US" altLang="en-US" dirty="0" smtClean="0">
                <a:solidFill>
                  <a:schemeClr val="hlink"/>
                </a:solidFill>
                <a:cs typeface="Times New Roman" pitchFamily="18" charset="0"/>
              </a:rPr>
              <a:t>from </a:t>
            </a:r>
            <a:r>
              <a:rPr lang="en-US" altLang="en-US" dirty="0">
                <a:solidFill>
                  <a:schemeClr val="hlink"/>
                </a:solidFill>
                <a:cs typeface="Times New Roman" pitchFamily="18" charset="0"/>
              </a:rPr>
              <a:t>Ohm’s </a:t>
            </a:r>
            <a:r>
              <a:rPr lang="en-US" altLang="en-US" dirty="0" smtClean="0">
                <a:solidFill>
                  <a:schemeClr val="hlink"/>
                </a:solidFill>
                <a:cs typeface="Times New Roman" pitchFamily="18" charset="0"/>
              </a:rPr>
              <a:t>law </a:t>
            </a:r>
            <a:r>
              <a:rPr lang="en-US" altLang="en-US" i="1" dirty="0" smtClean="0">
                <a:solidFill>
                  <a:schemeClr val="hlink"/>
                </a:solidFill>
                <a:cs typeface="Times New Roman" pitchFamily="18" charset="0"/>
              </a:rPr>
              <a:t>V</a:t>
            </a:r>
            <a:r>
              <a:rPr lang="en-US" altLang="en-US" dirty="0" smtClean="0">
                <a:solidFill>
                  <a:schemeClr val="hlink"/>
                </a:solidFill>
                <a:cs typeface="Times New Roman" pitchFamily="18" charset="0"/>
              </a:rPr>
              <a:t> = </a:t>
            </a:r>
            <a:r>
              <a:rPr lang="en-US" altLang="en-US" i="1" dirty="0" smtClean="0">
                <a:solidFill>
                  <a:schemeClr val="hlink"/>
                </a:solidFill>
                <a:cs typeface="Times New Roman" pitchFamily="18" charset="0"/>
              </a:rPr>
              <a:t>IR</a:t>
            </a:r>
            <a:endParaRPr lang="en-US" altLang="en-US" dirty="0">
              <a:solidFill>
                <a:srgbClr val="000000"/>
              </a:solidFill>
              <a:cs typeface="Times New Roman" pitchFamily="18" charset="0"/>
            </a:endParaRPr>
          </a:p>
          <a:p>
            <a:pPr>
              <a:spcBef>
                <a:spcPct val="20000"/>
              </a:spcBef>
              <a:buFont typeface="Symbol" pitchFamily="18" charset="2"/>
              <a:buNone/>
            </a:pPr>
            <a:r>
              <a:rPr lang="en-US" altLang="en-US"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rPr>
              <a:t> </a:t>
            </a:r>
            <a:r>
              <a:rPr lang="en-US" altLang="en-US" i="1" dirty="0">
                <a:solidFill>
                  <a:srgbClr val="000000"/>
                </a:solidFill>
                <a:cs typeface="Times New Roman" pitchFamily="18" charset="0"/>
              </a:rPr>
              <a:t>I</a:t>
            </a:r>
            <a:r>
              <a:rPr lang="en-US" altLang="en-US" dirty="0">
                <a:solidFill>
                  <a:srgbClr val="000000"/>
                </a:solidFill>
                <a:cs typeface="Times New Roman" pitchFamily="18" charset="0"/>
              </a:rPr>
              <a:t>(</a:t>
            </a:r>
            <a:r>
              <a:rPr lang="en-US" altLang="en-US" i="1" dirty="0">
                <a:solidFill>
                  <a:srgbClr val="000000"/>
                </a:solidFill>
                <a:cs typeface="Times New Roman" pitchFamily="18" charset="0"/>
              </a:rPr>
              <a:t>R</a:t>
            </a:r>
            <a:r>
              <a:rPr lang="en-US" altLang="en-US" baseline="-25000" dirty="0">
                <a:solidFill>
                  <a:srgbClr val="000000"/>
                </a:solidFill>
                <a:cs typeface="Times New Roman" pitchFamily="18" charset="0"/>
              </a:rPr>
              <a:t>1</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R</a:t>
            </a:r>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 + </a:t>
            </a:r>
            <a:r>
              <a:rPr lang="en-US" altLang="en-US" i="1" dirty="0" smtClean="0">
                <a:solidFill>
                  <a:srgbClr val="000000"/>
                </a:solidFill>
                <a:cs typeface="Times New Roman" pitchFamily="18" charset="0"/>
              </a:rPr>
              <a:t>R</a:t>
            </a:r>
            <a:r>
              <a:rPr lang="en-US" altLang="en-US" baseline="-25000" dirty="0" smtClean="0">
                <a:solidFill>
                  <a:srgbClr val="000000"/>
                </a:solidFill>
                <a:cs typeface="Times New Roman" pitchFamily="18" charset="0"/>
              </a:rPr>
              <a:t>3</a:t>
            </a:r>
            <a:r>
              <a:rPr lang="en-US" altLang="en-US" dirty="0" smtClean="0">
                <a:solidFill>
                  <a:srgbClr val="000000"/>
                </a:solidFill>
                <a:cs typeface="Times New Roman" pitchFamily="18" charset="0"/>
              </a:rPr>
              <a:t>)	</a:t>
            </a:r>
            <a:r>
              <a:rPr lang="en-US" altLang="en-US" dirty="0" smtClean="0">
                <a:solidFill>
                  <a:schemeClr val="hlink"/>
                </a:solidFill>
                <a:cs typeface="Times New Roman" pitchFamily="18" charset="0"/>
              </a:rPr>
              <a:t>factoring </a:t>
            </a:r>
            <a:r>
              <a:rPr lang="en-US" altLang="en-US" dirty="0">
                <a:solidFill>
                  <a:schemeClr val="hlink"/>
                </a:solidFill>
                <a:cs typeface="Times New Roman" pitchFamily="18" charset="0"/>
              </a:rPr>
              <a:t>out </a:t>
            </a:r>
            <a:r>
              <a:rPr lang="en-US" altLang="en-US" i="1" dirty="0">
                <a:solidFill>
                  <a:schemeClr val="hlink"/>
                </a:solidFill>
                <a:cs typeface="Times New Roman" pitchFamily="18" charset="0"/>
              </a:rPr>
              <a:t>I</a:t>
            </a:r>
            <a:endParaRPr lang="en-US" altLang="en-US" dirty="0">
              <a:solidFill>
                <a:srgbClr val="000000"/>
              </a:solidFill>
              <a:cs typeface="Times New Roman" pitchFamily="18" charset="0"/>
            </a:endParaRPr>
          </a:p>
          <a:p>
            <a:pPr>
              <a:spcBef>
                <a:spcPct val="20000"/>
              </a:spcBef>
              <a:buFont typeface="Symbol" pitchFamily="18" charset="2"/>
              <a:buNone/>
            </a:pPr>
            <a:r>
              <a:rPr lang="en-US" altLang="en-US"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rPr>
              <a:t> </a:t>
            </a:r>
            <a:r>
              <a:rPr lang="en-US" altLang="en-US" i="1" dirty="0">
                <a:solidFill>
                  <a:srgbClr val="000000"/>
                </a:solidFill>
                <a:cs typeface="Times New Roman" pitchFamily="18" charset="0"/>
              </a:rPr>
              <a:t>I</a:t>
            </a:r>
            <a:r>
              <a:rPr lang="en-US" altLang="en-US" dirty="0">
                <a:solidFill>
                  <a:srgbClr val="000000"/>
                </a:solidFill>
                <a:cs typeface="Times New Roman" pitchFamily="18" charset="0"/>
              </a:rPr>
              <a:t>(</a:t>
            </a:r>
            <a:r>
              <a:rPr lang="en-US" altLang="en-US" i="1" dirty="0">
                <a:solidFill>
                  <a:srgbClr val="000000"/>
                </a:solidFill>
                <a:cs typeface="Times New Roman" pitchFamily="18" charset="0"/>
              </a:rPr>
              <a:t>R</a:t>
            </a:r>
            <a:r>
              <a:rPr lang="en-US" altLang="en-US" dirty="0">
                <a:solidFill>
                  <a:srgbClr val="000000"/>
                </a:solidFill>
                <a:cs typeface="Times New Roman" pitchFamily="18" charset="0"/>
              </a:rPr>
              <a:t>), where </a:t>
            </a:r>
            <a:r>
              <a:rPr lang="en-US" altLang="en-US" i="1" dirty="0">
                <a:solidFill>
                  <a:srgbClr val="000000"/>
                </a:solidFill>
                <a:cs typeface="Times New Roman" pitchFamily="18" charset="0"/>
              </a:rPr>
              <a:t>R</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R</a:t>
            </a:r>
            <a:r>
              <a:rPr lang="en-US" altLang="en-US" baseline="-25000" dirty="0">
                <a:solidFill>
                  <a:srgbClr val="000000"/>
                </a:solidFill>
                <a:cs typeface="Times New Roman" pitchFamily="18" charset="0"/>
              </a:rPr>
              <a:t>1</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R</a:t>
            </a:r>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R</a:t>
            </a:r>
            <a:r>
              <a:rPr lang="en-US" altLang="en-US" baseline="-25000" dirty="0">
                <a:solidFill>
                  <a:srgbClr val="000000"/>
                </a:solidFill>
                <a:cs typeface="Times New Roman" pitchFamily="18" charset="0"/>
              </a:rPr>
              <a:t>3</a:t>
            </a:r>
            <a:r>
              <a:rPr lang="en-US" altLang="en-US" dirty="0">
                <a:solidFill>
                  <a:srgbClr val="000000"/>
                </a:solidFill>
                <a:cs typeface="Times New Roman" pitchFamily="18" charset="0"/>
              </a:rPr>
              <a:t>.</a:t>
            </a:r>
          </a:p>
        </p:txBody>
      </p:sp>
      <p:sp>
        <p:nvSpPr>
          <p:cNvPr id="820237" name="Line 13"/>
          <p:cNvSpPr>
            <a:spLocks noChangeShapeType="1"/>
          </p:cNvSpPr>
          <p:nvPr/>
        </p:nvSpPr>
        <p:spPr bwMode="auto">
          <a:xfrm flipH="1">
            <a:off x="4584700" y="3144838"/>
            <a:ext cx="1825625" cy="0"/>
          </a:xfrm>
          <a:prstGeom prst="line">
            <a:avLst/>
          </a:prstGeom>
          <a:noFill/>
          <a:ln w="38100">
            <a:solidFill>
              <a:srgbClr val="FF0000"/>
            </a:solidFill>
            <a:round/>
            <a:headEnd/>
            <a:tailEnd/>
          </a:ln>
        </p:spPr>
        <p:txBody>
          <a:bodyPr/>
          <a:lstStyle/>
          <a:p>
            <a:endParaRPr lang="en-US"/>
          </a:p>
        </p:txBody>
      </p:sp>
      <p:sp>
        <p:nvSpPr>
          <p:cNvPr id="820238" name="Line 14"/>
          <p:cNvSpPr>
            <a:spLocks noChangeShapeType="1"/>
          </p:cNvSpPr>
          <p:nvPr/>
        </p:nvSpPr>
        <p:spPr bwMode="auto">
          <a:xfrm rot="5400000" flipH="1">
            <a:off x="4256882" y="2813844"/>
            <a:ext cx="684212" cy="0"/>
          </a:xfrm>
          <a:prstGeom prst="line">
            <a:avLst/>
          </a:prstGeom>
          <a:noFill/>
          <a:ln w="38100">
            <a:solidFill>
              <a:srgbClr val="FF0000"/>
            </a:solidFill>
            <a:round/>
            <a:headEnd/>
            <a:tailEnd/>
          </a:ln>
        </p:spPr>
        <p:txBody>
          <a:bodyPr/>
          <a:lstStyle/>
          <a:p>
            <a:endParaRPr lang="en-US"/>
          </a:p>
        </p:txBody>
      </p:sp>
      <p:sp>
        <p:nvSpPr>
          <p:cNvPr id="820239" name="Line 15"/>
          <p:cNvSpPr>
            <a:spLocks noChangeShapeType="1"/>
          </p:cNvSpPr>
          <p:nvPr/>
        </p:nvSpPr>
        <p:spPr bwMode="auto">
          <a:xfrm rot="10800000" flipH="1">
            <a:off x="4583113" y="2481263"/>
            <a:ext cx="3730625" cy="0"/>
          </a:xfrm>
          <a:prstGeom prst="line">
            <a:avLst/>
          </a:prstGeom>
          <a:noFill/>
          <a:ln w="38100">
            <a:solidFill>
              <a:srgbClr val="FF0000"/>
            </a:solidFill>
            <a:round/>
            <a:headEnd/>
            <a:tailEnd/>
          </a:ln>
        </p:spPr>
        <p:txBody>
          <a:bodyPr/>
          <a:lstStyle/>
          <a:p>
            <a:endParaRPr lang="en-US"/>
          </a:p>
        </p:txBody>
      </p:sp>
      <p:sp>
        <p:nvSpPr>
          <p:cNvPr id="820240" name="Line 16"/>
          <p:cNvSpPr>
            <a:spLocks noChangeShapeType="1"/>
          </p:cNvSpPr>
          <p:nvPr/>
        </p:nvSpPr>
        <p:spPr bwMode="auto">
          <a:xfrm rot="5400000" flipH="1">
            <a:off x="7979569" y="2807494"/>
            <a:ext cx="696912" cy="0"/>
          </a:xfrm>
          <a:prstGeom prst="line">
            <a:avLst/>
          </a:prstGeom>
          <a:noFill/>
          <a:ln w="38100">
            <a:solidFill>
              <a:srgbClr val="FF0000"/>
            </a:solidFill>
            <a:round/>
            <a:headEnd/>
            <a:tailEnd/>
          </a:ln>
        </p:spPr>
        <p:txBody>
          <a:bodyPr/>
          <a:lstStyle/>
          <a:p>
            <a:endParaRPr lang="en-US"/>
          </a:p>
        </p:txBody>
      </p:sp>
      <p:sp>
        <p:nvSpPr>
          <p:cNvPr id="820241" name="Line 17"/>
          <p:cNvSpPr>
            <a:spLocks noChangeShapeType="1"/>
          </p:cNvSpPr>
          <p:nvPr/>
        </p:nvSpPr>
        <p:spPr bwMode="auto">
          <a:xfrm flipH="1">
            <a:off x="6530975" y="3143250"/>
            <a:ext cx="1804988" cy="0"/>
          </a:xfrm>
          <a:prstGeom prst="line">
            <a:avLst/>
          </a:prstGeom>
          <a:noFill/>
          <a:ln w="38100">
            <a:solidFill>
              <a:srgbClr val="FF0000"/>
            </a:solidFill>
            <a:round/>
            <a:headEnd/>
            <a:tailEnd/>
          </a:ln>
        </p:spPr>
        <p:txBody>
          <a:bodyPr/>
          <a:lstStyle/>
          <a:p>
            <a:endParaRPr lang="en-US"/>
          </a:p>
        </p:txBody>
      </p:sp>
      <p:sp>
        <p:nvSpPr>
          <p:cNvPr id="820231" name="Text Box 7"/>
          <p:cNvSpPr txBox="1">
            <a:spLocks noChangeArrowheads="1"/>
          </p:cNvSpPr>
          <p:nvPr/>
        </p:nvSpPr>
        <p:spPr bwMode="auto">
          <a:xfrm>
            <a:off x="5048250" y="1934710"/>
            <a:ext cx="520700"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i="1" dirty="0"/>
          </a:p>
        </p:txBody>
      </p:sp>
      <p:sp>
        <p:nvSpPr>
          <p:cNvPr id="820232" name="Text Box 8"/>
          <p:cNvSpPr txBox="1">
            <a:spLocks noChangeArrowheads="1"/>
          </p:cNvSpPr>
          <p:nvPr/>
        </p:nvSpPr>
        <p:spPr bwMode="auto">
          <a:xfrm>
            <a:off x="6276975" y="1923597"/>
            <a:ext cx="520700" cy="460375"/>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820233" name="Text Box 9"/>
          <p:cNvSpPr txBox="1">
            <a:spLocks noChangeArrowheads="1"/>
          </p:cNvSpPr>
          <p:nvPr/>
        </p:nvSpPr>
        <p:spPr bwMode="auto">
          <a:xfrm>
            <a:off x="7481888" y="1928586"/>
            <a:ext cx="520700"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3</a:t>
            </a:r>
            <a:endParaRPr lang="en-US" altLang="en-US" i="1" dirty="0"/>
          </a:p>
        </p:txBody>
      </p:sp>
      <p:sp>
        <p:nvSpPr>
          <p:cNvPr id="820235" name="Freeform 11"/>
          <p:cNvSpPr>
            <a:spLocks/>
          </p:cNvSpPr>
          <p:nvPr/>
        </p:nvSpPr>
        <p:spPr bwMode="auto">
          <a:xfrm>
            <a:off x="4619625" y="2481263"/>
            <a:ext cx="1352550" cy="658812"/>
          </a:xfrm>
          <a:custGeom>
            <a:avLst/>
            <a:gdLst>
              <a:gd name="T0" fmla="*/ 2147483647 w 852"/>
              <a:gd name="T1" fmla="*/ 2147483647 h 605"/>
              <a:gd name="T2" fmla="*/ 0 w 852"/>
              <a:gd name="T3" fmla="*/ 2147483647 h 605"/>
              <a:gd name="T4" fmla="*/ 0 w 852"/>
              <a:gd name="T5" fmla="*/ 0 h 605"/>
              <a:gd name="T6" fmla="*/ 0 60000 65536"/>
              <a:gd name="T7" fmla="*/ 0 60000 65536"/>
              <a:gd name="T8" fmla="*/ 0 60000 65536"/>
              <a:gd name="T9" fmla="*/ 0 w 852"/>
              <a:gd name="T10" fmla="*/ 0 h 605"/>
              <a:gd name="T11" fmla="*/ 852 w 852"/>
              <a:gd name="T12" fmla="*/ 605 h 605"/>
            </a:gdLst>
            <a:ahLst/>
            <a:cxnLst>
              <a:cxn ang="T6">
                <a:pos x="T0" y="T1"/>
              </a:cxn>
              <a:cxn ang="T7">
                <a:pos x="T2" y="T3"/>
              </a:cxn>
              <a:cxn ang="T8">
                <a:pos x="T4" y="T5"/>
              </a:cxn>
            </a:cxnLst>
            <a:rect l="T9" t="T10" r="T11" b="T12"/>
            <a:pathLst>
              <a:path w="852" h="605">
                <a:moveTo>
                  <a:pt x="852" y="605"/>
                </a:moveTo>
                <a:lnTo>
                  <a:pt x="0" y="605"/>
                </a:lnTo>
                <a:lnTo>
                  <a:pt x="0" y="0"/>
                </a:lnTo>
              </a:path>
            </a:pathLst>
          </a:custGeom>
          <a:noFill/>
          <a:ln w="19050" cmpd="sng">
            <a:solidFill>
              <a:schemeClr val="bg2"/>
            </a:solidFill>
            <a:round/>
            <a:headEnd/>
            <a:tailEnd/>
          </a:ln>
        </p:spPr>
        <p:txBody>
          <a:bodyPr/>
          <a:lstStyle/>
          <a:p>
            <a:endParaRPr lang="en-US"/>
          </a:p>
        </p:txBody>
      </p:sp>
      <p:sp>
        <p:nvSpPr>
          <p:cNvPr id="820236" name="Freeform 12"/>
          <p:cNvSpPr>
            <a:spLocks/>
          </p:cNvSpPr>
          <p:nvPr/>
        </p:nvSpPr>
        <p:spPr bwMode="auto">
          <a:xfrm>
            <a:off x="6997700" y="2481263"/>
            <a:ext cx="1343025" cy="655637"/>
          </a:xfrm>
          <a:custGeom>
            <a:avLst/>
            <a:gdLst>
              <a:gd name="T0" fmla="*/ 0 w 864"/>
              <a:gd name="T1" fmla="*/ 2147483647 h 605"/>
              <a:gd name="T2" fmla="*/ 2147483647 w 864"/>
              <a:gd name="T3" fmla="*/ 2147483647 h 605"/>
              <a:gd name="T4" fmla="*/ 2147483647 w 864"/>
              <a:gd name="T5" fmla="*/ 0 h 605"/>
              <a:gd name="T6" fmla="*/ 0 60000 65536"/>
              <a:gd name="T7" fmla="*/ 0 60000 65536"/>
              <a:gd name="T8" fmla="*/ 0 60000 65536"/>
              <a:gd name="T9" fmla="*/ 0 w 864"/>
              <a:gd name="T10" fmla="*/ 0 h 605"/>
              <a:gd name="T11" fmla="*/ 864 w 864"/>
              <a:gd name="T12" fmla="*/ 605 h 605"/>
            </a:gdLst>
            <a:ahLst/>
            <a:cxnLst>
              <a:cxn ang="T6">
                <a:pos x="T0" y="T1"/>
              </a:cxn>
              <a:cxn ang="T7">
                <a:pos x="T2" y="T3"/>
              </a:cxn>
              <a:cxn ang="T8">
                <a:pos x="T4" y="T5"/>
              </a:cxn>
            </a:cxnLst>
            <a:rect l="T9" t="T10" r="T11" b="T12"/>
            <a:pathLst>
              <a:path w="864" h="605">
                <a:moveTo>
                  <a:pt x="0" y="605"/>
                </a:moveTo>
                <a:lnTo>
                  <a:pt x="864" y="605"/>
                </a:lnTo>
                <a:lnTo>
                  <a:pt x="864" y="0"/>
                </a:lnTo>
              </a:path>
            </a:pathLst>
          </a:custGeom>
          <a:noFill/>
          <a:ln w="19050" cmpd="sng">
            <a:solidFill>
              <a:schemeClr val="bg2"/>
            </a:solidFill>
            <a:round/>
            <a:headEnd/>
            <a:tailEnd/>
          </a:ln>
        </p:spPr>
        <p:txBody>
          <a:bodyPr/>
          <a:lstStyle/>
          <a:p>
            <a:endParaRPr lang="en-US"/>
          </a:p>
        </p:txBody>
      </p:sp>
      <p:grpSp>
        <p:nvGrpSpPr>
          <p:cNvPr id="2" name="Group 22"/>
          <p:cNvGrpSpPr>
            <a:grpSpLocks/>
          </p:cNvGrpSpPr>
          <p:nvPr/>
        </p:nvGrpSpPr>
        <p:grpSpPr bwMode="auto">
          <a:xfrm>
            <a:off x="852488" y="6215063"/>
            <a:ext cx="7464425" cy="461962"/>
            <a:chOff x="510" y="3915"/>
            <a:chExt cx="4702" cy="291"/>
          </a:xfrm>
        </p:grpSpPr>
        <p:sp>
          <p:nvSpPr>
            <p:cNvPr id="11285" name="Rectangle 19"/>
            <p:cNvSpPr>
              <a:spLocks noChangeArrowheads="1"/>
            </p:cNvSpPr>
            <p:nvPr/>
          </p:nvSpPr>
          <p:spPr bwMode="auto">
            <a:xfrm>
              <a:off x="592" y="3928"/>
              <a:ext cx="1691" cy="202"/>
            </a:xfrm>
            <a:prstGeom prst="rect">
              <a:avLst/>
            </a:prstGeom>
            <a:noFill/>
            <a:ln>
              <a:noFill/>
            </a:ln>
            <a:effectLs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endParaRPr lang="en-US" altLang="en-US" sz="2400" baseline="-25000" dirty="0" smtClean="0">
                <a:solidFill>
                  <a:srgbClr val="000000"/>
                </a:solidFill>
                <a:latin typeface="+mn-lt"/>
                <a:cs typeface="Times New Roman" pitchFamily="18" charset="0"/>
              </a:endParaRPr>
            </a:p>
          </p:txBody>
        </p:sp>
        <p:sp>
          <p:nvSpPr>
            <p:cNvPr id="32789" name="Text Box 20"/>
            <p:cNvSpPr txBox="1">
              <a:spLocks noChangeArrowheads="1"/>
            </p:cNvSpPr>
            <p:nvPr/>
          </p:nvSpPr>
          <p:spPr bwMode="auto">
            <a:xfrm>
              <a:off x="2368" y="3915"/>
              <a:ext cx="284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equivalent resistance in series</a:t>
              </a:r>
            </a:p>
          </p:txBody>
        </p:sp>
        <p:sp>
          <p:nvSpPr>
            <p:cNvPr id="32790" name="Rectangle 21"/>
            <p:cNvSpPr>
              <a:spLocks noChangeArrowheads="1"/>
            </p:cNvSpPr>
            <p:nvPr/>
          </p:nvSpPr>
          <p:spPr bwMode="auto">
            <a:xfrm>
              <a:off x="510" y="3917"/>
              <a:ext cx="4701" cy="289"/>
            </a:xfrm>
            <a:prstGeom prst="rect">
              <a:avLst/>
            </a:prstGeom>
            <a:noFill/>
            <a:ln w="12700">
              <a:solidFill>
                <a:schemeClr val="tx1"/>
              </a:solidFill>
              <a:miter lim="800000"/>
              <a:headEnd/>
              <a:tailEnd/>
            </a:ln>
          </p:spPr>
          <p:txBody>
            <a:bodyPr wrap="none" anchor="ctr"/>
            <a:lstStyle/>
            <a:p>
              <a:endParaRPr lang="en-US" altLang="en-US"/>
            </a:p>
          </p:txBody>
        </p:sp>
      </p:grpSp>
      <p:sp>
        <p:nvSpPr>
          <p:cNvPr id="820247" name="Text Box 23"/>
          <p:cNvSpPr txBox="1">
            <a:spLocks noChangeArrowheads="1"/>
          </p:cNvSpPr>
          <p:nvPr/>
        </p:nvSpPr>
        <p:spPr bwMode="auto">
          <a:xfrm>
            <a:off x="6608763" y="3128963"/>
            <a:ext cx="319087"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sp>
        <p:nvSpPr>
          <p:cNvPr id="24" name="Rectangle 118"/>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5: Electricity and magnetism</a:t>
            </a:r>
            <a:br>
              <a:rPr lang="en-US" altLang="en-US" sz="2800" b="1" kern="0" smtClean="0"/>
            </a:br>
            <a:r>
              <a:rPr lang="en-US" altLang="en-US" sz="2800" kern="0" smtClean="0">
                <a:solidFill>
                  <a:schemeClr val="tx1"/>
                </a:solidFill>
              </a:rPr>
              <a:t>5.2 – </a:t>
            </a:r>
            <a:r>
              <a:rPr lang="en-US" sz="2800" kern="0" smtClean="0"/>
              <a:t>Heating effect of electric currents</a:t>
            </a:r>
            <a:endParaRPr lang="en-US" altLang="en-US" sz="2800" kern="0" dirty="0" smtClean="0">
              <a:solidFill>
                <a:schemeClr val="tx1"/>
              </a:solidFill>
            </a:endParaRPr>
          </a:p>
        </p:txBody>
      </p:sp>
      <p:pic>
        <p:nvPicPr>
          <p:cNvPr id="11284"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08825" y="2359025"/>
            <a:ext cx="1238250" cy="238125"/>
          </a:xfrm>
          <a:prstGeom prst="rect">
            <a:avLst/>
          </a:prstGeom>
          <a:noFill/>
          <a:ln w="9525">
            <a:noFill/>
            <a:miter lim="800000"/>
            <a:headEnd/>
            <a:tailEnd/>
          </a:ln>
        </p:spPr>
      </p:pic>
      <p:pic>
        <p:nvPicPr>
          <p:cNvPr id="25"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67400" y="2365375"/>
            <a:ext cx="1238250" cy="238125"/>
          </a:xfrm>
          <a:prstGeom prst="rect">
            <a:avLst/>
          </a:prstGeom>
          <a:noFill/>
          <a:ln w="9525">
            <a:noFill/>
            <a:miter lim="800000"/>
            <a:headEnd/>
            <a:tailEnd/>
          </a:ln>
        </p:spPr>
      </p:pic>
      <p:pic>
        <p:nvPicPr>
          <p:cNvPr id="26"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25975" y="2359025"/>
            <a:ext cx="1238250" cy="238125"/>
          </a:xfrm>
          <a:prstGeom prst="rect">
            <a:avLst/>
          </a:prstGeom>
          <a:noFill/>
          <a:ln w="9525">
            <a:noFill/>
            <a:miter lim="800000"/>
            <a:headEnd/>
            <a:tailEnd/>
          </a:ln>
        </p:spPr>
      </p:pic>
      <p:pic>
        <p:nvPicPr>
          <p:cNvPr id="11288"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73763" y="2814638"/>
            <a:ext cx="1028700" cy="619125"/>
          </a:xfrm>
          <a:prstGeom prst="rect">
            <a:avLst/>
          </a:prstGeom>
          <a:noFill/>
          <a:ln w="9525">
            <a:noFill/>
            <a:miter lim="800000"/>
            <a:headEnd/>
            <a:tailEnd/>
          </a:ln>
        </p:spPr>
      </p:pic>
      <p:cxnSp>
        <p:nvCxnSpPr>
          <p:cNvPr id="27" name="Straight Connector 26"/>
          <p:cNvCxnSpPr/>
          <p:nvPr/>
        </p:nvCxnSpPr>
        <p:spPr>
          <a:xfrm rot="16200000" flipH="1">
            <a:off x="5094514" y="4528456"/>
            <a:ext cx="319314" cy="145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5740400" y="4506685"/>
            <a:ext cx="319314" cy="145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567715" y="4506686"/>
            <a:ext cx="319314" cy="145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366000" y="4521200"/>
            <a:ext cx="319314" cy="145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0226">
                                            <p:txEl>
                                              <p:pRg st="0" end="0"/>
                                            </p:txEl>
                                          </p:spTgt>
                                        </p:tgtEl>
                                        <p:attrNameLst>
                                          <p:attrName>style.visibility</p:attrName>
                                        </p:attrNameLst>
                                      </p:cBhvr>
                                      <p:to>
                                        <p:strVal val="visible"/>
                                      </p:to>
                                    </p:set>
                                    <p:anim calcmode="lin" valueType="num">
                                      <p:cBhvr additive="base">
                                        <p:cTn id="7" dur="500" fill="hold"/>
                                        <p:tgtEl>
                                          <p:spTgt spid="820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0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0226">
                                            <p:txEl>
                                              <p:pRg st="1" end="1"/>
                                            </p:txEl>
                                          </p:spTgt>
                                        </p:tgtEl>
                                        <p:attrNameLst>
                                          <p:attrName>style.visibility</p:attrName>
                                        </p:attrNameLst>
                                      </p:cBhvr>
                                      <p:to>
                                        <p:strVal val="visible"/>
                                      </p:to>
                                    </p:set>
                                    <p:anim calcmode="lin" valueType="num">
                                      <p:cBhvr additive="base">
                                        <p:cTn id="13" dur="500" fill="hold"/>
                                        <p:tgtEl>
                                          <p:spTgt spid="820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528" fill="hold" nodeType="clickEffect">
                                  <p:stCondLst>
                                    <p:cond delay="0"/>
                                  </p:stCondLst>
                                  <p:childTnLst>
                                    <p:set>
                                      <p:cBhvr>
                                        <p:cTn id="18" dur="1" fill="hold">
                                          <p:stCondLst>
                                            <p:cond delay="0"/>
                                          </p:stCondLst>
                                        </p:cTn>
                                        <p:tgtEl>
                                          <p:spTgt spid="11288"/>
                                        </p:tgtEl>
                                        <p:attrNameLst>
                                          <p:attrName>style.visibility</p:attrName>
                                        </p:attrNameLst>
                                      </p:cBhvr>
                                      <p:to>
                                        <p:strVal val="visible"/>
                                      </p:to>
                                    </p:set>
                                    <p:anim calcmode="lin" valueType="num">
                                      <p:cBhvr>
                                        <p:cTn id="19" dur="500" fill="hold"/>
                                        <p:tgtEl>
                                          <p:spTgt spid="11288"/>
                                        </p:tgtEl>
                                        <p:attrNameLst>
                                          <p:attrName>ppt_w</p:attrName>
                                        </p:attrNameLst>
                                      </p:cBhvr>
                                      <p:tavLst>
                                        <p:tav tm="0">
                                          <p:val>
                                            <p:fltVal val="0"/>
                                          </p:val>
                                        </p:tav>
                                        <p:tav tm="100000">
                                          <p:val>
                                            <p:strVal val="#ppt_w"/>
                                          </p:val>
                                        </p:tav>
                                      </p:tavLst>
                                    </p:anim>
                                    <p:anim calcmode="lin" valueType="num">
                                      <p:cBhvr>
                                        <p:cTn id="20" dur="500" fill="hold"/>
                                        <p:tgtEl>
                                          <p:spTgt spid="11288"/>
                                        </p:tgtEl>
                                        <p:attrNameLst>
                                          <p:attrName>ppt_h</p:attrName>
                                        </p:attrNameLst>
                                      </p:cBhvr>
                                      <p:tavLst>
                                        <p:tav tm="0">
                                          <p:val>
                                            <p:fltVal val="0"/>
                                          </p:val>
                                        </p:tav>
                                        <p:tav tm="100000">
                                          <p:val>
                                            <p:strVal val="#ppt_h"/>
                                          </p:val>
                                        </p:tav>
                                      </p:tavLst>
                                    </p:anim>
                                    <p:animEffect transition="in" filter="fade">
                                      <p:cBhvr>
                                        <p:cTn id="21" dur="500"/>
                                        <p:tgtEl>
                                          <p:spTgt spid="11288"/>
                                        </p:tgtEl>
                                      </p:cBhvr>
                                    </p:animEffect>
                                    <p:anim calcmode="lin" valueType="num">
                                      <p:cBhvr>
                                        <p:cTn id="22" dur="500" fill="hold"/>
                                        <p:tgtEl>
                                          <p:spTgt spid="11288"/>
                                        </p:tgtEl>
                                        <p:attrNameLst>
                                          <p:attrName>ppt_x</p:attrName>
                                        </p:attrNameLst>
                                      </p:cBhvr>
                                      <p:tavLst>
                                        <p:tav tm="0">
                                          <p:val>
                                            <p:fltVal val="0.5"/>
                                          </p:val>
                                        </p:tav>
                                        <p:tav tm="100000">
                                          <p:val>
                                            <p:strVal val="#ppt_x"/>
                                          </p:val>
                                        </p:tav>
                                      </p:tavLst>
                                    </p:anim>
                                    <p:anim calcmode="lin" valueType="num">
                                      <p:cBhvr>
                                        <p:cTn id="23" dur="500" fill="hold"/>
                                        <p:tgtEl>
                                          <p:spTgt spid="1128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20236"/>
                                        </p:tgtEl>
                                        <p:attrNameLst>
                                          <p:attrName>style.visibility</p:attrName>
                                        </p:attrNameLst>
                                      </p:cBhvr>
                                      <p:to>
                                        <p:strVal val="visible"/>
                                      </p:to>
                                    </p:set>
                                    <p:anim calcmode="lin" valueType="num">
                                      <p:cBhvr>
                                        <p:cTn id="28" dur="500" fill="hold"/>
                                        <p:tgtEl>
                                          <p:spTgt spid="820236"/>
                                        </p:tgtEl>
                                        <p:attrNameLst>
                                          <p:attrName>ppt_w</p:attrName>
                                        </p:attrNameLst>
                                      </p:cBhvr>
                                      <p:tavLst>
                                        <p:tav tm="0">
                                          <p:val>
                                            <p:fltVal val="0"/>
                                          </p:val>
                                        </p:tav>
                                        <p:tav tm="100000">
                                          <p:val>
                                            <p:strVal val="#ppt_w"/>
                                          </p:val>
                                        </p:tav>
                                      </p:tavLst>
                                    </p:anim>
                                    <p:anim calcmode="lin" valueType="num">
                                      <p:cBhvr>
                                        <p:cTn id="29" dur="500" fill="hold"/>
                                        <p:tgtEl>
                                          <p:spTgt spid="820236"/>
                                        </p:tgtEl>
                                        <p:attrNameLst>
                                          <p:attrName>ppt_h</p:attrName>
                                        </p:attrNameLst>
                                      </p:cBhvr>
                                      <p:tavLst>
                                        <p:tav tm="0">
                                          <p:val>
                                            <p:fltVal val="0"/>
                                          </p:val>
                                        </p:tav>
                                        <p:tav tm="100000">
                                          <p:val>
                                            <p:strVal val="#ppt_h"/>
                                          </p:val>
                                        </p:tav>
                                      </p:tavLst>
                                    </p:anim>
                                    <p:animEffect transition="in" filter="fade">
                                      <p:cBhvr>
                                        <p:cTn id="30" dur="500"/>
                                        <p:tgtEl>
                                          <p:spTgt spid="820236"/>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20235"/>
                                        </p:tgtEl>
                                        <p:attrNameLst>
                                          <p:attrName>style.visibility</p:attrName>
                                        </p:attrNameLst>
                                      </p:cBhvr>
                                      <p:to>
                                        <p:strVal val="visible"/>
                                      </p:to>
                                    </p:set>
                                    <p:anim calcmode="lin" valueType="num">
                                      <p:cBhvr>
                                        <p:cTn id="35" dur="500" fill="hold"/>
                                        <p:tgtEl>
                                          <p:spTgt spid="820235"/>
                                        </p:tgtEl>
                                        <p:attrNameLst>
                                          <p:attrName>ppt_w</p:attrName>
                                        </p:attrNameLst>
                                      </p:cBhvr>
                                      <p:tavLst>
                                        <p:tav tm="0">
                                          <p:val>
                                            <p:fltVal val="0"/>
                                          </p:val>
                                        </p:tav>
                                        <p:tav tm="100000">
                                          <p:val>
                                            <p:strVal val="#ppt_w"/>
                                          </p:val>
                                        </p:tav>
                                      </p:tavLst>
                                    </p:anim>
                                    <p:anim calcmode="lin" valueType="num">
                                      <p:cBhvr>
                                        <p:cTn id="36" dur="500" fill="hold"/>
                                        <p:tgtEl>
                                          <p:spTgt spid="820235"/>
                                        </p:tgtEl>
                                        <p:attrNameLst>
                                          <p:attrName>ppt_h</p:attrName>
                                        </p:attrNameLst>
                                      </p:cBhvr>
                                      <p:tavLst>
                                        <p:tav tm="0">
                                          <p:val>
                                            <p:fltVal val="0"/>
                                          </p:val>
                                        </p:tav>
                                        <p:tav tm="100000">
                                          <p:val>
                                            <p:strVal val="#ppt_h"/>
                                          </p:val>
                                        </p:tav>
                                      </p:tavLst>
                                    </p:anim>
                                    <p:animEffect transition="in" filter="fade">
                                      <p:cBhvr>
                                        <p:cTn id="37" dur="500"/>
                                        <p:tgtEl>
                                          <p:spTgt spid="820235"/>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52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528"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anim calcmode="lin" valueType="num">
                                      <p:cBhvr>
                                        <p:cTn id="54" dur="500" fill="hold"/>
                                        <p:tgtEl>
                                          <p:spTgt spid="25"/>
                                        </p:tgtEl>
                                        <p:attrNameLst>
                                          <p:attrName>ppt_x</p:attrName>
                                        </p:attrNameLst>
                                      </p:cBhvr>
                                      <p:tavLst>
                                        <p:tav tm="0">
                                          <p:val>
                                            <p:fltVal val="0.5"/>
                                          </p:val>
                                        </p:tav>
                                        <p:tav tm="100000">
                                          <p:val>
                                            <p:strVal val="#ppt_x"/>
                                          </p:val>
                                        </p:tav>
                                      </p:tavLst>
                                    </p:anim>
                                    <p:anim calcmode="lin" valueType="num">
                                      <p:cBhvr>
                                        <p:cTn id="55" dur="500" fill="hold"/>
                                        <p:tgtEl>
                                          <p:spTgt spid="2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528" fill="hold" nodeType="clickEffect">
                                  <p:stCondLst>
                                    <p:cond delay="0"/>
                                  </p:stCondLst>
                                  <p:childTnLst>
                                    <p:set>
                                      <p:cBhvr>
                                        <p:cTn id="59" dur="1" fill="hold">
                                          <p:stCondLst>
                                            <p:cond delay="0"/>
                                          </p:stCondLst>
                                        </p:cTn>
                                        <p:tgtEl>
                                          <p:spTgt spid="11284"/>
                                        </p:tgtEl>
                                        <p:attrNameLst>
                                          <p:attrName>style.visibility</p:attrName>
                                        </p:attrNameLst>
                                      </p:cBhvr>
                                      <p:to>
                                        <p:strVal val="visible"/>
                                      </p:to>
                                    </p:set>
                                    <p:anim calcmode="lin" valueType="num">
                                      <p:cBhvr>
                                        <p:cTn id="60" dur="500" fill="hold"/>
                                        <p:tgtEl>
                                          <p:spTgt spid="11284"/>
                                        </p:tgtEl>
                                        <p:attrNameLst>
                                          <p:attrName>ppt_w</p:attrName>
                                        </p:attrNameLst>
                                      </p:cBhvr>
                                      <p:tavLst>
                                        <p:tav tm="0">
                                          <p:val>
                                            <p:fltVal val="0"/>
                                          </p:val>
                                        </p:tav>
                                        <p:tav tm="100000">
                                          <p:val>
                                            <p:strVal val="#ppt_w"/>
                                          </p:val>
                                        </p:tav>
                                      </p:tavLst>
                                    </p:anim>
                                    <p:anim calcmode="lin" valueType="num">
                                      <p:cBhvr>
                                        <p:cTn id="61" dur="500" fill="hold"/>
                                        <p:tgtEl>
                                          <p:spTgt spid="11284"/>
                                        </p:tgtEl>
                                        <p:attrNameLst>
                                          <p:attrName>ppt_h</p:attrName>
                                        </p:attrNameLst>
                                      </p:cBhvr>
                                      <p:tavLst>
                                        <p:tav tm="0">
                                          <p:val>
                                            <p:fltVal val="0"/>
                                          </p:val>
                                        </p:tav>
                                        <p:tav tm="100000">
                                          <p:val>
                                            <p:strVal val="#ppt_h"/>
                                          </p:val>
                                        </p:tav>
                                      </p:tavLst>
                                    </p:anim>
                                    <p:animEffect transition="in" filter="fade">
                                      <p:cBhvr>
                                        <p:cTn id="62" dur="500"/>
                                        <p:tgtEl>
                                          <p:spTgt spid="11284"/>
                                        </p:tgtEl>
                                      </p:cBhvr>
                                    </p:animEffect>
                                    <p:anim calcmode="lin" valueType="num">
                                      <p:cBhvr>
                                        <p:cTn id="63" dur="500" fill="hold"/>
                                        <p:tgtEl>
                                          <p:spTgt spid="11284"/>
                                        </p:tgtEl>
                                        <p:attrNameLst>
                                          <p:attrName>ppt_x</p:attrName>
                                        </p:attrNameLst>
                                      </p:cBhvr>
                                      <p:tavLst>
                                        <p:tav tm="0">
                                          <p:val>
                                            <p:fltVal val="0.5"/>
                                          </p:val>
                                        </p:tav>
                                        <p:tav tm="100000">
                                          <p:val>
                                            <p:strVal val="#ppt_x"/>
                                          </p:val>
                                        </p:tav>
                                      </p:tavLst>
                                    </p:anim>
                                    <p:anim calcmode="lin" valueType="num">
                                      <p:cBhvr>
                                        <p:cTn id="64" dur="500" fill="hold"/>
                                        <p:tgtEl>
                                          <p:spTgt spid="1128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820231"/>
                                        </p:tgtEl>
                                        <p:attrNameLst>
                                          <p:attrName>style.visibility</p:attrName>
                                        </p:attrNameLst>
                                      </p:cBhvr>
                                      <p:to>
                                        <p:strVal val="visible"/>
                                      </p:to>
                                    </p:set>
                                    <p:anim calcmode="lin" valueType="num">
                                      <p:cBhvr>
                                        <p:cTn id="69" dur="500" fill="hold"/>
                                        <p:tgtEl>
                                          <p:spTgt spid="820231"/>
                                        </p:tgtEl>
                                        <p:attrNameLst>
                                          <p:attrName>ppt_w</p:attrName>
                                        </p:attrNameLst>
                                      </p:cBhvr>
                                      <p:tavLst>
                                        <p:tav tm="0">
                                          <p:val>
                                            <p:fltVal val="0"/>
                                          </p:val>
                                        </p:tav>
                                        <p:tav tm="100000">
                                          <p:val>
                                            <p:strVal val="#ppt_w"/>
                                          </p:val>
                                        </p:tav>
                                      </p:tavLst>
                                    </p:anim>
                                    <p:anim calcmode="lin" valueType="num">
                                      <p:cBhvr>
                                        <p:cTn id="70" dur="500" fill="hold"/>
                                        <p:tgtEl>
                                          <p:spTgt spid="820231"/>
                                        </p:tgtEl>
                                        <p:attrNameLst>
                                          <p:attrName>ppt_h</p:attrName>
                                        </p:attrNameLst>
                                      </p:cBhvr>
                                      <p:tavLst>
                                        <p:tav tm="0">
                                          <p:val>
                                            <p:fltVal val="0"/>
                                          </p:val>
                                        </p:tav>
                                        <p:tav tm="100000">
                                          <p:val>
                                            <p:strVal val="#ppt_h"/>
                                          </p:val>
                                        </p:tav>
                                      </p:tavLst>
                                    </p:anim>
                                    <p:animEffect transition="in" filter="fade">
                                      <p:cBhvr>
                                        <p:cTn id="71" dur="500"/>
                                        <p:tgtEl>
                                          <p:spTgt spid="820231"/>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820232"/>
                                        </p:tgtEl>
                                        <p:attrNameLst>
                                          <p:attrName>style.visibility</p:attrName>
                                        </p:attrNameLst>
                                      </p:cBhvr>
                                      <p:to>
                                        <p:strVal val="visible"/>
                                      </p:to>
                                    </p:set>
                                    <p:anim calcmode="lin" valueType="num">
                                      <p:cBhvr>
                                        <p:cTn id="76" dur="500" fill="hold"/>
                                        <p:tgtEl>
                                          <p:spTgt spid="820232"/>
                                        </p:tgtEl>
                                        <p:attrNameLst>
                                          <p:attrName>ppt_w</p:attrName>
                                        </p:attrNameLst>
                                      </p:cBhvr>
                                      <p:tavLst>
                                        <p:tav tm="0">
                                          <p:val>
                                            <p:fltVal val="0"/>
                                          </p:val>
                                        </p:tav>
                                        <p:tav tm="100000">
                                          <p:val>
                                            <p:strVal val="#ppt_w"/>
                                          </p:val>
                                        </p:tav>
                                      </p:tavLst>
                                    </p:anim>
                                    <p:anim calcmode="lin" valueType="num">
                                      <p:cBhvr>
                                        <p:cTn id="77" dur="500" fill="hold"/>
                                        <p:tgtEl>
                                          <p:spTgt spid="820232"/>
                                        </p:tgtEl>
                                        <p:attrNameLst>
                                          <p:attrName>ppt_h</p:attrName>
                                        </p:attrNameLst>
                                      </p:cBhvr>
                                      <p:tavLst>
                                        <p:tav tm="0">
                                          <p:val>
                                            <p:fltVal val="0"/>
                                          </p:val>
                                        </p:tav>
                                        <p:tav tm="100000">
                                          <p:val>
                                            <p:strVal val="#ppt_h"/>
                                          </p:val>
                                        </p:tav>
                                      </p:tavLst>
                                    </p:anim>
                                    <p:animEffect transition="in" filter="fade">
                                      <p:cBhvr>
                                        <p:cTn id="78" dur="500"/>
                                        <p:tgtEl>
                                          <p:spTgt spid="820232"/>
                                        </p:tgtEl>
                                      </p:cBhvr>
                                    </p:animEffect>
                                  </p:childTnLst>
                                  <p:subTnLst>
                                    <p:audio>
                                      <p:cMediaNode>
                                        <p:cTn display="0" masterRel="sameClick">
                                          <p:stCondLst>
                                            <p:cond evt="begin" delay="0">
                                              <p:tn val="74"/>
                                            </p:cond>
                                          </p:stCondLst>
                                          <p:endCondLst>
                                            <p:cond evt="onStopAudio" delay="0">
                                              <p:tgtEl>
                                                <p:sldTgt/>
                                              </p:tgtEl>
                                            </p:cond>
                                          </p:endCondLst>
                                        </p:cTn>
                                        <p:tgtEl>
                                          <p:sndTgt r:embed="rId3"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820233"/>
                                        </p:tgtEl>
                                        <p:attrNameLst>
                                          <p:attrName>style.visibility</p:attrName>
                                        </p:attrNameLst>
                                      </p:cBhvr>
                                      <p:to>
                                        <p:strVal val="visible"/>
                                      </p:to>
                                    </p:set>
                                    <p:anim calcmode="lin" valueType="num">
                                      <p:cBhvr>
                                        <p:cTn id="83" dur="500" fill="hold"/>
                                        <p:tgtEl>
                                          <p:spTgt spid="820233"/>
                                        </p:tgtEl>
                                        <p:attrNameLst>
                                          <p:attrName>ppt_w</p:attrName>
                                        </p:attrNameLst>
                                      </p:cBhvr>
                                      <p:tavLst>
                                        <p:tav tm="0">
                                          <p:val>
                                            <p:fltVal val="0"/>
                                          </p:val>
                                        </p:tav>
                                        <p:tav tm="100000">
                                          <p:val>
                                            <p:strVal val="#ppt_w"/>
                                          </p:val>
                                        </p:tav>
                                      </p:tavLst>
                                    </p:anim>
                                    <p:anim calcmode="lin" valueType="num">
                                      <p:cBhvr>
                                        <p:cTn id="84" dur="500" fill="hold"/>
                                        <p:tgtEl>
                                          <p:spTgt spid="820233"/>
                                        </p:tgtEl>
                                        <p:attrNameLst>
                                          <p:attrName>ppt_h</p:attrName>
                                        </p:attrNameLst>
                                      </p:cBhvr>
                                      <p:tavLst>
                                        <p:tav tm="0">
                                          <p:val>
                                            <p:fltVal val="0"/>
                                          </p:val>
                                        </p:tav>
                                        <p:tav tm="100000">
                                          <p:val>
                                            <p:strVal val="#ppt_h"/>
                                          </p:val>
                                        </p:tav>
                                      </p:tavLst>
                                    </p:anim>
                                    <p:animEffect transition="in" filter="fade">
                                      <p:cBhvr>
                                        <p:cTn id="85" dur="500"/>
                                        <p:tgtEl>
                                          <p:spTgt spid="820233"/>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820247"/>
                                        </p:tgtEl>
                                        <p:attrNameLst>
                                          <p:attrName>style.visibility</p:attrName>
                                        </p:attrNameLst>
                                      </p:cBhvr>
                                      <p:to>
                                        <p:strVal val="visible"/>
                                      </p:to>
                                    </p:set>
                                    <p:anim calcmode="lin" valueType="num">
                                      <p:cBhvr>
                                        <p:cTn id="90" dur="500" fill="hold"/>
                                        <p:tgtEl>
                                          <p:spTgt spid="820247"/>
                                        </p:tgtEl>
                                        <p:attrNameLst>
                                          <p:attrName>ppt_w</p:attrName>
                                        </p:attrNameLst>
                                      </p:cBhvr>
                                      <p:tavLst>
                                        <p:tav tm="0">
                                          <p:val>
                                            <p:fltVal val="0"/>
                                          </p:val>
                                        </p:tav>
                                        <p:tav tm="100000">
                                          <p:val>
                                            <p:strVal val="#ppt_w"/>
                                          </p:val>
                                        </p:tav>
                                      </p:tavLst>
                                    </p:anim>
                                    <p:anim calcmode="lin" valueType="num">
                                      <p:cBhvr>
                                        <p:cTn id="91" dur="500" fill="hold"/>
                                        <p:tgtEl>
                                          <p:spTgt spid="820247"/>
                                        </p:tgtEl>
                                        <p:attrNameLst>
                                          <p:attrName>ppt_h</p:attrName>
                                        </p:attrNameLst>
                                      </p:cBhvr>
                                      <p:tavLst>
                                        <p:tav tm="0">
                                          <p:val>
                                            <p:fltVal val="0"/>
                                          </p:val>
                                        </p:tav>
                                        <p:tav tm="100000">
                                          <p:val>
                                            <p:strVal val="#ppt_h"/>
                                          </p:val>
                                        </p:tav>
                                      </p:tavLst>
                                    </p:anim>
                                    <p:animEffect transition="in" filter="fade">
                                      <p:cBhvr>
                                        <p:cTn id="92" dur="500"/>
                                        <p:tgtEl>
                                          <p:spTgt spid="820247"/>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820226">
                                            <p:txEl>
                                              <p:pRg st="2" end="2"/>
                                            </p:txEl>
                                          </p:spTgt>
                                        </p:tgtEl>
                                        <p:attrNameLst>
                                          <p:attrName>style.visibility</p:attrName>
                                        </p:attrNameLst>
                                      </p:cBhvr>
                                      <p:to>
                                        <p:strVal val="visible"/>
                                      </p:to>
                                    </p:set>
                                    <p:anim calcmode="lin" valueType="num">
                                      <p:cBhvr additive="base">
                                        <p:cTn id="97" dur="500" fill="hold"/>
                                        <p:tgtEl>
                                          <p:spTgt spid="820226">
                                            <p:txEl>
                                              <p:pRg st="2" end="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20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2" repeatCount="indefinite" fill="hold" grpId="0" nodeType="clickEffect">
                                  <p:stCondLst>
                                    <p:cond delay="0"/>
                                  </p:stCondLst>
                                  <p:childTnLst>
                                    <p:set>
                                      <p:cBhvr>
                                        <p:cTn id="102" dur="1" fill="hold">
                                          <p:stCondLst>
                                            <p:cond delay="0"/>
                                          </p:stCondLst>
                                        </p:cTn>
                                        <p:tgtEl>
                                          <p:spTgt spid="820237"/>
                                        </p:tgtEl>
                                        <p:attrNameLst>
                                          <p:attrName>style.visibility</p:attrName>
                                        </p:attrNameLst>
                                      </p:cBhvr>
                                      <p:to>
                                        <p:strVal val="visible"/>
                                      </p:to>
                                    </p:set>
                                    <p:animEffect transition="in" filter="wipe(right)">
                                      <p:cBhvr>
                                        <p:cTn id="103" dur="1000"/>
                                        <p:tgtEl>
                                          <p:spTgt spid="820237"/>
                                        </p:tgtEl>
                                      </p:cBhvr>
                                    </p:animEffect>
                                  </p:childTnLst>
                                </p:cTn>
                              </p:par>
                              <p:par>
                                <p:cTn id="104" presetID="22" presetClass="entr" presetSubtype="4" repeatCount="indefinite" fill="hold" grpId="0" nodeType="withEffect">
                                  <p:stCondLst>
                                    <p:cond delay="0"/>
                                  </p:stCondLst>
                                  <p:childTnLst>
                                    <p:set>
                                      <p:cBhvr>
                                        <p:cTn id="105" dur="1" fill="hold">
                                          <p:stCondLst>
                                            <p:cond delay="0"/>
                                          </p:stCondLst>
                                        </p:cTn>
                                        <p:tgtEl>
                                          <p:spTgt spid="820238"/>
                                        </p:tgtEl>
                                        <p:attrNameLst>
                                          <p:attrName>style.visibility</p:attrName>
                                        </p:attrNameLst>
                                      </p:cBhvr>
                                      <p:to>
                                        <p:strVal val="visible"/>
                                      </p:to>
                                    </p:set>
                                    <p:animEffect transition="in" filter="wipe(down)">
                                      <p:cBhvr>
                                        <p:cTn id="106" dur="1000"/>
                                        <p:tgtEl>
                                          <p:spTgt spid="820238"/>
                                        </p:tgtEl>
                                      </p:cBhvr>
                                    </p:animEffect>
                                  </p:childTnLst>
                                </p:cTn>
                              </p:par>
                              <p:par>
                                <p:cTn id="107" presetID="22" presetClass="entr" presetSubtype="8" repeatCount="indefinite" fill="hold" grpId="0" nodeType="withEffect">
                                  <p:stCondLst>
                                    <p:cond delay="0"/>
                                  </p:stCondLst>
                                  <p:childTnLst>
                                    <p:set>
                                      <p:cBhvr>
                                        <p:cTn id="108" dur="1" fill="hold">
                                          <p:stCondLst>
                                            <p:cond delay="0"/>
                                          </p:stCondLst>
                                        </p:cTn>
                                        <p:tgtEl>
                                          <p:spTgt spid="820239"/>
                                        </p:tgtEl>
                                        <p:attrNameLst>
                                          <p:attrName>style.visibility</p:attrName>
                                        </p:attrNameLst>
                                      </p:cBhvr>
                                      <p:to>
                                        <p:strVal val="visible"/>
                                      </p:to>
                                    </p:set>
                                    <p:animEffect transition="in" filter="wipe(left)">
                                      <p:cBhvr>
                                        <p:cTn id="109" dur="1000"/>
                                        <p:tgtEl>
                                          <p:spTgt spid="820239"/>
                                        </p:tgtEl>
                                      </p:cBhvr>
                                    </p:animEffect>
                                  </p:childTnLst>
                                </p:cTn>
                              </p:par>
                              <p:par>
                                <p:cTn id="110" presetID="22" presetClass="entr" presetSubtype="1" repeatCount="indefinite" fill="hold" grpId="0" nodeType="withEffect">
                                  <p:stCondLst>
                                    <p:cond delay="0"/>
                                  </p:stCondLst>
                                  <p:childTnLst>
                                    <p:set>
                                      <p:cBhvr>
                                        <p:cTn id="111" dur="1" fill="hold">
                                          <p:stCondLst>
                                            <p:cond delay="0"/>
                                          </p:stCondLst>
                                        </p:cTn>
                                        <p:tgtEl>
                                          <p:spTgt spid="820240"/>
                                        </p:tgtEl>
                                        <p:attrNameLst>
                                          <p:attrName>style.visibility</p:attrName>
                                        </p:attrNameLst>
                                      </p:cBhvr>
                                      <p:to>
                                        <p:strVal val="visible"/>
                                      </p:to>
                                    </p:set>
                                    <p:animEffect transition="in" filter="wipe(up)">
                                      <p:cBhvr>
                                        <p:cTn id="112" dur="1000"/>
                                        <p:tgtEl>
                                          <p:spTgt spid="820240"/>
                                        </p:tgtEl>
                                      </p:cBhvr>
                                    </p:animEffect>
                                  </p:childTnLst>
                                </p:cTn>
                              </p:par>
                              <p:par>
                                <p:cTn id="113" presetID="22" presetClass="entr" presetSubtype="2" repeatCount="indefinite" fill="hold" grpId="0" nodeType="withEffect">
                                  <p:stCondLst>
                                    <p:cond delay="0"/>
                                  </p:stCondLst>
                                  <p:childTnLst>
                                    <p:set>
                                      <p:cBhvr>
                                        <p:cTn id="114" dur="1" fill="hold">
                                          <p:stCondLst>
                                            <p:cond delay="0"/>
                                          </p:stCondLst>
                                        </p:cTn>
                                        <p:tgtEl>
                                          <p:spTgt spid="820241"/>
                                        </p:tgtEl>
                                        <p:attrNameLst>
                                          <p:attrName>style.visibility</p:attrName>
                                        </p:attrNameLst>
                                      </p:cBhvr>
                                      <p:to>
                                        <p:strVal val="visible"/>
                                      </p:to>
                                    </p:set>
                                    <p:animEffect transition="in" filter="wipe(right)">
                                      <p:cBhvr>
                                        <p:cTn id="115" dur="1000"/>
                                        <p:tgtEl>
                                          <p:spTgt spid="82024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820226">
                                            <p:txEl>
                                              <p:pRg st="3" end="3"/>
                                            </p:txEl>
                                          </p:spTgt>
                                        </p:tgtEl>
                                        <p:attrNameLst>
                                          <p:attrName>style.visibility</p:attrName>
                                        </p:attrNameLst>
                                      </p:cBhvr>
                                      <p:to>
                                        <p:strVal val="visible"/>
                                      </p:to>
                                    </p:set>
                                    <p:anim calcmode="lin" valueType="num">
                                      <p:cBhvr additive="base">
                                        <p:cTn id="120" dur="500" fill="hold"/>
                                        <p:tgtEl>
                                          <p:spTgt spid="820226">
                                            <p:txEl>
                                              <p:pRg st="3" end="3"/>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20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4" fill="hold" nodeType="click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down)">
                                      <p:cBhvr>
                                        <p:cTn id="126" dur="500"/>
                                        <p:tgtEl>
                                          <p:spTgt spid="27"/>
                                        </p:tgtEl>
                                      </p:cBhvr>
                                    </p:animEffect>
                                  </p:childTnLst>
                                  <p:subTnLst>
                                    <p:audio>
                                      <p:cMediaNode>
                                        <p:cTn display="0" masterRel="sameClick">
                                          <p:stCondLst>
                                            <p:cond evt="begin" delay="0">
                                              <p:tn val="124"/>
                                            </p:cond>
                                          </p:stCondLst>
                                          <p:endCondLst>
                                            <p:cond evt="onStopAudio" delay="0">
                                              <p:tgtEl>
                                                <p:sldTgt/>
                                              </p:tgtEl>
                                            </p:cond>
                                          </p:endCondLst>
                                        </p:cTn>
                                        <p:tgtEl>
                                          <p:sndTgt r:embed="rId5" name="cashreg.wav"/>
                                        </p:tgtEl>
                                      </p:cMediaNode>
                                    </p:audio>
                                  </p:sub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ipe(down)">
                                      <p:cBhvr>
                                        <p:cTn id="131" dur="500"/>
                                        <p:tgtEl>
                                          <p:spTgt spid="28"/>
                                        </p:tgtEl>
                                      </p:cBhvr>
                                    </p:animEffect>
                                  </p:childTnLst>
                                  <p:subTnLst>
                                    <p:audio>
                                      <p:cMediaNode>
                                        <p:cTn display="0" masterRel="sameClick">
                                          <p:stCondLst>
                                            <p:cond evt="begin" delay="0">
                                              <p:tn val="129"/>
                                            </p:cond>
                                          </p:stCondLst>
                                          <p:endCondLst>
                                            <p:cond evt="onStopAudio" delay="0">
                                              <p:tgtEl>
                                                <p:sldTgt/>
                                              </p:tgtEl>
                                            </p:cond>
                                          </p:endCondLst>
                                        </p:cTn>
                                        <p:tgtEl>
                                          <p:sndTgt r:embed="rId5" name="cashreg.wav"/>
                                        </p:tgtEl>
                                      </p:cMediaNode>
                                    </p:audio>
                                  </p:sub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wipe(down)">
                                      <p:cBhvr>
                                        <p:cTn id="136" dur="500"/>
                                        <p:tgtEl>
                                          <p:spTgt spid="29"/>
                                        </p:tgtEl>
                                      </p:cBhvr>
                                    </p:animEffect>
                                  </p:childTnLst>
                                  <p:subTnLst>
                                    <p:audio>
                                      <p:cMediaNode>
                                        <p:cTn display="0" masterRel="sameClick">
                                          <p:stCondLst>
                                            <p:cond evt="begin" delay="0">
                                              <p:tn val="134"/>
                                            </p:cond>
                                          </p:stCondLst>
                                          <p:endCondLst>
                                            <p:cond evt="onStopAudio" delay="0">
                                              <p:tgtEl>
                                                <p:sldTgt/>
                                              </p:tgtEl>
                                            </p:cond>
                                          </p:endCondLst>
                                        </p:cTn>
                                        <p:tgtEl>
                                          <p:sndTgt r:embed="rId5" name="cashreg.wav"/>
                                        </p:tgtEl>
                                      </p:cMediaNode>
                                    </p:audio>
                                  </p:sub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wipe(down)">
                                      <p:cBhvr>
                                        <p:cTn id="141" dur="500"/>
                                        <p:tgtEl>
                                          <p:spTgt spid="30"/>
                                        </p:tgtEl>
                                      </p:cBhvr>
                                    </p:animEffect>
                                  </p:childTnLst>
                                  <p:subTnLst>
                                    <p:audio>
                                      <p:cMediaNode>
                                        <p:cTn display="0" masterRel="sameClick">
                                          <p:stCondLst>
                                            <p:cond evt="begin" delay="0">
                                              <p:tn val="139"/>
                                            </p:cond>
                                          </p:stCondLst>
                                          <p:endCondLst>
                                            <p:cond evt="onStopAudio" delay="0">
                                              <p:tgtEl>
                                                <p:sldTgt/>
                                              </p:tgtEl>
                                            </p:cond>
                                          </p:endCondLst>
                                        </p:cTn>
                                        <p:tgtEl>
                                          <p:sndTgt r:embed="rId5" name="cashreg.wav"/>
                                        </p:tgtEl>
                                      </p:cMediaNode>
                                    </p:audio>
                                  </p:sub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820226">
                                            <p:txEl>
                                              <p:pRg st="4" end="4"/>
                                            </p:txEl>
                                          </p:spTgt>
                                        </p:tgtEl>
                                        <p:attrNameLst>
                                          <p:attrName>style.visibility</p:attrName>
                                        </p:attrNameLst>
                                      </p:cBhvr>
                                      <p:to>
                                        <p:strVal val="visible"/>
                                      </p:to>
                                    </p:set>
                                    <p:anim calcmode="lin" valueType="num">
                                      <p:cBhvr additive="base">
                                        <p:cTn id="146" dur="500" fill="hold"/>
                                        <p:tgtEl>
                                          <p:spTgt spid="820226">
                                            <p:txEl>
                                              <p:pRg st="4" end="4"/>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8202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2" presetClass="entr" presetSubtype="4" fill="hold" nodeType="clickEffect">
                                  <p:stCondLst>
                                    <p:cond delay="0"/>
                                  </p:stCondLst>
                                  <p:childTnLst>
                                    <p:set>
                                      <p:cBhvr>
                                        <p:cTn id="151" dur="1" fill="hold">
                                          <p:stCondLst>
                                            <p:cond delay="0"/>
                                          </p:stCondLst>
                                        </p:cTn>
                                        <p:tgtEl>
                                          <p:spTgt spid="820226">
                                            <p:txEl>
                                              <p:pRg st="5" end="5"/>
                                            </p:txEl>
                                          </p:spTgt>
                                        </p:tgtEl>
                                        <p:attrNameLst>
                                          <p:attrName>style.visibility</p:attrName>
                                        </p:attrNameLst>
                                      </p:cBhvr>
                                      <p:to>
                                        <p:strVal val="visible"/>
                                      </p:to>
                                    </p:set>
                                    <p:anim calcmode="lin" valueType="num">
                                      <p:cBhvr additive="base">
                                        <p:cTn id="152" dur="500" fill="hold"/>
                                        <p:tgtEl>
                                          <p:spTgt spid="820226">
                                            <p:txEl>
                                              <p:pRg st="5" end="5"/>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8202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4" fill="hold" nodeType="clickEffect">
                                  <p:stCondLst>
                                    <p:cond delay="0"/>
                                  </p:stCondLst>
                                  <p:childTnLst>
                                    <p:set>
                                      <p:cBhvr>
                                        <p:cTn id="157" dur="1" fill="hold">
                                          <p:stCondLst>
                                            <p:cond delay="0"/>
                                          </p:stCondLst>
                                        </p:cTn>
                                        <p:tgtEl>
                                          <p:spTgt spid="820226">
                                            <p:txEl>
                                              <p:pRg st="6" end="6"/>
                                            </p:txEl>
                                          </p:spTgt>
                                        </p:tgtEl>
                                        <p:attrNameLst>
                                          <p:attrName>style.visibility</p:attrName>
                                        </p:attrNameLst>
                                      </p:cBhvr>
                                      <p:to>
                                        <p:strVal val="visible"/>
                                      </p:to>
                                    </p:set>
                                    <p:anim calcmode="lin" valueType="num">
                                      <p:cBhvr additive="base">
                                        <p:cTn id="158" dur="500" fill="hold"/>
                                        <p:tgtEl>
                                          <p:spTgt spid="820226">
                                            <p:txEl>
                                              <p:pRg st="6" end="6"/>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8202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childTnLst>
                    </p:cTn>
                  </p:par>
                  <p:par>
                    <p:cTn id="160" fill="hold" nodeType="clickPar">
                      <p:stCondLst>
                        <p:cond delay="indefinite"/>
                      </p:stCondLst>
                      <p:childTnLst>
                        <p:par>
                          <p:cTn id="161" fill="hold" nodeType="withGroup">
                            <p:stCondLst>
                              <p:cond delay="0"/>
                            </p:stCondLst>
                            <p:childTnLst>
                              <p:par>
                                <p:cTn id="162" presetID="53" presetClass="entr" presetSubtype="0" fill="hold" nodeType="clickEffect">
                                  <p:stCondLst>
                                    <p:cond delay="0"/>
                                  </p:stCondLst>
                                  <p:childTnLst>
                                    <p:set>
                                      <p:cBhvr>
                                        <p:cTn id="163" dur="1" fill="hold">
                                          <p:stCondLst>
                                            <p:cond delay="0"/>
                                          </p:stCondLst>
                                        </p:cTn>
                                        <p:tgtEl>
                                          <p:spTgt spid="2"/>
                                        </p:tgtEl>
                                        <p:attrNameLst>
                                          <p:attrName>style.visibility</p:attrName>
                                        </p:attrNameLst>
                                      </p:cBhvr>
                                      <p:to>
                                        <p:strVal val="visible"/>
                                      </p:to>
                                    </p:set>
                                    <p:anim calcmode="lin" valueType="num">
                                      <p:cBhvr>
                                        <p:cTn id="164" dur="500" fill="hold"/>
                                        <p:tgtEl>
                                          <p:spTgt spid="2"/>
                                        </p:tgtEl>
                                        <p:attrNameLst>
                                          <p:attrName>ppt_w</p:attrName>
                                        </p:attrNameLst>
                                      </p:cBhvr>
                                      <p:tavLst>
                                        <p:tav tm="0">
                                          <p:val>
                                            <p:fltVal val="0"/>
                                          </p:val>
                                        </p:tav>
                                        <p:tav tm="100000">
                                          <p:val>
                                            <p:strVal val="#ppt_w"/>
                                          </p:val>
                                        </p:tav>
                                      </p:tavLst>
                                    </p:anim>
                                    <p:anim calcmode="lin" valueType="num">
                                      <p:cBhvr>
                                        <p:cTn id="165" dur="500" fill="hold"/>
                                        <p:tgtEl>
                                          <p:spTgt spid="2"/>
                                        </p:tgtEl>
                                        <p:attrNameLst>
                                          <p:attrName>ppt_h</p:attrName>
                                        </p:attrNameLst>
                                      </p:cBhvr>
                                      <p:tavLst>
                                        <p:tav tm="0">
                                          <p:val>
                                            <p:fltVal val="0"/>
                                          </p:val>
                                        </p:tav>
                                        <p:tav tm="100000">
                                          <p:val>
                                            <p:strVal val="#ppt_h"/>
                                          </p:val>
                                        </p:tav>
                                      </p:tavLst>
                                    </p:anim>
                                    <p:animEffect transition="in" filter="fade">
                                      <p:cBhvr>
                                        <p:cTn id="166" dur="500"/>
                                        <p:tgtEl>
                                          <p:spTgt spid="2"/>
                                        </p:tgtEl>
                                      </p:cBhvr>
                                    </p:animEffect>
                                  </p:childTnLst>
                                  <p:subTnLst>
                                    <p:audio>
                                      <p:cMediaNode>
                                        <p:cTn display="0" masterRel="sameClick">
                                          <p:stCondLst>
                                            <p:cond evt="begin" delay="0">
                                              <p:tn val="1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37" grpId="0" animBg="1"/>
      <p:bldP spid="820238" grpId="0" animBg="1"/>
      <p:bldP spid="820239" grpId="0" animBg="1"/>
      <p:bldP spid="820240" grpId="0" animBg="1"/>
      <p:bldP spid="820241" grpId="0" animBg="1"/>
      <p:bldP spid="820231" grpId="0"/>
      <p:bldP spid="820232" grpId="0"/>
      <p:bldP spid="820233" grpId="0"/>
      <p:bldP spid="820235" grpId="0" animBg="1"/>
      <p:bldP spid="820236" grpId="0" animBg="1"/>
      <p:bldP spid="8202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Three resistors                                                  of 330  each are                                                         connected to a 6.0 V                                                               battery in series as shown. </a:t>
            </a:r>
          </a:p>
          <a:p>
            <a:pPr eaLnBrk="1" hangingPunct="1">
              <a:buFontTx/>
              <a:buNone/>
              <a:defRPr/>
            </a:pPr>
            <a:r>
              <a:rPr lang="en-US" altLang="en-US" sz="2400" dirty="0" smtClean="0">
                <a:latin typeface="+mn-lt"/>
                <a:sym typeface="Symbol" pitchFamily="18" charset="2"/>
              </a:rPr>
              <a:t>(a) What is the circuit’s equivalent resistance? </a:t>
            </a:r>
          </a:p>
          <a:p>
            <a:pPr eaLnBrk="1" hangingPunct="1">
              <a:buFontTx/>
              <a:buNone/>
              <a:defRPr/>
            </a:pPr>
            <a:r>
              <a:rPr lang="en-US" altLang="en-US" sz="2400" dirty="0" smtClean="0">
                <a:latin typeface="+mn-lt"/>
                <a:sym typeface="Symbol" pitchFamily="18" charset="2"/>
              </a:rPr>
              <a:t>(b) What is the current in the circuit? </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(a) In series, </a:t>
            </a: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latin typeface="+mn-lt"/>
                <a:cs typeface="Times New Roman" pitchFamily="18" charset="0"/>
              </a:rPr>
              <a:t> so that</a:t>
            </a:r>
          </a:p>
          <a:p>
            <a:pPr eaLnBrk="1" hangingPunct="1">
              <a:lnSpc>
                <a:spcPct val="90000"/>
              </a:lnSpc>
              <a:buFontTx/>
              <a:buNone/>
              <a:defRPr/>
            </a:pPr>
            <a:r>
              <a:rPr lang="en-US" altLang="en-US" sz="2400" i="1" dirty="0" smtClean="0">
                <a:solidFill>
                  <a:srgbClr val="000000"/>
                </a:solidFill>
                <a:latin typeface="+mn-lt"/>
                <a:cs typeface="Times New Roman" pitchFamily="18" charset="0"/>
              </a:rPr>
              <a:t>         R</a:t>
            </a:r>
            <a:r>
              <a:rPr lang="en-US" altLang="en-US" sz="2400" dirty="0" smtClean="0">
                <a:solidFill>
                  <a:srgbClr val="000000"/>
                </a:solidFill>
                <a:latin typeface="+mn-lt"/>
                <a:cs typeface="Times New Roman" pitchFamily="18" charset="0"/>
              </a:rPr>
              <a:t> = 330 + 330 + 330 = 990 </a:t>
            </a:r>
            <a:r>
              <a:rPr lang="en-US" altLang="en-US" sz="2400" dirty="0" smtClean="0">
                <a:latin typeface="+mn-lt"/>
                <a:sym typeface="Symbol" pitchFamily="18" charset="2"/>
              </a:rPr>
              <a:t>.</a:t>
            </a:r>
          </a:p>
          <a:p>
            <a:pPr eaLnBrk="1" hangingPunct="1">
              <a:lnSpc>
                <a:spcPct val="90000"/>
              </a:lnSpc>
              <a:buFontTx/>
              <a:buNone/>
              <a:defRPr/>
            </a:pPr>
            <a:r>
              <a:rPr lang="en-US" altLang="en-US" sz="2400" dirty="0" smtClean="0">
                <a:latin typeface="+mn-lt"/>
                <a:sym typeface="Symbol" pitchFamily="18" charset="2"/>
              </a:rPr>
              <a:t>(b) Since the voltage on the entire circuit is 6.0 V, and since the total resistance is 990 , from Ohm’s law we have  </a:t>
            </a:r>
            <a:r>
              <a:rPr lang="en-US" altLang="en-US" sz="2400" i="1" dirty="0" smtClean="0">
                <a:solidFill>
                  <a:srgbClr val="FF0000"/>
                </a:solidFill>
                <a:latin typeface="+mn-lt"/>
                <a:sym typeface="Symbol" pitchFamily="18" charset="2"/>
              </a:rPr>
              <a:t>I</a:t>
            </a:r>
            <a:r>
              <a:rPr lang="en-US" altLang="en-US" sz="2400" dirty="0" smtClean="0">
                <a:latin typeface="+mn-lt"/>
                <a:sym typeface="Symbol" pitchFamily="18" charset="2"/>
              </a:rPr>
              <a:t> = </a:t>
            </a:r>
            <a:r>
              <a:rPr lang="en-US" altLang="en-US" sz="2400" i="1" dirty="0" smtClean="0">
                <a:latin typeface="+mn-lt"/>
                <a:sym typeface="Symbol" pitchFamily="18" charset="2"/>
              </a:rPr>
              <a:t>V / R</a:t>
            </a:r>
            <a:r>
              <a:rPr lang="en-US" altLang="en-US" sz="2400" dirty="0" smtClean="0">
                <a:latin typeface="+mn-lt"/>
                <a:sym typeface="Symbol" pitchFamily="18" charset="2"/>
              </a:rPr>
              <a:t> = 6 </a:t>
            </a:r>
            <a:r>
              <a:rPr lang="en-US" altLang="en-US" sz="2400" i="1" dirty="0" smtClean="0">
                <a:latin typeface="+mn-lt"/>
                <a:sym typeface="Symbol" pitchFamily="18" charset="2"/>
              </a:rPr>
              <a:t>/</a:t>
            </a:r>
            <a:r>
              <a:rPr lang="en-US" altLang="en-US" sz="2400" dirty="0" smtClean="0">
                <a:latin typeface="+mn-lt"/>
                <a:sym typeface="Symbol" pitchFamily="18" charset="2"/>
              </a:rPr>
              <a:t> 990 = </a:t>
            </a:r>
            <a:r>
              <a:rPr lang="en-US" altLang="en-US" sz="2400" dirty="0" smtClean="0">
                <a:solidFill>
                  <a:srgbClr val="FF0000"/>
                </a:solidFill>
                <a:latin typeface="+mn-lt"/>
                <a:sym typeface="Symbol" pitchFamily="18" charset="2"/>
              </a:rPr>
              <a:t>0.0061 A</a:t>
            </a:r>
            <a:r>
              <a:rPr lang="en-US" altLang="en-US" sz="2400" dirty="0" smtClean="0">
                <a:latin typeface="+mn-lt"/>
                <a:sym typeface="Symbol" pitchFamily="18" charset="2"/>
              </a:rPr>
              <a:t>.</a:t>
            </a:r>
            <a:endParaRPr lang="en-US" altLang="en-US" sz="2400" i="1" dirty="0" smtClean="0">
              <a:latin typeface="+mn-lt"/>
              <a:sym typeface="Symbol" pitchFamily="18" charset="2"/>
            </a:endParaRPr>
          </a:p>
        </p:txBody>
      </p:sp>
      <p:sp>
        <p:nvSpPr>
          <p:cNvPr id="33795" name="Rectangle 2"/>
          <p:cNvSpPr>
            <a:spLocks noChangeArrowheads="1"/>
          </p:cNvSpPr>
          <p:nvPr/>
        </p:nvSpPr>
        <p:spPr bwMode="auto">
          <a:xfrm>
            <a:off x="685800" y="1549400"/>
            <a:ext cx="7772400" cy="468313"/>
          </a:xfrm>
          <a:prstGeom prst="rect">
            <a:avLst/>
          </a:prstGeom>
          <a:solidFill>
            <a:srgbClr val="EAEAEA"/>
          </a:solidFill>
          <a:ln w="9525">
            <a:noFill/>
            <a:miter lim="800000"/>
            <a:headEnd/>
            <a:tailEnd/>
          </a:ln>
        </p:spPr>
        <p:txBody>
          <a:bodyPr/>
          <a:lstStyle/>
          <a:p>
            <a:r>
              <a:rPr lang="en-US" altLang="en-US" i="1">
                <a:solidFill>
                  <a:srgbClr val="333399"/>
                </a:solidFill>
              </a:rPr>
              <a:t>Investigating combinations of resistors in series</a:t>
            </a:r>
          </a:p>
        </p:txBody>
      </p:sp>
      <p:sp>
        <p:nvSpPr>
          <p:cNvPr id="21" name="Rectangle 118"/>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5: Electricity and magnetism</a:t>
            </a:r>
            <a:br>
              <a:rPr lang="en-US" altLang="en-US" sz="2800" b="1" kern="0" smtClean="0"/>
            </a:br>
            <a:r>
              <a:rPr lang="en-US" altLang="en-US" sz="2800" kern="0" smtClean="0">
                <a:solidFill>
                  <a:schemeClr val="tx1"/>
                </a:solidFill>
              </a:rPr>
              <a:t>5.2 – </a:t>
            </a:r>
            <a:r>
              <a:rPr lang="en-US" sz="2800" kern="0" smtClean="0"/>
              <a:t>Heating effect of electric currents</a:t>
            </a:r>
            <a:endParaRPr lang="en-US" altLang="en-US" sz="2800" kern="0" dirty="0" smtClean="0">
              <a:solidFill>
                <a:schemeClr val="tx1"/>
              </a:solidFill>
            </a:endParaRPr>
          </a:p>
        </p:txBody>
      </p:sp>
      <p:sp>
        <p:nvSpPr>
          <p:cNvPr id="20" name="Line 13"/>
          <p:cNvSpPr>
            <a:spLocks noChangeShapeType="1"/>
          </p:cNvSpPr>
          <p:nvPr/>
        </p:nvSpPr>
        <p:spPr bwMode="auto">
          <a:xfrm flipH="1">
            <a:off x="4584700" y="3144838"/>
            <a:ext cx="1825625" cy="0"/>
          </a:xfrm>
          <a:prstGeom prst="line">
            <a:avLst/>
          </a:prstGeom>
          <a:noFill/>
          <a:ln w="38100">
            <a:solidFill>
              <a:srgbClr val="FF0000"/>
            </a:solidFill>
            <a:round/>
            <a:headEnd/>
            <a:tailEnd/>
          </a:ln>
        </p:spPr>
        <p:txBody>
          <a:bodyPr/>
          <a:lstStyle/>
          <a:p>
            <a:endParaRPr lang="en-US"/>
          </a:p>
        </p:txBody>
      </p:sp>
      <p:sp>
        <p:nvSpPr>
          <p:cNvPr id="22" name="Line 14"/>
          <p:cNvSpPr>
            <a:spLocks noChangeShapeType="1"/>
          </p:cNvSpPr>
          <p:nvPr/>
        </p:nvSpPr>
        <p:spPr bwMode="auto">
          <a:xfrm rot="5400000" flipH="1">
            <a:off x="4256882" y="2813844"/>
            <a:ext cx="684212" cy="0"/>
          </a:xfrm>
          <a:prstGeom prst="line">
            <a:avLst/>
          </a:prstGeom>
          <a:noFill/>
          <a:ln w="38100">
            <a:solidFill>
              <a:srgbClr val="FF0000"/>
            </a:solidFill>
            <a:round/>
            <a:headEnd/>
            <a:tailEnd/>
          </a:ln>
        </p:spPr>
        <p:txBody>
          <a:bodyPr/>
          <a:lstStyle/>
          <a:p>
            <a:endParaRPr lang="en-US"/>
          </a:p>
        </p:txBody>
      </p:sp>
      <p:sp>
        <p:nvSpPr>
          <p:cNvPr id="23" name="Line 15"/>
          <p:cNvSpPr>
            <a:spLocks noChangeShapeType="1"/>
          </p:cNvSpPr>
          <p:nvPr/>
        </p:nvSpPr>
        <p:spPr bwMode="auto">
          <a:xfrm rot="10800000" flipH="1">
            <a:off x="4583113" y="2481263"/>
            <a:ext cx="3730625" cy="0"/>
          </a:xfrm>
          <a:prstGeom prst="line">
            <a:avLst/>
          </a:prstGeom>
          <a:noFill/>
          <a:ln w="38100">
            <a:solidFill>
              <a:srgbClr val="FF0000"/>
            </a:solidFill>
            <a:round/>
            <a:headEnd/>
            <a:tailEnd/>
          </a:ln>
        </p:spPr>
        <p:txBody>
          <a:bodyPr/>
          <a:lstStyle/>
          <a:p>
            <a:endParaRPr lang="en-US"/>
          </a:p>
        </p:txBody>
      </p:sp>
      <p:sp>
        <p:nvSpPr>
          <p:cNvPr id="24" name="Line 16"/>
          <p:cNvSpPr>
            <a:spLocks noChangeShapeType="1"/>
          </p:cNvSpPr>
          <p:nvPr/>
        </p:nvSpPr>
        <p:spPr bwMode="auto">
          <a:xfrm rot="5400000" flipH="1">
            <a:off x="7979569" y="2807494"/>
            <a:ext cx="696912" cy="0"/>
          </a:xfrm>
          <a:prstGeom prst="line">
            <a:avLst/>
          </a:prstGeom>
          <a:noFill/>
          <a:ln w="38100">
            <a:solidFill>
              <a:srgbClr val="FF0000"/>
            </a:solidFill>
            <a:round/>
            <a:headEnd/>
            <a:tailEnd/>
          </a:ln>
        </p:spPr>
        <p:txBody>
          <a:bodyPr/>
          <a:lstStyle/>
          <a:p>
            <a:endParaRPr lang="en-US"/>
          </a:p>
        </p:txBody>
      </p:sp>
      <p:sp>
        <p:nvSpPr>
          <p:cNvPr id="25" name="Line 17"/>
          <p:cNvSpPr>
            <a:spLocks noChangeShapeType="1"/>
          </p:cNvSpPr>
          <p:nvPr/>
        </p:nvSpPr>
        <p:spPr bwMode="auto">
          <a:xfrm flipH="1">
            <a:off x="6530975" y="3143250"/>
            <a:ext cx="1804988" cy="0"/>
          </a:xfrm>
          <a:prstGeom prst="line">
            <a:avLst/>
          </a:prstGeom>
          <a:noFill/>
          <a:ln w="38100">
            <a:solidFill>
              <a:srgbClr val="FF0000"/>
            </a:solidFill>
            <a:round/>
            <a:headEnd/>
            <a:tailEnd/>
          </a:ln>
        </p:spPr>
        <p:txBody>
          <a:bodyPr/>
          <a:lstStyle/>
          <a:p>
            <a:endParaRPr lang="en-US"/>
          </a:p>
        </p:txBody>
      </p:sp>
      <p:sp>
        <p:nvSpPr>
          <p:cNvPr id="26" name="Text Box 7"/>
          <p:cNvSpPr txBox="1">
            <a:spLocks noChangeArrowheads="1"/>
          </p:cNvSpPr>
          <p:nvPr/>
        </p:nvSpPr>
        <p:spPr bwMode="auto">
          <a:xfrm>
            <a:off x="5048250" y="1949224"/>
            <a:ext cx="520700"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i="1" dirty="0"/>
          </a:p>
        </p:txBody>
      </p:sp>
      <p:sp>
        <p:nvSpPr>
          <p:cNvPr id="27" name="Text Box 8"/>
          <p:cNvSpPr txBox="1">
            <a:spLocks noChangeArrowheads="1"/>
          </p:cNvSpPr>
          <p:nvPr/>
        </p:nvSpPr>
        <p:spPr bwMode="auto">
          <a:xfrm>
            <a:off x="6276975" y="1938111"/>
            <a:ext cx="520700" cy="460375"/>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28" name="Text Box 9"/>
          <p:cNvSpPr txBox="1">
            <a:spLocks noChangeArrowheads="1"/>
          </p:cNvSpPr>
          <p:nvPr/>
        </p:nvSpPr>
        <p:spPr bwMode="auto">
          <a:xfrm>
            <a:off x="7481888" y="1943100"/>
            <a:ext cx="520700" cy="460375"/>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29" name="Freeform 11"/>
          <p:cNvSpPr>
            <a:spLocks/>
          </p:cNvSpPr>
          <p:nvPr/>
        </p:nvSpPr>
        <p:spPr bwMode="auto">
          <a:xfrm>
            <a:off x="4619625" y="2481263"/>
            <a:ext cx="1352550" cy="658812"/>
          </a:xfrm>
          <a:custGeom>
            <a:avLst/>
            <a:gdLst>
              <a:gd name="T0" fmla="*/ 2147483647 w 852"/>
              <a:gd name="T1" fmla="*/ 2147483647 h 605"/>
              <a:gd name="T2" fmla="*/ 0 w 852"/>
              <a:gd name="T3" fmla="*/ 2147483647 h 605"/>
              <a:gd name="T4" fmla="*/ 0 w 852"/>
              <a:gd name="T5" fmla="*/ 0 h 605"/>
              <a:gd name="T6" fmla="*/ 0 60000 65536"/>
              <a:gd name="T7" fmla="*/ 0 60000 65536"/>
              <a:gd name="T8" fmla="*/ 0 60000 65536"/>
              <a:gd name="T9" fmla="*/ 0 w 852"/>
              <a:gd name="T10" fmla="*/ 0 h 605"/>
              <a:gd name="T11" fmla="*/ 852 w 852"/>
              <a:gd name="T12" fmla="*/ 605 h 605"/>
            </a:gdLst>
            <a:ahLst/>
            <a:cxnLst>
              <a:cxn ang="T6">
                <a:pos x="T0" y="T1"/>
              </a:cxn>
              <a:cxn ang="T7">
                <a:pos x="T2" y="T3"/>
              </a:cxn>
              <a:cxn ang="T8">
                <a:pos x="T4" y="T5"/>
              </a:cxn>
            </a:cxnLst>
            <a:rect l="T9" t="T10" r="T11" b="T12"/>
            <a:pathLst>
              <a:path w="852" h="605">
                <a:moveTo>
                  <a:pt x="852" y="605"/>
                </a:moveTo>
                <a:lnTo>
                  <a:pt x="0" y="605"/>
                </a:lnTo>
                <a:lnTo>
                  <a:pt x="0" y="0"/>
                </a:lnTo>
              </a:path>
            </a:pathLst>
          </a:custGeom>
          <a:noFill/>
          <a:ln w="19050" cmpd="sng">
            <a:solidFill>
              <a:schemeClr val="bg2"/>
            </a:solidFill>
            <a:round/>
            <a:headEnd/>
            <a:tailEnd/>
          </a:ln>
        </p:spPr>
        <p:txBody>
          <a:bodyPr/>
          <a:lstStyle/>
          <a:p>
            <a:endParaRPr lang="en-US"/>
          </a:p>
        </p:txBody>
      </p:sp>
      <p:sp>
        <p:nvSpPr>
          <p:cNvPr id="30" name="Freeform 12"/>
          <p:cNvSpPr>
            <a:spLocks/>
          </p:cNvSpPr>
          <p:nvPr/>
        </p:nvSpPr>
        <p:spPr bwMode="auto">
          <a:xfrm>
            <a:off x="6997700" y="2481263"/>
            <a:ext cx="1343025" cy="655637"/>
          </a:xfrm>
          <a:custGeom>
            <a:avLst/>
            <a:gdLst>
              <a:gd name="T0" fmla="*/ 0 w 864"/>
              <a:gd name="T1" fmla="*/ 2147483647 h 605"/>
              <a:gd name="T2" fmla="*/ 2147483647 w 864"/>
              <a:gd name="T3" fmla="*/ 2147483647 h 605"/>
              <a:gd name="T4" fmla="*/ 2147483647 w 864"/>
              <a:gd name="T5" fmla="*/ 0 h 605"/>
              <a:gd name="T6" fmla="*/ 0 60000 65536"/>
              <a:gd name="T7" fmla="*/ 0 60000 65536"/>
              <a:gd name="T8" fmla="*/ 0 60000 65536"/>
              <a:gd name="T9" fmla="*/ 0 w 864"/>
              <a:gd name="T10" fmla="*/ 0 h 605"/>
              <a:gd name="T11" fmla="*/ 864 w 864"/>
              <a:gd name="T12" fmla="*/ 605 h 605"/>
            </a:gdLst>
            <a:ahLst/>
            <a:cxnLst>
              <a:cxn ang="T6">
                <a:pos x="T0" y="T1"/>
              </a:cxn>
              <a:cxn ang="T7">
                <a:pos x="T2" y="T3"/>
              </a:cxn>
              <a:cxn ang="T8">
                <a:pos x="T4" y="T5"/>
              </a:cxn>
            </a:cxnLst>
            <a:rect l="T9" t="T10" r="T11" b="T12"/>
            <a:pathLst>
              <a:path w="864" h="605">
                <a:moveTo>
                  <a:pt x="0" y="605"/>
                </a:moveTo>
                <a:lnTo>
                  <a:pt x="864" y="605"/>
                </a:lnTo>
                <a:lnTo>
                  <a:pt x="864" y="0"/>
                </a:lnTo>
              </a:path>
            </a:pathLst>
          </a:custGeom>
          <a:noFill/>
          <a:ln w="19050" cmpd="sng">
            <a:solidFill>
              <a:schemeClr val="bg2"/>
            </a:solidFill>
            <a:round/>
            <a:headEnd/>
            <a:tailEnd/>
          </a:ln>
        </p:spPr>
        <p:txBody>
          <a:bodyPr/>
          <a:lstStyle/>
          <a:p>
            <a:endParaRPr lang="en-US"/>
          </a:p>
        </p:txBody>
      </p:sp>
      <p:sp>
        <p:nvSpPr>
          <p:cNvPr id="31" name="Text Box 23"/>
          <p:cNvSpPr txBox="1">
            <a:spLocks noChangeArrowheads="1"/>
          </p:cNvSpPr>
          <p:nvPr/>
        </p:nvSpPr>
        <p:spPr bwMode="auto">
          <a:xfrm>
            <a:off x="6608763" y="3128963"/>
            <a:ext cx="319087"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pic>
        <p:nvPicPr>
          <p:cNvPr id="3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08825" y="2359025"/>
            <a:ext cx="1238250" cy="238125"/>
          </a:xfrm>
          <a:prstGeom prst="rect">
            <a:avLst/>
          </a:prstGeom>
          <a:noFill/>
          <a:ln w="9525">
            <a:noFill/>
            <a:miter lim="800000"/>
            <a:headEnd/>
            <a:tailEnd/>
          </a:ln>
        </p:spPr>
      </p:pic>
      <p:pic>
        <p:nvPicPr>
          <p:cNvPr id="33" name="Picture 3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67400" y="2365375"/>
            <a:ext cx="1238250" cy="238125"/>
          </a:xfrm>
          <a:prstGeom prst="rect">
            <a:avLst/>
          </a:prstGeom>
          <a:noFill/>
          <a:ln w="9525">
            <a:noFill/>
            <a:miter lim="800000"/>
            <a:headEnd/>
            <a:tailEnd/>
          </a:ln>
        </p:spPr>
      </p:pic>
      <p:pic>
        <p:nvPicPr>
          <p:cNvPr id="34"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25975" y="2359025"/>
            <a:ext cx="1238250" cy="238125"/>
          </a:xfrm>
          <a:prstGeom prst="rect">
            <a:avLst/>
          </a:prstGeom>
          <a:noFill/>
          <a:ln w="9525">
            <a:noFill/>
            <a:miter lim="800000"/>
            <a:headEnd/>
            <a:tailEnd/>
          </a:ln>
        </p:spPr>
      </p:pic>
      <p:pic>
        <p:nvPicPr>
          <p:cNvPr id="35"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73763" y="2814638"/>
            <a:ext cx="1028700" cy="6191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0" end="0"/>
                                            </p:txEl>
                                          </p:spTgt>
                                        </p:tgtEl>
                                        <p:attrNameLst>
                                          <p:attrName>style.visibility</p:attrName>
                                        </p:attrNameLst>
                                      </p:cBhvr>
                                      <p:to>
                                        <p:strVal val="visible"/>
                                      </p:to>
                                    </p:set>
                                    <p:anim calcmode="lin" valueType="num">
                                      <p:cBhvr additive="base">
                                        <p:cTn id="7" dur="500" fill="hold"/>
                                        <p:tgtEl>
                                          <p:spTgt spid="8222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52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anim calcmode="lin" valueType="num">
                                      <p:cBhvr>
                                        <p:cTn id="15" dur="500" fill="hold"/>
                                        <p:tgtEl>
                                          <p:spTgt spid="35"/>
                                        </p:tgtEl>
                                        <p:attrNameLst>
                                          <p:attrName>ppt_x</p:attrName>
                                        </p:attrNameLst>
                                      </p:cBhvr>
                                      <p:tavLst>
                                        <p:tav tm="0">
                                          <p:val>
                                            <p:fltVal val="0.5"/>
                                          </p:val>
                                        </p:tav>
                                        <p:tav tm="100000">
                                          <p:val>
                                            <p:strVal val="#ppt_x"/>
                                          </p:val>
                                        </p:tav>
                                      </p:tavLst>
                                    </p:anim>
                                    <p:anim calcmode="lin" valueType="num">
                                      <p:cBhvr>
                                        <p:cTn id="16" dur="500" fill="hold"/>
                                        <p:tgtEl>
                                          <p:spTgt spid="3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7" fill="hold" nodeType="afterGroup">
                            <p:stCondLst>
                              <p:cond delay="1000"/>
                            </p:stCondLst>
                            <p:childTnLst>
                              <p:par>
                                <p:cTn id="18" presetID="53"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3" fill="hold" nodeType="afterGroup">
                            <p:stCondLst>
                              <p:cond delay="1500"/>
                            </p:stCondLst>
                            <p:childTnLst>
                              <p:par>
                                <p:cTn id="24" presetID="53"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par>
                          <p:cTn id="29" fill="hold" nodeType="afterGroup">
                            <p:stCondLst>
                              <p:cond delay="2000"/>
                            </p:stCondLst>
                            <p:childTnLst>
                              <p:par>
                                <p:cTn id="30" presetID="53" presetClass="entr" presetSubtype="52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anim calcmode="lin" valueType="num">
                                      <p:cBhvr>
                                        <p:cTn id="35" dur="500" fill="hold"/>
                                        <p:tgtEl>
                                          <p:spTgt spid="34"/>
                                        </p:tgtEl>
                                        <p:attrNameLst>
                                          <p:attrName>ppt_x</p:attrName>
                                        </p:attrNameLst>
                                      </p:cBhvr>
                                      <p:tavLst>
                                        <p:tav tm="0">
                                          <p:val>
                                            <p:fltVal val="0.5"/>
                                          </p:val>
                                        </p:tav>
                                        <p:tav tm="100000">
                                          <p:val>
                                            <p:strVal val="#ppt_x"/>
                                          </p:val>
                                        </p:tav>
                                      </p:tavLst>
                                    </p:anim>
                                    <p:anim calcmode="lin" valueType="num">
                                      <p:cBhvr>
                                        <p:cTn id="36" dur="500" fill="hold"/>
                                        <p:tgtEl>
                                          <p:spTgt spid="3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7" fill="hold" nodeType="afterGroup">
                            <p:stCondLst>
                              <p:cond delay="2500"/>
                            </p:stCondLst>
                            <p:childTnLst>
                              <p:par>
                                <p:cTn id="38" presetID="53" presetClass="entr" presetSubtype="52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anim calcmode="lin" valueType="num">
                                      <p:cBhvr>
                                        <p:cTn id="43" dur="500" fill="hold"/>
                                        <p:tgtEl>
                                          <p:spTgt spid="33"/>
                                        </p:tgtEl>
                                        <p:attrNameLst>
                                          <p:attrName>ppt_x</p:attrName>
                                        </p:attrNameLst>
                                      </p:cBhvr>
                                      <p:tavLst>
                                        <p:tav tm="0">
                                          <p:val>
                                            <p:fltVal val="0.5"/>
                                          </p:val>
                                        </p:tav>
                                        <p:tav tm="100000">
                                          <p:val>
                                            <p:strVal val="#ppt_x"/>
                                          </p:val>
                                        </p:tav>
                                      </p:tavLst>
                                    </p:anim>
                                    <p:anim calcmode="lin" valueType="num">
                                      <p:cBhvr>
                                        <p:cTn id="44" dur="500" fill="hold"/>
                                        <p:tgtEl>
                                          <p:spTgt spid="3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par>
                          <p:cTn id="45" fill="hold" nodeType="afterGroup">
                            <p:stCondLst>
                              <p:cond delay="3000"/>
                            </p:stCondLst>
                            <p:childTnLst>
                              <p:par>
                                <p:cTn id="46" presetID="53" presetClass="entr" presetSubtype="528"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anim calcmode="lin" valueType="num">
                                      <p:cBhvr>
                                        <p:cTn id="51" dur="500" fill="hold"/>
                                        <p:tgtEl>
                                          <p:spTgt spid="32"/>
                                        </p:tgtEl>
                                        <p:attrNameLst>
                                          <p:attrName>ppt_x</p:attrName>
                                        </p:attrNameLst>
                                      </p:cBhvr>
                                      <p:tavLst>
                                        <p:tav tm="0">
                                          <p:val>
                                            <p:fltVal val="0.5"/>
                                          </p:val>
                                        </p:tav>
                                        <p:tav tm="100000">
                                          <p:val>
                                            <p:strVal val="#ppt_x"/>
                                          </p:val>
                                        </p:tav>
                                      </p:tavLst>
                                    </p:anim>
                                    <p:anim calcmode="lin" valueType="num">
                                      <p:cBhvr>
                                        <p:cTn id="52" dur="500" fill="hold"/>
                                        <p:tgtEl>
                                          <p:spTgt spid="3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par>
                          <p:cTn id="53" fill="hold" nodeType="afterGroup">
                            <p:stCondLst>
                              <p:cond delay="3500"/>
                            </p:stCondLst>
                            <p:childTnLst>
                              <p:par>
                                <p:cTn id="54" presetID="53"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par>
                          <p:cTn id="59" fill="hold" nodeType="afterGroup">
                            <p:stCondLst>
                              <p:cond delay="4000"/>
                            </p:stCondLst>
                            <p:childTnLst>
                              <p:par>
                                <p:cTn id="60" presetID="53"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5" fill="hold" nodeType="afterGroup">
                            <p:stCondLst>
                              <p:cond delay="4500"/>
                            </p:stCondLst>
                            <p:childTnLst>
                              <p:par>
                                <p:cTn id="66" presetID="53"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par>
                          <p:cTn id="71" fill="hold" nodeType="afterGroup">
                            <p:stCondLst>
                              <p:cond delay="5000"/>
                            </p:stCondLst>
                            <p:childTnLst>
                              <p:par>
                                <p:cTn id="72" presetID="53"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2" repeatCount="indefinite"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right)">
                                      <p:cBhvr>
                                        <p:cTn id="81" dur="1000"/>
                                        <p:tgtEl>
                                          <p:spTgt spid="20"/>
                                        </p:tgtEl>
                                      </p:cBhvr>
                                    </p:animEffect>
                                  </p:childTnLst>
                                </p:cTn>
                              </p:par>
                              <p:par>
                                <p:cTn id="82" presetID="22" presetClass="entr" presetSubtype="4" repeatCount="indefinite"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1000"/>
                                        <p:tgtEl>
                                          <p:spTgt spid="22"/>
                                        </p:tgtEl>
                                      </p:cBhvr>
                                    </p:animEffect>
                                  </p:childTnLst>
                                </p:cTn>
                              </p:par>
                              <p:par>
                                <p:cTn id="85" presetID="22" presetClass="entr" presetSubtype="8" repeatCount="indefinite"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1000"/>
                                        <p:tgtEl>
                                          <p:spTgt spid="23"/>
                                        </p:tgtEl>
                                      </p:cBhvr>
                                    </p:animEffect>
                                  </p:childTnLst>
                                </p:cTn>
                              </p:par>
                              <p:par>
                                <p:cTn id="88" presetID="22" presetClass="entr" presetSubtype="1" repeatCount="indefinite"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up)">
                                      <p:cBhvr>
                                        <p:cTn id="90" dur="1000"/>
                                        <p:tgtEl>
                                          <p:spTgt spid="24"/>
                                        </p:tgtEl>
                                      </p:cBhvr>
                                    </p:animEffect>
                                  </p:childTnLst>
                                </p:cTn>
                              </p:par>
                              <p:par>
                                <p:cTn id="91" presetID="22" presetClass="entr" presetSubtype="2" repeatCount="indefinite"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right)">
                                      <p:cBhvr>
                                        <p:cTn id="93" dur="1000"/>
                                        <p:tgtEl>
                                          <p:spTgt spid="2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822294">
                                            <p:txEl>
                                              <p:pRg st="1" end="1"/>
                                            </p:txEl>
                                          </p:spTgt>
                                        </p:tgtEl>
                                        <p:attrNameLst>
                                          <p:attrName>style.visibility</p:attrName>
                                        </p:attrNameLst>
                                      </p:cBhvr>
                                      <p:to>
                                        <p:strVal val="visible"/>
                                      </p:to>
                                    </p:set>
                                    <p:anim calcmode="lin" valueType="num">
                                      <p:cBhvr additive="base">
                                        <p:cTn id="98" dur="500" fill="hold"/>
                                        <p:tgtEl>
                                          <p:spTgt spid="822294">
                                            <p:txEl>
                                              <p:pRg st="1" end="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8222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822294">
                                            <p:txEl>
                                              <p:pRg st="2" end="2"/>
                                            </p:txEl>
                                          </p:spTgt>
                                        </p:tgtEl>
                                        <p:attrNameLst>
                                          <p:attrName>style.visibility</p:attrName>
                                        </p:attrNameLst>
                                      </p:cBhvr>
                                      <p:to>
                                        <p:strVal val="visible"/>
                                      </p:to>
                                    </p:set>
                                    <p:anim calcmode="lin" valueType="num">
                                      <p:cBhvr additive="base">
                                        <p:cTn id="104"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822294">
                                            <p:txEl>
                                              <p:pRg st="3" end="3"/>
                                            </p:txEl>
                                          </p:spTgt>
                                        </p:tgtEl>
                                        <p:attrNameLst>
                                          <p:attrName>style.visibility</p:attrName>
                                        </p:attrNameLst>
                                      </p:cBhvr>
                                      <p:to>
                                        <p:strVal val="visible"/>
                                      </p:to>
                                    </p:set>
                                    <p:anim calcmode="lin" valueType="num">
                                      <p:cBhvr additive="base">
                                        <p:cTn id="110"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822294">
                                            <p:txEl>
                                              <p:pRg st="4" end="4"/>
                                            </p:txEl>
                                          </p:spTgt>
                                        </p:tgtEl>
                                        <p:attrNameLst>
                                          <p:attrName>style.visibility</p:attrName>
                                        </p:attrNameLst>
                                      </p:cBhvr>
                                      <p:to>
                                        <p:strVal val="visible"/>
                                      </p:to>
                                    </p:set>
                                    <p:anim calcmode="lin" valueType="num">
                                      <p:cBhvr additive="base">
                                        <p:cTn id="116"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nodeType="clickEffect">
                                  <p:stCondLst>
                                    <p:cond delay="0"/>
                                  </p:stCondLst>
                                  <p:childTnLst>
                                    <p:set>
                                      <p:cBhvr>
                                        <p:cTn id="121" dur="1" fill="hold">
                                          <p:stCondLst>
                                            <p:cond delay="0"/>
                                          </p:stCondLst>
                                        </p:cTn>
                                        <p:tgtEl>
                                          <p:spTgt spid="822294">
                                            <p:txEl>
                                              <p:pRg st="5" end="5"/>
                                            </p:txEl>
                                          </p:spTgt>
                                        </p:tgtEl>
                                        <p:attrNameLst>
                                          <p:attrName>style.visibility</p:attrName>
                                        </p:attrNameLst>
                                      </p:cBhvr>
                                      <p:to>
                                        <p:strVal val="visible"/>
                                      </p:to>
                                    </p:set>
                                    <p:anim calcmode="lin" valueType="num">
                                      <p:cBhvr additive="base">
                                        <p:cTn id="122"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4" fill="hold" nodeType="clickEffect">
                                  <p:stCondLst>
                                    <p:cond delay="0"/>
                                  </p:stCondLst>
                                  <p:childTnLst>
                                    <p:set>
                                      <p:cBhvr>
                                        <p:cTn id="127" dur="1" fill="hold">
                                          <p:stCondLst>
                                            <p:cond delay="0"/>
                                          </p:stCondLst>
                                        </p:cTn>
                                        <p:tgtEl>
                                          <p:spTgt spid="822294">
                                            <p:txEl>
                                              <p:pRg st="6" end="6"/>
                                            </p:txEl>
                                          </p:spTgt>
                                        </p:tgtEl>
                                        <p:attrNameLst>
                                          <p:attrName>style.visibility</p:attrName>
                                        </p:attrNameLst>
                                      </p:cBhvr>
                                      <p:to>
                                        <p:strVal val="visible"/>
                                      </p:to>
                                    </p:set>
                                    <p:anim calcmode="lin" valueType="num">
                                      <p:cBhvr additive="base">
                                        <p:cTn id="128"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P spid="26" grpId="0"/>
      <p:bldP spid="27" grpId="0"/>
      <p:bldP spid="28" grpId="0"/>
      <p:bldP spid="29" grpId="0" animBg="1"/>
      <p:bldP spid="30" grpId="0" animBg="1"/>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4"/>
          <p:cNvSpPr>
            <a:spLocks noChangeArrowheads="1"/>
          </p:cNvSpPr>
          <p:nvPr/>
        </p:nvSpPr>
        <p:spPr bwMode="auto">
          <a:xfrm>
            <a:off x="682625" y="5951538"/>
            <a:ext cx="7764463" cy="906462"/>
          </a:xfrm>
          <a:prstGeom prst="rect">
            <a:avLst/>
          </a:prstGeom>
          <a:solidFill>
            <a:srgbClr val="FFCC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b="1" i="1" dirty="0" smtClean="0">
                <a:latin typeface="+mn-lt"/>
              </a:rPr>
              <a:t>FYI </a:t>
            </a:r>
          </a:p>
          <a:p>
            <a:pPr eaLnBrk="1" hangingPunct="1">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In series the </a:t>
            </a:r>
            <a:r>
              <a:rPr lang="en-US" altLang="en-US" sz="2400" i="1" dirty="0" smtClean="0">
                <a:latin typeface="+mn-lt"/>
                <a:sym typeface="Symbol" pitchFamily="18" charset="2"/>
              </a:rPr>
              <a:t>V’</a:t>
            </a:r>
            <a:r>
              <a:rPr lang="en-US" altLang="en-US" sz="2400" dirty="0" smtClean="0">
                <a:latin typeface="+mn-lt"/>
                <a:sym typeface="Symbol" pitchFamily="18" charset="2"/>
              </a:rPr>
              <a:t>s are different if the </a:t>
            </a:r>
            <a:r>
              <a:rPr lang="en-US" altLang="en-US" sz="2400" i="1" dirty="0" smtClean="0">
                <a:latin typeface="+mn-lt"/>
                <a:sym typeface="Symbol" pitchFamily="18" charset="2"/>
              </a:rPr>
              <a:t>R</a:t>
            </a:r>
            <a:r>
              <a:rPr lang="en-US" altLang="en-US" sz="2400" dirty="0" smtClean="0">
                <a:latin typeface="+mn-lt"/>
                <a:sym typeface="Symbol" pitchFamily="18" charset="2"/>
              </a:rPr>
              <a:t>’s are different.</a:t>
            </a:r>
          </a:p>
        </p:txBody>
      </p:sp>
      <p:sp>
        <p:nvSpPr>
          <p:cNvPr id="822294" name="Rectangle 22"/>
          <p:cNvSpPr>
            <a:spLocks noChangeArrowheads="1"/>
          </p:cNvSpPr>
          <p:nvPr/>
        </p:nvSpPr>
        <p:spPr bwMode="auto">
          <a:xfrm>
            <a:off x="674688" y="1989138"/>
            <a:ext cx="7772400" cy="4005262"/>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Three resistors                                                  of 330  each are                                                         connected to a 6.0 V                                                               battery in series as shown. </a:t>
            </a:r>
          </a:p>
          <a:p>
            <a:pPr eaLnBrk="1" hangingPunct="1">
              <a:buFontTx/>
              <a:buNone/>
              <a:defRPr/>
            </a:pPr>
            <a:r>
              <a:rPr lang="en-US" altLang="en-US" sz="2400" dirty="0" smtClean="0">
                <a:latin typeface="+mn-lt"/>
                <a:sym typeface="Symbol" pitchFamily="18" charset="2"/>
              </a:rPr>
              <a:t> (c) What is the voltage on each resistor?</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(c) The current </a:t>
            </a:r>
            <a:r>
              <a:rPr lang="en-US" altLang="en-US" sz="2400" i="1" dirty="0" smtClean="0">
                <a:solidFill>
                  <a:srgbClr val="FF0000"/>
                </a:solidFill>
                <a:latin typeface="+mn-lt"/>
                <a:sym typeface="Symbol" pitchFamily="18" charset="2"/>
              </a:rPr>
              <a:t>I</a:t>
            </a:r>
            <a:r>
              <a:rPr lang="en-US" altLang="en-US" sz="2400" dirty="0" smtClean="0">
                <a:latin typeface="+mn-lt"/>
                <a:sym typeface="Symbol" pitchFamily="18" charset="2"/>
              </a:rPr>
              <a:t> we just found is the same everywhere. Thus each resistor has a current of  </a:t>
            </a:r>
            <a:r>
              <a:rPr lang="en-US" altLang="en-US" sz="2400" i="1" dirty="0" smtClean="0">
                <a:solidFill>
                  <a:srgbClr val="FF0000"/>
                </a:solidFill>
                <a:latin typeface="+mn-lt"/>
                <a:sym typeface="Symbol" pitchFamily="18" charset="2"/>
              </a:rPr>
              <a:t>I</a:t>
            </a:r>
            <a:r>
              <a:rPr lang="en-US" altLang="en-US" sz="2400" dirty="0" smtClean="0">
                <a:solidFill>
                  <a:srgbClr val="FF0000"/>
                </a:solidFill>
                <a:latin typeface="+mn-lt"/>
                <a:sym typeface="Symbol" pitchFamily="18" charset="2"/>
              </a:rPr>
              <a:t> = 0.0061 A</a:t>
            </a:r>
            <a:r>
              <a:rPr lang="en-US" altLang="en-US" sz="2400" dirty="0" smtClean="0">
                <a:latin typeface="+mn-lt"/>
                <a:sym typeface="Symbol" pitchFamily="18" charset="2"/>
              </a:rPr>
              <a:t>.</a:t>
            </a:r>
          </a:p>
          <a:p>
            <a:pPr eaLnBrk="1" hangingPunct="1">
              <a:buFontTx/>
              <a:buNone/>
              <a:defRPr/>
            </a:pPr>
            <a:r>
              <a:rPr lang="en-US" altLang="en-US" sz="2400" dirty="0" smtClean="0">
                <a:latin typeface="+mn-lt"/>
                <a:sym typeface="Symbol" pitchFamily="18" charset="2"/>
              </a:rPr>
              <a:t>From Ohm’s law, each resistor has a voltage given by                                                         </a:t>
            </a:r>
            <a:r>
              <a:rPr lang="en-US" altLang="en-US" sz="2400" i="1" dirty="0" smtClean="0">
                <a:latin typeface="+mn-lt"/>
                <a:sym typeface="Symbol" pitchFamily="18" charset="2"/>
              </a:rPr>
              <a:t>V</a:t>
            </a:r>
            <a:r>
              <a:rPr lang="en-US" altLang="en-US" sz="2400" dirty="0" smtClean="0">
                <a:latin typeface="+mn-lt"/>
                <a:sym typeface="Symbol" pitchFamily="18" charset="2"/>
              </a:rPr>
              <a:t> = </a:t>
            </a:r>
            <a:r>
              <a:rPr lang="en-US" altLang="en-US" sz="2400" i="1" dirty="0" smtClean="0">
                <a:solidFill>
                  <a:srgbClr val="FF0000"/>
                </a:solidFill>
                <a:latin typeface="+mn-lt"/>
                <a:sym typeface="Symbol" pitchFamily="18" charset="2"/>
              </a:rPr>
              <a:t>I</a:t>
            </a:r>
            <a:r>
              <a:rPr lang="en-US" altLang="en-US" sz="2400" i="1" dirty="0" smtClean="0">
                <a:latin typeface="+mn-lt"/>
                <a:sym typeface="Symbol" pitchFamily="18" charset="2"/>
              </a:rPr>
              <a:t>R</a:t>
            </a:r>
            <a:r>
              <a:rPr lang="en-US" altLang="en-US" sz="2400" dirty="0" smtClean="0">
                <a:latin typeface="+mn-lt"/>
                <a:sym typeface="Symbol" pitchFamily="18" charset="2"/>
              </a:rPr>
              <a:t> = (</a:t>
            </a:r>
            <a:r>
              <a:rPr lang="en-US" altLang="en-US" sz="2400" dirty="0" smtClean="0">
                <a:solidFill>
                  <a:srgbClr val="FF0000"/>
                </a:solidFill>
                <a:latin typeface="+mn-lt"/>
                <a:sym typeface="Symbol" pitchFamily="18" charset="2"/>
              </a:rPr>
              <a:t>0.0061</a:t>
            </a:r>
            <a:r>
              <a:rPr lang="en-US" altLang="en-US" sz="2400" dirty="0" smtClean="0">
                <a:latin typeface="+mn-lt"/>
                <a:sym typeface="Symbol" pitchFamily="18" charset="2"/>
              </a:rPr>
              <a:t>)(330) = 2.0 V.</a:t>
            </a:r>
            <a:r>
              <a:rPr lang="en-US" altLang="en-US" sz="2400" i="1" dirty="0" smtClean="0">
                <a:latin typeface="+mn-lt"/>
                <a:sym typeface="Symbol" pitchFamily="18" charset="2"/>
              </a:rPr>
              <a:t> </a:t>
            </a:r>
          </a:p>
        </p:txBody>
      </p:sp>
      <p:sp>
        <p:nvSpPr>
          <p:cNvPr id="34820" name="Rectangle 2"/>
          <p:cNvSpPr>
            <a:spLocks noChangeArrowheads="1"/>
          </p:cNvSpPr>
          <p:nvPr/>
        </p:nvSpPr>
        <p:spPr bwMode="auto">
          <a:xfrm>
            <a:off x="685800" y="1549400"/>
            <a:ext cx="7772400" cy="468313"/>
          </a:xfrm>
          <a:prstGeom prst="rect">
            <a:avLst/>
          </a:prstGeom>
          <a:solidFill>
            <a:srgbClr val="EAEAEA"/>
          </a:solidFill>
          <a:ln w="9525">
            <a:noFill/>
            <a:miter lim="800000"/>
            <a:headEnd/>
            <a:tailEnd/>
          </a:ln>
        </p:spPr>
        <p:txBody>
          <a:bodyPr/>
          <a:lstStyle/>
          <a:p>
            <a:r>
              <a:rPr lang="en-US" altLang="en-US" i="1">
                <a:solidFill>
                  <a:srgbClr val="333399"/>
                </a:solidFill>
              </a:rPr>
              <a:t>Investigating combinations of resistors in series</a:t>
            </a:r>
          </a:p>
        </p:txBody>
      </p:sp>
      <p:sp>
        <p:nvSpPr>
          <p:cNvPr id="21" name="Rectangle 118"/>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5: Electricity and magnetism</a:t>
            </a:r>
            <a:br>
              <a:rPr lang="en-US" altLang="en-US" sz="2800" b="1" kern="0" smtClean="0"/>
            </a:br>
            <a:r>
              <a:rPr lang="en-US" altLang="en-US" sz="2800" kern="0" smtClean="0">
                <a:solidFill>
                  <a:schemeClr val="tx1"/>
                </a:solidFill>
              </a:rPr>
              <a:t>5.2 – </a:t>
            </a:r>
            <a:r>
              <a:rPr lang="en-US" sz="2800" kern="0" smtClean="0"/>
              <a:t>Heating effect of electric currents</a:t>
            </a:r>
            <a:endParaRPr lang="en-US" altLang="en-US" sz="2800" kern="0" dirty="0" smtClean="0">
              <a:solidFill>
                <a:schemeClr val="tx1"/>
              </a:solidFill>
            </a:endParaRPr>
          </a:p>
        </p:txBody>
      </p:sp>
      <p:sp>
        <p:nvSpPr>
          <p:cNvPr id="34822" name="Line 13"/>
          <p:cNvSpPr>
            <a:spLocks noChangeShapeType="1"/>
          </p:cNvSpPr>
          <p:nvPr/>
        </p:nvSpPr>
        <p:spPr bwMode="auto">
          <a:xfrm flipH="1">
            <a:off x="4584700" y="3144838"/>
            <a:ext cx="1825625" cy="0"/>
          </a:xfrm>
          <a:prstGeom prst="line">
            <a:avLst/>
          </a:prstGeom>
          <a:noFill/>
          <a:ln w="38100">
            <a:solidFill>
              <a:srgbClr val="FF0000"/>
            </a:solidFill>
            <a:round/>
            <a:headEnd/>
            <a:tailEnd/>
          </a:ln>
        </p:spPr>
        <p:txBody>
          <a:bodyPr/>
          <a:lstStyle/>
          <a:p>
            <a:endParaRPr lang="en-US"/>
          </a:p>
        </p:txBody>
      </p:sp>
      <p:sp>
        <p:nvSpPr>
          <p:cNvPr id="34823" name="Line 14"/>
          <p:cNvSpPr>
            <a:spLocks noChangeShapeType="1"/>
          </p:cNvSpPr>
          <p:nvPr/>
        </p:nvSpPr>
        <p:spPr bwMode="auto">
          <a:xfrm rot="5400000" flipH="1">
            <a:off x="4256882" y="2813844"/>
            <a:ext cx="684212" cy="0"/>
          </a:xfrm>
          <a:prstGeom prst="line">
            <a:avLst/>
          </a:prstGeom>
          <a:noFill/>
          <a:ln w="38100">
            <a:solidFill>
              <a:srgbClr val="FF0000"/>
            </a:solidFill>
            <a:round/>
            <a:headEnd/>
            <a:tailEnd/>
          </a:ln>
        </p:spPr>
        <p:txBody>
          <a:bodyPr/>
          <a:lstStyle/>
          <a:p>
            <a:endParaRPr lang="en-US"/>
          </a:p>
        </p:txBody>
      </p:sp>
      <p:sp>
        <p:nvSpPr>
          <p:cNvPr id="34824" name="Line 15"/>
          <p:cNvSpPr>
            <a:spLocks noChangeShapeType="1"/>
          </p:cNvSpPr>
          <p:nvPr/>
        </p:nvSpPr>
        <p:spPr bwMode="auto">
          <a:xfrm rot="10800000" flipH="1">
            <a:off x="4583113" y="2481263"/>
            <a:ext cx="3730625" cy="0"/>
          </a:xfrm>
          <a:prstGeom prst="line">
            <a:avLst/>
          </a:prstGeom>
          <a:noFill/>
          <a:ln w="38100">
            <a:solidFill>
              <a:srgbClr val="FF0000"/>
            </a:solidFill>
            <a:round/>
            <a:headEnd/>
            <a:tailEnd/>
          </a:ln>
        </p:spPr>
        <p:txBody>
          <a:bodyPr/>
          <a:lstStyle/>
          <a:p>
            <a:endParaRPr lang="en-US"/>
          </a:p>
        </p:txBody>
      </p:sp>
      <p:sp>
        <p:nvSpPr>
          <p:cNvPr id="34825" name="Line 16"/>
          <p:cNvSpPr>
            <a:spLocks noChangeShapeType="1"/>
          </p:cNvSpPr>
          <p:nvPr/>
        </p:nvSpPr>
        <p:spPr bwMode="auto">
          <a:xfrm rot="5400000" flipH="1">
            <a:off x="7979569" y="2807494"/>
            <a:ext cx="696912" cy="0"/>
          </a:xfrm>
          <a:prstGeom prst="line">
            <a:avLst/>
          </a:prstGeom>
          <a:noFill/>
          <a:ln w="38100">
            <a:solidFill>
              <a:srgbClr val="FF0000"/>
            </a:solidFill>
            <a:round/>
            <a:headEnd/>
            <a:tailEnd/>
          </a:ln>
        </p:spPr>
        <p:txBody>
          <a:bodyPr/>
          <a:lstStyle/>
          <a:p>
            <a:endParaRPr lang="en-US"/>
          </a:p>
        </p:txBody>
      </p:sp>
      <p:sp>
        <p:nvSpPr>
          <p:cNvPr id="34826" name="Line 17"/>
          <p:cNvSpPr>
            <a:spLocks noChangeShapeType="1"/>
          </p:cNvSpPr>
          <p:nvPr/>
        </p:nvSpPr>
        <p:spPr bwMode="auto">
          <a:xfrm flipH="1">
            <a:off x="6530975" y="3143250"/>
            <a:ext cx="1804988" cy="0"/>
          </a:xfrm>
          <a:prstGeom prst="line">
            <a:avLst/>
          </a:prstGeom>
          <a:noFill/>
          <a:ln w="38100">
            <a:solidFill>
              <a:srgbClr val="FF0000"/>
            </a:solidFill>
            <a:round/>
            <a:headEnd/>
            <a:tailEnd/>
          </a:ln>
        </p:spPr>
        <p:txBody>
          <a:bodyPr/>
          <a:lstStyle/>
          <a:p>
            <a:endParaRPr lang="en-US"/>
          </a:p>
        </p:txBody>
      </p:sp>
      <p:sp>
        <p:nvSpPr>
          <p:cNvPr id="34827" name="Text Box 7"/>
          <p:cNvSpPr txBox="1">
            <a:spLocks noChangeArrowheads="1"/>
          </p:cNvSpPr>
          <p:nvPr/>
        </p:nvSpPr>
        <p:spPr bwMode="auto">
          <a:xfrm>
            <a:off x="5048250" y="1949224"/>
            <a:ext cx="520700"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i="1" dirty="0"/>
          </a:p>
        </p:txBody>
      </p:sp>
      <p:sp>
        <p:nvSpPr>
          <p:cNvPr id="34828" name="Text Box 8"/>
          <p:cNvSpPr txBox="1">
            <a:spLocks noChangeArrowheads="1"/>
          </p:cNvSpPr>
          <p:nvPr/>
        </p:nvSpPr>
        <p:spPr bwMode="auto">
          <a:xfrm>
            <a:off x="6276975" y="1938111"/>
            <a:ext cx="520700" cy="460375"/>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34829" name="Text Box 9"/>
          <p:cNvSpPr txBox="1">
            <a:spLocks noChangeArrowheads="1"/>
          </p:cNvSpPr>
          <p:nvPr/>
        </p:nvSpPr>
        <p:spPr bwMode="auto">
          <a:xfrm>
            <a:off x="7481888" y="1943100"/>
            <a:ext cx="520700" cy="460375"/>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34830" name="Freeform 11"/>
          <p:cNvSpPr>
            <a:spLocks/>
          </p:cNvSpPr>
          <p:nvPr/>
        </p:nvSpPr>
        <p:spPr bwMode="auto">
          <a:xfrm>
            <a:off x="4619625" y="2481263"/>
            <a:ext cx="1352550" cy="658812"/>
          </a:xfrm>
          <a:custGeom>
            <a:avLst/>
            <a:gdLst>
              <a:gd name="T0" fmla="*/ 2147483647 w 852"/>
              <a:gd name="T1" fmla="*/ 2147483647 h 605"/>
              <a:gd name="T2" fmla="*/ 0 w 852"/>
              <a:gd name="T3" fmla="*/ 2147483647 h 605"/>
              <a:gd name="T4" fmla="*/ 0 w 852"/>
              <a:gd name="T5" fmla="*/ 0 h 605"/>
              <a:gd name="T6" fmla="*/ 0 60000 65536"/>
              <a:gd name="T7" fmla="*/ 0 60000 65536"/>
              <a:gd name="T8" fmla="*/ 0 60000 65536"/>
              <a:gd name="T9" fmla="*/ 0 w 852"/>
              <a:gd name="T10" fmla="*/ 0 h 605"/>
              <a:gd name="T11" fmla="*/ 852 w 852"/>
              <a:gd name="T12" fmla="*/ 605 h 605"/>
            </a:gdLst>
            <a:ahLst/>
            <a:cxnLst>
              <a:cxn ang="T6">
                <a:pos x="T0" y="T1"/>
              </a:cxn>
              <a:cxn ang="T7">
                <a:pos x="T2" y="T3"/>
              </a:cxn>
              <a:cxn ang="T8">
                <a:pos x="T4" y="T5"/>
              </a:cxn>
            </a:cxnLst>
            <a:rect l="T9" t="T10" r="T11" b="T12"/>
            <a:pathLst>
              <a:path w="852" h="605">
                <a:moveTo>
                  <a:pt x="852" y="605"/>
                </a:moveTo>
                <a:lnTo>
                  <a:pt x="0" y="605"/>
                </a:lnTo>
                <a:lnTo>
                  <a:pt x="0" y="0"/>
                </a:lnTo>
              </a:path>
            </a:pathLst>
          </a:custGeom>
          <a:noFill/>
          <a:ln w="19050" cmpd="sng">
            <a:solidFill>
              <a:schemeClr val="bg2"/>
            </a:solidFill>
            <a:round/>
            <a:headEnd/>
            <a:tailEnd/>
          </a:ln>
        </p:spPr>
        <p:txBody>
          <a:bodyPr/>
          <a:lstStyle/>
          <a:p>
            <a:endParaRPr lang="en-US"/>
          </a:p>
        </p:txBody>
      </p:sp>
      <p:sp>
        <p:nvSpPr>
          <p:cNvPr id="34831" name="Freeform 12"/>
          <p:cNvSpPr>
            <a:spLocks/>
          </p:cNvSpPr>
          <p:nvPr/>
        </p:nvSpPr>
        <p:spPr bwMode="auto">
          <a:xfrm>
            <a:off x="6997700" y="2481263"/>
            <a:ext cx="1343025" cy="655637"/>
          </a:xfrm>
          <a:custGeom>
            <a:avLst/>
            <a:gdLst>
              <a:gd name="T0" fmla="*/ 0 w 864"/>
              <a:gd name="T1" fmla="*/ 2147483647 h 605"/>
              <a:gd name="T2" fmla="*/ 2147483647 w 864"/>
              <a:gd name="T3" fmla="*/ 2147483647 h 605"/>
              <a:gd name="T4" fmla="*/ 2147483647 w 864"/>
              <a:gd name="T5" fmla="*/ 0 h 605"/>
              <a:gd name="T6" fmla="*/ 0 60000 65536"/>
              <a:gd name="T7" fmla="*/ 0 60000 65536"/>
              <a:gd name="T8" fmla="*/ 0 60000 65536"/>
              <a:gd name="T9" fmla="*/ 0 w 864"/>
              <a:gd name="T10" fmla="*/ 0 h 605"/>
              <a:gd name="T11" fmla="*/ 864 w 864"/>
              <a:gd name="T12" fmla="*/ 605 h 605"/>
            </a:gdLst>
            <a:ahLst/>
            <a:cxnLst>
              <a:cxn ang="T6">
                <a:pos x="T0" y="T1"/>
              </a:cxn>
              <a:cxn ang="T7">
                <a:pos x="T2" y="T3"/>
              </a:cxn>
              <a:cxn ang="T8">
                <a:pos x="T4" y="T5"/>
              </a:cxn>
            </a:cxnLst>
            <a:rect l="T9" t="T10" r="T11" b="T12"/>
            <a:pathLst>
              <a:path w="864" h="605">
                <a:moveTo>
                  <a:pt x="0" y="605"/>
                </a:moveTo>
                <a:lnTo>
                  <a:pt x="864" y="605"/>
                </a:lnTo>
                <a:lnTo>
                  <a:pt x="864" y="0"/>
                </a:lnTo>
              </a:path>
            </a:pathLst>
          </a:custGeom>
          <a:noFill/>
          <a:ln w="19050" cmpd="sng">
            <a:solidFill>
              <a:schemeClr val="bg2"/>
            </a:solidFill>
            <a:round/>
            <a:headEnd/>
            <a:tailEnd/>
          </a:ln>
        </p:spPr>
        <p:txBody>
          <a:bodyPr/>
          <a:lstStyle/>
          <a:p>
            <a:endParaRPr lang="en-US"/>
          </a:p>
        </p:txBody>
      </p:sp>
      <p:sp>
        <p:nvSpPr>
          <p:cNvPr id="34832" name="Text Box 23"/>
          <p:cNvSpPr txBox="1">
            <a:spLocks noChangeArrowheads="1"/>
          </p:cNvSpPr>
          <p:nvPr/>
        </p:nvSpPr>
        <p:spPr bwMode="auto">
          <a:xfrm>
            <a:off x="6608763" y="3128963"/>
            <a:ext cx="319087"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pic>
        <p:nvPicPr>
          <p:cNvPr id="34833"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08825" y="2359025"/>
            <a:ext cx="1238250" cy="238125"/>
          </a:xfrm>
          <a:prstGeom prst="rect">
            <a:avLst/>
          </a:prstGeom>
          <a:noFill/>
          <a:ln w="9525">
            <a:noFill/>
            <a:miter lim="800000"/>
            <a:headEnd/>
            <a:tailEnd/>
          </a:ln>
        </p:spPr>
      </p:pic>
      <p:pic>
        <p:nvPicPr>
          <p:cNvPr id="34834" name="Picture 3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67400" y="2365375"/>
            <a:ext cx="1238250" cy="238125"/>
          </a:xfrm>
          <a:prstGeom prst="rect">
            <a:avLst/>
          </a:prstGeom>
          <a:noFill/>
          <a:ln w="9525">
            <a:noFill/>
            <a:miter lim="800000"/>
            <a:headEnd/>
            <a:tailEnd/>
          </a:ln>
        </p:spPr>
      </p:pic>
      <p:pic>
        <p:nvPicPr>
          <p:cNvPr id="34835"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25975" y="2359025"/>
            <a:ext cx="1238250" cy="238125"/>
          </a:xfrm>
          <a:prstGeom prst="rect">
            <a:avLst/>
          </a:prstGeom>
          <a:noFill/>
          <a:ln w="9525">
            <a:noFill/>
            <a:miter lim="800000"/>
            <a:headEnd/>
            <a:tailEnd/>
          </a:ln>
        </p:spPr>
      </p:pic>
      <p:pic>
        <p:nvPicPr>
          <p:cNvPr id="34836"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73763" y="2814638"/>
            <a:ext cx="1028700" cy="6191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1" end="1"/>
                                            </p:txEl>
                                          </p:spTgt>
                                        </p:tgtEl>
                                        <p:attrNameLst>
                                          <p:attrName>style.visibility</p:attrName>
                                        </p:attrNameLst>
                                      </p:cBhvr>
                                      <p:to>
                                        <p:strVal val="visible"/>
                                      </p:to>
                                    </p:set>
                                    <p:anim calcmode="lin" valueType="num">
                                      <p:cBhvr additive="base">
                                        <p:cTn id="7" dur="500" fill="hold"/>
                                        <p:tgtEl>
                                          <p:spTgt spid="8222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2294">
                                            <p:txEl>
                                              <p:pRg st="2" end="2"/>
                                            </p:txEl>
                                          </p:spTgt>
                                        </p:tgtEl>
                                        <p:attrNameLst>
                                          <p:attrName>style.visibility</p:attrName>
                                        </p:attrNameLst>
                                      </p:cBhvr>
                                      <p:to>
                                        <p:strVal val="visible"/>
                                      </p:to>
                                    </p:set>
                                    <p:anim calcmode="lin" valueType="num">
                                      <p:cBhvr additive="base">
                                        <p:cTn id="13"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2294">
                                            <p:txEl>
                                              <p:pRg st="3" end="3"/>
                                            </p:txEl>
                                          </p:spTgt>
                                        </p:tgtEl>
                                        <p:attrNameLst>
                                          <p:attrName>style.visibility</p:attrName>
                                        </p:attrNameLst>
                                      </p:cBhvr>
                                      <p:to>
                                        <p:strVal val="visible"/>
                                      </p:to>
                                    </p:set>
                                    <p:anim calcmode="lin" valueType="num">
                                      <p:cBhvr additive="base">
                                        <p:cTn id="19"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2294">
                                            <p:txEl>
                                              <p:pRg st="4" end="4"/>
                                            </p:txEl>
                                          </p:spTgt>
                                        </p:tgtEl>
                                        <p:attrNameLst>
                                          <p:attrName>style.visibility</p:attrName>
                                        </p:attrNameLst>
                                      </p:cBhvr>
                                      <p:to>
                                        <p:strVal val="visible"/>
                                      </p:to>
                                    </p:set>
                                    <p:anim calcmode="lin" valueType="num">
                                      <p:cBhvr additive="base">
                                        <p:cTn id="25"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6">
                                            <p:txEl>
                                              <p:pRg st="1" end="1"/>
                                            </p:txEl>
                                          </p:spTgt>
                                        </p:tgtEl>
                                        <p:attrNameLst>
                                          <p:attrName>style.visibility</p:attrName>
                                        </p:attrNameLst>
                                      </p:cBhvr>
                                      <p:to>
                                        <p:strVal val="visible"/>
                                      </p:to>
                                    </p:set>
                                    <p:anim calcmode="lin" valueType="num">
                                      <p:cBhvr additive="base">
                                        <p:cTn id="31"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1273175" indent="-533400" eaLnBrk="0" hangingPunct="0">
              <a:spcBef>
                <a:spcPct val="20000"/>
              </a:spcBef>
              <a:buChar char="–"/>
              <a:defRPr sz="2800">
                <a:solidFill>
                  <a:schemeClr val="tx1"/>
                </a:solidFill>
                <a:latin typeface="Arial" charset="0"/>
              </a:defRPr>
            </a:lvl2pPr>
            <a:lvl3pPr marL="1844675" indent="-457200" eaLnBrk="0" hangingPunct="0">
              <a:spcBef>
                <a:spcPct val="20000"/>
              </a:spcBef>
              <a:buChar char="•"/>
              <a:defRPr sz="2400">
                <a:solidFill>
                  <a:schemeClr val="tx1"/>
                </a:solidFill>
                <a:latin typeface="Arial" charset="0"/>
              </a:defRPr>
            </a:lvl3pPr>
            <a:lvl4pPr marL="2339975" indent="-381000" eaLnBrk="0" hangingPunct="0">
              <a:spcBef>
                <a:spcPct val="20000"/>
              </a:spcBef>
              <a:buChar char="–"/>
              <a:defRPr sz="2000">
                <a:solidFill>
                  <a:schemeClr val="tx1"/>
                </a:solidFill>
                <a:latin typeface="Arial" charset="0"/>
              </a:defRPr>
            </a:lvl4pPr>
            <a:lvl5pPr marL="2835275" indent="-381000" eaLnBrk="0" hangingPunct="0">
              <a:spcBef>
                <a:spcPct val="20000"/>
              </a:spcBef>
              <a:buChar char="»"/>
              <a:defRPr sz="2000">
                <a:solidFill>
                  <a:schemeClr val="tx1"/>
                </a:solidFill>
                <a:latin typeface="Arial" charset="0"/>
              </a:defRPr>
            </a:lvl5pPr>
            <a:lvl6pPr marL="3292475" indent="-381000" eaLnBrk="0" fontAlgn="base" hangingPunct="0">
              <a:spcBef>
                <a:spcPct val="20000"/>
              </a:spcBef>
              <a:spcAft>
                <a:spcPct val="0"/>
              </a:spcAft>
              <a:buChar char="»"/>
              <a:defRPr sz="2000">
                <a:solidFill>
                  <a:schemeClr val="tx1"/>
                </a:solidFill>
                <a:latin typeface="Arial" charset="0"/>
              </a:defRPr>
            </a:lvl6pPr>
            <a:lvl7pPr marL="3749675" indent="-381000" eaLnBrk="0" fontAlgn="base" hangingPunct="0">
              <a:spcBef>
                <a:spcPct val="20000"/>
              </a:spcBef>
              <a:spcAft>
                <a:spcPct val="0"/>
              </a:spcAft>
              <a:buChar char="»"/>
              <a:defRPr sz="2000">
                <a:solidFill>
                  <a:schemeClr val="tx1"/>
                </a:solidFill>
                <a:latin typeface="Arial" charset="0"/>
              </a:defRPr>
            </a:lvl7pPr>
            <a:lvl8pPr marL="4206875" indent="-381000" eaLnBrk="0" fontAlgn="base" hangingPunct="0">
              <a:spcBef>
                <a:spcPct val="20000"/>
              </a:spcBef>
              <a:spcAft>
                <a:spcPct val="0"/>
              </a:spcAft>
              <a:buChar char="»"/>
              <a:defRPr sz="2000">
                <a:solidFill>
                  <a:schemeClr val="tx1"/>
                </a:solidFill>
                <a:latin typeface="Arial" charset="0"/>
              </a:defRPr>
            </a:lvl8pPr>
            <a:lvl9pPr marL="4664075" indent="-3810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solidFill>
                  <a:srgbClr val="333399"/>
                </a:solidFill>
              </a:rPr>
              <a:t>Investigating combinations of resistors in </a:t>
            </a:r>
            <a:r>
              <a:rPr lang="en-US" altLang="en-US" sz="2400" i="1" dirty="0" smtClean="0">
                <a:solidFill>
                  <a:srgbClr val="333399"/>
                </a:solidFill>
              </a:rPr>
              <a:t>parallel</a:t>
            </a:r>
            <a:endParaRPr lang="en-US" altLang="en-US" sz="2400" i="1" dirty="0">
              <a:solidFill>
                <a:srgbClr val="333399"/>
              </a:solidFill>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Resistors can also be in parallel.	</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In this circuit each resistor is                                          connected directly to the cell. </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Thus each resistor has the same                                    voltage </a:t>
            </a:r>
            <a:r>
              <a:rPr lang="en-US" altLang="en-US" sz="2400" i="1" dirty="0" smtClean="0">
                <a:solidFill>
                  <a:srgbClr val="000000"/>
                </a:solidFill>
                <a:latin typeface="+mn-lt"/>
                <a:cs typeface="Times New Roman" pitchFamily="18" charset="0"/>
              </a:rPr>
              <a:t>V</a:t>
            </a:r>
            <a:r>
              <a:rPr lang="en-US" altLang="en-US" sz="2400" dirty="0" smtClean="0">
                <a:solidFill>
                  <a:srgbClr val="000000"/>
                </a:solidFill>
                <a:latin typeface="+mn-lt"/>
                <a:cs typeface="Times New Roman" pitchFamily="18" charset="0"/>
              </a:rPr>
              <a:t> and </a:t>
            </a:r>
            <a:r>
              <a:rPr lang="en-US" altLang="en-US" sz="2400" i="1" dirty="0" smtClean="0">
                <a:solidFill>
                  <a:srgbClr val="009999"/>
                </a:solidFill>
                <a:latin typeface="+mn-lt"/>
                <a:cs typeface="Times New Roman" pitchFamily="18" charset="0"/>
              </a:rPr>
              <a:t>V</a:t>
            </a:r>
            <a:r>
              <a:rPr lang="en-US" altLang="en-US" sz="2400" dirty="0" smtClean="0">
                <a:solidFill>
                  <a:srgbClr val="009999"/>
                </a:solidFill>
                <a:latin typeface="+mn-lt"/>
                <a:cs typeface="Times New Roman" pitchFamily="18" charset="0"/>
              </a:rPr>
              <a:t> is the same for all parallel components</a:t>
            </a:r>
            <a:r>
              <a:rPr lang="en-US" altLang="en-US" sz="2400" dirty="0" smtClean="0">
                <a:solidFill>
                  <a:srgbClr val="000000"/>
                </a:solidFill>
                <a:latin typeface="+mn-lt"/>
                <a:cs typeface="Times New Roman" pitchFamily="18" charset="0"/>
              </a:rPr>
              <a:t>.</a:t>
            </a:r>
          </a:p>
          <a:p>
            <a:pPr eaLnBrk="1" hangingPunct="1">
              <a:spcBef>
                <a:spcPts val="400"/>
              </a:spcBef>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We can then write </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V</a:t>
            </a:r>
            <a:r>
              <a:rPr lang="en-US" altLang="en-US" sz="2400" dirty="0" smtClean="0">
                <a:solidFill>
                  <a:srgbClr val="000000"/>
                </a:solidFill>
                <a:latin typeface="+mn-lt"/>
                <a:cs typeface="Times New Roman" pitchFamily="18" charset="0"/>
              </a:rPr>
              <a:t>.</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But there are three currents </a:t>
            </a:r>
            <a:r>
              <a:rPr lang="en-US" altLang="en-US" sz="2400" i="1" dirty="0" smtClean="0">
                <a:solidFill>
                  <a:srgbClr val="FF0000"/>
                </a:solidFill>
                <a:latin typeface="+mn-lt"/>
                <a:cs typeface="Times New Roman" pitchFamily="18" charset="0"/>
              </a:rPr>
              <a:t>I</a:t>
            </a:r>
            <a:r>
              <a:rPr lang="en-US" altLang="en-US" sz="2400" baseline="-25000" dirty="0" smtClean="0">
                <a:solidFill>
                  <a:srgbClr val="FF0000"/>
                </a:solidFill>
                <a:latin typeface="+mn-lt"/>
                <a:cs typeface="Times New Roman" pitchFamily="18" charset="0"/>
              </a:rPr>
              <a:t>1</a:t>
            </a:r>
            <a:r>
              <a:rPr lang="en-US" altLang="en-US" sz="2400" dirty="0" smtClean="0">
                <a:solidFill>
                  <a:srgbClr val="000000"/>
                </a:solidFill>
                <a:latin typeface="+mn-lt"/>
                <a:cs typeface="Times New Roman" pitchFamily="18" charset="0"/>
              </a:rPr>
              <a:t>, </a:t>
            </a:r>
            <a:r>
              <a:rPr lang="en-US" altLang="en-US" sz="2400" i="1" dirty="0" smtClean="0">
                <a:solidFill>
                  <a:srgbClr val="CC6600"/>
                </a:solidFill>
                <a:latin typeface="+mn-lt"/>
                <a:cs typeface="Times New Roman" pitchFamily="18" charset="0"/>
              </a:rPr>
              <a:t>I</a:t>
            </a:r>
            <a:r>
              <a:rPr lang="en-US" altLang="en-US" sz="2400" baseline="-25000" dirty="0" smtClean="0">
                <a:solidFill>
                  <a:srgbClr val="CC6600"/>
                </a:solidFill>
                <a:latin typeface="+mn-lt"/>
                <a:cs typeface="Times New Roman" pitchFamily="18" charset="0"/>
              </a:rPr>
              <a:t>2</a:t>
            </a:r>
            <a:r>
              <a:rPr lang="en-US" altLang="en-US" sz="2400" dirty="0" smtClean="0">
                <a:solidFill>
                  <a:srgbClr val="000000"/>
                </a:solidFill>
                <a:latin typeface="+mn-lt"/>
                <a:cs typeface="Times New Roman" pitchFamily="18" charset="0"/>
              </a:rPr>
              <a:t>, and </a:t>
            </a:r>
            <a:r>
              <a:rPr lang="en-US" altLang="en-US" sz="2400" i="1" dirty="0" smtClean="0">
                <a:solidFill>
                  <a:srgbClr val="008000"/>
                </a:solidFill>
                <a:latin typeface="+mn-lt"/>
                <a:cs typeface="Times New Roman" pitchFamily="18" charset="0"/>
              </a:rPr>
              <a:t>I</a:t>
            </a:r>
            <a:r>
              <a:rPr lang="en-US" altLang="en-US" sz="2400" baseline="-25000" dirty="0" smtClean="0">
                <a:solidFill>
                  <a:srgbClr val="008000"/>
                </a:solidFill>
                <a:latin typeface="+mn-lt"/>
                <a:cs typeface="Times New Roman" pitchFamily="18" charset="0"/>
              </a:rPr>
              <a:t>3</a:t>
            </a:r>
            <a:r>
              <a:rPr lang="en-US" altLang="en-US" sz="2400" dirty="0" smtClean="0">
                <a:solidFill>
                  <a:srgbClr val="000000"/>
                </a:solidFill>
                <a:latin typeface="+mn-lt"/>
                <a:cs typeface="Times New Roman" pitchFamily="18" charset="0"/>
              </a:rPr>
              <a:t>.</a:t>
            </a:r>
            <a:endParaRPr lang="en-US" altLang="en-US" sz="2400" baseline="-25000" dirty="0" smtClean="0">
              <a:solidFill>
                <a:srgbClr val="000000"/>
              </a:solidFill>
              <a:latin typeface="+mn-lt"/>
              <a:cs typeface="Times New Roman" pitchFamily="18" charset="0"/>
            </a:endParaRPr>
          </a:p>
          <a:p>
            <a:pPr eaLnBrk="1" hangingPunct="1">
              <a:spcBef>
                <a:spcPts val="400"/>
              </a:spcBef>
              <a:buFont typeface="Symbol" pitchFamily="18" charset="2"/>
              <a:buNone/>
              <a:defRPr/>
            </a:pPr>
            <a:r>
              <a:rPr lang="en-US" altLang="en-US" sz="2400" dirty="0" smtClean="0">
                <a:solidFill>
                  <a:srgbClr val="000000"/>
                </a:solidFill>
                <a:latin typeface="+mn-lt"/>
                <a:cs typeface="Times New Roman" pitchFamily="18" charset="0"/>
                <a:sym typeface="Symbol" pitchFamily="18" charset="2"/>
              </a:rPr>
              <a:t>Since the total current </a:t>
            </a:r>
            <a:r>
              <a:rPr lang="en-US" altLang="en-US" sz="2400" i="1" dirty="0" smtClean="0">
                <a:solidFill>
                  <a:srgbClr val="D60093"/>
                </a:solidFill>
                <a:latin typeface="+mn-lt"/>
                <a:cs typeface="Times New Roman" pitchFamily="18" charset="0"/>
                <a:sym typeface="Symbol" pitchFamily="18" charset="2"/>
              </a:rPr>
              <a:t>I</a:t>
            </a:r>
            <a:r>
              <a:rPr lang="en-US" altLang="en-US" sz="2400" dirty="0" smtClean="0">
                <a:solidFill>
                  <a:srgbClr val="000000"/>
                </a:solidFill>
                <a:latin typeface="+mn-lt"/>
                <a:cs typeface="Times New Roman" pitchFamily="18" charset="0"/>
                <a:sym typeface="Symbol" pitchFamily="18" charset="2"/>
              </a:rPr>
              <a:t> passes through the cell we see that </a:t>
            </a:r>
            <a:r>
              <a:rPr lang="en-US" altLang="en-US" sz="2400" i="1" dirty="0" smtClean="0">
                <a:solidFill>
                  <a:srgbClr val="D60093"/>
                </a:solidFill>
                <a:latin typeface="+mn-lt"/>
                <a:cs typeface="Times New Roman" pitchFamily="18" charset="0"/>
                <a:sym typeface="Symbol" pitchFamily="18" charset="2"/>
              </a:rPr>
              <a:t>I</a:t>
            </a:r>
            <a:r>
              <a:rPr lang="en-US" altLang="en-US" sz="2400" dirty="0" smtClean="0">
                <a:solidFill>
                  <a:srgbClr val="000000"/>
                </a:solidFill>
                <a:latin typeface="+mn-lt"/>
                <a:cs typeface="Times New Roman" pitchFamily="18" charset="0"/>
                <a:sym typeface="Symbol" pitchFamily="18" charset="2"/>
              </a:rPr>
              <a:t> = </a:t>
            </a:r>
            <a:r>
              <a:rPr lang="en-US" altLang="en-US" sz="2400" i="1" dirty="0" smtClean="0">
                <a:solidFill>
                  <a:srgbClr val="FF0000"/>
                </a:solidFill>
                <a:latin typeface="+mn-lt"/>
                <a:cs typeface="Times New Roman" pitchFamily="18" charset="0"/>
                <a:sym typeface="Symbol" pitchFamily="18" charset="2"/>
              </a:rPr>
              <a:t>I</a:t>
            </a:r>
            <a:r>
              <a:rPr lang="en-US" altLang="en-US" sz="2400" baseline="-25000" dirty="0" smtClean="0">
                <a:solidFill>
                  <a:srgbClr val="FF0000"/>
                </a:solidFill>
                <a:latin typeface="+mn-lt"/>
                <a:cs typeface="Times New Roman" pitchFamily="18" charset="0"/>
                <a:sym typeface="Symbol" pitchFamily="18" charset="2"/>
              </a:rPr>
              <a:t>1</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CC6600"/>
                </a:solidFill>
                <a:latin typeface="+mn-lt"/>
                <a:cs typeface="Times New Roman" pitchFamily="18" charset="0"/>
                <a:sym typeface="Symbol" pitchFamily="18" charset="2"/>
              </a:rPr>
              <a:t>I</a:t>
            </a:r>
            <a:r>
              <a:rPr lang="en-US" altLang="en-US" sz="2400" baseline="-25000" dirty="0" smtClean="0">
                <a:solidFill>
                  <a:srgbClr val="CC6600"/>
                </a:solidFill>
                <a:latin typeface="+mn-lt"/>
                <a:cs typeface="Times New Roman" pitchFamily="18" charset="0"/>
                <a:sym typeface="Symbol" pitchFamily="18" charset="2"/>
              </a:rPr>
              <a:t>2</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8000"/>
                </a:solidFill>
                <a:latin typeface="+mn-lt"/>
                <a:cs typeface="Times New Roman" pitchFamily="18" charset="0"/>
                <a:sym typeface="Symbol" pitchFamily="18" charset="2"/>
              </a:rPr>
              <a:t>I</a:t>
            </a:r>
            <a:r>
              <a:rPr lang="en-US" altLang="en-US" sz="2400" baseline="-25000" dirty="0" smtClean="0">
                <a:solidFill>
                  <a:srgbClr val="008000"/>
                </a:solidFill>
                <a:latin typeface="+mn-lt"/>
                <a:cs typeface="Times New Roman" pitchFamily="18" charset="0"/>
                <a:sym typeface="Symbol" pitchFamily="18" charset="2"/>
              </a:rPr>
              <a:t>3</a:t>
            </a:r>
            <a:r>
              <a:rPr lang="en-US" altLang="en-US" sz="2400" dirty="0" smtClean="0">
                <a:solidFill>
                  <a:srgbClr val="000000"/>
                </a:solidFill>
                <a:latin typeface="+mn-lt"/>
                <a:cs typeface="Times New Roman" pitchFamily="18" charset="0"/>
                <a:sym typeface="Symbol" pitchFamily="18" charset="2"/>
              </a:rPr>
              <a:t>.</a:t>
            </a:r>
          </a:p>
          <a:p>
            <a:pPr eaLnBrk="1" hangingPunct="1">
              <a:spcBef>
                <a:spcPts val="400"/>
              </a:spcBef>
              <a:buFont typeface="Symbol" pitchFamily="18" charset="2"/>
              <a:buNone/>
              <a:defRPr/>
            </a:pPr>
            <a:r>
              <a:rPr lang="en-US" altLang="en-US" sz="2400" dirty="0" smtClean="0">
                <a:solidFill>
                  <a:srgbClr val="000000"/>
                </a:solidFill>
                <a:latin typeface="+mn-lt"/>
                <a:cs typeface="Times New Roman" pitchFamily="18" charset="0"/>
                <a:sym typeface="Symbol" pitchFamily="18" charset="2"/>
              </a:rPr>
              <a:t>If </a:t>
            </a:r>
            <a:r>
              <a:rPr lang="en-US" altLang="en-US" sz="2400" i="1" dirty="0" smtClean="0">
                <a:solidFill>
                  <a:srgbClr val="000000"/>
                </a:solidFill>
                <a:latin typeface="+mn-lt"/>
                <a:cs typeface="Times New Roman" pitchFamily="18" charset="0"/>
                <a:sym typeface="Symbol" pitchFamily="18" charset="2"/>
              </a:rPr>
              <a:t>R</a:t>
            </a:r>
            <a:r>
              <a:rPr lang="en-US" altLang="en-US" sz="2400" dirty="0" smtClean="0">
                <a:solidFill>
                  <a:srgbClr val="000000"/>
                </a:solidFill>
                <a:latin typeface="+mn-lt"/>
                <a:cs typeface="Times New Roman" pitchFamily="18" charset="0"/>
                <a:sym typeface="Symbol" pitchFamily="18" charset="2"/>
              </a:rPr>
              <a:t> is the equivalent or total resistance of the three resistors, then </a:t>
            </a:r>
            <a:r>
              <a:rPr lang="en-US" altLang="en-US" sz="2400" i="1" dirty="0" smtClean="0">
                <a:solidFill>
                  <a:srgbClr val="D60093"/>
                </a:solidFill>
                <a:latin typeface="+mn-lt"/>
                <a:cs typeface="Times New Roman" pitchFamily="18" charset="0"/>
                <a:sym typeface="Symbol" pitchFamily="18" charset="2"/>
              </a:rPr>
              <a:t>I</a:t>
            </a:r>
            <a:r>
              <a:rPr lang="en-US" altLang="en-US" sz="2400" dirty="0" smtClean="0">
                <a:solidFill>
                  <a:srgbClr val="000000"/>
                </a:solidFill>
                <a:latin typeface="+mn-lt"/>
                <a:cs typeface="Times New Roman" pitchFamily="18" charset="0"/>
                <a:sym typeface="Symbol" pitchFamily="18" charset="2"/>
              </a:rPr>
              <a:t> = </a:t>
            </a:r>
            <a:r>
              <a:rPr lang="en-US" altLang="en-US" sz="2400" i="1" dirty="0" smtClean="0">
                <a:solidFill>
                  <a:srgbClr val="FF0000"/>
                </a:solidFill>
                <a:latin typeface="+mn-lt"/>
                <a:cs typeface="Times New Roman" pitchFamily="18" charset="0"/>
                <a:sym typeface="Symbol" pitchFamily="18" charset="2"/>
              </a:rPr>
              <a:t>I</a:t>
            </a:r>
            <a:r>
              <a:rPr lang="en-US" altLang="en-US" sz="2400" baseline="-25000" dirty="0" smtClean="0">
                <a:solidFill>
                  <a:srgbClr val="FF0000"/>
                </a:solidFill>
                <a:latin typeface="+mn-lt"/>
                <a:cs typeface="Times New Roman" pitchFamily="18" charset="0"/>
                <a:sym typeface="Symbol" pitchFamily="18" charset="2"/>
              </a:rPr>
              <a:t>1</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CC6600"/>
                </a:solidFill>
                <a:latin typeface="+mn-lt"/>
                <a:cs typeface="Times New Roman" pitchFamily="18" charset="0"/>
                <a:sym typeface="Symbol" pitchFamily="18" charset="2"/>
              </a:rPr>
              <a:t>I</a:t>
            </a:r>
            <a:r>
              <a:rPr lang="en-US" altLang="en-US" sz="2400" baseline="-25000" dirty="0" smtClean="0">
                <a:solidFill>
                  <a:srgbClr val="CC6600"/>
                </a:solidFill>
                <a:latin typeface="+mn-lt"/>
                <a:cs typeface="Times New Roman" pitchFamily="18" charset="0"/>
                <a:sym typeface="Symbol" pitchFamily="18" charset="2"/>
              </a:rPr>
              <a:t>2</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8000"/>
                </a:solidFill>
                <a:latin typeface="+mn-lt"/>
                <a:cs typeface="Times New Roman" pitchFamily="18" charset="0"/>
                <a:sym typeface="Symbol" pitchFamily="18" charset="2"/>
              </a:rPr>
              <a:t>I</a:t>
            </a:r>
            <a:r>
              <a:rPr lang="en-US" altLang="en-US" sz="2400" baseline="-25000" dirty="0" smtClean="0">
                <a:solidFill>
                  <a:srgbClr val="008000"/>
                </a:solidFill>
                <a:latin typeface="+mn-lt"/>
                <a:cs typeface="Times New Roman" pitchFamily="18" charset="0"/>
                <a:sym typeface="Symbol" pitchFamily="18" charset="2"/>
              </a:rPr>
              <a:t>3</a:t>
            </a:r>
            <a:r>
              <a:rPr lang="en-US" altLang="en-US" sz="2400" dirty="0" smtClean="0">
                <a:solidFill>
                  <a:srgbClr val="000000"/>
                </a:solidFill>
                <a:latin typeface="+mn-lt"/>
                <a:cs typeface="Times New Roman" pitchFamily="18" charset="0"/>
                <a:sym typeface="Symbol" pitchFamily="18" charset="2"/>
              </a:rPr>
              <a:t> becomes</a:t>
            </a:r>
            <a:endParaRPr lang="en-US" altLang="en-US" sz="2400" dirty="0" smtClean="0">
              <a:solidFill>
                <a:srgbClr val="000000"/>
              </a:solidFill>
              <a:latin typeface="+mn-lt"/>
              <a:cs typeface="Times New Roman" pitchFamily="18" charset="0"/>
            </a:endParaRPr>
          </a:p>
          <a:p>
            <a:pPr eaLnBrk="1" hangingPunct="1">
              <a:spcBef>
                <a:spcPts val="400"/>
              </a:spcBef>
              <a:buFont typeface="Symbol" pitchFamily="18" charset="2"/>
              <a:buNone/>
              <a:defRPr/>
            </a:pP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D60093"/>
                </a:solidFill>
                <a:latin typeface="+mn-lt"/>
                <a:cs typeface="Times New Roman" pitchFamily="18" charset="0"/>
                <a:sym typeface="Symbol" pitchFamily="18" charset="2"/>
              </a:rPr>
              <a:t> </a:t>
            </a:r>
            <a:r>
              <a:rPr lang="en-US" altLang="en-US" sz="2400" i="1" dirty="0" smtClean="0">
                <a:latin typeface="+mn-lt"/>
                <a:cs typeface="Times New Roman" pitchFamily="18" charset="0"/>
                <a:sym typeface="Symbol" pitchFamily="18" charset="2"/>
              </a:rPr>
              <a:t>/</a:t>
            </a:r>
            <a:r>
              <a:rPr lang="en-US" altLang="en-US" sz="2400" dirty="0" smtClean="0">
                <a:latin typeface="+mn-lt"/>
                <a:cs typeface="Times New Roman" pitchFamily="18" charset="0"/>
                <a:sym typeface="Symbol" pitchFamily="18" charset="2"/>
              </a:rPr>
              <a:t> </a:t>
            </a:r>
            <a:r>
              <a:rPr lang="en-US" altLang="en-US" sz="2400" i="1" dirty="0" smtClean="0">
                <a:solidFill>
                  <a:srgbClr val="D60093"/>
                </a:solidFill>
                <a:latin typeface="+mn-lt"/>
                <a:cs typeface="Times New Roman" pitchFamily="18" charset="0"/>
                <a:sym typeface="Symbol" pitchFamily="18" charset="2"/>
              </a:rPr>
              <a:t>R</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rPr>
              <a:t> </a:t>
            </a:r>
            <a:r>
              <a:rPr lang="en-US" altLang="en-US" sz="2400" i="1" dirty="0" smtClean="0">
                <a:solidFill>
                  <a:srgbClr val="FF0000"/>
                </a:solidFill>
                <a:latin typeface="+mn-lt"/>
                <a:cs typeface="Times New Roman" pitchFamily="18" charset="0"/>
                <a:sym typeface="Symbol" pitchFamily="18" charset="2"/>
              </a:rPr>
              <a:t>V</a:t>
            </a:r>
            <a:r>
              <a:rPr lang="en-US" altLang="en-US" sz="2400" baseline="-25000" dirty="0" smtClean="0">
                <a:solidFill>
                  <a:srgbClr val="FF0000"/>
                </a:solidFill>
                <a:latin typeface="+mn-lt"/>
                <a:cs typeface="Times New Roman" pitchFamily="18" charset="0"/>
                <a:sym typeface="Symbol" pitchFamily="18" charset="2"/>
              </a:rPr>
              <a:t>1 </a:t>
            </a:r>
            <a:r>
              <a:rPr lang="en-US" altLang="en-US" sz="2400" i="1" dirty="0" smtClean="0">
                <a:latin typeface="+mn-lt"/>
                <a:cs typeface="Times New Roman" pitchFamily="18" charset="0"/>
              </a:rPr>
              <a:t>/</a:t>
            </a:r>
            <a:r>
              <a:rPr lang="en-US" altLang="en-US" sz="2400" dirty="0" smtClean="0">
                <a:latin typeface="+mn-lt"/>
                <a:cs typeface="Times New Roman" pitchFamily="18" charset="0"/>
              </a:rPr>
              <a:t> </a:t>
            </a:r>
            <a:r>
              <a:rPr lang="en-US" altLang="en-US" sz="2400" i="1" dirty="0" smtClean="0">
                <a:solidFill>
                  <a:srgbClr val="FF0000"/>
                </a:solidFill>
                <a:latin typeface="+mn-lt"/>
                <a:cs typeface="Times New Roman" pitchFamily="18" charset="0"/>
              </a:rPr>
              <a:t>R</a:t>
            </a:r>
            <a:r>
              <a:rPr lang="en-US" altLang="en-US" sz="2400" baseline="-25000" dirty="0" smtClean="0">
                <a:solidFill>
                  <a:srgbClr val="FF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CC6600"/>
                </a:solidFill>
                <a:latin typeface="+mn-lt"/>
                <a:cs typeface="Times New Roman" pitchFamily="18" charset="0"/>
                <a:sym typeface="Symbol" pitchFamily="18" charset="2"/>
              </a:rPr>
              <a:t>V</a:t>
            </a:r>
            <a:r>
              <a:rPr lang="en-US" altLang="en-US" sz="2400" baseline="-25000" dirty="0" smtClean="0">
                <a:solidFill>
                  <a:srgbClr val="CC6600"/>
                </a:solidFill>
                <a:latin typeface="+mn-lt"/>
                <a:cs typeface="Times New Roman" pitchFamily="18" charset="0"/>
                <a:sym typeface="Symbol" pitchFamily="18" charset="2"/>
              </a:rPr>
              <a:t>2 </a:t>
            </a:r>
            <a:r>
              <a:rPr lang="en-US" altLang="en-US" sz="2400" i="1" dirty="0" smtClean="0">
                <a:latin typeface="+mn-lt"/>
                <a:cs typeface="Times New Roman" pitchFamily="18" charset="0"/>
              </a:rPr>
              <a:t>/</a:t>
            </a:r>
            <a:r>
              <a:rPr lang="en-US" altLang="en-US" sz="2400" dirty="0" smtClean="0">
                <a:latin typeface="+mn-lt"/>
                <a:cs typeface="Times New Roman" pitchFamily="18" charset="0"/>
              </a:rPr>
              <a:t> </a:t>
            </a:r>
            <a:r>
              <a:rPr lang="en-US" altLang="en-US" sz="2400" i="1" dirty="0" smtClean="0">
                <a:solidFill>
                  <a:srgbClr val="CC6600"/>
                </a:solidFill>
                <a:latin typeface="+mn-lt"/>
                <a:cs typeface="Times New Roman" pitchFamily="18" charset="0"/>
              </a:rPr>
              <a:t>R</a:t>
            </a:r>
            <a:r>
              <a:rPr lang="en-US" altLang="en-US" sz="2400" baseline="-25000" dirty="0" smtClean="0">
                <a:solidFill>
                  <a:srgbClr val="CC66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8000"/>
                </a:solidFill>
                <a:latin typeface="+mn-lt"/>
                <a:cs typeface="Times New Roman" pitchFamily="18" charset="0"/>
                <a:sym typeface="Symbol" pitchFamily="18" charset="2"/>
              </a:rPr>
              <a:t>V</a:t>
            </a:r>
            <a:r>
              <a:rPr lang="en-US" altLang="en-US" sz="2400" baseline="-25000" dirty="0" smtClean="0">
                <a:solidFill>
                  <a:srgbClr val="008000"/>
                </a:solidFill>
                <a:latin typeface="+mn-lt"/>
                <a:cs typeface="Times New Roman" pitchFamily="18" charset="0"/>
                <a:sym typeface="Symbol" pitchFamily="18" charset="2"/>
              </a:rPr>
              <a:t>3 </a:t>
            </a:r>
            <a:r>
              <a:rPr lang="en-US" altLang="en-US" sz="2400" i="1" dirty="0" smtClean="0">
                <a:latin typeface="+mn-lt"/>
                <a:cs typeface="Times New Roman" pitchFamily="18" charset="0"/>
              </a:rPr>
              <a:t>/</a:t>
            </a:r>
            <a:r>
              <a:rPr lang="en-US" altLang="en-US" sz="2400" dirty="0" smtClean="0">
                <a:latin typeface="+mn-lt"/>
                <a:cs typeface="Times New Roman" pitchFamily="18" charset="0"/>
              </a:rPr>
              <a:t> </a:t>
            </a:r>
            <a:r>
              <a:rPr lang="en-US" altLang="en-US" sz="2400" i="1" dirty="0" smtClean="0">
                <a:solidFill>
                  <a:srgbClr val="008000"/>
                </a:solidFill>
                <a:latin typeface="+mn-lt"/>
                <a:cs typeface="Times New Roman" pitchFamily="18" charset="0"/>
              </a:rPr>
              <a:t>R</a:t>
            </a:r>
            <a:r>
              <a:rPr lang="en-US" altLang="en-US" sz="2400" baseline="-25000" dirty="0" smtClean="0">
                <a:solidFill>
                  <a:srgbClr val="008000"/>
                </a:solidFill>
                <a:latin typeface="+mn-lt"/>
                <a:cs typeface="Times New Roman" pitchFamily="18" charset="0"/>
              </a:rPr>
              <a:t>3</a:t>
            </a:r>
            <a:r>
              <a:rPr lang="en-US" altLang="en-US" sz="2400" dirty="0" smtClean="0">
                <a:solidFill>
                  <a:srgbClr val="000000"/>
                </a:solidFill>
                <a:latin typeface="+mn-lt"/>
                <a:cs typeface="Times New Roman" pitchFamily="18" charset="0"/>
              </a:rPr>
              <a:t>   </a:t>
            </a:r>
            <a:r>
              <a:rPr lang="en-US" altLang="en-US" sz="2400" dirty="0" smtClean="0">
                <a:solidFill>
                  <a:srgbClr val="009999"/>
                </a:solidFill>
                <a:latin typeface="+mn-lt"/>
                <a:cs typeface="Times New Roman" pitchFamily="18" charset="0"/>
              </a:rPr>
              <a:t>Ohm’s law </a:t>
            </a:r>
            <a:r>
              <a:rPr lang="en-US" altLang="en-US" sz="2400" i="1" dirty="0" smtClean="0">
                <a:solidFill>
                  <a:schemeClr val="hlink"/>
                </a:solidFill>
                <a:latin typeface="+mn-lt"/>
                <a:cs typeface="Times New Roman" pitchFamily="18" charset="0"/>
              </a:rPr>
              <a:t>I</a:t>
            </a:r>
            <a:r>
              <a:rPr lang="en-US" altLang="en-US" sz="2400" dirty="0" smtClean="0">
                <a:solidFill>
                  <a:schemeClr val="hlink"/>
                </a:solidFill>
                <a:latin typeface="+mn-lt"/>
                <a:cs typeface="Times New Roman" pitchFamily="18" charset="0"/>
              </a:rPr>
              <a:t> = </a:t>
            </a:r>
            <a:r>
              <a:rPr lang="en-US" altLang="en-US" sz="2400" i="1" dirty="0" smtClean="0">
                <a:solidFill>
                  <a:schemeClr val="hlink"/>
                </a:solidFill>
                <a:latin typeface="+mn-lt"/>
                <a:cs typeface="Times New Roman" pitchFamily="18" charset="0"/>
              </a:rPr>
              <a:t>V / R</a:t>
            </a:r>
            <a:endParaRPr lang="en-US" altLang="en-US" sz="2400" dirty="0" smtClean="0">
              <a:solidFill>
                <a:srgbClr val="000000"/>
              </a:solidFill>
              <a:latin typeface="+mn-lt"/>
              <a:cs typeface="Times New Roman" pitchFamily="18" charset="0"/>
            </a:endParaRPr>
          </a:p>
        </p:txBody>
      </p:sp>
      <p:sp>
        <p:nvSpPr>
          <p:cNvPr id="826419" name="Rectangle 51"/>
          <p:cNvSpPr>
            <a:spLocks noChangeArrowheads="1"/>
          </p:cNvSpPr>
          <p:nvPr/>
        </p:nvSpPr>
        <p:spPr bwMode="auto">
          <a:xfrm>
            <a:off x="5707063" y="2011363"/>
            <a:ext cx="2660650" cy="228600"/>
          </a:xfrm>
          <a:prstGeom prst="rect">
            <a:avLst/>
          </a:prstGeom>
          <a:solidFill>
            <a:srgbClr val="FFFF99">
              <a:alpha val="56862"/>
            </a:srgbClr>
          </a:solidFill>
          <a:ln w="9525">
            <a:noFill/>
            <a:miter lim="800000"/>
            <a:headEnd/>
            <a:tailEnd/>
          </a:ln>
        </p:spPr>
        <p:txBody>
          <a:bodyPr wrap="none" anchor="ctr"/>
          <a:lstStyle/>
          <a:p>
            <a:endParaRPr lang="en-US" altLang="en-US"/>
          </a:p>
        </p:txBody>
      </p:sp>
      <p:sp>
        <p:nvSpPr>
          <p:cNvPr id="826392" name="Freeform 24"/>
          <p:cNvSpPr>
            <a:spLocks/>
          </p:cNvSpPr>
          <p:nvPr/>
        </p:nvSpPr>
        <p:spPr bwMode="auto">
          <a:xfrm>
            <a:off x="5826125" y="2132013"/>
            <a:ext cx="2432050" cy="53975"/>
          </a:xfrm>
          <a:custGeom>
            <a:avLst/>
            <a:gdLst>
              <a:gd name="T0" fmla="*/ 0 w 1544"/>
              <a:gd name="T1" fmla="*/ 0 h 34"/>
              <a:gd name="T2" fmla="*/ 2147483647 w 1544"/>
              <a:gd name="T3" fmla="*/ 0 h 34"/>
              <a:gd name="T4" fmla="*/ 2147483647 w 1544"/>
              <a:gd name="T5" fmla="*/ 2147483647 h 34"/>
              <a:gd name="T6" fmla="*/ 0 60000 65536"/>
              <a:gd name="T7" fmla="*/ 0 60000 65536"/>
              <a:gd name="T8" fmla="*/ 0 60000 65536"/>
              <a:gd name="T9" fmla="*/ 0 w 1544"/>
              <a:gd name="T10" fmla="*/ 0 h 34"/>
              <a:gd name="T11" fmla="*/ 1544 w 1544"/>
              <a:gd name="T12" fmla="*/ 34 h 34"/>
            </a:gdLst>
            <a:ahLst/>
            <a:cxnLst>
              <a:cxn ang="T6">
                <a:pos x="T0" y="T1"/>
              </a:cxn>
              <a:cxn ang="T7">
                <a:pos x="T2" y="T3"/>
              </a:cxn>
              <a:cxn ang="T8">
                <a:pos x="T4" y="T5"/>
              </a:cxn>
            </a:cxnLst>
            <a:rect l="T9" t="T10" r="T11" b="T12"/>
            <a:pathLst>
              <a:path w="1544" h="34">
                <a:moveTo>
                  <a:pt x="0" y="0"/>
                </a:moveTo>
                <a:lnTo>
                  <a:pt x="1544" y="0"/>
                </a:lnTo>
                <a:lnTo>
                  <a:pt x="1544" y="34"/>
                </a:lnTo>
              </a:path>
            </a:pathLst>
          </a:custGeom>
          <a:noFill/>
          <a:ln w="19050" cmpd="sng">
            <a:solidFill>
              <a:schemeClr val="bg2"/>
            </a:solidFill>
            <a:round/>
            <a:headEnd/>
            <a:tailEnd/>
          </a:ln>
        </p:spPr>
        <p:txBody>
          <a:bodyPr/>
          <a:lstStyle/>
          <a:p>
            <a:endParaRPr lang="en-US"/>
          </a:p>
        </p:txBody>
      </p:sp>
      <p:sp>
        <p:nvSpPr>
          <p:cNvPr id="826420" name="Rectangle 52"/>
          <p:cNvSpPr>
            <a:spLocks noChangeArrowheads="1"/>
          </p:cNvSpPr>
          <p:nvPr/>
        </p:nvSpPr>
        <p:spPr bwMode="auto">
          <a:xfrm>
            <a:off x="5711825" y="3267075"/>
            <a:ext cx="2660650" cy="228600"/>
          </a:xfrm>
          <a:prstGeom prst="rect">
            <a:avLst/>
          </a:prstGeom>
          <a:solidFill>
            <a:srgbClr val="FFFF99">
              <a:alpha val="56862"/>
            </a:srgbClr>
          </a:solidFill>
          <a:ln w="9525">
            <a:noFill/>
            <a:miter lim="800000"/>
            <a:headEnd/>
            <a:tailEnd/>
          </a:ln>
        </p:spPr>
        <p:txBody>
          <a:bodyPr wrap="none" anchor="ctr"/>
          <a:lstStyle/>
          <a:p>
            <a:endParaRPr lang="en-US" altLang="en-US"/>
          </a:p>
        </p:txBody>
      </p:sp>
      <p:sp>
        <p:nvSpPr>
          <p:cNvPr id="826396" name="Freeform 28"/>
          <p:cNvSpPr>
            <a:spLocks/>
          </p:cNvSpPr>
          <p:nvPr/>
        </p:nvSpPr>
        <p:spPr bwMode="auto">
          <a:xfrm>
            <a:off x="5811838" y="3201988"/>
            <a:ext cx="2441575" cy="173037"/>
          </a:xfrm>
          <a:custGeom>
            <a:avLst/>
            <a:gdLst>
              <a:gd name="T0" fmla="*/ 0 w 1538"/>
              <a:gd name="T1" fmla="*/ 2147483647 h 109"/>
              <a:gd name="T2" fmla="*/ 2147483647 w 1538"/>
              <a:gd name="T3" fmla="*/ 2147483647 h 109"/>
              <a:gd name="T4" fmla="*/ 2147483647 w 1538"/>
              <a:gd name="T5" fmla="*/ 0 h 109"/>
              <a:gd name="T6" fmla="*/ 0 60000 65536"/>
              <a:gd name="T7" fmla="*/ 0 60000 65536"/>
              <a:gd name="T8" fmla="*/ 0 60000 65536"/>
              <a:gd name="T9" fmla="*/ 0 w 1538"/>
              <a:gd name="T10" fmla="*/ 0 h 109"/>
              <a:gd name="T11" fmla="*/ 1538 w 1538"/>
              <a:gd name="T12" fmla="*/ 109 h 109"/>
            </a:gdLst>
            <a:ahLst/>
            <a:cxnLst>
              <a:cxn ang="T6">
                <a:pos x="T0" y="T1"/>
              </a:cxn>
              <a:cxn ang="T7">
                <a:pos x="T2" y="T3"/>
              </a:cxn>
              <a:cxn ang="T8">
                <a:pos x="T4" y="T5"/>
              </a:cxn>
            </a:cxnLst>
            <a:rect l="T9" t="T10" r="T11" b="T12"/>
            <a:pathLst>
              <a:path w="1538" h="109">
                <a:moveTo>
                  <a:pt x="0" y="109"/>
                </a:moveTo>
                <a:lnTo>
                  <a:pt x="1538" y="109"/>
                </a:lnTo>
                <a:lnTo>
                  <a:pt x="1538" y="0"/>
                </a:lnTo>
              </a:path>
            </a:pathLst>
          </a:custGeom>
          <a:noFill/>
          <a:ln w="19050" cmpd="sng">
            <a:solidFill>
              <a:schemeClr val="bg2"/>
            </a:solidFill>
            <a:round/>
            <a:headEnd/>
            <a:tailEnd/>
          </a:ln>
        </p:spPr>
        <p:txBody>
          <a:bodyPr/>
          <a:lstStyle/>
          <a:p>
            <a:endParaRPr lang="en-US"/>
          </a:p>
        </p:txBody>
      </p:sp>
      <p:pic>
        <p:nvPicPr>
          <p:cNvPr id="32"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73925" y="2149475"/>
            <a:ext cx="238125" cy="1238250"/>
          </a:xfrm>
          <a:prstGeom prst="rect">
            <a:avLst/>
          </a:prstGeom>
          <a:noFill/>
          <a:ln w="9525">
            <a:noFill/>
            <a:miter lim="800000"/>
            <a:headEnd/>
            <a:tailEnd/>
          </a:ln>
        </p:spPr>
      </p:pic>
      <p:pic>
        <p:nvPicPr>
          <p:cNvPr id="33"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974013" y="2203450"/>
            <a:ext cx="619125" cy="1028700"/>
          </a:xfrm>
          <a:prstGeom prst="rect">
            <a:avLst/>
          </a:prstGeom>
          <a:noFill/>
          <a:ln w="9525">
            <a:noFill/>
            <a:miter lim="800000"/>
            <a:headEnd/>
            <a:tailEnd/>
          </a:ln>
        </p:spPr>
      </p:pic>
      <p:pic>
        <p:nvPicPr>
          <p:cNvPr id="35"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83350" y="2141538"/>
            <a:ext cx="238125" cy="1238250"/>
          </a:xfrm>
          <a:prstGeom prst="rect">
            <a:avLst/>
          </a:prstGeom>
          <a:noFill/>
          <a:ln w="9525">
            <a:noFill/>
            <a:miter lim="800000"/>
            <a:headEnd/>
            <a:tailEnd/>
          </a:ln>
        </p:spPr>
      </p:pic>
      <p:pic>
        <p:nvPicPr>
          <p:cNvPr id="36"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15000" y="2141538"/>
            <a:ext cx="238125" cy="1238250"/>
          </a:xfrm>
          <a:prstGeom prst="rect">
            <a:avLst/>
          </a:prstGeom>
          <a:noFill/>
          <a:ln w="9525">
            <a:noFill/>
            <a:miter lim="800000"/>
            <a:headEnd/>
            <a:tailEnd/>
          </a:ln>
        </p:spPr>
      </p:pic>
      <p:sp>
        <p:nvSpPr>
          <p:cNvPr id="35851"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26375" name="Text Box 7"/>
          <p:cNvSpPr txBox="1">
            <a:spLocks noChangeArrowheads="1"/>
          </p:cNvSpPr>
          <p:nvPr/>
        </p:nvSpPr>
        <p:spPr bwMode="auto">
          <a:xfrm>
            <a:off x="5843814" y="2540000"/>
            <a:ext cx="522288"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i="1" dirty="0"/>
          </a:p>
        </p:txBody>
      </p:sp>
      <p:sp>
        <p:nvSpPr>
          <p:cNvPr id="826376" name="Text Box 8"/>
          <p:cNvSpPr txBox="1">
            <a:spLocks noChangeArrowheads="1"/>
          </p:cNvSpPr>
          <p:nvPr/>
        </p:nvSpPr>
        <p:spPr bwMode="auto">
          <a:xfrm>
            <a:off x="6656388" y="2538413"/>
            <a:ext cx="522287" cy="461962"/>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826377" name="Text Box 9"/>
          <p:cNvSpPr txBox="1">
            <a:spLocks noChangeArrowheads="1"/>
          </p:cNvSpPr>
          <p:nvPr/>
        </p:nvSpPr>
        <p:spPr bwMode="auto">
          <a:xfrm>
            <a:off x="7423150" y="2538413"/>
            <a:ext cx="522288" cy="461962"/>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826397" name="Text Box 29"/>
          <p:cNvSpPr txBox="1">
            <a:spLocks noChangeArrowheads="1"/>
          </p:cNvSpPr>
          <p:nvPr/>
        </p:nvSpPr>
        <p:spPr bwMode="auto">
          <a:xfrm>
            <a:off x="8528050" y="2497138"/>
            <a:ext cx="319088"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sp>
        <p:nvSpPr>
          <p:cNvPr id="826385" name="Line 17"/>
          <p:cNvSpPr>
            <a:spLocks noChangeShapeType="1"/>
          </p:cNvSpPr>
          <p:nvPr/>
        </p:nvSpPr>
        <p:spPr bwMode="auto">
          <a:xfrm flipH="1">
            <a:off x="5818188" y="2078038"/>
            <a:ext cx="2490787" cy="0"/>
          </a:xfrm>
          <a:prstGeom prst="line">
            <a:avLst/>
          </a:prstGeom>
          <a:noFill/>
          <a:ln w="38100">
            <a:solidFill>
              <a:srgbClr val="FF0000"/>
            </a:solidFill>
            <a:round/>
            <a:headEnd/>
            <a:tailEnd/>
          </a:ln>
        </p:spPr>
        <p:txBody>
          <a:bodyPr/>
          <a:lstStyle/>
          <a:p>
            <a:endParaRPr lang="en-US"/>
          </a:p>
        </p:txBody>
      </p:sp>
      <p:sp>
        <p:nvSpPr>
          <p:cNvPr id="826408" name="Line 40"/>
          <p:cNvSpPr>
            <a:spLocks noChangeShapeType="1"/>
          </p:cNvSpPr>
          <p:nvPr/>
        </p:nvSpPr>
        <p:spPr bwMode="auto">
          <a:xfrm flipH="1">
            <a:off x="6583363" y="2116138"/>
            <a:ext cx="1660525" cy="0"/>
          </a:xfrm>
          <a:prstGeom prst="line">
            <a:avLst/>
          </a:prstGeom>
          <a:noFill/>
          <a:ln w="38100">
            <a:solidFill>
              <a:srgbClr val="FF9933"/>
            </a:solidFill>
            <a:round/>
            <a:headEnd/>
            <a:tailEnd/>
          </a:ln>
        </p:spPr>
        <p:txBody>
          <a:bodyPr/>
          <a:lstStyle/>
          <a:p>
            <a:endParaRPr lang="en-US"/>
          </a:p>
        </p:txBody>
      </p:sp>
      <p:sp>
        <p:nvSpPr>
          <p:cNvPr id="826414" name="Line 46"/>
          <p:cNvSpPr>
            <a:spLocks noChangeShapeType="1"/>
          </p:cNvSpPr>
          <p:nvPr/>
        </p:nvSpPr>
        <p:spPr bwMode="auto">
          <a:xfrm flipH="1">
            <a:off x="7381875" y="2165350"/>
            <a:ext cx="827088" cy="0"/>
          </a:xfrm>
          <a:prstGeom prst="line">
            <a:avLst/>
          </a:prstGeom>
          <a:noFill/>
          <a:ln w="38100">
            <a:solidFill>
              <a:srgbClr val="008000"/>
            </a:solidFill>
            <a:round/>
            <a:headEnd/>
            <a:tailEnd/>
          </a:ln>
        </p:spPr>
        <p:txBody>
          <a:bodyPr/>
          <a:lstStyle/>
          <a:p>
            <a:endParaRPr lang="en-US"/>
          </a:p>
        </p:txBody>
      </p:sp>
      <p:sp>
        <p:nvSpPr>
          <p:cNvPr id="826382" name="Line 14"/>
          <p:cNvSpPr>
            <a:spLocks noChangeShapeType="1"/>
          </p:cNvSpPr>
          <p:nvPr/>
        </p:nvSpPr>
        <p:spPr bwMode="auto">
          <a:xfrm rot="5400000" flipH="1">
            <a:off x="8027194" y="2353469"/>
            <a:ext cx="547688" cy="0"/>
          </a:xfrm>
          <a:prstGeom prst="line">
            <a:avLst/>
          </a:prstGeom>
          <a:noFill/>
          <a:ln w="38100">
            <a:solidFill>
              <a:srgbClr val="FF0000"/>
            </a:solidFill>
            <a:round/>
            <a:headEnd/>
            <a:tailEnd/>
          </a:ln>
        </p:spPr>
        <p:txBody>
          <a:bodyPr/>
          <a:lstStyle/>
          <a:p>
            <a:endParaRPr lang="en-US"/>
          </a:p>
        </p:txBody>
      </p:sp>
      <p:sp>
        <p:nvSpPr>
          <p:cNvPr id="826406" name="Line 38"/>
          <p:cNvSpPr>
            <a:spLocks noChangeShapeType="1"/>
          </p:cNvSpPr>
          <p:nvPr/>
        </p:nvSpPr>
        <p:spPr bwMode="auto">
          <a:xfrm rot="5400000" flipH="1">
            <a:off x="8002588" y="2366963"/>
            <a:ext cx="520700" cy="0"/>
          </a:xfrm>
          <a:prstGeom prst="line">
            <a:avLst/>
          </a:prstGeom>
          <a:noFill/>
          <a:ln w="38100">
            <a:solidFill>
              <a:srgbClr val="FF9933"/>
            </a:solidFill>
            <a:round/>
            <a:headEnd/>
            <a:tailEnd/>
          </a:ln>
        </p:spPr>
        <p:txBody>
          <a:bodyPr/>
          <a:lstStyle/>
          <a:p>
            <a:endParaRPr lang="en-US"/>
          </a:p>
        </p:txBody>
      </p:sp>
      <p:sp>
        <p:nvSpPr>
          <p:cNvPr id="826412" name="Line 44"/>
          <p:cNvSpPr>
            <a:spLocks noChangeShapeType="1"/>
          </p:cNvSpPr>
          <p:nvPr/>
        </p:nvSpPr>
        <p:spPr bwMode="auto">
          <a:xfrm rot="5400000" flipH="1">
            <a:off x="7975600" y="2389188"/>
            <a:ext cx="473075" cy="0"/>
          </a:xfrm>
          <a:prstGeom prst="line">
            <a:avLst/>
          </a:prstGeom>
          <a:noFill/>
          <a:ln w="38100">
            <a:solidFill>
              <a:srgbClr val="008000"/>
            </a:solidFill>
            <a:round/>
            <a:headEnd/>
            <a:tailEnd/>
          </a:ln>
        </p:spPr>
        <p:txBody>
          <a:bodyPr/>
          <a:lstStyle/>
          <a:p>
            <a:endParaRPr lang="en-US"/>
          </a:p>
        </p:txBody>
      </p:sp>
      <p:sp>
        <p:nvSpPr>
          <p:cNvPr id="826383" name="Line 15"/>
          <p:cNvSpPr>
            <a:spLocks noChangeShapeType="1"/>
          </p:cNvSpPr>
          <p:nvPr/>
        </p:nvSpPr>
        <p:spPr bwMode="auto">
          <a:xfrm rot="10800000" flipH="1">
            <a:off x="5811838" y="3422650"/>
            <a:ext cx="2514600" cy="0"/>
          </a:xfrm>
          <a:prstGeom prst="line">
            <a:avLst/>
          </a:prstGeom>
          <a:noFill/>
          <a:ln w="38100">
            <a:solidFill>
              <a:srgbClr val="FF0000"/>
            </a:solidFill>
            <a:round/>
            <a:headEnd/>
            <a:tailEnd/>
          </a:ln>
        </p:spPr>
        <p:txBody>
          <a:bodyPr/>
          <a:lstStyle/>
          <a:p>
            <a:endParaRPr lang="en-US"/>
          </a:p>
        </p:txBody>
      </p:sp>
      <p:sp>
        <p:nvSpPr>
          <p:cNvPr id="826410" name="Line 42"/>
          <p:cNvSpPr>
            <a:spLocks noChangeShapeType="1"/>
          </p:cNvSpPr>
          <p:nvPr/>
        </p:nvSpPr>
        <p:spPr bwMode="auto">
          <a:xfrm rot="10800000" flipH="1">
            <a:off x="6578600" y="3386138"/>
            <a:ext cx="1709738" cy="0"/>
          </a:xfrm>
          <a:prstGeom prst="line">
            <a:avLst/>
          </a:prstGeom>
          <a:noFill/>
          <a:ln w="38100">
            <a:solidFill>
              <a:srgbClr val="FF9933"/>
            </a:solidFill>
            <a:round/>
            <a:headEnd/>
            <a:tailEnd/>
          </a:ln>
        </p:spPr>
        <p:txBody>
          <a:bodyPr/>
          <a:lstStyle/>
          <a:p>
            <a:endParaRPr lang="en-US"/>
          </a:p>
        </p:txBody>
      </p:sp>
      <p:sp>
        <p:nvSpPr>
          <p:cNvPr id="826416" name="Line 48"/>
          <p:cNvSpPr>
            <a:spLocks noChangeShapeType="1"/>
          </p:cNvSpPr>
          <p:nvPr/>
        </p:nvSpPr>
        <p:spPr bwMode="auto">
          <a:xfrm rot="10800000" flipH="1">
            <a:off x="7370763" y="3333750"/>
            <a:ext cx="868362" cy="0"/>
          </a:xfrm>
          <a:prstGeom prst="line">
            <a:avLst/>
          </a:prstGeom>
          <a:noFill/>
          <a:ln w="38100">
            <a:solidFill>
              <a:srgbClr val="008000"/>
            </a:solidFill>
            <a:round/>
            <a:headEnd/>
            <a:tailEnd/>
          </a:ln>
        </p:spPr>
        <p:txBody>
          <a:bodyPr/>
          <a:lstStyle/>
          <a:p>
            <a:endParaRPr lang="en-US"/>
          </a:p>
        </p:txBody>
      </p:sp>
      <p:sp>
        <p:nvSpPr>
          <p:cNvPr id="826399" name="Line 31"/>
          <p:cNvSpPr>
            <a:spLocks noChangeShapeType="1"/>
          </p:cNvSpPr>
          <p:nvPr/>
        </p:nvSpPr>
        <p:spPr bwMode="auto">
          <a:xfrm rot="5400000" flipH="1">
            <a:off x="7981156" y="3075782"/>
            <a:ext cx="655637" cy="0"/>
          </a:xfrm>
          <a:prstGeom prst="line">
            <a:avLst/>
          </a:prstGeom>
          <a:noFill/>
          <a:ln w="38100">
            <a:solidFill>
              <a:srgbClr val="FF0000"/>
            </a:solidFill>
            <a:round/>
            <a:headEnd/>
            <a:tailEnd/>
          </a:ln>
        </p:spPr>
        <p:txBody>
          <a:bodyPr/>
          <a:lstStyle/>
          <a:p>
            <a:endParaRPr lang="en-US"/>
          </a:p>
        </p:txBody>
      </p:sp>
      <p:sp>
        <p:nvSpPr>
          <p:cNvPr id="826411" name="Line 43"/>
          <p:cNvSpPr>
            <a:spLocks noChangeShapeType="1"/>
          </p:cNvSpPr>
          <p:nvPr/>
        </p:nvSpPr>
        <p:spPr bwMode="auto">
          <a:xfrm rot="5400000" flipH="1">
            <a:off x="7948612" y="3065463"/>
            <a:ext cx="619125" cy="0"/>
          </a:xfrm>
          <a:prstGeom prst="line">
            <a:avLst/>
          </a:prstGeom>
          <a:noFill/>
          <a:ln w="38100">
            <a:solidFill>
              <a:srgbClr val="FF9933"/>
            </a:solidFill>
            <a:round/>
            <a:headEnd/>
            <a:tailEnd/>
          </a:ln>
        </p:spPr>
        <p:txBody>
          <a:bodyPr/>
          <a:lstStyle/>
          <a:p>
            <a:endParaRPr lang="en-US"/>
          </a:p>
        </p:txBody>
      </p:sp>
      <p:sp>
        <p:nvSpPr>
          <p:cNvPr id="826417" name="Line 49"/>
          <p:cNvSpPr>
            <a:spLocks noChangeShapeType="1"/>
          </p:cNvSpPr>
          <p:nvPr/>
        </p:nvSpPr>
        <p:spPr bwMode="auto">
          <a:xfrm rot="5400000" flipH="1">
            <a:off x="7916863" y="3052763"/>
            <a:ext cx="609600" cy="0"/>
          </a:xfrm>
          <a:prstGeom prst="line">
            <a:avLst/>
          </a:prstGeom>
          <a:noFill/>
          <a:ln w="38100">
            <a:solidFill>
              <a:srgbClr val="008000"/>
            </a:solidFill>
            <a:round/>
            <a:headEnd/>
            <a:tailEnd/>
          </a:ln>
        </p:spPr>
        <p:txBody>
          <a:bodyPr/>
          <a:lstStyle/>
          <a:p>
            <a:endParaRPr lang="en-US"/>
          </a:p>
        </p:txBody>
      </p:sp>
      <p:sp>
        <p:nvSpPr>
          <p:cNvPr id="826418" name="AutoShape 50"/>
          <p:cNvSpPr>
            <a:spLocks noChangeArrowheads="1"/>
          </p:cNvSpPr>
          <p:nvPr/>
        </p:nvSpPr>
        <p:spPr bwMode="auto">
          <a:xfrm rot="-5400000">
            <a:off x="7951788" y="2573338"/>
            <a:ext cx="603250" cy="266700"/>
          </a:xfrm>
          <a:prstGeom prst="chevron">
            <a:avLst>
              <a:gd name="adj" fmla="val 56548"/>
            </a:avLst>
          </a:prstGeom>
          <a:noFill/>
          <a:ln w="38100">
            <a:solidFill>
              <a:srgbClr val="D60093"/>
            </a:solidFill>
            <a:miter lim="800000"/>
            <a:headEnd/>
            <a:tailEnd/>
          </a:ln>
        </p:spPr>
        <p:txBody>
          <a:bodyPr wrap="none" anchor="ctr"/>
          <a:lstStyle/>
          <a:p>
            <a:endParaRPr lang="en-US" altLang="en-US"/>
          </a:p>
        </p:txBody>
      </p:sp>
      <p:sp>
        <p:nvSpPr>
          <p:cNvPr id="826384" name="Line 16"/>
          <p:cNvSpPr>
            <a:spLocks noChangeShapeType="1"/>
          </p:cNvSpPr>
          <p:nvPr/>
        </p:nvSpPr>
        <p:spPr bwMode="auto">
          <a:xfrm rot="5400000" flipH="1">
            <a:off x="5165725" y="2751138"/>
            <a:ext cx="1327150" cy="0"/>
          </a:xfrm>
          <a:prstGeom prst="line">
            <a:avLst/>
          </a:prstGeom>
          <a:noFill/>
          <a:ln w="38100">
            <a:solidFill>
              <a:srgbClr val="FF0000"/>
            </a:solidFill>
            <a:round/>
            <a:headEnd/>
            <a:tailEnd/>
          </a:ln>
        </p:spPr>
        <p:txBody>
          <a:bodyPr/>
          <a:lstStyle/>
          <a:p>
            <a:endParaRPr lang="en-US"/>
          </a:p>
        </p:txBody>
      </p:sp>
      <p:sp>
        <p:nvSpPr>
          <p:cNvPr id="826407" name="Line 39"/>
          <p:cNvSpPr>
            <a:spLocks noChangeShapeType="1"/>
          </p:cNvSpPr>
          <p:nvPr/>
        </p:nvSpPr>
        <p:spPr bwMode="auto">
          <a:xfrm rot="5400000" flipH="1">
            <a:off x="5968206" y="2745582"/>
            <a:ext cx="1262063" cy="0"/>
          </a:xfrm>
          <a:prstGeom prst="line">
            <a:avLst/>
          </a:prstGeom>
          <a:noFill/>
          <a:ln w="38100">
            <a:solidFill>
              <a:srgbClr val="FF9933"/>
            </a:solidFill>
            <a:round/>
            <a:headEnd/>
            <a:tailEnd/>
          </a:ln>
        </p:spPr>
        <p:txBody>
          <a:bodyPr/>
          <a:lstStyle/>
          <a:p>
            <a:endParaRPr lang="en-US"/>
          </a:p>
        </p:txBody>
      </p:sp>
      <p:sp>
        <p:nvSpPr>
          <p:cNvPr id="826413" name="Line 45"/>
          <p:cNvSpPr>
            <a:spLocks noChangeShapeType="1"/>
          </p:cNvSpPr>
          <p:nvPr/>
        </p:nvSpPr>
        <p:spPr bwMode="auto">
          <a:xfrm rot="5400000" flipH="1">
            <a:off x="6787357" y="2750344"/>
            <a:ext cx="1198562" cy="0"/>
          </a:xfrm>
          <a:prstGeom prst="line">
            <a:avLst/>
          </a:prstGeom>
          <a:noFill/>
          <a:ln w="38100">
            <a:solidFill>
              <a:srgbClr val="008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0" end="0"/>
                                            </p:txEl>
                                          </p:spTgt>
                                        </p:tgtEl>
                                        <p:attrNameLst>
                                          <p:attrName>style.visibility</p:attrName>
                                        </p:attrNameLst>
                                      </p:cBhvr>
                                      <p:to>
                                        <p:strVal val="visible"/>
                                      </p:to>
                                    </p:set>
                                    <p:anim calcmode="lin" valueType="num">
                                      <p:cBhvr additive="base">
                                        <p:cTn id="7" dur="500" fill="hold"/>
                                        <p:tgtEl>
                                          <p:spTgt spid="826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6370">
                                            <p:txEl>
                                              <p:pRg st="1" end="1"/>
                                            </p:txEl>
                                          </p:spTgt>
                                        </p:tgtEl>
                                        <p:attrNameLst>
                                          <p:attrName>style.visibility</p:attrName>
                                        </p:attrNameLst>
                                      </p:cBhvr>
                                      <p:to>
                                        <p:strVal val="visible"/>
                                      </p:to>
                                    </p:set>
                                    <p:anim calcmode="lin" valueType="num">
                                      <p:cBhvr additive="base">
                                        <p:cTn id="13" dur="500" fill="hold"/>
                                        <p:tgtEl>
                                          <p:spTgt spid="8263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53" presetClass="entr" presetSubtype="52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anim calcmode="lin" valueType="num">
                                      <p:cBhvr>
                                        <p:cTn id="21" dur="500" fill="hold"/>
                                        <p:tgtEl>
                                          <p:spTgt spid="33"/>
                                        </p:tgtEl>
                                        <p:attrNameLst>
                                          <p:attrName>ppt_x</p:attrName>
                                        </p:attrNameLst>
                                      </p:cBhvr>
                                      <p:tavLst>
                                        <p:tav tm="0">
                                          <p:val>
                                            <p:fltVal val="0.5"/>
                                          </p:val>
                                        </p:tav>
                                        <p:tav tm="100000">
                                          <p:val>
                                            <p:strVal val="#ppt_x"/>
                                          </p:val>
                                        </p:tav>
                                      </p:tavLst>
                                    </p:anim>
                                    <p:anim calcmode="lin" valueType="num">
                                      <p:cBhvr>
                                        <p:cTn id="22" dur="500" fill="hold"/>
                                        <p:tgtEl>
                                          <p:spTgt spid="3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3" fill="hold" nodeType="afterGroup">
                            <p:stCondLst>
                              <p:cond delay="1000"/>
                            </p:stCondLst>
                            <p:childTnLst>
                              <p:par>
                                <p:cTn id="24" presetID="53" presetClass="entr" presetSubtype="52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anim calcmode="lin" valueType="num">
                                      <p:cBhvr>
                                        <p:cTn id="29" dur="500" fill="hold"/>
                                        <p:tgtEl>
                                          <p:spTgt spid="32"/>
                                        </p:tgtEl>
                                        <p:attrNameLst>
                                          <p:attrName>ppt_x</p:attrName>
                                        </p:attrNameLst>
                                      </p:cBhvr>
                                      <p:tavLst>
                                        <p:tav tm="0">
                                          <p:val>
                                            <p:fltVal val="0.5"/>
                                          </p:val>
                                        </p:tav>
                                        <p:tav tm="100000">
                                          <p:val>
                                            <p:strVal val="#ppt_x"/>
                                          </p:val>
                                        </p:tav>
                                      </p:tavLst>
                                    </p:anim>
                                    <p:anim calcmode="lin" valueType="num">
                                      <p:cBhvr>
                                        <p:cTn id="30" dur="500" fill="hold"/>
                                        <p:tgtEl>
                                          <p:spTgt spid="3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par>
                          <p:cTn id="31" fill="hold" nodeType="afterGroup">
                            <p:stCondLst>
                              <p:cond delay="1500"/>
                            </p:stCondLst>
                            <p:childTnLst>
                              <p:par>
                                <p:cTn id="32" presetID="53" presetClass="entr" presetSubtype="52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anim calcmode="lin" valueType="num">
                                      <p:cBhvr>
                                        <p:cTn id="37" dur="500" fill="hold"/>
                                        <p:tgtEl>
                                          <p:spTgt spid="35"/>
                                        </p:tgtEl>
                                        <p:attrNameLst>
                                          <p:attrName>ppt_x</p:attrName>
                                        </p:attrNameLst>
                                      </p:cBhvr>
                                      <p:tavLst>
                                        <p:tav tm="0">
                                          <p:val>
                                            <p:fltVal val="0.5"/>
                                          </p:val>
                                        </p:tav>
                                        <p:tav tm="100000">
                                          <p:val>
                                            <p:strVal val="#ppt_x"/>
                                          </p:val>
                                        </p:tav>
                                      </p:tavLst>
                                    </p:anim>
                                    <p:anim calcmode="lin" valueType="num">
                                      <p:cBhvr>
                                        <p:cTn id="38" dur="500" fill="hold"/>
                                        <p:tgtEl>
                                          <p:spTgt spid="3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9" fill="hold" nodeType="afterGroup">
                            <p:stCondLst>
                              <p:cond delay="2000"/>
                            </p:stCondLst>
                            <p:childTnLst>
                              <p:par>
                                <p:cTn id="40" presetID="53" presetClass="entr" presetSubtype="528"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fltVal val="0.5"/>
                                          </p:val>
                                        </p:tav>
                                        <p:tav tm="100000">
                                          <p:val>
                                            <p:strVal val="#ppt_x"/>
                                          </p:val>
                                        </p:tav>
                                      </p:tavLst>
                                    </p:anim>
                                    <p:anim calcmode="lin" valueType="num">
                                      <p:cBhvr>
                                        <p:cTn id="46" dur="500" fill="hold"/>
                                        <p:tgtEl>
                                          <p:spTgt spid="3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26392"/>
                                        </p:tgtEl>
                                        <p:attrNameLst>
                                          <p:attrName>style.visibility</p:attrName>
                                        </p:attrNameLst>
                                      </p:cBhvr>
                                      <p:to>
                                        <p:strVal val="visible"/>
                                      </p:to>
                                    </p:set>
                                    <p:anim calcmode="lin" valueType="num">
                                      <p:cBhvr>
                                        <p:cTn id="51" dur="500" fill="hold"/>
                                        <p:tgtEl>
                                          <p:spTgt spid="826392"/>
                                        </p:tgtEl>
                                        <p:attrNameLst>
                                          <p:attrName>ppt_w</p:attrName>
                                        </p:attrNameLst>
                                      </p:cBhvr>
                                      <p:tavLst>
                                        <p:tav tm="0">
                                          <p:val>
                                            <p:fltVal val="0"/>
                                          </p:val>
                                        </p:tav>
                                        <p:tav tm="100000">
                                          <p:val>
                                            <p:strVal val="#ppt_w"/>
                                          </p:val>
                                        </p:tav>
                                      </p:tavLst>
                                    </p:anim>
                                    <p:anim calcmode="lin" valueType="num">
                                      <p:cBhvr>
                                        <p:cTn id="52" dur="500" fill="hold"/>
                                        <p:tgtEl>
                                          <p:spTgt spid="826392"/>
                                        </p:tgtEl>
                                        <p:attrNameLst>
                                          <p:attrName>ppt_h</p:attrName>
                                        </p:attrNameLst>
                                      </p:cBhvr>
                                      <p:tavLst>
                                        <p:tav tm="0">
                                          <p:val>
                                            <p:fltVal val="0"/>
                                          </p:val>
                                        </p:tav>
                                        <p:tav tm="100000">
                                          <p:val>
                                            <p:strVal val="#ppt_h"/>
                                          </p:val>
                                        </p:tav>
                                      </p:tavLst>
                                    </p:anim>
                                    <p:animEffect transition="in" filter="fade">
                                      <p:cBhvr>
                                        <p:cTn id="53" dur="500"/>
                                        <p:tgtEl>
                                          <p:spTgt spid="826392"/>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26396"/>
                                        </p:tgtEl>
                                        <p:attrNameLst>
                                          <p:attrName>style.visibility</p:attrName>
                                        </p:attrNameLst>
                                      </p:cBhvr>
                                      <p:to>
                                        <p:strVal val="visible"/>
                                      </p:to>
                                    </p:set>
                                    <p:anim calcmode="lin" valueType="num">
                                      <p:cBhvr>
                                        <p:cTn id="58" dur="500" fill="hold"/>
                                        <p:tgtEl>
                                          <p:spTgt spid="826396"/>
                                        </p:tgtEl>
                                        <p:attrNameLst>
                                          <p:attrName>ppt_w</p:attrName>
                                        </p:attrNameLst>
                                      </p:cBhvr>
                                      <p:tavLst>
                                        <p:tav tm="0">
                                          <p:val>
                                            <p:fltVal val="0"/>
                                          </p:val>
                                        </p:tav>
                                        <p:tav tm="100000">
                                          <p:val>
                                            <p:strVal val="#ppt_w"/>
                                          </p:val>
                                        </p:tav>
                                      </p:tavLst>
                                    </p:anim>
                                    <p:anim calcmode="lin" valueType="num">
                                      <p:cBhvr>
                                        <p:cTn id="59" dur="500" fill="hold"/>
                                        <p:tgtEl>
                                          <p:spTgt spid="826396"/>
                                        </p:tgtEl>
                                        <p:attrNameLst>
                                          <p:attrName>ppt_h</p:attrName>
                                        </p:attrNameLst>
                                      </p:cBhvr>
                                      <p:tavLst>
                                        <p:tav tm="0">
                                          <p:val>
                                            <p:fltVal val="0"/>
                                          </p:val>
                                        </p:tav>
                                        <p:tav tm="100000">
                                          <p:val>
                                            <p:strVal val="#ppt_h"/>
                                          </p:val>
                                        </p:tav>
                                      </p:tavLst>
                                    </p:anim>
                                    <p:animEffect transition="in" filter="fade">
                                      <p:cBhvr>
                                        <p:cTn id="60" dur="500"/>
                                        <p:tgtEl>
                                          <p:spTgt spid="826396"/>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826375"/>
                                        </p:tgtEl>
                                        <p:attrNameLst>
                                          <p:attrName>style.visibility</p:attrName>
                                        </p:attrNameLst>
                                      </p:cBhvr>
                                      <p:to>
                                        <p:strVal val="visible"/>
                                      </p:to>
                                    </p:set>
                                    <p:anim calcmode="lin" valueType="num">
                                      <p:cBhvr>
                                        <p:cTn id="65" dur="500" fill="hold"/>
                                        <p:tgtEl>
                                          <p:spTgt spid="826375"/>
                                        </p:tgtEl>
                                        <p:attrNameLst>
                                          <p:attrName>ppt_w</p:attrName>
                                        </p:attrNameLst>
                                      </p:cBhvr>
                                      <p:tavLst>
                                        <p:tav tm="0">
                                          <p:val>
                                            <p:fltVal val="0"/>
                                          </p:val>
                                        </p:tav>
                                        <p:tav tm="100000">
                                          <p:val>
                                            <p:strVal val="#ppt_w"/>
                                          </p:val>
                                        </p:tav>
                                      </p:tavLst>
                                    </p:anim>
                                    <p:anim calcmode="lin" valueType="num">
                                      <p:cBhvr>
                                        <p:cTn id="66" dur="500" fill="hold"/>
                                        <p:tgtEl>
                                          <p:spTgt spid="826375"/>
                                        </p:tgtEl>
                                        <p:attrNameLst>
                                          <p:attrName>ppt_h</p:attrName>
                                        </p:attrNameLst>
                                      </p:cBhvr>
                                      <p:tavLst>
                                        <p:tav tm="0">
                                          <p:val>
                                            <p:fltVal val="0"/>
                                          </p:val>
                                        </p:tav>
                                        <p:tav tm="100000">
                                          <p:val>
                                            <p:strVal val="#ppt_h"/>
                                          </p:val>
                                        </p:tav>
                                      </p:tavLst>
                                    </p:anim>
                                    <p:animEffect transition="in" filter="fade">
                                      <p:cBhvr>
                                        <p:cTn id="67" dur="500"/>
                                        <p:tgtEl>
                                          <p:spTgt spid="826375"/>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826376"/>
                                        </p:tgtEl>
                                        <p:attrNameLst>
                                          <p:attrName>style.visibility</p:attrName>
                                        </p:attrNameLst>
                                      </p:cBhvr>
                                      <p:to>
                                        <p:strVal val="visible"/>
                                      </p:to>
                                    </p:set>
                                    <p:anim calcmode="lin" valueType="num">
                                      <p:cBhvr>
                                        <p:cTn id="72" dur="500" fill="hold"/>
                                        <p:tgtEl>
                                          <p:spTgt spid="826376"/>
                                        </p:tgtEl>
                                        <p:attrNameLst>
                                          <p:attrName>ppt_w</p:attrName>
                                        </p:attrNameLst>
                                      </p:cBhvr>
                                      <p:tavLst>
                                        <p:tav tm="0">
                                          <p:val>
                                            <p:fltVal val="0"/>
                                          </p:val>
                                        </p:tav>
                                        <p:tav tm="100000">
                                          <p:val>
                                            <p:strVal val="#ppt_w"/>
                                          </p:val>
                                        </p:tav>
                                      </p:tavLst>
                                    </p:anim>
                                    <p:anim calcmode="lin" valueType="num">
                                      <p:cBhvr>
                                        <p:cTn id="73" dur="500" fill="hold"/>
                                        <p:tgtEl>
                                          <p:spTgt spid="826376"/>
                                        </p:tgtEl>
                                        <p:attrNameLst>
                                          <p:attrName>ppt_h</p:attrName>
                                        </p:attrNameLst>
                                      </p:cBhvr>
                                      <p:tavLst>
                                        <p:tav tm="0">
                                          <p:val>
                                            <p:fltVal val="0"/>
                                          </p:val>
                                        </p:tav>
                                        <p:tav tm="100000">
                                          <p:val>
                                            <p:strVal val="#ppt_h"/>
                                          </p:val>
                                        </p:tav>
                                      </p:tavLst>
                                    </p:anim>
                                    <p:animEffect transition="in" filter="fade">
                                      <p:cBhvr>
                                        <p:cTn id="74" dur="500"/>
                                        <p:tgtEl>
                                          <p:spTgt spid="826376"/>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826377"/>
                                        </p:tgtEl>
                                        <p:attrNameLst>
                                          <p:attrName>style.visibility</p:attrName>
                                        </p:attrNameLst>
                                      </p:cBhvr>
                                      <p:to>
                                        <p:strVal val="visible"/>
                                      </p:to>
                                    </p:set>
                                    <p:anim calcmode="lin" valueType="num">
                                      <p:cBhvr>
                                        <p:cTn id="79" dur="500" fill="hold"/>
                                        <p:tgtEl>
                                          <p:spTgt spid="826377"/>
                                        </p:tgtEl>
                                        <p:attrNameLst>
                                          <p:attrName>ppt_w</p:attrName>
                                        </p:attrNameLst>
                                      </p:cBhvr>
                                      <p:tavLst>
                                        <p:tav tm="0">
                                          <p:val>
                                            <p:fltVal val="0"/>
                                          </p:val>
                                        </p:tav>
                                        <p:tav tm="100000">
                                          <p:val>
                                            <p:strVal val="#ppt_w"/>
                                          </p:val>
                                        </p:tav>
                                      </p:tavLst>
                                    </p:anim>
                                    <p:anim calcmode="lin" valueType="num">
                                      <p:cBhvr>
                                        <p:cTn id="80" dur="500" fill="hold"/>
                                        <p:tgtEl>
                                          <p:spTgt spid="826377"/>
                                        </p:tgtEl>
                                        <p:attrNameLst>
                                          <p:attrName>ppt_h</p:attrName>
                                        </p:attrNameLst>
                                      </p:cBhvr>
                                      <p:tavLst>
                                        <p:tav tm="0">
                                          <p:val>
                                            <p:fltVal val="0"/>
                                          </p:val>
                                        </p:tav>
                                        <p:tav tm="100000">
                                          <p:val>
                                            <p:strVal val="#ppt_h"/>
                                          </p:val>
                                        </p:tav>
                                      </p:tavLst>
                                    </p:anim>
                                    <p:animEffect transition="in" filter="fade">
                                      <p:cBhvr>
                                        <p:cTn id="81" dur="500"/>
                                        <p:tgtEl>
                                          <p:spTgt spid="826377"/>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826397"/>
                                        </p:tgtEl>
                                        <p:attrNameLst>
                                          <p:attrName>style.visibility</p:attrName>
                                        </p:attrNameLst>
                                      </p:cBhvr>
                                      <p:to>
                                        <p:strVal val="visible"/>
                                      </p:to>
                                    </p:set>
                                    <p:anim calcmode="lin" valueType="num">
                                      <p:cBhvr>
                                        <p:cTn id="86" dur="500" fill="hold"/>
                                        <p:tgtEl>
                                          <p:spTgt spid="826397"/>
                                        </p:tgtEl>
                                        <p:attrNameLst>
                                          <p:attrName>ppt_w</p:attrName>
                                        </p:attrNameLst>
                                      </p:cBhvr>
                                      <p:tavLst>
                                        <p:tav tm="0">
                                          <p:val>
                                            <p:fltVal val="0"/>
                                          </p:val>
                                        </p:tav>
                                        <p:tav tm="100000">
                                          <p:val>
                                            <p:strVal val="#ppt_w"/>
                                          </p:val>
                                        </p:tav>
                                      </p:tavLst>
                                    </p:anim>
                                    <p:anim calcmode="lin" valueType="num">
                                      <p:cBhvr>
                                        <p:cTn id="87" dur="500" fill="hold"/>
                                        <p:tgtEl>
                                          <p:spTgt spid="826397"/>
                                        </p:tgtEl>
                                        <p:attrNameLst>
                                          <p:attrName>ppt_h</p:attrName>
                                        </p:attrNameLst>
                                      </p:cBhvr>
                                      <p:tavLst>
                                        <p:tav tm="0">
                                          <p:val>
                                            <p:fltVal val="0"/>
                                          </p:val>
                                        </p:tav>
                                        <p:tav tm="100000">
                                          <p:val>
                                            <p:strVal val="#ppt_h"/>
                                          </p:val>
                                        </p:tav>
                                      </p:tavLst>
                                    </p:anim>
                                    <p:animEffect transition="in" filter="fade">
                                      <p:cBhvr>
                                        <p:cTn id="88" dur="500"/>
                                        <p:tgtEl>
                                          <p:spTgt spid="826397"/>
                                        </p:tgtEl>
                                      </p:cBhvr>
                                    </p:animEffect>
                                  </p:childTnLst>
                                  <p:subTnLst>
                                    <p:audio>
                                      <p:cMediaNode>
                                        <p:cTn display="0" masterRel="sameClick">
                                          <p:stCondLst>
                                            <p:cond evt="begin" delay="0">
                                              <p:tn val="84"/>
                                            </p:cond>
                                          </p:stCondLst>
                                          <p:endCondLst>
                                            <p:cond evt="onStopAudio" delay="0">
                                              <p:tgtEl>
                                                <p:sldTgt/>
                                              </p:tgtEl>
                                            </p:cond>
                                          </p:endCondLst>
                                        </p:cTn>
                                        <p:tgtEl>
                                          <p:sndTgt r:embed="rId3" name="camera.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826370">
                                            <p:txEl>
                                              <p:pRg st="2" end="2"/>
                                            </p:txEl>
                                          </p:spTgt>
                                        </p:tgtEl>
                                        <p:attrNameLst>
                                          <p:attrName>style.visibility</p:attrName>
                                        </p:attrNameLst>
                                      </p:cBhvr>
                                      <p:to>
                                        <p:strVal val="visible"/>
                                      </p:to>
                                    </p:set>
                                    <p:anim calcmode="lin" valueType="num">
                                      <p:cBhvr additive="base">
                                        <p:cTn id="93" dur="500" fill="hold"/>
                                        <p:tgtEl>
                                          <p:spTgt spid="826370">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82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826419"/>
                                        </p:tgtEl>
                                        <p:attrNameLst>
                                          <p:attrName>style.visibility</p:attrName>
                                        </p:attrNameLst>
                                      </p:cBhvr>
                                      <p:to>
                                        <p:strVal val="visible"/>
                                      </p:to>
                                    </p:set>
                                    <p:animEffect transition="in" filter="wipe(right)">
                                      <p:cBhvr>
                                        <p:cTn id="99" dur="2000"/>
                                        <p:tgtEl>
                                          <p:spTgt spid="826419"/>
                                        </p:tgtEl>
                                      </p:cBhvr>
                                    </p:animEffect>
                                  </p:childTnLst>
                                  <p:subTnLst>
                                    <p:audio>
                                      <p:cMediaNode>
                                        <p:cTn display="0" masterRel="sameClick">
                                          <p:stCondLst>
                                            <p:cond evt="begin" delay="0">
                                              <p:tn val="97"/>
                                            </p:cond>
                                          </p:stCondLst>
                                          <p:endCondLst>
                                            <p:cond evt="onStopAudio" delay="0">
                                              <p:tgtEl>
                                                <p:sldTgt/>
                                              </p:tgtEl>
                                            </p:cond>
                                          </p:endCondLst>
                                        </p:cTn>
                                        <p:tgtEl>
                                          <p:sndTgt r:embed="rId5" name="drumroll.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826420"/>
                                        </p:tgtEl>
                                        <p:attrNameLst>
                                          <p:attrName>style.visibility</p:attrName>
                                        </p:attrNameLst>
                                      </p:cBhvr>
                                      <p:to>
                                        <p:strVal val="visible"/>
                                      </p:to>
                                    </p:set>
                                    <p:animEffect transition="in" filter="wipe(right)">
                                      <p:cBhvr>
                                        <p:cTn id="104" dur="2000"/>
                                        <p:tgtEl>
                                          <p:spTgt spid="826420"/>
                                        </p:tgtEl>
                                      </p:cBhvr>
                                    </p:animEffect>
                                  </p:childTnLst>
                                  <p:subTnLst>
                                    <p:audio>
                                      <p:cMediaNode>
                                        <p:cTn display="0" masterRel="sameClick">
                                          <p:stCondLst>
                                            <p:cond evt="begin" delay="0">
                                              <p:tn val="102"/>
                                            </p:cond>
                                          </p:stCondLst>
                                          <p:endCondLst>
                                            <p:cond evt="onStopAudio" delay="0">
                                              <p:tgtEl>
                                                <p:sldTgt/>
                                              </p:tgtEl>
                                            </p:cond>
                                          </p:endCondLst>
                                        </p:cTn>
                                        <p:tgtEl>
                                          <p:sndTgt r:embed="rId5" name="drumroll.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826370">
                                            <p:txEl>
                                              <p:pRg st="3" end="3"/>
                                            </p:txEl>
                                          </p:spTgt>
                                        </p:tgtEl>
                                        <p:attrNameLst>
                                          <p:attrName>style.visibility</p:attrName>
                                        </p:attrNameLst>
                                      </p:cBhvr>
                                      <p:to>
                                        <p:strVal val="visible"/>
                                      </p:to>
                                    </p:set>
                                    <p:anim calcmode="lin" valueType="num">
                                      <p:cBhvr additive="base">
                                        <p:cTn id="109" dur="500" fill="hold"/>
                                        <p:tgtEl>
                                          <p:spTgt spid="826370">
                                            <p:txEl>
                                              <p:pRg st="3" end="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2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826370">
                                            <p:txEl>
                                              <p:pRg st="4" end="4"/>
                                            </p:txEl>
                                          </p:spTgt>
                                        </p:tgtEl>
                                        <p:attrNameLst>
                                          <p:attrName>style.visibility</p:attrName>
                                        </p:attrNameLst>
                                      </p:cBhvr>
                                      <p:to>
                                        <p:strVal val="visible"/>
                                      </p:to>
                                    </p:set>
                                    <p:anim calcmode="lin" valueType="num">
                                      <p:cBhvr additive="base">
                                        <p:cTn id="115" dur="500" fill="hold"/>
                                        <p:tgtEl>
                                          <p:spTgt spid="826370">
                                            <p:txEl>
                                              <p:pRg st="4" end="4"/>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263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826370">
                                            <p:txEl>
                                              <p:pRg st="5" end="5"/>
                                            </p:txEl>
                                          </p:spTgt>
                                        </p:tgtEl>
                                        <p:attrNameLst>
                                          <p:attrName>style.visibility</p:attrName>
                                        </p:attrNameLst>
                                      </p:cBhvr>
                                      <p:to>
                                        <p:strVal val="visible"/>
                                      </p:to>
                                    </p:set>
                                    <p:anim calcmode="lin" valueType="num">
                                      <p:cBhvr additive="base">
                                        <p:cTn id="121" dur="500" fill="hold"/>
                                        <p:tgtEl>
                                          <p:spTgt spid="826370">
                                            <p:txEl>
                                              <p:pRg st="5" end="5"/>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263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repeatCount="indefinite" fill="hold" grpId="0" nodeType="clickEffect">
                                  <p:stCondLst>
                                    <p:cond delay="0"/>
                                  </p:stCondLst>
                                  <p:childTnLst>
                                    <p:set>
                                      <p:cBhvr>
                                        <p:cTn id="126" dur="1" fill="hold">
                                          <p:stCondLst>
                                            <p:cond delay="0"/>
                                          </p:stCondLst>
                                        </p:cTn>
                                        <p:tgtEl>
                                          <p:spTgt spid="826382"/>
                                        </p:tgtEl>
                                        <p:attrNameLst>
                                          <p:attrName>style.visibility</p:attrName>
                                        </p:attrNameLst>
                                      </p:cBhvr>
                                      <p:to>
                                        <p:strVal val="visible"/>
                                      </p:to>
                                    </p:set>
                                    <p:animEffect transition="in" filter="wipe(down)">
                                      <p:cBhvr>
                                        <p:cTn id="127" dur="1000"/>
                                        <p:tgtEl>
                                          <p:spTgt spid="826382"/>
                                        </p:tgtEl>
                                      </p:cBhvr>
                                    </p:animEffect>
                                  </p:childTnLst>
                                  <p:subTnLst>
                                    <p:audio>
                                      <p:cMediaNode>
                                        <p:cTn display="0" masterRel="sameClick">
                                          <p:stCondLst>
                                            <p:cond evt="begin" delay="0">
                                              <p:tn val="125"/>
                                            </p:cond>
                                          </p:stCondLst>
                                          <p:endCondLst>
                                            <p:cond evt="onStopAudio" delay="0">
                                              <p:tgtEl>
                                                <p:sldTgt/>
                                              </p:tgtEl>
                                            </p:cond>
                                          </p:endCondLst>
                                        </p:cTn>
                                        <p:tgtEl>
                                          <p:sndTgt r:embed="rId6" name="voltage.wav"/>
                                        </p:tgtEl>
                                      </p:cMediaNode>
                                    </p:audio>
                                  </p:subTnLst>
                                </p:cTn>
                              </p:par>
                              <p:par>
                                <p:cTn id="128" presetID="22" presetClass="entr" presetSubtype="8" repeatCount="indefinite" fill="hold" grpId="0" nodeType="withEffect">
                                  <p:stCondLst>
                                    <p:cond delay="0"/>
                                  </p:stCondLst>
                                  <p:childTnLst>
                                    <p:set>
                                      <p:cBhvr>
                                        <p:cTn id="129" dur="1" fill="hold">
                                          <p:stCondLst>
                                            <p:cond delay="0"/>
                                          </p:stCondLst>
                                        </p:cTn>
                                        <p:tgtEl>
                                          <p:spTgt spid="826383"/>
                                        </p:tgtEl>
                                        <p:attrNameLst>
                                          <p:attrName>style.visibility</p:attrName>
                                        </p:attrNameLst>
                                      </p:cBhvr>
                                      <p:to>
                                        <p:strVal val="visible"/>
                                      </p:to>
                                    </p:set>
                                    <p:animEffect transition="in" filter="wipe(left)">
                                      <p:cBhvr>
                                        <p:cTn id="130" dur="1000"/>
                                        <p:tgtEl>
                                          <p:spTgt spid="826383"/>
                                        </p:tgtEl>
                                      </p:cBhvr>
                                    </p:animEffect>
                                  </p:childTnLst>
                                </p:cTn>
                              </p:par>
                              <p:par>
                                <p:cTn id="131" presetID="22" presetClass="entr" presetSubtype="1" repeatCount="indefinite" fill="hold" grpId="0" nodeType="withEffect">
                                  <p:stCondLst>
                                    <p:cond delay="0"/>
                                  </p:stCondLst>
                                  <p:childTnLst>
                                    <p:set>
                                      <p:cBhvr>
                                        <p:cTn id="132" dur="1" fill="hold">
                                          <p:stCondLst>
                                            <p:cond delay="0"/>
                                          </p:stCondLst>
                                        </p:cTn>
                                        <p:tgtEl>
                                          <p:spTgt spid="826384"/>
                                        </p:tgtEl>
                                        <p:attrNameLst>
                                          <p:attrName>style.visibility</p:attrName>
                                        </p:attrNameLst>
                                      </p:cBhvr>
                                      <p:to>
                                        <p:strVal val="visible"/>
                                      </p:to>
                                    </p:set>
                                    <p:animEffect transition="in" filter="wipe(up)">
                                      <p:cBhvr>
                                        <p:cTn id="133" dur="1000"/>
                                        <p:tgtEl>
                                          <p:spTgt spid="826384"/>
                                        </p:tgtEl>
                                      </p:cBhvr>
                                    </p:animEffect>
                                  </p:childTnLst>
                                </p:cTn>
                              </p:par>
                              <p:par>
                                <p:cTn id="134" presetID="22" presetClass="entr" presetSubtype="2" repeatCount="indefinite" fill="hold" grpId="0" nodeType="withEffect">
                                  <p:stCondLst>
                                    <p:cond delay="0"/>
                                  </p:stCondLst>
                                  <p:childTnLst>
                                    <p:set>
                                      <p:cBhvr>
                                        <p:cTn id="135" dur="1" fill="hold">
                                          <p:stCondLst>
                                            <p:cond delay="0"/>
                                          </p:stCondLst>
                                        </p:cTn>
                                        <p:tgtEl>
                                          <p:spTgt spid="826385"/>
                                        </p:tgtEl>
                                        <p:attrNameLst>
                                          <p:attrName>style.visibility</p:attrName>
                                        </p:attrNameLst>
                                      </p:cBhvr>
                                      <p:to>
                                        <p:strVal val="visible"/>
                                      </p:to>
                                    </p:set>
                                    <p:animEffect transition="in" filter="wipe(right)">
                                      <p:cBhvr>
                                        <p:cTn id="136" dur="1000"/>
                                        <p:tgtEl>
                                          <p:spTgt spid="826385"/>
                                        </p:tgtEl>
                                      </p:cBhvr>
                                    </p:animEffect>
                                  </p:childTnLst>
                                </p:cTn>
                              </p:par>
                              <p:par>
                                <p:cTn id="137" presetID="22" presetClass="entr" presetSubtype="4" repeatCount="indefinite" fill="hold" grpId="0" nodeType="withEffect">
                                  <p:stCondLst>
                                    <p:cond delay="0"/>
                                  </p:stCondLst>
                                  <p:childTnLst>
                                    <p:set>
                                      <p:cBhvr>
                                        <p:cTn id="138" dur="1" fill="hold">
                                          <p:stCondLst>
                                            <p:cond delay="0"/>
                                          </p:stCondLst>
                                        </p:cTn>
                                        <p:tgtEl>
                                          <p:spTgt spid="826399"/>
                                        </p:tgtEl>
                                        <p:attrNameLst>
                                          <p:attrName>style.visibility</p:attrName>
                                        </p:attrNameLst>
                                      </p:cBhvr>
                                      <p:to>
                                        <p:strVal val="visible"/>
                                      </p:to>
                                    </p:set>
                                    <p:animEffect transition="in" filter="wipe(down)">
                                      <p:cBhvr>
                                        <p:cTn id="139" dur="1000"/>
                                        <p:tgtEl>
                                          <p:spTgt spid="82639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4" repeatCount="indefinite" fill="hold" grpId="0" nodeType="clickEffect">
                                  <p:stCondLst>
                                    <p:cond delay="0"/>
                                  </p:stCondLst>
                                  <p:childTnLst>
                                    <p:set>
                                      <p:cBhvr>
                                        <p:cTn id="143" dur="1" fill="hold">
                                          <p:stCondLst>
                                            <p:cond delay="0"/>
                                          </p:stCondLst>
                                        </p:cTn>
                                        <p:tgtEl>
                                          <p:spTgt spid="826406"/>
                                        </p:tgtEl>
                                        <p:attrNameLst>
                                          <p:attrName>style.visibility</p:attrName>
                                        </p:attrNameLst>
                                      </p:cBhvr>
                                      <p:to>
                                        <p:strVal val="visible"/>
                                      </p:to>
                                    </p:set>
                                    <p:animEffect transition="in" filter="wipe(down)">
                                      <p:cBhvr>
                                        <p:cTn id="144" dur="1000"/>
                                        <p:tgtEl>
                                          <p:spTgt spid="826406"/>
                                        </p:tgtEl>
                                      </p:cBhvr>
                                    </p:animEffect>
                                  </p:childTnLst>
                                  <p:subTnLst>
                                    <p:audio>
                                      <p:cMediaNode>
                                        <p:cTn display="0" masterRel="sameClick">
                                          <p:stCondLst>
                                            <p:cond evt="begin" delay="0">
                                              <p:tn val="142"/>
                                            </p:cond>
                                          </p:stCondLst>
                                          <p:endCondLst>
                                            <p:cond evt="onStopAudio" delay="0">
                                              <p:tgtEl>
                                                <p:sldTgt/>
                                              </p:tgtEl>
                                            </p:cond>
                                          </p:endCondLst>
                                        </p:cTn>
                                        <p:tgtEl>
                                          <p:sndTgt r:embed="rId6" name="voltage.wav"/>
                                        </p:tgtEl>
                                      </p:cMediaNode>
                                    </p:audio>
                                  </p:subTnLst>
                                </p:cTn>
                              </p:par>
                              <p:par>
                                <p:cTn id="145" presetID="22" presetClass="entr" presetSubtype="8" repeatCount="indefinite" fill="hold" grpId="0" nodeType="withEffect">
                                  <p:stCondLst>
                                    <p:cond delay="0"/>
                                  </p:stCondLst>
                                  <p:childTnLst>
                                    <p:set>
                                      <p:cBhvr>
                                        <p:cTn id="146" dur="1" fill="hold">
                                          <p:stCondLst>
                                            <p:cond delay="0"/>
                                          </p:stCondLst>
                                        </p:cTn>
                                        <p:tgtEl>
                                          <p:spTgt spid="826410"/>
                                        </p:tgtEl>
                                        <p:attrNameLst>
                                          <p:attrName>style.visibility</p:attrName>
                                        </p:attrNameLst>
                                      </p:cBhvr>
                                      <p:to>
                                        <p:strVal val="visible"/>
                                      </p:to>
                                    </p:set>
                                    <p:animEffect transition="in" filter="wipe(left)">
                                      <p:cBhvr>
                                        <p:cTn id="147" dur="1000"/>
                                        <p:tgtEl>
                                          <p:spTgt spid="826410"/>
                                        </p:tgtEl>
                                      </p:cBhvr>
                                    </p:animEffect>
                                  </p:childTnLst>
                                </p:cTn>
                              </p:par>
                              <p:par>
                                <p:cTn id="148" presetID="22" presetClass="entr" presetSubtype="1" repeatCount="indefinite" fill="hold" grpId="0" nodeType="withEffect">
                                  <p:stCondLst>
                                    <p:cond delay="0"/>
                                  </p:stCondLst>
                                  <p:childTnLst>
                                    <p:set>
                                      <p:cBhvr>
                                        <p:cTn id="149" dur="1" fill="hold">
                                          <p:stCondLst>
                                            <p:cond delay="0"/>
                                          </p:stCondLst>
                                        </p:cTn>
                                        <p:tgtEl>
                                          <p:spTgt spid="826407"/>
                                        </p:tgtEl>
                                        <p:attrNameLst>
                                          <p:attrName>style.visibility</p:attrName>
                                        </p:attrNameLst>
                                      </p:cBhvr>
                                      <p:to>
                                        <p:strVal val="visible"/>
                                      </p:to>
                                    </p:set>
                                    <p:animEffect transition="in" filter="wipe(up)">
                                      <p:cBhvr>
                                        <p:cTn id="150" dur="1000"/>
                                        <p:tgtEl>
                                          <p:spTgt spid="826407"/>
                                        </p:tgtEl>
                                      </p:cBhvr>
                                    </p:animEffect>
                                  </p:childTnLst>
                                </p:cTn>
                              </p:par>
                              <p:par>
                                <p:cTn id="151" presetID="22" presetClass="entr" presetSubtype="2" repeatCount="indefinite" fill="hold" grpId="0" nodeType="withEffect">
                                  <p:stCondLst>
                                    <p:cond delay="0"/>
                                  </p:stCondLst>
                                  <p:childTnLst>
                                    <p:set>
                                      <p:cBhvr>
                                        <p:cTn id="152" dur="1" fill="hold">
                                          <p:stCondLst>
                                            <p:cond delay="0"/>
                                          </p:stCondLst>
                                        </p:cTn>
                                        <p:tgtEl>
                                          <p:spTgt spid="826408"/>
                                        </p:tgtEl>
                                        <p:attrNameLst>
                                          <p:attrName>style.visibility</p:attrName>
                                        </p:attrNameLst>
                                      </p:cBhvr>
                                      <p:to>
                                        <p:strVal val="visible"/>
                                      </p:to>
                                    </p:set>
                                    <p:animEffect transition="in" filter="wipe(right)">
                                      <p:cBhvr>
                                        <p:cTn id="153" dur="1000"/>
                                        <p:tgtEl>
                                          <p:spTgt spid="826408"/>
                                        </p:tgtEl>
                                      </p:cBhvr>
                                    </p:animEffect>
                                  </p:childTnLst>
                                </p:cTn>
                              </p:par>
                              <p:par>
                                <p:cTn id="154" presetID="22" presetClass="entr" presetSubtype="4" repeatCount="indefinite" fill="hold" grpId="0" nodeType="withEffect">
                                  <p:stCondLst>
                                    <p:cond delay="0"/>
                                  </p:stCondLst>
                                  <p:childTnLst>
                                    <p:set>
                                      <p:cBhvr>
                                        <p:cTn id="155" dur="1" fill="hold">
                                          <p:stCondLst>
                                            <p:cond delay="0"/>
                                          </p:stCondLst>
                                        </p:cTn>
                                        <p:tgtEl>
                                          <p:spTgt spid="826411"/>
                                        </p:tgtEl>
                                        <p:attrNameLst>
                                          <p:attrName>style.visibility</p:attrName>
                                        </p:attrNameLst>
                                      </p:cBhvr>
                                      <p:to>
                                        <p:strVal val="visible"/>
                                      </p:to>
                                    </p:set>
                                    <p:animEffect transition="in" filter="wipe(down)">
                                      <p:cBhvr>
                                        <p:cTn id="156" dur="1000"/>
                                        <p:tgtEl>
                                          <p:spTgt spid="826411"/>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4" repeatCount="indefinite" fill="hold" grpId="0" nodeType="clickEffect">
                                  <p:stCondLst>
                                    <p:cond delay="0"/>
                                  </p:stCondLst>
                                  <p:childTnLst>
                                    <p:set>
                                      <p:cBhvr>
                                        <p:cTn id="160" dur="1" fill="hold">
                                          <p:stCondLst>
                                            <p:cond delay="0"/>
                                          </p:stCondLst>
                                        </p:cTn>
                                        <p:tgtEl>
                                          <p:spTgt spid="826412"/>
                                        </p:tgtEl>
                                        <p:attrNameLst>
                                          <p:attrName>style.visibility</p:attrName>
                                        </p:attrNameLst>
                                      </p:cBhvr>
                                      <p:to>
                                        <p:strVal val="visible"/>
                                      </p:to>
                                    </p:set>
                                    <p:animEffect transition="in" filter="wipe(down)">
                                      <p:cBhvr>
                                        <p:cTn id="161" dur="1000"/>
                                        <p:tgtEl>
                                          <p:spTgt spid="826412"/>
                                        </p:tgtEl>
                                      </p:cBhvr>
                                    </p:animEffect>
                                  </p:childTnLst>
                                  <p:subTnLst>
                                    <p:audio>
                                      <p:cMediaNode>
                                        <p:cTn display="0" masterRel="sameClick">
                                          <p:stCondLst>
                                            <p:cond evt="begin" delay="0">
                                              <p:tn val="159"/>
                                            </p:cond>
                                          </p:stCondLst>
                                          <p:endCondLst>
                                            <p:cond evt="onStopAudio" delay="0">
                                              <p:tgtEl>
                                                <p:sldTgt/>
                                              </p:tgtEl>
                                            </p:cond>
                                          </p:endCondLst>
                                        </p:cTn>
                                        <p:tgtEl>
                                          <p:sndTgt r:embed="rId6" name="voltage.wav"/>
                                        </p:tgtEl>
                                      </p:cMediaNode>
                                    </p:audio>
                                  </p:subTnLst>
                                </p:cTn>
                              </p:par>
                              <p:par>
                                <p:cTn id="162" presetID="22" presetClass="entr" presetSubtype="8" repeatCount="indefinite" fill="hold" grpId="0" nodeType="withEffect">
                                  <p:stCondLst>
                                    <p:cond delay="0"/>
                                  </p:stCondLst>
                                  <p:childTnLst>
                                    <p:set>
                                      <p:cBhvr>
                                        <p:cTn id="163" dur="1" fill="hold">
                                          <p:stCondLst>
                                            <p:cond delay="0"/>
                                          </p:stCondLst>
                                        </p:cTn>
                                        <p:tgtEl>
                                          <p:spTgt spid="826416"/>
                                        </p:tgtEl>
                                        <p:attrNameLst>
                                          <p:attrName>style.visibility</p:attrName>
                                        </p:attrNameLst>
                                      </p:cBhvr>
                                      <p:to>
                                        <p:strVal val="visible"/>
                                      </p:to>
                                    </p:set>
                                    <p:animEffect transition="in" filter="wipe(left)">
                                      <p:cBhvr>
                                        <p:cTn id="164" dur="1000"/>
                                        <p:tgtEl>
                                          <p:spTgt spid="826416"/>
                                        </p:tgtEl>
                                      </p:cBhvr>
                                    </p:animEffect>
                                  </p:childTnLst>
                                </p:cTn>
                              </p:par>
                              <p:par>
                                <p:cTn id="165" presetID="22" presetClass="entr" presetSubtype="1" repeatCount="indefinite" fill="hold" grpId="0" nodeType="withEffect">
                                  <p:stCondLst>
                                    <p:cond delay="0"/>
                                  </p:stCondLst>
                                  <p:childTnLst>
                                    <p:set>
                                      <p:cBhvr>
                                        <p:cTn id="166" dur="1" fill="hold">
                                          <p:stCondLst>
                                            <p:cond delay="0"/>
                                          </p:stCondLst>
                                        </p:cTn>
                                        <p:tgtEl>
                                          <p:spTgt spid="826413"/>
                                        </p:tgtEl>
                                        <p:attrNameLst>
                                          <p:attrName>style.visibility</p:attrName>
                                        </p:attrNameLst>
                                      </p:cBhvr>
                                      <p:to>
                                        <p:strVal val="visible"/>
                                      </p:to>
                                    </p:set>
                                    <p:animEffect transition="in" filter="wipe(up)">
                                      <p:cBhvr>
                                        <p:cTn id="167" dur="1000"/>
                                        <p:tgtEl>
                                          <p:spTgt spid="826413"/>
                                        </p:tgtEl>
                                      </p:cBhvr>
                                    </p:animEffect>
                                  </p:childTnLst>
                                </p:cTn>
                              </p:par>
                              <p:par>
                                <p:cTn id="168" presetID="22" presetClass="entr" presetSubtype="2" repeatCount="indefinite" fill="hold" grpId="0" nodeType="withEffect">
                                  <p:stCondLst>
                                    <p:cond delay="0"/>
                                  </p:stCondLst>
                                  <p:childTnLst>
                                    <p:set>
                                      <p:cBhvr>
                                        <p:cTn id="169" dur="1" fill="hold">
                                          <p:stCondLst>
                                            <p:cond delay="0"/>
                                          </p:stCondLst>
                                        </p:cTn>
                                        <p:tgtEl>
                                          <p:spTgt spid="826414"/>
                                        </p:tgtEl>
                                        <p:attrNameLst>
                                          <p:attrName>style.visibility</p:attrName>
                                        </p:attrNameLst>
                                      </p:cBhvr>
                                      <p:to>
                                        <p:strVal val="visible"/>
                                      </p:to>
                                    </p:set>
                                    <p:animEffect transition="in" filter="wipe(right)">
                                      <p:cBhvr>
                                        <p:cTn id="170" dur="1000"/>
                                        <p:tgtEl>
                                          <p:spTgt spid="826414"/>
                                        </p:tgtEl>
                                      </p:cBhvr>
                                    </p:animEffect>
                                  </p:childTnLst>
                                </p:cTn>
                              </p:par>
                              <p:par>
                                <p:cTn id="171" presetID="22" presetClass="entr" presetSubtype="4" repeatCount="indefinite" fill="hold" grpId="0" nodeType="withEffect">
                                  <p:stCondLst>
                                    <p:cond delay="0"/>
                                  </p:stCondLst>
                                  <p:childTnLst>
                                    <p:set>
                                      <p:cBhvr>
                                        <p:cTn id="172" dur="1" fill="hold">
                                          <p:stCondLst>
                                            <p:cond delay="0"/>
                                          </p:stCondLst>
                                        </p:cTn>
                                        <p:tgtEl>
                                          <p:spTgt spid="826417"/>
                                        </p:tgtEl>
                                        <p:attrNameLst>
                                          <p:attrName>style.visibility</p:attrName>
                                        </p:attrNameLst>
                                      </p:cBhvr>
                                      <p:to>
                                        <p:strVal val="visible"/>
                                      </p:to>
                                    </p:set>
                                    <p:animEffect transition="in" filter="wipe(down)">
                                      <p:cBhvr>
                                        <p:cTn id="173" dur="1000"/>
                                        <p:tgtEl>
                                          <p:spTgt spid="826417"/>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4" fill="hold" nodeType="clickEffect">
                                  <p:stCondLst>
                                    <p:cond delay="0"/>
                                  </p:stCondLst>
                                  <p:childTnLst>
                                    <p:set>
                                      <p:cBhvr>
                                        <p:cTn id="177" dur="1" fill="hold">
                                          <p:stCondLst>
                                            <p:cond delay="0"/>
                                          </p:stCondLst>
                                        </p:cTn>
                                        <p:tgtEl>
                                          <p:spTgt spid="826370">
                                            <p:txEl>
                                              <p:pRg st="6" end="6"/>
                                            </p:txEl>
                                          </p:spTgt>
                                        </p:tgtEl>
                                        <p:attrNameLst>
                                          <p:attrName>style.visibility</p:attrName>
                                        </p:attrNameLst>
                                      </p:cBhvr>
                                      <p:to>
                                        <p:strVal val="visible"/>
                                      </p:to>
                                    </p:set>
                                    <p:anim calcmode="lin" valueType="num">
                                      <p:cBhvr additive="base">
                                        <p:cTn id="178" dur="500" fill="hold"/>
                                        <p:tgtEl>
                                          <p:spTgt spid="826370">
                                            <p:txEl>
                                              <p:pRg st="6" end="6"/>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8263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4" name="arrow.wav"/>
                                        </p:tgtEl>
                                      </p:cMediaNode>
                                    </p:audio>
                                  </p:subTnLst>
                                </p:cTn>
                              </p:par>
                            </p:childTnLst>
                          </p:cTn>
                        </p:par>
                      </p:childTnLst>
                    </p:cTn>
                  </p:par>
                  <p:par>
                    <p:cTn id="180" fill="hold" nodeType="clickPar">
                      <p:stCondLst>
                        <p:cond delay="indefinite"/>
                      </p:stCondLst>
                      <p:childTnLst>
                        <p:par>
                          <p:cTn id="181" fill="hold" nodeType="withGroup">
                            <p:stCondLst>
                              <p:cond delay="0"/>
                            </p:stCondLst>
                            <p:childTnLst>
                              <p:par>
                                <p:cTn id="182" presetID="53" presetClass="entr" presetSubtype="0" fill="hold" grpId="0" nodeType="clickEffect">
                                  <p:stCondLst>
                                    <p:cond delay="0"/>
                                  </p:stCondLst>
                                  <p:childTnLst>
                                    <p:set>
                                      <p:cBhvr>
                                        <p:cTn id="183" dur="1" fill="hold">
                                          <p:stCondLst>
                                            <p:cond delay="0"/>
                                          </p:stCondLst>
                                        </p:cTn>
                                        <p:tgtEl>
                                          <p:spTgt spid="826418"/>
                                        </p:tgtEl>
                                        <p:attrNameLst>
                                          <p:attrName>style.visibility</p:attrName>
                                        </p:attrNameLst>
                                      </p:cBhvr>
                                      <p:to>
                                        <p:strVal val="visible"/>
                                      </p:to>
                                    </p:set>
                                    <p:anim calcmode="lin" valueType="num">
                                      <p:cBhvr>
                                        <p:cTn id="184" dur="500" fill="hold"/>
                                        <p:tgtEl>
                                          <p:spTgt spid="826418"/>
                                        </p:tgtEl>
                                        <p:attrNameLst>
                                          <p:attrName>ppt_w</p:attrName>
                                        </p:attrNameLst>
                                      </p:cBhvr>
                                      <p:tavLst>
                                        <p:tav tm="0">
                                          <p:val>
                                            <p:fltVal val="0"/>
                                          </p:val>
                                        </p:tav>
                                        <p:tav tm="100000">
                                          <p:val>
                                            <p:strVal val="#ppt_w"/>
                                          </p:val>
                                        </p:tav>
                                      </p:tavLst>
                                    </p:anim>
                                    <p:anim calcmode="lin" valueType="num">
                                      <p:cBhvr>
                                        <p:cTn id="185" dur="500" fill="hold"/>
                                        <p:tgtEl>
                                          <p:spTgt spid="826418"/>
                                        </p:tgtEl>
                                        <p:attrNameLst>
                                          <p:attrName>ppt_h</p:attrName>
                                        </p:attrNameLst>
                                      </p:cBhvr>
                                      <p:tavLst>
                                        <p:tav tm="0">
                                          <p:val>
                                            <p:fltVal val="0"/>
                                          </p:val>
                                        </p:tav>
                                        <p:tav tm="100000">
                                          <p:val>
                                            <p:strVal val="#ppt_h"/>
                                          </p:val>
                                        </p:tav>
                                      </p:tavLst>
                                    </p:anim>
                                    <p:animEffect transition="in" filter="fade">
                                      <p:cBhvr>
                                        <p:cTn id="186" dur="500"/>
                                        <p:tgtEl>
                                          <p:spTgt spid="826418"/>
                                        </p:tgtEl>
                                      </p:cBhvr>
                                    </p:animEffect>
                                  </p:childTnLst>
                                  <p:subTnLst>
                                    <p:audio>
                                      <p:cMediaNode>
                                        <p:cTn display="0" masterRel="sameClick">
                                          <p:stCondLst>
                                            <p:cond evt="begin" delay="0">
                                              <p:tn val="182"/>
                                            </p:cond>
                                          </p:stCondLst>
                                          <p:endCondLst>
                                            <p:cond evt="onStopAudio" delay="0">
                                              <p:tgtEl>
                                                <p:sldTgt/>
                                              </p:tgtEl>
                                            </p:cond>
                                          </p:endCondLst>
                                        </p:cTn>
                                        <p:tgtEl>
                                          <p:sndTgt r:embed="rId7" name="cashreg.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4" fill="hold" nodeType="clickEffect">
                                  <p:stCondLst>
                                    <p:cond delay="0"/>
                                  </p:stCondLst>
                                  <p:childTnLst>
                                    <p:set>
                                      <p:cBhvr>
                                        <p:cTn id="190" dur="1" fill="hold">
                                          <p:stCondLst>
                                            <p:cond delay="0"/>
                                          </p:stCondLst>
                                        </p:cTn>
                                        <p:tgtEl>
                                          <p:spTgt spid="826370">
                                            <p:txEl>
                                              <p:pRg st="7" end="7"/>
                                            </p:txEl>
                                          </p:spTgt>
                                        </p:tgtEl>
                                        <p:attrNameLst>
                                          <p:attrName>style.visibility</p:attrName>
                                        </p:attrNameLst>
                                      </p:cBhvr>
                                      <p:to>
                                        <p:strVal val="visible"/>
                                      </p:to>
                                    </p:set>
                                    <p:anim calcmode="lin" valueType="num">
                                      <p:cBhvr additive="base">
                                        <p:cTn id="191" dur="500" fill="hold"/>
                                        <p:tgtEl>
                                          <p:spTgt spid="826370">
                                            <p:txEl>
                                              <p:pRg st="7" end="7"/>
                                            </p:txEl>
                                          </p:spTgt>
                                        </p:tgtEl>
                                        <p:attrNameLst>
                                          <p:attrName>ppt_x</p:attrName>
                                        </p:attrNameLst>
                                      </p:cBhvr>
                                      <p:tavLst>
                                        <p:tav tm="0">
                                          <p:val>
                                            <p:strVal val="#ppt_x"/>
                                          </p:val>
                                        </p:tav>
                                        <p:tav tm="100000">
                                          <p:val>
                                            <p:strVal val="#ppt_x"/>
                                          </p:val>
                                        </p:tav>
                                      </p:tavLst>
                                    </p:anim>
                                    <p:anim calcmode="lin" valueType="num">
                                      <p:cBhvr additive="base">
                                        <p:cTn id="192" dur="500" fill="hold"/>
                                        <p:tgtEl>
                                          <p:spTgt spid="8263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4" name="arrow.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nodeType="clickEffect">
                                  <p:stCondLst>
                                    <p:cond delay="0"/>
                                  </p:stCondLst>
                                  <p:childTnLst>
                                    <p:set>
                                      <p:cBhvr>
                                        <p:cTn id="196" dur="1" fill="hold">
                                          <p:stCondLst>
                                            <p:cond delay="0"/>
                                          </p:stCondLst>
                                        </p:cTn>
                                        <p:tgtEl>
                                          <p:spTgt spid="826370">
                                            <p:txEl>
                                              <p:pRg st="8" end="8"/>
                                            </p:txEl>
                                          </p:spTgt>
                                        </p:tgtEl>
                                        <p:attrNameLst>
                                          <p:attrName>style.visibility</p:attrName>
                                        </p:attrNameLst>
                                      </p:cBhvr>
                                      <p:to>
                                        <p:strVal val="visible"/>
                                      </p:to>
                                    </p:set>
                                    <p:anim calcmode="lin" valueType="num">
                                      <p:cBhvr additive="base">
                                        <p:cTn id="197" dur="500" fill="hold"/>
                                        <p:tgtEl>
                                          <p:spTgt spid="826370">
                                            <p:txEl>
                                              <p:pRg st="8" end="8"/>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82637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19" grpId="0" animBg="1"/>
      <p:bldP spid="826392" grpId="0" animBg="1"/>
      <p:bldP spid="826420" grpId="0" animBg="1"/>
      <p:bldP spid="826396" grpId="0" animBg="1"/>
      <p:bldP spid="826375" grpId="0"/>
      <p:bldP spid="826376" grpId="0"/>
      <p:bldP spid="826377" grpId="0"/>
      <p:bldP spid="826397" grpId="0"/>
      <p:bldP spid="826385" grpId="0" animBg="1"/>
      <p:bldP spid="826408" grpId="0" animBg="1"/>
      <p:bldP spid="826414" grpId="0" animBg="1"/>
      <p:bldP spid="826382" grpId="0" animBg="1"/>
      <p:bldP spid="826406" grpId="0" animBg="1"/>
      <p:bldP spid="826412" grpId="0" animBg="1"/>
      <p:bldP spid="826383" grpId="0" animBg="1"/>
      <p:bldP spid="826410" grpId="0" animBg="1"/>
      <p:bldP spid="826416" grpId="0" animBg="1"/>
      <p:bldP spid="826399" grpId="0" animBg="1"/>
      <p:bldP spid="826411" grpId="0" animBg="1"/>
      <p:bldP spid="826417" grpId="0" animBg="1"/>
      <p:bldP spid="826418" grpId="0" animBg="1"/>
      <p:bldP spid="826384" grpId="0" animBg="1"/>
      <p:bldP spid="826407" grpId="0" animBg="1"/>
      <p:bldP spid="8264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1273175" indent="-533400" eaLnBrk="0" hangingPunct="0">
              <a:spcBef>
                <a:spcPct val="20000"/>
              </a:spcBef>
              <a:buChar char="–"/>
              <a:defRPr sz="2800">
                <a:solidFill>
                  <a:schemeClr val="tx1"/>
                </a:solidFill>
                <a:latin typeface="Arial" charset="0"/>
              </a:defRPr>
            </a:lvl2pPr>
            <a:lvl3pPr marL="1844675" indent="-457200" eaLnBrk="0" hangingPunct="0">
              <a:spcBef>
                <a:spcPct val="20000"/>
              </a:spcBef>
              <a:buChar char="•"/>
              <a:defRPr sz="2400">
                <a:solidFill>
                  <a:schemeClr val="tx1"/>
                </a:solidFill>
                <a:latin typeface="Arial" charset="0"/>
              </a:defRPr>
            </a:lvl3pPr>
            <a:lvl4pPr marL="2339975" indent="-381000" eaLnBrk="0" hangingPunct="0">
              <a:spcBef>
                <a:spcPct val="20000"/>
              </a:spcBef>
              <a:buChar char="–"/>
              <a:defRPr sz="2000">
                <a:solidFill>
                  <a:schemeClr val="tx1"/>
                </a:solidFill>
                <a:latin typeface="Arial" charset="0"/>
              </a:defRPr>
            </a:lvl4pPr>
            <a:lvl5pPr marL="2835275" indent="-381000" eaLnBrk="0" hangingPunct="0">
              <a:spcBef>
                <a:spcPct val="20000"/>
              </a:spcBef>
              <a:buChar char="»"/>
              <a:defRPr sz="2000">
                <a:solidFill>
                  <a:schemeClr val="tx1"/>
                </a:solidFill>
                <a:latin typeface="Arial" charset="0"/>
              </a:defRPr>
            </a:lvl5pPr>
            <a:lvl6pPr marL="3292475" indent="-381000" eaLnBrk="0" fontAlgn="base" hangingPunct="0">
              <a:spcBef>
                <a:spcPct val="20000"/>
              </a:spcBef>
              <a:spcAft>
                <a:spcPct val="0"/>
              </a:spcAft>
              <a:buChar char="»"/>
              <a:defRPr sz="2000">
                <a:solidFill>
                  <a:schemeClr val="tx1"/>
                </a:solidFill>
                <a:latin typeface="Arial" charset="0"/>
              </a:defRPr>
            </a:lvl6pPr>
            <a:lvl7pPr marL="3749675" indent="-381000" eaLnBrk="0" fontAlgn="base" hangingPunct="0">
              <a:spcBef>
                <a:spcPct val="20000"/>
              </a:spcBef>
              <a:spcAft>
                <a:spcPct val="0"/>
              </a:spcAft>
              <a:buChar char="»"/>
              <a:defRPr sz="2000">
                <a:solidFill>
                  <a:schemeClr val="tx1"/>
                </a:solidFill>
                <a:latin typeface="Arial" charset="0"/>
              </a:defRPr>
            </a:lvl7pPr>
            <a:lvl8pPr marL="4206875" indent="-381000" eaLnBrk="0" fontAlgn="base" hangingPunct="0">
              <a:spcBef>
                <a:spcPct val="20000"/>
              </a:spcBef>
              <a:spcAft>
                <a:spcPct val="0"/>
              </a:spcAft>
              <a:buChar char="»"/>
              <a:defRPr sz="2000">
                <a:solidFill>
                  <a:schemeClr val="tx1"/>
                </a:solidFill>
                <a:latin typeface="Arial" charset="0"/>
              </a:defRPr>
            </a:lvl8pPr>
            <a:lvl9pPr marL="4664075" indent="-3810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solidFill>
                  <a:srgbClr val="333399"/>
                </a:solidFill>
              </a:rPr>
              <a:t>Investigating combinations of resistors in </a:t>
            </a:r>
            <a:r>
              <a:rPr lang="en-US" altLang="en-US" sz="2400" i="1" dirty="0" smtClean="0">
                <a:solidFill>
                  <a:srgbClr val="333399"/>
                </a:solidFill>
              </a:rPr>
              <a:t>parallel</a:t>
            </a:r>
            <a:endParaRPr lang="en-US" altLang="en-US" sz="2400" i="1" dirty="0">
              <a:solidFill>
                <a:srgbClr val="333399"/>
              </a:solidFill>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Resistors can also be in parallel.	</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In this circuit each resistor is                                          connected directly to the cell. </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Thus each resistor has the same                                    voltage </a:t>
            </a:r>
            <a:r>
              <a:rPr lang="en-US" altLang="en-US" sz="2400" i="1" dirty="0" smtClean="0">
                <a:solidFill>
                  <a:srgbClr val="000000"/>
                </a:solidFill>
                <a:latin typeface="+mn-lt"/>
                <a:cs typeface="Times New Roman" pitchFamily="18" charset="0"/>
              </a:rPr>
              <a:t>V</a:t>
            </a:r>
            <a:r>
              <a:rPr lang="en-US" altLang="en-US" sz="2400" dirty="0" smtClean="0">
                <a:solidFill>
                  <a:srgbClr val="000000"/>
                </a:solidFill>
                <a:latin typeface="+mn-lt"/>
                <a:cs typeface="Times New Roman" pitchFamily="18" charset="0"/>
              </a:rPr>
              <a:t> and </a:t>
            </a:r>
            <a:r>
              <a:rPr lang="en-US" altLang="en-US" sz="2400" i="1" dirty="0" smtClean="0">
                <a:solidFill>
                  <a:srgbClr val="009999"/>
                </a:solidFill>
                <a:latin typeface="+mn-lt"/>
                <a:cs typeface="Times New Roman" pitchFamily="18" charset="0"/>
              </a:rPr>
              <a:t>V</a:t>
            </a:r>
            <a:r>
              <a:rPr lang="en-US" altLang="en-US" sz="2400" dirty="0" smtClean="0">
                <a:solidFill>
                  <a:srgbClr val="009999"/>
                </a:solidFill>
                <a:latin typeface="+mn-lt"/>
                <a:cs typeface="Times New Roman" pitchFamily="18" charset="0"/>
              </a:rPr>
              <a:t> is the same for all parallel components</a:t>
            </a:r>
            <a:r>
              <a:rPr lang="en-US" altLang="en-US" sz="2400" dirty="0" smtClean="0">
                <a:solidFill>
                  <a:srgbClr val="000000"/>
                </a:solidFill>
                <a:latin typeface="+mn-lt"/>
                <a:cs typeface="Times New Roman" pitchFamily="18" charset="0"/>
              </a:rPr>
              <a:t>.</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From 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V </a:t>
            </a:r>
          </a:p>
          <a:p>
            <a:pPr eaLnBrk="1" hangingPunct="1">
              <a:spcBef>
                <a:spcPts val="400"/>
              </a:spcBef>
              <a:buFontTx/>
              <a:buNone/>
              <a:defRPr/>
            </a:pPr>
            <a:r>
              <a:rPr lang="en-US" altLang="en-US" sz="2400" dirty="0" smtClean="0">
                <a:solidFill>
                  <a:srgbClr val="000000"/>
                </a:solidFill>
                <a:latin typeface="+mn-lt"/>
                <a:cs typeface="Times New Roman" pitchFamily="18" charset="0"/>
              </a:rPr>
              <a:t>and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R</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sym typeface="Symbol" pitchFamily="18" charset="2"/>
              </a:rPr>
              <a:t>V</a:t>
            </a:r>
            <a:r>
              <a:rPr lang="en-US" altLang="en-US" sz="2400" baseline="-25000" dirty="0" smtClean="0">
                <a:solidFill>
                  <a:srgbClr val="000000"/>
                </a:solidFill>
                <a:latin typeface="+mn-lt"/>
                <a:cs typeface="Times New Roman" pitchFamily="18" charset="0"/>
                <a:sym typeface="Symbol" pitchFamily="18" charset="2"/>
              </a:rPr>
              <a:t>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sym typeface="Symbol" pitchFamily="18" charset="2"/>
              </a:rPr>
              <a:t>V</a:t>
            </a:r>
            <a:r>
              <a:rPr lang="en-US" altLang="en-US" sz="2400" baseline="-25000" dirty="0" smtClean="0">
                <a:solidFill>
                  <a:srgbClr val="000000"/>
                </a:solidFill>
                <a:latin typeface="+mn-lt"/>
                <a:cs typeface="Times New Roman" pitchFamily="18" charset="0"/>
                <a:sym typeface="Symbol" pitchFamily="18" charset="2"/>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sym typeface="Symbol" pitchFamily="18" charset="2"/>
              </a:rPr>
              <a:t>V</a:t>
            </a:r>
            <a:r>
              <a:rPr lang="en-US" altLang="en-US" sz="2400" baseline="-25000" dirty="0" smtClean="0">
                <a:solidFill>
                  <a:srgbClr val="000000"/>
                </a:solidFill>
                <a:latin typeface="+mn-lt"/>
                <a:cs typeface="Times New Roman" pitchFamily="18" charset="0"/>
                <a:sym typeface="Symbol" pitchFamily="18" charset="2"/>
              </a:rPr>
              <a:t>3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cs typeface="Times New Roman" pitchFamily="18" charset="0"/>
              </a:rPr>
              <a:t>,</a:t>
            </a:r>
            <a:endParaRPr lang="en-US" altLang="en-US" sz="2400" dirty="0" smtClean="0">
              <a:solidFill>
                <a:srgbClr val="000000"/>
              </a:solidFill>
              <a:latin typeface="+mn-lt"/>
              <a:cs typeface="Times New Roman" pitchFamily="18" charset="0"/>
            </a:endParaRP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we get       </a:t>
            </a:r>
            <a:r>
              <a:rPr lang="en-US" altLang="en-US" sz="2400" i="1" dirty="0" smtClean="0">
                <a:solidFill>
                  <a:srgbClr val="000000"/>
                </a:solidFill>
                <a:latin typeface="+mn-lt"/>
                <a:cs typeface="Times New Roman" pitchFamily="18" charset="0"/>
                <a:sym typeface="Symbol" pitchFamily="18" charset="2"/>
              </a:rPr>
              <a:t>V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R</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sym typeface="Symbol" pitchFamily="18" charset="2"/>
              </a:rPr>
              <a:t>V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sym typeface="Symbol" pitchFamily="18" charset="2"/>
              </a:rPr>
              <a:t>V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sym typeface="Symbol" pitchFamily="18" charset="2"/>
              </a:rPr>
              <a:t>V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latin typeface="+mn-lt"/>
                <a:cs typeface="Times New Roman" pitchFamily="18" charset="0"/>
              </a:rPr>
              <a:t>. </a:t>
            </a:r>
            <a:endParaRPr lang="en-US" altLang="en-US" sz="2400" baseline="-25000" dirty="0" smtClean="0">
              <a:solidFill>
                <a:srgbClr val="000000"/>
              </a:solidFill>
              <a:latin typeface="+mn-lt"/>
              <a:cs typeface="Times New Roman" pitchFamily="18" charset="0"/>
            </a:endParaRP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Thus the equivalent resistance </a:t>
            </a:r>
            <a:r>
              <a:rPr lang="en-US" altLang="en-US" sz="2400" i="1" dirty="0" smtClean="0">
                <a:solidFill>
                  <a:srgbClr val="000000"/>
                </a:solidFill>
                <a:latin typeface="+mn-lt"/>
                <a:cs typeface="Times New Roman" pitchFamily="18" charset="0"/>
                <a:sym typeface="Symbol" pitchFamily="18" charset="2"/>
              </a:rPr>
              <a:t>R</a:t>
            </a:r>
            <a:r>
              <a:rPr lang="en-US" altLang="en-US" sz="2400" dirty="0" smtClean="0">
                <a:solidFill>
                  <a:srgbClr val="000000"/>
                </a:solidFill>
                <a:latin typeface="+mn-lt"/>
                <a:cs typeface="Times New Roman" pitchFamily="18" charset="0"/>
                <a:sym typeface="Symbol" pitchFamily="18" charset="2"/>
              </a:rPr>
              <a:t> is given by</a:t>
            </a:r>
            <a:endParaRPr lang="en-US" altLang="en-US" sz="2400" dirty="0">
              <a:solidFill>
                <a:srgbClr val="000000"/>
              </a:solidFill>
              <a:latin typeface="+mn-lt"/>
              <a:cs typeface="Times New Roman" pitchFamily="18" charset="0"/>
              <a:sym typeface="Symbol" pitchFamily="18" charset="2"/>
            </a:endParaRPr>
          </a:p>
        </p:txBody>
      </p:sp>
      <p:sp>
        <p:nvSpPr>
          <p:cNvPr id="36867" name="Rectangle 51"/>
          <p:cNvSpPr>
            <a:spLocks noChangeArrowheads="1"/>
          </p:cNvSpPr>
          <p:nvPr/>
        </p:nvSpPr>
        <p:spPr bwMode="auto">
          <a:xfrm>
            <a:off x="5707063" y="2011363"/>
            <a:ext cx="2660650" cy="228600"/>
          </a:xfrm>
          <a:prstGeom prst="rect">
            <a:avLst/>
          </a:prstGeom>
          <a:solidFill>
            <a:srgbClr val="FFFF99">
              <a:alpha val="56862"/>
            </a:srgbClr>
          </a:solidFill>
          <a:ln w="9525">
            <a:noFill/>
            <a:miter lim="800000"/>
            <a:headEnd/>
            <a:tailEnd/>
          </a:ln>
        </p:spPr>
        <p:txBody>
          <a:bodyPr wrap="none" anchor="ctr"/>
          <a:lstStyle/>
          <a:p>
            <a:endParaRPr lang="en-US" altLang="en-US"/>
          </a:p>
        </p:txBody>
      </p:sp>
      <p:sp>
        <p:nvSpPr>
          <p:cNvPr id="36868" name="Freeform 24"/>
          <p:cNvSpPr>
            <a:spLocks/>
          </p:cNvSpPr>
          <p:nvPr/>
        </p:nvSpPr>
        <p:spPr bwMode="auto">
          <a:xfrm>
            <a:off x="5826125" y="2132013"/>
            <a:ext cx="2432050" cy="53975"/>
          </a:xfrm>
          <a:custGeom>
            <a:avLst/>
            <a:gdLst>
              <a:gd name="T0" fmla="*/ 0 w 1544"/>
              <a:gd name="T1" fmla="*/ 0 h 34"/>
              <a:gd name="T2" fmla="*/ 2147483647 w 1544"/>
              <a:gd name="T3" fmla="*/ 0 h 34"/>
              <a:gd name="T4" fmla="*/ 2147483647 w 1544"/>
              <a:gd name="T5" fmla="*/ 2147483647 h 34"/>
              <a:gd name="T6" fmla="*/ 0 60000 65536"/>
              <a:gd name="T7" fmla="*/ 0 60000 65536"/>
              <a:gd name="T8" fmla="*/ 0 60000 65536"/>
              <a:gd name="T9" fmla="*/ 0 w 1544"/>
              <a:gd name="T10" fmla="*/ 0 h 34"/>
              <a:gd name="T11" fmla="*/ 1544 w 1544"/>
              <a:gd name="T12" fmla="*/ 34 h 34"/>
            </a:gdLst>
            <a:ahLst/>
            <a:cxnLst>
              <a:cxn ang="T6">
                <a:pos x="T0" y="T1"/>
              </a:cxn>
              <a:cxn ang="T7">
                <a:pos x="T2" y="T3"/>
              </a:cxn>
              <a:cxn ang="T8">
                <a:pos x="T4" y="T5"/>
              </a:cxn>
            </a:cxnLst>
            <a:rect l="T9" t="T10" r="T11" b="T12"/>
            <a:pathLst>
              <a:path w="1544" h="34">
                <a:moveTo>
                  <a:pt x="0" y="0"/>
                </a:moveTo>
                <a:lnTo>
                  <a:pt x="1544" y="0"/>
                </a:lnTo>
                <a:lnTo>
                  <a:pt x="1544" y="34"/>
                </a:lnTo>
              </a:path>
            </a:pathLst>
          </a:custGeom>
          <a:noFill/>
          <a:ln w="19050" cmpd="sng">
            <a:solidFill>
              <a:schemeClr val="bg2"/>
            </a:solidFill>
            <a:round/>
            <a:headEnd/>
            <a:tailEnd/>
          </a:ln>
        </p:spPr>
        <p:txBody>
          <a:bodyPr/>
          <a:lstStyle/>
          <a:p>
            <a:endParaRPr lang="en-US"/>
          </a:p>
        </p:txBody>
      </p:sp>
      <p:sp>
        <p:nvSpPr>
          <p:cNvPr id="36869" name="Rectangle 52"/>
          <p:cNvSpPr>
            <a:spLocks noChangeArrowheads="1"/>
          </p:cNvSpPr>
          <p:nvPr/>
        </p:nvSpPr>
        <p:spPr bwMode="auto">
          <a:xfrm>
            <a:off x="5711825" y="3267075"/>
            <a:ext cx="2660650" cy="228600"/>
          </a:xfrm>
          <a:prstGeom prst="rect">
            <a:avLst/>
          </a:prstGeom>
          <a:solidFill>
            <a:srgbClr val="FFFF99">
              <a:alpha val="56862"/>
            </a:srgbClr>
          </a:solidFill>
          <a:ln w="9525">
            <a:noFill/>
            <a:miter lim="800000"/>
            <a:headEnd/>
            <a:tailEnd/>
          </a:ln>
        </p:spPr>
        <p:txBody>
          <a:bodyPr wrap="none" anchor="ctr"/>
          <a:lstStyle/>
          <a:p>
            <a:endParaRPr lang="en-US" altLang="en-US"/>
          </a:p>
        </p:txBody>
      </p:sp>
      <p:sp>
        <p:nvSpPr>
          <p:cNvPr id="36870" name="Freeform 28"/>
          <p:cNvSpPr>
            <a:spLocks/>
          </p:cNvSpPr>
          <p:nvPr/>
        </p:nvSpPr>
        <p:spPr bwMode="auto">
          <a:xfrm>
            <a:off x="5811838" y="3201988"/>
            <a:ext cx="2441575" cy="173037"/>
          </a:xfrm>
          <a:custGeom>
            <a:avLst/>
            <a:gdLst>
              <a:gd name="T0" fmla="*/ 0 w 1538"/>
              <a:gd name="T1" fmla="*/ 2147483647 h 109"/>
              <a:gd name="T2" fmla="*/ 2147483647 w 1538"/>
              <a:gd name="T3" fmla="*/ 2147483647 h 109"/>
              <a:gd name="T4" fmla="*/ 2147483647 w 1538"/>
              <a:gd name="T5" fmla="*/ 0 h 109"/>
              <a:gd name="T6" fmla="*/ 0 60000 65536"/>
              <a:gd name="T7" fmla="*/ 0 60000 65536"/>
              <a:gd name="T8" fmla="*/ 0 60000 65536"/>
              <a:gd name="T9" fmla="*/ 0 w 1538"/>
              <a:gd name="T10" fmla="*/ 0 h 109"/>
              <a:gd name="T11" fmla="*/ 1538 w 1538"/>
              <a:gd name="T12" fmla="*/ 109 h 109"/>
            </a:gdLst>
            <a:ahLst/>
            <a:cxnLst>
              <a:cxn ang="T6">
                <a:pos x="T0" y="T1"/>
              </a:cxn>
              <a:cxn ang="T7">
                <a:pos x="T2" y="T3"/>
              </a:cxn>
              <a:cxn ang="T8">
                <a:pos x="T4" y="T5"/>
              </a:cxn>
            </a:cxnLst>
            <a:rect l="T9" t="T10" r="T11" b="T12"/>
            <a:pathLst>
              <a:path w="1538" h="109">
                <a:moveTo>
                  <a:pt x="0" y="109"/>
                </a:moveTo>
                <a:lnTo>
                  <a:pt x="1538" y="109"/>
                </a:lnTo>
                <a:lnTo>
                  <a:pt x="1538" y="0"/>
                </a:lnTo>
              </a:path>
            </a:pathLst>
          </a:custGeom>
          <a:noFill/>
          <a:ln w="19050" cmpd="sng">
            <a:solidFill>
              <a:schemeClr val="bg2"/>
            </a:solidFill>
            <a:round/>
            <a:headEnd/>
            <a:tailEnd/>
          </a:ln>
        </p:spPr>
        <p:txBody>
          <a:bodyPr/>
          <a:lstStyle/>
          <a:p>
            <a:endParaRPr lang="en-US"/>
          </a:p>
        </p:txBody>
      </p:sp>
      <p:pic>
        <p:nvPicPr>
          <p:cNvPr id="36871"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3925" y="2149475"/>
            <a:ext cx="238125" cy="1238250"/>
          </a:xfrm>
          <a:prstGeom prst="rect">
            <a:avLst/>
          </a:prstGeom>
          <a:noFill/>
          <a:ln w="9525">
            <a:noFill/>
            <a:miter lim="800000"/>
            <a:headEnd/>
            <a:tailEnd/>
          </a:ln>
        </p:spPr>
      </p:pic>
      <p:pic>
        <p:nvPicPr>
          <p:cNvPr id="36872"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974013" y="2203450"/>
            <a:ext cx="619125" cy="1028700"/>
          </a:xfrm>
          <a:prstGeom prst="rect">
            <a:avLst/>
          </a:prstGeom>
          <a:noFill/>
          <a:ln w="9525">
            <a:noFill/>
            <a:miter lim="800000"/>
            <a:headEnd/>
            <a:tailEnd/>
          </a:ln>
        </p:spPr>
      </p:pic>
      <p:pic>
        <p:nvPicPr>
          <p:cNvPr id="36873"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83350" y="2141538"/>
            <a:ext cx="238125" cy="1238250"/>
          </a:xfrm>
          <a:prstGeom prst="rect">
            <a:avLst/>
          </a:prstGeom>
          <a:noFill/>
          <a:ln w="9525">
            <a:noFill/>
            <a:miter lim="800000"/>
            <a:headEnd/>
            <a:tailEnd/>
          </a:ln>
        </p:spPr>
      </p:pic>
      <p:pic>
        <p:nvPicPr>
          <p:cNvPr id="36874"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15000" y="2141538"/>
            <a:ext cx="238125" cy="1238250"/>
          </a:xfrm>
          <a:prstGeom prst="rect">
            <a:avLst/>
          </a:prstGeom>
          <a:noFill/>
          <a:ln w="9525">
            <a:noFill/>
            <a:miter lim="800000"/>
            <a:headEnd/>
            <a:tailEnd/>
          </a:ln>
        </p:spPr>
      </p:pic>
      <p:sp>
        <p:nvSpPr>
          <p:cNvPr id="36875"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6876" name="Text Box 7"/>
          <p:cNvSpPr txBox="1">
            <a:spLocks noChangeArrowheads="1"/>
          </p:cNvSpPr>
          <p:nvPr/>
        </p:nvSpPr>
        <p:spPr bwMode="auto">
          <a:xfrm>
            <a:off x="5843814" y="2540000"/>
            <a:ext cx="522288"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i="1" dirty="0"/>
          </a:p>
        </p:txBody>
      </p:sp>
      <p:sp>
        <p:nvSpPr>
          <p:cNvPr id="36877" name="Text Box 8"/>
          <p:cNvSpPr txBox="1">
            <a:spLocks noChangeArrowheads="1"/>
          </p:cNvSpPr>
          <p:nvPr/>
        </p:nvSpPr>
        <p:spPr bwMode="auto">
          <a:xfrm>
            <a:off x="6656388" y="2538413"/>
            <a:ext cx="522287" cy="461962"/>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36878" name="Text Box 9"/>
          <p:cNvSpPr txBox="1">
            <a:spLocks noChangeArrowheads="1"/>
          </p:cNvSpPr>
          <p:nvPr/>
        </p:nvSpPr>
        <p:spPr bwMode="auto">
          <a:xfrm>
            <a:off x="7423150" y="2538413"/>
            <a:ext cx="522288" cy="461962"/>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36879" name="Text Box 29"/>
          <p:cNvSpPr txBox="1">
            <a:spLocks noChangeArrowheads="1"/>
          </p:cNvSpPr>
          <p:nvPr/>
        </p:nvSpPr>
        <p:spPr bwMode="auto">
          <a:xfrm>
            <a:off x="8528050" y="2497138"/>
            <a:ext cx="319088"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sp>
        <p:nvSpPr>
          <p:cNvPr id="36880" name="Line 17"/>
          <p:cNvSpPr>
            <a:spLocks noChangeShapeType="1"/>
          </p:cNvSpPr>
          <p:nvPr/>
        </p:nvSpPr>
        <p:spPr bwMode="auto">
          <a:xfrm flipH="1">
            <a:off x="5818188" y="2078038"/>
            <a:ext cx="2490787" cy="0"/>
          </a:xfrm>
          <a:prstGeom prst="line">
            <a:avLst/>
          </a:prstGeom>
          <a:noFill/>
          <a:ln w="38100">
            <a:solidFill>
              <a:srgbClr val="FF0000"/>
            </a:solidFill>
            <a:round/>
            <a:headEnd/>
            <a:tailEnd/>
          </a:ln>
        </p:spPr>
        <p:txBody>
          <a:bodyPr/>
          <a:lstStyle/>
          <a:p>
            <a:endParaRPr lang="en-US"/>
          </a:p>
        </p:txBody>
      </p:sp>
      <p:sp>
        <p:nvSpPr>
          <p:cNvPr id="36881" name="Line 40"/>
          <p:cNvSpPr>
            <a:spLocks noChangeShapeType="1"/>
          </p:cNvSpPr>
          <p:nvPr/>
        </p:nvSpPr>
        <p:spPr bwMode="auto">
          <a:xfrm flipH="1">
            <a:off x="6583363" y="2116138"/>
            <a:ext cx="1660525" cy="0"/>
          </a:xfrm>
          <a:prstGeom prst="line">
            <a:avLst/>
          </a:prstGeom>
          <a:noFill/>
          <a:ln w="38100">
            <a:solidFill>
              <a:srgbClr val="FF9933"/>
            </a:solidFill>
            <a:round/>
            <a:headEnd/>
            <a:tailEnd/>
          </a:ln>
        </p:spPr>
        <p:txBody>
          <a:bodyPr/>
          <a:lstStyle/>
          <a:p>
            <a:endParaRPr lang="en-US"/>
          </a:p>
        </p:txBody>
      </p:sp>
      <p:sp>
        <p:nvSpPr>
          <p:cNvPr id="36882" name="Line 46"/>
          <p:cNvSpPr>
            <a:spLocks noChangeShapeType="1"/>
          </p:cNvSpPr>
          <p:nvPr/>
        </p:nvSpPr>
        <p:spPr bwMode="auto">
          <a:xfrm flipH="1">
            <a:off x="7381875" y="2165350"/>
            <a:ext cx="827088" cy="0"/>
          </a:xfrm>
          <a:prstGeom prst="line">
            <a:avLst/>
          </a:prstGeom>
          <a:noFill/>
          <a:ln w="38100">
            <a:solidFill>
              <a:srgbClr val="008000"/>
            </a:solidFill>
            <a:round/>
            <a:headEnd/>
            <a:tailEnd/>
          </a:ln>
        </p:spPr>
        <p:txBody>
          <a:bodyPr/>
          <a:lstStyle/>
          <a:p>
            <a:endParaRPr lang="en-US"/>
          </a:p>
        </p:txBody>
      </p:sp>
      <p:sp>
        <p:nvSpPr>
          <p:cNvPr id="36883" name="Line 14"/>
          <p:cNvSpPr>
            <a:spLocks noChangeShapeType="1"/>
          </p:cNvSpPr>
          <p:nvPr/>
        </p:nvSpPr>
        <p:spPr bwMode="auto">
          <a:xfrm rot="5400000" flipH="1">
            <a:off x="8027194" y="2353469"/>
            <a:ext cx="547688" cy="0"/>
          </a:xfrm>
          <a:prstGeom prst="line">
            <a:avLst/>
          </a:prstGeom>
          <a:noFill/>
          <a:ln w="38100">
            <a:solidFill>
              <a:srgbClr val="FF0000"/>
            </a:solidFill>
            <a:round/>
            <a:headEnd/>
            <a:tailEnd/>
          </a:ln>
        </p:spPr>
        <p:txBody>
          <a:bodyPr/>
          <a:lstStyle/>
          <a:p>
            <a:endParaRPr lang="en-US"/>
          </a:p>
        </p:txBody>
      </p:sp>
      <p:sp>
        <p:nvSpPr>
          <p:cNvPr id="36884" name="Line 38"/>
          <p:cNvSpPr>
            <a:spLocks noChangeShapeType="1"/>
          </p:cNvSpPr>
          <p:nvPr/>
        </p:nvSpPr>
        <p:spPr bwMode="auto">
          <a:xfrm rot="5400000" flipH="1">
            <a:off x="8002588" y="2366963"/>
            <a:ext cx="520700" cy="0"/>
          </a:xfrm>
          <a:prstGeom prst="line">
            <a:avLst/>
          </a:prstGeom>
          <a:noFill/>
          <a:ln w="38100">
            <a:solidFill>
              <a:srgbClr val="FF9933"/>
            </a:solidFill>
            <a:round/>
            <a:headEnd/>
            <a:tailEnd/>
          </a:ln>
        </p:spPr>
        <p:txBody>
          <a:bodyPr/>
          <a:lstStyle/>
          <a:p>
            <a:endParaRPr lang="en-US"/>
          </a:p>
        </p:txBody>
      </p:sp>
      <p:sp>
        <p:nvSpPr>
          <p:cNvPr id="36885" name="Line 44"/>
          <p:cNvSpPr>
            <a:spLocks noChangeShapeType="1"/>
          </p:cNvSpPr>
          <p:nvPr/>
        </p:nvSpPr>
        <p:spPr bwMode="auto">
          <a:xfrm rot="5400000" flipH="1">
            <a:off x="7975600" y="2389188"/>
            <a:ext cx="473075" cy="0"/>
          </a:xfrm>
          <a:prstGeom prst="line">
            <a:avLst/>
          </a:prstGeom>
          <a:noFill/>
          <a:ln w="38100">
            <a:solidFill>
              <a:srgbClr val="008000"/>
            </a:solidFill>
            <a:round/>
            <a:headEnd/>
            <a:tailEnd/>
          </a:ln>
        </p:spPr>
        <p:txBody>
          <a:bodyPr/>
          <a:lstStyle/>
          <a:p>
            <a:endParaRPr lang="en-US"/>
          </a:p>
        </p:txBody>
      </p:sp>
      <p:sp>
        <p:nvSpPr>
          <p:cNvPr id="36886" name="Line 15"/>
          <p:cNvSpPr>
            <a:spLocks noChangeShapeType="1"/>
          </p:cNvSpPr>
          <p:nvPr/>
        </p:nvSpPr>
        <p:spPr bwMode="auto">
          <a:xfrm rot="10800000" flipH="1">
            <a:off x="5811838" y="3422650"/>
            <a:ext cx="2514600" cy="0"/>
          </a:xfrm>
          <a:prstGeom prst="line">
            <a:avLst/>
          </a:prstGeom>
          <a:noFill/>
          <a:ln w="38100">
            <a:solidFill>
              <a:srgbClr val="FF0000"/>
            </a:solidFill>
            <a:round/>
            <a:headEnd/>
            <a:tailEnd/>
          </a:ln>
        </p:spPr>
        <p:txBody>
          <a:bodyPr/>
          <a:lstStyle/>
          <a:p>
            <a:endParaRPr lang="en-US"/>
          </a:p>
        </p:txBody>
      </p:sp>
      <p:sp>
        <p:nvSpPr>
          <p:cNvPr id="36887" name="Line 42"/>
          <p:cNvSpPr>
            <a:spLocks noChangeShapeType="1"/>
          </p:cNvSpPr>
          <p:nvPr/>
        </p:nvSpPr>
        <p:spPr bwMode="auto">
          <a:xfrm rot="10800000" flipH="1">
            <a:off x="6578600" y="3386138"/>
            <a:ext cx="1709738" cy="0"/>
          </a:xfrm>
          <a:prstGeom prst="line">
            <a:avLst/>
          </a:prstGeom>
          <a:noFill/>
          <a:ln w="38100">
            <a:solidFill>
              <a:srgbClr val="FF9933"/>
            </a:solidFill>
            <a:round/>
            <a:headEnd/>
            <a:tailEnd/>
          </a:ln>
        </p:spPr>
        <p:txBody>
          <a:bodyPr/>
          <a:lstStyle/>
          <a:p>
            <a:endParaRPr lang="en-US"/>
          </a:p>
        </p:txBody>
      </p:sp>
      <p:sp>
        <p:nvSpPr>
          <p:cNvPr id="36888" name="Line 48"/>
          <p:cNvSpPr>
            <a:spLocks noChangeShapeType="1"/>
          </p:cNvSpPr>
          <p:nvPr/>
        </p:nvSpPr>
        <p:spPr bwMode="auto">
          <a:xfrm rot="10800000" flipH="1">
            <a:off x="7370763" y="3333750"/>
            <a:ext cx="868362" cy="0"/>
          </a:xfrm>
          <a:prstGeom prst="line">
            <a:avLst/>
          </a:prstGeom>
          <a:noFill/>
          <a:ln w="38100">
            <a:solidFill>
              <a:srgbClr val="008000"/>
            </a:solidFill>
            <a:round/>
            <a:headEnd/>
            <a:tailEnd/>
          </a:ln>
        </p:spPr>
        <p:txBody>
          <a:bodyPr/>
          <a:lstStyle/>
          <a:p>
            <a:endParaRPr lang="en-US"/>
          </a:p>
        </p:txBody>
      </p:sp>
      <p:sp>
        <p:nvSpPr>
          <p:cNvPr id="36889" name="Line 31"/>
          <p:cNvSpPr>
            <a:spLocks noChangeShapeType="1"/>
          </p:cNvSpPr>
          <p:nvPr/>
        </p:nvSpPr>
        <p:spPr bwMode="auto">
          <a:xfrm rot="5400000" flipH="1">
            <a:off x="7981156" y="3075782"/>
            <a:ext cx="655637" cy="0"/>
          </a:xfrm>
          <a:prstGeom prst="line">
            <a:avLst/>
          </a:prstGeom>
          <a:noFill/>
          <a:ln w="38100">
            <a:solidFill>
              <a:srgbClr val="FF0000"/>
            </a:solidFill>
            <a:round/>
            <a:headEnd/>
            <a:tailEnd/>
          </a:ln>
        </p:spPr>
        <p:txBody>
          <a:bodyPr/>
          <a:lstStyle/>
          <a:p>
            <a:endParaRPr lang="en-US"/>
          </a:p>
        </p:txBody>
      </p:sp>
      <p:sp>
        <p:nvSpPr>
          <p:cNvPr id="36890" name="Line 43"/>
          <p:cNvSpPr>
            <a:spLocks noChangeShapeType="1"/>
          </p:cNvSpPr>
          <p:nvPr/>
        </p:nvSpPr>
        <p:spPr bwMode="auto">
          <a:xfrm rot="5400000" flipH="1">
            <a:off x="7948612" y="3065463"/>
            <a:ext cx="619125" cy="0"/>
          </a:xfrm>
          <a:prstGeom prst="line">
            <a:avLst/>
          </a:prstGeom>
          <a:noFill/>
          <a:ln w="38100">
            <a:solidFill>
              <a:srgbClr val="FF9933"/>
            </a:solidFill>
            <a:round/>
            <a:headEnd/>
            <a:tailEnd/>
          </a:ln>
        </p:spPr>
        <p:txBody>
          <a:bodyPr/>
          <a:lstStyle/>
          <a:p>
            <a:endParaRPr lang="en-US"/>
          </a:p>
        </p:txBody>
      </p:sp>
      <p:sp>
        <p:nvSpPr>
          <p:cNvPr id="36891" name="Line 49"/>
          <p:cNvSpPr>
            <a:spLocks noChangeShapeType="1"/>
          </p:cNvSpPr>
          <p:nvPr/>
        </p:nvSpPr>
        <p:spPr bwMode="auto">
          <a:xfrm rot="5400000" flipH="1">
            <a:off x="7916863" y="3052763"/>
            <a:ext cx="609600" cy="0"/>
          </a:xfrm>
          <a:prstGeom prst="line">
            <a:avLst/>
          </a:prstGeom>
          <a:noFill/>
          <a:ln w="38100">
            <a:solidFill>
              <a:srgbClr val="008000"/>
            </a:solidFill>
            <a:round/>
            <a:headEnd/>
            <a:tailEnd/>
          </a:ln>
        </p:spPr>
        <p:txBody>
          <a:bodyPr/>
          <a:lstStyle/>
          <a:p>
            <a:endParaRPr lang="en-US"/>
          </a:p>
        </p:txBody>
      </p:sp>
      <p:sp>
        <p:nvSpPr>
          <p:cNvPr id="36892" name="AutoShape 50"/>
          <p:cNvSpPr>
            <a:spLocks noChangeArrowheads="1"/>
          </p:cNvSpPr>
          <p:nvPr/>
        </p:nvSpPr>
        <p:spPr bwMode="auto">
          <a:xfrm rot="-5400000">
            <a:off x="7951788" y="2573338"/>
            <a:ext cx="603250" cy="266700"/>
          </a:xfrm>
          <a:prstGeom prst="chevron">
            <a:avLst>
              <a:gd name="adj" fmla="val 56548"/>
            </a:avLst>
          </a:prstGeom>
          <a:noFill/>
          <a:ln w="38100">
            <a:solidFill>
              <a:srgbClr val="D60093"/>
            </a:solidFill>
            <a:miter lim="800000"/>
            <a:headEnd/>
            <a:tailEnd/>
          </a:ln>
        </p:spPr>
        <p:txBody>
          <a:bodyPr wrap="none" anchor="ctr"/>
          <a:lstStyle/>
          <a:p>
            <a:endParaRPr lang="en-US" altLang="en-US"/>
          </a:p>
        </p:txBody>
      </p:sp>
      <p:sp>
        <p:nvSpPr>
          <p:cNvPr id="36893" name="Line 16"/>
          <p:cNvSpPr>
            <a:spLocks noChangeShapeType="1"/>
          </p:cNvSpPr>
          <p:nvPr/>
        </p:nvSpPr>
        <p:spPr bwMode="auto">
          <a:xfrm rot="5400000" flipH="1">
            <a:off x="5165725" y="2751138"/>
            <a:ext cx="1327150" cy="0"/>
          </a:xfrm>
          <a:prstGeom prst="line">
            <a:avLst/>
          </a:prstGeom>
          <a:noFill/>
          <a:ln w="38100">
            <a:solidFill>
              <a:srgbClr val="FF0000"/>
            </a:solidFill>
            <a:round/>
            <a:headEnd/>
            <a:tailEnd/>
          </a:ln>
        </p:spPr>
        <p:txBody>
          <a:bodyPr/>
          <a:lstStyle/>
          <a:p>
            <a:endParaRPr lang="en-US"/>
          </a:p>
        </p:txBody>
      </p:sp>
      <p:sp>
        <p:nvSpPr>
          <p:cNvPr id="36894" name="Line 39"/>
          <p:cNvSpPr>
            <a:spLocks noChangeShapeType="1"/>
          </p:cNvSpPr>
          <p:nvPr/>
        </p:nvSpPr>
        <p:spPr bwMode="auto">
          <a:xfrm rot="5400000" flipH="1">
            <a:off x="5968206" y="2745582"/>
            <a:ext cx="1262063" cy="0"/>
          </a:xfrm>
          <a:prstGeom prst="line">
            <a:avLst/>
          </a:prstGeom>
          <a:noFill/>
          <a:ln w="38100">
            <a:solidFill>
              <a:srgbClr val="FF9933"/>
            </a:solidFill>
            <a:round/>
            <a:headEnd/>
            <a:tailEnd/>
          </a:ln>
        </p:spPr>
        <p:txBody>
          <a:bodyPr/>
          <a:lstStyle/>
          <a:p>
            <a:endParaRPr lang="en-US"/>
          </a:p>
        </p:txBody>
      </p:sp>
      <p:sp>
        <p:nvSpPr>
          <p:cNvPr id="36895" name="Line 45"/>
          <p:cNvSpPr>
            <a:spLocks noChangeShapeType="1"/>
          </p:cNvSpPr>
          <p:nvPr/>
        </p:nvSpPr>
        <p:spPr bwMode="auto">
          <a:xfrm rot="5400000" flipH="1">
            <a:off x="6787357" y="2750344"/>
            <a:ext cx="1198562" cy="0"/>
          </a:xfrm>
          <a:prstGeom prst="line">
            <a:avLst/>
          </a:prstGeom>
          <a:noFill/>
          <a:ln w="38100">
            <a:solidFill>
              <a:srgbClr val="008000"/>
            </a:solidFill>
            <a:round/>
            <a:headEnd/>
            <a:tailEnd/>
          </a:ln>
        </p:spPr>
        <p:txBody>
          <a:bodyPr/>
          <a:lstStyle/>
          <a:p>
            <a:endParaRPr lang="en-US"/>
          </a:p>
        </p:txBody>
      </p:sp>
      <p:sp>
        <p:nvSpPr>
          <p:cNvPr id="34" name="Line 29"/>
          <p:cNvSpPr>
            <a:spLocks noChangeShapeType="1"/>
          </p:cNvSpPr>
          <p:nvPr/>
        </p:nvSpPr>
        <p:spPr bwMode="auto">
          <a:xfrm>
            <a:off x="2325914" y="4895850"/>
            <a:ext cx="144463" cy="288925"/>
          </a:xfrm>
          <a:prstGeom prst="line">
            <a:avLst/>
          </a:prstGeom>
          <a:noFill/>
          <a:ln w="28575">
            <a:solidFill>
              <a:srgbClr val="FF0000"/>
            </a:solidFill>
            <a:round/>
            <a:headEnd/>
            <a:tailEnd/>
          </a:ln>
        </p:spPr>
        <p:txBody>
          <a:bodyPr/>
          <a:lstStyle/>
          <a:p>
            <a:endParaRPr lang="en-US"/>
          </a:p>
        </p:txBody>
      </p:sp>
      <p:sp>
        <p:nvSpPr>
          <p:cNvPr id="37" name="Line 30"/>
          <p:cNvSpPr>
            <a:spLocks noChangeShapeType="1"/>
          </p:cNvSpPr>
          <p:nvPr/>
        </p:nvSpPr>
        <p:spPr bwMode="auto">
          <a:xfrm>
            <a:off x="3359603" y="4892449"/>
            <a:ext cx="144463" cy="288925"/>
          </a:xfrm>
          <a:prstGeom prst="line">
            <a:avLst/>
          </a:prstGeom>
          <a:noFill/>
          <a:ln w="28575">
            <a:solidFill>
              <a:srgbClr val="FF0000"/>
            </a:solidFill>
            <a:round/>
            <a:headEnd/>
            <a:tailEnd/>
          </a:ln>
        </p:spPr>
        <p:txBody>
          <a:bodyPr/>
          <a:lstStyle/>
          <a:p>
            <a:endParaRPr lang="en-US"/>
          </a:p>
        </p:txBody>
      </p:sp>
      <p:sp>
        <p:nvSpPr>
          <p:cNvPr id="38" name="Line 31"/>
          <p:cNvSpPr>
            <a:spLocks noChangeShapeType="1"/>
          </p:cNvSpPr>
          <p:nvPr/>
        </p:nvSpPr>
        <p:spPr bwMode="auto">
          <a:xfrm>
            <a:off x="4486502" y="4893810"/>
            <a:ext cx="144462" cy="288925"/>
          </a:xfrm>
          <a:prstGeom prst="line">
            <a:avLst/>
          </a:prstGeom>
          <a:noFill/>
          <a:ln w="28575">
            <a:solidFill>
              <a:srgbClr val="FF0000"/>
            </a:solidFill>
            <a:round/>
            <a:headEnd/>
            <a:tailEnd/>
          </a:ln>
        </p:spPr>
        <p:txBody>
          <a:bodyPr/>
          <a:lstStyle/>
          <a:p>
            <a:endParaRPr lang="en-US"/>
          </a:p>
        </p:txBody>
      </p:sp>
      <p:sp>
        <p:nvSpPr>
          <p:cNvPr id="39" name="Line 32"/>
          <p:cNvSpPr>
            <a:spLocks noChangeShapeType="1"/>
          </p:cNvSpPr>
          <p:nvPr/>
        </p:nvSpPr>
        <p:spPr bwMode="auto">
          <a:xfrm>
            <a:off x="5636078" y="4885646"/>
            <a:ext cx="144463" cy="288925"/>
          </a:xfrm>
          <a:prstGeom prst="line">
            <a:avLst/>
          </a:prstGeom>
          <a:noFill/>
          <a:ln w="28575">
            <a:solidFill>
              <a:srgbClr val="FF0000"/>
            </a:solidFill>
            <a:round/>
            <a:headEnd/>
            <a:tailEnd/>
          </a:ln>
        </p:spPr>
        <p:txBody>
          <a:bodyPr/>
          <a:lstStyle/>
          <a:p>
            <a:endParaRPr lang="en-US"/>
          </a:p>
        </p:txBody>
      </p:sp>
      <p:grpSp>
        <p:nvGrpSpPr>
          <p:cNvPr id="2" name="Group 37"/>
          <p:cNvGrpSpPr>
            <a:grpSpLocks/>
          </p:cNvGrpSpPr>
          <p:nvPr/>
        </p:nvGrpSpPr>
        <p:grpSpPr bwMode="auto">
          <a:xfrm>
            <a:off x="824139" y="5805488"/>
            <a:ext cx="7464425" cy="830262"/>
            <a:chOff x="510" y="3741"/>
            <a:chExt cx="4702" cy="523"/>
          </a:xfrm>
        </p:grpSpPr>
        <p:sp>
          <p:nvSpPr>
            <p:cNvPr id="41" name="Rectangle 34"/>
            <p:cNvSpPr>
              <a:spLocks noChangeArrowheads="1"/>
            </p:cNvSpPr>
            <p:nvPr/>
          </p:nvSpPr>
          <p:spPr bwMode="auto">
            <a:xfrm>
              <a:off x="565" y="3806"/>
              <a:ext cx="2616" cy="202"/>
            </a:xfrm>
            <a:prstGeom prst="rect">
              <a:avLst/>
            </a:prstGeom>
            <a:noFill/>
            <a:ln>
              <a:noFill/>
            </a:ln>
            <a:effectLs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solidFill>
                    <a:srgbClr val="000000"/>
                  </a:solidFill>
                  <a:latin typeface="+mn-lt"/>
                  <a:cs typeface="Times New Roman" pitchFamily="18" charset="0"/>
                </a:rPr>
                <a:t>1 </a:t>
              </a:r>
              <a:r>
                <a:rPr lang="en-US" altLang="en-US" sz="2400" i="1" dirty="0" smtClean="0">
                  <a:solidFill>
                    <a:srgbClr val="000000"/>
                  </a:solidFill>
                  <a:latin typeface="+mn-lt"/>
                  <a:cs typeface="Times New Roman" pitchFamily="18" charset="0"/>
                </a:rPr>
                <a:t>/ R</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 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endParaRPr lang="en-US" altLang="en-US" sz="2400" baseline="-25000" dirty="0" smtClean="0">
                <a:solidFill>
                  <a:srgbClr val="000000"/>
                </a:solidFill>
                <a:latin typeface="+mn-lt"/>
                <a:cs typeface="Times New Roman" pitchFamily="18" charset="0"/>
              </a:endParaRPr>
            </a:p>
          </p:txBody>
        </p:sp>
        <p:sp>
          <p:nvSpPr>
            <p:cNvPr id="36902" name="Text Box 35"/>
            <p:cNvSpPr txBox="1">
              <a:spLocks noChangeArrowheads="1"/>
            </p:cNvSpPr>
            <p:nvPr/>
          </p:nvSpPr>
          <p:spPr bwMode="auto">
            <a:xfrm>
              <a:off x="2971" y="3741"/>
              <a:ext cx="2241" cy="523"/>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equivalent resistance in parallel</a:t>
              </a:r>
            </a:p>
          </p:txBody>
        </p:sp>
        <p:sp>
          <p:nvSpPr>
            <p:cNvPr id="36903" name="Rectangle 36"/>
            <p:cNvSpPr>
              <a:spLocks noChangeArrowheads="1"/>
            </p:cNvSpPr>
            <p:nvPr/>
          </p:nvSpPr>
          <p:spPr bwMode="auto">
            <a:xfrm>
              <a:off x="510" y="3743"/>
              <a:ext cx="4701" cy="51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4" end="4"/>
                                            </p:txEl>
                                          </p:spTgt>
                                        </p:tgtEl>
                                        <p:attrNameLst>
                                          <p:attrName>style.visibility</p:attrName>
                                        </p:attrNameLst>
                                      </p:cBhvr>
                                      <p:to>
                                        <p:strVal val="visible"/>
                                      </p:to>
                                    </p:set>
                                    <p:anim calcmode="lin" valueType="num">
                                      <p:cBhvr additive="base">
                                        <p:cTn id="7" dur="500" fill="hold"/>
                                        <p:tgtEl>
                                          <p:spTgt spid="82637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6370">
                                            <p:txEl>
                                              <p:pRg st="5" end="5"/>
                                            </p:txEl>
                                          </p:spTgt>
                                        </p:tgtEl>
                                        <p:attrNameLst>
                                          <p:attrName>style.visibility</p:attrName>
                                        </p:attrNameLst>
                                      </p:cBhvr>
                                      <p:to>
                                        <p:strVal val="visible"/>
                                      </p:to>
                                    </p:set>
                                    <p:anim calcmode="lin" valueType="num">
                                      <p:cBhvr additive="base">
                                        <p:cTn id="13" dur="500" fill="hold"/>
                                        <p:tgtEl>
                                          <p:spTgt spid="826370">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63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6370">
                                            <p:txEl>
                                              <p:pRg st="6" end="6"/>
                                            </p:txEl>
                                          </p:spTgt>
                                        </p:tgtEl>
                                        <p:attrNameLst>
                                          <p:attrName>style.visibility</p:attrName>
                                        </p:attrNameLst>
                                      </p:cBhvr>
                                      <p:to>
                                        <p:strVal val="visible"/>
                                      </p:to>
                                    </p:set>
                                    <p:anim calcmode="lin" valueType="num">
                                      <p:cBhvr additive="base">
                                        <p:cTn id="19" dur="500" fill="hold"/>
                                        <p:tgtEl>
                                          <p:spTgt spid="82637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63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26370">
                                            <p:txEl>
                                              <p:pRg st="7" end="7"/>
                                            </p:txEl>
                                          </p:spTgt>
                                        </p:tgtEl>
                                        <p:attrNameLst>
                                          <p:attrName>style.visibility</p:attrName>
                                        </p:attrNameLst>
                                      </p:cBhvr>
                                      <p:to>
                                        <p:strVal val="visible"/>
                                      </p:to>
                                    </p:set>
                                    <p:anim calcmode="lin" valueType="num">
                                      <p:cBhvr additive="base">
                                        <p:cTn id="45" dur="500" fill="hold"/>
                                        <p:tgtEl>
                                          <p:spTgt spid="826370">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263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503" name="Rectangle 39"/>
          <p:cNvSpPr>
            <a:spLocks noChangeArrowheads="1"/>
          </p:cNvSpPr>
          <p:nvPr/>
        </p:nvSpPr>
        <p:spPr bwMode="auto">
          <a:xfrm>
            <a:off x="674688" y="1973263"/>
            <a:ext cx="7772400" cy="4884737"/>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Three resistors  of                                               330  each are connected to a                                                6.0 V cell in parallel as shown. </a:t>
            </a:r>
          </a:p>
          <a:p>
            <a:pPr eaLnBrk="1" hangingPunct="1">
              <a:buFontTx/>
              <a:buNone/>
              <a:defRPr/>
            </a:pPr>
            <a:r>
              <a:rPr lang="en-US" altLang="en-US" sz="2400" dirty="0" smtClean="0">
                <a:latin typeface="+mn-lt"/>
                <a:sym typeface="Symbol" pitchFamily="18" charset="2"/>
              </a:rPr>
              <a:t>(a) What is the circuit’s resistance? </a:t>
            </a:r>
          </a:p>
          <a:p>
            <a:pPr eaLnBrk="1" hangingPunct="1">
              <a:buFontTx/>
              <a:buNone/>
              <a:defRPr/>
            </a:pPr>
            <a:r>
              <a:rPr lang="en-US" altLang="en-US" sz="2400" dirty="0" smtClean="0">
                <a:latin typeface="+mn-lt"/>
                <a:sym typeface="Symbol" pitchFamily="18" charset="2"/>
              </a:rPr>
              <a:t>(b) What is the voltage on each resistor? </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(a) In parallel, 1 </a:t>
            </a:r>
            <a:r>
              <a:rPr lang="en-US" altLang="en-US" sz="2400" i="1" dirty="0" smtClean="0">
                <a:latin typeface="+mn-lt"/>
                <a:sym typeface="Symbol" pitchFamily="18" charset="2"/>
              </a:rPr>
              <a:t>/</a:t>
            </a:r>
            <a:r>
              <a:rPr lang="en-US" altLang="en-US" sz="2400" dirty="0" smtClean="0">
                <a:latin typeface="+mn-lt"/>
                <a:sym typeface="Symbol" pitchFamily="18" charset="2"/>
              </a:rPr>
              <a:t> </a:t>
            </a: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latin typeface="+mn-lt"/>
                <a:cs typeface="Times New Roman" pitchFamily="18" charset="0"/>
              </a:rPr>
              <a:t> so that</a:t>
            </a:r>
          </a:p>
          <a:p>
            <a:pPr eaLnBrk="1" hangingPunct="1">
              <a:lnSpc>
                <a:spcPct val="90000"/>
              </a:lnSpc>
              <a:buFontTx/>
              <a:buNone/>
              <a:defRPr/>
            </a:pPr>
            <a:r>
              <a:rPr lang="en-US" altLang="en-US" sz="2400" i="1"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330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330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330 = 0.00909</a:t>
            </a:r>
            <a:r>
              <a:rPr lang="en-US" altLang="en-US" sz="2400" dirty="0" smtClean="0">
                <a:latin typeface="+mn-lt"/>
                <a:sym typeface="Symbol" pitchFamily="18" charset="2"/>
              </a:rPr>
              <a:t>.</a:t>
            </a:r>
          </a:p>
          <a:p>
            <a:pPr eaLnBrk="1" hangingPunct="1">
              <a:lnSpc>
                <a:spcPct val="90000"/>
              </a:lnSpc>
              <a:buFontTx/>
              <a:buNone/>
              <a:defRPr/>
            </a:pPr>
            <a:r>
              <a:rPr lang="en-US" altLang="en-US" sz="2400" dirty="0" smtClean="0">
                <a:latin typeface="+mn-lt"/>
                <a:sym typeface="Symbol" pitchFamily="18" charset="2"/>
              </a:rPr>
              <a:t>Thus </a:t>
            </a:r>
            <a:r>
              <a:rPr lang="en-US" altLang="en-US" sz="2400" i="1" dirty="0" smtClean="0">
                <a:latin typeface="+mn-lt"/>
                <a:sym typeface="Symbol" pitchFamily="18" charset="2"/>
              </a:rPr>
              <a:t>R</a:t>
            </a:r>
            <a:r>
              <a:rPr lang="en-US" altLang="en-US" sz="2400" dirty="0" smtClean="0">
                <a:latin typeface="+mn-lt"/>
                <a:sym typeface="Symbol" pitchFamily="18" charset="2"/>
              </a:rPr>
              <a:t> = 1 </a:t>
            </a:r>
            <a:r>
              <a:rPr lang="en-US" altLang="en-US" sz="2400" i="1" dirty="0" smtClean="0">
                <a:latin typeface="+mn-lt"/>
                <a:sym typeface="Symbol" pitchFamily="18" charset="2"/>
              </a:rPr>
              <a:t>/</a:t>
            </a:r>
            <a:r>
              <a:rPr lang="en-US" altLang="en-US" sz="2400" dirty="0" smtClean="0">
                <a:latin typeface="+mn-lt"/>
                <a:sym typeface="Symbol" pitchFamily="18" charset="2"/>
              </a:rPr>
              <a:t> 0.00909 = 110 .</a:t>
            </a:r>
          </a:p>
          <a:p>
            <a:pPr eaLnBrk="1" hangingPunct="1">
              <a:lnSpc>
                <a:spcPct val="90000"/>
              </a:lnSpc>
              <a:buFontTx/>
              <a:buNone/>
              <a:defRPr/>
            </a:pPr>
            <a:r>
              <a:rPr lang="en-US" altLang="en-US" sz="2400" dirty="0" smtClean="0">
                <a:latin typeface="+mn-lt"/>
                <a:sym typeface="Symbol" pitchFamily="18" charset="2"/>
              </a:rPr>
              <a:t>(b) The voltage on each resistor is 6.0 V, since the resistors are in parallel. (Each resistor is clearly directly connected to the battery).</a:t>
            </a:r>
          </a:p>
        </p:txBody>
      </p:sp>
      <p:sp>
        <p:nvSpPr>
          <p:cNvPr id="37891" name="Rectangle 2"/>
          <p:cNvSpPr>
            <a:spLocks noChangeArrowheads="1"/>
          </p:cNvSpPr>
          <p:nvPr/>
        </p:nvSpPr>
        <p:spPr bwMode="auto">
          <a:xfrm>
            <a:off x="685800" y="1549400"/>
            <a:ext cx="7772400" cy="439738"/>
          </a:xfrm>
          <a:prstGeom prst="rect">
            <a:avLst/>
          </a:prstGeom>
          <a:solidFill>
            <a:srgbClr val="EAEAEA"/>
          </a:solidFill>
          <a:ln w="9525">
            <a:noFill/>
            <a:miter lim="800000"/>
            <a:headEnd/>
            <a:tailEnd/>
          </a:ln>
        </p:spPr>
        <p:txBody>
          <a:bodyPr/>
          <a:lstStyle/>
          <a:p>
            <a:r>
              <a:rPr lang="en-US" altLang="en-US" i="1">
                <a:solidFill>
                  <a:srgbClr val="333399"/>
                </a:solidFill>
              </a:rPr>
              <a:t>Investigating combinations of resistors in parallel</a:t>
            </a:r>
          </a:p>
        </p:txBody>
      </p:sp>
      <p:sp>
        <p:nvSpPr>
          <p:cNvPr id="37892"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30504" name="Rectangle 40"/>
          <p:cNvSpPr>
            <a:spLocks noChangeArrowheads="1"/>
          </p:cNvSpPr>
          <p:nvPr/>
        </p:nvSpPr>
        <p:spPr bwMode="auto">
          <a:xfrm>
            <a:off x="5721350" y="2063750"/>
            <a:ext cx="2660650" cy="301625"/>
          </a:xfrm>
          <a:prstGeom prst="rect">
            <a:avLst/>
          </a:prstGeom>
          <a:solidFill>
            <a:srgbClr val="FFCC66">
              <a:alpha val="56862"/>
            </a:srgbClr>
          </a:solidFill>
          <a:ln w="9525">
            <a:noFill/>
            <a:miter lim="800000"/>
            <a:headEnd/>
            <a:tailEnd/>
          </a:ln>
        </p:spPr>
        <p:txBody>
          <a:bodyPr wrap="none" anchor="ctr"/>
          <a:lstStyle/>
          <a:p>
            <a:endParaRPr lang="en-US" altLang="en-US"/>
          </a:p>
        </p:txBody>
      </p:sp>
      <p:sp>
        <p:nvSpPr>
          <p:cNvPr id="830505" name="Rectangle 41"/>
          <p:cNvSpPr>
            <a:spLocks noChangeArrowheads="1"/>
          </p:cNvSpPr>
          <p:nvPr/>
        </p:nvSpPr>
        <p:spPr bwMode="auto">
          <a:xfrm>
            <a:off x="5711825" y="3201988"/>
            <a:ext cx="2660650" cy="301625"/>
          </a:xfrm>
          <a:prstGeom prst="rect">
            <a:avLst/>
          </a:prstGeom>
          <a:solidFill>
            <a:srgbClr val="FFCC66">
              <a:alpha val="56862"/>
            </a:srgbClr>
          </a:solidFill>
          <a:ln w="9525">
            <a:noFill/>
            <a:miter lim="800000"/>
            <a:headEnd/>
            <a:tailEnd/>
          </a:ln>
        </p:spPr>
        <p:txBody>
          <a:bodyPr wrap="none" anchor="ctr"/>
          <a:lstStyle/>
          <a:p>
            <a:endParaRPr lang="en-US" altLang="en-US"/>
          </a:p>
        </p:txBody>
      </p:sp>
      <p:sp>
        <p:nvSpPr>
          <p:cNvPr id="19" name="Freeform 24"/>
          <p:cNvSpPr>
            <a:spLocks/>
          </p:cNvSpPr>
          <p:nvPr/>
        </p:nvSpPr>
        <p:spPr bwMode="auto">
          <a:xfrm>
            <a:off x="5826125" y="2132013"/>
            <a:ext cx="2432050" cy="53975"/>
          </a:xfrm>
          <a:custGeom>
            <a:avLst/>
            <a:gdLst>
              <a:gd name="T0" fmla="*/ 0 w 1544"/>
              <a:gd name="T1" fmla="*/ 0 h 34"/>
              <a:gd name="T2" fmla="*/ 2147483647 w 1544"/>
              <a:gd name="T3" fmla="*/ 0 h 34"/>
              <a:gd name="T4" fmla="*/ 2147483647 w 1544"/>
              <a:gd name="T5" fmla="*/ 2147483647 h 34"/>
              <a:gd name="T6" fmla="*/ 0 60000 65536"/>
              <a:gd name="T7" fmla="*/ 0 60000 65536"/>
              <a:gd name="T8" fmla="*/ 0 60000 65536"/>
              <a:gd name="T9" fmla="*/ 0 w 1544"/>
              <a:gd name="T10" fmla="*/ 0 h 34"/>
              <a:gd name="T11" fmla="*/ 1544 w 1544"/>
              <a:gd name="T12" fmla="*/ 34 h 34"/>
            </a:gdLst>
            <a:ahLst/>
            <a:cxnLst>
              <a:cxn ang="T6">
                <a:pos x="T0" y="T1"/>
              </a:cxn>
              <a:cxn ang="T7">
                <a:pos x="T2" y="T3"/>
              </a:cxn>
              <a:cxn ang="T8">
                <a:pos x="T4" y="T5"/>
              </a:cxn>
            </a:cxnLst>
            <a:rect l="T9" t="T10" r="T11" b="T12"/>
            <a:pathLst>
              <a:path w="1544" h="34">
                <a:moveTo>
                  <a:pt x="0" y="0"/>
                </a:moveTo>
                <a:lnTo>
                  <a:pt x="1544" y="0"/>
                </a:lnTo>
                <a:lnTo>
                  <a:pt x="1544" y="34"/>
                </a:lnTo>
              </a:path>
            </a:pathLst>
          </a:custGeom>
          <a:noFill/>
          <a:ln w="19050" cmpd="sng">
            <a:solidFill>
              <a:schemeClr val="bg2"/>
            </a:solidFill>
            <a:round/>
            <a:headEnd/>
            <a:tailEnd/>
          </a:ln>
        </p:spPr>
        <p:txBody>
          <a:bodyPr/>
          <a:lstStyle/>
          <a:p>
            <a:endParaRPr lang="en-US"/>
          </a:p>
        </p:txBody>
      </p:sp>
      <p:sp>
        <p:nvSpPr>
          <p:cNvPr id="21" name="Freeform 28"/>
          <p:cNvSpPr>
            <a:spLocks/>
          </p:cNvSpPr>
          <p:nvPr/>
        </p:nvSpPr>
        <p:spPr bwMode="auto">
          <a:xfrm>
            <a:off x="5811838" y="3201988"/>
            <a:ext cx="2441575" cy="173037"/>
          </a:xfrm>
          <a:custGeom>
            <a:avLst/>
            <a:gdLst>
              <a:gd name="T0" fmla="*/ 0 w 1538"/>
              <a:gd name="T1" fmla="*/ 2147483647 h 109"/>
              <a:gd name="T2" fmla="*/ 2147483647 w 1538"/>
              <a:gd name="T3" fmla="*/ 2147483647 h 109"/>
              <a:gd name="T4" fmla="*/ 2147483647 w 1538"/>
              <a:gd name="T5" fmla="*/ 0 h 109"/>
              <a:gd name="T6" fmla="*/ 0 60000 65536"/>
              <a:gd name="T7" fmla="*/ 0 60000 65536"/>
              <a:gd name="T8" fmla="*/ 0 60000 65536"/>
              <a:gd name="T9" fmla="*/ 0 w 1538"/>
              <a:gd name="T10" fmla="*/ 0 h 109"/>
              <a:gd name="T11" fmla="*/ 1538 w 1538"/>
              <a:gd name="T12" fmla="*/ 109 h 109"/>
            </a:gdLst>
            <a:ahLst/>
            <a:cxnLst>
              <a:cxn ang="T6">
                <a:pos x="T0" y="T1"/>
              </a:cxn>
              <a:cxn ang="T7">
                <a:pos x="T2" y="T3"/>
              </a:cxn>
              <a:cxn ang="T8">
                <a:pos x="T4" y="T5"/>
              </a:cxn>
            </a:cxnLst>
            <a:rect l="T9" t="T10" r="T11" b="T12"/>
            <a:pathLst>
              <a:path w="1538" h="109">
                <a:moveTo>
                  <a:pt x="0" y="109"/>
                </a:moveTo>
                <a:lnTo>
                  <a:pt x="1538" y="109"/>
                </a:lnTo>
                <a:lnTo>
                  <a:pt x="1538" y="0"/>
                </a:lnTo>
              </a:path>
            </a:pathLst>
          </a:custGeom>
          <a:noFill/>
          <a:ln w="19050" cmpd="sng">
            <a:solidFill>
              <a:schemeClr val="bg2"/>
            </a:solidFill>
            <a:round/>
            <a:headEnd/>
            <a:tailEnd/>
          </a:ln>
        </p:spPr>
        <p:txBody>
          <a:bodyPr/>
          <a:lstStyle/>
          <a:p>
            <a:endParaRPr lang="en-US"/>
          </a:p>
        </p:txBody>
      </p:sp>
      <p:pic>
        <p:nvPicPr>
          <p:cNvPr id="22"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3925" y="2149475"/>
            <a:ext cx="238125" cy="1238250"/>
          </a:xfrm>
          <a:prstGeom prst="rect">
            <a:avLst/>
          </a:prstGeom>
          <a:noFill/>
          <a:ln w="9525">
            <a:noFill/>
            <a:miter lim="800000"/>
            <a:headEnd/>
            <a:tailEnd/>
          </a:ln>
        </p:spPr>
      </p:pic>
      <p:pic>
        <p:nvPicPr>
          <p:cNvPr id="23"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974013" y="2203450"/>
            <a:ext cx="619125" cy="1028700"/>
          </a:xfrm>
          <a:prstGeom prst="rect">
            <a:avLst/>
          </a:prstGeom>
          <a:noFill/>
          <a:ln w="9525">
            <a:noFill/>
            <a:miter lim="800000"/>
            <a:headEnd/>
            <a:tailEnd/>
          </a:ln>
        </p:spPr>
      </p:pic>
      <p:pic>
        <p:nvPicPr>
          <p:cNvPr id="24"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83350" y="2141538"/>
            <a:ext cx="238125" cy="1238250"/>
          </a:xfrm>
          <a:prstGeom prst="rect">
            <a:avLst/>
          </a:prstGeom>
          <a:noFill/>
          <a:ln w="9525">
            <a:noFill/>
            <a:miter lim="800000"/>
            <a:headEnd/>
            <a:tailEnd/>
          </a:ln>
        </p:spPr>
      </p:pic>
      <p:pic>
        <p:nvPicPr>
          <p:cNvPr id="25"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15000" y="2141538"/>
            <a:ext cx="238125" cy="1238250"/>
          </a:xfrm>
          <a:prstGeom prst="rect">
            <a:avLst/>
          </a:prstGeom>
          <a:noFill/>
          <a:ln w="9525">
            <a:noFill/>
            <a:miter lim="800000"/>
            <a:headEnd/>
            <a:tailEnd/>
          </a:ln>
        </p:spPr>
      </p:pic>
      <p:sp>
        <p:nvSpPr>
          <p:cNvPr id="26" name="Text Box 7"/>
          <p:cNvSpPr txBox="1">
            <a:spLocks noChangeArrowheads="1"/>
          </p:cNvSpPr>
          <p:nvPr/>
        </p:nvSpPr>
        <p:spPr bwMode="auto">
          <a:xfrm>
            <a:off x="5829300" y="2540000"/>
            <a:ext cx="522288" cy="461963"/>
          </a:xfrm>
          <a:prstGeom prst="rect">
            <a:avLst/>
          </a:prstGeom>
          <a:noFill/>
          <a:ln w="9525">
            <a:noFill/>
            <a:miter lim="800000"/>
            <a:headEnd/>
            <a:tailEnd/>
          </a:ln>
        </p:spPr>
        <p:txBody>
          <a:bodyPr wrap="none">
            <a:spAutoFit/>
          </a:bodyPr>
          <a:lstStyle/>
          <a:p>
            <a:r>
              <a:rPr lang="en-US" altLang="en-US" i="1"/>
              <a:t>R</a:t>
            </a:r>
            <a:r>
              <a:rPr lang="en-US" altLang="en-US" baseline="-25000"/>
              <a:t>1</a:t>
            </a:r>
            <a:endParaRPr lang="en-US" altLang="en-US" i="1"/>
          </a:p>
        </p:txBody>
      </p:sp>
      <p:sp>
        <p:nvSpPr>
          <p:cNvPr id="27" name="Text Box 8"/>
          <p:cNvSpPr txBox="1">
            <a:spLocks noChangeArrowheads="1"/>
          </p:cNvSpPr>
          <p:nvPr/>
        </p:nvSpPr>
        <p:spPr bwMode="auto">
          <a:xfrm>
            <a:off x="6656388" y="2538413"/>
            <a:ext cx="522287" cy="461962"/>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28" name="Text Box 9"/>
          <p:cNvSpPr txBox="1">
            <a:spLocks noChangeArrowheads="1"/>
          </p:cNvSpPr>
          <p:nvPr/>
        </p:nvSpPr>
        <p:spPr bwMode="auto">
          <a:xfrm>
            <a:off x="7423150" y="2538413"/>
            <a:ext cx="522288" cy="461962"/>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29" name="Text Box 29"/>
          <p:cNvSpPr txBox="1">
            <a:spLocks noChangeArrowheads="1"/>
          </p:cNvSpPr>
          <p:nvPr/>
        </p:nvSpPr>
        <p:spPr bwMode="auto">
          <a:xfrm>
            <a:off x="8528050" y="2497138"/>
            <a:ext cx="319088"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503">
                                            <p:txEl>
                                              <p:pRg st="0" end="0"/>
                                            </p:txEl>
                                          </p:spTgt>
                                        </p:tgtEl>
                                        <p:attrNameLst>
                                          <p:attrName>style.visibility</p:attrName>
                                        </p:attrNameLst>
                                      </p:cBhvr>
                                      <p:to>
                                        <p:strVal val="visible"/>
                                      </p:to>
                                    </p:set>
                                    <p:anim calcmode="lin" valueType="num">
                                      <p:cBhvr additive="base">
                                        <p:cTn id="7" dur="500" fill="hold"/>
                                        <p:tgtEl>
                                          <p:spTgt spid="8305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5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4500"/>
                            </p:stCondLst>
                            <p:childTnLst>
                              <p:par>
                                <p:cTn id="10" presetID="53" presetClass="entr" presetSubtype="528"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fltVal val="0.5"/>
                                          </p:val>
                                        </p:tav>
                                        <p:tav tm="100000">
                                          <p:val>
                                            <p:strVal val="#ppt_x"/>
                                          </p:val>
                                        </p:tav>
                                      </p:tavLst>
                                    </p:anim>
                                    <p:anim calcmode="lin" valueType="num">
                                      <p:cBhvr>
                                        <p:cTn id="16" dur="500" fill="hold"/>
                                        <p:tgtEl>
                                          <p:spTgt spid="2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7" fill="hold" nodeType="afterGroup">
                            <p:stCondLst>
                              <p:cond delay="5000"/>
                            </p:stCondLst>
                            <p:childTnLst>
                              <p:par>
                                <p:cTn id="18" presetID="53" presetClass="entr" presetSubtype="52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fltVal val="0.5"/>
                                          </p:val>
                                        </p:tav>
                                        <p:tav tm="100000">
                                          <p:val>
                                            <p:strVal val="#ppt_x"/>
                                          </p:val>
                                        </p:tav>
                                      </p:tavLst>
                                    </p:anim>
                                    <p:anim calcmode="lin" valueType="num">
                                      <p:cBhvr>
                                        <p:cTn id="24" dur="500" fill="hold"/>
                                        <p:tgtEl>
                                          <p:spTgt spid="2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5" fill="hold" nodeType="afterGroup">
                            <p:stCondLst>
                              <p:cond delay="5500"/>
                            </p:stCondLst>
                            <p:childTnLst>
                              <p:par>
                                <p:cTn id="26" presetID="53" presetClass="entr" presetSubtype="52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3" fill="hold" nodeType="afterGroup">
                            <p:stCondLst>
                              <p:cond delay="6000"/>
                            </p:stCondLst>
                            <p:childTnLst>
                              <p:par>
                                <p:cTn id="34" presetID="53" presetClass="entr" presetSubtype="52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par>
                          <p:cTn id="41" fill="hold" nodeType="afterGroup">
                            <p:stCondLst>
                              <p:cond delay="6500"/>
                            </p:stCondLst>
                            <p:childTnLst>
                              <p:par>
                                <p:cTn id="42" presetID="53"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7" fill="hold" nodeType="afterGroup">
                            <p:stCondLst>
                              <p:cond delay="7000"/>
                            </p:stCondLst>
                            <p:childTnLst>
                              <p:par>
                                <p:cTn id="48" presetID="53"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3" fill="hold" nodeType="afterGroup">
                            <p:stCondLst>
                              <p:cond delay="7500"/>
                            </p:stCondLst>
                            <p:childTnLst>
                              <p:par>
                                <p:cTn id="54" presetID="53"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par>
                          <p:cTn id="59" fill="hold" nodeType="afterGroup">
                            <p:stCondLst>
                              <p:cond delay="8000"/>
                            </p:stCondLst>
                            <p:childTnLst>
                              <p:par>
                                <p:cTn id="60" presetID="53"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5" fill="hold" nodeType="afterGroup">
                            <p:stCondLst>
                              <p:cond delay="8500"/>
                            </p:stCondLst>
                            <p:childTnLst>
                              <p:par>
                                <p:cTn id="66" presetID="53"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par>
                          <p:cTn id="71" fill="hold" nodeType="afterGroup">
                            <p:stCondLst>
                              <p:cond delay="9000"/>
                            </p:stCondLst>
                            <p:childTnLst>
                              <p:par>
                                <p:cTn id="72" presetID="53"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830503">
                                            <p:txEl>
                                              <p:pRg st="1" end="1"/>
                                            </p:txEl>
                                          </p:spTgt>
                                        </p:tgtEl>
                                        <p:attrNameLst>
                                          <p:attrName>style.visibility</p:attrName>
                                        </p:attrNameLst>
                                      </p:cBhvr>
                                      <p:to>
                                        <p:strVal val="visible"/>
                                      </p:to>
                                    </p:set>
                                    <p:anim calcmode="lin" valueType="num">
                                      <p:cBhvr additive="base">
                                        <p:cTn id="81" dur="500" fill="hold"/>
                                        <p:tgtEl>
                                          <p:spTgt spid="830503">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305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830503">
                                            <p:txEl>
                                              <p:pRg st="2" end="2"/>
                                            </p:txEl>
                                          </p:spTgt>
                                        </p:tgtEl>
                                        <p:attrNameLst>
                                          <p:attrName>style.visibility</p:attrName>
                                        </p:attrNameLst>
                                      </p:cBhvr>
                                      <p:to>
                                        <p:strVal val="visible"/>
                                      </p:to>
                                    </p:set>
                                    <p:anim calcmode="lin" valueType="num">
                                      <p:cBhvr additive="base">
                                        <p:cTn id="87" dur="500" fill="hold"/>
                                        <p:tgtEl>
                                          <p:spTgt spid="830503">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3050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830503">
                                            <p:txEl>
                                              <p:pRg st="3" end="3"/>
                                            </p:txEl>
                                          </p:spTgt>
                                        </p:tgtEl>
                                        <p:attrNameLst>
                                          <p:attrName>style.visibility</p:attrName>
                                        </p:attrNameLst>
                                      </p:cBhvr>
                                      <p:to>
                                        <p:strVal val="visible"/>
                                      </p:to>
                                    </p:set>
                                    <p:anim calcmode="lin" valueType="num">
                                      <p:cBhvr additive="base">
                                        <p:cTn id="93" dur="500" fill="hold"/>
                                        <p:tgtEl>
                                          <p:spTgt spid="830503">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83050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830503">
                                            <p:txEl>
                                              <p:pRg st="4" end="4"/>
                                            </p:txEl>
                                          </p:spTgt>
                                        </p:tgtEl>
                                        <p:attrNameLst>
                                          <p:attrName>style.visibility</p:attrName>
                                        </p:attrNameLst>
                                      </p:cBhvr>
                                      <p:to>
                                        <p:strVal val="visible"/>
                                      </p:to>
                                    </p:set>
                                    <p:anim calcmode="lin" valueType="num">
                                      <p:cBhvr additive="base">
                                        <p:cTn id="99" dur="500" fill="hold"/>
                                        <p:tgtEl>
                                          <p:spTgt spid="830503">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3050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830503">
                                            <p:txEl>
                                              <p:pRg st="5" end="5"/>
                                            </p:txEl>
                                          </p:spTgt>
                                        </p:tgtEl>
                                        <p:attrNameLst>
                                          <p:attrName>style.visibility</p:attrName>
                                        </p:attrNameLst>
                                      </p:cBhvr>
                                      <p:to>
                                        <p:strVal val="visible"/>
                                      </p:to>
                                    </p:set>
                                    <p:anim calcmode="lin" valueType="num">
                                      <p:cBhvr additive="base">
                                        <p:cTn id="105" dur="500" fill="hold"/>
                                        <p:tgtEl>
                                          <p:spTgt spid="830503">
                                            <p:txEl>
                                              <p:pRg st="5" end="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83050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830503">
                                            <p:txEl>
                                              <p:pRg st="6" end="6"/>
                                            </p:txEl>
                                          </p:spTgt>
                                        </p:tgtEl>
                                        <p:attrNameLst>
                                          <p:attrName>style.visibility</p:attrName>
                                        </p:attrNameLst>
                                      </p:cBhvr>
                                      <p:to>
                                        <p:strVal val="visible"/>
                                      </p:to>
                                    </p:set>
                                    <p:anim calcmode="lin" valueType="num">
                                      <p:cBhvr additive="base">
                                        <p:cTn id="111" dur="500" fill="hold"/>
                                        <p:tgtEl>
                                          <p:spTgt spid="830503">
                                            <p:txEl>
                                              <p:pRg st="6" end="6"/>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83050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nodeType="clickEffect">
                                  <p:stCondLst>
                                    <p:cond delay="0"/>
                                  </p:stCondLst>
                                  <p:childTnLst>
                                    <p:set>
                                      <p:cBhvr>
                                        <p:cTn id="116" dur="1" fill="hold">
                                          <p:stCondLst>
                                            <p:cond delay="0"/>
                                          </p:stCondLst>
                                        </p:cTn>
                                        <p:tgtEl>
                                          <p:spTgt spid="830503">
                                            <p:txEl>
                                              <p:pRg st="7" end="7"/>
                                            </p:txEl>
                                          </p:spTgt>
                                        </p:tgtEl>
                                        <p:attrNameLst>
                                          <p:attrName>style.visibility</p:attrName>
                                        </p:attrNameLst>
                                      </p:cBhvr>
                                      <p:to>
                                        <p:strVal val="visible"/>
                                      </p:to>
                                    </p:set>
                                    <p:anim calcmode="lin" valueType="num">
                                      <p:cBhvr additive="base">
                                        <p:cTn id="117" dur="500" fill="hold"/>
                                        <p:tgtEl>
                                          <p:spTgt spid="830503">
                                            <p:txEl>
                                              <p:pRg st="7" end="7"/>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83050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9" fill="hold" nodeType="afterGroup">
                            <p:stCondLst>
                              <p:cond delay="500"/>
                            </p:stCondLst>
                            <p:childTnLst>
                              <p:par>
                                <p:cTn id="120" presetID="22" presetClass="entr" presetSubtype="2" fill="hold" grpId="0" nodeType="afterEffect">
                                  <p:stCondLst>
                                    <p:cond delay="0"/>
                                  </p:stCondLst>
                                  <p:childTnLst>
                                    <p:set>
                                      <p:cBhvr>
                                        <p:cTn id="121" dur="1" fill="hold">
                                          <p:stCondLst>
                                            <p:cond delay="0"/>
                                          </p:stCondLst>
                                        </p:cTn>
                                        <p:tgtEl>
                                          <p:spTgt spid="830504"/>
                                        </p:tgtEl>
                                        <p:attrNameLst>
                                          <p:attrName>style.visibility</p:attrName>
                                        </p:attrNameLst>
                                      </p:cBhvr>
                                      <p:to>
                                        <p:strVal val="visible"/>
                                      </p:to>
                                    </p:set>
                                    <p:animEffect transition="in" filter="wipe(right)">
                                      <p:cBhvr>
                                        <p:cTn id="122" dur="2000"/>
                                        <p:tgtEl>
                                          <p:spTgt spid="830504"/>
                                        </p:tgtEl>
                                      </p:cBhvr>
                                    </p:animEffect>
                                  </p:childTnLst>
                                  <p:subTnLst>
                                    <p:audio>
                                      <p:cMediaNode>
                                        <p:cTn display="0" masterRel="sameClick">
                                          <p:stCondLst>
                                            <p:cond evt="begin" delay="0">
                                              <p:tn val="120"/>
                                            </p:cond>
                                          </p:stCondLst>
                                          <p:endCondLst>
                                            <p:cond evt="onStopAudio" delay="0">
                                              <p:tgtEl>
                                                <p:sldTgt/>
                                              </p:tgtEl>
                                            </p:cond>
                                          </p:endCondLst>
                                        </p:cTn>
                                        <p:tgtEl>
                                          <p:sndTgt r:embed="rId5" name="drumroll.wav"/>
                                        </p:tgtEl>
                                      </p:cMediaNode>
                                    </p:audio>
                                  </p:subTnLst>
                                </p:cTn>
                              </p:par>
                            </p:childTnLst>
                          </p:cTn>
                        </p:par>
                        <p:par>
                          <p:cTn id="123" fill="hold" nodeType="afterGroup">
                            <p:stCondLst>
                              <p:cond delay="2500"/>
                            </p:stCondLst>
                            <p:childTnLst>
                              <p:par>
                                <p:cTn id="124" presetID="22" presetClass="entr" presetSubtype="2" fill="hold" grpId="0" nodeType="afterEffect">
                                  <p:stCondLst>
                                    <p:cond delay="0"/>
                                  </p:stCondLst>
                                  <p:childTnLst>
                                    <p:set>
                                      <p:cBhvr>
                                        <p:cTn id="125" dur="1" fill="hold">
                                          <p:stCondLst>
                                            <p:cond delay="0"/>
                                          </p:stCondLst>
                                        </p:cTn>
                                        <p:tgtEl>
                                          <p:spTgt spid="830505"/>
                                        </p:tgtEl>
                                        <p:attrNameLst>
                                          <p:attrName>style.visibility</p:attrName>
                                        </p:attrNameLst>
                                      </p:cBhvr>
                                      <p:to>
                                        <p:strVal val="visible"/>
                                      </p:to>
                                    </p:set>
                                    <p:animEffect transition="in" filter="wipe(right)">
                                      <p:cBhvr>
                                        <p:cTn id="126" dur="2000"/>
                                        <p:tgtEl>
                                          <p:spTgt spid="830505"/>
                                        </p:tgtEl>
                                      </p:cBhvr>
                                    </p:animEffect>
                                  </p:childTnLst>
                                  <p:subTnLst>
                                    <p:audio>
                                      <p:cMediaNode>
                                        <p:cTn display="0" masterRel="sameClick">
                                          <p:stCondLst>
                                            <p:cond evt="begin" delay="0">
                                              <p:tn val="124"/>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504" grpId="0" animBg="1"/>
      <p:bldP spid="830505" grpId="0" animBg="1"/>
      <p:bldP spid="19" grpId="0" animBg="1"/>
      <p:bldP spid="21" grpId="0" animBg="1"/>
      <p:bldP spid="26" grpId="0"/>
      <p:bldP spid="27" grpId="0"/>
      <p:bldP spid="28"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7"/>
          <p:cNvSpPr>
            <a:spLocks noChangeArrowheads="1"/>
          </p:cNvSpPr>
          <p:nvPr/>
        </p:nvSpPr>
        <p:spPr bwMode="auto">
          <a:xfrm>
            <a:off x="696913" y="5994400"/>
            <a:ext cx="7750175" cy="863600"/>
          </a:xfrm>
          <a:prstGeom prst="rect">
            <a:avLst/>
          </a:prstGeom>
          <a:solidFill>
            <a:srgbClr val="FFCC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b="1" i="1" dirty="0" smtClean="0">
                <a:latin typeface="+mn-lt"/>
              </a:rPr>
              <a:t>FYI </a:t>
            </a:r>
          </a:p>
          <a:p>
            <a:pPr eaLnBrk="1" hangingPunct="1">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In parallel the </a:t>
            </a:r>
            <a:r>
              <a:rPr lang="en-US" altLang="en-US" sz="2400" i="1" dirty="0" smtClean="0">
                <a:latin typeface="+mn-lt"/>
                <a:sym typeface="Symbol" pitchFamily="18" charset="2"/>
              </a:rPr>
              <a:t>I’</a:t>
            </a:r>
            <a:r>
              <a:rPr lang="en-US" altLang="en-US" sz="2400" dirty="0" smtClean="0">
                <a:latin typeface="+mn-lt"/>
                <a:sym typeface="Symbol" pitchFamily="18" charset="2"/>
              </a:rPr>
              <a:t>s are different if the </a:t>
            </a:r>
            <a:r>
              <a:rPr lang="en-US" altLang="en-US" sz="2400" i="1" dirty="0" smtClean="0">
                <a:latin typeface="+mn-lt"/>
                <a:sym typeface="Symbol" pitchFamily="18" charset="2"/>
              </a:rPr>
              <a:t>R</a:t>
            </a:r>
            <a:r>
              <a:rPr lang="en-US" altLang="en-US" sz="2400" dirty="0" smtClean="0">
                <a:latin typeface="+mn-lt"/>
                <a:sym typeface="Symbol" pitchFamily="18" charset="2"/>
              </a:rPr>
              <a:t>’s are different.</a:t>
            </a:r>
          </a:p>
        </p:txBody>
      </p:sp>
      <p:sp>
        <p:nvSpPr>
          <p:cNvPr id="830503" name="Rectangle 39"/>
          <p:cNvSpPr>
            <a:spLocks noChangeArrowheads="1"/>
          </p:cNvSpPr>
          <p:nvPr/>
        </p:nvSpPr>
        <p:spPr bwMode="auto">
          <a:xfrm>
            <a:off x="674688" y="1973263"/>
            <a:ext cx="7772400" cy="4049712"/>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Three resistors  of                                               330  each are connected to a                                                6.0 V cell in parallel as shown. </a:t>
            </a:r>
          </a:p>
          <a:p>
            <a:pPr eaLnBrk="1" hangingPunct="1">
              <a:buFontTx/>
              <a:buNone/>
              <a:defRPr/>
            </a:pPr>
            <a:r>
              <a:rPr lang="en-US" altLang="en-US" sz="2400" dirty="0" smtClean="0">
                <a:latin typeface="+mn-lt"/>
                <a:sym typeface="Symbol" pitchFamily="18" charset="2"/>
              </a:rPr>
              <a:t>(c) What is the current in each                                         resistor?</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(c) Using Ohm’s law (</a:t>
            </a:r>
            <a:r>
              <a:rPr lang="en-US" altLang="en-US" sz="2400" i="1" dirty="0" smtClean="0">
                <a:latin typeface="+mn-lt"/>
                <a:sym typeface="Symbol" pitchFamily="18" charset="2"/>
              </a:rPr>
              <a:t>I</a:t>
            </a:r>
            <a:r>
              <a:rPr lang="en-US" altLang="en-US" sz="2400" dirty="0" smtClean="0">
                <a:latin typeface="+mn-lt"/>
                <a:sym typeface="Symbol" pitchFamily="18" charset="2"/>
              </a:rPr>
              <a:t> = </a:t>
            </a:r>
            <a:r>
              <a:rPr lang="en-US" altLang="en-US" sz="2400" i="1" dirty="0" smtClean="0">
                <a:latin typeface="+mn-lt"/>
                <a:sym typeface="Symbol" pitchFamily="18" charset="2"/>
              </a:rPr>
              <a:t>V / R</a:t>
            </a:r>
            <a:r>
              <a:rPr lang="en-US" altLang="en-US" sz="2400" dirty="0" smtClean="0">
                <a:latin typeface="+mn-lt"/>
                <a:sym typeface="Symbol" pitchFamily="18" charset="2"/>
              </a:rPr>
              <a:t>):</a:t>
            </a:r>
          </a:p>
          <a:p>
            <a:pPr eaLnBrk="1" hangingPunct="1">
              <a:lnSpc>
                <a:spcPct val="90000"/>
              </a:lnSpc>
              <a:buFontTx/>
              <a:buNone/>
              <a:defRPr/>
            </a:pPr>
            <a:r>
              <a:rPr lang="en-US" altLang="en-US" sz="2400" i="1" dirty="0" smtClean="0">
                <a:latin typeface="+mn-lt"/>
                <a:sym typeface="Symbol" pitchFamily="18" charset="2"/>
              </a:rPr>
              <a:t>     		I</a:t>
            </a:r>
            <a:r>
              <a:rPr lang="en-US" altLang="en-US" sz="2400" baseline="-25000" dirty="0" smtClean="0">
                <a:latin typeface="+mn-lt"/>
                <a:sym typeface="Symbol" pitchFamily="18" charset="2"/>
              </a:rPr>
              <a:t>1</a:t>
            </a:r>
            <a:r>
              <a:rPr lang="en-US" altLang="en-US" sz="2400" dirty="0" smtClean="0">
                <a:latin typeface="+mn-lt"/>
                <a:sym typeface="Symbol" pitchFamily="18" charset="2"/>
              </a:rPr>
              <a:t> = </a:t>
            </a:r>
            <a:r>
              <a:rPr lang="en-US" altLang="en-US" sz="2400" i="1" dirty="0" smtClean="0">
                <a:latin typeface="+mn-lt"/>
                <a:sym typeface="Symbol" pitchFamily="18" charset="2"/>
              </a:rPr>
              <a:t>V</a:t>
            </a:r>
            <a:r>
              <a:rPr lang="en-US" altLang="en-US" sz="2400" baseline="-25000" dirty="0" smtClean="0">
                <a:latin typeface="+mn-lt"/>
                <a:sym typeface="Symbol" pitchFamily="18" charset="2"/>
              </a:rPr>
              <a:t>1 </a:t>
            </a:r>
            <a:r>
              <a:rPr lang="en-US" altLang="en-US" sz="2400" i="1" dirty="0" smtClean="0">
                <a:latin typeface="+mn-lt"/>
                <a:sym typeface="Symbol" pitchFamily="18" charset="2"/>
              </a:rPr>
              <a:t>/</a:t>
            </a:r>
            <a:r>
              <a:rPr lang="en-US" altLang="en-US" sz="2400" dirty="0" smtClean="0">
                <a:latin typeface="+mn-lt"/>
                <a:sym typeface="Symbol" pitchFamily="18" charset="2"/>
              </a:rPr>
              <a:t> </a:t>
            </a:r>
            <a:r>
              <a:rPr lang="en-US" altLang="en-US" sz="2400" i="1" dirty="0" smtClean="0">
                <a:latin typeface="+mn-lt"/>
                <a:sym typeface="Symbol" pitchFamily="18" charset="2"/>
              </a:rPr>
              <a:t>R</a:t>
            </a:r>
            <a:r>
              <a:rPr lang="en-US" altLang="en-US" sz="2400" baseline="-25000" dirty="0" smtClean="0">
                <a:latin typeface="+mn-lt"/>
                <a:sym typeface="Symbol" pitchFamily="18" charset="2"/>
              </a:rPr>
              <a:t>1 </a:t>
            </a:r>
            <a:r>
              <a:rPr lang="en-US" altLang="en-US" sz="2400" dirty="0" smtClean="0">
                <a:latin typeface="+mn-lt"/>
                <a:sym typeface="Symbol" pitchFamily="18" charset="2"/>
              </a:rPr>
              <a:t>= 6 </a:t>
            </a:r>
            <a:r>
              <a:rPr lang="en-US" altLang="en-US" sz="2400" i="1" dirty="0" smtClean="0">
                <a:latin typeface="+mn-lt"/>
                <a:sym typeface="Symbol" pitchFamily="18" charset="2"/>
              </a:rPr>
              <a:t>/</a:t>
            </a:r>
            <a:r>
              <a:rPr lang="en-US" altLang="en-US" sz="2400" dirty="0" smtClean="0">
                <a:latin typeface="+mn-lt"/>
                <a:sym typeface="Symbol" pitchFamily="18" charset="2"/>
              </a:rPr>
              <a:t> 330 = 0.018 A.</a:t>
            </a:r>
          </a:p>
          <a:p>
            <a:pPr eaLnBrk="1" hangingPunct="1">
              <a:lnSpc>
                <a:spcPct val="90000"/>
              </a:lnSpc>
              <a:buFontTx/>
              <a:buNone/>
              <a:defRPr/>
            </a:pPr>
            <a:r>
              <a:rPr lang="en-US" altLang="en-US" sz="2400" i="1" dirty="0" smtClean="0">
                <a:latin typeface="+mn-lt"/>
                <a:sym typeface="Symbol" pitchFamily="18" charset="2"/>
              </a:rPr>
              <a:t>    		I</a:t>
            </a:r>
            <a:r>
              <a:rPr lang="en-US" altLang="en-US" sz="2400" baseline="-25000" dirty="0" smtClean="0">
                <a:latin typeface="+mn-lt"/>
                <a:sym typeface="Symbol" pitchFamily="18" charset="2"/>
              </a:rPr>
              <a:t>2</a:t>
            </a:r>
            <a:r>
              <a:rPr lang="en-US" altLang="en-US" sz="2400" dirty="0" smtClean="0">
                <a:latin typeface="+mn-lt"/>
                <a:sym typeface="Symbol" pitchFamily="18" charset="2"/>
              </a:rPr>
              <a:t> = </a:t>
            </a:r>
            <a:r>
              <a:rPr lang="en-US" altLang="en-US" sz="2400" i="1" dirty="0" smtClean="0">
                <a:latin typeface="+mn-lt"/>
                <a:sym typeface="Symbol" pitchFamily="18" charset="2"/>
              </a:rPr>
              <a:t>V</a:t>
            </a:r>
            <a:r>
              <a:rPr lang="en-US" altLang="en-US" sz="2400" baseline="-25000" dirty="0" smtClean="0">
                <a:latin typeface="+mn-lt"/>
                <a:sym typeface="Symbol" pitchFamily="18" charset="2"/>
              </a:rPr>
              <a:t>2 </a:t>
            </a:r>
            <a:r>
              <a:rPr lang="en-US" altLang="en-US" sz="2400" i="1" dirty="0" smtClean="0">
                <a:latin typeface="+mn-lt"/>
                <a:sym typeface="Symbol" pitchFamily="18" charset="2"/>
              </a:rPr>
              <a:t>/</a:t>
            </a:r>
            <a:r>
              <a:rPr lang="en-US" altLang="en-US" sz="2400" dirty="0" smtClean="0">
                <a:latin typeface="+mn-lt"/>
                <a:sym typeface="Symbol" pitchFamily="18" charset="2"/>
              </a:rPr>
              <a:t> </a:t>
            </a:r>
            <a:r>
              <a:rPr lang="en-US" altLang="en-US" sz="2400" i="1" dirty="0" smtClean="0">
                <a:latin typeface="+mn-lt"/>
                <a:sym typeface="Symbol" pitchFamily="18" charset="2"/>
              </a:rPr>
              <a:t>R</a:t>
            </a:r>
            <a:r>
              <a:rPr lang="en-US" altLang="en-US" sz="2400" baseline="-25000" dirty="0" smtClean="0">
                <a:latin typeface="+mn-lt"/>
                <a:sym typeface="Symbol" pitchFamily="18" charset="2"/>
              </a:rPr>
              <a:t>2 </a:t>
            </a:r>
            <a:r>
              <a:rPr lang="en-US" altLang="en-US" sz="2400" dirty="0" smtClean="0">
                <a:latin typeface="+mn-lt"/>
                <a:sym typeface="Symbol" pitchFamily="18" charset="2"/>
              </a:rPr>
              <a:t>= 6 </a:t>
            </a:r>
            <a:r>
              <a:rPr lang="en-US" altLang="en-US" sz="2400" i="1" dirty="0" smtClean="0">
                <a:latin typeface="+mn-lt"/>
                <a:sym typeface="Symbol" pitchFamily="18" charset="2"/>
              </a:rPr>
              <a:t>/</a:t>
            </a:r>
            <a:r>
              <a:rPr lang="en-US" altLang="en-US" sz="2400" dirty="0" smtClean="0">
                <a:latin typeface="+mn-lt"/>
                <a:sym typeface="Symbol" pitchFamily="18" charset="2"/>
              </a:rPr>
              <a:t> 330 = 0.018 A.</a:t>
            </a:r>
          </a:p>
          <a:p>
            <a:pPr eaLnBrk="1" hangingPunct="1">
              <a:lnSpc>
                <a:spcPct val="90000"/>
              </a:lnSpc>
              <a:buFontTx/>
              <a:buNone/>
              <a:defRPr/>
            </a:pPr>
            <a:r>
              <a:rPr lang="en-US" altLang="en-US" sz="2400" i="1" dirty="0" smtClean="0">
                <a:latin typeface="+mn-lt"/>
                <a:sym typeface="Symbol" pitchFamily="18" charset="2"/>
              </a:rPr>
              <a:t>     		I</a:t>
            </a:r>
            <a:r>
              <a:rPr lang="en-US" altLang="en-US" sz="2400" baseline="-25000" dirty="0" smtClean="0">
                <a:latin typeface="+mn-lt"/>
                <a:sym typeface="Symbol" pitchFamily="18" charset="2"/>
              </a:rPr>
              <a:t>3</a:t>
            </a:r>
            <a:r>
              <a:rPr lang="en-US" altLang="en-US" sz="2400" dirty="0" smtClean="0">
                <a:latin typeface="+mn-lt"/>
                <a:sym typeface="Symbol" pitchFamily="18" charset="2"/>
              </a:rPr>
              <a:t> = </a:t>
            </a:r>
            <a:r>
              <a:rPr lang="en-US" altLang="en-US" sz="2400" i="1" dirty="0" smtClean="0">
                <a:latin typeface="+mn-lt"/>
                <a:sym typeface="Symbol" pitchFamily="18" charset="2"/>
              </a:rPr>
              <a:t>V</a:t>
            </a:r>
            <a:r>
              <a:rPr lang="en-US" altLang="en-US" sz="2400" baseline="-25000" dirty="0" smtClean="0">
                <a:latin typeface="+mn-lt"/>
                <a:sym typeface="Symbol" pitchFamily="18" charset="2"/>
              </a:rPr>
              <a:t>3 </a:t>
            </a:r>
            <a:r>
              <a:rPr lang="en-US" altLang="en-US" sz="2400" i="1" dirty="0" smtClean="0">
                <a:latin typeface="+mn-lt"/>
                <a:sym typeface="Symbol" pitchFamily="18" charset="2"/>
              </a:rPr>
              <a:t>/</a:t>
            </a:r>
            <a:r>
              <a:rPr lang="en-US" altLang="en-US" sz="2400" dirty="0" smtClean="0">
                <a:latin typeface="+mn-lt"/>
                <a:sym typeface="Symbol" pitchFamily="18" charset="2"/>
              </a:rPr>
              <a:t> </a:t>
            </a:r>
            <a:r>
              <a:rPr lang="en-US" altLang="en-US" sz="2400" i="1" dirty="0" smtClean="0">
                <a:latin typeface="+mn-lt"/>
                <a:sym typeface="Symbol" pitchFamily="18" charset="2"/>
              </a:rPr>
              <a:t>R</a:t>
            </a:r>
            <a:r>
              <a:rPr lang="en-US" altLang="en-US" sz="2400" baseline="-25000" dirty="0" smtClean="0">
                <a:latin typeface="+mn-lt"/>
                <a:sym typeface="Symbol" pitchFamily="18" charset="2"/>
              </a:rPr>
              <a:t>3 </a:t>
            </a:r>
            <a:r>
              <a:rPr lang="en-US" altLang="en-US" sz="2400" dirty="0" smtClean="0">
                <a:latin typeface="+mn-lt"/>
                <a:sym typeface="Symbol" pitchFamily="18" charset="2"/>
              </a:rPr>
              <a:t>= 6 </a:t>
            </a:r>
            <a:r>
              <a:rPr lang="en-US" altLang="en-US" sz="2400" i="1" dirty="0" smtClean="0">
                <a:latin typeface="+mn-lt"/>
                <a:sym typeface="Symbol" pitchFamily="18" charset="2"/>
              </a:rPr>
              <a:t>/</a:t>
            </a:r>
            <a:r>
              <a:rPr lang="en-US" altLang="en-US" sz="2400" dirty="0" smtClean="0">
                <a:latin typeface="+mn-lt"/>
                <a:sym typeface="Symbol" pitchFamily="18" charset="2"/>
              </a:rPr>
              <a:t> 330 = 0.018 A.</a:t>
            </a:r>
            <a:endParaRPr lang="en-US" altLang="en-US" sz="2400" dirty="0">
              <a:latin typeface="+mn-lt"/>
              <a:sym typeface="Symbol" pitchFamily="18" charset="2"/>
            </a:endParaRPr>
          </a:p>
        </p:txBody>
      </p:sp>
      <p:sp>
        <p:nvSpPr>
          <p:cNvPr id="38916" name="Rectangle 2"/>
          <p:cNvSpPr>
            <a:spLocks noChangeArrowheads="1"/>
          </p:cNvSpPr>
          <p:nvPr/>
        </p:nvSpPr>
        <p:spPr bwMode="auto">
          <a:xfrm>
            <a:off x="685800" y="1549400"/>
            <a:ext cx="7772400" cy="439738"/>
          </a:xfrm>
          <a:prstGeom prst="rect">
            <a:avLst/>
          </a:prstGeom>
          <a:solidFill>
            <a:srgbClr val="EAEAEA"/>
          </a:solidFill>
          <a:ln w="9525">
            <a:noFill/>
            <a:miter lim="800000"/>
            <a:headEnd/>
            <a:tailEnd/>
          </a:ln>
        </p:spPr>
        <p:txBody>
          <a:bodyPr/>
          <a:lstStyle/>
          <a:p>
            <a:r>
              <a:rPr lang="en-US" altLang="en-US" i="1">
                <a:solidFill>
                  <a:srgbClr val="333399"/>
                </a:solidFill>
              </a:rPr>
              <a:t>Investigating combinations of resistors in parallel</a:t>
            </a:r>
          </a:p>
        </p:txBody>
      </p:sp>
      <p:sp>
        <p:nvSpPr>
          <p:cNvPr id="38917"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8918" name="Rectangle 40"/>
          <p:cNvSpPr>
            <a:spLocks noChangeArrowheads="1"/>
          </p:cNvSpPr>
          <p:nvPr/>
        </p:nvSpPr>
        <p:spPr bwMode="auto">
          <a:xfrm>
            <a:off x="5721350" y="2063750"/>
            <a:ext cx="2660650" cy="301625"/>
          </a:xfrm>
          <a:prstGeom prst="rect">
            <a:avLst/>
          </a:prstGeom>
          <a:solidFill>
            <a:srgbClr val="FFCC66">
              <a:alpha val="56862"/>
            </a:srgbClr>
          </a:solidFill>
          <a:ln w="9525">
            <a:noFill/>
            <a:miter lim="800000"/>
            <a:headEnd/>
            <a:tailEnd/>
          </a:ln>
        </p:spPr>
        <p:txBody>
          <a:bodyPr wrap="none" anchor="ctr"/>
          <a:lstStyle/>
          <a:p>
            <a:endParaRPr lang="en-US" altLang="en-US"/>
          </a:p>
        </p:txBody>
      </p:sp>
      <p:sp>
        <p:nvSpPr>
          <p:cNvPr id="38919" name="Rectangle 41"/>
          <p:cNvSpPr>
            <a:spLocks noChangeArrowheads="1"/>
          </p:cNvSpPr>
          <p:nvPr/>
        </p:nvSpPr>
        <p:spPr bwMode="auto">
          <a:xfrm>
            <a:off x="5711825" y="3201988"/>
            <a:ext cx="2660650" cy="301625"/>
          </a:xfrm>
          <a:prstGeom prst="rect">
            <a:avLst/>
          </a:prstGeom>
          <a:solidFill>
            <a:srgbClr val="FFCC66">
              <a:alpha val="56862"/>
            </a:srgbClr>
          </a:solidFill>
          <a:ln w="9525">
            <a:noFill/>
            <a:miter lim="800000"/>
            <a:headEnd/>
            <a:tailEnd/>
          </a:ln>
        </p:spPr>
        <p:txBody>
          <a:bodyPr wrap="none" anchor="ctr"/>
          <a:lstStyle/>
          <a:p>
            <a:endParaRPr lang="en-US" altLang="en-US"/>
          </a:p>
        </p:txBody>
      </p:sp>
      <p:sp>
        <p:nvSpPr>
          <p:cNvPr id="38920" name="Freeform 24"/>
          <p:cNvSpPr>
            <a:spLocks/>
          </p:cNvSpPr>
          <p:nvPr/>
        </p:nvSpPr>
        <p:spPr bwMode="auto">
          <a:xfrm>
            <a:off x="5826125" y="2132013"/>
            <a:ext cx="2432050" cy="53975"/>
          </a:xfrm>
          <a:custGeom>
            <a:avLst/>
            <a:gdLst>
              <a:gd name="T0" fmla="*/ 0 w 1544"/>
              <a:gd name="T1" fmla="*/ 0 h 34"/>
              <a:gd name="T2" fmla="*/ 2147483647 w 1544"/>
              <a:gd name="T3" fmla="*/ 0 h 34"/>
              <a:gd name="T4" fmla="*/ 2147483647 w 1544"/>
              <a:gd name="T5" fmla="*/ 2147483647 h 34"/>
              <a:gd name="T6" fmla="*/ 0 60000 65536"/>
              <a:gd name="T7" fmla="*/ 0 60000 65536"/>
              <a:gd name="T8" fmla="*/ 0 60000 65536"/>
              <a:gd name="T9" fmla="*/ 0 w 1544"/>
              <a:gd name="T10" fmla="*/ 0 h 34"/>
              <a:gd name="T11" fmla="*/ 1544 w 1544"/>
              <a:gd name="T12" fmla="*/ 34 h 34"/>
            </a:gdLst>
            <a:ahLst/>
            <a:cxnLst>
              <a:cxn ang="T6">
                <a:pos x="T0" y="T1"/>
              </a:cxn>
              <a:cxn ang="T7">
                <a:pos x="T2" y="T3"/>
              </a:cxn>
              <a:cxn ang="T8">
                <a:pos x="T4" y="T5"/>
              </a:cxn>
            </a:cxnLst>
            <a:rect l="T9" t="T10" r="T11" b="T12"/>
            <a:pathLst>
              <a:path w="1544" h="34">
                <a:moveTo>
                  <a:pt x="0" y="0"/>
                </a:moveTo>
                <a:lnTo>
                  <a:pt x="1544" y="0"/>
                </a:lnTo>
                <a:lnTo>
                  <a:pt x="1544" y="34"/>
                </a:lnTo>
              </a:path>
            </a:pathLst>
          </a:custGeom>
          <a:noFill/>
          <a:ln w="19050" cmpd="sng">
            <a:solidFill>
              <a:schemeClr val="bg2"/>
            </a:solidFill>
            <a:round/>
            <a:headEnd/>
            <a:tailEnd/>
          </a:ln>
        </p:spPr>
        <p:txBody>
          <a:bodyPr/>
          <a:lstStyle/>
          <a:p>
            <a:endParaRPr lang="en-US"/>
          </a:p>
        </p:txBody>
      </p:sp>
      <p:sp>
        <p:nvSpPr>
          <p:cNvPr id="38921" name="Freeform 28"/>
          <p:cNvSpPr>
            <a:spLocks/>
          </p:cNvSpPr>
          <p:nvPr/>
        </p:nvSpPr>
        <p:spPr bwMode="auto">
          <a:xfrm>
            <a:off x="5811838" y="3201988"/>
            <a:ext cx="2441575" cy="173037"/>
          </a:xfrm>
          <a:custGeom>
            <a:avLst/>
            <a:gdLst>
              <a:gd name="T0" fmla="*/ 0 w 1538"/>
              <a:gd name="T1" fmla="*/ 2147483647 h 109"/>
              <a:gd name="T2" fmla="*/ 2147483647 w 1538"/>
              <a:gd name="T3" fmla="*/ 2147483647 h 109"/>
              <a:gd name="T4" fmla="*/ 2147483647 w 1538"/>
              <a:gd name="T5" fmla="*/ 0 h 109"/>
              <a:gd name="T6" fmla="*/ 0 60000 65536"/>
              <a:gd name="T7" fmla="*/ 0 60000 65536"/>
              <a:gd name="T8" fmla="*/ 0 60000 65536"/>
              <a:gd name="T9" fmla="*/ 0 w 1538"/>
              <a:gd name="T10" fmla="*/ 0 h 109"/>
              <a:gd name="T11" fmla="*/ 1538 w 1538"/>
              <a:gd name="T12" fmla="*/ 109 h 109"/>
            </a:gdLst>
            <a:ahLst/>
            <a:cxnLst>
              <a:cxn ang="T6">
                <a:pos x="T0" y="T1"/>
              </a:cxn>
              <a:cxn ang="T7">
                <a:pos x="T2" y="T3"/>
              </a:cxn>
              <a:cxn ang="T8">
                <a:pos x="T4" y="T5"/>
              </a:cxn>
            </a:cxnLst>
            <a:rect l="T9" t="T10" r="T11" b="T12"/>
            <a:pathLst>
              <a:path w="1538" h="109">
                <a:moveTo>
                  <a:pt x="0" y="109"/>
                </a:moveTo>
                <a:lnTo>
                  <a:pt x="1538" y="109"/>
                </a:lnTo>
                <a:lnTo>
                  <a:pt x="1538" y="0"/>
                </a:lnTo>
              </a:path>
            </a:pathLst>
          </a:custGeom>
          <a:noFill/>
          <a:ln w="19050" cmpd="sng">
            <a:solidFill>
              <a:schemeClr val="bg2"/>
            </a:solidFill>
            <a:round/>
            <a:headEnd/>
            <a:tailEnd/>
          </a:ln>
        </p:spPr>
        <p:txBody>
          <a:bodyPr/>
          <a:lstStyle/>
          <a:p>
            <a:endParaRPr lang="en-US"/>
          </a:p>
        </p:txBody>
      </p:sp>
      <p:pic>
        <p:nvPicPr>
          <p:cNvPr id="3892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73925" y="2149475"/>
            <a:ext cx="238125" cy="1238250"/>
          </a:xfrm>
          <a:prstGeom prst="rect">
            <a:avLst/>
          </a:prstGeom>
          <a:noFill/>
          <a:ln w="9525">
            <a:noFill/>
            <a:miter lim="800000"/>
            <a:headEnd/>
            <a:tailEnd/>
          </a:ln>
        </p:spPr>
      </p:pic>
      <p:pic>
        <p:nvPicPr>
          <p:cNvPr id="38923"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74013" y="2203450"/>
            <a:ext cx="619125" cy="1028700"/>
          </a:xfrm>
          <a:prstGeom prst="rect">
            <a:avLst/>
          </a:prstGeom>
          <a:noFill/>
          <a:ln w="9525">
            <a:noFill/>
            <a:miter lim="800000"/>
            <a:headEnd/>
            <a:tailEnd/>
          </a:ln>
        </p:spPr>
      </p:pic>
      <p:pic>
        <p:nvPicPr>
          <p:cNvPr id="38924"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83350" y="2141538"/>
            <a:ext cx="238125" cy="1238250"/>
          </a:xfrm>
          <a:prstGeom prst="rect">
            <a:avLst/>
          </a:prstGeom>
          <a:noFill/>
          <a:ln w="9525">
            <a:noFill/>
            <a:miter lim="800000"/>
            <a:headEnd/>
            <a:tailEnd/>
          </a:ln>
        </p:spPr>
      </p:pic>
      <p:pic>
        <p:nvPicPr>
          <p:cNvPr id="38925"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15000" y="2141538"/>
            <a:ext cx="238125" cy="1238250"/>
          </a:xfrm>
          <a:prstGeom prst="rect">
            <a:avLst/>
          </a:prstGeom>
          <a:noFill/>
          <a:ln w="9525">
            <a:noFill/>
            <a:miter lim="800000"/>
            <a:headEnd/>
            <a:tailEnd/>
          </a:ln>
        </p:spPr>
      </p:pic>
      <p:sp>
        <p:nvSpPr>
          <p:cNvPr id="38926" name="Text Box 7"/>
          <p:cNvSpPr txBox="1">
            <a:spLocks noChangeArrowheads="1"/>
          </p:cNvSpPr>
          <p:nvPr/>
        </p:nvSpPr>
        <p:spPr bwMode="auto">
          <a:xfrm>
            <a:off x="5829300" y="2540000"/>
            <a:ext cx="522288" cy="461963"/>
          </a:xfrm>
          <a:prstGeom prst="rect">
            <a:avLst/>
          </a:prstGeom>
          <a:noFill/>
          <a:ln w="9525">
            <a:noFill/>
            <a:miter lim="800000"/>
            <a:headEnd/>
            <a:tailEnd/>
          </a:ln>
        </p:spPr>
        <p:txBody>
          <a:bodyPr wrap="none">
            <a:spAutoFit/>
          </a:bodyPr>
          <a:lstStyle/>
          <a:p>
            <a:r>
              <a:rPr lang="en-US" altLang="en-US" i="1"/>
              <a:t>R</a:t>
            </a:r>
            <a:r>
              <a:rPr lang="en-US" altLang="en-US" baseline="-25000"/>
              <a:t>1</a:t>
            </a:r>
            <a:endParaRPr lang="en-US" altLang="en-US" i="1"/>
          </a:p>
        </p:txBody>
      </p:sp>
      <p:sp>
        <p:nvSpPr>
          <p:cNvPr id="38927" name="Text Box 8"/>
          <p:cNvSpPr txBox="1">
            <a:spLocks noChangeArrowheads="1"/>
          </p:cNvSpPr>
          <p:nvPr/>
        </p:nvSpPr>
        <p:spPr bwMode="auto">
          <a:xfrm>
            <a:off x="6656388" y="2538413"/>
            <a:ext cx="522287" cy="461962"/>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38928" name="Text Box 9"/>
          <p:cNvSpPr txBox="1">
            <a:spLocks noChangeArrowheads="1"/>
          </p:cNvSpPr>
          <p:nvPr/>
        </p:nvSpPr>
        <p:spPr bwMode="auto">
          <a:xfrm>
            <a:off x="7423150" y="2538413"/>
            <a:ext cx="522288" cy="461962"/>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38929" name="Text Box 29"/>
          <p:cNvSpPr txBox="1">
            <a:spLocks noChangeArrowheads="1"/>
          </p:cNvSpPr>
          <p:nvPr/>
        </p:nvSpPr>
        <p:spPr bwMode="auto">
          <a:xfrm>
            <a:off x="8528050" y="2497138"/>
            <a:ext cx="319088"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503">
                                            <p:txEl>
                                              <p:pRg st="1" end="1"/>
                                            </p:txEl>
                                          </p:spTgt>
                                        </p:tgtEl>
                                        <p:attrNameLst>
                                          <p:attrName>style.visibility</p:attrName>
                                        </p:attrNameLst>
                                      </p:cBhvr>
                                      <p:to>
                                        <p:strVal val="visible"/>
                                      </p:to>
                                    </p:set>
                                    <p:anim calcmode="lin" valueType="num">
                                      <p:cBhvr additive="base">
                                        <p:cTn id="7" dur="500" fill="hold"/>
                                        <p:tgtEl>
                                          <p:spTgt spid="8305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5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0503">
                                            <p:txEl>
                                              <p:pRg st="2" end="2"/>
                                            </p:txEl>
                                          </p:spTgt>
                                        </p:tgtEl>
                                        <p:attrNameLst>
                                          <p:attrName>style.visibility</p:attrName>
                                        </p:attrNameLst>
                                      </p:cBhvr>
                                      <p:to>
                                        <p:strVal val="visible"/>
                                      </p:to>
                                    </p:set>
                                    <p:anim calcmode="lin" valueType="num">
                                      <p:cBhvr additive="base">
                                        <p:cTn id="13" dur="500" fill="hold"/>
                                        <p:tgtEl>
                                          <p:spTgt spid="8305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050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0503">
                                            <p:txEl>
                                              <p:pRg st="3" end="3"/>
                                            </p:txEl>
                                          </p:spTgt>
                                        </p:tgtEl>
                                        <p:attrNameLst>
                                          <p:attrName>style.visibility</p:attrName>
                                        </p:attrNameLst>
                                      </p:cBhvr>
                                      <p:to>
                                        <p:strVal val="visible"/>
                                      </p:to>
                                    </p:set>
                                    <p:anim calcmode="lin" valueType="num">
                                      <p:cBhvr additive="base">
                                        <p:cTn id="19" dur="500" fill="hold"/>
                                        <p:tgtEl>
                                          <p:spTgt spid="8305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050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30503">
                                            <p:txEl>
                                              <p:pRg st="4" end="4"/>
                                            </p:txEl>
                                          </p:spTgt>
                                        </p:tgtEl>
                                        <p:attrNameLst>
                                          <p:attrName>style.visibility</p:attrName>
                                        </p:attrNameLst>
                                      </p:cBhvr>
                                      <p:to>
                                        <p:strVal val="visible"/>
                                      </p:to>
                                    </p:set>
                                    <p:anim calcmode="lin" valueType="num">
                                      <p:cBhvr additive="base">
                                        <p:cTn id="25" dur="500" fill="hold"/>
                                        <p:tgtEl>
                                          <p:spTgt spid="8305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050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30503">
                                            <p:txEl>
                                              <p:pRg st="5" end="5"/>
                                            </p:txEl>
                                          </p:spTgt>
                                        </p:tgtEl>
                                        <p:attrNameLst>
                                          <p:attrName>style.visibility</p:attrName>
                                        </p:attrNameLst>
                                      </p:cBhvr>
                                      <p:to>
                                        <p:strVal val="visible"/>
                                      </p:to>
                                    </p:set>
                                    <p:anim calcmode="lin" valueType="num">
                                      <p:cBhvr additive="base">
                                        <p:cTn id="31" dur="500" fill="hold"/>
                                        <p:tgtEl>
                                          <p:spTgt spid="8305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050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30503">
                                            <p:txEl>
                                              <p:pRg st="6" end="6"/>
                                            </p:txEl>
                                          </p:spTgt>
                                        </p:tgtEl>
                                        <p:attrNameLst>
                                          <p:attrName>style.visibility</p:attrName>
                                        </p:attrNameLst>
                                      </p:cBhvr>
                                      <p:to>
                                        <p:strVal val="visible"/>
                                      </p:to>
                                    </p:set>
                                    <p:anim calcmode="lin" valueType="num">
                                      <p:cBhvr additive="base">
                                        <p:cTn id="37" dur="500" fill="hold"/>
                                        <p:tgtEl>
                                          <p:spTgt spid="8305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050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 calcmode="lin" valueType="num">
                                      <p:cBhvr additive="base">
                                        <p:cTn id="4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719" name="Rectangle 63"/>
          <p:cNvSpPr>
            <a:spLocks noChangeArrowheads="1"/>
          </p:cNvSpPr>
          <p:nvPr/>
        </p:nvSpPr>
        <p:spPr bwMode="auto">
          <a:xfrm>
            <a:off x="669925" y="5330825"/>
            <a:ext cx="4367213" cy="1538288"/>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300"/>
              </a:spcBef>
              <a:buFontTx/>
              <a:buNone/>
              <a:defRPr/>
            </a:pPr>
            <a:r>
              <a:rPr lang="en-US" altLang="en-US" sz="2400" b="1" i="1" dirty="0" smtClean="0">
                <a:latin typeface="+mn-lt"/>
              </a:rPr>
              <a:t>FYI </a:t>
            </a:r>
          </a:p>
          <a:p>
            <a:pPr eaLnBrk="1" hangingPunct="1">
              <a:spcBef>
                <a:spcPts val="300"/>
              </a:spcBef>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Be sure to position the voltmeter across the desired resistor </a:t>
            </a:r>
            <a:r>
              <a:rPr lang="en-US" altLang="en-US" sz="2400" b="1" dirty="0" smtClean="0">
                <a:latin typeface="+mn-lt"/>
                <a:sym typeface="Symbol" pitchFamily="18" charset="2"/>
              </a:rPr>
              <a:t>in</a:t>
            </a:r>
            <a:r>
              <a:rPr lang="en-US" altLang="en-US" sz="2400" dirty="0" smtClean="0">
                <a:latin typeface="+mn-lt"/>
                <a:sym typeface="Symbol" pitchFamily="18" charset="2"/>
              </a:rPr>
              <a:t> </a:t>
            </a:r>
            <a:r>
              <a:rPr lang="en-US" altLang="en-US" sz="2400" b="1" dirty="0" smtClean="0">
                <a:latin typeface="+mn-lt"/>
                <a:sym typeface="Symbol" pitchFamily="18" charset="2"/>
              </a:rPr>
              <a:t>parallel</a:t>
            </a:r>
            <a:r>
              <a:rPr lang="en-US" altLang="en-US" sz="2400" dirty="0" smtClean="0">
                <a:latin typeface="+mn-lt"/>
                <a:sym typeface="Symbol" pitchFamily="18" charset="2"/>
              </a:rPr>
              <a:t>.</a:t>
            </a:r>
          </a:p>
        </p:txBody>
      </p:sp>
      <p:sp>
        <p:nvSpPr>
          <p:cNvPr id="838660" name="Rectangle 4"/>
          <p:cNvSpPr>
            <a:spLocks noChangeArrowheads="1"/>
          </p:cNvSpPr>
          <p:nvPr/>
        </p:nvSpPr>
        <p:spPr bwMode="auto">
          <a:xfrm>
            <a:off x="674688" y="2003425"/>
            <a:ext cx="7772400" cy="33528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Draw a schematic diagram                        for this circuit:</a:t>
            </a:r>
          </a:p>
          <a:p>
            <a:pPr eaLnBrk="1" hangingPunct="1">
              <a:buFontTx/>
              <a:buNone/>
              <a:defRPr/>
            </a:pPr>
            <a:r>
              <a:rPr lang="en-US" altLang="en-US" sz="2400" dirty="0" smtClean="0">
                <a:latin typeface="+mn-lt"/>
                <a:sym typeface="Symbol" pitchFamily="18" charset="2"/>
              </a:rPr>
              <a:t>SOLUTION:</a:t>
            </a:r>
          </a:p>
          <a:p>
            <a:pPr eaLnBrk="1" hangingPunct="1">
              <a:buFontTx/>
              <a:buNone/>
              <a:defRPr/>
            </a:pPr>
            <a:endParaRPr lang="en-US" altLang="en-US" sz="2000" dirty="0" smtClean="0">
              <a:latin typeface="Courier New" pitchFamily="49" charset="0"/>
              <a:sym typeface="Symbol" pitchFamily="18" charset="2"/>
            </a:endParaRPr>
          </a:p>
        </p:txBody>
      </p:sp>
      <p:sp>
        <p:nvSpPr>
          <p:cNvPr id="838658" name="Rectangle 2"/>
          <p:cNvSpPr>
            <a:spLocks noChangeArrowheads="1"/>
          </p:cNvSpPr>
          <p:nvPr/>
        </p:nvSpPr>
        <p:spPr bwMode="auto">
          <a:xfrm>
            <a:off x="671513" y="1549400"/>
            <a:ext cx="7772400" cy="468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mn-lt"/>
                <a:ea typeface="Calibri"/>
                <a:cs typeface="Times New Roman"/>
              </a:rPr>
              <a:t>Circuit diagrams </a:t>
            </a:r>
            <a:r>
              <a:rPr lang="en-US" sz="2400" dirty="0" smtClean="0">
                <a:solidFill>
                  <a:srgbClr val="333399"/>
                </a:solidFill>
                <a:latin typeface="+mn-lt"/>
                <a:ea typeface="Calibri"/>
                <a:cs typeface="Times New Roman"/>
              </a:rPr>
              <a:t> - voltmeters are connected in parallel</a:t>
            </a:r>
            <a:endParaRPr lang="en-US" altLang="en-US" sz="2400" dirty="0" smtClean="0">
              <a:solidFill>
                <a:srgbClr val="000000"/>
              </a:solidFill>
              <a:latin typeface="+mn-lt"/>
              <a:cs typeface="Times New Roman" pitchFamily="18" charset="0"/>
            </a:endParaRPr>
          </a:p>
        </p:txBody>
      </p:sp>
      <p:sp>
        <p:nvSpPr>
          <p:cNvPr id="39941"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19"/>
          <p:cNvGrpSpPr>
            <a:grpSpLocks/>
          </p:cNvGrpSpPr>
          <p:nvPr/>
        </p:nvGrpSpPr>
        <p:grpSpPr bwMode="auto">
          <a:xfrm rot="5400000">
            <a:off x="3765550" y="2838450"/>
            <a:ext cx="3835400" cy="2514600"/>
            <a:chOff x="281" y="1368"/>
            <a:chExt cx="2416" cy="1584"/>
          </a:xfrm>
        </p:grpSpPr>
        <p:pic>
          <p:nvPicPr>
            <p:cNvPr id="22556" name="Picture 20"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754076">
              <a:off x="720" y="1384"/>
              <a:ext cx="667" cy="667"/>
            </a:xfrm>
            <a:prstGeom prst="rect">
              <a:avLst/>
            </a:prstGeom>
            <a:ln>
              <a:noFill/>
            </a:ln>
            <a:effectLst>
              <a:outerShdw blurRad="292100" dist="139700" dir="2700000" algn="tl" rotWithShape="0">
                <a:srgbClr val="333333">
                  <a:alpha val="65000"/>
                </a:srgbClr>
              </a:outerShdw>
            </a:effectLst>
          </p:spPr>
        </p:pic>
        <p:pic>
          <p:nvPicPr>
            <p:cNvPr id="22557" name="Picture 21"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172334">
              <a:off x="281" y="1832"/>
              <a:ext cx="667" cy="667"/>
            </a:xfrm>
            <a:prstGeom prst="rect">
              <a:avLst/>
            </a:prstGeom>
            <a:ln>
              <a:noFill/>
            </a:ln>
            <a:effectLst>
              <a:outerShdw blurRad="292100" dist="139700" dir="2700000" algn="tl" rotWithShape="0">
                <a:srgbClr val="333333">
                  <a:alpha val="65000"/>
                </a:srgbClr>
              </a:outerShdw>
            </a:effectLst>
          </p:spPr>
        </p:pic>
        <p:sp>
          <p:nvSpPr>
            <p:cNvPr id="838678" name="Rectangle 22"/>
            <p:cNvSpPr>
              <a:spLocks noChangeArrowheads="1"/>
            </p:cNvSpPr>
            <p:nvPr/>
          </p:nvSpPr>
          <p:spPr bwMode="auto">
            <a:xfrm>
              <a:off x="597" y="2604"/>
              <a:ext cx="629"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39962" name="Oval 23"/>
            <p:cNvSpPr>
              <a:spLocks noChangeArrowheads="1"/>
            </p:cNvSpPr>
            <p:nvPr/>
          </p:nvSpPr>
          <p:spPr bwMode="auto">
            <a:xfrm rot="-2307224">
              <a:off x="558" y="1670"/>
              <a:ext cx="163" cy="112"/>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9963" name="Oval 24"/>
            <p:cNvSpPr>
              <a:spLocks noChangeArrowheads="1"/>
            </p:cNvSpPr>
            <p:nvPr/>
          </p:nvSpPr>
          <p:spPr bwMode="auto">
            <a:xfrm rot="3330927">
              <a:off x="559" y="253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pic>
          <p:nvPicPr>
            <p:cNvPr id="22561" name="Picture 25" descr="battery"/>
            <p:cNvPicPr>
              <a:picLocks noChangeAspect="1" noChangeArrowheads="1"/>
            </p:cNvPicPr>
            <p:nvPr/>
          </p:nvPicPr>
          <p:blipFill>
            <a:blip r:embed="rId6" cstate="print"/>
            <a:srcRect/>
            <a:stretch>
              <a:fillRect/>
            </a:stretch>
          </p:blipFill>
          <p:spPr bwMode="auto">
            <a:xfrm rot="6653433">
              <a:off x="1276" y="2157"/>
              <a:ext cx="695" cy="911"/>
            </a:xfrm>
            <a:prstGeom prst="rect">
              <a:avLst/>
            </a:prstGeom>
            <a:ln>
              <a:noFill/>
            </a:ln>
            <a:effectLst>
              <a:outerShdw blurRad="292100" dist="139700" dir="2700000" algn="tl" rotWithShape="0">
                <a:srgbClr val="333333">
                  <a:alpha val="65000"/>
                </a:srgbClr>
              </a:outerShdw>
            </a:effectLst>
          </p:spPr>
        </p:pic>
        <p:sp>
          <p:nvSpPr>
            <p:cNvPr id="838682" name="Rectangle 26"/>
            <p:cNvSpPr>
              <a:spLocks noChangeArrowheads="1"/>
            </p:cNvSpPr>
            <p:nvPr/>
          </p:nvSpPr>
          <p:spPr bwMode="auto">
            <a:xfrm>
              <a:off x="2031" y="2598"/>
              <a:ext cx="326"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22563" name="Picture 27" descr="battery"/>
            <p:cNvPicPr>
              <a:picLocks noChangeAspect="1" noChangeArrowheads="1"/>
            </p:cNvPicPr>
            <p:nvPr/>
          </p:nvPicPr>
          <p:blipFill>
            <a:blip r:embed="rId6" cstate="print"/>
            <a:srcRect/>
            <a:stretch>
              <a:fillRect/>
            </a:stretch>
          </p:blipFill>
          <p:spPr bwMode="auto">
            <a:xfrm rot="1253433">
              <a:off x="2002" y="1694"/>
              <a:ext cx="695" cy="911"/>
            </a:xfrm>
            <a:prstGeom prst="rect">
              <a:avLst/>
            </a:prstGeom>
            <a:ln>
              <a:noFill/>
            </a:ln>
            <a:effectLst>
              <a:outerShdw blurRad="292100" dist="139700" dir="2700000" algn="tl" rotWithShape="0">
                <a:srgbClr val="333333">
                  <a:alpha val="65000"/>
                </a:srgbClr>
              </a:outerShdw>
            </a:effectLst>
          </p:spPr>
        </p:pic>
        <p:pic>
          <p:nvPicPr>
            <p:cNvPr id="22564" name="Picture 28"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754076">
              <a:off x="1560" y="1376"/>
              <a:ext cx="667" cy="667"/>
            </a:xfrm>
            <a:prstGeom prst="rect">
              <a:avLst/>
            </a:prstGeom>
            <a:ln>
              <a:noFill/>
            </a:ln>
            <a:effectLst>
              <a:outerShdw blurRad="292100" dist="139700" dir="2700000" algn="tl" rotWithShape="0">
                <a:srgbClr val="333333">
                  <a:alpha val="65000"/>
                </a:srgbClr>
              </a:outerShdw>
            </a:effectLst>
          </p:spPr>
        </p:pic>
        <p:sp>
          <p:nvSpPr>
            <p:cNvPr id="39968" name="Oval 29"/>
            <p:cNvSpPr>
              <a:spLocks noChangeArrowheads="1"/>
            </p:cNvSpPr>
            <p:nvPr/>
          </p:nvSpPr>
          <p:spPr bwMode="auto">
            <a:xfrm>
              <a:off x="1400" y="1657"/>
              <a:ext cx="150" cy="99"/>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grpSp>
        <p:nvGrpSpPr>
          <p:cNvPr id="3" name="Group 61"/>
          <p:cNvGrpSpPr>
            <a:grpSpLocks/>
          </p:cNvGrpSpPr>
          <p:nvPr/>
        </p:nvGrpSpPr>
        <p:grpSpPr bwMode="auto">
          <a:xfrm>
            <a:off x="5430838" y="3925888"/>
            <a:ext cx="3381375" cy="2806700"/>
            <a:chOff x="3421" y="2473"/>
            <a:chExt cx="2130" cy="1768"/>
          </a:xfrm>
        </p:grpSpPr>
        <p:sp>
          <p:nvSpPr>
            <p:cNvPr id="6" name="Freeform 54"/>
            <p:cNvSpPr>
              <a:spLocks/>
            </p:cNvSpPr>
            <p:nvPr/>
          </p:nvSpPr>
          <p:spPr bwMode="auto">
            <a:xfrm>
              <a:off x="3421" y="3115"/>
              <a:ext cx="2130" cy="1126"/>
            </a:xfrm>
            <a:custGeom>
              <a:avLst/>
              <a:gdLst>
                <a:gd name="T0" fmla="*/ 96 w 2130"/>
                <a:gd name="T1" fmla="*/ 621 h 1126"/>
                <a:gd name="T2" fmla="*/ 20 w 2130"/>
                <a:gd name="T3" fmla="*/ 781 h 1126"/>
                <a:gd name="T4" fmla="*/ 43 w 2130"/>
                <a:gd name="T5" fmla="*/ 940 h 1126"/>
                <a:gd name="T6" fmla="*/ 278 w 2130"/>
                <a:gd name="T7" fmla="*/ 1038 h 1126"/>
                <a:gd name="T8" fmla="*/ 1126 w 2130"/>
                <a:gd name="T9" fmla="*/ 1076 h 1126"/>
                <a:gd name="T10" fmla="*/ 1998 w 2130"/>
                <a:gd name="T11" fmla="*/ 1031 h 1126"/>
                <a:gd name="T12" fmla="*/ 1915 w 2130"/>
                <a:gd name="T13" fmla="*/ 508 h 1126"/>
                <a:gd name="T14" fmla="*/ 1937 w 2130"/>
                <a:gd name="T15" fmla="*/ 258 h 1126"/>
                <a:gd name="T16" fmla="*/ 1937 w 2130"/>
                <a:gd name="T17" fmla="*/ 0 h 1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0"/>
                <a:gd name="T28" fmla="*/ 0 h 1126"/>
                <a:gd name="T29" fmla="*/ 2130 w 2130"/>
                <a:gd name="T30" fmla="*/ 1126 h 1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0" h="1126">
                  <a:moveTo>
                    <a:pt x="96" y="621"/>
                  </a:moveTo>
                  <a:cubicBezTo>
                    <a:pt x="62" y="674"/>
                    <a:pt x="29" y="728"/>
                    <a:pt x="20" y="781"/>
                  </a:cubicBezTo>
                  <a:cubicBezTo>
                    <a:pt x="11" y="834"/>
                    <a:pt x="0" y="897"/>
                    <a:pt x="43" y="940"/>
                  </a:cubicBezTo>
                  <a:cubicBezTo>
                    <a:pt x="86" y="983"/>
                    <a:pt x="98" y="1015"/>
                    <a:pt x="278" y="1038"/>
                  </a:cubicBezTo>
                  <a:cubicBezTo>
                    <a:pt x="458" y="1061"/>
                    <a:pt x="839" y="1077"/>
                    <a:pt x="1126" y="1076"/>
                  </a:cubicBezTo>
                  <a:cubicBezTo>
                    <a:pt x="1413" y="1075"/>
                    <a:pt x="1866" y="1126"/>
                    <a:pt x="1998" y="1031"/>
                  </a:cubicBezTo>
                  <a:cubicBezTo>
                    <a:pt x="2130" y="936"/>
                    <a:pt x="1925" y="637"/>
                    <a:pt x="1915" y="508"/>
                  </a:cubicBezTo>
                  <a:cubicBezTo>
                    <a:pt x="1905" y="379"/>
                    <a:pt x="1933" y="343"/>
                    <a:pt x="1937" y="258"/>
                  </a:cubicBezTo>
                  <a:cubicBezTo>
                    <a:pt x="1941" y="173"/>
                    <a:pt x="1939" y="86"/>
                    <a:pt x="1937" y="0"/>
                  </a:cubicBezTo>
                </a:path>
              </a:pathLst>
            </a:custGeom>
            <a:noFill/>
            <a:ln w="76200" cmpd="sng">
              <a:solidFill>
                <a:srgbClr val="CC0000"/>
              </a:solidFill>
              <a:round/>
              <a:headEnd/>
              <a:tailEnd/>
            </a:ln>
          </p:spPr>
          <p:txBody>
            <a:bodyPr/>
            <a:lstStyle/>
            <a:p>
              <a:endParaRPr lang="en-US"/>
            </a:p>
          </p:txBody>
        </p:sp>
        <p:pic>
          <p:nvPicPr>
            <p:cNvPr id="22555" name="Picture 5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9344186">
              <a:off x="3669" y="2473"/>
              <a:ext cx="214" cy="1368"/>
            </a:xfrm>
            <a:prstGeom prst="rect">
              <a:avLst/>
            </a:prstGeom>
            <a:ln>
              <a:noFill/>
            </a:ln>
            <a:effectLst>
              <a:outerShdw blurRad="292100" dist="139700" dir="2700000" algn="tl" rotWithShape="0">
                <a:srgbClr val="333333">
                  <a:alpha val="65000"/>
                </a:srgbClr>
              </a:outerShdw>
            </a:effectLst>
          </p:spPr>
        </p:pic>
      </p:grpSp>
      <p:grpSp>
        <p:nvGrpSpPr>
          <p:cNvPr id="4" name="Group 62"/>
          <p:cNvGrpSpPr>
            <a:grpSpLocks/>
          </p:cNvGrpSpPr>
          <p:nvPr/>
        </p:nvGrpSpPr>
        <p:grpSpPr bwMode="auto">
          <a:xfrm>
            <a:off x="5021263" y="2659063"/>
            <a:ext cx="3440112" cy="4186237"/>
            <a:chOff x="3163" y="1675"/>
            <a:chExt cx="2167" cy="2637"/>
          </a:xfrm>
        </p:grpSpPr>
        <p:sp>
          <p:nvSpPr>
            <p:cNvPr id="39955" name="Freeform 55"/>
            <p:cNvSpPr>
              <a:spLocks/>
            </p:cNvSpPr>
            <p:nvPr/>
          </p:nvSpPr>
          <p:spPr bwMode="auto">
            <a:xfrm>
              <a:off x="3163" y="2903"/>
              <a:ext cx="2167" cy="1409"/>
            </a:xfrm>
            <a:custGeom>
              <a:avLst/>
              <a:gdLst>
                <a:gd name="T0" fmla="*/ 384 w 2167"/>
                <a:gd name="T1" fmla="*/ 0 h 1409"/>
                <a:gd name="T2" fmla="*/ 308 w 2167"/>
                <a:gd name="T3" fmla="*/ 166 h 1409"/>
                <a:gd name="T4" fmla="*/ 210 w 2167"/>
                <a:gd name="T5" fmla="*/ 341 h 1409"/>
                <a:gd name="T6" fmla="*/ 50 w 2167"/>
                <a:gd name="T7" fmla="*/ 765 h 1409"/>
                <a:gd name="T8" fmla="*/ 58 w 2167"/>
                <a:gd name="T9" fmla="*/ 1099 h 1409"/>
                <a:gd name="T10" fmla="*/ 399 w 2167"/>
                <a:gd name="T11" fmla="*/ 1326 h 1409"/>
                <a:gd name="T12" fmla="*/ 1400 w 2167"/>
                <a:gd name="T13" fmla="*/ 1394 h 1409"/>
                <a:gd name="T14" fmla="*/ 2059 w 2167"/>
                <a:gd name="T15" fmla="*/ 1235 h 1409"/>
                <a:gd name="T16" fmla="*/ 2051 w 2167"/>
                <a:gd name="T17" fmla="*/ 796 h 1409"/>
                <a:gd name="T18" fmla="*/ 2036 w 2167"/>
                <a:gd name="T19" fmla="*/ 485 h 1409"/>
                <a:gd name="T20" fmla="*/ 2044 w 2167"/>
                <a:gd name="T21" fmla="*/ 273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7"/>
                <a:gd name="T34" fmla="*/ 0 h 1409"/>
                <a:gd name="T35" fmla="*/ 2167 w 2167"/>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7" h="1409">
                  <a:moveTo>
                    <a:pt x="384" y="0"/>
                  </a:moveTo>
                  <a:cubicBezTo>
                    <a:pt x="360" y="54"/>
                    <a:pt x="337" y="109"/>
                    <a:pt x="308" y="166"/>
                  </a:cubicBezTo>
                  <a:cubicBezTo>
                    <a:pt x="279" y="223"/>
                    <a:pt x="253" y="241"/>
                    <a:pt x="210" y="341"/>
                  </a:cubicBezTo>
                  <a:cubicBezTo>
                    <a:pt x="167" y="441"/>
                    <a:pt x="75" y="639"/>
                    <a:pt x="50" y="765"/>
                  </a:cubicBezTo>
                  <a:cubicBezTo>
                    <a:pt x="25" y="891"/>
                    <a:pt x="0" y="1006"/>
                    <a:pt x="58" y="1099"/>
                  </a:cubicBezTo>
                  <a:cubicBezTo>
                    <a:pt x="116" y="1192"/>
                    <a:pt x="175" y="1277"/>
                    <a:pt x="399" y="1326"/>
                  </a:cubicBezTo>
                  <a:cubicBezTo>
                    <a:pt x="623" y="1375"/>
                    <a:pt x="1123" y="1409"/>
                    <a:pt x="1400" y="1394"/>
                  </a:cubicBezTo>
                  <a:cubicBezTo>
                    <a:pt x="1677" y="1379"/>
                    <a:pt x="1951" y="1335"/>
                    <a:pt x="2059" y="1235"/>
                  </a:cubicBezTo>
                  <a:cubicBezTo>
                    <a:pt x="2167" y="1135"/>
                    <a:pt x="2055" y="921"/>
                    <a:pt x="2051" y="796"/>
                  </a:cubicBezTo>
                  <a:cubicBezTo>
                    <a:pt x="2047" y="671"/>
                    <a:pt x="2037" y="572"/>
                    <a:pt x="2036" y="485"/>
                  </a:cubicBezTo>
                  <a:cubicBezTo>
                    <a:pt x="2035" y="398"/>
                    <a:pt x="2039" y="335"/>
                    <a:pt x="2044" y="273"/>
                  </a:cubicBezTo>
                </a:path>
              </a:pathLst>
            </a:custGeom>
            <a:noFill/>
            <a:ln w="76200" cmpd="sng">
              <a:solidFill>
                <a:schemeClr val="tx1"/>
              </a:solidFill>
              <a:round/>
              <a:headEnd/>
              <a:tailEnd/>
            </a:ln>
          </p:spPr>
          <p:txBody>
            <a:bodyPr/>
            <a:lstStyle/>
            <a:p>
              <a:endParaRPr lang="en-US"/>
            </a:p>
          </p:txBody>
        </p:sp>
        <p:pic>
          <p:nvPicPr>
            <p:cNvPr id="22553" name="Picture 5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9536525">
              <a:off x="3649" y="1675"/>
              <a:ext cx="223" cy="1366"/>
            </a:xfrm>
            <a:prstGeom prst="rect">
              <a:avLst/>
            </a:prstGeom>
            <a:ln>
              <a:noFill/>
            </a:ln>
            <a:effectLst>
              <a:outerShdw blurRad="292100" dist="139700" dir="2700000" algn="tl" rotWithShape="0">
                <a:srgbClr val="333333">
                  <a:alpha val="65000"/>
                </a:srgbClr>
              </a:outerShdw>
            </a:effectLst>
          </p:spPr>
        </p:pic>
      </p:grpSp>
      <p:grpSp>
        <p:nvGrpSpPr>
          <p:cNvPr id="5" name="Group 51"/>
          <p:cNvGrpSpPr>
            <a:grpSpLocks/>
          </p:cNvGrpSpPr>
          <p:nvPr/>
        </p:nvGrpSpPr>
        <p:grpSpPr bwMode="auto">
          <a:xfrm>
            <a:off x="7004050" y="2092325"/>
            <a:ext cx="1966913" cy="3213100"/>
            <a:chOff x="2206" y="1932"/>
            <a:chExt cx="1239" cy="2024"/>
          </a:xfrm>
        </p:grpSpPr>
        <p:pic>
          <p:nvPicPr>
            <p:cNvPr id="22549" name="Picture 4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206" y="1932"/>
              <a:ext cx="1239" cy="2024"/>
            </a:xfrm>
            <a:prstGeom prst="rect">
              <a:avLst/>
            </a:prstGeom>
            <a:ln>
              <a:noFill/>
            </a:ln>
            <a:effectLst>
              <a:outerShdw blurRad="292100" dist="139700" dir="2700000" algn="tl" rotWithShape="0">
                <a:srgbClr val="333333">
                  <a:alpha val="65000"/>
                </a:srgbClr>
              </a:outerShdw>
            </a:effectLst>
          </p:spPr>
        </p:pic>
        <p:pic>
          <p:nvPicPr>
            <p:cNvPr id="22550" name="Picture 4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182849">
              <a:off x="2611" y="2773"/>
              <a:ext cx="417" cy="401"/>
            </a:xfrm>
            <a:prstGeom prst="rect">
              <a:avLst/>
            </a:prstGeom>
            <a:ln>
              <a:noFill/>
            </a:ln>
            <a:effectLst>
              <a:outerShdw blurRad="292100" dist="139700" dir="2700000" algn="tl" rotWithShape="0">
                <a:srgbClr val="333333">
                  <a:alpha val="65000"/>
                </a:srgbClr>
              </a:outerShdw>
            </a:effectLst>
          </p:spPr>
        </p:pic>
        <p:sp>
          <p:nvSpPr>
            <p:cNvPr id="39954" name="Text Box 50"/>
            <p:cNvSpPr txBox="1">
              <a:spLocks noChangeArrowheads="1"/>
            </p:cNvSpPr>
            <p:nvPr/>
          </p:nvSpPr>
          <p:spPr bwMode="auto">
            <a:xfrm>
              <a:off x="2400" y="2065"/>
              <a:ext cx="909" cy="404"/>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1.06</a:t>
              </a:r>
            </a:p>
          </p:txBody>
        </p:sp>
      </p:grpSp>
      <p:pic>
        <p:nvPicPr>
          <p:cNvPr id="39953" name="Picture 38"/>
          <p:cNvPicPr>
            <a:picLocks noChangeAspect="1" noChangeArrowheads="1"/>
          </p:cNvPicPr>
          <p:nvPr/>
        </p:nvPicPr>
        <p:blipFill>
          <a:blip r:embed="rId11" cstate="print">
            <a:clrChange>
              <a:clrFrom>
                <a:srgbClr val="ED1C24"/>
              </a:clrFrom>
              <a:clrTo>
                <a:srgbClr val="ED1C24">
                  <a:alpha val="0"/>
                </a:srgbClr>
              </a:clrTo>
            </a:clrChange>
          </a:blip>
          <a:srcRect/>
          <a:stretch>
            <a:fillRect/>
          </a:stretch>
        </p:blipFill>
        <p:spPr bwMode="auto">
          <a:xfrm>
            <a:off x="1693863" y="3252788"/>
            <a:ext cx="1257300" cy="1066800"/>
          </a:xfrm>
          <a:prstGeom prst="rect">
            <a:avLst/>
          </a:prstGeom>
          <a:noFill/>
          <a:ln w="9525">
            <a:noFill/>
            <a:miter lim="800000"/>
            <a:headEnd/>
            <a:tailEnd/>
          </a:ln>
        </p:spPr>
      </p:pic>
      <p:pic>
        <p:nvPicPr>
          <p:cNvPr id="44" name="Picture 4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574800" y="4294188"/>
            <a:ext cx="238125" cy="1238250"/>
          </a:xfrm>
          <a:prstGeom prst="rect">
            <a:avLst/>
          </a:prstGeom>
          <a:noFill/>
          <a:ln w="9525">
            <a:noFill/>
            <a:miter lim="800000"/>
            <a:headEnd/>
            <a:tailEnd/>
          </a:ln>
        </p:spPr>
      </p:pic>
      <p:pic>
        <p:nvPicPr>
          <p:cNvPr id="45" name="Picture 4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677988" y="4178300"/>
            <a:ext cx="1238250" cy="238125"/>
          </a:xfrm>
          <a:prstGeom prst="rect">
            <a:avLst/>
          </a:prstGeom>
          <a:noFill/>
          <a:ln w="9525">
            <a:noFill/>
            <a:miter lim="800000"/>
            <a:headEnd/>
            <a:tailEnd/>
          </a:ln>
        </p:spPr>
      </p:pic>
      <p:pic>
        <p:nvPicPr>
          <p:cNvPr id="46" name="Picture 4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917825" y="4184650"/>
            <a:ext cx="1238250" cy="238125"/>
          </a:xfrm>
          <a:prstGeom prst="rect">
            <a:avLst/>
          </a:prstGeom>
          <a:noFill/>
          <a:ln w="9525">
            <a:noFill/>
            <a:miter lim="800000"/>
            <a:headEnd/>
            <a:tailEnd/>
          </a:ln>
        </p:spPr>
      </p:pic>
      <p:pic>
        <p:nvPicPr>
          <p:cNvPr id="39957" name="Picture 3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817938" y="4302125"/>
            <a:ext cx="647700" cy="828675"/>
          </a:xfrm>
          <a:prstGeom prst="rect">
            <a:avLst/>
          </a:prstGeom>
          <a:noFill/>
          <a:ln w="9525">
            <a:noFill/>
            <a:miter lim="800000"/>
            <a:headEnd/>
            <a:tailEnd/>
          </a:ln>
        </p:spPr>
      </p:pic>
      <p:sp>
        <p:nvSpPr>
          <p:cNvPr id="7" name="Freeform 6"/>
          <p:cNvSpPr/>
          <p:nvPr/>
        </p:nvSpPr>
        <p:spPr>
          <a:xfrm>
            <a:off x="1684338" y="5094288"/>
            <a:ext cx="2466975" cy="420687"/>
          </a:xfrm>
          <a:custGeom>
            <a:avLst/>
            <a:gdLst>
              <a:gd name="connsiteX0" fmla="*/ 0 w 2467429"/>
              <a:gd name="connsiteY0" fmla="*/ 420914 h 420914"/>
              <a:gd name="connsiteX1" fmla="*/ 2467429 w 2467429"/>
              <a:gd name="connsiteY1" fmla="*/ 420914 h 420914"/>
              <a:gd name="connsiteX2" fmla="*/ 2467429 w 2467429"/>
              <a:gd name="connsiteY2" fmla="*/ 0 h 420914"/>
            </a:gdLst>
            <a:ahLst/>
            <a:cxnLst>
              <a:cxn ang="0">
                <a:pos x="connsiteX0" y="connsiteY0"/>
              </a:cxn>
              <a:cxn ang="0">
                <a:pos x="connsiteX1" y="connsiteY1"/>
              </a:cxn>
              <a:cxn ang="0">
                <a:pos x="connsiteX2" y="connsiteY2"/>
              </a:cxn>
            </a:cxnLst>
            <a:rect l="l" t="t" r="r" b="b"/>
            <a:pathLst>
              <a:path w="2467429" h="420914">
                <a:moveTo>
                  <a:pt x="0" y="420914"/>
                </a:moveTo>
                <a:lnTo>
                  <a:pt x="2467429" y="420914"/>
                </a:lnTo>
                <a:lnTo>
                  <a:pt x="2467429" y="0"/>
                </a:lnTo>
              </a:path>
            </a:pathLst>
          </a:custGeom>
          <a:no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8658">
                                            <p:txEl>
                                              <p:pRg st="0" end="0"/>
                                            </p:txEl>
                                          </p:spTgt>
                                        </p:tgtEl>
                                        <p:attrNameLst>
                                          <p:attrName>style.visibility</p:attrName>
                                        </p:attrNameLst>
                                      </p:cBhvr>
                                      <p:to>
                                        <p:strVal val="visible"/>
                                      </p:to>
                                    </p:set>
                                    <p:anim calcmode="lin" valueType="num">
                                      <p:cBhvr additive="base">
                                        <p:cTn id="7" dur="500" fill="hold"/>
                                        <p:tgtEl>
                                          <p:spTgt spid="838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86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8660">
                                            <p:txEl>
                                              <p:pRg st="0" end="0"/>
                                            </p:txEl>
                                          </p:spTgt>
                                        </p:tgtEl>
                                        <p:attrNameLst>
                                          <p:attrName>style.visibility</p:attrName>
                                        </p:attrNameLst>
                                      </p:cBhvr>
                                      <p:to>
                                        <p:strVal val="visible"/>
                                      </p:to>
                                    </p:set>
                                    <p:anim calcmode="lin" valueType="num">
                                      <p:cBhvr additive="base">
                                        <p:cTn id="13" dur="500" fill="hold"/>
                                        <p:tgtEl>
                                          <p:spTgt spid="83866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86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par>
                                <p:cTn id="29" presetID="53"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38660">
                                            <p:txEl>
                                              <p:pRg st="1" end="1"/>
                                            </p:txEl>
                                          </p:spTgt>
                                        </p:tgtEl>
                                        <p:attrNameLst>
                                          <p:attrName>style.visibility</p:attrName>
                                        </p:attrNameLst>
                                      </p:cBhvr>
                                      <p:to>
                                        <p:strVal val="visible"/>
                                      </p:to>
                                    </p:set>
                                    <p:anim calcmode="lin" valueType="num">
                                      <p:cBhvr additive="base">
                                        <p:cTn id="43" dur="500" fill="hold"/>
                                        <p:tgtEl>
                                          <p:spTgt spid="83866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386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9957"/>
                                        </p:tgtEl>
                                        <p:attrNameLst>
                                          <p:attrName>style.visibility</p:attrName>
                                        </p:attrNameLst>
                                      </p:cBhvr>
                                      <p:to>
                                        <p:strVal val="visible"/>
                                      </p:to>
                                    </p:set>
                                    <p:anim calcmode="lin" valueType="num">
                                      <p:cBhvr>
                                        <p:cTn id="49" dur="500" fill="hold"/>
                                        <p:tgtEl>
                                          <p:spTgt spid="39957"/>
                                        </p:tgtEl>
                                        <p:attrNameLst>
                                          <p:attrName>ppt_w</p:attrName>
                                        </p:attrNameLst>
                                      </p:cBhvr>
                                      <p:tavLst>
                                        <p:tav tm="0">
                                          <p:val>
                                            <p:fltVal val="0"/>
                                          </p:val>
                                        </p:tav>
                                        <p:tav tm="100000">
                                          <p:val>
                                            <p:strVal val="#ppt_w"/>
                                          </p:val>
                                        </p:tav>
                                      </p:tavLst>
                                    </p:anim>
                                    <p:anim calcmode="lin" valueType="num">
                                      <p:cBhvr>
                                        <p:cTn id="50" dur="500" fill="hold"/>
                                        <p:tgtEl>
                                          <p:spTgt spid="39957"/>
                                        </p:tgtEl>
                                        <p:attrNameLst>
                                          <p:attrName>ppt_h</p:attrName>
                                        </p:attrNameLst>
                                      </p:cBhvr>
                                      <p:tavLst>
                                        <p:tav tm="0">
                                          <p:val>
                                            <p:fltVal val="0"/>
                                          </p:val>
                                        </p:tav>
                                        <p:tav tm="100000">
                                          <p:val>
                                            <p:strVal val="#ppt_h"/>
                                          </p:val>
                                        </p:tav>
                                      </p:tavLst>
                                    </p:anim>
                                    <p:animEffect transition="in" filter="fade">
                                      <p:cBhvr>
                                        <p:cTn id="51" dur="500"/>
                                        <p:tgtEl>
                                          <p:spTgt spid="39957"/>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Effect transition="in" filter="fade">
                                      <p:cBhvr>
                                        <p:cTn id="58" dur="500"/>
                                        <p:tgtEl>
                                          <p:spTgt spid="46"/>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16" fill="hold" nodeType="clickEffect">
                                  <p:stCondLst>
                                    <p:cond delay="0"/>
                                  </p:stCondLst>
                                  <p:childTnLst>
                                    <p:set>
                                      <p:cBhvr>
                                        <p:cTn id="69" dur="1" fill="hold">
                                          <p:stCondLst>
                                            <p:cond delay="0"/>
                                          </p:stCondLst>
                                        </p:cTn>
                                        <p:tgtEl>
                                          <p:spTgt spid="39953"/>
                                        </p:tgtEl>
                                        <p:attrNameLst>
                                          <p:attrName>style.visibility</p:attrName>
                                        </p:attrNameLst>
                                      </p:cBhvr>
                                      <p:to>
                                        <p:strVal val="visible"/>
                                      </p:to>
                                    </p:set>
                                    <p:anim calcmode="lin" valueType="num">
                                      <p:cBhvr>
                                        <p:cTn id="70" dur="500" fill="hold"/>
                                        <p:tgtEl>
                                          <p:spTgt spid="39953"/>
                                        </p:tgtEl>
                                        <p:attrNameLst>
                                          <p:attrName>ppt_w</p:attrName>
                                        </p:attrNameLst>
                                      </p:cBhvr>
                                      <p:tavLst>
                                        <p:tav tm="0">
                                          <p:val>
                                            <p:fltVal val="0"/>
                                          </p:val>
                                        </p:tav>
                                        <p:tav tm="100000">
                                          <p:val>
                                            <p:strVal val="#ppt_w"/>
                                          </p:val>
                                        </p:tav>
                                      </p:tavLst>
                                    </p:anim>
                                    <p:anim calcmode="lin" valueType="num">
                                      <p:cBhvr>
                                        <p:cTn id="71" dur="500" fill="hold"/>
                                        <p:tgtEl>
                                          <p:spTgt spid="39953"/>
                                        </p:tgtEl>
                                        <p:attrNameLst>
                                          <p:attrName>ppt_h</p:attrName>
                                        </p:attrNameLst>
                                      </p:cBhvr>
                                      <p:tavLst>
                                        <p:tav tm="0">
                                          <p:val>
                                            <p:fltVal val="0"/>
                                          </p:val>
                                        </p:tav>
                                        <p:tav tm="100000">
                                          <p:val>
                                            <p:strVal val="#ppt_h"/>
                                          </p:val>
                                        </p:tav>
                                      </p:tavLst>
                                    </p:anim>
                                    <p:animEffect transition="in" filter="fade">
                                      <p:cBhvr>
                                        <p:cTn id="72" dur="500"/>
                                        <p:tgtEl>
                                          <p:spTgt spid="3995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16"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16"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838719">
                                            <p:txEl>
                                              <p:pRg st="1" end="1"/>
                                            </p:txEl>
                                          </p:spTgt>
                                        </p:tgtEl>
                                        <p:attrNameLst>
                                          <p:attrName>style.visibility</p:attrName>
                                        </p:attrNameLst>
                                      </p:cBhvr>
                                      <p:to>
                                        <p:strVal val="visible"/>
                                      </p:to>
                                    </p:set>
                                    <p:anim calcmode="lin" valueType="num">
                                      <p:cBhvr additive="base">
                                        <p:cTn id="91" dur="500" fill="hold"/>
                                        <p:tgtEl>
                                          <p:spTgt spid="838719">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387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97" name="Rectangle 25"/>
          <p:cNvSpPr>
            <a:spLocks noChangeArrowheads="1"/>
          </p:cNvSpPr>
          <p:nvPr/>
        </p:nvSpPr>
        <p:spPr bwMode="auto">
          <a:xfrm>
            <a:off x="674688" y="1971675"/>
            <a:ext cx="7772400" cy="4886325"/>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a:t>
            </a:r>
          </a:p>
          <a:p>
            <a:pPr>
              <a:spcBef>
                <a:spcPct val="20000"/>
              </a:spcBef>
            </a:pPr>
            <a:r>
              <a:rPr lang="en-US" altLang="en-US" dirty="0">
                <a:sym typeface="Symbol" pitchFamily="18" charset="2"/>
              </a:rPr>
              <a:t>A battery’s voltage is measured                                      as shown.</a:t>
            </a:r>
          </a:p>
          <a:p>
            <a:pPr>
              <a:spcBef>
                <a:spcPct val="20000"/>
              </a:spcBef>
            </a:pPr>
            <a:r>
              <a:rPr lang="en-US" altLang="en-US" dirty="0">
                <a:sym typeface="Symbol" pitchFamily="18" charset="2"/>
              </a:rPr>
              <a:t>(a) What is the uncertainty in                                             it’s measurement? </a:t>
            </a:r>
          </a:p>
          <a:p>
            <a:pPr>
              <a:spcBef>
                <a:spcPct val="20000"/>
              </a:spcBef>
            </a:pPr>
            <a:r>
              <a:rPr lang="en-US" altLang="en-US" dirty="0">
                <a:sym typeface="Symbol" pitchFamily="18" charset="2"/>
              </a:rPr>
              <a:t>SOLUTION:</a:t>
            </a:r>
          </a:p>
          <a:p>
            <a:pPr>
              <a:spcBef>
                <a:spcPct val="20000"/>
              </a:spcBef>
            </a:pPr>
            <a:r>
              <a:rPr lang="en-US" altLang="en-US" dirty="0">
                <a:sym typeface="Symbol" pitchFamily="18" charset="2"/>
              </a:rPr>
              <a:t>For </a:t>
            </a:r>
            <a:r>
              <a:rPr lang="en-US" altLang="en-US" dirty="0" smtClean="0">
                <a:sym typeface="Symbol" pitchFamily="18" charset="2"/>
              </a:rPr>
              <a:t>digital </a:t>
            </a:r>
            <a:r>
              <a:rPr lang="en-US" altLang="en-US" dirty="0">
                <a:sym typeface="Symbol" pitchFamily="18" charset="2"/>
              </a:rPr>
              <a:t>devices </a:t>
            </a:r>
            <a:r>
              <a:rPr lang="en-US" altLang="en-US" dirty="0" smtClean="0">
                <a:sym typeface="Symbol" pitchFamily="18" charset="2"/>
              </a:rPr>
              <a:t>always use                                              the </a:t>
            </a:r>
            <a:r>
              <a:rPr lang="en-US" altLang="en-US" dirty="0">
                <a:sym typeface="Symbol" pitchFamily="18" charset="2"/>
              </a:rPr>
              <a:t>place value of the least                               significant digit as your raw uncertainty.</a:t>
            </a:r>
          </a:p>
          <a:p>
            <a:pPr>
              <a:spcBef>
                <a:spcPct val="20000"/>
              </a:spcBef>
            </a:pPr>
            <a:r>
              <a:rPr lang="en-US" altLang="en-US" dirty="0">
                <a:sym typeface="Symbol" pitchFamily="18" charset="2"/>
              </a:rPr>
              <a:t>For this voltmeter the voltage is measured                       to the tenths place so we give the raw                   uncertainty a value of </a:t>
            </a:r>
            <a:r>
              <a:rPr lang="en-US" altLang="en-US" dirty="0">
                <a:cs typeface="Courier New" pitchFamily="49" charset="0"/>
                <a:sym typeface="Symbol" pitchFamily="18" charset="2"/>
              </a:rPr>
              <a:t>∆</a:t>
            </a:r>
            <a:r>
              <a:rPr lang="en-US" altLang="en-US" i="1" dirty="0">
                <a:cs typeface="Courier New" pitchFamily="49" charset="0"/>
                <a:sym typeface="Symbol" pitchFamily="18" charset="2"/>
              </a:rPr>
              <a:t>V</a:t>
            </a:r>
            <a:r>
              <a:rPr lang="en-US" altLang="en-US" dirty="0">
                <a:cs typeface="Courier New" pitchFamily="49" charset="0"/>
                <a:sym typeface="Symbol" pitchFamily="18" charset="2"/>
              </a:rPr>
              <a:t> = 0.1 V.</a:t>
            </a:r>
          </a:p>
        </p:txBody>
      </p:sp>
      <p:sp>
        <p:nvSpPr>
          <p:cNvPr id="838658" name="Rectangle 2"/>
          <p:cNvSpPr>
            <a:spLocks noChangeArrowheads="1"/>
          </p:cNvSpPr>
          <p:nvPr/>
        </p:nvSpPr>
        <p:spPr bwMode="auto">
          <a:xfrm>
            <a:off x="671513" y="1549400"/>
            <a:ext cx="7772400" cy="468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mn-lt"/>
                <a:ea typeface="Calibri"/>
                <a:cs typeface="Times New Roman"/>
              </a:rPr>
              <a:t>Circuit diagrams </a:t>
            </a:r>
            <a:r>
              <a:rPr lang="en-US" sz="2400" dirty="0" smtClean="0">
                <a:solidFill>
                  <a:srgbClr val="333399"/>
                </a:solidFill>
                <a:latin typeface="+mn-lt"/>
                <a:ea typeface="Calibri"/>
                <a:cs typeface="Times New Roman"/>
              </a:rPr>
              <a:t> - voltmeters are connected in parallel</a:t>
            </a:r>
            <a:endParaRPr lang="en-US" altLang="en-US" sz="2400" dirty="0" smtClean="0">
              <a:solidFill>
                <a:srgbClr val="000000"/>
              </a:solidFill>
              <a:latin typeface="+mn-lt"/>
              <a:cs typeface="Times New Roman" pitchFamily="18" charset="0"/>
            </a:endParaRPr>
          </a:p>
        </p:txBody>
      </p:sp>
      <p:sp>
        <p:nvSpPr>
          <p:cNvPr id="40964"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19898" name="Freeform 26"/>
          <p:cNvSpPr>
            <a:spLocks/>
          </p:cNvSpPr>
          <p:nvPr/>
        </p:nvSpPr>
        <p:spPr bwMode="auto">
          <a:xfrm>
            <a:off x="6600825" y="508000"/>
            <a:ext cx="1700213" cy="5411788"/>
          </a:xfrm>
          <a:custGeom>
            <a:avLst/>
            <a:gdLst>
              <a:gd name="T0" fmla="*/ 2147483647 w 1071"/>
              <a:gd name="T1" fmla="*/ 2147483647 h 3409"/>
              <a:gd name="T2" fmla="*/ 2147483647 w 1071"/>
              <a:gd name="T3" fmla="*/ 2147483647 h 3409"/>
              <a:gd name="T4" fmla="*/ 2147483647 w 1071"/>
              <a:gd name="T5" fmla="*/ 2147483647 h 3409"/>
              <a:gd name="T6" fmla="*/ 2147483647 w 1071"/>
              <a:gd name="T7" fmla="*/ 2147483647 h 3409"/>
              <a:gd name="T8" fmla="*/ 2147483647 w 1071"/>
              <a:gd name="T9" fmla="*/ 2147483647 h 3409"/>
              <a:gd name="T10" fmla="*/ 2147483647 w 1071"/>
              <a:gd name="T11" fmla="*/ 2147483647 h 3409"/>
              <a:gd name="T12" fmla="*/ 2147483647 w 1071"/>
              <a:gd name="T13" fmla="*/ 2147483647 h 3409"/>
              <a:gd name="T14" fmla="*/ 2147483647 w 1071"/>
              <a:gd name="T15" fmla="*/ 2147483647 h 3409"/>
              <a:gd name="T16" fmla="*/ 2147483647 w 1071"/>
              <a:gd name="T17" fmla="*/ 2147483647 h 3409"/>
              <a:gd name="T18" fmla="*/ 2147483647 w 1071"/>
              <a:gd name="T19" fmla="*/ 2147483647 h 3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
              <a:gd name="T31" fmla="*/ 0 h 3409"/>
              <a:gd name="T32" fmla="*/ 1071 w 1071"/>
              <a:gd name="T33" fmla="*/ 3409 h 3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 h="3409">
                <a:moveTo>
                  <a:pt x="10" y="2924"/>
                </a:moveTo>
                <a:cubicBezTo>
                  <a:pt x="10" y="2976"/>
                  <a:pt x="10" y="3018"/>
                  <a:pt x="10" y="3068"/>
                </a:cubicBezTo>
                <a:cubicBezTo>
                  <a:pt x="10" y="3118"/>
                  <a:pt x="0" y="3179"/>
                  <a:pt x="10" y="3227"/>
                </a:cubicBezTo>
                <a:cubicBezTo>
                  <a:pt x="20" y="3275"/>
                  <a:pt x="32" y="3409"/>
                  <a:pt x="71" y="3356"/>
                </a:cubicBezTo>
                <a:cubicBezTo>
                  <a:pt x="110" y="3303"/>
                  <a:pt x="139" y="3397"/>
                  <a:pt x="245" y="2909"/>
                </a:cubicBezTo>
                <a:cubicBezTo>
                  <a:pt x="351" y="2421"/>
                  <a:pt x="598" y="860"/>
                  <a:pt x="708" y="430"/>
                </a:cubicBezTo>
                <a:cubicBezTo>
                  <a:pt x="818" y="0"/>
                  <a:pt x="863" y="286"/>
                  <a:pt x="905" y="332"/>
                </a:cubicBezTo>
                <a:cubicBezTo>
                  <a:pt x="947" y="378"/>
                  <a:pt x="942" y="610"/>
                  <a:pt x="958" y="703"/>
                </a:cubicBezTo>
                <a:cubicBezTo>
                  <a:pt x="974" y="796"/>
                  <a:pt x="984" y="824"/>
                  <a:pt x="1003" y="893"/>
                </a:cubicBezTo>
                <a:cubicBezTo>
                  <a:pt x="1022" y="962"/>
                  <a:pt x="1046" y="1041"/>
                  <a:pt x="1071" y="1120"/>
                </a:cubicBezTo>
              </a:path>
            </a:pathLst>
          </a:custGeom>
          <a:noFill/>
          <a:ln w="76200" cmpd="sng">
            <a:solidFill>
              <a:schemeClr val="tx1"/>
            </a:solidFill>
            <a:round/>
            <a:headEnd/>
            <a:tailEnd/>
          </a:ln>
        </p:spPr>
        <p:txBody>
          <a:bodyPr/>
          <a:lstStyle/>
          <a:p>
            <a:endParaRPr lang="en-US"/>
          </a:p>
        </p:txBody>
      </p:sp>
      <p:sp>
        <p:nvSpPr>
          <p:cNvPr id="719899" name="Freeform 27"/>
          <p:cNvSpPr>
            <a:spLocks/>
          </p:cNvSpPr>
          <p:nvPr/>
        </p:nvSpPr>
        <p:spPr bwMode="auto">
          <a:xfrm>
            <a:off x="6818313" y="15875"/>
            <a:ext cx="1949450" cy="6397625"/>
          </a:xfrm>
          <a:custGeom>
            <a:avLst/>
            <a:gdLst>
              <a:gd name="T0" fmla="*/ 2147483647 w 1228"/>
              <a:gd name="T1" fmla="*/ 2147483647 h 4030"/>
              <a:gd name="T2" fmla="*/ 2147483647 w 1228"/>
              <a:gd name="T3" fmla="*/ 2147483647 h 4030"/>
              <a:gd name="T4" fmla="*/ 2147483647 w 1228"/>
              <a:gd name="T5" fmla="*/ 2147483647 h 4030"/>
              <a:gd name="T6" fmla="*/ 2147483647 w 1228"/>
              <a:gd name="T7" fmla="*/ 2147483647 h 4030"/>
              <a:gd name="T8" fmla="*/ 2147483647 w 1228"/>
              <a:gd name="T9" fmla="*/ 2147483647 h 4030"/>
              <a:gd name="T10" fmla="*/ 2147483647 w 1228"/>
              <a:gd name="T11" fmla="*/ 2147483647 h 4030"/>
              <a:gd name="T12" fmla="*/ 2147483647 w 1228"/>
              <a:gd name="T13" fmla="*/ 2147483647 h 4030"/>
              <a:gd name="T14" fmla="*/ 2147483647 w 1228"/>
              <a:gd name="T15" fmla="*/ 2147483647 h 4030"/>
              <a:gd name="T16" fmla="*/ 2147483647 w 1228"/>
              <a:gd name="T17" fmla="*/ 2147483647 h 4030"/>
              <a:gd name="T18" fmla="*/ 2147483647 w 1228"/>
              <a:gd name="T19" fmla="*/ 2147483647 h 4030"/>
              <a:gd name="T20" fmla="*/ 2147483647 w 1228"/>
              <a:gd name="T21" fmla="*/ 2147483647 h 40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8"/>
              <a:gd name="T34" fmla="*/ 0 h 4030"/>
              <a:gd name="T35" fmla="*/ 1228 w 1228"/>
              <a:gd name="T36" fmla="*/ 4030 h 40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8" h="4030">
                <a:moveTo>
                  <a:pt x="25" y="3166"/>
                </a:moveTo>
                <a:cubicBezTo>
                  <a:pt x="25" y="3226"/>
                  <a:pt x="25" y="3286"/>
                  <a:pt x="25" y="3340"/>
                </a:cubicBezTo>
                <a:cubicBezTo>
                  <a:pt x="25" y="3394"/>
                  <a:pt x="24" y="3432"/>
                  <a:pt x="25" y="3491"/>
                </a:cubicBezTo>
                <a:cubicBezTo>
                  <a:pt x="26" y="3550"/>
                  <a:pt x="0" y="3615"/>
                  <a:pt x="33" y="3696"/>
                </a:cubicBezTo>
                <a:cubicBezTo>
                  <a:pt x="66" y="3777"/>
                  <a:pt x="139" y="4030"/>
                  <a:pt x="222" y="3977"/>
                </a:cubicBezTo>
                <a:cubicBezTo>
                  <a:pt x="305" y="3924"/>
                  <a:pt x="375" y="3934"/>
                  <a:pt x="533" y="3378"/>
                </a:cubicBezTo>
                <a:cubicBezTo>
                  <a:pt x="691" y="2822"/>
                  <a:pt x="1110" y="1203"/>
                  <a:pt x="1169" y="642"/>
                </a:cubicBezTo>
                <a:cubicBezTo>
                  <a:pt x="1228" y="81"/>
                  <a:pt x="1014" y="26"/>
                  <a:pt x="889" y="13"/>
                </a:cubicBezTo>
                <a:cubicBezTo>
                  <a:pt x="764" y="0"/>
                  <a:pt x="493" y="387"/>
                  <a:pt x="419" y="566"/>
                </a:cubicBezTo>
                <a:cubicBezTo>
                  <a:pt x="345" y="745"/>
                  <a:pt x="422" y="945"/>
                  <a:pt x="442" y="1089"/>
                </a:cubicBezTo>
                <a:cubicBezTo>
                  <a:pt x="462" y="1233"/>
                  <a:pt x="520" y="1359"/>
                  <a:pt x="540" y="1430"/>
                </a:cubicBezTo>
              </a:path>
            </a:pathLst>
          </a:custGeom>
          <a:noFill/>
          <a:ln w="76200" cmpd="sng">
            <a:solidFill>
              <a:srgbClr val="CC0000"/>
            </a:solidFill>
            <a:round/>
            <a:headEnd/>
            <a:tailEnd/>
          </a:ln>
        </p:spPr>
        <p:txBody>
          <a:bodyPr/>
          <a:lstStyle/>
          <a:p>
            <a:endParaRPr lang="en-US"/>
          </a:p>
        </p:txBody>
      </p:sp>
      <p:pic>
        <p:nvPicPr>
          <p:cNvPr id="719896" name="Picture 24" descr="1408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70763" y="3852863"/>
            <a:ext cx="1982787" cy="2643187"/>
          </a:xfrm>
          <a:prstGeom prst="rect">
            <a:avLst/>
          </a:prstGeom>
          <a:ln>
            <a:noFill/>
          </a:ln>
          <a:effectLst>
            <a:outerShdw blurRad="292100" dist="139700" dir="2700000" algn="tl" rotWithShape="0">
              <a:srgbClr val="333333">
                <a:alpha val="65000"/>
              </a:srgbClr>
            </a:outerShdw>
          </a:effectLst>
        </p:spPr>
      </p:pic>
      <p:pic>
        <p:nvPicPr>
          <p:cNvPr id="719888"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719435">
            <a:off x="7700963" y="2060575"/>
            <a:ext cx="339725" cy="2171700"/>
          </a:xfrm>
          <a:prstGeom prst="rect">
            <a:avLst/>
          </a:prstGeom>
          <a:ln>
            <a:noFill/>
          </a:ln>
          <a:effectLst>
            <a:outerShdw blurRad="292100" dist="139700" dir="2700000" algn="tl" rotWithShape="0">
              <a:srgbClr val="333333">
                <a:alpha val="65000"/>
              </a:srgbClr>
            </a:outerShdw>
          </a:effectLst>
        </p:spPr>
      </p:pic>
      <p:pic>
        <p:nvPicPr>
          <p:cNvPr id="719891"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739608">
            <a:off x="8320088" y="2032000"/>
            <a:ext cx="354012" cy="2168525"/>
          </a:xfrm>
          <a:prstGeom prst="rect">
            <a:avLst/>
          </a:prstGeom>
          <a:ln>
            <a:noFill/>
          </a:ln>
          <a:effectLst>
            <a:outerShdw blurRad="292100" dist="139700" dir="2700000" algn="tl" rotWithShape="0">
              <a:srgbClr val="333333">
                <a:alpha val="65000"/>
              </a:srgbClr>
            </a:outerShdw>
          </a:effectLst>
        </p:spPr>
      </p:pic>
      <p:sp>
        <p:nvSpPr>
          <p:cNvPr id="719901" name="Text Box 29"/>
          <p:cNvSpPr txBox="1">
            <a:spLocks noChangeArrowheads="1"/>
          </p:cNvSpPr>
          <p:nvPr/>
        </p:nvSpPr>
        <p:spPr bwMode="auto">
          <a:xfrm rot="-3872808">
            <a:off x="6321425" y="593725"/>
            <a:ext cx="1828800" cy="457200"/>
          </a:xfrm>
          <a:prstGeom prst="rect">
            <a:avLst/>
          </a:prstGeom>
          <a:noFill/>
          <a:ln w="9525">
            <a:noFill/>
            <a:miter lim="800000"/>
            <a:headEnd/>
            <a:tailEnd/>
          </a:ln>
        </p:spPr>
        <p:txBody>
          <a:bodyPr wrap="none">
            <a:spAutoFit/>
          </a:bodyPr>
          <a:lstStyle/>
          <a:p>
            <a:r>
              <a:rPr lang="en-US" altLang="en-US">
                <a:solidFill>
                  <a:schemeClr val="hlink"/>
                </a:solidFill>
              </a:rPr>
              <a:t>tenths place</a:t>
            </a:r>
          </a:p>
        </p:txBody>
      </p:sp>
      <p:pic>
        <p:nvPicPr>
          <p:cNvPr id="719902" name="Picture 3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45113" y="1976438"/>
            <a:ext cx="1966912" cy="3213100"/>
          </a:xfrm>
          <a:prstGeom prst="rect">
            <a:avLst/>
          </a:prstGeom>
          <a:ln>
            <a:noFill/>
          </a:ln>
          <a:effectLst>
            <a:outerShdw blurRad="292100" dist="139700" dir="2700000" algn="tl" rotWithShape="0">
              <a:srgbClr val="333333">
                <a:alpha val="65000"/>
              </a:srgbClr>
            </a:outerShdw>
          </a:effectLst>
        </p:spPr>
      </p:pic>
      <p:pic>
        <p:nvPicPr>
          <p:cNvPr id="719903" name="Picture 3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4148400">
            <a:off x="5988050" y="3311525"/>
            <a:ext cx="661988" cy="636588"/>
          </a:xfrm>
          <a:prstGeom prst="rect">
            <a:avLst/>
          </a:prstGeom>
          <a:noFill/>
          <a:ln w="9525">
            <a:noFill/>
            <a:miter lim="800000"/>
            <a:headEnd/>
            <a:tailEnd/>
          </a:ln>
        </p:spPr>
      </p:pic>
      <p:sp>
        <p:nvSpPr>
          <p:cNvPr id="719893" name="Text Box 21"/>
          <p:cNvSpPr txBox="1">
            <a:spLocks noChangeArrowheads="1"/>
          </p:cNvSpPr>
          <p:nvPr/>
        </p:nvSpPr>
        <p:spPr bwMode="auto">
          <a:xfrm>
            <a:off x="5653088" y="2187575"/>
            <a:ext cx="1443037"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09.4</a:t>
            </a:r>
          </a:p>
        </p:txBody>
      </p:sp>
      <p:sp>
        <p:nvSpPr>
          <p:cNvPr id="719894" name="Text Box 22"/>
          <p:cNvSpPr txBox="1">
            <a:spLocks noChangeArrowheads="1"/>
          </p:cNvSpPr>
          <p:nvPr/>
        </p:nvSpPr>
        <p:spPr bwMode="auto">
          <a:xfrm>
            <a:off x="5665788" y="2187575"/>
            <a:ext cx="1443037"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00.0</a:t>
            </a:r>
          </a:p>
        </p:txBody>
      </p:sp>
      <p:sp>
        <p:nvSpPr>
          <p:cNvPr id="719900" name="Rectangle 28"/>
          <p:cNvSpPr>
            <a:spLocks noChangeArrowheads="1"/>
          </p:cNvSpPr>
          <p:nvPr/>
        </p:nvSpPr>
        <p:spPr bwMode="auto">
          <a:xfrm>
            <a:off x="6373360" y="2262188"/>
            <a:ext cx="258762" cy="444500"/>
          </a:xfrm>
          <a:prstGeom prst="rect">
            <a:avLst/>
          </a:prstGeom>
          <a:solidFill>
            <a:srgbClr val="FF0000">
              <a:alpha val="38039"/>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9897">
                                            <p:txEl>
                                              <p:pRg st="0" end="0"/>
                                            </p:txEl>
                                          </p:spTgt>
                                        </p:tgtEl>
                                        <p:attrNameLst>
                                          <p:attrName>style.visibility</p:attrName>
                                        </p:attrNameLst>
                                      </p:cBhvr>
                                      <p:to>
                                        <p:strVal val="visible"/>
                                      </p:to>
                                    </p:set>
                                    <p:anim calcmode="lin" valueType="num">
                                      <p:cBhvr additive="base">
                                        <p:cTn id="7" dur="500" fill="hold"/>
                                        <p:tgtEl>
                                          <p:spTgt spid="7198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98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9897">
                                            <p:txEl>
                                              <p:pRg st="1" end="1"/>
                                            </p:txEl>
                                          </p:spTgt>
                                        </p:tgtEl>
                                        <p:attrNameLst>
                                          <p:attrName>style.visibility</p:attrName>
                                        </p:attrNameLst>
                                      </p:cBhvr>
                                      <p:to>
                                        <p:strVal val="visible"/>
                                      </p:to>
                                    </p:set>
                                    <p:anim calcmode="lin" valueType="num">
                                      <p:cBhvr additive="base">
                                        <p:cTn id="13" dur="500" fill="hold"/>
                                        <p:tgtEl>
                                          <p:spTgt spid="7198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98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719896"/>
                                        </p:tgtEl>
                                        <p:attrNameLst>
                                          <p:attrName>style.visibility</p:attrName>
                                        </p:attrNameLst>
                                      </p:cBhvr>
                                      <p:to>
                                        <p:strVal val="visible"/>
                                      </p:to>
                                    </p:set>
                                    <p:animEffect transition="in" filter="fade">
                                      <p:cBhvr>
                                        <p:cTn id="17" dur="500"/>
                                        <p:tgtEl>
                                          <p:spTgt spid="719896"/>
                                        </p:tgtEl>
                                      </p:cBhvr>
                                    </p:animEffect>
                                  </p:childTnLst>
                                </p:cTn>
                              </p:par>
                              <p:par>
                                <p:cTn id="18" presetID="10" presetClass="entr" presetSubtype="0" fill="hold" nodeType="withEffect">
                                  <p:stCondLst>
                                    <p:cond delay="0"/>
                                  </p:stCondLst>
                                  <p:childTnLst>
                                    <p:set>
                                      <p:cBhvr>
                                        <p:cTn id="19" dur="1" fill="hold">
                                          <p:stCondLst>
                                            <p:cond delay="0"/>
                                          </p:stCondLst>
                                        </p:cTn>
                                        <p:tgtEl>
                                          <p:spTgt spid="719902"/>
                                        </p:tgtEl>
                                        <p:attrNameLst>
                                          <p:attrName>style.visibility</p:attrName>
                                        </p:attrNameLst>
                                      </p:cBhvr>
                                      <p:to>
                                        <p:strVal val="visible"/>
                                      </p:to>
                                    </p:set>
                                    <p:animEffect transition="in" filter="fade">
                                      <p:cBhvr>
                                        <p:cTn id="20" dur="500"/>
                                        <p:tgtEl>
                                          <p:spTgt spid="719902"/>
                                        </p:tgtEl>
                                      </p:cBhvr>
                                    </p:animEffect>
                                  </p:childTnLst>
                                </p:cTn>
                              </p:par>
                              <p:par>
                                <p:cTn id="21" presetID="10" presetClass="entr" presetSubtype="0" fill="hold" nodeType="withEffect">
                                  <p:stCondLst>
                                    <p:cond delay="0"/>
                                  </p:stCondLst>
                                  <p:childTnLst>
                                    <p:set>
                                      <p:cBhvr>
                                        <p:cTn id="22" dur="1" fill="hold">
                                          <p:stCondLst>
                                            <p:cond delay="0"/>
                                          </p:stCondLst>
                                        </p:cTn>
                                        <p:tgtEl>
                                          <p:spTgt spid="719903"/>
                                        </p:tgtEl>
                                        <p:attrNameLst>
                                          <p:attrName>style.visibility</p:attrName>
                                        </p:attrNameLst>
                                      </p:cBhvr>
                                      <p:to>
                                        <p:strVal val="visible"/>
                                      </p:to>
                                    </p:set>
                                    <p:animEffect transition="in" filter="fade">
                                      <p:cBhvr>
                                        <p:cTn id="23" dur="500"/>
                                        <p:tgtEl>
                                          <p:spTgt spid="719903"/>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19894"/>
                                        </p:tgtEl>
                                        <p:attrNameLst>
                                          <p:attrName>style.visibility</p:attrName>
                                        </p:attrNameLst>
                                      </p:cBhvr>
                                      <p:to>
                                        <p:strVal val="visible"/>
                                      </p:to>
                                    </p:set>
                                    <p:animEffect transition="in" filter="fade">
                                      <p:cBhvr>
                                        <p:cTn id="27" dur="2000"/>
                                        <p:tgtEl>
                                          <p:spTgt spid="7198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9898"/>
                                        </p:tgtEl>
                                        <p:attrNameLst>
                                          <p:attrName>style.visibility</p:attrName>
                                        </p:attrNameLst>
                                      </p:cBhvr>
                                      <p:to>
                                        <p:strVal val="visible"/>
                                      </p:to>
                                    </p:set>
                                    <p:animEffect transition="in" filter="fade">
                                      <p:cBhvr>
                                        <p:cTn id="32" dur="500"/>
                                        <p:tgtEl>
                                          <p:spTgt spid="71989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par>
                                <p:cTn id="33" presetID="10" presetClass="entr" presetSubtype="0" fill="hold" nodeType="withEffect">
                                  <p:stCondLst>
                                    <p:cond delay="0"/>
                                  </p:stCondLst>
                                  <p:childTnLst>
                                    <p:set>
                                      <p:cBhvr>
                                        <p:cTn id="34" dur="1" fill="hold">
                                          <p:stCondLst>
                                            <p:cond delay="0"/>
                                          </p:stCondLst>
                                        </p:cTn>
                                        <p:tgtEl>
                                          <p:spTgt spid="719891"/>
                                        </p:tgtEl>
                                        <p:attrNameLst>
                                          <p:attrName>style.visibility</p:attrName>
                                        </p:attrNameLst>
                                      </p:cBhvr>
                                      <p:to>
                                        <p:strVal val="visible"/>
                                      </p:to>
                                    </p:set>
                                    <p:animEffect transition="in" filter="fade">
                                      <p:cBhvr>
                                        <p:cTn id="35" dur="500"/>
                                        <p:tgtEl>
                                          <p:spTgt spid="719891"/>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19899"/>
                                        </p:tgtEl>
                                        <p:attrNameLst>
                                          <p:attrName>style.visibility</p:attrName>
                                        </p:attrNameLst>
                                      </p:cBhvr>
                                      <p:to>
                                        <p:strVal val="visible"/>
                                      </p:to>
                                    </p:set>
                                    <p:animEffect transition="in" filter="fade">
                                      <p:cBhvr>
                                        <p:cTn id="40" dur="500"/>
                                        <p:tgtEl>
                                          <p:spTgt spid="719899"/>
                                        </p:tgtEl>
                                      </p:cBhvr>
                                    </p:animEffect>
                                  </p:childTnLst>
                                </p:cTn>
                              </p:par>
                              <p:par>
                                <p:cTn id="41" presetID="10" presetClass="entr" presetSubtype="0" fill="hold" nodeType="withEffect">
                                  <p:stCondLst>
                                    <p:cond delay="0"/>
                                  </p:stCondLst>
                                  <p:childTnLst>
                                    <p:set>
                                      <p:cBhvr>
                                        <p:cTn id="42" dur="1" fill="hold">
                                          <p:stCondLst>
                                            <p:cond delay="0"/>
                                          </p:stCondLst>
                                        </p:cTn>
                                        <p:tgtEl>
                                          <p:spTgt spid="719888"/>
                                        </p:tgtEl>
                                        <p:attrNameLst>
                                          <p:attrName>style.visibility</p:attrName>
                                        </p:attrNameLst>
                                      </p:cBhvr>
                                      <p:to>
                                        <p:strVal val="visible"/>
                                      </p:to>
                                    </p:set>
                                    <p:animEffect transition="in" filter="fade">
                                      <p:cBhvr>
                                        <p:cTn id="43" dur="500"/>
                                        <p:tgtEl>
                                          <p:spTgt spid="719888"/>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mph" presetSubtype="0" fill="hold" nodeType="clickEffect">
                                  <p:stCondLst>
                                    <p:cond delay="0"/>
                                  </p:stCondLst>
                                  <p:childTnLst>
                                    <p:animRot by="-5400000">
                                      <p:cBhvr>
                                        <p:cTn id="47" dur="2000" fill="hold"/>
                                        <p:tgtEl>
                                          <p:spTgt spid="719903"/>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5" name="push.wav"/>
                                        </p:tgtEl>
                                      </p:cMediaNode>
                                    </p:audio>
                                  </p:subTnLst>
                                </p:cTn>
                              </p:par>
                            </p:childTnLst>
                          </p:cTn>
                        </p:par>
                        <p:par>
                          <p:cTn id="48" fill="hold" nodeType="afterGroup">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719893"/>
                                        </p:tgtEl>
                                        <p:attrNameLst>
                                          <p:attrName>style.visibility</p:attrName>
                                        </p:attrNameLst>
                                      </p:cBhvr>
                                      <p:to>
                                        <p:strVal val="visible"/>
                                      </p:to>
                                    </p:set>
                                    <p:animEffect transition="in" filter="fade">
                                      <p:cBhvr>
                                        <p:cTn id="51" dur="500"/>
                                        <p:tgtEl>
                                          <p:spTgt spid="719893"/>
                                        </p:tgtEl>
                                      </p:cBhvr>
                                    </p:animEffect>
                                  </p:childTnLst>
                                </p:cTn>
                              </p:par>
                              <p:par>
                                <p:cTn id="52" presetID="10" presetClass="exit" presetSubtype="0" fill="hold" grpId="1" nodeType="withEffect">
                                  <p:stCondLst>
                                    <p:cond delay="0"/>
                                  </p:stCondLst>
                                  <p:childTnLst>
                                    <p:animEffect transition="out" filter="fade">
                                      <p:cBhvr>
                                        <p:cTn id="53" dur="500"/>
                                        <p:tgtEl>
                                          <p:spTgt spid="719894"/>
                                        </p:tgtEl>
                                      </p:cBhvr>
                                    </p:animEffect>
                                    <p:set>
                                      <p:cBhvr>
                                        <p:cTn id="54" dur="1" fill="hold">
                                          <p:stCondLst>
                                            <p:cond delay="499"/>
                                          </p:stCondLst>
                                        </p:cTn>
                                        <p:tgtEl>
                                          <p:spTgt spid="7198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719897">
                                            <p:txEl>
                                              <p:pRg st="2" end="2"/>
                                            </p:txEl>
                                          </p:spTgt>
                                        </p:tgtEl>
                                        <p:attrNameLst>
                                          <p:attrName>style.visibility</p:attrName>
                                        </p:attrNameLst>
                                      </p:cBhvr>
                                      <p:to>
                                        <p:strVal val="visible"/>
                                      </p:to>
                                    </p:set>
                                    <p:anim calcmode="lin" valueType="num">
                                      <p:cBhvr additive="base">
                                        <p:cTn id="59" dur="500" fill="hold"/>
                                        <p:tgtEl>
                                          <p:spTgt spid="719897">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198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719897">
                                            <p:txEl>
                                              <p:pRg st="3" end="3"/>
                                            </p:txEl>
                                          </p:spTgt>
                                        </p:tgtEl>
                                        <p:attrNameLst>
                                          <p:attrName>style.visibility</p:attrName>
                                        </p:attrNameLst>
                                      </p:cBhvr>
                                      <p:to>
                                        <p:strVal val="visible"/>
                                      </p:to>
                                    </p:set>
                                    <p:anim calcmode="lin" valueType="num">
                                      <p:cBhvr additive="base">
                                        <p:cTn id="65" dur="500" fill="hold"/>
                                        <p:tgtEl>
                                          <p:spTgt spid="719897">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1989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719897">
                                            <p:txEl>
                                              <p:pRg st="4" end="4"/>
                                            </p:txEl>
                                          </p:spTgt>
                                        </p:tgtEl>
                                        <p:attrNameLst>
                                          <p:attrName>style.visibility</p:attrName>
                                        </p:attrNameLst>
                                      </p:cBhvr>
                                      <p:to>
                                        <p:strVal val="visible"/>
                                      </p:to>
                                    </p:set>
                                    <p:anim calcmode="lin" valueType="num">
                                      <p:cBhvr additive="base">
                                        <p:cTn id="71" dur="500" fill="hold"/>
                                        <p:tgtEl>
                                          <p:spTgt spid="719897">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198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719900"/>
                                        </p:tgtEl>
                                        <p:attrNameLst>
                                          <p:attrName>style.visibility</p:attrName>
                                        </p:attrNameLst>
                                      </p:cBhvr>
                                      <p:to>
                                        <p:strVal val="visible"/>
                                      </p:to>
                                    </p:set>
                                    <p:anim calcmode="lin" valueType="num">
                                      <p:cBhvr>
                                        <p:cTn id="77" dur="500" fill="hold"/>
                                        <p:tgtEl>
                                          <p:spTgt spid="719900"/>
                                        </p:tgtEl>
                                        <p:attrNameLst>
                                          <p:attrName>ppt_w</p:attrName>
                                        </p:attrNameLst>
                                      </p:cBhvr>
                                      <p:tavLst>
                                        <p:tav tm="0">
                                          <p:val>
                                            <p:fltVal val="0"/>
                                          </p:val>
                                        </p:tav>
                                        <p:tav tm="100000">
                                          <p:val>
                                            <p:strVal val="#ppt_w"/>
                                          </p:val>
                                        </p:tav>
                                      </p:tavLst>
                                    </p:anim>
                                    <p:anim calcmode="lin" valueType="num">
                                      <p:cBhvr>
                                        <p:cTn id="78" dur="500" fill="hold"/>
                                        <p:tgtEl>
                                          <p:spTgt spid="719900"/>
                                        </p:tgtEl>
                                        <p:attrNameLst>
                                          <p:attrName>ppt_h</p:attrName>
                                        </p:attrNameLst>
                                      </p:cBhvr>
                                      <p:tavLst>
                                        <p:tav tm="0">
                                          <p:val>
                                            <p:fltVal val="0"/>
                                          </p:val>
                                        </p:tav>
                                        <p:tav tm="100000">
                                          <p:val>
                                            <p:strVal val="#ppt_h"/>
                                          </p:val>
                                        </p:tav>
                                      </p:tavLst>
                                    </p:anim>
                                    <p:animEffect transition="in" filter="fade">
                                      <p:cBhvr>
                                        <p:cTn id="79" dur="500"/>
                                        <p:tgtEl>
                                          <p:spTgt spid="719900"/>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childTnLst>
                          </p:cTn>
                        </p:par>
                        <p:par>
                          <p:cTn id="80" fill="hold" nodeType="afterGroup">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719901"/>
                                        </p:tgtEl>
                                        <p:attrNameLst>
                                          <p:attrName>style.visibility</p:attrName>
                                        </p:attrNameLst>
                                      </p:cBhvr>
                                      <p:to>
                                        <p:strVal val="visible"/>
                                      </p:to>
                                    </p:set>
                                    <p:animEffect transition="in" filter="wipe(down)">
                                      <p:cBhvr>
                                        <p:cTn id="83" dur="500"/>
                                        <p:tgtEl>
                                          <p:spTgt spid="71990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719897">
                                            <p:txEl>
                                              <p:pRg st="5" end="5"/>
                                            </p:txEl>
                                          </p:spTgt>
                                        </p:tgtEl>
                                        <p:attrNameLst>
                                          <p:attrName>style.visibility</p:attrName>
                                        </p:attrNameLst>
                                      </p:cBhvr>
                                      <p:to>
                                        <p:strVal val="visible"/>
                                      </p:to>
                                    </p:set>
                                    <p:anim calcmode="lin" valueType="num">
                                      <p:cBhvr additive="base">
                                        <p:cTn id="88" dur="500" fill="hold"/>
                                        <p:tgtEl>
                                          <p:spTgt spid="719897">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1989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98" grpId="0" animBg="1"/>
      <p:bldP spid="719899" grpId="0" animBg="1"/>
      <p:bldP spid="719901" grpId="0"/>
      <p:bldP spid="719893" grpId="0"/>
      <p:bldP spid="719894" grpId="0"/>
      <p:bldP spid="719894" grpId="1"/>
      <p:bldP spid="7199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dirty="0">
                <a:solidFill>
                  <a:srgbClr val="333399"/>
                </a:solidFill>
              </a:rPr>
              <a:t>Applications and skills: </a:t>
            </a:r>
            <a:endParaRPr lang="en-US" altLang="en-US" dirty="0">
              <a:solidFill>
                <a:srgbClr val="333399"/>
              </a:solidFill>
            </a:endParaRPr>
          </a:p>
          <a:p>
            <a:pPr marL="625475" indent="-625475" eaLnBrk="0" hangingPunct="0"/>
            <a:r>
              <a:rPr lang="en-US" altLang="en-US" dirty="0">
                <a:solidFill>
                  <a:schemeClr val="accent2"/>
                </a:solidFill>
              </a:rPr>
              <a:t>• Investigating one or more of the factors that affect resistivity experimentally</a:t>
            </a:r>
          </a:p>
          <a:p>
            <a:pPr marL="625475" indent="-625475" eaLnBrk="0" hangingPunct="0"/>
            <a:r>
              <a:rPr lang="en-US" altLang="en-US" dirty="0">
                <a:solidFill>
                  <a:schemeClr val="accent2"/>
                </a:solidFill>
              </a:rPr>
              <a:t> </a:t>
            </a:r>
            <a:r>
              <a:rPr lang="en-US" altLang="en-US" b="1" dirty="0">
                <a:solidFill>
                  <a:srgbClr val="000000"/>
                </a:solidFill>
              </a:rPr>
              <a:t>Guidance: </a:t>
            </a:r>
            <a:endParaRPr lang="en-US" altLang="en-US" dirty="0">
              <a:solidFill>
                <a:srgbClr val="000000"/>
              </a:solidFill>
            </a:endParaRPr>
          </a:p>
          <a:p>
            <a:pPr marL="625475" indent="-625475" eaLnBrk="0" hangingPunct="0"/>
            <a:r>
              <a:rPr lang="en-US" altLang="en-US" dirty="0">
                <a:solidFill>
                  <a:srgbClr val="000000"/>
                </a:solidFill>
              </a:rPr>
              <a:t>• </a:t>
            </a:r>
            <a:r>
              <a:rPr lang="en-US" altLang="en-US" dirty="0"/>
              <a:t>The filament lamp should be described as a non-</a:t>
            </a:r>
            <a:r>
              <a:rPr lang="en-US" altLang="en-US" dirty="0" err="1"/>
              <a:t>ohmic</a:t>
            </a:r>
            <a:r>
              <a:rPr lang="en-US" altLang="en-US" dirty="0"/>
              <a:t> device; a metal wire at a constant temperature is an </a:t>
            </a:r>
            <a:r>
              <a:rPr lang="en-US" altLang="en-US" dirty="0" err="1"/>
              <a:t>ohmic</a:t>
            </a:r>
            <a:r>
              <a:rPr lang="en-US" altLang="en-US" dirty="0"/>
              <a:t> device</a:t>
            </a:r>
          </a:p>
          <a:p>
            <a:pPr marL="625475" indent="-625475" eaLnBrk="0" hangingPunct="0"/>
            <a:r>
              <a:rPr lang="en-US" altLang="en-US" dirty="0">
                <a:solidFill>
                  <a:srgbClr val="000000"/>
                </a:solidFill>
              </a:rPr>
              <a:t>• </a:t>
            </a:r>
            <a:r>
              <a:rPr lang="en-US" altLang="en-US" dirty="0"/>
              <a:t>The use of non-ideal voltmeters is confined to voltmeters with a constant but finite resistance </a:t>
            </a:r>
          </a:p>
          <a:p>
            <a:pPr marL="625475" indent="-625475" eaLnBrk="0" hangingPunct="0"/>
            <a:r>
              <a:rPr lang="en-US" altLang="en-US" dirty="0">
                <a:solidFill>
                  <a:srgbClr val="000000"/>
                </a:solidFill>
              </a:rPr>
              <a:t>• </a:t>
            </a:r>
            <a:r>
              <a:rPr lang="en-US" altLang="en-US" dirty="0"/>
              <a:t>The use of non-ideal ammeters is confined to ammeters with a constant but non-zero resistance </a:t>
            </a:r>
          </a:p>
          <a:p>
            <a:pPr marL="625475" indent="-625475" eaLnBrk="0" hangingPunct="0"/>
            <a:r>
              <a:rPr lang="en-US" altLang="en-US" dirty="0">
                <a:solidFill>
                  <a:srgbClr val="000000"/>
                </a:solidFill>
              </a:rPr>
              <a:t>• </a:t>
            </a:r>
            <a:r>
              <a:rPr lang="en-US" altLang="en-US" dirty="0"/>
              <a:t>Application of Kirchhoff’s circuit laws will be limited to circuits with a maximum number of two source-carrying loops</a:t>
            </a:r>
          </a:p>
          <a:p>
            <a:pPr marL="625475" indent="-625475" eaLnBrk="0" hangingPunct="0"/>
            <a:endParaRPr lang="en-US" altLang="en-US" dirty="0"/>
          </a:p>
          <a:p>
            <a:pPr marL="625475" indent="-625475" eaLnBrk="0" hangingPunct="0"/>
            <a:endParaRPr lang="en-US" altLang="en-US" dirty="0"/>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39" name="Rectangle 19"/>
          <p:cNvSpPr>
            <a:spLocks noChangeArrowheads="1"/>
          </p:cNvSpPr>
          <p:nvPr/>
        </p:nvSpPr>
        <p:spPr bwMode="auto">
          <a:xfrm>
            <a:off x="682625" y="5630863"/>
            <a:ext cx="7753350" cy="1227137"/>
          </a:xfrm>
          <a:prstGeom prst="rect">
            <a:avLst/>
          </a:prstGeom>
          <a:solidFill>
            <a:srgbClr val="FFCCCC"/>
          </a:solidFill>
          <a:ln w="9525">
            <a:noFill/>
            <a:miter lim="800000"/>
            <a:headEnd/>
            <a:tailEnd/>
          </a:ln>
        </p:spPr>
        <p:txBody>
          <a:bodyPr/>
          <a:lstStyle/>
          <a:p>
            <a:pPr>
              <a:spcBef>
                <a:spcPct val="20000"/>
              </a:spcBef>
            </a:pPr>
            <a:r>
              <a:rPr lang="en-US" altLang="en-US" b="1" i="1"/>
              <a:t>FYI</a:t>
            </a:r>
          </a:p>
          <a:p>
            <a:pPr>
              <a:spcBef>
                <a:spcPct val="20000"/>
              </a:spcBef>
            </a:pPr>
            <a:r>
              <a:rPr lang="en-US" altLang="en-US" b="1">
                <a:sym typeface="Symbol" pitchFamily="18" charset="2"/>
              </a:rPr>
              <a:t></a:t>
            </a:r>
            <a:r>
              <a:rPr lang="en-US" altLang="en-US">
                <a:sym typeface="Symbol" pitchFamily="18" charset="2"/>
              </a:rPr>
              <a:t>When using a voltmeter the </a:t>
            </a:r>
            <a:r>
              <a:rPr lang="en-US" altLang="en-US">
                <a:solidFill>
                  <a:srgbClr val="FF0000"/>
                </a:solidFill>
                <a:sym typeface="Symbol" pitchFamily="18" charset="2"/>
              </a:rPr>
              <a:t>red lead</a:t>
            </a:r>
            <a:r>
              <a:rPr lang="en-US" altLang="en-US">
                <a:sym typeface="Symbol" pitchFamily="18" charset="2"/>
              </a:rPr>
              <a:t> is                      placed at the point of highest potential. </a:t>
            </a:r>
          </a:p>
        </p:txBody>
      </p:sp>
      <p:sp>
        <p:nvSpPr>
          <p:cNvPr id="721922" name="Rectangle 2"/>
          <p:cNvSpPr>
            <a:spLocks noChangeArrowheads="1"/>
          </p:cNvSpPr>
          <p:nvPr/>
        </p:nvSpPr>
        <p:spPr bwMode="auto">
          <a:xfrm>
            <a:off x="674688" y="1974850"/>
            <a:ext cx="7772400" cy="3686175"/>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a:t>
            </a:r>
          </a:p>
          <a:p>
            <a:pPr>
              <a:spcBef>
                <a:spcPct val="20000"/>
              </a:spcBef>
            </a:pPr>
            <a:r>
              <a:rPr lang="en-US" altLang="en-US" dirty="0">
                <a:sym typeface="Symbol" pitchFamily="18" charset="2"/>
              </a:rPr>
              <a:t>A battery’s voltage is measured                                      as shown.</a:t>
            </a:r>
          </a:p>
          <a:p>
            <a:pPr>
              <a:spcBef>
                <a:spcPct val="20000"/>
              </a:spcBef>
            </a:pPr>
            <a:r>
              <a:rPr lang="en-US" altLang="en-US" dirty="0">
                <a:sym typeface="Symbol" pitchFamily="18" charset="2"/>
              </a:rPr>
              <a:t>(b) What is the fractional error in                                      this measurement? </a:t>
            </a:r>
          </a:p>
          <a:p>
            <a:pPr>
              <a:spcBef>
                <a:spcPct val="20000"/>
              </a:spcBef>
            </a:pPr>
            <a:r>
              <a:rPr lang="en-US" altLang="en-US" dirty="0">
                <a:sym typeface="Symbol" pitchFamily="18" charset="2"/>
              </a:rPr>
              <a:t>SOLUTION:  Fractional error is                                         just </a:t>
            </a:r>
            <a:r>
              <a:rPr lang="en-US" altLang="en-US" dirty="0">
                <a:cs typeface="Courier New" pitchFamily="49" charset="0"/>
                <a:sym typeface="Symbol" pitchFamily="18" charset="2"/>
              </a:rPr>
              <a:t></a:t>
            </a:r>
            <a:r>
              <a:rPr lang="en-US" altLang="en-US" i="1" dirty="0">
                <a:cs typeface="Courier New" pitchFamily="49" charset="0"/>
                <a:sym typeface="Symbol" pitchFamily="18" charset="2"/>
              </a:rPr>
              <a:t>V /</a:t>
            </a:r>
            <a:r>
              <a:rPr lang="en-US" altLang="en-US" dirty="0">
                <a:cs typeface="Courier New" pitchFamily="49" charset="0"/>
                <a:sym typeface="Symbol" pitchFamily="18" charset="2"/>
              </a:rPr>
              <a:t> </a:t>
            </a:r>
            <a:r>
              <a:rPr lang="en-US" altLang="en-US" i="1" dirty="0">
                <a:cs typeface="Courier New" pitchFamily="49" charset="0"/>
                <a:sym typeface="Symbol" pitchFamily="18" charset="2"/>
              </a:rPr>
              <a:t>V</a:t>
            </a:r>
            <a:r>
              <a:rPr lang="en-US" altLang="en-US" dirty="0">
                <a:cs typeface="Courier New" pitchFamily="49" charset="0"/>
                <a:sym typeface="Symbol" pitchFamily="18" charset="2"/>
              </a:rPr>
              <a:t>.</a:t>
            </a:r>
            <a:r>
              <a:rPr lang="en-US" altLang="en-US" dirty="0">
                <a:sym typeface="Symbol" pitchFamily="18" charset="2"/>
              </a:rPr>
              <a:t> For this particular                              measurement we then have</a:t>
            </a:r>
          </a:p>
          <a:p>
            <a:pPr>
              <a:spcBef>
                <a:spcPct val="20000"/>
              </a:spcBef>
              <a:buFont typeface="Symbol" pitchFamily="18" charset="2"/>
              <a:buChar char="·"/>
            </a:pPr>
            <a:r>
              <a:rPr lang="en-US" altLang="en-US" dirty="0">
                <a:sym typeface="Symbol" pitchFamily="18" charset="2"/>
              </a:rPr>
              <a:t></a:t>
            </a:r>
            <a:r>
              <a:rPr lang="en-US" altLang="en-US" i="1" dirty="0">
                <a:cs typeface="Courier New" pitchFamily="49" charset="0"/>
                <a:sym typeface="Symbol" pitchFamily="18" charset="2"/>
              </a:rPr>
              <a:t>V /</a:t>
            </a:r>
            <a:r>
              <a:rPr lang="en-US" altLang="en-US" dirty="0">
                <a:cs typeface="Courier New" pitchFamily="49" charset="0"/>
                <a:sym typeface="Symbol" pitchFamily="18" charset="2"/>
              </a:rPr>
              <a:t> </a:t>
            </a:r>
            <a:r>
              <a:rPr lang="en-US" altLang="en-US" i="1" dirty="0">
                <a:cs typeface="Courier New" pitchFamily="49" charset="0"/>
                <a:sym typeface="Symbol" pitchFamily="18" charset="2"/>
              </a:rPr>
              <a:t>V</a:t>
            </a:r>
            <a:r>
              <a:rPr lang="en-US" altLang="en-US" dirty="0">
                <a:cs typeface="Courier New" pitchFamily="49" charset="0"/>
                <a:sym typeface="Symbol" pitchFamily="18" charset="2"/>
              </a:rPr>
              <a:t> = </a:t>
            </a:r>
            <a:r>
              <a:rPr lang="en-US" altLang="en-US" dirty="0" smtClean="0">
                <a:cs typeface="Courier New" pitchFamily="49" charset="0"/>
                <a:sym typeface="Symbol" pitchFamily="18" charset="2"/>
              </a:rPr>
              <a:t>0.1 </a:t>
            </a:r>
            <a:r>
              <a:rPr lang="en-US" altLang="en-US" i="1" dirty="0" smtClean="0">
                <a:cs typeface="Courier New" pitchFamily="49" charset="0"/>
                <a:sym typeface="Symbol" pitchFamily="18" charset="2"/>
              </a:rPr>
              <a:t>/</a:t>
            </a:r>
            <a:r>
              <a:rPr lang="en-US" altLang="en-US" dirty="0" smtClean="0">
                <a:cs typeface="Courier New" pitchFamily="49" charset="0"/>
                <a:sym typeface="Symbol" pitchFamily="18" charset="2"/>
              </a:rPr>
              <a:t> 9.4 </a:t>
            </a:r>
            <a:r>
              <a:rPr lang="en-US" altLang="en-US" dirty="0">
                <a:cs typeface="Courier New" pitchFamily="49" charset="0"/>
                <a:sym typeface="Symbol" pitchFamily="18" charset="2"/>
              </a:rPr>
              <a:t>= 0.011 (or 1.1%).</a:t>
            </a:r>
          </a:p>
        </p:txBody>
      </p:sp>
      <p:sp>
        <p:nvSpPr>
          <p:cNvPr id="838658" name="Rectangle 2"/>
          <p:cNvSpPr>
            <a:spLocks noChangeArrowheads="1"/>
          </p:cNvSpPr>
          <p:nvPr/>
        </p:nvSpPr>
        <p:spPr bwMode="auto">
          <a:xfrm>
            <a:off x="671513" y="1549400"/>
            <a:ext cx="7772400" cy="468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mn-lt"/>
                <a:ea typeface="Calibri"/>
                <a:cs typeface="Times New Roman"/>
              </a:rPr>
              <a:t>Circuit diagrams </a:t>
            </a:r>
            <a:r>
              <a:rPr lang="en-US" sz="2400" dirty="0" smtClean="0">
                <a:solidFill>
                  <a:srgbClr val="333399"/>
                </a:solidFill>
                <a:latin typeface="+mn-lt"/>
                <a:ea typeface="Calibri"/>
                <a:cs typeface="Times New Roman"/>
              </a:rPr>
              <a:t> - voltmeters are connected in parallel</a:t>
            </a:r>
            <a:endParaRPr lang="en-US" altLang="en-US" sz="2400" dirty="0" smtClean="0">
              <a:solidFill>
                <a:srgbClr val="000000"/>
              </a:solidFill>
              <a:latin typeface="+mn-lt"/>
              <a:cs typeface="Times New Roman" pitchFamily="18" charset="0"/>
            </a:endParaRPr>
          </a:p>
        </p:txBody>
      </p:sp>
      <p:sp>
        <p:nvSpPr>
          <p:cNvPr id="41989" name="Rectangle 4"/>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41990" name="Freeform 5"/>
          <p:cNvSpPr>
            <a:spLocks/>
          </p:cNvSpPr>
          <p:nvPr/>
        </p:nvSpPr>
        <p:spPr bwMode="auto">
          <a:xfrm>
            <a:off x="6600825" y="508000"/>
            <a:ext cx="1700213" cy="5411788"/>
          </a:xfrm>
          <a:custGeom>
            <a:avLst/>
            <a:gdLst>
              <a:gd name="T0" fmla="*/ 2147483647 w 1071"/>
              <a:gd name="T1" fmla="*/ 2147483647 h 3409"/>
              <a:gd name="T2" fmla="*/ 2147483647 w 1071"/>
              <a:gd name="T3" fmla="*/ 2147483647 h 3409"/>
              <a:gd name="T4" fmla="*/ 2147483647 w 1071"/>
              <a:gd name="T5" fmla="*/ 2147483647 h 3409"/>
              <a:gd name="T6" fmla="*/ 2147483647 w 1071"/>
              <a:gd name="T7" fmla="*/ 2147483647 h 3409"/>
              <a:gd name="T8" fmla="*/ 2147483647 w 1071"/>
              <a:gd name="T9" fmla="*/ 2147483647 h 3409"/>
              <a:gd name="T10" fmla="*/ 2147483647 w 1071"/>
              <a:gd name="T11" fmla="*/ 2147483647 h 3409"/>
              <a:gd name="T12" fmla="*/ 2147483647 w 1071"/>
              <a:gd name="T13" fmla="*/ 2147483647 h 3409"/>
              <a:gd name="T14" fmla="*/ 2147483647 w 1071"/>
              <a:gd name="T15" fmla="*/ 2147483647 h 3409"/>
              <a:gd name="T16" fmla="*/ 2147483647 w 1071"/>
              <a:gd name="T17" fmla="*/ 2147483647 h 3409"/>
              <a:gd name="T18" fmla="*/ 2147483647 w 1071"/>
              <a:gd name="T19" fmla="*/ 2147483647 h 3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
              <a:gd name="T31" fmla="*/ 0 h 3409"/>
              <a:gd name="T32" fmla="*/ 1071 w 1071"/>
              <a:gd name="T33" fmla="*/ 3409 h 3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 h="3409">
                <a:moveTo>
                  <a:pt x="10" y="2924"/>
                </a:moveTo>
                <a:cubicBezTo>
                  <a:pt x="10" y="2976"/>
                  <a:pt x="10" y="3018"/>
                  <a:pt x="10" y="3068"/>
                </a:cubicBezTo>
                <a:cubicBezTo>
                  <a:pt x="10" y="3118"/>
                  <a:pt x="0" y="3179"/>
                  <a:pt x="10" y="3227"/>
                </a:cubicBezTo>
                <a:cubicBezTo>
                  <a:pt x="20" y="3275"/>
                  <a:pt x="32" y="3409"/>
                  <a:pt x="71" y="3356"/>
                </a:cubicBezTo>
                <a:cubicBezTo>
                  <a:pt x="110" y="3303"/>
                  <a:pt x="139" y="3397"/>
                  <a:pt x="245" y="2909"/>
                </a:cubicBezTo>
                <a:cubicBezTo>
                  <a:pt x="351" y="2421"/>
                  <a:pt x="598" y="860"/>
                  <a:pt x="708" y="430"/>
                </a:cubicBezTo>
                <a:cubicBezTo>
                  <a:pt x="818" y="0"/>
                  <a:pt x="863" y="286"/>
                  <a:pt x="905" y="332"/>
                </a:cubicBezTo>
                <a:cubicBezTo>
                  <a:pt x="947" y="378"/>
                  <a:pt x="942" y="610"/>
                  <a:pt x="958" y="703"/>
                </a:cubicBezTo>
                <a:cubicBezTo>
                  <a:pt x="974" y="796"/>
                  <a:pt x="984" y="824"/>
                  <a:pt x="1003" y="893"/>
                </a:cubicBezTo>
                <a:cubicBezTo>
                  <a:pt x="1022" y="962"/>
                  <a:pt x="1046" y="1041"/>
                  <a:pt x="1071" y="1120"/>
                </a:cubicBezTo>
              </a:path>
            </a:pathLst>
          </a:custGeom>
          <a:noFill/>
          <a:ln w="76200" cmpd="sng">
            <a:solidFill>
              <a:schemeClr val="tx1"/>
            </a:solidFill>
            <a:round/>
            <a:headEnd/>
            <a:tailEnd/>
          </a:ln>
        </p:spPr>
        <p:txBody>
          <a:bodyPr/>
          <a:lstStyle/>
          <a:p>
            <a:endParaRPr lang="en-US"/>
          </a:p>
        </p:txBody>
      </p:sp>
      <p:sp>
        <p:nvSpPr>
          <p:cNvPr id="41991" name="Freeform 6"/>
          <p:cNvSpPr>
            <a:spLocks/>
          </p:cNvSpPr>
          <p:nvPr/>
        </p:nvSpPr>
        <p:spPr bwMode="auto">
          <a:xfrm>
            <a:off x="6811963" y="15875"/>
            <a:ext cx="1968500" cy="6148388"/>
          </a:xfrm>
          <a:custGeom>
            <a:avLst/>
            <a:gdLst>
              <a:gd name="T0" fmla="*/ 2147483647 w 1240"/>
              <a:gd name="T1" fmla="*/ 2147483647 h 3873"/>
              <a:gd name="T2" fmla="*/ 2147483647 w 1240"/>
              <a:gd name="T3" fmla="*/ 2147483647 h 3873"/>
              <a:gd name="T4" fmla="*/ 2147483647 w 1240"/>
              <a:gd name="T5" fmla="*/ 2147483647 h 3873"/>
              <a:gd name="T6" fmla="*/ 2147483647 w 1240"/>
              <a:gd name="T7" fmla="*/ 2147483647 h 3873"/>
              <a:gd name="T8" fmla="*/ 2147483647 w 1240"/>
              <a:gd name="T9" fmla="*/ 2147483647 h 3873"/>
              <a:gd name="T10" fmla="*/ 2147483647 w 1240"/>
              <a:gd name="T11" fmla="*/ 2147483647 h 3873"/>
              <a:gd name="T12" fmla="*/ 2147483647 w 1240"/>
              <a:gd name="T13" fmla="*/ 2147483647 h 3873"/>
              <a:gd name="T14" fmla="*/ 2147483647 w 1240"/>
              <a:gd name="T15" fmla="*/ 2147483647 h 3873"/>
              <a:gd name="T16" fmla="*/ 2147483647 w 1240"/>
              <a:gd name="T17" fmla="*/ 2147483647 h 3873"/>
              <a:gd name="T18" fmla="*/ 2147483647 w 1240"/>
              <a:gd name="T19" fmla="*/ 2147483647 h 3873"/>
              <a:gd name="T20" fmla="*/ 2147483647 w 1240"/>
              <a:gd name="T21" fmla="*/ 2147483647 h 38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0"/>
              <a:gd name="T34" fmla="*/ 0 h 3873"/>
              <a:gd name="T35" fmla="*/ 1240 w 1240"/>
              <a:gd name="T36" fmla="*/ 3873 h 38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0" h="3873">
                <a:moveTo>
                  <a:pt x="29" y="3166"/>
                </a:moveTo>
                <a:cubicBezTo>
                  <a:pt x="29" y="3226"/>
                  <a:pt x="29" y="3286"/>
                  <a:pt x="29" y="3340"/>
                </a:cubicBezTo>
                <a:cubicBezTo>
                  <a:pt x="29" y="3394"/>
                  <a:pt x="28" y="3432"/>
                  <a:pt x="29" y="3491"/>
                </a:cubicBezTo>
                <a:cubicBezTo>
                  <a:pt x="30" y="3550"/>
                  <a:pt x="0" y="3643"/>
                  <a:pt x="37" y="3696"/>
                </a:cubicBezTo>
                <a:cubicBezTo>
                  <a:pt x="74" y="3749"/>
                  <a:pt x="173" y="3873"/>
                  <a:pt x="249" y="3810"/>
                </a:cubicBezTo>
                <a:cubicBezTo>
                  <a:pt x="325" y="3747"/>
                  <a:pt x="337" y="3845"/>
                  <a:pt x="491" y="3317"/>
                </a:cubicBezTo>
                <a:cubicBezTo>
                  <a:pt x="645" y="2789"/>
                  <a:pt x="1106" y="1193"/>
                  <a:pt x="1173" y="642"/>
                </a:cubicBezTo>
                <a:cubicBezTo>
                  <a:pt x="1240" y="91"/>
                  <a:pt x="1018" y="26"/>
                  <a:pt x="893" y="13"/>
                </a:cubicBezTo>
                <a:cubicBezTo>
                  <a:pt x="768" y="0"/>
                  <a:pt x="497" y="387"/>
                  <a:pt x="423" y="566"/>
                </a:cubicBezTo>
                <a:cubicBezTo>
                  <a:pt x="349" y="745"/>
                  <a:pt x="426" y="945"/>
                  <a:pt x="446" y="1089"/>
                </a:cubicBezTo>
                <a:cubicBezTo>
                  <a:pt x="466" y="1233"/>
                  <a:pt x="524" y="1359"/>
                  <a:pt x="544" y="1430"/>
                </a:cubicBezTo>
              </a:path>
            </a:pathLst>
          </a:custGeom>
          <a:noFill/>
          <a:ln w="76200" cmpd="sng">
            <a:solidFill>
              <a:srgbClr val="CC0000"/>
            </a:solidFill>
            <a:round/>
            <a:headEnd/>
            <a:tailEnd/>
          </a:ln>
        </p:spPr>
        <p:txBody>
          <a:bodyPr/>
          <a:lstStyle/>
          <a:p>
            <a:endParaRPr lang="en-US"/>
          </a:p>
        </p:txBody>
      </p:sp>
      <p:pic>
        <p:nvPicPr>
          <p:cNvPr id="47112" name="Picture 7" descr="1408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70763" y="3852863"/>
            <a:ext cx="1982787" cy="2643187"/>
          </a:xfrm>
          <a:prstGeom prst="rect">
            <a:avLst/>
          </a:prstGeom>
          <a:ln>
            <a:noFill/>
          </a:ln>
          <a:effectLst>
            <a:outerShdw blurRad="292100" dist="139700" dir="2700000" algn="tl" rotWithShape="0">
              <a:srgbClr val="333333">
                <a:alpha val="65000"/>
              </a:srgbClr>
            </a:outerShdw>
          </a:effectLst>
        </p:spPr>
      </p:pic>
      <p:pic>
        <p:nvPicPr>
          <p:cNvPr id="47113"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719435">
            <a:off x="7700963" y="2060575"/>
            <a:ext cx="339725" cy="2171700"/>
          </a:xfrm>
          <a:prstGeom prst="rect">
            <a:avLst/>
          </a:prstGeom>
          <a:ln>
            <a:noFill/>
          </a:ln>
          <a:effectLst>
            <a:outerShdw blurRad="292100" dist="139700" dir="2700000" algn="tl" rotWithShape="0">
              <a:srgbClr val="333333">
                <a:alpha val="65000"/>
              </a:srgbClr>
            </a:outerShdw>
          </a:effectLst>
        </p:spPr>
      </p:pic>
      <p:pic>
        <p:nvPicPr>
          <p:cNvPr id="4711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739608">
            <a:off x="8320088" y="2032000"/>
            <a:ext cx="354012" cy="2168525"/>
          </a:xfrm>
          <a:prstGeom prst="rect">
            <a:avLst/>
          </a:prstGeom>
          <a:ln>
            <a:noFill/>
          </a:ln>
          <a:effectLst>
            <a:outerShdw blurRad="292100" dist="139700" dir="2700000" algn="tl" rotWithShape="0">
              <a:srgbClr val="333333">
                <a:alpha val="65000"/>
              </a:srgbClr>
            </a:outerShdw>
          </a:effectLst>
        </p:spPr>
      </p:pic>
      <p:pic>
        <p:nvPicPr>
          <p:cNvPr id="47115"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43525" y="1976438"/>
            <a:ext cx="1966913" cy="3213100"/>
          </a:xfrm>
          <a:prstGeom prst="rect">
            <a:avLst/>
          </a:prstGeom>
          <a:ln>
            <a:noFill/>
          </a:ln>
          <a:effectLst>
            <a:outerShdw blurRad="292100" dist="139700" dir="2700000" algn="tl" rotWithShape="0">
              <a:srgbClr val="333333">
                <a:alpha val="65000"/>
              </a:srgbClr>
            </a:outerShdw>
          </a:effectLst>
        </p:spPr>
      </p:pic>
      <p:pic>
        <p:nvPicPr>
          <p:cNvPr id="41996"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182849">
            <a:off x="5986463" y="3311525"/>
            <a:ext cx="661987" cy="636588"/>
          </a:xfrm>
          <a:prstGeom prst="rect">
            <a:avLst/>
          </a:prstGeom>
          <a:noFill/>
          <a:ln w="9525">
            <a:noFill/>
            <a:miter lim="800000"/>
            <a:headEnd/>
            <a:tailEnd/>
          </a:ln>
        </p:spPr>
      </p:pic>
      <p:sp>
        <p:nvSpPr>
          <p:cNvPr id="41997" name="Text Box 11"/>
          <p:cNvSpPr txBox="1">
            <a:spLocks noChangeArrowheads="1"/>
          </p:cNvSpPr>
          <p:nvPr/>
        </p:nvSpPr>
        <p:spPr bwMode="auto">
          <a:xfrm>
            <a:off x="5665788" y="2187575"/>
            <a:ext cx="1443037"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09.4</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1922">
                                            <p:txEl>
                                              <p:pRg st="2" end="2"/>
                                            </p:txEl>
                                          </p:spTgt>
                                        </p:tgtEl>
                                        <p:attrNameLst>
                                          <p:attrName>style.visibility</p:attrName>
                                        </p:attrNameLst>
                                      </p:cBhvr>
                                      <p:to>
                                        <p:strVal val="visible"/>
                                      </p:to>
                                    </p:set>
                                    <p:anim calcmode="lin" valueType="num">
                                      <p:cBhvr additive="base">
                                        <p:cTn id="7" dur="500" fill="hold"/>
                                        <p:tgtEl>
                                          <p:spTgt spid="7219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1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1922">
                                            <p:txEl>
                                              <p:pRg st="3" end="3"/>
                                            </p:txEl>
                                          </p:spTgt>
                                        </p:tgtEl>
                                        <p:attrNameLst>
                                          <p:attrName>style.visibility</p:attrName>
                                        </p:attrNameLst>
                                      </p:cBhvr>
                                      <p:to>
                                        <p:strVal val="visible"/>
                                      </p:to>
                                    </p:set>
                                    <p:anim calcmode="lin" valueType="num">
                                      <p:cBhvr additive="base">
                                        <p:cTn id="13" dur="500" fill="hold"/>
                                        <p:tgtEl>
                                          <p:spTgt spid="72192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19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21922">
                                            <p:txEl>
                                              <p:pRg st="4" end="4"/>
                                            </p:txEl>
                                          </p:spTgt>
                                        </p:tgtEl>
                                        <p:attrNameLst>
                                          <p:attrName>style.visibility</p:attrName>
                                        </p:attrNameLst>
                                      </p:cBhvr>
                                      <p:to>
                                        <p:strVal val="visible"/>
                                      </p:to>
                                    </p:set>
                                    <p:anim calcmode="lin" valueType="num">
                                      <p:cBhvr additive="base">
                                        <p:cTn id="19" dur="500" fill="hold"/>
                                        <p:tgtEl>
                                          <p:spTgt spid="7219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19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21939">
                                            <p:txEl>
                                              <p:pRg st="1" end="1"/>
                                            </p:txEl>
                                          </p:spTgt>
                                        </p:tgtEl>
                                        <p:attrNameLst>
                                          <p:attrName>style.visibility</p:attrName>
                                        </p:attrNameLst>
                                      </p:cBhvr>
                                      <p:to>
                                        <p:strVal val="visible"/>
                                      </p:to>
                                    </p:set>
                                    <p:anim calcmode="lin" valueType="num">
                                      <p:cBhvr additive="base">
                                        <p:cTn id="25" dur="500" fill="hold"/>
                                        <p:tgtEl>
                                          <p:spTgt spid="72193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19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Circuit diagrams </a:t>
            </a:r>
            <a:r>
              <a:rPr lang="en-US" altLang="en-US">
                <a:solidFill>
                  <a:srgbClr val="333399"/>
                </a:solidFill>
              </a:rPr>
              <a:t> - voltmeters are connected in parallel</a:t>
            </a:r>
          </a:p>
          <a:p>
            <a:pPr>
              <a:spcBef>
                <a:spcPct val="20000"/>
              </a:spcBef>
            </a:pPr>
            <a:r>
              <a:rPr lang="it-IT" altLang="en-US">
                <a:solidFill>
                  <a:srgbClr val="000000"/>
                </a:solidFill>
                <a:cs typeface="Times New Roman" pitchFamily="18" charset="0"/>
                <a:sym typeface="Symbol" pitchFamily="18" charset="2"/>
              </a:rPr>
              <a:t></a:t>
            </a:r>
            <a:r>
              <a:rPr lang="it-IT" altLang="en-US">
                <a:solidFill>
                  <a:srgbClr val="000000"/>
                </a:solidFill>
                <a:cs typeface="Times New Roman" pitchFamily="18" charset="0"/>
              </a:rPr>
              <a:t>Consider the simple circuit of battery, lamp, and wire.</a:t>
            </a:r>
            <a:endParaRPr lang="en-US" altLang="en-US">
              <a:solidFill>
                <a:srgbClr val="000000"/>
              </a:solidFill>
              <a:cs typeface="Times New Roman" pitchFamily="18" charset="0"/>
            </a:endParaRPr>
          </a:p>
          <a:p>
            <a:pPr>
              <a:spcBef>
                <a:spcPct val="20000"/>
              </a:spcBef>
            </a:pPr>
            <a:r>
              <a:rPr lang="it-IT" altLang="en-US">
                <a:solidFill>
                  <a:srgbClr val="000000"/>
                </a:solidFill>
                <a:cs typeface="Times New Roman" pitchFamily="18" charset="0"/>
                <a:sym typeface="Symbol" pitchFamily="18" charset="2"/>
              </a:rPr>
              <a:t></a:t>
            </a:r>
            <a:r>
              <a:rPr lang="it-IT" altLang="en-US">
                <a:solidFill>
                  <a:srgbClr val="000000"/>
                </a:solidFill>
                <a:cs typeface="Times New Roman" pitchFamily="18" charset="0"/>
              </a:rPr>
              <a:t>To measure the                                                         </a:t>
            </a:r>
            <a:r>
              <a:rPr lang="it-IT" altLang="en-US" b="1">
                <a:solidFill>
                  <a:srgbClr val="000000"/>
                </a:solidFill>
                <a:cs typeface="Times New Roman" pitchFamily="18" charset="0"/>
              </a:rPr>
              <a:t>voltage</a:t>
            </a:r>
            <a:r>
              <a:rPr lang="it-IT" altLang="en-US">
                <a:solidFill>
                  <a:srgbClr val="000000"/>
                </a:solidFill>
                <a:cs typeface="Times New Roman" pitchFamily="18" charset="0"/>
              </a:rPr>
              <a:t> of the                                                               circuit we merely                                                         connect the                                                                voltmeter while                                                                  the circuit is                                                                          in operation.</a:t>
            </a:r>
          </a:p>
        </p:txBody>
      </p:sp>
      <p:sp>
        <p:nvSpPr>
          <p:cNvPr id="746572" name="Freeform 76"/>
          <p:cNvSpPr>
            <a:spLocks/>
          </p:cNvSpPr>
          <p:nvPr/>
        </p:nvSpPr>
        <p:spPr bwMode="auto">
          <a:xfrm>
            <a:off x="4508500" y="5907088"/>
            <a:ext cx="2217738" cy="814387"/>
          </a:xfrm>
          <a:custGeom>
            <a:avLst/>
            <a:gdLst>
              <a:gd name="T0" fmla="*/ 2147483647 w 1397"/>
              <a:gd name="T1" fmla="*/ 0 h 513"/>
              <a:gd name="T2" fmla="*/ 2147483647 w 1397"/>
              <a:gd name="T3" fmla="*/ 2147483647 h 513"/>
              <a:gd name="T4" fmla="*/ 2147483647 w 1397"/>
              <a:gd name="T5" fmla="*/ 2147483647 h 513"/>
              <a:gd name="T6" fmla="*/ 2147483647 w 1397"/>
              <a:gd name="T7" fmla="*/ 2147483647 h 513"/>
              <a:gd name="T8" fmla="*/ 2147483647 w 1397"/>
              <a:gd name="T9" fmla="*/ 2147483647 h 513"/>
              <a:gd name="T10" fmla="*/ 2147483647 w 1397"/>
              <a:gd name="T11" fmla="*/ 2147483647 h 513"/>
              <a:gd name="T12" fmla="*/ 0 60000 65536"/>
              <a:gd name="T13" fmla="*/ 0 60000 65536"/>
              <a:gd name="T14" fmla="*/ 0 60000 65536"/>
              <a:gd name="T15" fmla="*/ 0 60000 65536"/>
              <a:gd name="T16" fmla="*/ 0 60000 65536"/>
              <a:gd name="T17" fmla="*/ 0 60000 65536"/>
              <a:gd name="T18" fmla="*/ 0 w 1397"/>
              <a:gd name="T19" fmla="*/ 0 h 513"/>
              <a:gd name="T20" fmla="*/ 1397 w 1397"/>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1397" h="513">
                <a:moveTo>
                  <a:pt x="17" y="0"/>
                </a:moveTo>
                <a:cubicBezTo>
                  <a:pt x="12" y="59"/>
                  <a:pt x="7" y="119"/>
                  <a:pt x="17" y="190"/>
                </a:cubicBezTo>
                <a:cubicBezTo>
                  <a:pt x="27" y="261"/>
                  <a:pt x="0" y="372"/>
                  <a:pt x="78" y="425"/>
                </a:cubicBezTo>
                <a:cubicBezTo>
                  <a:pt x="156" y="478"/>
                  <a:pt x="324" y="503"/>
                  <a:pt x="487" y="508"/>
                </a:cubicBezTo>
                <a:cubicBezTo>
                  <a:pt x="650" y="513"/>
                  <a:pt x="904" y="486"/>
                  <a:pt x="1056" y="455"/>
                </a:cubicBezTo>
                <a:cubicBezTo>
                  <a:pt x="1208" y="424"/>
                  <a:pt x="1302" y="371"/>
                  <a:pt x="1397" y="319"/>
                </a:cubicBezTo>
              </a:path>
            </a:pathLst>
          </a:custGeom>
          <a:noFill/>
          <a:ln w="76200" cmpd="sng">
            <a:solidFill>
              <a:schemeClr val="tx1"/>
            </a:solidFill>
            <a:round/>
            <a:headEnd/>
            <a:tailEnd/>
          </a:ln>
        </p:spPr>
        <p:txBody>
          <a:bodyPr/>
          <a:lstStyle/>
          <a:p>
            <a:endParaRPr lang="en-US"/>
          </a:p>
        </p:txBody>
      </p:sp>
      <p:sp>
        <p:nvSpPr>
          <p:cNvPr id="43012"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46564" name="Freeform 68"/>
          <p:cNvSpPr>
            <a:spLocks/>
          </p:cNvSpPr>
          <p:nvPr/>
        </p:nvSpPr>
        <p:spPr bwMode="auto">
          <a:xfrm>
            <a:off x="6267450" y="5422900"/>
            <a:ext cx="2654300" cy="952500"/>
          </a:xfrm>
          <a:custGeom>
            <a:avLst/>
            <a:gdLst>
              <a:gd name="T0" fmla="*/ 0 w 1672"/>
              <a:gd name="T1" fmla="*/ 0 h 600"/>
              <a:gd name="T2" fmla="*/ 2147483647 w 1672"/>
              <a:gd name="T3" fmla="*/ 2147483647 h 600"/>
              <a:gd name="T4" fmla="*/ 2147483647 w 1672"/>
              <a:gd name="T5" fmla="*/ 2147483647 h 600"/>
              <a:gd name="T6" fmla="*/ 2147483647 w 1672"/>
              <a:gd name="T7" fmla="*/ 2147483647 h 600"/>
              <a:gd name="T8" fmla="*/ 2147483647 w 1672"/>
              <a:gd name="T9" fmla="*/ 2147483647 h 600"/>
              <a:gd name="T10" fmla="*/ 2147483647 w 1672"/>
              <a:gd name="T11" fmla="*/ 2147483647 h 600"/>
              <a:gd name="T12" fmla="*/ 2147483647 w 1672"/>
              <a:gd name="T13" fmla="*/ 2147483647 h 600"/>
              <a:gd name="T14" fmla="*/ 2147483647 w 1672"/>
              <a:gd name="T15" fmla="*/ 2147483647 h 600"/>
              <a:gd name="T16" fmla="*/ 0 60000 65536"/>
              <a:gd name="T17" fmla="*/ 0 60000 65536"/>
              <a:gd name="T18" fmla="*/ 0 60000 65536"/>
              <a:gd name="T19" fmla="*/ 0 60000 65536"/>
              <a:gd name="T20" fmla="*/ 0 60000 65536"/>
              <a:gd name="T21" fmla="*/ 0 60000 65536"/>
              <a:gd name="T22" fmla="*/ 0 60000 65536"/>
              <a:gd name="T23" fmla="*/ 0 60000 65536"/>
              <a:gd name="T24" fmla="*/ 0 w 1672"/>
              <a:gd name="T25" fmla="*/ 0 h 600"/>
              <a:gd name="T26" fmla="*/ 1672 w 1672"/>
              <a:gd name="T27" fmla="*/ 600 h 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2" h="600">
                <a:moveTo>
                  <a:pt x="0" y="0"/>
                </a:moveTo>
                <a:cubicBezTo>
                  <a:pt x="0" y="41"/>
                  <a:pt x="0" y="83"/>
                  <a:pt x="23" y="137"/>
                </a:cubicBezTo>
                <a:cubicBezTo>
                  <a:pt x="46" y="191"/>
                  <a:pt x="71" y="262"/>
                  <a:pt x="137" y="326"/>
                </a:cubicBezTo>
                <a:cubicBezTo>
                  <a:pt x="203" y="390"/>
                  <a:pt x="270" y="478"/>
                  <a:pt x="417" y="523"/>
                </a:cubicBezTo>
                <a:cubicBezTo>
                  <a:pt x="564" y="568"/>
                  <a:pt x="824" y="600"/>
                  <a:pt x="1016" y="599"/>
                </a:cubicBezTo>
                <a:cubicBezTo>
                  <a:pt x="1208" y="598"/>
                  <a:pt x="1466" y="568"/>
                  <a:pt x="1569" y="516"/>
                </a:cubicBezTo>
                <a:cubicBezTo>
                  <a:pt x="1672" y="464"/>
                  <a:pt x="1646" y="364"/>
                  <a:pt x="1637" y="288"/>
                </a:cubicBezTo>
                <a:cubicBezTo>
                  <a:pt x="1628" y="212"/>
                  <a:pt x="1572" y="136"/>
                  <a:pt x="1516" y="61"/>
                </a:cubicBezTo>
              </a:path>
            </a:pathLst>
          </a:custGeom>
          <a:noFill/>
          <a:ln w="76200" cmpd="sng">
            <a:solidFill>
              <a:schemeClr val="tx1"/>
            </a:solidFill>
            <a:round/>
            <a:headEnd/>
            <a:tailEnd/>
          </a:ln>
        </p:spPr>
        <p:txBody>
          <a:bodyPr/>
          <a:lstStyle/>
          <a:p>
            <a:endParaRPr lang="en-US"/>
          </a:p>
        </p:txBody>
      </p:sp>
      <p:pic>
        <p:nvPicPr>
          <p:cNvPr id="746559" name="Picture 63" descr="battery"/>
          <p:cNvPicPr>
            <a:picLocks noChangeAspect="1" noChangeArrowheads="1"/>
          </p:cNvPicPr>
          <p:nvPr/>
        </p:nvPicPr>
        <p:blipFill>
          <a:blip r:embed="rId8" cstate="print"/>
          <a:srcRect/>
          <a:stretch>
            <a:fillRect/>
          </a:stretch>
        </p:blipFill>
        <p:spPr bwMode="auto">
          <a:xfrm>
            <a:off x="7431088" y="3594100"/>
            <a:ext cx="1624012" cy="2132013"/>
          </a:xfrm>
          <a:prstGeom prst="rect">
            <a:avLst/>
          </a:prstGeom>
          <a:ln>
            <a:noFill/>
          </a:ln>
          <a:effectLst>
            <a:outerShdw blurRad="292100" dist="139700" dir="2700000" algn="tl" rotWithShape="0">
              <a:srgbClr val="333333">
                <a:alpha val="65000"/>
              </a:srgbClr>
            </a:outerShdw>
          </a:effectLst>
        </p:spPr>
      </p:pic>
      <p:pic>
        <p:nvPicPr>
          <p:cNvPr id="746561" name="Picture 65" descr="200px-Gluehlampe_01_KMJ"/>
          <p:cNvPicPr>
            <a:picLocks noChangeAspect="1" noChangeArrowheads="1"/>
          </p:cNvPicPr>
          <p:nvPr/>
        </p:nvPicPr>
        <p:blipFill>
          <a:blip r:embed="rId9" cstate="print"/>
          <a:srcRect/>
          <a:stretch>
            <a:fillRect/>
          </a:stretch>
        </p:blipFill>
        <p:spPr bwMode="auto">
          <a:xfrm>
            <a:off x="5688013" y="3476625"/>
            <a:ext cx="1198562" cy="1989138"/>
          </a:xfrm>
          <a:prstGeom prst="rect">
            <a:avLst/>
          </a:prstGeom>
          <a:ln>
            <a:noFill/>
          </a:ln>
          <a:effectLst>
            <a:outerShdw blurRad="292100" dist="139700" dir="2700000" algn="tl" rotWithShape="0">
              <a:srgbClr val="333333">
                <a:alpha val="65000"/>
              </a:srgbClr>
            </a:outerShdw>
          </a:effectLst>
        </p:spPr>
      </p:pic>
      <p:sp>
        <p:nvSpPr>
          <p:cNvPr id="746562" name="Oval 66"/>
          <p:cNvSpPr>
            <a:spLocks noChangeArrowheads="1"/>
          </p:cNvSpPr>
          <p:nvPr/>
        </p:nvSpPr>
        <p:spPr bwMode="auto">
          <a:xfrm>
            <a:off x="5753100" y="3497263"/>
            <a:ext cx="1108075" cy="1203325"/>
          </a:xfrm>
          <a:prstGeom prst="ellipse">
            <a:avLst/>
          </a:prstGeom>
          <a:solidFill>
            <a:srgbClr val="FFFF00">
              <a:alpha val="38823"/>
            </a:srgbClr>
          </a:solidFill>
          <a:ln w="9525">
            <a:noFill/>
            <a:round/>
            <a:headEnd/>
            <a:tailEnd/>
          </a:ln>
        </p:spPr>
        <p:txBody>
          <a:bodyPr wrap="none" anchor="ctr"/>
          <a:lstStyle/>
          <a:p>
            <a:endParaRPr lang="en-US" altLang="en-US"/>
          </a:p>
        </p:txBody>
      </p:sp>
      <p:sp>
        <p:nvSpPr>
          <p:cNvPr id="746563" name="Freeform 67"/>
          <p:cNvSpPr>
            <a:spLocks/>
          </p:cNvSpPr>
          <p:nvPr/>
        </p:nvSpPr>
        <p:spPr bwMode="auto">
          <a:xfrm>
            <a:off x="6303963" y="3270250"/>
            <a:ext cx="1600200" cy="2001838"/>
          </a:xfrm>
          <a:custGeom>
            <a:avLst/>
            <a:gdLst>
              <a:gd name="T0" fmla="*/ 0 w 1008"/>
              <a:gd name="T1" fmla="*/ 2147483647 h 1261"/>
              <a:gd name="T2" fmla="*/ 2147483647 w 1008"/>
              <a:gd name="T3" fmla="*/ 2147483647 h 1261"/>
              <a:gd name="T4" fmla="*/ 2147483647 w 1008"/>
              <a:gd name="T5" fmla="*/ 2147483647 h 1261"/>
              <a:gd name="T6" fmla="*/ 2147483647 w 1008"/>
              <a:gd name="T7" fmla="*/ 2147483647 h 1261"/>
              <a:gd name="T8" fmla="*/ 2147483647 w 1008"/>
              <a:gd name="T9" fmla="*/ 2147483647 h 1261"/>
              <a:gd name="T10" fmla="*/ 2147483647 w 1008"/>
              <a:gd name="T11" fmla="*/ 2147483647 h 1261"/>
              <a:gd name="T12" fmla="*/ 0 60000 65536"/>
              <a:gd name="T13" fmla="*/ 0 60000 65536"/>
              <a:gd name="T14" fmla="*/ 0 60000 65536"/>
              <a:gd name="T15" fmla="*/ 0 60000 65536"/>
              <a:gd name="T16" fmla="*/ 0 60000 65536"/>
              <a:gd name="T17" fmla="*/ 0 60000 65536"/>
              <a:gd name="T18" fmla="*/ 0 w 1008"/>
              <a:gd name="T19" fmla="*/ 0 h 1261"/>
              <a:gd name="T20" fmla="*/ 1008 w 100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1008" h="1261">
                <a:moveTo>
                  <a:pt x="0" y="1205"/>
                </a:moveTo>
                <a:cubicBezTo>
                  <a:pt x="83" y="1233"/>
                  <a:pt x="167" y="1261"/>
                  <a:pt x="258" y="1212"/>
                </a:cubicBezTo>
                <a:cubicBezTo>
                  <a:pt x="349" y="1163"/>
                  <a:pt x="491" y="1089"/>
                  <a:pt x="546" y="909"/>
                </a:cubicBezTo>
                <a:cubicBezTo>
                  <a:pt x="601" y="729"/>
                  <a:pt x="535" y="258"/>
                  <a:pt x="591" y="129"/>
                </a:cubicBezTo>
                <a:cubicBezTo>
                  <a:pt x="647" y="0"/>
                  <a:pt x="810" y="108"/>
                  <a:pt x="879" y="136"/>
                </a:cubicBezTo>
                <a:cubicBezTo>
                  <a:pt x="948" y="164"/>
                  <a:pt x="978" y="229"/>
                  <a:pt x="1008" y="295"/>
                </a:cubicBezTo>
              </a:path>
            </a:pathLst>
          </a:custGeom>
          <a:noFill/>
          <a:ln w="76200" cmpd="sng">
            <a:solidFill>
              <a:srgbClr val="CC0000"/>
            </a:solidFill>
            <a:round/>
            <a:headEnd/>
            <a:tailEnd/>
          </a:ln>
        </p:spPr>
        <p:txBody>
          <a:bodyPr/>
          <a:lstStyle/>
          <a:p>
            <a:endParaRPr lang="en-US"/>
          </a:p>
        </p:txBody>
      </p:sp>
      <p:pic>
        <p:nvPicPr>
          <p:cNvPr id="746566" name="Picture 7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6694482">
            <a:off x="7382670" y="4987131"/>
            <a:ext cx="354012" cy="2168525"/>
          </a:xfrm>
          <a:prstGeom prst="rect">
            <a:avLst/>
          </a:prstGeom>
          <a:ln>
            <a:noFill/>
          </a:ln>
          <a:effectLst>
            <a:outerShdw blurRad="292100" dist="139700" dir="2700000" algn="tl" rotWithShape="0">
              <a:srgbClr val="333333">
                <a:alpha val="65000"/>
              </a:srgbClr>
            </a:outerShdw>
          </a:effectLst>
        </p:spPr>
      </p:pic>
      <p:sp>
        <p:nvSpPr>
          <p:cNvPr id="746573" name="Freeform 77"/>
          <p:cNvSpPr>
            <a:spLocks/>
          </p:cNvSpPr>
          <p:nvPr/>
        </p:nvSpPr>
        <p:spPr bwMode="auto">
          <a:xfrm>
            <a:off x="4735513" y="3206750"/>
            <a:ext cx="1304925" cy="3443288"/>
          </a:xfrm>
          <a:custGeom>
            <a:avLst/>
            <a:gdLst>
              <a:gd name="T0" fmla="*/ 2147483647 w 822"/>
              <a:gd name="T1" fmla="*/ 2147483647 h 2169"/>
              <a:gd name="T2" fmla="*/ 2147483647 w 822"/>
              <a:gd name="T3" fmla="*/ 2147483647 h 2169"/>
              <a:gd name="T4" fmla="*/ 2147483647 w 822"/>
              <a:gd name="T5" fmla="*/ 2147483647 h 2169"/>
              <a:gd name="T6" fmla="*/ 2147483647 w 822"/>
              <a:gd name="T7" fmla="*/ 2147483647 h 2169"/>
              <a:gd name="T8" fmla="*/ 2147483647 w 822"/>
              <a:gd name="T9" fmla="*/ 2147483647 h 2169"/>
              <a:gd name="T10" fmla="*/ 2147483647 w 822"/>
              <a:gd name="T11" fmla="*/ 2147483647 h 2169"/>
              <a:gd name="T12" fmla="*/ 2147483647 w 822"/>
              <a:gd name="T13" fmla="*/ 2147483647 h 2169"/>
              <a:gd name="T14" fmla="*/ 2147483647 w 822"/>
              <a:gd name="T15" fmla="*/ 2147483647 h 2169"/>
              <a:gd name="T16" fmla="*/ 2147483647 w 822"/>
              <a:gd name="T17" fmla="*/ 2147483647 h 2169"/>
              <a:gd name="T18" fmla="*/ 2147483647 w 822"/>
              <a:gd name="T19" fmla="*/ 2147483647 h 2169"/>
              <a:gd name="T20" fmla="*/ 2147483647 w 822"/>
              <a:gd name="T21" fmla="*/ 2147483647 h 2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2"/>
              <a:gd name="T34" fmla="*/ 0 h 2169"/>
              <a:gd name="T35" fmla="*/ 822 w 822"/>
              <a:gd name="T36" fmla="*/ 2169 h 2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2" h="2169">
                <a:moveTo>
                  <a:pt x="33" y="1739"/>
                </a:moveTo>
                <a:cubicBezTo>
                  <a:pt x="30" y="1800"/>
                  <a:pt x="27" y="1861"/>
                  <a:pt x="33" y="1913"/>
                </a:cubicBezTo>
                <a:cubicBezTo>
                  <a:pt x="39" y="1965"/>
                  <a:pt x="0" y="2025"/>
                  <a:pt x="71" y="2050"/>
                </a:cubicBezTo>
                <a:cubicBezTo>
                  <a:pt x="142" y="2075"/>
                  <a:pt x="368" y="2169"/>
                  <a:pt x="458" y="2065"/>
                </a:cubicBezTo>
                <a:cubicBezTo>
                  <a:pt x="548" y="1961"/>
                  <a:pt x="611" y="1663"/>
                  <a:pt x="609" y="1428"/>
                </a:cubicBezTo>
                <a:cubicBezTo>
                  <a:pt x="607" y="1193"/>
                  <a:pt x="483" y="871"/>
                  <a:pt x="443" y="655"/>
                </a:cubicBezTo>
                <a:cubicBezTo>
                  <a:pt x="403" y="439"/>
                  <a:pt x="367" y="238"/>
                  <a:pt x="367" y="132"/>
                </a:cubicBezTo>
                <a:cubicBezTo>
                  <a:pt x="367" y="26"/>
                  <a:pt x="408" y="38"/>
                  <a:pt x="443" y="19"/>
                </a:cubicBezTo>
                <a:cubicBezTo>
                  <a:pt x="478" y="0"/>
                  <a:pt x="541" y="8"/>
                  <a:pt x="579" y="19"/>
                </a:cubicBezTo>
                <a:cubicBezTo>
                  <a:pt x="617" y="30"/>
                  <a:pt x="630" y="73"/>
                  <a:pt x="670" y="87"/>
                </a:cubicBezTo>
                <a:cubicBezTo>
                  <a:pt x="710" y="101"/>
                  <a:pt x="766" y="101"/>
                  <a:pt x="822" y="102"/>
                </a:cubicBezTo>
              </a:path>
            </a:pathLst>
          </a:custGeom>
          <a:noFill/>
          <a:ln w="76200" cmpd="sng">
            <a:solidFill>
              <a:srgbClr val="CC0000"/>
            </a:solidFill>
            <a:round/>
            <a:headEnd/>
            <a:tailEnd/>
          </a:ln>
        </p:spPr>
        <p:txBody>
          <a:bodyPr/>
          <a:lstStyle/>
          <a:p>
            <a:endParaRPr lang="en-US"/>
          </a:p>
        </p:txBody>
      </p:sp>
      <p:pic>
        <p:nvPicPr>
          <p:cNvPr id="746567" name="Picture 7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273425" y="2978150"/>
            <a:ext cx="1966913" cy="3213100"/>
          </a:xfrm>
          <a:prstGeom prst="rect">
            <a:avLst/>
          </a:prstGeom>
          <a:ln>
            <a:noFill/>
          </a:ln>
          <a:effectLst>
            <a:outerShdw blurRad="292100" dist="139700" dir="2700000" algn="tl" rotWithShape="0">
              <a:srgbClr val="333333">
                <a:alpha val="65000"/>
              </a:srgbClr>
            </a:outerShdw>
          </a:effectLst>
        </p:spPr>
      </p:pic>
      <p:pic>
        <p:nvPicPr>
          <p:cNvPr id="746568" name="Picture 7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4148400">
            <a:off x="3916363" y="4313238"/>
            <a:ext cx="661987" cy="636587"/>
          </a:xfrm>
          <a:prstGeom prst="rect">
            <a:avLst/>
          </a:prstGeom>
          <a:noFill/>
          <a:ln w="9525">
            <a:noFill/>
            <a:miter lim="800000"/>
            <a:headEnd/>
            <a:tailEnd/>
          </a:ln>
        </p:spPr>
      </p:pic>
      <p:sp>
        <p:nvSpPr>
          <p:cNvPr id="746569" name="Text Box 73"/>
          <p:cNvSpPr txBox="1">
            <a:spLocks noChangeArrowheads="1"/>
          </p:cNvSpPr>
          <p:nvPr/>
        </p:nvSpPr>
        <p:spPr bwMode="auto">
          <a:xfrm>
            <a:off x="3581400" y="3189288"/>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01.6</a:t>
            </a:r>
          </a:p>
        </p:txBody>
      </p:sp>
      <p:sp>
        <p:nvSpPr>
          <p:cNvPr id="746570" name="Text Box 74"/>
          <p:cNvSpPr txBox="1">
            <a:spLocks noChangeArrowheads="1"/>
          </p:cNvSpPr>
          <p:nvPr/>
        </p:nvSpPr>
        <p:spPr bwMode="auto">
          <a:xfrm>
            <a:off x="3594100" y="3190875"/>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00.0</a:t>
            </a:r>
          </a:p>
        </p:txBody>
      </p:sp>
      <p:pic>
        <p:nvPicPr>
          <p:cNvPr id="746565" name="Picture 6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4709722">
            <a:off x="6713537" y="2465388"/>
            <a:ext cx="339725" cy="2171700"/>
          </a:xfrm>
          <a:prstGeom prst="rect">
            <a:avLst/>
          </a:prstGeom>
          <a:ln>
            <a:noFill/>
          </a:ln>
          <a:effectLst>
            <a:outerShdw blurRad="292100" dist="139700" dir="2700000" algn="tl" rotWithShape="0">
              <a:srgbClr val="333333">
                <a:alpha val="65000"/>
              </a:srgbClr>
            </a:outerShdw>
          </a:effectLst>
        </p:spPr>
      </p:pic>
      <p:sp>
        <p:nvSpPr>
          <p:cNvPr id="746592" name="Text Box 96"/>
          <p:cNvSpPr txBox="1">
            <a:spLocks noChangeArrowheads="1"/>
          </p:cNvSpPr>
          <p:nvPr/>
        </p:nvSpPr>
        <p:spPr bwMode="auto">
          <a:xfrm>
            <a:off x="1576388" y="6427788"/>
            <a:ext cx="642937" cy="457200"/>
          </a:xfrm>
          <a:prstGeom prst="rect">
            <a:avLst/>
          </a:prstGeom>
          <a:noFill/>
          <a:ln w="9525">
            <a:noFill/>
            <a:miter lim="800000"/>
            <a:headEnd/>
            <a:tailEnd/>
          </a:ln>
        </p:spPr>
        <p:txBody>
          <a:bodyPr wrap="none">
            <a:spAutoFit/>
          </a:bodyPr>
          <a:lstStyle/>
          <a:p>
            <a:r>
              <a:rPr lang="en-US" altLang="en-US">
                <a:solidFill>
                  <a:schemeClr val="hlink"/>
                </a:solidFill>
              </a:rPr>
              <a:t>cell</a:t>
            </a:r>
          </a:p>
        </p:txBody>
      </p:sp>
      <p:sp>
        <p:nvSpPr>
          <p:cNvPr id="746593" name="Text Box 97"/>
          <p:cNvSpPr txBox="1">
            <a:spLocks noChangeArrowheads="1"/>
          </p:cNvSpPr>
          <p:nvPr/>
        </p:nvSpPr>
        <p:spPr bwMode="auto">
          <a:xfrm>
            <a:off x="696913" y="6429375"/>
            <a:ext cx="846137" cy="457200"/>
          </a:xfrm>
          <a:prstGeom prst="rect">
            <a:avLst/>
          </a:prstGeom>
          <a:noFill/>
          <a:ln w="9525">
            <a:noFill/>
            <a:miter lim="800000"/>
            <a:headEnd/>
            <a:tailEnd/>
          </a:ln>
        </p:spPr>
        <p:txBody>
          <a:bodyPr wrap="none">
            <a:spAutoFit/>
          </a:bodyPr>
          <a:lstStyle/>
          <a:p>
            <a:r>
              <a:rPr lang="en-US" altLang="en-US">
                <a:solidFill>
                  <a:schemeClr val="hlink"/>
                </a:solidFill>
              </a:rPr>
              <a:t>lamp</a:t>
            </a:r>
          </a:p>
        </p:txBody>
      </p:sp>
      <p:sp>
        <p:nvSpPr>
          <p:cNvPr id="746594" name="Text Box 98"/>
          <p:cNvSpPr txBox="1">
            <a:spLocks noChangeArrowheads="1"/>
          </p:cNvSpPr>
          <p:nvPr/>
        </p:nvSpPr>
        <p:spPr bwMode="auto">
          <a:xfrm>
            <a:off x="2792413" y="6156325"/>
            <a:ext cx="1438275" cy="457200"/>
          </a:xfrm>
          <a:prstGeom prst="rect">
            <a:avLst/>
          </a:prstGeom>
          <a:noFill/>
          <a:ln w="9525">
            <a:noFill/>
            <a:miter lim="800000"/>
            <a:headEnd/>
            <a:tailEnd/>
          </a:ln>
        </p:spPr>
        <p:txBody>
          <a:bodyPr wrap="none">
            <a:spAutoFit/>
          </a:bodyPr>
          <a:lstStyle/>
          <a:p>
            <a:r>
              <a:rPr lang="en-US" altLang="en-US">
                <a:solidFill>
                  <a:schemeClr val="hlink"/>
                </a:solidFill>
              </a:rPr>
              <a:t>voltmeter</a:t>
            </a:r>
          </a:p>
        </p:txBody>
      </p:sp>
      <p:sp>
        <p:nvSpPr>
          <p:cNvPr id="746595" name="Text Box 99"/>
          <p:cNvSpPr txBox="1">
            <a:spLocks noChangeArrowheads="1"/>
          </p:cNvSpPr>
          <p:nvPr/>
        </p:nvSpPr>
        <p:spPr bwMode="auto">
          <a:xfrm>
            <a:off x="2786063" y="6461125"/>
            <a:ext cx="1492250" cy="457200"/>
          </a:xfrm>
          <a:prstGeom prst="rect">
            <a:avLst/>
          </a:prstGeom>
          <a:noFill/>
          <a:ln w="9525">
            <a:noFill/>
            <a:miter lim="800000"/>
            <a:headEnd/>
            <a:tailEnd/>
          </a:ln>
        </p:spPr>
        <p:txBody>
          <a:bodyPr wrap="none">
            <a:spAutoFit/>
          </a:bodyPr>
          <a:lstStyle/>
          <a:p>
            <a:r>
              <a:rPr lang="en-US" altLang="en-US">
                <a:solidFill>
                  <a:srgbClr val="FF0000"/>
                </a:solidFill>
              </a:rPr>
              <a:t>in parallel</a:t>
            </a:r>
          </a:p>
        </p:txBody>
      </p:sp>
      <p:grpSp>
        <p:nvGrpSpPr>
          <p:cNvPr id="6" name="Group 100"/>
          <p:cNvGrpSpPr>
            <a:grpSpLocks/>
          </p:cNvGrpSpPr>
          <p:nvPr/>
        </p:nvGrpSpPr>
        <p:grpSpPr bwMode="auto">
          <a:xfrm>
            <a:off x="1909763" y="5695950"/>
            <a:ext cx="171450" cy="171450"/>
            <a:chOff x="1761" y="2415"/>
            <a:chExt cx="108" cy="108"/>
          </a:xfrm>
        </p:grpSpPr>
        <p:sp>
          <p:nvSpPr>
            <p:cNvPr id="43037" name="Oval 101"/>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43038" name="Line 102"/>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43039" name="Line 103"/>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grpSp>
        <p:nvGrpSpPr>
          <p:cNvPr id="7" name="Group 104"/>
          <p:cNvGrpSpPr>
            <a:grpSpLocks/>
          </p:cNvGrpSpPr>
          <p:nvPr/>
        </p:nvGrpSpPr>
        <p:grpSpPr bwMode="auto">
          <a:xfrm>
            <a:off x="1912938" y="5710238"/>
            <a:ext cx="171450" cy="171450"/>
            <a:chOff x="1761" y="2415"/>
            <a:chExt cx="108" cy="108"/>
          </a:xfrm>
        </p:grpSpPr>
        <p:sp>
          <p:nvSpPr>
            <p:cNvPr id="43034" name="Oval 105"/>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43035" name="Line 106"/>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43036" name="Line 107"/>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pic>
        <p:nvPicPr>
          <p:cNvPr id="188456" name="Picture 40"/>
          <p:cNvPicPr>
            <a:picLocks noChangeAspect="1" noChangeArrowheads="1"/>
          </p:cNvPicPr>
          <p:nvPr/>
        </p:nvPicPr>
        <p:blipFill>
          <a:blip r:embed="rId14" cstate="print">
            <a:clrChange>
              <a:clrFrom>
                <a:srgbClr val="FF0000"/>
              </a:clrFrom>
              <a:clrTo>
                <a:srgbClr val="FF0000">
                  <a:alpha val="0"/>
                </a:srgbClr>
              </a:clrTo>
            </a:clrChange>
          </a:blip>
          <a:srcRect/>
          <a:stretch>
            <a:fillRect/>
          </a:stretch>
        </p:blipFill>
        <p:spPr bwMode="auto">
          <a:xfrm>
            <a:off x="1670050" y="5368925"/>
            <a:ext cx="638175" cy="1114425"/>
          </a:xfrm>
          <a:prstGeom prst="rect">
            <a:avLst/>
          </a:prstGeom>
          <a:noFill/>
          <a:ln w="9525">
            <a:noFill/>
            <a:miter lim="800000"/>
            <a:headEnd/>
            <a:tailEnd/>
          </a:ln>
        </p:spPr>
      </p:pic>
      <p:pic>
        <p:nvPicPr>
          <p:cNvPr id="188457" name="Picture 41"/>
          <p:cNvPicPr>
            <a:picLocks noChangeAspect="1" noChangeArrowheads="1"/>
          </p:cNvPicPr>
          <p:nvPr/>
        </p:nvPicPr>
        <p:blipFill>
          <a:blip r:embed="rId15" cstate="print">
            <a:clrChange>
              <a:clrFrom>
                <a:srgbClr val="FF0000"/>
              </a:clrFrom>
              <a:clrTo>
                <a:srgbClr val="FF0000">
                  <a:alpha val="0"/>
                </a:srgbClr>
              </a:clrTo>
            </a:clrChange>
          </a:blip>
          <a:srcRect/>
          <a:stretch>
            <a:fillRect/>
          </a:stretch>
        </p:blipFill>
        <p:spPr bwMode="auto">
          <a:xfrm>
            <a:off x="854075" y="5368925"/>
            <a:ext cx="1162050" cy="1114425"/>
          </a:xfrm>
          <a:prstGeom prst="rect">
            <a:avLst/>
          </a:prstGeom>
          <a:noFill/>
          <a:ln w="9525">
            <a:noFill/>
            <a:miter lim="800000"/>
            <a:headEnd/>
            <a:tailEnd/>
          </a:ln>
        </p:spPr>
      </p:pic>
      <p:pic>
        <p:nvPicPr>
          <p:cNvPr id="188458" name="Picture 42"/>
          <p:cNvPicPr>
            <a:picLocks noChangeAspect="1" noChangeArrowheads="1"/>
          </p:cNvPicPr>
          <p:nvPr/>
        </p:nvPicPr>
        <p:blipFill>
          <a:blip r:embed="rId16" cstate="print">
            <a:clrChange>
              <a:clrFrom>
                <a:srgbClr val="FF0000"/>
              </a:clrFrom>
              <a:clrTo>
                <a:srgbClr val="FF0000">
                  <a:alpha val="0"/>
                </a:srgbClr>
              </a:clrTo>
            </a:clrChange>
          </a:blip>
          <a:srcRect/>
          <a:stretch>
            <a:fillRect/>
          </a:stretch>
        </p:blipFill>
        <p:spPr bwMode="auto">
          <a:xfrm>
            <a:off x="1976438" y="5326063"/>
            <a:ext cx="1038225" cy="1228725"/>
          </a:xfrm>
          <a:prstGeom prst="rect">
            <a:avLst/>
          </a:prstGeom>
          <a:noFill/>
          <a:ln w="9525">
            <a:noFill/>
            <a:miter lim="800000"/>
            <a:headEnd/>
            <a:tailEnd/>
          </a:ln>
        </p:spPr>
      </p:pic>
      <p:grpSp>
        <p:nvGrpSpPr>
          <p:cNvPr id="32" name="Group 35"/>
          <p:cNvGrpSpPr>
            <a:grpSpLocks/>
          </p:cNvGrpSpPr>
          <p:nvPr/>
        </p:nvGrpSpPr>
        <p:grpSpPr bwMode="auto">
          <a:xfrm>
            <a:off x="7793718" y="3591445"/>
            <a:ext cx="171450" cy="171450"/>
            <a:chOff x="1761" y="2415"/>
            <a:chExt cx="108" cy="108"/>
          </a:xfrm>
        </p:grpSpPr>
        <p:sp>
          <p:nvSpPr>
            <p:cNvPr id="33" name="Oval 36"/>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34" name="Line 37"/>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35" name="Line 38"/>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grpSp>
        <p:nvGrpSpPr>
          <p:cNvPr id="36" name="Group 35"/>
          <p:cNvGrpSpPr>
            <a:grpSpLocks/>
          </p:cNvGrpSpPr>
          <p:nvPr/>
        </p:nvGrpSpPr>
        <p:grpSpPr bwMode="auto">
          <a:xfrm>
            <a:off x="7692118" y="3663989"/>
            <a:ext cx="171450" cy="171450"/>
            <a:chOff x="1761" y="2415"/>
            <a:chExt cx="108" cy="108"/>
          </a:xfrm>
        </p:grpSpPr>
        <p:sp>
          <p:nvSpPr>
            <p:cNvPr id="37" name="Oval 36"/>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38" name="Line 37"/>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39" name="Line 38"/>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6498">
                                            <p:txEl>
                                              <p:pRg st="1" end="1"/>
                                            </p:txEl>
                                          </p:spTgt>
                                        </p:tgtEl>
                                        <p:attrNameLst>
                                          <p:attrName>style.visibility</p:attrName>
                                        </p:attrNameLst>
                                      </p:cBhvr>
                                      <p:to>
                                        <p:strVal val="visible"/>
                                      </p:to>
                                    </p:set>
                                    <p:anim calcmode="lin" valueType="num">
                                      <p:cBhvr additive="base">
                                        <p:cTn id="7" dur="500" fill="hold"/>
                                        <p:tgtEl>
                                          <p:spTgt spid="746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46559"/>
                                        </p:tgtEl>
                                        <p:attrNameLst>
                                          <p:attrName>style.visibility</p:attrName>
                                        </p:attrNameLst>
                                      </p:cBhvr>
                                      <p:to>
                                        <p:strVal val="visible"/>
                                      </p:to>
                                    </p:set>
                                    <p:anim calcmode="lin" valueType="num">
                                      <p:cBhvr>
                                        <p:cTn id="11" dur="500" fill="hold"/>
                                        <p:tgtEl>
                                          <p:spTgt spid="746559"/>
                                        </p:tgtEl>
                                        <p:attrNameLst>
                                          <p:attrName>ppt_w</p:attrName>
                                        </p:attrNameLst>
                                      </p:cBhvr>
                                      <p:tavLst>
                                        <p:tav tm="0">
                                          <p:val>
                                            <p:fltVal val="0"/>
                                          </p:val>
                                        </p:tav>
                                        <p:tav tm="100000">
                                          <p:val>
                                            <p:strVal val="#ppt_w"/>
                                          </p:val>
                                        </p:tav>
                                      </p:tavLst>
                                    </p:anim>
                                    <p:anim calcmode="lin" valueType="num">
                                      <p:cBhvr>
                                        <p:cTn id="12" dur="500" fill="hold"/>
                                        <p:tgtEl>
                                          <p:spTgt spid="746559"/>
                                        </p:tgtEl>
                                        <p:attrNameLst>
                                          <p:attrName>ppt_h</p:attrName>
                                        </p:attrNameLst>
                                      </p:cBhvr>
                                      <p:tavLst>
                                        <p:tav tm="0">
                                          <p:val>
                                            <p:fltVal val="0"/>
                                          </p:val>
                                        </p:tav>
                                        <p:tav tm="100000">
                                          <p:val>
                                            <p:strVal val="#ppt_h"/>
                                          </p:val>
                                        </p:tav>
                                      </p:tavLst>
                                    </p:anim>
                                    <p:animEffect transition="in" filter="fade">
                                      <p:cBhvr>
                                        <p:cTn id="13" dur="500"/>
                                        <p:tgtEl>
                                          <p:spTgt spid="746559"/>
                                        </p:tgtEl>
                                      </p:cBhvr>
                                    </p:animEffect>
                                  </p:childTnLst>
                                </p:cTn>
                              </p:par>
                              <p:par>
                                <p:cTn id="14" presetID="53" presetClass="entr" presetSubtype="0" fill="hold" nodeType="withEffect">
                                  <p:stCondLst>
                                    <p:cond delay="0"/>
                                  </p:stCondLst>
                                  <p:childTnLst>
                                    <p:set>
                                      <p:cBhvr>
                                        <p:cTn id="15" dur="1" fill="hold">
                                          <p:stCondLst>
                                            <p:cond delay="0"/>
                                          </p:stCondLst>
                                        </p:cTn>
                                        <p:tgtEl>
                                          <p:spTgt spid="746561"/>
                                        </p:tgtEl>
                                        <p:attrNameLst>
                                          <p:attrName>style.visibility</p:attrName>
                                        </p:attrNameLst>
                                      </p:cBhvr>
                                      <p:to>
                                        <p:strVal val="visible"/>
                                      </p:to>
                                    </p:set>
                                    <p:anim calcmode="lin" valueType="num">
                                      <p:cBhvr>
                                        <p:cTn id="16" dur="500" fill="hold"/>
                                        <p:tgtEl>
                                          <p:spTgt spid="746561"/>
                                        </p:tgtEl>
                                        <p:attrNameLst>
                                          <p:attrName>ppt_w</p:attrName>
                                        </p:attrNameLst>
                                      </p:cBhvr>
                                      <p:tavLst>
                                        <p:tav tm="0">
                                          <p:val>
                                            <p:fltVal val="0"/>
                                          </p:val>
                                        </p:tav>
                                        <p:tav tm="100000">
                                          <p:val>
                                            <p:strVal val="#ppt_w"/>
                                          </p:val>
                                        </p:tav>
                                      </p:tavLst>
                                    </p:anim>
                                    <p:anim calcmode="lin" valueType="num">
                                      <p:cBhvr>
                                        <p:cTn id="17" dur="500" fill="hold"/>
                                        <p:tgtEl>
                                          <p:spTgt spid="746561"/>
                                        </p:tgtEl>
                                        <p:attrNameLst>
                                          <p:attrName>ppt_h</p:attrName>
                                        </p:attrNameLst>
                                      </p:cBhvr>
                                      <p:tavLst>
                                        <p:tav tm="0">
                                          <p:val>
                                            <p:fltVal val="0"/>
                                          </p:val>
                                        </p:tav>
                                        <p:tav tm="100000">
                                          <p:val>
                                            <p:strVal val="#ppt_h"/>
                                          </p:val>
                                        </p:tav>
                                      </p:tavLst>
                                    </p:anim>
                                    <p:animEffect transition="in" filter="fade">
                                      <p:cBhvr>
                                        <p:cTn id="18" dur="500"/>
                                        <p:tgtEl>
                                          <p:spTgt spid="7465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46564"/>
                                        </p:tgtEl>
                                        <p:attrNameLst>
                                          <p:attrName>style.visibility</p:attrName>
                                        </p:attrNameLst>
                                      </p:cBhvr>
                                      <p:to>
                                        <p:strVal val="visible"/>
                                      </p:to>
                                    </p:set>
                                    <p:animEffect transition="in" filter="fade">
                                      <p:cBhvr>
                                        <p:cTn id="23" dur="500"/>
                                        <p:tgtEl>
                                          <p:spTgt spid="746564"/>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46563"/>
                                        </p:tgtEl>
                                        <p:attrNameLst>
                                          <p:attrName>style.visibility</p:attrName>
                                        </p:attrNameLst>
                                      </p:cBhvr>
                                      <p:to>
                                        <p:strVal val="visible"/>
                                      </p:to>
                                    </p:set>
                                    <p:animEffect transition="in" filter="wipe(left)">
                                      <p:cBhvr>
                                        <p:cTn id="28" dur="2000"/>
                                        <p:tgtEl>
                                          <p:spTgt spid="746563"/>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par>
                          <p:cTn id="29" fill="hold" nodeType="afterGroup">
                            <p:stCondLst>
                              <p:cond delay="2000"/>
                            </p:stCondLst>
                            <p:childTnLst>
                              <p:par>
                                <p:cTn id="30" presetID="53" presetClass="entr" presetSubtype="0" fill="hold" grpId="0" nodeType="afterEffect">
                                  <p:stCondLst>
                                    <p:cond delay="0"/>
                                  </p:stCondLst>
                                  <p:childTnLst>
                                    <p:set>
                                      <p:cBhvr>
                                        <p:cTn id="31" dur="1" fill="hold">
                                          <p:stCondLst>
                                            <p:cond delay="0"/>
                                          </p:stCondLst>
                                        </p:cTn>
                                        <p:tgtEl>
                                          <p:spTgt spid="746562"/>
                                        </p:tgtEl>
                                        <p:attrNameLst>
                                          <p:attrName>style.visibility</p:attrName>
                                        </p:attrNameLst>
                                      </p:cBhvr>
                                      <p:to>
                                        <p:strVal val="visible"/>
                                      </p:to>
                                    </p:set>
                                    <p:anim calcmode="lin" valueType="num">
                                      <p:cBhvr>
                                        <p:cTn id="32" dur="500" fill="hold"/>
                                        <p:tgtEl>
                                          <p:spTgt spid="746562"/>
                                        </p:tgtEl>
                                        <p:attrNameLst>
                                          <p:attrName>ppt_w</p:attrName>
                                        </p:attrNameLst>
                                      </p:cBhvr>
                                      <p:tavLst>
                                        <p:tav tm="0">
                                          <p:val>
                                            <p:fltVal val="0"/>
                                          </p:val>
                                        </p:tav>
                                        <p:tav tm="100000">
                                          <p:val>
                                            <p:strVal val="#ppt_w"/>
                                          </p:val>
                                        </p:tav>
                                      </p:tavLst>
                                    </p:anim>
                                    <p:anim calcmode="lin" valueType="num">
                                      <p:cBhvr>
                                        <p:cTn id="33" dur="500" fill="hold"/>
                                        <p:tgtEl>
                                          <p:spTgt spid="746562"/>
                                        </p:tgtEl>
                                        <p:attrNameLst>
                                          <p:attrName>ppt_h</p:attrName>
                                        </p:attrNameLst>
                                      </p:cBhvr>
                                      <p:tavLst>
                                        <p:tav tm="0">
                                          <p:val>
                                            <p:fltVal val="0"/>
                                          </p:val>
                                        </p:tav>
                                        <p:tav tm="100000">
                                          <p:val>
                                            <p:strVal val="#ppt_h"/>
                                          </p:val>
                                        </p:tav>
                                      </p:tavLst>
                                    </p:anim>
                                    <p:animEffect transition="in" filter="fade">
                                      <p:cBhvr>
                                        <p:cTn id="34" dur="500"/>
                                        <p:tgtEl>
                                          <p:spTgt spid="746562"/>
                                        </p:tgtEl>
                                      </p:cBhvr>
                                    </p:animEffect>
                                  </p:childTnLst>
                                  <p:subTnLst>
                                    <p:audio>
                                      <p:cMediaNode>
                                        <p:cTn display="0" masterRel="sameClick">
                                          <p:stCondLst>
                                            <p:cond evt="begin" delay="0">
                                              <p:tn val="30"/>
                                            </p:cond>
                                          </p:stCondLst>
                                          <p:endCondLst>
                                            <p:cond evt="onStopAudio" delay="0">
                                              <p:tgtEl>
                                                <p:sldTgt/>
                                              </p:tgtEl>
                                            </p:cond>
                                          </p:endCondLst>
                                        </p:cTn>
                                        <p:tgtEl>
                                          <p:sndTgt r:embed="rId6" name="voltage.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46498">
                                            <p:txEl>
                                              <p:pRg st="2" end="2"/>
                                            </p:txEl>
                                          </p:spTgt>
                                        </p:tgtEl>
                                        <p:attrNameLst>
                                          <p:attrName>style.visibility</p:attrName>
                                        </p:attrNameLst>
                                      </p:cBhvr>
                                      <p:to>
                                        <p:strVal val="visible"/>
                                      </p:to>
                                    </p:set>
                                    <p:anim calcmode="lin" valueType="num">
                                      <p:cBhvr additive="base">
                                        <p:cTn id="39" dur="500" fill="hold"/>
                                        <p:tgtEl>
                                          <p:spTgt spid="74649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4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88456"/>
                                        </p:tgtEl>
                                        <p:attrNameLst>
                                          <p:attrName>style.visibility</p:attrName>
                                        </p:attrNameLst>
                                      </p:cBhvr>
                                      <p:to>
                                        <p:strVal val="visible"/>
                                      </p:to>
                                    </p:set>
                                    <p:animEffect transition="in" filter="fade">
                                      <p:cBhvr>
                                        <p:cTn id="45" dur="500"/>
                                        <p:tgtEl>
                                          <p:spTgt spid="188456"/>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88457"/>
                                        </p:tgtEl>
                                        <p:attrNameLst>
                                          <p:attrName>style.visibility</p:attrName>
                                        </p:attrNameLst>
                                      </p:cBhvr>
                                      <p:to>
                                        <p:strVal val="visible"/>
                                      </p:to>
                                    </p:set>
                                    <p:animEffect transition="in" filter="fade">
                                      <p:cBhvr>
                                        <p:cTn id="50" dur="500"/>
                                        <p:tgtEl>
                                          <p:spTgt spid="188457"/>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746592"/>
                                        </p:tgtEl>
                                        <p:attrNameLst>
                                          <p:attrName>style.visibility</p:attrName>
                                        </p:attrNameLst>
                                      </p:cBhvr>
                                      <p:to>
                                        <p:strVal val="visible"/>
                                      </p:to>
                                    </p:set>
                                    <p:anim calcmode="lin" valueType="num">
                                      <p:cBhvr>
                                        <p:cTn id="55" dur="500" fill="hold"/>
                                        <p:tgtEl>
                                          <p:spTgt spid="746592"/>
                                        </p:tgtEl>
                                        <p:attrNameLst>
                                          <p:attrName>ppt_w</p:attrName>
                                        </p:attrNameLst>
                                      </p:cBhvr>
                                      <p:tavLst>
                                        <p:tav tm="0">
                                          <p:val>
                                            <p:fltVal val="0"/>
                                          </p:val>
                                        </p:tav>
                                        <p:tav tm="100000">
                                          <p:val>
                                            <p:strVal val="#ppt_w"/>
                                          </p:val>
                                        </p:tav>
                                      </p:tavLst>
                                    </p:anim>
                                    <p:anim calcmode="lin" valueType="num">
                                      <p:cBhvr>
                                        <p:cTn id="56" dur="500" fill="hold"/>
                                        <p:tgtEl>
                                          <p:spTgt spid="746592"/>
                                        </p:tgtEl>
                                        <p:attrNameLst>
                                          <p:attrName>ppt_h</p:attrName>
                                        </p:attrNameLst>
                                      </p:cBhvr>
                                      <p:tavLst>
                                        <p:tav tm="0">
                                          <p:val>
                                            <p:fltVal val="0"/>
                                          </p:val>
                                        </p:tav>
                                        <p:tav tm="100000">
                                          <p:val>
                                            <p:strVal val="#ppt_h"/>
                                          </p:val>
                                        </p:tav>
                                      </p:tavLst>
                                    </p:anim>
                                    <p:animEffect transition="in" filter="fade">
                                      <p:cBhvr>
                                        <p:cTn id="57" dur="500"/>
                                        <p:tgtEl>
                                          <p:spTgt spid="746592"/>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746593"/>
                                        </p:tgtEl>
                                        <p:attrNameLst>
                                          <p:attrName>style.visibility</p:attrName>
                                        </p:attrNameLst>
                                      </p:cBhvr>
                                      <p:to>
                                        <p:strVal val="visible"/>
                                      </p:to>
                                    </p:set>
                                    <p:anim calcmode="lin" valueType="num">
                                      <p:cBhvr>
                                        <p:cTn id="62" dur="500" fill="hold"/>
                                        <p:tgtEl>
                                          <p:spTgt spid="746593"/>
                                        </p:tgtEl>
                                        <p:attrNameLst>
                                          <p:attrName>ppt_w</p:attrName>
                                        </p:attrNameLst>
                                      </p:cBhvr>
                                      <p:tavLst>
                                        <p:tav tm="0">
                                          <p:val>
                                            <p:fltVal val="0"/>
                                          </p:val>
                                        </p:tav>
                                        <p:tav tm="100000">
                                          <p:val>
                                            <p:strVal val="#ppt_w"/>
                                          </p:val>
                                        </p:tav>
                                      </p:tavLst>
                                    </p:anim>
                                    <p:anim calcmode="lin" valueType="num">
                                      <p:cBhvr>
                                        <p:cTn id="63" dur="500" fill="hold"/>
                                        <p:tgtEl>
                                          <p:spTgt spid="746593"/>
                                        </p:tgtEl>
                                        <p:attrNameLst>
                                          <p:attrName>ppt_h</p:attrName>
                                        </p:attrNameLst>
                                      </p:cBhvr>
                                      <p:tavLst>
                                        <p:tav tm="0">
                                          <p:val>
                                            <p:fltVal val="0"/>
                                          </p:val>
                                        </p:tav>
                                        <p:tav tm="100000">
                                          <p:val>
                                            <p:strVal val="#ppt_h"/>
                                          </p:val>
                                        </p:tav>
                                      </p:tavLst>
                                    </p:anim>
                                    <p:animEffect transition="in" filter="fade">
                                      <p:cBhvr>
                                        <p:cTn id="64" dur="500"/>
                                        <p:tgtEl>
                                          <p:spTgt spid="746593"/>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746568"/>
                                        </p:tgtEl>
                                        <p:attrNameLst>
                                          <p:attrName>style.visibility</p:attrName>
                                        </p:attrNameLst>
                                      </p:cBhvr>
                                      <p:to>
                                        <p:strVal val="visible"/>
                                      </p:to>
                                    </p:set>
                                    <p:animEffect transition="in" filter="fade">
                                      <p:cBhvr>
                                        <p:cTn id="69" dur="500"/>
                                        <p:tgtEl>
                                          <p:spTgt spid="746568"/>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par>
                                <p:cTn id="70" presetID="10" presetClass="entr" presetSubtype="0" fill="hold" nodeType="withEffect">
                                  <p:stCondLst>
                                    <p:cond delay="0"/>
                                  </p:stCondLst>
                                  <p:childTnLst>
                                    <p:set>
                                      <p:cBhvr>
                                        <p:cTn id="71" dur="1" fill="hold">
                                          <p:stCondLst>
                                            <p:cond delay="0"/>
                                          </p:stCondLst>
                                        </p:cTn>
                                        <p:tgtEl>
                                          <p:spTgt spid="746567"/>
                                        </p:tgtEl>
                                        <p:attrNameLst>
                                          <p:attrName>style.visibility</p:attrName>
                                        </p:attrNameLst>
                                      </p:cBhvr>
                                      <p:to>
                                        <p:strVal val="visible"/>
                                      </p:to>
                                    </p:set>
                                    <p:animEffect transition="in" filter="fade">
                                      <p:cBhvr>
                                        <p:cTn id="72" dur="500"/>
                                        <p:tgtEl>
                                          <p:spTgt spid="746567"/>
                                        </p:tgtEl>
                                      </p:cBhvr>
                                    </p:animEffect>
                                  </p:childTnLst>
                                </p:cTn>
                              </p:par>
                            </p:childTnLst>
                          </p:cTn>
                        </p:par>
                        <p:par>
                          <p:cTn id="73" fill="hold" nodeType="afterGroup">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746570"/>
                                        </p:tgtEl>
                                        <p:attrNameLst>
                                          <p:attrName>style.visibility</p:attrName>
                                        </p:attrNameLst>
                                      </p:cBhvr>
                                      <p:to>
                                        <p:strVal val="visible"/>
                                      </p:to>
                                    </p:set>
                                    <p:animEffect transition="in" filter="fade">
                                      <p:cBhvr>
                                        <p:cTn id="76" dur="2000"/>
                                        <p:tgtEl>
                                          <p:spTgt spid="74657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46572"/>
                                        </p:tgtEl>
                                        <p:attrNameLst>
                                          <p:attrName>style.visibility</p:attrName>
                                        </p:attrNameLst>
                                      </p:cBhvr>
                                      <p:to>
                                        <p:strVal val="visible"/>
                                      </p:to>
                                    </p:set>
                                    <p:animEffect transition="in" filter="fade">
                                      <p:cBhvr>
                                        <p:cTn id="81" dur="500"/>
                                        <p:tgtEl>
                                          <p:spTgt spid="746572"/>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par>
                                <p:cTn id="82" presetID="10" presetClass="entr" presetSubtype="0" fill="hold" nodeType="withEffect">
                                  <p:stCondLst>
                                    <p:cond delay="0"/>
                                  </p:stCondLst>
                                  <p:childTnLst>
                                    <p:set>
                                      <p:cBhvr>
                                        <p:cTn id="83" dur="1" fill="hold">
                                          <p:stCondLst>
                                            <p:cond delay="0"/>
                                          </p:stCondLst>
                                        </p:cTn>
                                        <p:tgtEl>
                                          <p:spTgt spid="746566"/>
                                        </p:tgtEl>
                                        <p:attrNameLst>
                                          <p:attrName>style.visibility</p:attrName>
                                        </p:attrNameLst>
                                      </p:cBhvr>
                                      <p:to>
                                        <p:strVal val="visible"/>
                                      </p:to>
                                    </p:set>
                                    <p:animEffect transition="in" filter="fade">
                                      <p:cBhvr>
                                        <p:cTn id="84" dur="500"/>
                                        <p:tgtEl>
                                          <p:spTgt spid="746566"/>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46573"/>
                                        </p:tgtEl>
                                        <p:attrNameLst>
                                          <p:attrName>style.visibility</p:attrName>
                                        </p:attrNameLst>
                                      </p:cBhvr>
                                      <p:to>
                                        <p:strVal val="visible"/>
                                      </p:to>
                                    </p:set>
                                    <p:animEffect transition="in" filter="fade">
                                      <p:cBhvr>
                                        <p:cTn id="89" dur="500"/>
                                        <p:tgtEl>
                                          <p:spTgt spid="746573"/>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par>
                                <p:cTn id="90" presetID="10" presetClass="entr" presetSubtype="0" fill="hold" nodeType="withEffect">
                                  <p:stCondLst>
                                    <p:cond delay="0"/>
                                  </p:stCondLst>
                                  <p:childTnLst>
                                    <p:set>
                                      <p:cBhvr>
                                        <p:cTn id="91" dur="1" fill="hold">
                                          <p:stCondLst>
                                            <p:cond delay="0"/>
                                          </p:stCondLst>
                                        </p:cTn>
                                        <p:tgtEl>
                                          <p:spTgt spid="746565"/>
                                        </p:tgtEl>
                                        <p:attrNameLst>
                                          <p:attrName>style.visibility</p:attrName>
                                        </p:attrNameLst>
                                      </p:cBhvr>
                                      <p:to>
                                        <p:strVal val="visible"/>
                                      </p:to>
                                    </p:set>
                                    <p:animEffect transition="in" filter="fade">
                                      <p:cBhvr>
                                        <p:cTn id="92" dur="500"/>
                                        <p:tgtEl>
                                          <p:spTgt spid="74656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8" presetClass="emph" presetSubtype="0" fill="hold" nodeType="clickEffect">
                                  <p:stCondLst>
                                    <p:cond delay="0"/>
                                  </p:stCondLst>
                                  <p:childTnLst>
                                    <p:animRot by="-5400000">
                                      <p:cBhvr>
                                        <p:cTn id="96" dur="2000" fill="hold"/>
                                        <p:tgtEl>
                                          <p:spTgt spid="746568"/>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7" name="push.wav"/>
                                        </p:tgtEl>
                                      </p:cMediaNode>
                                    </p:audio>
                                  </p:subTnLst>
                                </p:cTn>
                              </p:par>
                            </p:childTnLst>
                          </p:cTn>
                        </p:par>
                        <p:par>
                          <p:cTn id="97" fill="hold" nodeType="afterGroup">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746569"/>
                                        </p:tgtEl>
                                        <p:attrNameLst>
                                          <p:attrName>style.visibility</p:attrName>
                                        </p:attrNameLst>
                                      </p:cBhvr>
                                      <p:to>
                                        <p:strVal val="visible"/>
                                      </p:to>
                                    </p:set>
                                    <p:animEffect transition="in" filter="fade">
                                      <p:cBhvr>
                                        <p:cTn id="100" dur="500"/>
                                        <p:tgtEl>
                                          <p:spTgt spid="746569"/>
                                        </p:tgtEl>
                                      </p:cBhvr>
                                    </p:animEffect>
                                  </p:childTnLst>
                                </p:cTn>
                              </p:par>
                              <p:par>
                                <p:cTn id="101" presetID="10" presetClass="exit" presetSubtype="0" fill="hold" grpId="1" nodeType="withEffect">
                                  <p:stCondLst>
                                    <p:cond delay="0"/>
                                  </p:stCondLst>
                                  <p:childTnLst>
                                    <p:animEffect transition="out" filter="fade">
                                      <p:cBhvr>
                                        <p:cTn id="102" dur="500"/>
                                        <p:tgtEl>
                                          <p:spTgt spid="746570"/>
                                        </p:tgtEl>
                                      </p:cBhvr>
                                    </p:animEffect>
                                    <p:set>
                                      <p:cBhvr>
                                        <p:cTn id="103" dur="1" fill="hold">
                                          <p:stCondLst>
                                            <p:cond delay="499"/>
                                          </p:stCondLst>
                                        </p:cTn>
                                        <p:tgtEl>
                                          <p:spTgt spid="746570"/>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nodeType="clickEffect">
                                  <p:stCondLst>
                                    <p:cond delay="0"/>
                                  </p:stCondLst>
                                  <p:childTnLst>
                                    <p:set>
                                      <p:cBhvr>
                                        <p:cTn id="107" dur="1" fill="hold">
                                          <p:stCondLst>
                                            <p:cond delay="0"/>
                                          </p:stCondLst>
                                        </p:cTn>
                                        <p:tgtEl>
                                          <p:spTgt spid="188458"/>
                                        </p:tgtEl>
                                        <p:attrNameLst>
                                          <p:attrName>style.visibility</p:attrName>
                                        </p:attrNameLst>
                                      </p:cBhvr>
                                      <p:to>
                                        <p:strVal val="visible"/>
                                      </p:to>
                                    </p:set>
                                    <p:animEffect transition="in" filter="fade">
                                      <p:cBhvr>
                                        <p:cTn id="108" dur="500"/>
                                        <p:tgtEl>
                                          <p:spTgt spid="188458"/>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746594"/>
                                        </p:tgtEl>
                                        <p:attrNameLst>
                                          <p:attrName>style.visibility</p:attrName>
                                        </p:attrNameLst>
                                      </p:cBhvr>
                                      <p:to>
                                        <p:strVal val="visible"/>
                                      </p:to>
                                    </p:set>
                                    <p:anim calcmode="lin" valueType="num">
                                      <p:cBhvr>
                                        <p:cTn id="113" dur="500" fill="hold"/>
                                        <p:tgtEl>
                                          <p:spTgt spid="746594"/>
                                        </p:tgtEl>
                                        <p:attrNameLst>
                                          <p:attrName>ppt_w</p:attrName>
                                        </p:attrNameLst>
                                      </p:cBhvr>
                                      <p:tavLst>
                                        <p:tav tm="0">
                                          <p:val>
                                            <p:fltVal val="0"/>
                                          </p:val>
                                        </p:tav>
                                        <p:tav tm="100000">
                                          <p:val>
                                            <p:strVal val="#ppt_w"/>
                                          </p:val>
                                        </p:tav>
                                      </p:tavLst>
                                    </p:anim>
                                    <p:anim calcmode="lin" valueType="num">
                                      <p:cBhvr>
                                        <p:cTn id="114" dur="500" fill="hold"/>
                                        <p:tgtEl>
                                          <p:spTgt spid="746594"/>
                                        </p:tgtEl>
                                        <p:attrNameLst>
                                          <p:attrName>ppt_h</p:attrName>
                                        </p:attrNameLst>
                                      </p:cBhvr>
                                      <p:tavLst>
                                        <p:tav tm="0">
                                          <p:val>
                                            <p:fltVal val="0"/>
                                          </p:val>
                                        </p:tav>
                                        <p:tav tm="100000">
                                          <p:val>
                                            <p:strVal val="#ppt_h"/>
                                          </p:val>
                                        </p:tav>
                                      </p:tavLst>
                                    </p:anim>
                                    <p:animEffect transition="in" filter="fade">
                                      <p:cBhvr>
                                        <p:cTn id="115" dur="500"/>
                                        <p:tgtEl>
                                          <p:spTgt spid="746594"/>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746595"/>
                                        </p:tgtEl>
                                        <p:attrNameLst>
                                          <p:attrName>style.visibility</p:attrName>
                                        </p:attrNameLst>
                                      </p:cBhvr>
                                      <p:to>
                                        <p:strVal val="visible"/>
                                      </p:to>
                                    </p:set>
                                    <p:anim calcmode="lin" valueType="num">
                                      <p:cBhvr>
                                        <p:cTn id="120" dur="500" fill="hold"/>
                                        <p:tgtEl>
                                          <p:spTgt spid="746595"/>
                                        </p:tgtEl>
                                        <p:attrNameLst>
                                          <p:attrName>ppt_w</p:attrName>
                                        </p:attrNameLst>
                                      </p:cBhvr>
                                      <p:tavLst>
                                        <p:tav tm="0">
                                          <p:val>
                                            <p:fltVal val="0"/>
                                          </p:val>
                                        </p:tav>
                                        <p:tav tm="100000">
                                          <p:val>
                                            <p:strVal val="#ppt_w"/>
                                          </p:val>
                                        </p:tav>
                                      </p:tavLst>
                                    </p:anim>
                                    <p:anim calcmode="lin" valueType="num">
                                      <p:cBhvr>
                                        <p:cTn id="121" dur="500" fill="hold"/>
                                        <p:tgtEl>
                                          <p:spTgt spid="746595"/>
                                        </p:tgtEl>
                                        <p:attrNameLst>
                                          <p:attrName>ppt_h</p:attrName>
                                        </p:attrNameLst>
                                      </p:cBhvr>
                                      <p:tavLst>
                                        <p:tav tm="0">
                                          <p:val>
                                            <p:fltVal val="0"/>
                                          </p:val>
                                        </p:tav>
                                        <p:tav tm="100000">
                                          <p:val>
                                            <p:strVal val="#ppt_h"/>
                                          </p:val>
                                        </p:tav>
                                      </p:tavLst>
                                    </p:anim>
                                    <p:animEffect transition="in" filter="fade">
                                      <p:cBhvr>
                                        <p:cTn id="122" dur="500"/>
                                        <p:tgtEl>
                                          <p:spTgt spid="746595"/>
                                        </p:tgtEl>
                                      </p:cBhvr>
                                    </p:animEffect>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500"/>
                                        <p:tgtEl>
                                          <p:spTgt spid="32"/>
                                        </p:tgtEl>
                                      </p:cBhvr>
                                    </p:animEffect>
                                  </p:childTnLst>
                                </p:cTn>
                              </p:par>
                              <p:par>
                                <p:cTn id="128" presetID="0" presetClass="path" presetSubtype="0" repeatCount="indefinite" fill="hold" nodeType="withEffect">
                                  <p:stCondLst>
                                    <p:cond delay="0"/>
                                  </p:stCondLst>
                                  <p:childTnLst>
                                    <p:animMotion origin="layout" path="M 0.00035 -0.00069 L -0.02517 -0.03653 L -0.0585 -0.043 L -0.06962 -0.02821 L -0.0743 0.02058 L -0.07587 0.14104 L -0.0934 0.19168 L -0.12361 0.22127 L -0.14583 0.22983 L -0.17274 0.21919 L -0.17118 0.13249 L -0.15694 0.06705 L -0.19809 0.06266 L -0.18229 0.12833 L -0.18541 0.19376 L -0.17743 0.2615 L -0.15521 0.32902 L -0.11562 0.36925 L -0.04253 0.39468 L 0.0559 0.3926 L 0.10191 0.37133 L 0.11302 0.34613 L 0.1066 0.30382 L 0.09705 0.28046 " pathEditMode="relative" ptsTypes="AAAAAAAAAAAAAAAAAAAAAAAA">
                                      <p:cBhvr>
                                        <p:cTn id="129" dur="2000" fill="hold"/>
                                        <p:tgtEl>
                                          <p:spTgt spid="32"/>
                                        </p:tgtEl>
                                        <p:attrNameLst>
                                          <p:attrName>ppt_x</p:attrName>
                                          <p:attrName>ppt_y</p:attrName>
                                        </p:attrNameLst>
                                      </p:cBhvr>
                                    </p:animMotion>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fade">
                                      <p:cBhvr>
                                        <p:cTn id="134" dur="500"/>
                                        <p:tgtEl>
                                          <p:spTgt spid="36"/>
                                        </p:tgtEl>
                                      </p:cBhvr>
                                    </p:animEffect>
                                  </p:childTnLst>
                                </p:cTn>
                              </p:par>
                              <p:par>
                                <p:cTn id="135" presetID="0" presetClass="path" presetSubtype="0" repeatCount="indefinite" fill="hold" nodeType="withEffect">
                                  <p:stCondLst>
                                    <p:cond delay="0"/>
                                  </p:stCondLst>
                                  <p:childTnLst>
                                    <p:animMotion origin="layout" path="M 0.00035 -0.0007 L -0.20608 -0.05781 L -0.22031 -0.05989 L -0.24097 -0.07885 L -0.26632 -0.06844 L -0.26962 -0.03029 L -0.26007 0.04994 L -0.24253 0.14936 L -0.22674 0.23607 L -0.22986 0.30797 L -0.24097 0.37549 L -0.26007 0.40948 L -0.27917 0.40948 L -0.32674 0.39237 L -0.32674 0.34797 L -0.32674 0.2319 L -0.35364 0.2319 L -0.35364 0.38821 L -0.34583 0.41156 L -0.30764 0.43052 L -0.25364 0.43676 L -0.17917 0.42427 L -0.12361 0.39676 L 0.08125 0.2867 " pathEditMode="relative" ptsTypes="AAAAAAAAAAAAAAAAAAAAAAAA">
                                      <p:cBhvr>
                                        <p:cTn id="136" dur="5000" fill="hold"/>
                                        <p:tgtEl>
                                          <p:spTgt spid="36"/>
                                        </p:tgtEl>
                                        <p:attrNameLst>
                                          <p:attrName>ppt_x</p:attrName>
                                          <p:attrName>ppt_y</p:attrName>
                                        </p:attrNameLst>
                                      </p:cBhvr>
                                    </p:animMotion>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fade">
                                      <p:cBhvr>
                                        <p:cTn id="141" dur="500"/>
                                        <p:tgtEl>
                                          <p:spTgt spid="6"/>
                                        </p:tgtEl>
                                      </p:cBhvr>
                                    </p:animEffect>
                                  </p:childTnLst>
                                  <p:subTnLst>
                                    <p:audio>
                                      <p:cMediaNode>
                                        <p:cTn display="0" masterRel="sameClick">
                                          <p:stCondLst>
                                            <p:cond evt="begin" delay="0">
                                              <p:tn val="139"/>
                                            </p:cond>
                                          </p:stCondLst>
                                          <p:endCondLst>
                                            <p:cond evt="onStopAudio" delay="0">
                                              <p:tgtEl>
                                                <p:sldTgt/>
                                              </p:tgtEl>
                                            </p:cond>
                                          </p:endCondLst>
                                        </p:cTn>
                                        <p:tgtEl>
                                          <p:sndTgt r:embed="rId3" name="camera.wav"/>
                                        </p:tgtEl>
                                      </p:cMediaNode>
                                    </p:audio>
                                  </p:subTnLst>
                                </p:cTn>
                              </p:par>
                              <p:par>
                                <p:cTn id="142" presetID="10" presetClass="entr" presetSubtype="0" fill="hold" nodeType="withEffect">
                                  <p:stCondLst>
                                    <p:cond delay="0"/>
                                  </p:stCondLst>
                                  <p:childTnLst>
                                    <p:set>
                                      <p:cBhvr>
                                        <p:cTn id="143" dur="1" fill="hold">
                                          <p:stCondLst>
                                            <p:cond delay="0"/>
                                          </p:stCondLst>
                                        </p:cTn>
                                        <p:tgtEl>
                                          <p:spTgt spid="7"/>
                                        </p:tgtEl>
                                        <p:attrNameLst>
                                          <p:attrName>style.visibility</p:attrName>
                                        </p:attrNameLst>
                                      </p:cBhvr>
                                      <p:to>
                                        <p:strVal val="visible"/>
                                      </p:to>
                                    </p:set>
                                    <p:animEffect transition="in" filter="fade">
                                      <p:cBhvr>
                                        <p:cTn id="144" dur="500"/>
                                        <p:tgtEl>
                                          <p:spTgt spid="7"/>
                                        </p:tgtEl>
                                      </p:cBhvr>
                                    </p:animEffect>
                                  </p:childTnLst>
                                </p:cTn>
                              </p:par>
                            </p:childTnLst>
                          </p:cTn>
                        </p:par>
                        <p:par>
                          <p:cTn id="145" fill="hold">
                            <p:stCondLst>
                              <p:cond delay="500"/>
                            </p:stCondLst>
                            <p:childTnLst>
                              <p:par>
                                <p:cTn id="146" presetID="0" presetClass="path" presetSubtype="0" repeatCount="indefinite" fill="hold" nodeType="afterEffect">
                                  <p:stCondLst>
                                    <p:cond delay="0"/>
                                  </p:stCondLst>
                                  <p:childTnLst>
                                    <p:animMotion origin="layout" path="M 0.00017 -0.00093 L 0.00017 -0.0588 L -0.09583 -0.0588 L -0.09583 0.09907 L 0.00017 0.09907 L 0.00017 0.02893 " pathEditMode="relative" ptsTypes="AAAAAA">
                                      <p:cBhvr>
                                        <p:cTn id="147" dur="500" fill="hold"/>
                                        <p:tgtEl>
                                          <p:spTgt spid="6"/>
                                        </p:tgtEl>
                                        <p:attrNameLst>
                                          <p:attrName>ppt_x</p:attrName>
                                          <p:attrName>ppt_y</p:attrName>
                                        </p:attrNameLst>
                                      </p:cBhvr>
                                    </p:animMotion>
                                  </p:childTnLst>
                                </p:cTn>
                              </p:par>
                              <p:par>
                                <p:cTn id="148" presetID="0" presetClass="path" presetSubtype="0" repeatCount="indefinite" fill="hold" nodeType="withEffect">
                                  <p:stCondLst>
                                    <p:cond delay="0"/>
                                  </p:stCondLst>
                                  <p:childTnLst>
                                    <p:animMotion origin="layout" path="M -1.11111E-6 -7.40741E-7 L -1.11111E-6 -0.05787 L 0.08281 -0.05787 L 0.08281 0.1 L 0.00121 0.1 L 0.00121 0.03333 " pathEditMode="relative" ptsTypes="AAAAAA">
                                      <p:cBhvr>
                                        <p:cTn id="149" dur="5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72" grpId="0" animBg="1"/>
      <p:bldP spid="746564" grpId="0" animBg="1"/>
      <p:bldP spid="746562" grpId="0" animBg="1"/>
      <p:bldP spid="746563" grpId="0" animBg="1"/>
      <p:bldP spid="746573" grpId="0" animBg="1"/>
      <p:bldP spid="746569" grpId="0"/>
      <p:bldP spid="746570" grpId="0"/>
      <p:bldP spid="746570" grpId="1"/>
      <p:bldP spid="746592" grpId="0"/>
      <p:bldP spid="746593" grpId="0"/>
      <p:bldP spid="746594" grpId="0"/>
      <p:bldP spid="74659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Circuit diagrams </a:t>
            </a:r>
            <a:r>
              <a:rPr lang="en-US" altLang="en-US">
                <a:solidFill>
                  <a:srgbClr val="333399"/>
                </a:solidFill>
              </a:rPr>
              <a:t> - ammeters are connected in series</a:t>
            </a:r>
            <a:r>
              <a:rPr lang="en-US" altLang="en-US"/>
              <a:t> </a:t>
            </a:r>
            <a:r>
              <a:rPr lang="en-US" altLang="en-US" sz="2000">
                <a:solidFill>
                  <a:srgbClr val="000000"/>
                </a:solidFill>
                <a:latin typeface="Courier New" pitchFamily="49" charset="0"/>
                <a:cs typeface="Times New Roman" pitchFamily="18" charset="0"/>
              </a:rPr>
              <a:t>	</a:t>
            </a:r>
          </a:p>
          <a:p>
            <a:pPr>
              <a:spcBef>
                <a:spcPct val="20000"/>
              </a:spcBef>
            </a:pPr>
            <a:r>
              <a:rPr lang="it-IT" altLang="en-US">
                <a:solidFill>
                  <a:srgbClr val="000000"/>
                </a:solidFill>
                <a:cs typeface="Times New Roman" pitchFamily="18" charset="0"/>
                <a:sym typeface="Symbol" pitchFamily="18" charset="2"/>
              </a:rPr>
              <a:t></a:t>
            </a:r>
            <a:r>
              <a:rPr lang="it-IT" altLang="en-US">
                <a:solidFill>
                  <a:srgbClr val="000000"/>
                </a:solidFill>
                <a:cs typeface="Times New Roman" pitchFamily="18" charset="0"/>
              </a:rPr>
              <a:t>To measure the </a:t>
            </a:r>
            <a:r>
              <a:rPr lang="it-IT" altLang="en-US" b="1">
                <a:solidFill>
                  <a:srgbClr val="000000"/>
                </a:solidFill>
                <a:cs typeface="Times New Roman" pitchFamily="18" charset="0"/>
              </a:rPr>
              <a:t>current</a:t>
            </a:r>
            <a:r>
              <a:rPr lang="it-IT" altLang="en-US">
                <a:solidFill>
                  <a:srgbClr val="000000"/>
                </a:solidFill>
                <a:cs typeface="Times New Roman" pitchFamily="18" charset="0"/>
              </a:rPr>
              <a:t> of the circuit we must break the circuit and insert the ammeter so that it intercepts all of the electrons                                                                  that normally                                                                    travel through                                                                     the circuit.                                    </a:t>
            </a:r>
          </a:p>
        </p:txBody>
      </p:sp>
      <p:sp>
        <p:nvSpPr>
          <p:cNvPr id="769027" name="Freeform 3"/>
          <p:cNvSpPr>
            <a:spLocks/>
          </p:cNvSpPr>
          <p:nvPr/>
        </p:nvSpPr>
        <p:spPr bwMode="auto">
          <a:xfrm>
            <a:off x="4508500" y="5907088"/>
            <a:ext cx="4502150" cy="809625"/>
          </a:xfrm>
          <a:custGeom>
            <a:avLst/>
            <a:gdLst>
              <a:gd name="T0" fmla="*/ 2147483647 w 2836"/>
              <a:gd name="T1" fmla="*/ 0 h 510"/>
              <a:gd name="T2" fmla="*/ 2147483647 w 2836"/>
              <a:gd name="T3" fmla="*/ 2147483647 h 510"/>
              <a:gd name="T4" fmla="*/ 2147483647 w 2836"/>
              <a:gd name="T5" fmla="*/ 2147483647 h 510"/>
              <a:gd name="T6" fmla="*/ 2147483647 w 2836"/>
              <a:gd name="T7" fmla="*/ 2147483647 h 510"/>
              <a:gd name="T8" fmla="*/ 2147483647 w 2836"/>
              <a:gd name="T9" fmla="*/ 2147483647 h 510"/>
              <a:gd name="T10" fmla="*/ 2147483647 w 2836"/>
              <a:gd name="T11" fmla="*/ 2147483647 h 510"/>
              <a:gd name="T12" fmla="*/ 0 60000 65536"/>
              <a:gd name="T13" fmla="*/ 0 60000 65536"/>
              <a:gd name="T14" fmla="*/ 0 60000 65536"/>
              <a:gd name="T15" fmla="*/ 0 60000 65536"/>
              <a:gd name="T16" fmla="*/ 0 60000 65536"/>
              <a:gd name="T17" fmla="*/ 0 60000 65536"/>
              <a:gd name="T18" fmla="*/ 0 w 2836"/>
              <a:gd name="T19" fmla="*/ 0 h 510"/>
              <a:gd name="T20" fmla="*/ 2836 w 2836"/>
              <a:gd name="T21" fmla="*/ 510 h 510"/>
            </a:gdLst>
            <a:ahLst/>
            <a:cxnLst>
              <a:cxn ang="T12">
                <a:pos x="T0" y="T1"/>
              </a:cxn>
              <a:cxn ang="T13">
                <a:pos x="T2" y="T3"/>
              </a:cxn>
              <a:cxn ang="T14">
                <a:pos x="T4" y="T5"/>
              </a:cxn>
              <a:cxn ang="T15">
                <a:pos x="T6" y="T7"/>
              </a:cxn>
              <a:cxn ang="T16">
                <a:pos x="T8" y="T9"/>
              </a:cxn>
              <a:cxn ang="T17">
                <a:pos x="T10" y="T11"/>
              </a:cxn>
            </a:cxnLst>
            <a:rect l="T18" t="T19" r="T20" b="T21"/>
            <a:pathLst>
              <a:path w="2836" h="510">
                <a:moveTo>
                  <a:pt x="17" y="0"/>
                </a:moveTo>
                <a:cubicBezTo>
                  <a:pt x="12" y="59"/>
                  <a:pt x="7" y="119"/>
                  <a:pt x="17" y="190"/>
                </a:cubicBezTo>
                <a:cubicBezTo>
                  <a:pt x="27" y="261"/>
                  <a:pt x="0" y="372"/>
                  <a:pt x="78" y="425"/>
                </a:cubicBezTo>
                <a:cubicBezTo>
                  <a:pt x="156" y="478"/>
                  <a:pt x="78" y="506"/>
                  <a:pt x="487" y="508"/>
                </a:cubicBezTo>
                <a:cubicBezTo>
                  <a:pt x="896" y="510"/>
                  <a:pt x="2230" y="495"/>
                  <a:pt x="2533" y="440"/>
                </a:cubicBezTo>
                <a:cubicBezTo>
                  <a:pt x="2836" y="385"/>
                  <a:pt x="2353" y="230"/>
                  <a:pt x="2306" y="175"/>
                </a:cubicBezTo>
              </a:path>
            </a:pathLst>
          </a:custGeom>
          <a:noFill/>
          <a:ln w="76200" cmpd="sng">
            <a:solidFill>
              <a:schemeClr val="tx1"/>
            </a:solidFill>
            <a:round/>
            <a:headEnd/>
            <a:tailEnd/>
          </a:ln>
        </p:spPr>
        <p:txBody>
          <a:bodyPr/>
          <a:lstStyle/>
          <a:p>
            <a:endParaRPr lang="en-US"/>
          </a:p>
        </p:txBody>
      </p:sp>
      <p:sp>
        <p:nvSpPr>
          <p:cNvPr id="44036" name="Rectangle 4"/>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69029" name="Freeform 5"/>
          <p:cNvSpPr>
            <a:spLocks/>
          </p:cNvSpPr>
          <p:nvPr/>
        </p:nvSpPr>
        <p:spPr bwMode="auto">
          <a:xfrm>
            <a:off x="6267450" y="5422900"/>
            <a:ext cx="2654300" cy="952500"/>
          </a:xfrm>
          <a:custGeom>
            <a:avLst/>
            <a:gdLst>
              <a:gd name="T0" fmla="*/ 0 w 1672"/>
              <a:gd name="T1" fmla="*/ 0 h 600"/>
              <a:gd name="T2" fmla="*/ 2147483647 w 1672"/>
              <a:gd name="T3" fmla="*/ 2147483647 h 600"/>
              <a:gd name="T4" fmla="*/ 2147483647 w 1672"/>
              <a:gd name="T5" fmla="*/ 2147483647 h 600"/>
              <a:gd name="T6" fmla="*/ 2147483647 w 1672"/>
              <a:gd name="T7" fmla="*/ 2147483647 h 600"/>
              <a:gd name="T8" fmla="*/ 2147483647 w 1672"/>
              <a:gd name="T9" fmla="*/ 2147483647 h 600"/>
              <a:gd name="T10" fmla="*/ 2147483647 w 1672"/>
              <a:gd name="T11" fmla="*/ 2147483647 h 600"/>
              <a:gd name="T12" fmla="*/ 2147483647 w 1672"/>
              <a:gd name="T13" fmla="*/ 2147483647 h 600"/>
              <a:gd name="T14" fmla="*/ 2147483647 w 1672"/>
              <a:gd name="T15" fmla="*/ 2147483647 h 600"/>
              <a:gd name="T16" fmla="*/ 0 60000 65536"/>
              <a:gd name="T17" fmla="*/ 0 60000 65536"/>
              <a:gd name="T18" fmla="*/ 0 60000 65536"/>
              <a:gd name="T19" fmla="*/ 0 60000 65536"/>
              <a:gd name="T20" fmla="*/ 0 60000 65536"/>
              <a:gd name="T21" fmla="*/ 0 60000 65536"/>
              <a:gd name="T22" fmla="*/ 0 60000 65536"/>
              <a:gd name="T23" fmla="*/ 0 60000 65536"/>
              <a:gd name="T24" fmla="*/ 0 w 1672"/>
              <a:gd name="T25" fmla="*/ 0 h 600"/>
              <a:gd name="T26" fmla="*/ 1672 w 1672"/>
              <a:gd name="T27" fmla="*/ 600 h 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2" h="600">
                <a:moveTo>
                  <a:pt x="0" y="0"/>
                </a:moveTo>
                <a:cubicBezTo>
                  <a:pt x="0" y="41"/>
                  <a:pt x="0" y="83"/>
                  <a:pt x="23" y="137"/>
                </a:cubicBezTo>
                <a:cubicBezTo>
                  <a:pt x="46" y="191"/>
                  <a:pt x="71" y="262"/>
                  <a:pt x="137" y="326"/>
                </a:cubicBezTo>
                <a:cubicBezTo>
                  <a:pt x="203" y="390"/>
                  <a:pt x="270" y="478"/>
                  <a:pt x="417" y="523"/>
                </a:cubicBezTo>
                <a:cubicBezTo>
                  <a:pt x="564" y="568"/>
                  <a:pt x="824" y="600"/>
                  <a:pt x="1016" y="599"/>
                </a:cubicBezTo>
                <a:cubicBezTo>
                  <a:pt x="1208" y="598"/>
                  <a:pt x="1466" y="568"/>
                  <a:pt x="1569" y="516"/>
                </a:cubicBezTo>
                <a:cubicBezTo>
                  <a:pt x="1672" y="464"/>
                  <a:pt x="1646" y="364"/>
                  <a:pt x="1637" y="288"/>
                </a:cubicBezTo>
                <a:cubicBezTo>
                  <a:pt x="1628" y="212"/>
                  <a:pt x="1572" y="136"/>
                  <a:pt x="1516" y="61"/>
                </a:cubicBezTo>
              </a:path>
            </a:pathLst>
          </a:custGeom>
          <a:noFill/>
          <a:ln w="76200" cmpd="sng">
            <a:solidFill>
              <a:schemeClr val="tx1"/>
            </a:solidFill>
            <a:round/>
            <a:headEnd/>
            <a:tailEnd/>
          </a:ln>
        </p:spPr>
        <p:txBody>
          <a:bodyPr/>
          <a:lstStyle/>
          <a:p>
            <a:endParaRPr lang="en-US"/>
          </a:p>
        </p:txBody>
      </p:sp>
      <p:pic>
        <p:nvPicPr>
          <p:cNvPr id="769030" name="Picture 6" descr="battery"/>
          <p:cNvPicPr>
            <a:picLocks noChangeAspect="1" noChangeArrowheads="1"/>
          </p:cNvPicPr>
          <p:nvPr/>
        </p:nvPicPr>
        <p:blipFill>
          <a:blip r:embed="rId9" cstate="print"/>
          <a:srcRect/>
          <a:stretch>
            <a:fillRect/>
          </a:stretch>
        </p:blipFill>
        <p:spPr bwMode="auto">
          <a:xfrm>
            <a:off x="7431088" y="3594100"/>
            <a:ext cx="1624012" cy="2132013"/>
          </a:xfrm>
          <a:prstGeom prst="rect">
            <a:avLst/>
          </a:prstGeom>
          <a:ln>
            <a:noFill/>
          </a:ln>
          <a:effectLst>
            <a:outerShdw blurRad="292100" dist="139700" dir="2700000" algn="tl" rotWithShape="0">
              <a:srgbClr val="333333">
                <a:alpha val="65000"/>
              </a:srgbClr>
            </a:outerShdw>
          </a:effectLst>
        </p:spPr>
      </p:pic>
      <p:pic>
        <p:nvPicPr>
          <p:cNvPr id="769031" name="Picture 7" descr="200px-Gluehlampe_01_KMJ"/>
          <p:cNvPicPr>
            <a:picLocks noChangeAspect="1" noChangeArrowheads="1"/>
          </p:cNvPicPr>
          <p:nvPr/>
        </p:nvPicPr>
        <p:blipFill>
          <a:blip r:embed="rId10" cstate="print"/>
          <a:srcRect/>
          <a:stretch>
            <a:fillRect/>
          </a:stretch>
        </p:blipFill>
        <p:spPr bwMode="auto">
          <a:xfrm>
            <a:off x="5688013" y="3476625"/>
            <a:ext cx="1198562" cy="1989138"/>
          </a:xfrm>
          <a:prstGeom prst="rect">
            <a:avLst/>
          </a:prstGeom>
          <a:ln>
            <a:noFill/>
          </a:ln>
          <a:effectLst>
            <a:outerShdw blurRad="292100" dist="139700" dir="2700000" algn="tl" rotWithShape="0">
              <a:srgbClr val="333333">
                <a:alpha val="65000"/>
              </a:srgbClr>
            </a:outerShdw>
          </a:effectLst>
        </p:spPr>
      </p:pic>
      <p:sp>
        <p:nvSpPr>
          <p:cNvPr id="769032" name="Oval 8"/>
          <p:cNvSpPr>
            <a:spLocks noChangeArrowheads="1"/>
          </p:cNvSpPr>
          <p:nvPr/>
        </p:nvSpPr>
        <p:spPr bwMode="auto">
          <a:xfrm>
            <a:off x="5753100" y="3497263"/>
            <a:ext cx="1108075" cy="1203325"/>
          </a:xfrm>
          <a:prstGeom prst="ellipse">
            <a:avLst/>
          </a:prstGeom>
          <a:solidFill>
            <a:srgbClr val="FFFF00">
              <a:alpha val="38823"/>
            </a:srgbClr>
          </a:solidFill>
          <a:ln w="9525">
            <a:noFill/>
            <a:round/>
            <a:headEnd/>
            <a:tailEnd/>
          </a:ln>
        </p:spPr>
        <p:txBody>
          <a:bodyPr wrap="none" anchor="ctr"/>
          <a:lstStyle/>
          <a:p>
            <a:endParaRPr lang="en-US" altLang="en-US"/>
          </a:p>
        </p:txBody>
      </p:sp>
      <p:sp>
        <p:nvSpPr>
          <p:cNvPr id="769033" name="Freeform 9"/>
          <p:cNvSpPr>
            <a:spLocks/>
          </p:cNvSpPr>
          <p:nvPr/>
        </p:nvSpPr>
        <p:spPr bwMode="auto">
          <a:xfrm>
            <a:off x="6303963" y="3270250"/>
            <a:ext cx="1600200" cy="2001838"/>
          </a:xfrm>
          <a:custGeom>
            <a:avLst/>
            <a:gdLst>
              <a:gd name="T0" fmla="*/ 0 w 1008"/>
              <a:gd name="T1" fmla="*/ 2147483647 h 1261"/>
              <a:gd name="T2" fmla="*/ 2147483647 w 1008"/>
              <a:gd name="T3" fmla="*/ 2147483647 h 1261"/>
              <a:gd name="T4" fmla="*/ 2147483647 w 1008"/>
              <a:gd name="T5" fmla="*/ 2147483647 h 1261"/>
              <a:gd name="T6" fmla="*/ 2147483647 w 1008"/>
              <a:gd name="T7" fmla="*/ 2147483647 h 1261"/>
              <a:gd name="T8" fmla="*/ 2147483647 w 1008"/>
              <a:gd name="T9" fmla="*/ 2147483647 h 1261"/>
              <a:gd name="T10" fmla="*/ 2147483647 w 1008"/>
              <a:gd name="T11" fmla="*/ 2147483647 h 1261"/>
              <a:gd name="T12" fmla="*/ 0 60000 65536"/>
              <a:gd name="T13" fmla="*/ 0 60000 65536"/>
              <a:gd name="T14" fmla="*/ 0 60000 65536"/>
              <a:gd name="T15" fmla="*/ 0 60000 65536"/>
              <a:gd name="T16" fmla="*/ 0 60000 65536"/>
              <a:gd name="T17" fmla="*/ 0 60000 65536"/>
              <a:gd name="T18" fmla="*/ 0 w 1008"/>
              <a:gd name="T19" fmla="*/ 0 h 1261"/>
              <a:gd name="T20" fmla="*/ 1008 w 100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1008" h="1261">
                <a:moveTo>
                  <a:pt x="0" y="1205"/>
                </a:moveTo>
                <a:cubicBezTo>
                  <a:pt x="83" y="1233"/>
                  <a:pt x="167" y="1261"/>
                  <a:pt x="258" y="1212"/>
                </a:cubicBezTo>
                <a:cubicBezTo>
                  <a:pt x="349" y="1163"/>
                  <a:pt x="491" y="1089"/>
                  <a:pt x="546" y="909"/>
                </a:cubicBezTo>
                <a:cubicBezTo>
                  <a:pt x="601" y="729"/>
                  <a:pt x="535" y="258"/>
                  <a:pt x="591" y="129"/>
                </a:cubicBezTo>
                <a:cubicBezTo>
                  <a:pt x="647" y="0"/>
                  <a:pt x="810" y="108"/>
                  <a:pt x="879" y="136"/>
                </a:cubicBezTo>
                <a:cubicBezTo>
                  <a:pt x="948" y="164"/>
                  <a:pt x="978" y="229"/>
                  <a:pt x="1008" y="295"/>
                </a:cubicBezTo>
              </a:path>
            </a:pathLst>
          </a:custGeom>
          <a:noFill/>
          <a:ln w="76200" cmpd="sng">
            <a:solidFill>
              <a:srgbClr val="CC0000"/>
            </a:solidFill>
            <a:round/>
            <a:headEnd/>
            <a:tailEnd/>
          </a:ln>
        </p:spPr>
        <p:txBody>
          <a:bodyPr/>
          <a:lstStyle/>
          <a:p>
            <a:endParaRPr lang="en-US"/>
          </a:p>
        </p:txBody>
      </p:sp>
      <p:pic>
        <p:nvPicPr>
          <p:cNvPr id="769034"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7135858">
            <a:off x="7179469" y="4683919"/>
            <a:ext cx="354013" cy="2168525"/>
          </a:xfrm>
          <a:prstGeom prst="rect">
            <a:avLst/>
          </a:prstGeom>
          <a:ln>
            <a:noFill/>
          </a:ln>
          <a:effectLst>
            <a:outerShdw blurRad="292100" dist="139700" dir="2700000" algn="tl" rotWithShape="0">
              <a:srgbClr val="333333">
                <a:alpha val="65000"/>
              </a:srgbClr>
            </a:outerShdw>
          </a:effectLst>
        </p:spPr>
      </p:pic>
      <p:sp>
        <p:nvSpPr>
          <p:cNvPr id="769035" name="Freeform 11"/>
          <p:cNvSpPr>
            <a:spLocks/>
          </p:cNvSpPr>
          <p:nvPr/>
        </p:nvSpPr>
        <p:spPr bwMode="auto">
          <a:xfrm>
            <a:off x="4735513" y="3206750"/>
            <a:ext cx="1304925" cy="3443288"/>
          </a:xfrm>
          <a:custGeom>
            <a:avLst/>
            <a:gdLst>
              <a:gd name="T0" fmla="*/ 2147483647 w 822"/>
              <a:gd name="T1" fmla="*/ 2147483647 h 2169"/>
              <a:gd name="T2" fmla="*/ 2147483647 w 822"/>
              <a:gd name="T3" fmla="*/ 2147483647 h 2169"/>
              <a:gd name="T4" fmla="*/ 2147483647 w 822"/>
              <a:gd name="T5" fmla="*/ 2147483647 h 2169"/>
              <a:gd name="T6" fmla="*/ 2147483647 w 822"/>
              <a:gd name="T7" fmla="*/ 2147483647 h 2169"/>
              <a:gd name="T8" fmla="*/ 2147483647 w 822"/>
              <a:gd name="T9" fmla="*/ 2147483647 h 2169"/>
              <a:gd name="T10" fmla="*/ 2147483647 w 822"/>
              <a:gd name="T11" fmla="*/ 2147483647 h 2169"/>
              <a:gd name="T12" fmla="*/ 2147483647 w 822"/>
              <a:gd name="T13" fmla="*/ 2147483647 h 2169"/>
              <a:gd name="T14" fmla="*/ 2147483647 w 822"/>
              <a:gd name="T15" fmla="*/ 2147483647 h 2169"/>
              <a:gd name="T16" fmla="*/ 2147483647 w 822"/>
              <a:gd name="T17" fmla="*/ 2147483647 h 2169"/>
              <a:gd name="T18" fmla="*/ 2147483647 w 822"/>
              <a:gd name="T19" fmla="*/ 2147483647 h 2169"/>
              <a:gd name="T20" fmla="*/ 2147483647 w 822"/>
              <a:gd name="T21" fmla="*/ 2147483647 h 2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2"/>
              <a:gd name="T34" fmla="*/ 0 h 2169"/>
              <a:gd name="T35" fmla="*/ 822 w 822"/>
              <a:gd name="T36" fmla="*/ 2169 h 2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2" h="2169">
                <a:moveTo>
                  <a:pt x="33" y="1739"/>
                </a:moveTo>
                <a:cubicBezTo>
                  <a:pt x="30" y="1800"/>
                  <a:pt x="27" y="1861"/>
                  <a:pt x="33" y="1913"/>
                </a:cubicBezTo>
                <a:cubicBezTo>
                  <a:pt x="39" y="1965"/>
                  <a:pt x="0" y="2025"/>
                  <a:pt x="71" y="2050"/>
                </a:cubicBezTo>
                <a:cubicBezTo>
                  <a:pt x="142" y="2075"/>
                  <a:pt x="368" y="2169"/>
                  <a:pt x="458" y="2065"/>
                </a:cubicBezTo>
                <a:cubicBezTo>
                  <a:pt x="548" y="1961"/>
                  <a:pt x="611" y="1663"/>
                  <a:pt x="609" y="1428"/>
                </a:cubicBezTo>
                <a:cubicBezTo>
                  <a:pt x="607" y="1193"/>
                  <a:pt x="483" y="871"/>
                  <a:pt x="443" y="655"/>
                </a:cubicBezTo>
                <a:cubicBezTo>
                  <a:pt x="403" y="439"/>
                  <a:pt x="367" y="238"/>
                  <a:pt x="367" y="132"/>
                </a:cubicBezTo>
                <a:cubicBezTo>
                  <a:pt x="367" y="26"/>
                  <a:pt x="408" y="38"/>
                  <a:pt x="443" y="19"/>
                </a:cubicBezTo>
                <a:cubicBezTo>
                  <a:pt x="478" y="0"/>
                  <a:pt x="541" y="8"/>
                  <a:pt x="579" y="19"/>
                </a:cubicBezTo>
                <a:cubicBezTo>
                  <a:pt x="617" y="30"/>
                  <a:pt x="630" y="73"/>
                  <a:pt x="670" y="87"/>
                </a:cubicBezTo>
                <a:cubicBezTo>
                  <a:pt x="710" y="101"/>
                  <a:pt x="766" y="101"/>
                  <a:pt x="822" y="102"/>
                </a:cubicBezTo>
              </a:path>
            </a:pathLst>
          </a:custGeom>
          <a:noFill/>
          <a:ln w="76200" cmpd="sng">
            <a:solidFill>
              <a:srgbClr val="CC0000"/>
            </a:solidFill>
            <a:round/>
            <a:headEnd/>
            <a:tailEnd/>
          </a:ln>
        </p:spPr>
        <p:txBody>
          <a:bodyPr/>
          <a:lstStyle/>
          <a:p>
            <a:endParaRPr lang="en-US"/>
          </a:p>
        </p:txBody>
      </p:sp>
      <p:pic>
        <p:nvPicPr>
          <p:cNvPr id="769036"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273425" y="2978150"/>
            <a:ext cx="1966913" cy="3213100"/>
          </a:xfrm>
          <a:prstGeom prst="rect">
            <a:avLst/>
          </a:prstGeom>
          <a:ln>
            <a:noFill/>
          </a:ln>
          <a:effectLst>
            <a:outerShdw blurRad="292100" dist="139700" dir="2700000" algn="tl" rotWithShape="0">
              <a:srgbClr val="333333">
                <a:alpha val="65000"/>
              </a:srgbClr>
            </a:outerShdw>
          </a:effectLst>
        </p:spPr>
      </p:pic>
      <p:pic>
        <p:nvPicPr>
          <p:cNvPr id="769037"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4148400">
            <a:off x="3916363" y="4313238"/>
            <a:ext cx="661987" cy="636587"/>
          </a:xfrm>
          <a:prstGeom prst="rect">
            <a:avLst/>
          </a:prstGeom>
          <a:noFill/>
          <a:ln w="9525">
            <a:noFill/>
            <a:miter lim="800000"/>
            <a:headEnd/>
            <a:tailEnd/>
          </a:ln>
        </p:spPr>
      </p:pic>
      <p:sp>
        <p:nvSpPr>
          <p:cNvPr id="769038" name="Text Box 14"/>
          <p:cNvSpPr txBox="1">
            <a:spLocks noChangeArrowheads="1"/>
          </p:cNvSpPr>
          <p:nvPr/>
        </p:nvSpPr>
        <p:spPr bwMode="auto">
          <a:xfrm>
            <a:off x="3581400" y="3189288"/>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00.2</a:t>
            </a:r>
          </a:p>
        </p:txBody>
      </p:sp>
      <p:sp>
        <p:nvSpPr>
          <p:cNvPr id="769039" name="Text Box 15"/>
          <p:cNvSpPr txBox="1">
            <a:spLocks noChangeArrowheads="1"/>
          </p:cNvSpPr>
          <p:nvPr/>
        </p:nvSpPr>
        <p:spPr bwMode="auto">
          <a:xfrm>
            <a:off x="3581400" y="3192463"/>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00.0</a:t>
            </a:r>
          </a:p>
        </p:txBody>
      </p:sp>
      <p:pic>
        <p:nvPicPr>
          <p:cNvPr id="769040" name="Picture 1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4709722">
            <a:off x="6713537" y="2465388"/>
            <a:ext cx="339725" cy="2171700"/>
          </a:xfrm>
          <a:prstGeom prst="rect">
            <a:avLst/>
          </a:prstGeom>
          <a:ln>
            <a:noFill/>
          </a:ln>
          <a:effectLst>
            <a:outerShdw blurRad="292100" dist="139700" dir="2700000" algn="tl" rotWithShape="0">
              <a:srgbClr val="333333">
                <a:alpha val="65000"/>
              </a:srgbClr>
            </a:outerShdw>
          </a:effectLst>
        </p:spPr>
      </p:pic>
      <p:sp>
        <p:nvSpPr>
          <p:cNvPr id="769052" name="Text Box 28"/>
          <p:cNvSpPr txBox="1">
            <a:spLocks noChangeArrowheads="1"/>
          </p:cNvSpPr>
          <p:nvPr/>
        </p:nvSpPr>
        <p:spPr bwMode="auto">
          <a:xfrm>
            <a:off x="1830388" y="6435725"/>
            <a:ext cx="642937" cy="457200"/>
          </a:xfrm>
          <a:prstGeom prst="rect">
            <a:avLst/>
          </a:prstGeom>
          <a:noFill/>
          <a:ln w="9525">
            <a:noFill/>
            <a:miter lim="800000"/>
            <a:headEnd/>
            <a:tailEnd/>
          </a:ln>
        </p:spPr>
        <p:txBody>
          <a:bodyPr wrap="none">
            <a:spAutoFit/>
          </a:bodyPr>
          <a:lstStyle/>
          <a:p>
            <a:r>
              <a:rPr lang="en-US" altLang="en-US">
                <a:solidFill>
                  <a:schemeClr val="hlink"/>
                </a:solidFill>
              </a:rPr>
              <a:t>cell</a:t>
            </a:r>
          </a:p>
        </p:txBody>
      </p:sp>
      <p:sp>
        <p:nvSpPr>
          <p:cNvPr id="769053" name="Text Box 29"/>
          <p:cNvSpPr txBox="1">
            <a:spLocks noChangeArrowheads="1"/>
          </p:cNvSpPr>
          <p:nvPr/>
        </p:nvSpPr>
        <p:spPr bwMode="auto">
          <a:xfrm>
            <a:off x="696913" y="6429375"/>
            <a:ext cx="846137" cy="457200"/>
          </a:xfrm>
          <a:prstGeom prst="rect">
            <a:avLst/>
          </a:prstGeom>
          <a:noFill/>
          <a:ln w="9525">
            <a:noFill/>
            <a:miter lim="800000"/>
            <a:headEnd/>
            <a:tailEnd/>
          </a:ln>
        </p:spPr>
        <p:txBody>
          <a:bodyPr wrap="none">
            <a:spAutoFit/>
          </a:bodyPr>
          <a:lstStyle/>
          <a:p>
            <a:r>
              <a:rPr lang="en-US" altLang="en-US">
                <a:solidFill>
                  <a:schemeClr val="hlink"/>
                </a:solidFill>
              </a:rPr>
              <a:t>lamp</a:t>
            </a:r>
          </a:p>
        </p:txBody>
      </p:sp>
      <p:sp>
        <p:nvSpPr>
          <p:cNvPr id="769054" name="Text Box 30"/>
          <p:cNvSpPr txBox="1">
            <a:spLocks noChangeArrowheads="1"/>
          </p:cNvSpPr>
          <p:nvPr/>
        </p:nvSpPr>
        <p:spPr bwMode="auto">
          <a:xfrm>
            <a:off x="1074738" y="4354513"/>
            <a:ext cx="1387475" cy="457200"/>
          </a:xfrm>
          <a:prstGeom prst="rect">
            <a:avLst/>
          </a:prstGeom>
          <a:noFill/>
          <a:ln w="9525">
            <a:noFill/>
            <a:miter lim="800000"/>
            <a:headEnd/>
            <a:tailEnd/>
          </a:ln>
        </p:spPr>
        <p:txBody>
          <a:bodyPr wrap="none">
            <a:spAutoFit/>
          </a:bodyPr>
          <a:lstStyle/>
          <a:p>
            <a:r>
              <a:rPr lang="en-US" altLang="en-US">
                <a:solidFill>
                  <a:schemeClr val="hlink"/>
                </a:solidFill>
              </a:rPr>
              <a:t>ammeter</a:t>
            </a:r>
          </a:p>
        </p:txBody>
      </p:sp>
      <p:sp>
        <p:nvSpPr>
          <p:cNvPr id="769055" name="Text Box 31"/>
          <p:cNvSpPr txBox="1">
            <a:spLocks noChangeArrowheads="1"/>
          </p:cNvSpPr>
          <p:nvPr/>
        </p:nvSpPr>
        <p:spPr bwMode="auto">
          <a:xfrm>
            <a:off x="1068388" y="4659313"/>
            <a:ext cx="1320800" cy="457200"/>
          </a:xfrm>
          <a:prstGeom prst="rect">
            <a:avLst/>
          </a:prstGeom>
          <a:noFill/>
          <a:ln w="9525">
            <a:noFill/>
            <a:miter lim="800000"/>
            <a:headEnd/>
            <a:tailEnd/>
          </a:ln>
        </p:spPr>
        <p:txBody>
          <a:bodyPr wrap="none">
            <a:spAutoFit/>
          </a:bodyPr>
          <a:lstStyle/>
          <a:p>
            <a:r>
              <a:rPr lang="en-US" altLang="en-US">
                <a:solidFill>
                  <a:srgbClr val="FF0000"/>
                </a:solidFill>
              </a:rPr>
              <a:t>in series</a:t>
            </a:r>
          </a:p>
        </p:txBody>
      </p:sp>
      <p:grpSp>
        <p:nvGrpSpPr>
          <p:cNvPr id="3" name="Group 35"/>
          <p:cNvGrpSpPr>
            <a:grpSpLocks/>
          </p:cNvGrpSpPr>
          <p:nvPr/>
        </p:nvGrpSpPr>
        <p:grpSpPr bwMode="auto">
          <a:xfrm>
            <a:off x="2162175" y="5695950"/>
            <a:ext cx="171450" cy="171450"/>
            <a:chOff x="1761" y="2415"/>
            <a:chExt cx="108" cy="108"/>
          </a:xfrm>
        </p:grpSpPr>
        <p:sp>
          <p:nvSpPr>
            <p:cNvPr id="44057" name="Oval 36"/>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44058" name="Line 37"/>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44059" name="Line 38"/>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pic>
        <p:nvPicPr>
          <p:cNvPr id="190496" name="Picture 32"/>
          <p:cNvPicPr>
            <a:picLocks noChangeAspect="1" noChangeArrowheads="1"/>
          </p:cNvPicPr>
          <p:nvPr/>
        </p:nvPicPr>
        <p:blipFill>
          <a:blip r:embed="rId15" cstate="print">
            <a:clrChange>
              <a:clrFrom>
                <a:srgbClr val="FF0000"/>
              </a:clrFrom>
              <a:clrTo>
                <a:srgbClr val="FF0000">
                  <a:alpha val="0"/>
                </a:srgbClr>
              </a:clrTo>
            </a:clrChange>
          </a:blip>
          <a:srcRect/>
          <a:stretch>
            <a:fillRect/>
          </a:stretch>
        </p:blipFill>
        <p:spPr bwMode="auto">
          <a:xfrm>
            <a:off x="1104900" y="5065713"/>
            <a:ext cx="1152525" cy="600075"/>
          </a:xfrm>
          <a:prstGeom prst="rect">
            <a:avLst/>
          </a:prstGeom>
          <a:noFill/>
          <a:ln w="9525">
            <a:noFill/>
            <a:miter lim="800000"/>
            <a:headEnd/>
            <a:tailEnd/>
          </a:ln>
        </p:spPr>
      </p:pic>
      <p:pic>
        <p:nvPicPr>
          <p:cNvPr id="190497" name="Picture 33"/>
          <p:cNvPicPr>
            <a:picLocks noChangeAspect="1" noChangeArrowheads="1"/>
          </p:cNvPicPr>
          <p:nvPr/>
        </p:nvPicPr>
        <p:blipFill>
          <a:blip r:embed="rId16" cstate="print">
            <a:clrChange>
              <a:clrFrom>
                <a:srgbClr val="FF0000"/>
              </a:clrFrom>
              <a:clrTo>
                <a:srgbClr val="FF0000">
                  <a:alpha val="0"/>
                </a:srgbClr>
              </a:clrTo>
            </a:clrChange>
          </a:blip>
          <a:srcRect/>
          <a:stretch>
            <a:fillRect/>
          </a:stretch>
        </p:blipFill>
        <p:spPr bwMode="auto">
          <a:xfrm>
            <a:off x="1963738" y="5348288"/>
            <a:ext cx="600075" cy="1095375"/>
          </a:xfrm>
          <a:prstGeom prst="rect">
            <a:avLst/>
          </a:prstGeom>
          <a:noFill/>
          <a:ln w="9525">
            <a:noFill/>
            <a:miter lim="800000"/>
            <a:headEnd/>
            <a:tailEnd/>
          </a:ln>
        </p:spPr>
      </p:pic>
      <p:pic>
        <p:nvPicPr>
          <p:cNvPr id="190499" name="Picture 35"/>
          <p:cNvPicPr>
            <a:picLocks noChangeAspect="1" noChangeArrowheads="1"/>
          </p:cNvPicPr>
          <p:nvPr/>
        </p:nvPicPr>
        <p:blipFill>
          <a:blip r:embed="rId17" cstate="print">
            <a:clrChange>
              <a:clrFrom>
                <a:srgbClr val="FF0000"/>
              </a:clrFrom>
              <a:clrTo>
                <a:srgbClr val="FF0000">
                  <a:alpha val="0"/>
                </a:srgbClr>
              </a:clrTo>
            </a:clrChange>
          </a:blip>
          <a:srcRect/>
          <a:stretch>
            <a:fillRect/>
          </a:stretch>
        </p:blipFill>
        <p:spPr bwMode="auto">
          <a:xfrm>
            <a:off x="828675" y="5373688"/>
            <a:ext cx="1447800" cy="1104900"/>
          </a:xfrm>
          <a:prstGeom prst="rect">
            <a:avLst/>
          </a:prstGeom>
          <a:noFill/>
          <a:ln w="9525">
            <a:noFill/>
            <a:miter lim="800000"/>
            <a:headEnd/>
            <a:tailEnd/>
          </a:ln>
        </p:spPr>
      </p:pic>
      <p:grpSp>
        <p:nvGrpSpPr>
          <p:cNvPr id="28" name="Group 35"/>
          <p:cNvGrpSpPr>
            <a:grpSpLocks/>
          </p:cNvGrpSpPr>
          <p:nvPr/>
        </p:nvGrpSpPr>
        <p:grpSpPr bwMode="auto">
          <a:xfrm>
            <a:off x="7757432" y="3671239"/>
            <a:ext cx="171450" cy="171450"/>
            <a:chOff x="1761" y="2415"/>
            <a:chExt cx="108" cy="108"/>
          </a:xfrm>
        </p:grpSpPr>
        <p:sp>
          <p:nvSpPr>
            <p:cNvPr id="29" name="Oval 36"/>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30" name="Line 37"/>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31" name="Line 38"/>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9026">
                                            <p:txEl>
                                              <p:pRg st="1" end="1"/>
                                            </p:txEl>
                                          </p:spTgt>
                                        </p:tgtEl>
                                        <p:attrNameLst>
                                          <p:attrName>style.visibility</p:attrName>
                                        </p:attrNameLst>
                                      </p:cBhvr>
                                      <p:to>
                                        <p:strVal val="visible"/>
                                      </p:to>
                                    </p:set>
                                    <p:anim calcmode="lin" valueType="num">
                                      <p:cBhvr additive="base">
                                        <p:cTn id="7" dur="500" fill="hold"/>
                                        <p:tgtEl>
                                          <p:spTgt spid="769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69030"/>
                                        </p:tgtEl>
                                        <p:attrNameLst>
                                          <p:attrName>style.visibility</p:attrName>
                                        </p:attrNameLst>
                                      </p:cBhvr>
                                      <p:to>
                                        <p:strVal val="visible"/>
                                      </p:to>
                                    </p:set>
                                    <p:anim calcmode="lin" valueType="num">
                                      <p:cBhvr>
                                        <p:cTn id="11" dur="500" fill="hold"/>
                                        <p:tgtEl>
                                          <p:spTgt spid="769030"/>
                                        </p:tgtEl>
                                        <p:attrNameLst>
                                          <p:attrName>ppt_w</p:attrName>
                                        </p:attrNameLst>
                                      </p:cBhvr>
                                      <p:tavLst>
                                        <p:tav tm="0">
                                          <p:val>
                                            <p:fltVal val="0"/>
                                          </p:val>
                                        </p:tav>
                                        <p:tav tm="100000">
                                          <p:val>
                                            <p:strVal val="#ppt_w"/>
                                          </p:val>
                                        </p:tav>
                                      </p:tavLst>
                                    </p:anim>
                                    <p:anim calcmode="lin" valueType="num">
                                      <p:cBhvr>
                                        <p:cTn id="12" dur="500" fill="hold"/>
                                        <p:tgtEl>
                                          <p:spTgt spid="769030"/>
                                        </p:tgtEl>
                                        <p:attrNameLst>
                                          <p:attrName>ppt_h</p:attrName>
                                        </p:attrNameLst>
                                      </p:cBhvr>
                                      <p:tavLst>
                                        <p:tav tm="0">
                                          <p:val>
                                            <p:fltVal val="0"/>
                                          </p:val>
                                        </p:tav>
                                        <p:tav tm="100000">
                                          <p:val>
                                            <p:strVal val="#ppt_h"/>
                                          </p:val>
                                        </p:tav>
                                      </p:tavLst>
                                    </p:anim>
                                    <p:animEffect transition="in" filter="fade">
                                      <p:cBhvr>
                                        <p:cTn id="13" dur="500"/>
                                        <p:tgtEl>
                                          <p:spTgt spid="769030"/>
                                        </p:tgtEl>
                                      </p:cBhvr>
                                    </p:animEffect>
                                  </p:childTnLst>
                                </p:cTn>
                              </p:par>
                              <p:par>
                                <p:cTn id="14" presetID="53" presetClass="entr" presetSubtype="0" fill="hold" nodeType="withEffect">
                                  <p:stCondLst>
                                    <p:cond delay="0"/>
                                  </p:stCondLst>
                                  <p:childTnLst>
                                    <p:set>
                                      <p:cBhvr>
                                        <p:cTn id="15" dur="1" fill="hold">
                                          <p:stCondLst>
                                            <p:cond delay="0"/>
                                          </p:stCondLst>
                                        </p:cTn>
                                        <p:tgtEl>
                                          <p:spTgt spid="769031"/>
                                        </p:tgtEl>
                                        <p:attrNameLst>
                                          <p:attrName>style.visibility</p:attrName>
                                        </p:attrNameLst>
                                      </p:cBhvr>
                                      <p:to>
                                        <p:strVal val="visible"/>
                                      </p:to>
                                    </p:set>
                                    <p:anim calcmode="lin" valueType="num">
                                      <p:cBhvr>
                                        <p:cTn id="16" dur="500" fill="hold"/>
                                        <p:tgtEl>
                                          <p:spTgt spid="769031"/>
                                        </p:tgtEl>
                                        <p:attrNameLst>
                                          <p:attrName>ppt_w</p:attrName>
                                        </p:attrNameLst>
                                      </p:cBhvr>
                                      <p:tavLst>
                                        <p:tav tm="0">
                                          <p:val>
                                            <p:fltVal val="0"/>
                                          </p:val>
                                        </p:tav>
                                        <p:tav tm="100000">
                                          <p:val>
                                            <p:strVal val="#ppt_w"/>
                                          </p:val>
                                        </p:tav>
                                      </p:tavLst>
                                    </p:anim>
                                    <p:anim calcmode="lin" valueType="num">
                                      <p:cBhvr>
                                        <p:cTn id="17" dur="500" fill="hold"/>
                                        <p:tgtEl>
                                          <p:spTgt spid="769031"/>
                                        </p:tgtEl>
                                        <p:attrNameLst>
                                          <p:attrName>ppt_h</p:attrName>
                                        </p:attrNameLst>
                                      </p:cBhvr>
                                      <p:tavLst>
                                        <p:tav tm="0">
                                          <p:val>
                                            <p:fltVal val="0"/>
                                          </p:val>
                                        </p:tav>
                                        <p:tav tm="100000">
                                          <p:val>
                                            <p:strVal val="#ppt_h"/>
                                          </p:val>
                                        </p:tav>
                                      </p:tavLst>
                                    </p:anim>
                                    <p:animEffect transition="in" filter="fade">
                                      <p:cBhvr>
                                        <p:cTn id="18" dur="500"/>
                                        <p:tgtEl>
                                          <p:spTgt spid="7690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69029"/>
                                        </p:tgtEl>
                                        <p:attrNameLst>
                                          <p:attrName>style.visibility</p:attrName>
                                        </p:attrNameLst>
                                      </p:cBhvr>
                                      <p:to>
                                        <p:strVal val="visible"/>
                                      </p:to>
                                    </p:set>
                                    <p:animEffect transition="in" filter="fade">
                                      <p:cBhvr>
                                        <p:cTn id="23" dur="500"/>
                                        <p:tgtEl>
                                          <p:spTgt spid="769029"/>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69033"/>
                                        </p:tgtEl>
                                        <p:attrNameLst>
                                          <p:attrName>style.visibility</p:attrName>
                                        </p:attrNameLst>
                                      </p:cBhvr>
                                      <p:to>
                                        <p:strVal val="visible"/>
                                      </p:to>
                                    </p:set>
                                    <p:animEffect transition="in" filter="wipe(left)">
                                      <p:cBhvr>
                                        <p:cTn id="28" dur="2000"/>
                                        <p:tgtEl>
                                          <p:spTgt spid="769033"/>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par>
                          <p:cTn id="29" fill="hold" nodeType="afterGroup">
                            <p:stCondLst>
                              <p:cond delay="2000"/>
                            </p:stCondLst>
                            <p:childTnLst>
                              <p:par>
                                <p:cTn id="30" presetID="53" presetClass="entr" presetSubtype="0" fill="hold" grpId="0" nodeType="afterEffect">
                                  <p:stCondLst>
                                    <p:cond delay="0"/>
                                  </p:stCondLst>
                                  <p:childTnLst>
                                    <p:set>
                                      <p:cBhvr>
                                        <p:cTn id="31" dur="1" fill="hold">
                                          <p:stCondLst>
                                            <p:cond delay="0"/>
                                          </p:stCondLst>
                                        </p:cTn>
                                        <p:tgtEl>
                                          <p:spTgt spid="769032"/>
                                        </p:tgtEl>
                                        <p:attrNameLst>
                                          <p:attrName>style.visibility</p:attrName>
                                        </p:attrNameLst>
                                      </p:cBhvr>
                                      <p:to>
                                        <p:strVal val="visible"/>
                                      </p:to>
                                    </p:set>
                                    <p:anim calcmode="lin" valueType="num">
                                      <p:cBhvr>
                                        <p:cTn id="32" dur="500" fill="hold"/>
                                        <p:tgtEl>
                                          <p:spTgt spid="769032"/>
                                        </p:tgtEl>
                                        <p:attrNameLst>
                                          <p:attrName>ppt_w</p:attrName>
                                        </p:attrNameLst>
                                      </p:cBhvr>
                                      <p:tavLst>
                                        <p:tav tm="0">
                                          <p:val>
                                            <p:fltVal val="0"/>
                                          </p:val>
                                        </p:tav>
                                        <p:tav tm="100000">
                                          <p:val>
                                            <p:strVal val="#ppt_w"/>
                                          </p:val>
                                        </p:tav>
                                      </p:tavLst>
                                    </p:anim>
                                    <p:anim calcmode="lin" valueType="num">
                                      <p:cBhvr>
                                        <p:cTn id="33" dur="500" fill="hold"/>
                                        <p:tgtEl>
                                          <p:spTgt spid="769032"/>
                                        </p:tgtEl>
                                        <p:attrNameLst>
                                          <p:attrName>ppt_h</p:attrName>
                                        </p:attrNameLst>
                                      </p:cBhvr>
                                      <p:tavLst>
                                        <p:tav tm="0">
                                          <p:val>
                                            <p:fltVal val="0"/>
                                          </p:val>
                                        </p:tav>
                                        <p:tav tm="100000">
                                          <p:val>
                                            <p:strVal val="#ppt_h"/>
                                          </p:val>
                                        </p:tav>
                                      </p:tavLst>
                                    </p:anim>
                                    <p:animEffect transition="in" filter="fade">
                                      <p:cBhvr>
                                        <p:cTn id="34" dur="500"/>
                                        <p:tgtEl>
                                          <p:spTgt spid="769032"/>
                                        </p:tgtEl>
                                      </p:cBhvr>
                                    </p:animEffect>
                                  </p:childTnLst>
                                  <p:subTnLst>
                                    <p:audio>
                                      <p:cMediaNode>
                                        <p:cTn display="0" masterRel="sameClick">
                                          <p:stCondLst>
                                            <p:cond evt="begin" delay="0">
                                              <p:tn val="30"/>
                                            </p:cond>
                                          </p:stCondLst>
                                          <p:endCondLst>
                                            <p:cond evt="onStopAudio" delay="0">
                                              <p:tgtEl>
                                                <p:sldTgt/>
                                              </p:tgtEl>
                                            </p:cond>
                                          </p:endCondLst>
                                        </p:cTn>
                                        <p:tgtEl>
                                          <p:sndTgt r:embed="rId6"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90496"/>
                                        </p:tgtEl>
                                        <p:attrNameLst>
                                          <p:attrName>style.visibility</p:attrName>
                                        </p:attrNameLst>
                                      </p:cBhvr>
                                      <p:to>
                                        <p:strVal val="visible"/>
                                      </p:to>
                                    </p:set>
                                    <p:animEffect transition="in" filter="fade">
                                      <p:cBhvr>
                                        <p:cTn id="39" dur="500"/>
                                        <p:tgtEl>
                                          <p:spTgt spid="19049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90497"/>
                                        </p:tgtEl>
                                        <p:attrNameLst>
                                          <p:attrName>style.visibility</p:attrName>
                                        </p:attrNameLst>
                                      </p:cBhvr>
                                      <p:to>
                                        <p:strVal val="visible"/>
                                      </p:to>
                                    </p:set>
                                    <p:animEffect transition="in" filter="fade">
                                      <p:cBhvr>
                                        <p:cTn id="44" dur="500"/>
                                        <p:tgtEl>
                                          <p:spTgt spid="1904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90499"/>
                                        </p:tgtEl>
                                        <p:attrNameLst>
                                          <p:attrName>style.visibility</p:attrName>
                                        </p:attrNameLst>
                                      </p:cBhvr>
                                      <p:to>
                                        <p:strVal val="visible"/>
                                      </p:to>
                                    </p:set>
                                    <p:animEffect transition="in" filter="fade">
                                      <p:cBhvr>
                                        <p:cTn id="49" dur="500"/>
                                        <p:tgtEl>
                                          <p:spTgt spid="19049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769052"/>
                                        </p:tgtEl>
                                        <p:attrNameLst>
                                          <p:attrName>style.visibility</p:attrName>
                                        </p:attrNameLst>
                                      </p:cBhvr>
                                      <p:to>
                                        <p:strVal val="visible"/>
                                      </p:to>
                                    </p:set>
                                    <p:anim calcmode="lin" valueType="num">
                                      <p:cBhvr>
                                        <p:cTn id="54" dur="500" fill="hold"/>
                                        <p:tgtEl>
                                          <p:spTgt spid="769052"/>
                                        </p:tgtEl>
                                        <p:attrNameLst>
                                          <p:attrName>ppt_w</p:attrName>
                                        </p:attrNameLst>
                                      </p:cBhvr>
                                      <p:tavLst>
                                        <p:tav tm="0">
                                          <p:val>
                                            <p:fltVal val="0"/>
                                          </p:val>
                                        </p:tav>
                                        <p:tav tm="100000">
                                          <p:val>
                                            <p:strVal val="#ppt_w"/>
                                          </p:val>
                                        </p:tav>
                                      </p:tavLst>
                                    </p:anim>
                                    <p:anim calcmode="lin" valueType="num">
                                      <p:cBhvr>
                                        <p:cTn id="55" dur="500" fill="hold"/>
                                        <p:tgtEl>
                                          <p:spTgt spid="769052"/>
                                        </p:tgtEl>
                                        <p:attrNameLst>
                                          <p:attrName>ppt_h</p:attrName>
                                        </p:attrNameLst>
                                      </p:cBhvr>
                                      <p:tavLst>
                                        <p:tav tm="0">
                                          <p:val>
                                            <p:fltVal val="0"/>
                                          </p:val>
                                        </p:tav>
                                        <p:tav tm="100000">
                                          <p:val>
                                            <p:strVal val="#ppt_h"/>
                                          </p:val>
                                        </p:tav>
                                      </p:tavLst>
                                    </p:anim>
                                    <p:animEffect transition="in" filter="fade">
                                      <p:cBhvr>
                                        <p:cTn id="56" dur="500"/>
                                        <p:tgtEl>
                                          <p:spTgt spid="769052"/>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769053"/>
                                        </p:tgtEl>
                                        <p:attrNameLst>
                                          <p:attrName>style.visibility</p:attrName>
                                        </p:attrNameLst>
                                      </p:cBhvr>
                                      <p:to>
                                        <p:strVal val="visible"/>
                                      </p:to>
                                    </p:set>
                                    <p:anim calcmode="lin" valueType="num">
                                      <p:cBhvr>
                                        <p:cTn id="61" dur="500" fill="hold"/>
                                        <p:tgtEl>
                                          <p:spTgt spid="769053"/>
                                        </p:tgtEl>
                                        <p:attrNameLst>
                                          <p:attrName>ppt_w</p:attrName>
                                        </p:attrNameLst>
                                      </p:cBhvr>
                                      <p:tavLst>
                                        <p:tav tm="0">
                                          <p:val>
                                            <p:fltVal val="0"/>
                                          </p:val>
                                        </p:tav>
                                        <p:tav tm="100000">
                                          <p:val>
                                            <p:strVal val="#ppt_w"/>
                                          </p:val>
                                        </p:tav>
                                      </p:tavLst>
                                    </p:anim>
                                    <p:anim calcmode="lin" valueType="num">
                                      <p:cBhvr>
                                        <p:cTn id="62" dur="500" fill="hold"/>
                                        <p:tgtEl>
                                          <p:spTgt spid="769053"/>
                                        </p:tgtEl>
                                        <p:attrNameLst>
                                          <p:attrName>ppt_h</p:attrName>
                                        </p:attrNameLst>
                                      </p:cBhvr>
                                      <p:tavLst>
                                        <p:tav tm="0">
                                          <p:val>
                                            <p:fltVal val="0"/>
                                          </p:val>
                                        </p:tav>
                                        <p:tav tm="100000">
                                          <p:val>
                                            <p:strVal val="#ppt_h"/>
                                          </p:val>
                                        </p:tav>
                                      </p:tavLst>
                                    </p:anim>
                                    <p:animEffect transition="in" filter="fade">
                                      <p:cBhvr>
                                        <p:cTn id="63" dur="500"/>
                                        <p:tgtEl>
                                          <p:spTgt spid="769053"/>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769037"/>
                                        </p:tgtEl>
                                        <p:attrNameLst>
                                          <p:attrName>style.visibility</p:attrName>
                                        </p:attrNameLst>
                                      </p:cBhvr>
                                      <p:to>
                                        <p:strVal val="visible"/>
                                      </p:to>
                                    </p:set>
                                    <p:animEffect transition="in" filter="fade">
                                      <p:cBhvr>
                                        <p:cTn id="68" dur="500"/>
                                        <p:tgtEl>
                                          <p:spTgt spid="769037"/>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par>
                                <p:cTn id="69" presetID="10" presetClass="entr" presetSubtype="0" fill="hold" nodeType="withEffect">
                                  <p:stCondLst>
                                    <p:cond delay="0"/>
                                  </p:stCondLst>
                                  <p:childTnLst>
                                    <p:set>
                                      <p:cBhvr>
                                        <p:cTn id="70" dur="1" fill="hold">
                                          <p:stCondLst>
                                            <p:cond delay="0"/>
                                          </p:stCondLst>
                                        </p:cTn>
                                        <p:tgtEl>
                                          <p:spTgt spid="769036"/>
                                        </p:tgtEl>
                                        <p:attrNameLst>
                                          <p:attrName>style.visibility</p:attrName>
                                        </p:attrNameLst>
                                      </p:cBhvr>
                                      <p:to>
                                        <p:strVal val="visible"/>
                                      </p:to>
                                    </p:set>
                                    <p:animEffect transition="in" filter="fade">
                                      <p:cBhvr>
                                        <p:cTn id="71" dur="500"/>
                                        <p:tgtEl>
                                          <p:spTgt spid="769036"/>
                                        </p:tgtEl>
                                      </p:cBhvr>
                                    </p:animEffect>
                                  </p:childTnLst>
                                </p:cTn>
                              </p:par>
                            </p:childTnLst>
                          </p:cTn>
                        </p:par>
                        <p:par>
                          <p:cTn id="72" fill="hold" nodeType="afterGroup">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769039"/>
                                        </p:tgtEl>
                                        <p:attrNameLst>
                                          <p:attrName>style.visibility</p:attrName>
                                        </p:attrNameLst>
                                      </p:cBhvr>
                                      <p:to>
                                        <p:strVal val="visible"/>
                                      </p:to>
                                    </p:set>
                                    <p:animEffect transition="in" filter="fade">
                                      <p:cBhvr>
                                        <p:cTn id="75" dur="2000"/>
                                        <p:tgtEl>
                                          <p:spTgt spid="76903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69027"/>
                                        </p:tgtEl>
                                        <p:attrNameLst>
                                          <p:attrName>style.visibility</p:attrName>
                                        </p:attrNameLst>
                                      </p:cBhvr>
                                      <p:to>
                                        <p:strVal val="visible"/>
                                      </p:to>
                                    </p:set>
                                    <p:animEffect transition="in" filter="fade">
                                      <p:cBhvr>
                                        <p:cTn id="80" dur="500"/>
                                        <p:tgtEl>
                                          <p:spTgt spid="769027"/>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par>
                                <p:cTn id="81" presetID="10" presetClass="entr" presetSubtype="0" fill="hold" nodeType="withEffect">
                                  <p:stCondLst>
                                    <p:cond delay="0"/>
                                  </p:stCondLst>
                                  <p:childTnLst>
                                    <p:set>
                                      <p:cBhvr>
                                        <p:cTn id="82" dur="1" fill="hold">
                                          <p:stCondLst>
                                            <p:cond delay="0"/>
                                          </p:stCondLst>
                                        </p:cTn>
                                        <p:tgtEl>
                                          <p:spTgt spid="769034"/>
                                        </p:tgtEl>
                                        <p:attrNameLst>
                                          <p:attrName>style.visibility</p:attrName>
                                        </p:attrNameLst>
                                      </p:cBhvr>
                                      <p:to>
                                        <p:strVal val="visible"/>
                                      </p:to>
                                    </p:set>
                                    <p:animEffect transition="in" filter="fade">
                                      <p:cBhvr>
                                        <p:cTn id="83" dur="500"/>
                                        <p:tgtEl>
                                          <p:spTgt spid="769034"/>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xit" presetSubtype="0" fill="hold" grpId="1" nodeType="clickEffect">
                                  <p:stCondLst>
                                    <p:cond delay="0"/>
                                  </p:stCondLst>
                                  <p:childTnLst>
                                    <p:animEffect transition="out" filter="fade">
                                      <p:cBhvr>
                                        <p:cTn id="87" dur="500"/>
                                        <p:tgtEl>
                                          <p:spTgt spid="769033"/>
                                        </p:tgtEl>
                                      </p:cBhvr>
                                    </p:animEffect>
                                    <p:set>
                                      <p:cBhvr>
                                        <p:cTn id="88" dur="1" fill="hold">
                                          <p:stCondLst>
                                            <p:cond delay="499"/>
                                          </p:stCondLst>
                                        </p:cTn>
                                        <p:tgtEl>
                                          <p:spTgt spid="76903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7" name="cashreg.wav"/>
                                        </p:tgtEl>
                                      </p:cMediaNode>
                                    </p:audio>
                                  </p:subTnLst>
                                </p:cTn>
                              </p:par>
                              <p:par>
                                <p:cTn id="89" presetID="10" presetClass="exit" presetSubtype="0" fill="hold" grpId="1" nodeType="withEffect">
                                  <p:stCondLst>
                                    <p:cond delay="0"/>
                                  </p:stCondLst>
                                  <p:childTnLst>
                                    <p:animEffect transition="out" filter="fade">
                                      <p:cBhvr>
                                        <p:cTn id="90" dur="500"/>
                                        <p:tgtEl>
                                          <p:spTgt spid="769032"/>
                                        </p:tgtEl>
                                      </p:cBhvr>
                                    </p:animEffect>
                                    <p:set>
                                      <p:cBhvr>
                                        <p:cTn id="91" dur="1" fill="hold">
                                          <p:stCondLst>
                                            <p:cond delay="499"/>
                                          </p:stCondLst>
                                        </p:cTn>
                                        <p:tgtEl>
                                          <p:spTgt spid="769032"/>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8" presetClass="emph" presetSubtype="0" fill="hold" nodeType="clickEffect">
                                  <p:stCondLst>
                                    <p:cond delay="0"/>
                                  </p:stCondLst>
                                  <p:childTnLst>
                                    <p:animRot by="5400000">
                                      <p:cBhvr>
                                        <p:cTn id="95" dur="2000" fill="hold"/>
                                        <p:tgtEl>
                                          <p:spTgt spid="769037"/>
                                        </p:tgtEl>
                                        <p:attrNameLst>
                                          <p:attrName>r</p:attrName>
                                        </p:attrNameLst>
                                      </p:cBhvr>
                                    </p:animRot>
                                  </p:childTnLst>
                                  <p:subTnLst>
                                    <p:audio>
                                      <p:cMediaNode>
                                        <p:cTn display="0" masterRel="sameClick">
                                          <p:stCondLst>
                                            <p:cond evt="begin" delay="0">
                                              <p:tn val="94"/>
                                            </p:cond>
                                          </p:stCondLst>
                                          <p:endCondLst>
                                            <p:cond evt="onStopAudio" delay="0">
                                              <p:tgtEl>
                                                <p:sldTgt/>
                                              </p:tgtEl>
                                            </p:cond>
                                          </p:endCondLst>
                                        </p:cTn>
                                        <p:tgtEl>
                                          <p:sndTgt r:embed="rId8" name="push.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69035"/>
                                        </p:tgtEl>
                                        <p:attrNameLst>
                                          <p:attrName>style.visibility</p:attrName>
                                        </p:attrNameLst>
                                      </p:cBhvr>
                                      <p:to>
                                        <p:strVal val="visible"/>
                                      </p:to>
                                    </p:set>
                                    <p:animEffect transition="in" filter="fade">
                                      <p:cBhvr>
                                        <p:cTn id="100" dur="500"/>
                                        <p:tgtEl>
                                          <p:spTgt spid="769035"/>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par>
                                <p:cTn id="101" presetID="10" presetClass="entr" presetSubtype="0" fill="hold" nodeType="withEffect">
                                  <p:stCondLst>
                                    <p:cond delay="0"/>
                                  </p:stCondLst>
                                  <p:childTnLst>
                                    <p:set>
                                      <p:cBhvr>
                                        <p:cTn id="102" dur="1" fill="hold">
                                          <p:stCondLst>
                                            <p:cond delay="0"/>
                                          </p:stCondLst>
                                        </p:cTn>
                                        <p:tgtEl>
                                          <p:spTgt spid="769040"/>
                                        </p:tgtEl>
                                        <p:attrNameLst>
                                          <p:attrName>style.visibility</p:attrName>
                                        </p:attrNameLst>
                                      </p:cBhvr>
                                      <p:to>
                                        <p:strVal val="visible"/>
                                      </p:to>
                                    </p:set>
                                    <p:animEffect transition="in" filter="fade">
                                      <p:cBhvr>
                                        <p:cTn id="103" dur="500"/>
                                        <p:tgtEl>
                                          <p:spTgt spid="769040"/>
                                        </p:tgtEl>
                                      </p:cBhvr>
                                    </p:animEffect>
                                  </p:childTnLst>
                                </p:cTn>
                              </p:par>
                            </p:childTnLst>
                          </p:cTn>
                        </p:par>
                        <p:par>
                          <p:cTn id="104" fill="hold" nodeType="afterGroup">
                            <p:stCondLst>
                              <p:cond delay="500"/>
                            </p:stCondLst>
                            <p:childTnLst>
                              <p:par>
                                <p:cTn id="105" presetID="10" presetClass="entr" presetSubtype="0" fill="hold" grpId="2" nodeType="afterEffect">
                                  <p:stCondLst>
                                    <p:cond delay="0"/>
                                  </p:stCondLst>
                                  <p:childTnLst>
                                    <p:set>
                                      <p:cBhvr>
                                        <p:cTn id="106" dur="1" fill="hold">
                                          <p:stCondLst>
                                            <p:cond delay="0"/>
                                          </p:stCondLst>
                                        </p:cTn>
                                        <p:tgtEl>
                                          <p:spTgt spid="769032"/>
                                        </p:tgtEl>
                                        <p:attrNameLst>
                                          <p:attrName>style.visibility</p:attrName>
                                        </p:attrNameLst>
                                      </p:cBhvr>
                                      <p:to>
                                        <p:strVal val="visible"/>
                                      </p:to>
                                    </p:set>
                                    <p:animEffect transition="in" filter="fade">
                                      <p:cBhvr>
                                        <p:cTn id="107" dur="1000"/>
                                        <p:tgtEl>
                                          <p:spTgt spid="769032"/>
                                        </p:tgtEl>
                                      </p:cBhvr>
                                    </p:animEffect>
                                  </p:childTnLst>
                                  <p:subTnLst>
                                    <p:audio>
                                      <p:cMediaNode>
                                        <p:cTn display="0" masterRel="sameClick">
                                          <p:stCondLst>
                                            <p:cond evt="begin" delay="0">
                                              <p:tn val="105"/>
                                            </p:cond>
                                          </p:stCondLst>
                                          <p:endCondLst>
                                            <p:cond evt="onStopAudio" delay="0">
                                              <p:tgtEl>
                                                <p:sldTgt/>
                                              </p:tgtEl>
                                            </p:cond>
                                          </p:endCondLst>
                                        </p:cTn>
                                        <p:tgtEl>
                                          <p:sndTgt r:embed="rId6" name="voltage.wav"/>
                                        </p:tgtEl>
                                      </p:cMediaNode>
                                    </p:audio>
                                  </p:subTnLst>
                                </p:cTn>
                              </p:par>
                              <p:par>
                                <p:cTn id="108" presetID="10" presetClass="entr" presetSubtype="0" fill="hold" grpId="0" nodeType="withEffect">
                                  <p:stCondLst>
                                    <p:cond delay="0"/>
                                  </p:stCondLst>
                                  <p:childTnLst>
                                    <p:set>
                                      <p:cBhvr>
                                        <p:cTn id="109" dur="1" fill="hold">
                                          <p:stCondLst>
                                            <p:cond delay="0"/>
                                          </p:stCondLst>
                                        </p:cTn>
                                        <p:tgtEl>
                                          <p:spTgt spid="769038"/>
                                        </p:tgtEl>
                                        <p:attrNameLst>
                                          <p:attrName>style.visibility</p:attrName>
                                        </p:attrNameLst>
                                      </p:cBhvr>
                                      <p:to>
                                        <p:strVal val="visible"/>
                                      </p:to>
                                    </p:set>
                                    <p:animEffect transition="in" filter="fade">
                                      <p:cBhvr>
                                        <p:cTn id="110" dur="500"/>
                                        <p:tgtEl>
                                          <p:spTgt spid="769038"/>
                                        </p:tgtEl>
                                      </p:cBhvr>
                                    </p:animEffect>
                                  </p:childTnLst>
                                </p:cTn>
                              </p:par>
                              <p:par>
                                <p:cTn id="111" presetID="10" presetClass="exit" presetSubtype="0" fill="hold" grpId="1" nodeType="withEffect">
                                  <p:stCondLst>
                                    <p:cond delay="0"/>
                                  </p:stCondLst>
                                  <p:childTnLst>
                                    <p:animEffect transition="out" filter="fade">
                                      <p:cBhvr>
                                        <p:cTn id="112" dur="500"/>
                                        <p:tgtEl>
                                          <p:spTgt spid="769039"/>
                                        </p:tgtEl>
                                      </p:cBhvr>
                                    </p:animEffect>
                                    <p:set>
                                      <p:cBhvr>
                                        <p:cTn id="113" dur="1" fill="hold">
                                          <p:stCondLst>
                                            <p:cond delay="499"/>
                                          </p:stCondLst>
                                        </p:cTn>
                                        <p:tgtEl>
                                          <p:spTgt spid="769039"/>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769054"/>
                                        </p:tgtEl>
                                        <p:attrNameLst>
                                          <p:attrName>style.visibility</p:attrName>
                                        </p:attrNameLst>
                                      </p:cBhvr>
                                      <p:to>
                                        <p:strVal val="visible"/>
                                      </p:to>
                                    </p:set>
                                    <p:anim calcmode="lin" valueType="num">
                                      <p:cBhvr>
                                        <p:cTn id="118" dur="500" fill="hold"/>
                                        <p:tgtEl>
                                          <p:spTgt spid="769054"/>
                                        </p:tgtEl>
                                        <p:attrNameLst>
                                          <p:attrName>ppt_w</p:attrName>
                                        </p:attrNameLst>
                                      </p:cBhvr>
                                      <p:tavLst>
                                        <p:tav tm="0">
                                          <p:val>
                                            <p:fltVal val="0"/>
                                          </p:val>
                                        </p:tav>
                                        <p:tav tm="100000">
                                          <p:val>
                                            <p:strVal val="#ppt_w"/>
                                          </p:val>
                                        </p:tav>
                                      </p:tavLst>
                                    </p:anim>
                                    <p:anim calcmode="lin" valueType="num">
                                      <p:cBhvr>
                                        <p:cTn id="119" dur="500" fill="hold"/>
                                        <p:tgtEl>
                                          <p:spTgt spid="769054"/>
                                        </p:tgtEl>
                                        <p:attrNameLst>
                                          <p:attrName>ppt_h</p:attrName>
                                        </p:attrNameLst>
                                      </p:cBhvr>
                                      <p:tavLst>
                                        <p:tav tm="0">
                                          <p:val>
                                            <p:fltVal val="0"/>
                                          </p:val>
                                        </p:tav>
                                        <p:tav tm="100000">
                                          <p:val>
                                            <p:strVal val="#ppt_h"/>
                                          </p:val>
                                        </p:tav>
                                      </p:tavLst>
                                    </p:anim>
                                    <p:animEffect transition="in" filter="fade">
                                      <p:cBhvr>
                                        <p:cTn id="120" dur="500"/>
                                        <p:tgtEl>
                                          <p:spTgt spid="769054"/>
                                        </p:tgtEl>
                                      </p:cBhvr>
                                    </p:animEffect>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769055"/>
                                        </p:tgtEl>
                                        <p:attrNameLst>
                                          <p:attrName>style.visibility</p:attrName>
                                        </p:attrNameLst>
                                      </p:cBhvr>
                                      <p:to>
                                        <p:strVal val="visible"/>
                                      </p:to>
                                    </p:set>
                                    <p:anim calcmode="lin" valueType="num">
                                      <p:cBhvr>
                                        <p:cTn id="125" dur="500" fill="hold"/>
                                        <p:tgtEl>
                                          <p:spTgt spid="769055"/>
                                        </p:tgtEl>
                                        <p:attrNameLst>
                                          <p:attrName>ppt_w</p:attrName>
                                        </p:attrNameLst>
                                      </p:cBhvr>
                                      <p:tavLst>
                                        <p:tav tm="0">
                                          <p:val>
                                            <p:fltVal val="0"/>
                                          </p:val>
                                        </p:tav>
                                        <p:tav tm="100000">
                                          <p:val>
                                            <p:strVal val="#ppt_w"/>
                                          </p:val>
                                        </p:tav>
                                      </p:tavLst>
                                    </p:anim>
                                    <p:anim calcmode="lin" valueType="num">
                                      <p:cBhvr>
                                        <p:cTn id="126" dur="500" fill="hold"/>
                                        <p:tgtEl>
                                          <p:spTgt spid="769055"/>
                                        </p:tgtEl>
                                        <p:attrNameLst>
                                          <p:attrName>ppt_h</p:attrName>
                                        </p:attrNameLst>
                                      </p:cBhvr>
                                      <p:tavLst>
                                        <p:tav tm="0">
                                          <p:val>
                                            <p:fltVal val="0"/>
                                          </p:val>
                                        </p:tav>
                                        <p:tav tm="100000">
                                          <p:val>
                                            <p:strVal val="#ppt_h"/>
                                          </p:val>
                                        </p:tav>
                                      </p:tavLst>
                                    </p:anim>
                                    <p:animEffect transition="in" filter="fade">
                                      <p:cBhvr>
                                        <p:cTn id="127" dur="500"/>
                                        <p:tgtEl>
                                          <p:spTgt spid="769055"/>
                                        </p:tgtEl>
                                      </p:cBhvr>
                                    </p:animEffect>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par>
                                <p:cTn id="133" presetID="0" presetClass="path" presetSubtype="0" repeatCount="indefinite" fill="hold" nodeType="withEffect">
                                  <p:stCondLst>
                                    <p:cond delay="0"/>
                                  </p:stCondLst>
                                  <p:childTnLst>
                                    <p:animMotion origin="layout" path="M -0.00069 0.00023 L -0.21649 -0.05896 L -0.2309 -0.05896 L -0.2467 -0.08 L -0.27534 -0.06751 L -0.27691 -0.04624 L -0.2625 0.0763 L -0.23871 0.19469 L -0.23246 0.24971 L -0.23871 0.31307 L -0.25468 0.38706 L -0.27205 0.40833 L -0.30868 0.40393 L -0.33559 0.38706 L -0.33559 0.35122 L -0.33559 0.26243 L -0.36423 0.26243 L -0.36423 0.37434 L -0.35312 0.40601 L -0.3309 0.42729 L -0.25937 0.43145 L -0.02135 0.42521 L 0.08021 0.41665 L 0.09462 0.40601 L 0.07709 0.38081 L 0.04375 0.36162 L -0.16736 0.20948 L -0.16892 0.13133 L -0.15139 0.05318 L -0.19114 0.05087 L -0.17691 0.12925 L -0.17691 0.18636 L -0.17205 0.2518 L -0.15139 0.31515 L -0.1118 0.35746 L -0.04514 0.37873 L 0.03264 0.38497 L 0.09462 0.36601 L 0.11528 0.34914 L 0.11354 0.30243 L 0.10087 0.27284 " pathEditMode="relative" ptsTypes="AAAAAAAAAAAAAAAAAAAAAAAAAAAAAAAAAAAAAAAAA">
                                      <p:cBhvr>
                                        <p:cTn id="134" dur="5000" fill="hold"/>
                                        <p:tgtEl>
                                          <p:spTgt spid="28"/>
                                        </p:tgtEl>
                                        <p:attrNameLst>
                                          <p:attrName>ppt_x</p:attrName>
                                          <p:attrName>ppt_y</p:attrName>
                                        </p:attrNameLst>
                                      </p:cBhvr>
                                    </p:animMotion>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500"/>
                                        <p:tgtEl>
                                          <p:spTgt spid="3"/>
                                        </p:tgtEl>
                                      </p:cBhvr>
                                    </p:animEffect>
                                  </p:childTnLst>
                                </p:cTn>
                              </p:par>
                            </p:childTnLst>
                          </p:cTn>
                        </p:par>
                        <p:par>
                          <p:cTn id="140" fill="hold">
                            <p:stCondLst>
                              <p:cond delay="500"/>
                            </p:stCondLst>
                            <p:childTnLst>
                              <p:par>
                                <p:cTn id="141" presetID="0" presetClass="path" presetSubtype="0" repeatCount="indefinite" fill="hold" nodeType="afterEffect">
                                  <p:stCondLst>
                                    <p:cond delay="0"/>
                                  </p:stCondLst>
                                  <p:childTnLst>
                                    <p:animMotion origin="layout" path="M 1.66667E-6 -4.07407E-6 L 1.66667E-6 -0.05972 L -0.12239 -0.05972 L -0.12239 0.09815 L 0.00122 0.09815 L 0.00122 0.03333 " pathEditMode="relative" rAng="0" ptsTypes="AAAAAA">
                                      <p:cBhvr>
                                        <p:cTn id="142" dur="1000" fill="hold"/>
                                        <p:tgtEl>
                                          <p:spTgt spid="3"/>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7" grpId="0" animBg="1"/>
      <p:bldP spid="769029" grpId="0" animBg="1"/>
      <p:bldP spid="769032" grpId="0" animBg="1"/>
      <p:bldP spid="769032" grpId="1" animBg="1"/>
      <p:bldP spid="769032" grpId="2" animBg="1"/>
      <p:bldP spid="769033" grpId="0" animBg="1"/>
      <p:bldP spid="769033" grpId="1" animBg="1"/>
      <p:bldP spid="769035" grpId="0" animBg="1"/>
      <p:bldP spid="769038" grpId="0"/>
      <p:bldP spid="769039" grpId="0"/>
      <p:bldP spid="769039" grpId="1"/>
      <p:bldP spid="769052" grpId="0"/>
      <p:bldP spid="769053" grpId="0"/>
      <p:bldP spid="769054" grpId="0"/>
      <p:bldP spid="7690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7" name="Rectangle 3"/>
          <p:cNvSpPr>
            <a:spLocks noChangeArrowheads="1"/>
          </p:cNvSpPr>
          <p:nvPr/>
        </p:nvSpPr>
        <p:spPr bwMode="auto">
          <a:xfrm>
            <a:off x="669925" y="5268913"/>
            <a:ext cx="4337050" cy="1600200"/>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b="1" i="1" dirty="0" smtClean="0">
                <a:latin typeface="+mn-lt"/>
              </a:rPr>
              <a:t>FYI </a:t>
            </a:r>
          </a:p>
          <a:p>
            <a:pPr eaLnBrk="1" hangingPunct="1">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Be sure to position the ammeter between the desired resistors </a:t>
            </a:r>
            <a:r>
              <a:rPr lang="en-US" altLang="en-US" sz="2400" b="1" dirty="0" smtClean="0">
                <a:latin typeface="+mn-lt"/>
                <a:sym typeface="Symbol" pitchFamily="18" charset="2"/>
              </a:rPr>
              <a:t>in series</a:t>
            </a:r>
            <a:r>
              <a:rPr lang="en-US" altLang="en-US" sz="2400" dirty="0" smtClean="0">
                <a:latin typeface="+mn-lt"/>
                <a:sym typeface="Symbol" pitchFamily="18" charset="2"/>
              </a:rPr>
              <a:t>.</a:t>
            </a:r>
          </a:p>
        </p:txBody>
      </p:sp>
      <p:sp>
        <p:nvSpPr>
          <p:cNvPr id="840706" name="Rectangle 2"/>
          <p:cNvSpPr>
            <a:spLocks noChangeArrowheads="1"/>
          </p:cNvSpPr>
          <p:nvPr/>
        </p:nvSpPr>
        <p:spPr bwMode="auto">
          <a:xfrm>
            <a:off x="674688" y="2003425"/>
            <a:ext cx="7772400" cy="3294063"/>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Draw a schematic diagram                                 for this circuit:</a:t>
            </a:r>
          </a:p>
          <a:p>
            <a:pPr eaLnBrk="1" hangingPunct="1">
              <a:buFontTx/>
              <a:buNone/>
              <a:defRPr/>
            </a:pPr>
            <a:r>
              <a:rPr lang="en-US" altLang="en-US" sz="2400" dirty="0" smtClean="0">
                <a:latin typeface="+mn-lt"/>
                <a:sym typeface="Symbol" pitchFamily="18" charset="2"/>
              </a:rPr>
              <a:t>SOLUTION:</a:t>
            </a:r>
          </a:p>
          <a:p>
            <a:pPr eaLnBrk="1" hangingPunct="1">
              <a:buFontTx/>
              <a:buNone/>
              <a:defRPr/>
            </a:pPr>
            <a:endParaRPr lang="en-US" altLang="en-US" sz="2400" dirty="0" smtClean="0">
              <a:latin typeface="+mn-lt"/>
              <a:sym typeface="Symbol" pitchFamily="18" charset="2"/>
            </a:endParaRPr>
          </a:p>
        </p:txBody>
      </p:sp>
      <p:sp>
        <p:nvSpPr>
          <p:cNvPr id="45060" name="Rectangle 5"/>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44"/>
          <p:cNvGrpSpPr>
            <a:grpSpLocks/>
          </p:cNvGrpSpPr>
          <p:nvPr/>
        </p:nvGrpSpPr>
        <p:grpSpPr bwMode="auto">
          <a:xfrm>
            <a:off x="4424363" y="2082800"/>
            <a:ext cx="2622550" cy="3930650"/>
            <a:chOff x="2787" y="1312"/>
            <a:chExt cx="1652" cy="2476"/>
          </a:xfrm>
        </p:grpSpPr>
        <p:pic>
          <p:nvPicPr>
            <p:cNvPr id="23576" name="Picture 8" descr="resisto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3392637">
              <a:off x="3241" y="1312"/>
              <a:ext cx="667" cy="667"/>
            </a:xfrm>
            <a:prstGeom prst="rect">
              <a:avLst/>
            </a:prstGeom>
            <a:ln>
              <a:noFill/>
            </a:ln>
            <a:effectLst>
              <a:outerShdw blurRad="292100" dist="139700" dir="2700000" algn="tl" rotWithShape="0">
                <a:srgbClr val="333333">
                  <a:alpha val="65000"/>
                </a:srgbClr>
              </a:outerShdw>
            </a:effectLst>
          </p:spPr>
        </p:pic>
        <p:sp>
          <p:nvSpPr>
            <p:cNvPr id="840713" name="Rectangle 9"/>
            <p:cNvSpPr>
              <a:spLocks noChangeArrowheads="1"/>
            </p:cNvSpPr>
            <p:nvPr/>
          </p:nvSpPr>
          <p:spPr bwMode="auto">
            <a:xfrm rot="5400000">
              <a:off x="2814" y="1985"/>
              <a:ext cx="629"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45083" name="Oval 11"/>
            <p:cNvSpPr>
              <a:spLocks noChangeArrowheads="1"/>
            </p:cNvSpPr>
            <p:nvPr/>
          </p:nvSpPr>
          <p:spPr bwMode="auto">
            <a:xfrm rot="8730927">
              <a:off x="3081" y="1657"/>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pic>
          <p:nvPicPr>
            <p:cNvPr id="23579" name="Picture 12" descr="battery"/>
            <p:cNvPicPr>
              <a:picLocks noChangeAspect="1" noChangeArrowheads="1"/>
            </p:cNvPicPr>
            <p:nvPr/>
          </p:nvPicPr>
          <p:blipFill>
            <a:blip r:embed="rId8" cstate="print"/>
            <a:srcRect/>
            <a:stretch>
              <a:fillRect/>
            </a:stretch>
          </p:blipFill>
          <p:spPr bwMode="auto">
            <a:xfrm rot="-9546567">
              <a:off x="2787" y="2259"/>
              <a:ext cx="695" cy="911"/>
            </a:xfrm>
            <a:prstGeom prst="rect">
              <a:avLst/>
            </a:prstGeom>
            <a:ln>
              <a:noFill/>
            </a:ln>
            <a:effectLst>
              <a:outerShdw blurRad="292100" dist="139700" dir="2700000" algn="tl" rotWithShape="0">
                <a:srgbClr val="333333">
                  <a:alpha val="65000"/>
                </a:srgbClr>
              </a:outerShdw>
            </a:effectLst>
          </p:spPr>
        </p:pic>
        <p:sp>
          <p:nvSpPr>
            <p:cNvPr id="840717" name="Rectangle 13"/>
            <p:cNvSpPr>
              <a:spLocks noChangeArrowheads="1"/>
            </p:cNvSpPr>
            <p:nvPr/>
          </p:nvSpPr>
          <p:spPr bwMode="auto">
            <a:xfrm rot="5400000">
              <a:off x="2961" y="3278"/>
              <a:ext cx="326"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23581" name="Picture 14" descr="battery"/>
            <p:cNvPicPr>
              <a:picLocks noChangeAspect="1" noChangeArrowheads="1"/>
            </p:cNvPicPr>
            <p:nvPr/>
          </p:nvPicPr>
          <p:blipFill>
            <a:blip r:embed="rId8" cstate="print"/>
            <a:srcRect/>
            <a:stretch>
              <a:fillRect/>
            </a:stretch>
          </p:blipFill>
          <p:spPr bwMode="auto">
            <a:xfrm rot="6653433">
              <a:off x="3250" y="2985"/>
              <a:ext cx="695" cy="911"/>
            </a:xfrm>
            <a:prstGeom prst="rect">
              <a:avLst/>
            </a:prstGeom>
            <a:ln>
              <a:noFill/>
            </a:ln>
            <a:effectLst>
              <a:outerShdw blurRad="292100" dist="139700" dir="2700000" algn="tl" rotWithShape="0">
                <a:srgbClr val="333333">
                  <a:alpha val="65000"/>
                </a:srgbClr>
              </a:outerShdw>
            </a:effectLst>
          </p:spPr>
        </p:pic>
        <p:pic>
          <p:nvPicPr>
            <p:cNvPr id="23582" name="Picture 7" descr="resisto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3130930">
              <a:off x="3772" y="1819"/>
              <a:ext cx="667" cy="667"/>
            </a:xfrm>
            <a:prstGeom prst="rect">
              <a:avLst/>
            </a:prstGeom>
            <a:ln>
              <a:noFill/>
            </a:ln>
            <a:effectLst>
              <a:outerShdw blurRad="292100" dist="139700" dir="2700000" algn="tl" rotWithShape="0">
                <a:srgbClr val="333333">
                  <a:alpha val="65000"/>
                </a:srgbClr>
              </a:outerShdw>
            </a:effectLst>
          </p:spPr>
        </p:pic>
        <p:pic>
          <p:nvPicPr>
            <p:cNvPr id="23583" name="Picture 15" descr="resisto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645924">
              <a:off x="3704" y="2651"/>
              <a:ext cx="667" cy="667"/>
            </a:xfrm>
            <a:prstGeom prst="rect">
              <a:avLst/>
            </a:prstGeom>
            <a:ln>
              <a:noFill/>
            </a:ln>
            <a:effectLst>
              <a:outerShdw blurRad="292100" dist="139700" dir="2700000" algn="tl" rotWithShape="0">
                <a:srgbClr val="333333">
                  <a:alpha val="65000"/>
                </a:srgbClr>
              </a:outerShdw>
            </a:effectLst>
          </p:spPr>
        </p:pic>
        <p:sp>
          <p:nvSpPr>
            <p:cNvPr id="45089" name="Oval 16"/>
            <p:cNvSpPr>
              <a:spLocks noChangeArrowheads="1"/>
            </p:cNvSpPr>
            <p:nvPr/>
          </p:nvSpPr>
          <p:spPr bwMode="auto">
            <a:xfrm rot="5400000">
              <a:off x="3958" y="2516"/>
              <a:ext cx="150" cy="99"/>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grpSp>
        <p:nvGrpSpPr>
          <p:cNvPr id="3" name="Group 42"/>
          <p:cNvGrpSpPr>
            <a:grpSpLocks/>
          </p:cNvGrpSpPr>
          <p:nvPr/>
        </p:nvGrpSpPr>
        <p:grpSpPr bwMode="auto">
          <a:xfrm>
            <a:off x="5456238" y="2757488"/>
            <a:ext cx="3355975" cy="3975100"/>
            <a:chOff x="3437" y="1737"/>
            <a:chExt cx="2114" cy="2504"/>
          </a:xfrm>
        </p:grpSpPr>
        <p:sp>
          <p:nvSpPr>
            <p:cNvPr id="45079" name="Freeform 24"/>
            <p:cNvSpPr>
              <a:spLocks/>
            </p:cNvSpPr>
            <p:nvPr/>
          </p:nvSpPr>
          <p:spPr bwMode="auto">
            <a:xfrm>
              <a:off x="3437" y="2925"/>
              <a:ext cx="2114" cy="1316"/>
            </a:xfrm>
            <a:custGeom>
              <a:avLst/>
              <a:gdLst>
                <a:gd name="T0" fmla="*/ 193 w 2114"/>
                <a:gd name="T1" fmla="*/ 0 h 1316"/>
                <a:gd name="T2" fmla="*/ 19 w 2114"/>
                <a:gd name="T3" fmla="*/ 455 h 1316"/>
                <a:gd name="T4" fmla="*/ 80 w 2114"/>
                <a:gd name="T5" fmla="*/ 1001 h 1316"/>
                <a:gd name="T6" fmla="*/ 428 w 2114"/>
                <a:gd name="T7" fmla="*/ 1236 h 1316"/>
                <a:gd name="T8" fmla="*/ 1110 w 2114"/>
                <a:gd name="T9" fmla="*/ 1266 h 1316"/>
                <a:gd name="T10" fmla="*/ 1982 w 2114"/>
                <a:gd name="T11" fmla="*/ 1221 h 1316"/>
                <a:gd name="T12" fmla="*/ 1899 w 2114"/>
                <a:gd name="T13" fmla="*/ 698 h 1316"/>
                <a:gd name="T14" fmla="*/ 1921 w 2114"/>
                <a:gd name="T15" fmla="*/ 448 h 1316"/>
                <a:gd name="T16" fmla="*/ 1921 w 2114"/>
                <a:gd name="T17" fmla="*/ 190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4"/>
                <a:gd name="T28" fmla="*/ 0 h 1316"/>
                <a:gd name="T29" fmla="*/ 2114 w 2114"/>
                <a:gd name="T30" fmla="*/ 1316 h 13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4" h="1316">
                  <a:moveTo>
                    <a:pt x="193" y="0"/>
                  </a:moveTo>
                  <a:cubicBezTo>
                    <a:pt x="164" y="76"/>
                    <a:pt x="38" y="288"/>
                    <a:pt x="19" y="455"/>
                  </a:cubicBezTo>
                  <a:cubicBezTo>
                    <a:pt x="0" y="622"/>
                    <a:pt x="12" y="871"/>
                    <a:pt x="80" y="1001"/>
                  </a:cubicBezTo>
                  <a:cubicBezTo>
                    <a:pt x="148" y="1131"/>
                    <a:pt x="256" y="1192"/>
                    <a:pt x="428" y="1236"/>
                  </a:cubicBezTo>
                  <a:cubicBezTo>
                    <a:pt x="600" y="1280"/>
                    <a:pt x="851" y="1269"/>
                    <a:pt x="1110" y="1266"/>
                  </a:cubicBezTo>
                  <a:cubicBezTo>
                    <a:pt x="1369" y="1263"/>
                    <a:pt x="1850" y="1316"/>
                    <a:pt x="1982" y="1221"/>
                  </a:cubicBezTo>
                  <a:cubicBezTo>
                    <a:pt x="2114" y="1126"/>
                    <a:pt x="1909" y="827"/>
                    <a:pt x="1899" y="698"/>
                  </a:cubicBezTo>
                  <a:cubicBezTo>
                    <a:pt x="1889" y="569"/>
                    <a:pt x="1917" y="533"/>
                    <a:pt x="1921" y="448"/>
                  </a:cubicBezTo>
                  <a:cubicBezTo>
                    <a:pt x="1925" y="363"/>
                    <a:pt x="1923" y="276"/>
                    <a:pt x="1921" y="190"/>
                  </a:cubicBezTo>
                </a:path>
              </a:pathLst>
            </a:custGeom>
            <a:noFill/>
            <a:ln w="76200" cmpd="sng">
              <a:solidFill>
                <a:srgbClr val="CC0000"/>
              </a:solidFill>
              <a:round/>
              <a:headEnd/>
              <a:tailEnd/>
            </a:ln>
          </p:spPr>
          <p:txBody>
            <a:bodyPr/>
            <a:lstStyle/>
            <a:p>
              <a:endParaRPr lang="en-US"/>
            </a:p>
          </p:txBody>
        </p:sp>
        <p:pic>
          <p:nvPicPr>
            <p:cNvPr id="23575" name="Picture 2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9344186">
              <a:off x="3760" y="1737"/>
              <a:ext cx="214" cy="1368"/>
            </a:xfrm>
            <a:prstGeom prst="rect">
              <a:avLst/>
            </a:prstGeom>
            <a:ln>
              <a:noFill/>
            </a:ln>
            <a:effectLst>
              <a:outerShdw blurRad="292100" dist="139700" dir="2700000" algn="tl" rotWithShape="0">
                <a:srgbClr val="333333">
                  <a:alpha val="65000"/>
                </a:srgbClr>
              </a:outerShdw>
            </a:effectLst>
          </p:spPr>
        </p:pic>
      </p:grpSp>
      <p:grpSp>
        <p:nvGrpSpPr>
          <p:cNvPr id="4" name="Group 39"/>
          <p:cNvGrpSpPr>
            <a:grpSpLocks/>
          </p:cNvGrpSpPr>
          <p:nvPr/>
        </p:nvGrpSpPr>
        <p:grpSpPr bwMode="auto">
          <a:xfrm>
            <a:off x="5021263" y="2433638"/>
            <a:ext cx="3440112" cy="4411662"/>
            <a:chOff x="3163" y="1533"/>
            <a:chExt cx="2167" cy="2779"/>
          </a:xfrm>
        </p:grpSpPr>
        <p:sp>
          <p:nvSpPr>
            <p:cNvPr id="45077" name="Freeform 27"/>
            <p:cNvSpPr>
              <a:spLocks/>
            </p:cNvSpPr>
            <p:nvPr/>
          </p:nvSpPr>
          <p:spPr bwMode="auto">
            <a:xfrm>
              <a:off x="3163" y="2744"/>
              <a:ext cx="2167" cy="1568"/>
            </a:xfrm>
            <a:custGeom>
              <a:avLst/>
              <a:gdLst>
                <a:gd name="T0" fmla="*/ 392 w 2167"/>
                <a:gd name="T1" fmla="*/ 0 h 1568"/>
                <a:gd name="T2" fmla="*/ 308 w 2167"/>
                <a:gd name="T3" fmla="*/ 325 h 1568"/>
                <a:gd name="T4" fmla="*/ 210 w 2167"/>
                <a:gd name="T5" fmla="*/ 500 h 1568"/>
                <a:gd name="T6" fmla="*/ 50 w 2167"/>
                <a:gd name="T7" fmla="*/ 924 h 1568"/>
                <a:gd name="T8" fmla="*/ 58 w 2167"/>
                <a:gd name="T9" fmla="*/ 1258 h 1568"/>
                <a:gd name="T10" fmla="*/ 399 w 2167"/>
                <a:gd name="T11" fmla="*/ 1485 h 1568"/>
                <a:gd name="T12" fmla="*/ 1400 w 2167"/>
                <a:gd name="T13" fmla="*/ 1553 h 1568"/>
                <a:gd name="T14" fmla="*/ 2059 w 2167"/>
                <a:gd name="T15" fmla="*/ 1394 h 1568"/>
                <a:gd name="T16" fmla="*/ 2051 w 2167"/>
                <a:gd name="T17" fmla="*/ 955 h 1568"/>
                <a:gd name="T18" fmla="*/ 2036 w 2167"/>
                <a:gd name="T19" fmla="*/ 644 h 1568"/>
                <a:gd name="T20" fmla="*/ 2044 w 2167"/>
                <a:gd name="T21" fmla="*/ 432 h 1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7"/>
                <a:gd name="T34" fmla="*/ 0 h 1568"/>
                <a:gd name="T35" fmla="*/ 2167 w 2167"/>
                <a:gd name="T36" fmla="*/ 1568 h 15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7" h="1568">
                  <a:moveTo>
                    <a:pt x="392" y="0"/>
                  </a:moveTo>
                  <a:cubicBezTo>
                    <a:pt x="379" y="54"/>
                    <a:pt x="338" y="242"/>
                    <a:pt x="308" y="325"/>
                  </a:cubicBezTo>
                  <a:cubicBezTo>
                    <a:pt x="278" y="408"/>
                    <a:pt x="253" y="400"/>
                    <a:pt x="210" y="500"/>
                  </a:cubicBezTo>
                  <a:cubicBezTo>
                    <a:pt x="167" y="600"/>
                    <a:pt x="75" y="798"/>
                    <a:pt x="50" y="924"/>
                  </a:cubicBezTo>
                  <a:cubicBezTo>
                    <a:pt x="25" y="1050"/>
                    <a:pt x="0" y="1165"/>
                    <a:pt x="58" y="1258"/>
                  </a:cubicBezTo>
                  <a:cubicBezTo>
                    <a:pt x="116" y="1351"/>
                    <a:pt x="175" y="1436"/>
                    <a:pt x="399" y="1485"/>
                  </a:cubicBezTo>
                  <a:cubicBezTo>
                    <a:pt x="623" y="1534"/>
                    <a:pt x="1123" y="1568"/>
                    <a:pt x="1400" y="1553"/>
                  </a:cubicBezTo>
                  <a:cubicBezTo>
                    <a:pt x="1677" y="1538"/>
                    <a:pt x="1951" y="1494"/>
                    <a:pt x="2059" y="1394"/>
                  </a:cubicBezTo>
                  <a:cubicBezTo>
                    <a:pt x="2167" y="1294"/>
                    <a:pt x="2055" y="1080"/>
                    <a:pt x="2051" y="955"/>
                  </a:cubicBezTo>
                  <a:cubicBezTo>
                    <a:pt x="2047" y="830"/>
                    <a:pt x="2037" y="731"/>
                    <a:pt x="2036" y="644"/>
                  </a:cubicBezTo>
                  <a:cubicBezTo>
                    <a:pt x="2035" y="557"/>
                    <a:pt x="2039" y="494"/>
                    <a:pt x="2044" y="432"/>
                  </a:cubicBezTo>
                </a:path>
              </a:pathLst>
            </a:custGeom>
            <a:noFill/>
            <a:ln w="76200" cmpd="sng">
              <a:solidFill>
                <a:schemeClr val="tx1"/>
              </a:solidFill>
              <a:round/>
              <a:headEnd/>
              <a:tailEnd/>
            </a:ln>
          </p:spPr>
          <p:txBody>
            <a:bodyPr/>
            <a:lstStyle/>
            <a:p>
              <a:endParaRPr lang="en-US"/>
            </a:p>
          </p:txBody>
        </p:sp>
        <p:pic>
          <p:nvPicPr>
            <p:cNvPr id="23573" name="Picture 2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0153997">
              <a:off x="3551" y="1533"/>
              <a:ext cx="223" cy="1366"/>
            </a:xfrm>
            <a:prstGeom prst="rect">
              <a:avLst/>
            </a:prstGeom>
            <a:ln>
              <a:noFill/>
            </a:ln>
            <a:effectLst>
              <a:outerShdw blurRad="292100" dist="139700" dir="2700000" algn="tl" rotWithShape="0">
                <a:srgbClr val="333333">
                  <a:alpha val="65000"/>
                </a:srgbClr>
              </a:outerShdw>
            </a:effectLst>
          </p:spPr>
        </p:pic>
      </p:grpSp>
      <p:grpSp>
        <p:nvGrpSpPr>
          <p:cNvPr id="5" name="Group 38"/>
          <p:cNvGrpSpPr>
            <a:grpSpLocks/>
          </p:cNvGrpSpPr>
          <p:nvPr/>
        </p:nvGrpSpPr>
        <p:grpSpPr bwMode="auto">
          <a:xfrm>
            <a:off x="7004050" y="2092325"/>
            <a:ext cx="1966913" cy="3213100"/>
            <a:chOff x="4412" y="1318"/>
            <a:chExt cx="1239" cy="2024"/>
          </a:xfrm>
        </p:grpSpPr>
        <p:pic>
          <p:nvPicPr>
            <p:cNvPr id="45074" name="Picture 3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412" y="1318"/>
              <a:ext cx="1239" cy="2024"/>
            </a:xfrm>
            <a:prstGeom prst="rect">
              <a:avLst/>
            </a:prstGeom>
            <a:ln>
              <a:noFill/>
            </a:ln>
            <a:effectLst>
              <a:outerShdw blurRad="292100" dist="139700" dir="2700000" algn="tl" rotWithShape="0">
                <a:srgbClr val="333333">
                  <a:alpha val="65000"/>
                </a:srgbClr>
              </a:outerShdw>
            </a:effectLst>
          </p:spPr>
        </p:pic>
        <p:pic>
          <p:nvPicPr>
            <p:cNvPr id="45075" name="Picture 3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9703000">
              <a:off x="4817" y="2159"/>
              <a:ext cx="417" cy="401"/>
            </a:xfrm>
            <a:prstGeom prst="rect">
              <a:avLst/>
            </a:prstGeom>
            <a:ln>
              <a:noFill/>
            </a:ln>
            <a:effectLst>
              <a:outerShdw blurRad="292100" dist="139700" dir="2700000" algn="tl" rotWithShape="0">
                <a:srgbClr val="333333">
                  <a:alpha val="65000"/>
                </a:srgbClr>
              </a:outerShdw>
            </a:effectLst>
          </p:spPr>
        </p:pic>
        <p:sp>
          <p:nvSpPr>
            <p:cNvPr id="45076" name="Text Box 32"/>
            <p:cNvSpPr txBox="1">
              <a:spLocks noChangeArrowheads="1"/>
            </p:cNvSpPr>
            <p:nvPr/>
          </p:nvSpPr>
          <p:spPr bwMode="auto">
            <a:xfrm>
              <a:off x="4606" y="1451"/>
              <a:ext cx="909" cy="404"/>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.003</a:t>
              </a:r>
            </a:p>
          </p:txBody>
        </p:sp>
      </p:grpSp>
      <p:pic>
        <p:nvPicPr>
          <p:cNvPr id="40993" name="Picture 33"/>
          <p:cNvPicPr>
            <a:picLocks noChangeAspect="1" noChangeArrowheads="1"/>
          </p:cNvPicPr>
          <p:nvPr/>
        </p:nvPicPr>
        <p:blipFill>
          <a:blip r:embed="rId13" cstate="print">
            <a:clrChange>
              <a:clrFrom>
                <a:srgbClr val="ED1C24"/>
              </a:clrFrom>
              <a:clrTo>
                <a:srgbClr val="ED1C24">
                  <a:alpha val="0"/>
                </a:srgbClr>
              </a:clrTo>
            </a:clrChange>
          </a:blip>
          <a:srcRect/>
          <a:stretch>
            <a:fillRect/>
          </a:stretch>
        </p:blipFill>
        <p:spPr bwMode="auto">
          <a:xfrm>
            <a:off x="982663" y="3405188"/>
            <a:ext cx="704850" cy="628650"/>
          </a:xfrm>
          <a:prstGeom prst="rect">
            <a:avLst/>
          </a:prstGeom>
          <a:noFill/>
          <a:ln w="9525">
            <a:noFill/>
            <a:miter lim="800000"/>
            <a:headEnd/>
            <a:tailEnd/>
          </a:ln>
        </p:spPr>
      </p:pic>
      <p:pic>
        <p:nvPicPr>
          <p:cNvPr id="35" name="Picture 3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77888" y="3714750"/>
            <a:ext cx="238125" cy="1238250"/>
          </a:xfrm>
          <a:prstGeom prst="rect">
            <a:avLst/>
          </a:prstGeom>
          <a:noFill/>
          <a:ln w="9525">
            <a:noFill/>
            <a:miter lim="800000"/>
            <a:headEnd/>
            <a:tailEnd/>
          </a:ln>
        </p:spPr>
      </p:pic>
      <p:pic>
        <p:nvPicPr>
          <p:cNvPr id="36" name="Picture 35"/>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677988" y="3597275"/>
            <a:ext cx="1238250" cy="238125"/>
          </a:xfrm>
          <a:prstGeom prst="rect">
            <a:avLst/>
          </a:prstGeom>
          <a:noFill/>
          <a:ln w="9525">
            <a:noFill/>
            <a:miter lim="800000"/>
            <a:headEnd/>
            <a:tailEnd/>
          </a:ln>
        </p:spPr>
      </p:pic>
      <p:pic>
        <p:nvPicPr>
          <p:cNvPr id="37" name="Picture 3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917825" y="3605213"/>
            <a:ext cx="1238250" cy="238125"/>
          </a:xfrm>
          <a:prstGeom prst="rect">
            <a:avLst/>
          </a:prstGeom>
          <a:noFill/>
          <a:ln w="9525">
            <a:noFill/>
            <a:miter lim="800000"/>
            <a:headEnd/>
            <a:tailEnd/>
          </a:ln>
        </p:spPr>
      </p:pic>
      <p:pic>
        <p:nvPicPr>
          <p:cNvPr id="38" name="Picture 39"/>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817938" y="3722688"/>
            <a:ext cx="647700" cy="828675"/>
          </a:xfrm>
          <a:prstGeom prst="rect">
            <a:avLst/>
          </a:prstGeom>
          <a:noFill/>
          <a:ln w="9525">
            <a:noFill/>
            <a:miter lim="800000"/>
            <a:headEnd/>
            <a:tailEnd/>
          </a:ln>
        </p:spPr>
      </p:pic>
      <p:sp>
        <p:nvSpPr>
          <p:cNvPr id="39" name="Freeform 38"/>
          <p:cNvSpPr/>
          <p:nvPr/>
        </p:nvSpPr>
        <p:spPr>
          <a:xfrm>
            <a:off x="1001713" y="4513263"/>
            <a:ext cx="3149600" cy="422275"/>
          </a:xfrm>
          <a:custGeom>
            <a:avLst/>
            <a:gdLst>
              <a:gd name="connsiteX0" fmla="*/ 0 w 2467429"/>
              <a:gd name="connsiteY0" fmla="*/ 420914 h 420914"/>
              <a:gd name="connsiteX1" fmla="*/ 2467429 w 2467429"/>
              <a:gd name="connsiteY1" fmla="*/ 420914 h 420914"/>
              <a:gd name="connsiteX2" fmla="*/ 2467429 w 2467429"/>
              <a:gd name="connsiteY2" fmla="*/ 0 h 420914"/>
            </a:gdLst>
            <a:ahLst/>
            <a:cxnLst>
              <a:cxn ang="0">
                <a:pos x="connsiteX0" y="connsiteY0"/>
              </a:cxn>
              <a:cxn ang="0">
                <a:pos x="connsiteX1" y="connsiteY1"/>
              </a:cxn>
              <a:cxn ang="0">
                <a:pos x="connsiteX2" y="connsiteY2"/>
              </a:cxn>
            </a:cxnLst>
            <a:rect l="l" t="t" r="r" b="b"/>
            <a:pathLst>
              <a:path w="2467429" h="420914">
                <a:moveTo>
                  <a:pt x="0" y="420914"/>
                </a:moveTo>
                <a:lnTo>
                  <a:pt x="2467429" y="420914"/>
                </a:lnTo>
                <a:lnTo>
                  <a:pt x="2467429" y="0"/>
                </a:lnTo>
              </a:path>
            </a:pathLst>
          </a:custGeom>
          <a:no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2"/>
          <p:cNvSpPr>
            <a:spLocks noChangeArrowheads="1"/>
          </p:cNvSpPr>
          <p:nvPr/>
        </p:nvSpPr>
        <p:spPr bwMode="auto">
          <a:xfrm>
            <a:off x="671513" y="1549400"/>
            <a:ext cx="7772400" cy="468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mn-lt"/>
                <a:ea typeface="Calibri"/>
                <a:cs typeface="Times New Roman"/>
              </a:rPr>
              <a:t>Circuit diagrams </a:t>
            </a:r>
            <a:r>
              <a:rPr lang="en-US" sz="2400" dirty="0" smtClean="0">
                <a:solidFill>
                  <a:srgbClr val="333399"/>
                </a:solidFill>
                <a:latin typeface="+mn-lt"/>
                <a:ea typeface="Calibri"/>
                <a:cs typeface="Times New Roman"/>
              </a:rPr>
              <a:t> - ammeters are connected in series</a:t>
            </a:r>
            <a:endParaRPr lang="en-US" altLang="en-US" sz="2400" dirty="0" smtClean="0">
              <a:solidFill>
                <a:srgbClr val="000000"/>
              </a:solidFill>
              <a:latin typeface="+mn-lt"/>
              <a:cs typeface="Times New Roman" pitchFamily="18" charset="0"/>
            </a:endParaRPr>
          </a:p>
        </p:txBody>
      </p:sp>
      <p:sp>
        <p:nvSpPr>
          <p:cNvPr id="6" name="TextBox 5"/>
          <p:cNvSpPr txBox="1"/>
          <p:nvPr/>
        </p:nvSpPr>
        <p:spPr>
          <a:xfrm>
            <a:off x="7024688" y="304800"/>
            <a:ext cx="2119312" cy="1323975"/>
          </a:xfrm>
          <a:prstGeom prst="rect">
            <a:avLst/>
          </a:prstGeom>
          <a:noFill/>
        </p:spPr>
        <p:txBody>
          <a:bodyPr>
            <a:spAutoFit/>
          </a:bodyPr>
          <a:lstStyle/>
          <a:p>
            <a:pPr algn="ctr">
              <a:defRPr/>
            </a:pPr>
            <a:r>
              <a:rPr lang="en-US" sz="2000" dirty="0">
                <a:solidFill>
                  <a:schemeClr val="bg1">
                    <a:lumMod val="65000"/>
                  </a:schemeClr>
                </a:solidFill>
              </a:rPr>
              <a:t>the circuit must be temporarily broken to insert the ammeter</a:t>
            </a:r>
          </a:p>
        </p:txBody>
      </p:sp>
      <p:sp>
        <p:nvSpPr>
          <p:cNvPr id="14" name="Freeform 13"/>
          <p:cNvSpPr/>
          <p:nvPr/>
        </p:nvSpPr>
        <p:spPr>
          <a:xfrm>
            <a:off x="6561138" y="1566863"/>
            <a:ext cx="1552575" cy="885825"/>
          </a:xfrm>
          <a:custGeom>
            <a:avLst/>
            <a:gdLst>
              <a:gd name="connsiteX0" fmla="*/ 1553029 w 1553029"/>
              <a:gd name="connsiteY0" fmla="*/ 0 h 885371"/>
              <a:gd name="connsiteX1" fmla="*/ 1436914 w 1553029"/>
              <a:gd name="connsiteY1" fmla="*/ 377371 h 885371"/>
              <a:gd name="connsiteX2" fmla="*/ 1103086 w 1553029"/>
              <a:gd name="connsiteY2" fmla="*/ 435428 h 885371"/>
              <a:gd name="connsiteX3" fmla="*/ 406400 w 1553029"/>
              <a:gd name="connsiteY3" fmla="*/ 464457 h 885371"/>
              <a:gd name="connsiteX4" fmla="*/ 101600 w 1553029"/>
              <a:gd name="connsiteY4" fmla="*/ 638628 h 885371"/>
              <a:gd name="connsiteX5" fmla="*/ 0 w 1553029"/>
              <a:gd name="connsiteY5" fmla="*/ 885371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029" h="885371">
                <a:moveTo>
                  <a:pt x="1553029" y="0"/>
                </a:moveTo>
                <a:cubicBezTo>
                  <a:pt x="1532466" y="152400"/>
                  <a:pt x="1511904" y="304800"/>
                  <a:pt x="1436914" y="377371"/>
                </a:cubicBezTo>
                <a:cubicBezTo>
                  <a:pt x="1361923" y="449942"/>
                  <a:pt x="1274838" y="420914"/>
                  <a:pt x="1103086" y="435428"/>
                </a:cubicBezTo>
                <a:cubicBezTo>
                  <a:pt x="931334" y="449942"/>
                  <a:pt x="573314" y="430590"/>
                  <a:pt x="406400" y="464457"/>
                </a:cubicBezTo>
                <a:cubicBezTo>
                  <a:pt x="239486" y="498324"/>
                  <a:pt x="169333" y="568476"/>
                  <a:pt x="101600" y="638628"/>
                </a:cubicBezTo>
                <a:cubicBezTo>
                  <a:pt x="33867" y="708780"/>
                  <a:pt x="16933" y="797075"/>
                  <a:pt x="0" y="885371"/>
                </a:cubicBezTo>
              </a:path>
            </a:pathLst>
          </a:custGeom>
          <a:noFill/>
          <a:ln w="952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0706">
                                            <p:txEl>
                                              <p:pRg st="0" end="0"/>
                                            </p:txEl>
                                          </p:spTgt>
                                        </p:tgtEl>
                                        <p:attrNameLst>
                                          <p:attrName>style.visibility</p:attrName>
                                        </p:attrNameLst>
                                      </p:cBhvr>
                                      <p:to>
                                        <p:strVal val="visible"/>
                                      </p:to>
                                    </p:set>
                                    <p:anim calcmode="lin" valueType="num">
                                      <p:cBhvr additive="base">
                                        <p:cTn id="7" dur="500" fill="hold"/>
                                        <p:tgtEl>
                                          <p:spTgt spid="840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07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par>
                                <p:cTn id="23" presetID="53"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40706">
                                            <p:txEl>
                                              <p:pRg st="1" end="1"/>
                                            </p:txEl>
                                          </p:spTgt>
                                        </p:tgtEl>
                                        <p:attrNameLst>
                                          <p:attrName>style.visibility</p:attrName>
                                        </p:attrNameLst>
                                      </p:cBhvr>
                                      <p:to>
                                        <p:strVal val="visible"/>
                                      </p:to>
                                    </p:set>
                                    <p:anim calcmode="lin" valueType="num">
                                      <p:cBhvr additive="base">
                                        <p:cTn id="37" dur="500" fill="hold"/>
                                        <p:tgtEl>
                                          <p:spTgt spid="84070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0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40707">
                                            <p:txEl>
                                              <p:pRg st="1" end="1"/>
                                            </p:txEl>
                                          </p:spTgt>
                                        </p:tgtEl>
                                        <p:attrNameLst>
                                          <p:attrName>style.visibility</p:attrName>
                                        </p:attrNameLst>
                                      </p:cBhvr>
                                      <p:to>
                                        <p:strVal val="visible"/>
                                      </p:to>
                                    </p:set>
                                    <p:anim calcmode="lin" valueType="num">
                                      <p:cBhvr additive="base">
                                        <p:cTn id="43" dur="500" fill="hold"/>
                                        <p:tgtEl>
                                          <p:spTgt spid="84070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07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16" fill="hold" nodeType="clickEffect">
                                  <p:stCondLst>
                                    <p:cond delay="0"/>
                                  </p:stCondLst>
                                  <p:childTnLst>
                                    <p:set>
                                      <p:cBhvr>
                                        <p:cTn id="69" dur="1" fill="hold">
                                          <p:stCondLst>
                                            <p:cond delay="0"/>
                                          </p:stCondLst>
                                        </p:cTn>
                                        <p:tgtEl>
                                          <p:spTgt spid="40993"/>
                                        </p:tgtEl>
                                        <p:attrNameLst>
                                          <p:attrName>style.visibility</p:attrName>
                                        </p:attrNameLst>
                                      </p:cBhvr>
                                      <p:to>
                                        <p:strVal val="visible"/>
                                      </p:to>
                                    </p:set>
                                    <p:anim calcmode="lin" valueType="num">
                                      <p:cBhvr>
                                        <p:cTn id="70" dur="500" fill="hold"/>
                                        <p:tgtEl>
                                          <p:spTgt spid="40993"/>
                                        </p:tgtEl>
                                        <p:attrNameLst>
                                          <p:attrName>ppt_w</p:attrName>
                                        </p:attrNameLst>
                                      </p:cBhvr>
                                      <p:tavLst>
                                        <p:tav tm="0">
                                          <p:val>
                                            <p:fltVal val="0"/>
                                          </p:val>
                                        </p:tav>
                                        <p:tav tm="100000">
                                          <p:val>
                                            <p:strVal val="#ppt_w"/>
                                          </p:val>
                                        </p:tav>
                                      </p:tavLst>
                                    </p:anim>
                                    <p:anim calcmode="lin" valueType="num">
                                      <p:cBhvr>
                                        <p:cTn id="71" dur="500" fill="hold"/>
                                        <p:tgtEl>
                                          <p:spTgt spid="40993"/>
                                        </p:tgtEl>
                                        <p:attrNameLst>
                                          <p:attrName>ppt_h</p:attrName>
                                        </p:attrNameLst>
                                      </p:cBhvr>
                                      <p:tavLst>
                                        <p:tav tm="0">
                                          <p:val>
                                            <p:fltVal val="0"/>
                                          </p:val>
                                        </p:tav>
                                        <p:tav tm="100000">
                                          <p:val>
                                            <p:strVal val="#ppt_h"/>
                                          </p:val>
                                        </p:tav>
                                      </p:tavLst>
                                    </p:anim>
                                    <p:animEffect transition="in" filter="fade">
                                      <p:cBhvr>
                                        <p:cTn id="72" dur="500"/>
                                        <p:tgtEl>
                                          <p:spTgt spid="4099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16"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16" fill="hold" nodeType="click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1+#ppt_w/2"/>
                                          </p:val>
                                        </p:tav>
                                        <p:tav tm="100000">
                                          <p:val>
                                            <p:strVal val="#ppt_x"/>
                                          </p:val>
                                        </p:tav>
                                      </p:tavLst>
                                    </p:anim>
                                    <p:anim calcmode="lin" valueType="num">
                                      <p:cBhvr additive="base">
                                        <p:cTn id="92"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5" name="push.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right)">
                                      <p:cBhvr>
                                        <p:cTn id="97" dur="500"/>
                                        <p:tgtEl>
                                          <p:spTgt spid="14"/>
                                        </p:tgtEl>
                                      </p:cBhvr>
                                    </p:animEffect>
                                  </p:childTnLst>
                                  <p:subTnLst>
                                    <p:audio>
                                      <p:cMediaNode>
                                        <p:cTn display="0" masterRel="sameClick">
                                          <p:stCondLst>
                                            <p:cond evt="begin" delay="0">
                                              <p:tn val="95"/>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5" name="Rectangle 3"/>
          <p:cNvSpPr>
            <a:spLocks noChangeArrowheads="1"/>
          </p:cNvSpPr>
          <p:nvPr/>
        </p:nvSpPr>
        <p:spPr bwMode="auto">
          <a:xfrm>
            <a:off x="669925" y="5268913"/>
            <a:ext cx="7764463" cy="1600200"/>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b="1" i="1" dirty="0" smtClean="0">
                <a:latin typeface="+mn-lt"/>
              </a:rPr>
              <a:t>FYI </a:t>
            </a:r>
          </a:p>
          <a:p>
            <a:pPr eaLnBrk="1" hangingPunct="1">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This circuit is a combination series-parallel. In a later slide you will learn how to find the equivalent resistance of the combo circuit.</a:t>
            </a:r>
          </a:p>
        </p:txBody>
      </p:sp>
      <p:sp>
        <p:nvSpPr>
          <p:cNvPr id="842754" name="Rectangle 2"/>
          <p:cNvSpPr>
            <a:spLocks noChangeArrowheads="1"/>
          </p:cNvSpPr>
          <p:nvPr/>
        </p:nvSpPr>
        <p:spPr bwMode="auto">
          <a:xfrm>
            <a:off x="674688" y="2017713"/>
            <a:ext cx="7772400" cy="3279775"/>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Draw a schematic diagram for this circuit:</a:t>
            </a:r>
          </a:p>
          <a:p>
            <a:pPr eaLnBrk="1" hangingPunct="1">
              <a:buFontTx/>
              <a:buNone/>
              <a:defRPr/>
            </a:pPr>
            <a:r>
              <a:rPr lang="en-US" altLang="en-US" sz="2400" dirty="0" smtClean="0">
                <a:latin typeface="+mn-lt"/>
                <a:sym typeface="Symbol" pitchFamily="18" charset="2"/>
              </a:rPr>
              <a:t>SOLUTION:</a:t>
            </a:r>
          </a:p>
          <a:p>
            <a:pPr eaLnBrk="1" hangingPunct="1">
              <a:buFontTx/>
              <a:buNone/>
              <a:defRPr/>
            </a:pPr>
            <a:endParaRPr lang="en-US" altLang="en-US" sz="2400" dirty="0" smtClean="0">
              <a:latin typeface="+mn-lt"/>
              <a:sym typeface="Symbol" pitchFamily="18" charset="2"/>
            </a:endParaRPr>
          </a:p>
        </p:txBody>
      </p:sp>
      <p:sp>
        <p:nvSpPr>
          <p:cNvPr id="46084" name="Rectangle 5"/>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39"/>
          <p:cNvGrpSpPr>
            <a:grpSpLocks/>
          </p:cNvGrpSpPr>
          <p:nvPr/>
        </p:nvGrpSpPr>
        <p:grpSpPr bwMode="auto">
          <a:xfrm>
            <a:off x="4433888" y="2638425"/>
            <a:ext cx="3509962" cy="2093913"/>
            <a:chOff x="3174" y="1465"/>
            <a:chExt cx="2211" cy="1319"/>
          </a:xfrm>
        </p:grpSpPr>
        <p:sp>
          <p:nvSpPr>
            <p:cNvPr id="842770" name="Rectangle 18"/>
            <p:cNvSpPr>
              <a:spLocks noChangeArrowheads="1"/>
            </p:cNvSpPr>
            <p:nvPr/>
          </p:nvSpPr>
          <p:spPr bwMode="auto">
            <a:xfrm rot="10800000">
              <a:off x="3487" y="2683"/>
              <a:ext cx="1615" cy="34"/>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842767" name="Rectangle 15"/>
            <p:cNvSpPr>
              <a:spLocks noChangeArrowheads="1"/>
            </p:cNvSpPr>
            <p:nvPr/>
          </p:nvSpPr>
          <p:spPr bwMode="auto">
            <a:xfrm rot="11033205">
              <a:off x="3488" y="1773"/>
              <a:ext cx="629"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24591" name="Picture 20"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617390">
              <a:off x="3779" y="1910"/>
              <a:ext cx="667" cy="667"/>
            </a:xfrm>
            <a:prstGeom prst="rect">
              <a:avLst/>
            </a:prstGeom>
            <a:ln>
              <a:noFill/>
            </a:ln>
            <a:effectLst>
              <a:outerShdw blurRad="292100" dist="139700" dir="2700000" algn="tl" rotWithShape="0">
                <a:srgbClr val="333333">
                  <a:alpha val="65000"/>
                </a:srgbClr>
              </a:outerShdw>
            </a:effectLst>
          </p:spPr>
        </p:pic>
        <p:pic>
          <p:nvPicPr>
            <p:cNvPr id="24592" name="Picture 21"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645924">
              <a:off x="3174" y="1915"/>
              <a:ext cx="667" cy="667"/>
            </a:xfrm>
            <a:prstGeom prst="rect">
              <a:avLst/>
            </a:prstGeom>
            <a:ln>
              <a:noFill/>
            </a:ln>
            <a:effectLst>
              <a:outerShdw blurRad="292100" dist="139700" dir="2700000" algn="tl" rotWithShape="0">
                <a:srgbClr val="333333">
                  <a:alpha val="65000"/>
                </a:srgbClr>
              </a:outerShdw>
            </a:effectLst>
          </p:spPr>
        </p:pic>
        <p:sp>
          <p:nvSpPr>
            <p:cNvPr id="46097" name="Oval 22"/>
            <p:cNvSpPr>
              <a:spLocks noChangeArrowheads="1"/>
            </p:cNvSpPr>
            <p:nvPr/>
          </p:nvSpPr>
          <p:spPr bwMode="auto">
            <a:xfrm rot="3175244">
              <a:off x="3434" y="2659"/>
              <a:ext cx="150" cy="99"/>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46098" name="Oval 33"/>
            <p:cNvSpPr>
              <a:spLocks noChangeArrowheads="1"/>
            </p:cNvSpPr>
            <p:nvPr/>
          </p:nvSpPr>
          <p:spPr bwMode="auto">
            <a:xfrm rot="8730927">
              <a:off x="3431" y="172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46099" name="Oval 34"/>
            <p:cNvSpPr>
              <a:spLocks noChangeArrowheads="1"/>
            </p:cNvSpPr>
            <p:nvPr/>
          </p:nvSpPr>
          <p:spPr bwMode="auto">
            <a:xfrm rot="8730927">
              <a:off x="4048" y="2646"/>
              <a:ext cx="120" cy="107"/>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pic>
          <p:nvPicPr>
            <p:cNvPr id="24596" name="Picture 17" descr="battery"/>
            <p:cNvPicPr>
              <a:picLocks noChangeAspect="1" noChangeArrowheads="1"/>
            </p:cNvPicPr>
            <p:nvPr/>
          </p:nvPicPr>
          <p:blipFill>
            <a:blip r:embed="rId6" cstate="print"/>
            <a:srcRect/>
            <a:stretch>
              <a:fillRect/>
            </a:stretch>
          </p:blipFill>
          <p:spPr bwMode="auto">
            <a:xfrm rot="1253434">
              <a:off x="4690" y="1774"/>
              <a:ext cx="695" cy="911"/>
            </a:xfrm>
            <a:prstGeom prst="rect">
              <a:avLst/>
            </a:prstGeom>
            <a:ln>
              <a:noFill/>
            </a:ln>
            <a:effectLst>
              <a:outerShdw blurRad="292100" dist="139700" dir="2700000" algn="tl" rotWithShape="0">
                <a:srgbClr val="333333">
                  <a:alpha val="65000"/>
                </a:srgbClr>
              </a:outerShdw>
            </a:effectLst>
          </p:spPr>
        </p:pic>
        <p:pic>
          <p:nvPicPr>
            <p:cNvPr id="24597" name="Picture 14"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782793">
              <a:off x="4253" y="1465"/>
              <a:ext cx="667" cy="667"/>
            </a:xfrm>
            <a:prstGeom prst="rect">
              <a:avLst/>
            </a:prstGeom>
            <a:ln>
              <a:noFill/>
            </a:ln>
            <a:effectLst>
              <a:outerShdw blurRad="292100" dist="139700" dir="2700000" algn="tl" rotWithShape="0">
                <a:srgbClr val="333333">
                  <a:alpha val="65000"/>
                </a:srgbClr>
              </a:outerShdw>
            </a:effectLst>
          </p:spPr>
        </p:pic>
        <p:sp>
          <p:nvSpPr>
            <p:cNvPr id="46102" name="Oval 16"/>
            <p:cNvSpPr>
              <a:spLocks noChangeArrowheads="1"/>
            </p:cNvSpPr>
            <p:nvPr/>
          </p:nvSpPr>
          <p:spPr bwMode="auto">
            <a:xfrm rot="8730927">
              <a:off x="4043" y="1740"/>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sp>
        <p:nvSpPr>
          <p:cNvPr id="23" name="Rectangle 2"/>
          <p:cNvSpPr>
            <a:spLocks noChangeArrowheads="1"/>
          </p:cNvSpPr>
          <p:nvPr/>
        </p:nvSpPr>
        <p:spPr bwMode="auto">
          <a:xfrm>
            <a:off x="671513" y="1549400"/>
            <a:ext cx="7772400" cy="468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mn-lt"/>
                <a:ea typeface="Calibri"/>
                <a:cs typeface="Times New Roman"/>
              </a:rPr>
              <a:t>Circuit diagrams</a:t>
            </a:r>
            <a:endParaRPr lang="en-US" altLang="en-US" sz="2400" dirty="0" smtClean="0">
              <a:solidFill>
                <a:srgbClr val="000000"/>
              </a:solidFill>
              <a:latin typeface="+mn-lt"/>
              <a:cs typeface="Times New Roman" pitchFamily="18" charset="0"/>
            </a:endParaRPr>
          </a:p>
        </p:txBody>
      </p:sp>
      <p:pic>
        <p:nvPicPr>
          <p:cNvPr id="24" name="Picture 2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87488" y="3294063"/>
            <a:ext cx="238125" cy="1238250"/>
          </a:xfrm>
          <a:prstGeom prst="rect">
            <a:avLst/>
          </a:prstGeom>
          <a:noFill/>
          <a:ln w="9525">
            <a:noFill/>
            <a:miter lim="800000"/>
            <a:headEnd/>
            <a:tailEnd/>
          </a:ln>
        </p:spPr>
      </p:pic>
      <p:pic>
        <p:nvPicPr>
          <p:cNvPr id="25"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82850" y="3286125"/>
            <a:ext cx="238125" cy="1238250"/>
          </a:xfrm>
          <a:prstGeom prst="rect">
            <a:avLst/>
          </a:prstGeom>
          <a:noFill/>
          <a:ln w="9525">
            <a:noFill/>
            <a:miter lim="800000"/>
            <a:headEnd/>
            <a:tailEnd/>
          </a:ln>
        </p:spPr>
      </p:pic>
      <p:pic>
        <p:nvPicPr>
          <p:cNvPr id="26" name="Picture 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98738" y="3184525"/>
            <a:ext cx="1238250" cy="238125"/>
          </a:xfrm>
          <a:prstGeom prst="rect">
            <a:avLst/>
          </a:prstGeom>
          <a:noFill/>
          <a:ln w="9525">
            <a:noFill/>
            <a:miter lim="800000"/>
            <a:headEnd/>
            <a:tailEnd/>
          </a:ln>
        </p:spPr>
      </p:pic>
      <p:sp>
        <p:nvSpPr>
          <p:cNvPr id="27" name="Freeform 26"/>
          <p:cNvSpPr/>
          <p:nvPr/>
        </p:nvSpPr>
        <p:spPr>
          <a:xfrm>
            <a:off x="1611313" y="4092575"/>
            <a:ext cx="2220912" cy="420688"/>
          </a:xfrm>
          <a:custGeom>
            <a:avLst/>
            <a:gdLst>
              <a:gd name="connsiteX0" fmla="*/ 0 w 2467429"/>
              <a:gd name="connsiteY0" fmla="*/ 420914 h 420914"/>
              <a:gd name="connsiteX1" fmla="*/ 2467429 w 2467429"/>
              <a:gd name="connsiteY1" fmla="*/ 420914 h 420914"/>
              <a:gd name="connsiteX2" fmla="*/ 2467429 w 2467429"/>
              <a:gd name="connsiteY2" fmla="*/ 0 h 420914"/>
            </a:gdLst>
            <a:ahLst/>
            <a:cxnLst>
              <a:cxn ang="0">
                <a:pos x="connsiteX0" y="connsiteY0"/>
              </a:cxn>
              <a:cxn ang="0">
                <a:pos x="connsiteX1" y="connsiteY1"/>
              </a:cxn>
              <a:cxn ang="0">
                <a:pos x="connsiteX2" y="connsiteY2"/>
              </a:cxn>
            </a:cxnLst>
            <a:rect l="l" t="t" r="r" b="b"/>
            <a:pathLst>
              <a:path w="2467429" h="420914">
                <a:moveTo>
                  <a:pt x="0" y="420914"/>
                </a:moveTo>
                <a:lnTo>
                  <a:pt x="2467429" y="420914"/>
                </a:lnTo>
                <a:lnTo>
                  <a:pt x="2467429" y="0"/>
                </a:lnTo>
              </a:path>
            </a:pathLst>
          </a:custGeom>
          <a:no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flipH="1">
            <a:off x="1606550" y="3286125"/>
            <a:ext cx="995363" cy="7938"/>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32"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546475" y="3278188"/>
            <a:ext cx="619125" cy="10287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2754">
                                            <p:txEl>
                                              <p:pRg st="0" end="0"/>
                                            </p:txEl>
                                          </p:spTgt>
                                        </p:tgtEl>
                                        <p:attrNameLst>
                                          <p:attrName>style.visibility</p:attrName>
                                        </p:attrNameLst>
                                      </p:cBhvr>
                                      <p:to>
                                        <p:strVal val="visible"/>
                                      </p:to>
                                    </p:set>
                                    <p:anim calcmode="lin" valueType="num">
                                      <p:cBhvr additive="base">
                                        <p:cTn id="7" dur="500" fill="hold"/>
                                        <p:tgtEl>
                                          <p:spTgt spid="842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27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42754">
                                            <p:txEl>
                                              <p:pRg st="1" end="1"/>
                                            </p:txEl>
                                          </p:spTgt>
                                        </p:tgtEl>
                                        <p:attrNameLst>
                                          <p:attrName>style.visibility</p:attrName>
                                        </p:attrNameLst>
                                      </p:cBhvr>
                                      <p:to>
                                        <p:strVal val="visible"/>
                                      </p:to>
                                    </p:set>
                                    <p:anim calcmode="lin" valueType="num">
                                      <p:cBhvr additive="base">
                                        <p:cTn id="18" dur="500" fill="hold"/>
                                        <p:tgtEl>
                                          <p:spTgt spid="84275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427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842755">
                                            <p:txEl>
                                              <p:pRg st="1" end="1"/>
                                            </p:txEl>
                                          </p:spTgt>
                                        </p:tgtEl>
                                        <p:attrNameLst>
                                          <p:attrName>style.visibility</p:attrName>
                                        </p:attrNameLst>
                                      </p:cBhvr>
                                      <p:to>
                                        <p:strVal val="visible"/>
                                      </p:to>
                                    </p:set>
                                    <p:anim calcmode="lin" valueType="num">
                                      <p:cBhvr additive="base">
                                        <p:cTn id="66" dur="500" fill="hold"/>
                                        <p:tgtEl>
                                          <p:spTgt spid="842755">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427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sz="2400" i="1" dirty="0" smtClean="0">
                <a:solidFill>
                  <a:srgbClr val="333399"/>
                </a:solidFill>
                <a:latin typeface="Arial"/>
                <a:ea typeface="Calibri"/>
                <a:cs typeface="Times New Roman"/>
              </a:rPr>
              <a:t>Ideal voltmeters</a:t>
            </a:r>
            <a:r>
              <a:rPr lang="en-US" sz="2400" dirty="0" smtClean="0">
                <a:solidFill>
                  <a:srgbClr val="333399"/>
                </a:solidFill>
                <a:latin typeface="Arial"/>
                <a:ea typeface="Calibri"/>
                <a:cs typeface="Times New Roman"/>
              </a:rPr>
              <a:t> - </a:t>
            </a:r>
            <a:r>
              <a:rPr lang="en-US" sz="2400" dirty="0" smtClean="0">
                <a:solidFill>
                  <a:srgbClr val="333399"/>
                </a:solidFill>
                <a:latin typeface="Arial"/>
                <a:ea typeface="Calibri"/>
                <a:cs typeface="Times New Roman"/>
                <a:sym typeface="Symbol"/>
              </a:rPr>
              <a:t>  resistance</a:t>
            </a:r>
            <a:endParaRPr lang="en-US" altLang="en-US" sz="2400" dirty="0" smtClean="0">
              <a:solidFill>
                <a:srgbClr val="000000"/>
              </a:solidFill>
              <a:latin typeface="Arial"/>
              <a:cs typeface="Times New Roman" pitchFamily="18" charset="0"/>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9999"/>
                </a:solidFill>
                <a:latin typeface="+mn-lt"/>
                <a:cs typeface="Times New Roman" pitchFamily="18" charset="0"/>
                <a:sym typeface="Symbol" pitchFamily="18" charset="2"/>
              </a:rPr>
              <a:t>Voltmeters are connected in parallel</a:t>
            </a:r>
            <a:r>
              <a:rPr lang="en-US" altLang="en-US" sz="2400" dirty="0" smtClean="0">
                <a:solidFill>
                  <a:srgbClr val="000000"/>
                </a:solidFill>
                <a:latin typeface="+mn-lt"/>
                <a:cs typeface="Times New Roman" pitchFamily="18" charset="0"/>
                <a:sym typeface="Symbol" pitchFamily="18" charset="2"/>
              </a:rPr>
              <a: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The voltmeter reads the voltage                                               of only the component it is in                                             parallel with.</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The </a:t>
            </a:r>
            <a:r>
              <a:rPr lang="en-US" altLang="en-US" sz="2400" dirty="0" smtClean="0">
                <a:solidFill>
                  <a:srgbClr val="008000"/>
                </a:solidFill>
                <a:latin typeface="+mn-lt"/>
                <a:cs typeface="Times New Roman" pitchFamily="18" charset="0"/>
                <a:sym typeface="Symbol" pitchFamily="18" charset="2"/>
              </a:rPr>
              <a:t>green current</a:t>
            </a:r>
            <a:r>
              <a:rPr lang="en-US" altLang="en-US" sz="2400" dirty="0" smtClean="0">
                <a:solidFill>
                  <a:srgbClr val="000000"/>
                </a:solidFill>
                <a:latin typeface="+mn-lt"/>
                <a:cs typeface="Times New Roman" pitchFamily="18" charset="0"/>
                <a:sym typeface="Symbol" pitchFamily="18" charset="2"/>
              </a:rPr>
              <a:t> represents the                                       amount of current the battery needs to supply to the voltmeter in order to make it register. </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The </a:t>
            </a:r>
            <a:r>
              <a:rPr lang="en-US" altLang="en-US" sz="2400" dirty="0" smtClean="0">
                <a:solidFill>
                  <a:srgbClr val="FF0000"/>
                </a:solidFill>
                <a:latin typeface="+mn-lt"/>
                <a:cs typeface="Times New Roman" pitchFamily="18" charset="0"/>
                <a:sym typeface="Symbol" pitchFamily="18" charset="2"/>
              </a:rPr>
              <a:t>red current</a:t>
            </a:r>
            <a:r>
              <a:rPr lang="en-US" altLang="en-US" sz="2400" dirty="0" smtClean="0">
                <a:solidFill>
                  <a:srgbClr val="000000"/>
                </a:solidFill>
                <a:latin typeface="+mn-lt"/>
                <a:cs typeface="Times New Roman" pitchFamily="18" charset="0"/>
                <a:sym typeface="Symbol" pitchFamily="18" charset="2"/>
              </a:rPr>
              <a:t> is the amount of current the battery supplies to the </a:t>
            </a:r>
            <a:r>
              <a:rPr lang="en-US" altLang="en-US" sz="2400" i="1" dirty="0" smtClean="0">
                <a:solidFill>
                  <a:srgbClr val="000000"/>
                </a:solidFill>
                <a:latin typeface="+mn-lt"/>
                <a:cs typeface="Times New Roman" pitchFamily="18" charset="0"/>
                <a:sym typeface="Symbol" pitchFamily="18" charset="2"/>
              </a:rPr>
              <a:t>original circuit</a:t>
            </a:r>
            <a:r>
              <a:rPr lang="en-US" altLang="en-US" sz="2400" dirty="0" smtClean="0">
                <a:solidFill>
                  <a:srgbClr val="000000"/>
                </a:solidFill>
                <a:latin typeface="+mn-lt"/>
                <a:cs typeface="Times New Roman" pitchFamily="18" charset="0"/>
                <a:sym typeface="Symbol" pitchFamily="18" charset="2"/>
              </a:rPr>
              <a: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In order to NOT ALTER the original properties of the circuit, </a:t>
            </a:r>
            <a:r>
              <a:rPr lang="en-US" altLang="en-US" sz="2400" dirty="0" smtClean="0">
                <a:solidFill>
                  <a:schemeClr val="hlink"/>
                </a:solidFill>
                <a:latin typeface="+mn-lt"/>
                <a:cs typeface="Times New Roman" pitchFamily="18" charset="0"/>
                <a:sym typeface="Symbol" pitchFamily="18" charset="2"/>
              </a:rPr>
              <a:t>ideal voltmeters have extremely high resistance</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chemeClr val="hlink"/>
                </a:solidFill>
                <a:latin typeface="+mn-lt"/>
                <a:cs typeface="Times New Roman" pitchFamily="18" charset="0"/>
                <a:sym typeface="Symbol" pitchFamily="18" charset="2"/>
              </a:rPr>
              <a:t>( </a:t>
            </a:r>
            <a:r>
              <a:rPr lang="en-US" altLang="en-US" sz="2400" dirty="0" smtClean="0">
                <a:solidFill>
                  <a:schemeClr val="hlink"/>
                </a:solidFill>
                <a:cs typeface="Times New Roman" pitchFamily="18" charset="0"/>
                <a:sym typeface="Symbol"/>
              </a:rPr>
              <a:t></a:t>
            </a:r>
            <a:r>
              <a:rPr lang="en-US" altLang="en-US" sz="2400" dirty="0" smtClean="0">
                <a:solidFill>
                  <a:schemeClr val="hlink"/>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to minimize the </a:t>
            </a:r>
            <a:r>
              <a:rPr lang="en-US" altLang="en-US" sz="2400" dirty="0" smtClean="0">
                <a:solidFill>
                  <a:srgbClr val="008000"/>
                </a:solidFill>
                <a:latin typeface="+mn-lt"/>
                <a:cs typeface="Times New Roman" pitchFamily="18" charset="0"/>
                <a:sym typeface="Symbol" pitchFamily="18" charset="2"/>
              </a:rPr>
              <a:t>green current</a:t>
            </a:r>
            <a:r>
              <a:rPr lang="en-US" altLang="en-US" sz="2400" dirty="0" smtClean="0">
                <a:solidFill>
                  <a:srgbClr val="000000"/>
                </a:solidFill>
                <a:latin typeface="+mn-lt"/>
                <a:cs typeface="Times New Roman" pitchFamily="18" charset="0"/>
                <a:sym typeface="Symbol" pitchFamily="18" charset="2"/>
              </a:rPr>
              <a:t>.</a:t>
            </a:r>
          </a:p>
        </p:txBody>
      </p:sp>
      <p:pic>
        <p:nvPicPr>
          <p:cNvPr id="43027"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808663" y="1546225"/>
            <a:ext cx="2895600" cy="2286000"/>
          </a:xfrm>
          <a:prstGeom prst="rect">
            <a:avLst/>
          </a:prstGeom>
          <a:noFill/>
          <a:ln w="9525">
            <a:noFill/>
            <a:miter lim="800000"/>
            <a:headEnd/>
            <a:tailEnd/>
          </a:ln>
        </p:spPr>
      </p:pic>
      <p:sp>
        <p:nvSpPr>
          <p:cNvPr id="47108"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46872" name="Freeform 24"/>
          <p:cNvSpPr>
            <a:spLocks/>
          </p:cNvSpPr>
          <p:nvPr/>
        </p:nvSpPr>
        <p:spPr bwMode="auto">
          <a:xfrm>
            <a:off x="5921376" y="2583542"/>
            <a:ext cx="2453368" cy="1189719"/>
          </a:xfrm>
          <a:custGeom>
            <a:avLst/>
            <a:gdLst>
              <a:gd name="T0" fmla="*/ 2147483647 w 1486"/>
              <a:gd name="T1" fmla="*/ 2147483647 h 750"/>
              <a:gd name="T2" fmla="*/ 2147483647 w 1486"/>
              <a:gd name="T3" fmla="*/ 0 h 750"/>
              <a:gd name="T4" fmla="*/ 0 w 1486"/>
              <a:gd name="T5" fmla="*/ 0 h 750"/>
              <a:gd name="T6" fmla="*/ 0 w 1486"/>
              <a:gd name="T7" fmla="*/ 2147483647 h 750"/>
              <a:gd name="T8" fmla="*/ 2147483647 w 1486"/>
              <a:gd name="T9" fmla="*/ 2147483647 h 750"/>
              <a:gd name="T10" fmla="*/ 2147483647 w 1486"/>
              <a:gd name="T11" fmla="*/ 2147483647 h 750"/>
              <a:gd name="T12" fmla="*/ 0 60000 65536"/>
              <a:gd name="T13" fmla="*/ 0 60000 65536"/>
              <a:gd name="T14" fmla="*/ 0 60000 65536"/>
              <a:gd name="T15" fmla="*/ 0 60000 65536"/>
              <a:gd name="T16" fmla="*/ 0 60000 65536"/>
              <a:gd name="T17" fmla="*/ 0 60000 65536"/>
              <a:gd name="T18" fmla="*/ 0 w 1486"/>
              <a:gd name="T19" fmla="*/ 0 h 750"/>
              <a:gd name="T20" fmla="*/ 1486 w 1486"/>
              <a:gd name="T21" fmla="*/ 750 h 750"/>
              <a:gd name="connsiteX0" fmla="*/ 9845 w 10000"/>
              <a:gd name="connsiteY0" fmla="*/ 3640 h 10000"/>
              <a:gd name="connsiteX1" fmla="*/ 9821 w 10000"/>
              <a:gd name="connsiteY1" fmla="*/ 1952 h 10000"/>
              <a:gd name="connsiteX2" fmla="*/ 9845 w 10000"/>
              <a:gd name="connsiteY2" fmla="*/ 0 h 10000"/>
              <a:gd name="connsiteX3" fmla="*/ 0 w 10000"/>
              <a:gd name="connsiteY3" fmla="*/ 0 h 10000"/>
              <a:gd name="connsiteX4" fmla="*/ 0 w 10000"/>
              <a:gd name="connsiteY4" fmla="*/ 10000 h 10000"/>
              <a:gd name="connsiteX5" fmla="*/ 10000 w 10000"/>
              <a:gd name="connsiteY5" fmla="*/ 10000 h 10000"/>
              <a:gd name="connsiteX6" fmla="*/ 10000 w 10000"/>
              <a:gd name="connsiteY6" fmla="*/ 6467 h 10000"/>
              <a:gd name="connsiteX0" fmla="*/ 9845 w 10000"/>
              <a:gd name="connsiteY0" fmla="*/ 3640 h 10000"/>
              <a:gd name="connsiteX1" fmla="*/ 9821 w 10000"/>
              <a:gd name="connsiteY1" fmla="*/ 1952 h 10000"/>
              <a:gd name="connsiteX2" fmla="*/ 9845 w 10000"/>
              <a:gd name="connsiteY2" fmla="*/ 0 h 10000"/>
              <a:gd name="connsiteX3" fmla="*/ 0 w 10000"/>
              <a:gd name="connsiteY3" fmla="*/ 0 h 10000"/>
              <a:gd name="connsiteX4" fmla="*/ 0 w 10000"/>
              <a:gd name="connsiteY4" fmla="*/ 10000 h 10000"/>
              <a:gd name="connsiteX5" fmla="*/ 10000 w 10000"/>
              <a:gd name="connsiteY5" fmla="*/ 10000 h 10000"/>
              <a:gd name="connsiteX6" fmla="*/ 10000 w 10000"/>
              <a:gd name="connsiteY6" fmla="*/ 5003 h 10000"/>
              <a:gd name="connsiteX0" fmla="*/ 9727 w 10000"/>
              <a:gd name="connsiteY0" fmla="*/ 2054 h 10000"/>
              <a:gd name="connsiteX1" fmla="*/ 9821 w 10000"/>
              <a:gd name="connsiteY1" fmla="*/ 1952 h 10000"/>
              <a:gd name="connsiteX2" fmla="*/ 9845 w 10000"/>
              <a:gd name="connsiteY2" fmla="*/ 0 h 10000"/>
              <a:gd name="connsiteX3" fmla="*/ 0 w 10000"/>
              <a:gd name="connsiteY3" fmla="*/ 0 h 10000"/>
              <a:gd name="connsiteX4" fmla="*/ 0 w 10000"/>
              <a:gd name="connsiteY4" fmla="*/ 10000 h 10000"/>
              <a:gd name="connsiteX5" fmla="*/ 10000 w 10000"/>
              <a:gd name="connsiteY5" fmla="*/ 10000 h 10000"/>
              <a:gd name="connsiteX6" fmla="*/ 10000 w 10000"/>
              <a:gd name="connsiteY6" fmla="*/ 50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727" y="2054"/>
                </a:moveTo>
                <a:cubicBezTo>
                  <a:pt x="9739" y="2020"/>
                  <a:pt x="9809" y="1986"/>
                  <a:pt x="9821" y="1952"/>
                </a:cubicBezTo>
                <a:cubicBezTo>
                  <a:pt x="9809" y="773"/>
                  <a:pt x="9857" y="1179"/>
                  <a:pt x="9845" y="0"/>
                </a:cubicBezTo>
                <a:lnTo>
                  <a:pt x="0" y="0"/>
                </a:lnTo>
                <a:lnTo>
                  <a:pt x="0" y="10000"/>
                </a:lnTo>
                <a:lnTo>
                  <a:pt x="10000" y="10000"/>
                </a:lnTo>
                <a:lnTo>
                  <a:pt x="10000" y="5003"/>
                </a:lnTo>
              </a:path>
            </a:pathLst>
          </a:custGeom>
          <a:noFill/>
          <a:ln w="38100" cmpd="sng">
            <a:solidFill>
              <a:srgbClr val="FF0000"/>
            </a:solidFill>
            <a:round/>
            <a:headEnd/>
            <a:tailEnd/>
          </a:ln>
        </p:spPr>
        <p:txBody>
          <a:bodyPr/>
          <a:lstStyle/>
          <a:p>
            <a:endParaRPr lang="en-US"/>
          </a:p>
        </p:txBody>
      </p:sp>
      <p:sp>
        <p:nvSpPr>
          <p:cNvPr id="846873" name="Freeform 25"/>
          <p:cNvSpPr>
            <a:spLocks/>
          </p:cNvSpPr>
          <p:nvPr/>
        </p:nvSpPr>
        <p:spPr bwMode="auto">
          <a:xfrm>
            <a:off x="5872163" y="1857375"/>
            <a:ext cx="2546350" cy="1970088"/>
          </a:xfrm>
          <a:custGeom>
            <a:avLst/>
            <a:gdLst>
              <a:gd name="T0" fmla="*/ 2147483647 w 1530"/>
              <a:gd name="T1" fmla="*/ 2147483647 h 1236"/>
              <a:gd name="T2" fmla="*/ 2147483647 w 1530"/>
              <a:gd name="T3" fmla="*/ 2147483647 h 1236"/>
              <a:gd name="T4" fmla="*/ 2147483647 w 1530"/>
              <a:gd name="T5" fmla="*/ 2147483647 h 1236"/>
              <a:gd name="T6" fmla="*/ 2147483647 w 1530"/>
              <a:gd name="T7" fmla="*/ 0 h 1236"/>
              <a:gd name="T8" fmla="*/ 2147483647 w 1530"/>
              <a:gd name="T9" fmla="*/ 0 h 1236"/>
              <a:gd name="T10" fmla="*/ 2147483647 w 1530"/>
              <a:gd name="T11" fmla="*/ 2147483647 h 1236"/>
              <a:gd name="T12" fmla="*/ 0 w 1530"/>
              <a:gd name="T13" fmla="*/ 2147483647 h 1236"/>
              <a:gd name="T14" fmla="*/ 0 w 1530"/>
              <a:gd name="T15" fmla="*/ 2147483647 h 1236"/>
              <a:gd name="T16" fmla="*/ 2147483647 w 1530"/>
              <a:gd name="T17" fmla="*/ 2147483647 h 1236"/>
              <a:gd name="T18" fmla="*/ 2147483647 w 1530"/>
              <a:gd name="T19" fmla="*/ 2147483647 h 1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0"/>
              <a:gd name="T31" fmla="*/ 0 h 1236"/>
              <a:gd name="T32" fmla="*/ 1530 w 1530"/>
              <a:gd name="T33" fmla="*/ 1236 h 1236"/>
              <a:gd name="connsiteX0" fmla="*/ 9845 w 10000"/>
              <a:gd name="connsiteY0" fmla="*/ 5006 h 10000"/>
              <a:gd name="connsiteX1" fmla="*/ 9902 w 10000"/>
              <a:gd name="connsiteY1" fmla="*/ 3439 h 10000"/>
              <a:gd name="connsiteX2" fmla="*/ 4902 w 10000"/>
              <a:gd name="connsiteY2" fmla="*/ 3439 h 10000"/>
              <a:gd name="connsiteX3" fmla="*/ 4902 w 10000"/>
              <a:gd name="connsiteY3" fmla="*/ 0 h 10000"/>
              <a:gd name="connsiteX4" fmla="*/ 641 w 10000"/>
              <a:gd name="connsiteY4" fmla="*/ 0 h 10000"/>
              <a:gd name="connsiteX5" fmla="*/ 641 w 10000"/>
              <a:gd name="connsiteY5" fmla="*/ 3439 h 10000"/>
              <a:gd name="connsiteX6" fmla="*/ 0 w 10000"/>
              <a:gd name="connsiteY6" fmla="*/ 3439 h 10000"/>
              <a:gd name="connsiteX7" fmla="*/ 0 w 10000"/>
              <a:gd name="connsiteY7" fmla="*/ 10000 h 10000"/>
              <a:gd name="connsiteX8" fmla="*/ 10000 w 10000"/>
              <a:gd name="connsiteY8" fmla="*/ 10000 h 10000"/>
              <a:gd name="connsiteX9" fmla="*/ 10000 w 10000"/>
              <a:gd name="connsiteY9" fmla="*/ 7484 h 10000"/>
              <a:gd name="connsiteX0" fmla="*/ 9845 w 10000"/>
              <a:gd name="connsiteY0" fmla="*/ 5006 h 10000"/>
              <a:gd name="connsiteX1" fmla="*/ 9902 w 10000"/>
              <a:gd name="connsiteY1" fmla="*/ 3439 h 10000"/>
              <a:gd name="connsiteX2" fmla="*/ 4902 w 10000"/>
              <a:gd name="connsiteY2" fmla="*/ 3439 h 10000"/>
              <a:gd name="connsiteX3" fmla="*/ 4902 w 10000"/>
              <a:gd name="connsiteY3" fmla="*/ 0 h 10000"/>
              <a:gd name="connsiteX4" fmla="*/ 641 w 10000"/>
              <a:gd name="connsiteY4" fmla="*/ 0 h 10000"/>
              <a:gd name="connsiteX5" fmla="*/ 641 w 10000"/>
              <a:gd name="connsiteY5" fmla="*/ 3439 h 10000"/>
              <a:gd name="connsiteX6" fmla="*/ 0 w 10000"/>
              <a:gd name="connsiteY6" fmla="*/ 3439 h 10000"/>
              <a:gd name="connsiteX7" fmla="*/ 0 w 10000"/>
              <a:gd name="connsiteY7" fmla="*/ 10000 h 10000"/>
              <a:gd name="connsiteX8" fmla="*/ 10000 w 10000"/>
              <a:gd name="connsiteY8" fmla="*/ 10000 h 10000"/>
              <a:gd name="connsiteX9" fmla="*/ 10000 w 10000"/>
              <a:gd name="connsiteY9" fmla="*/ 65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9845" y="5006"/>
                </a:moveTo>
                <a:cubicBezTo>
                  <a:pt x="9864" y="4484"/>
                  <a:pt x="9883" y="3961"/>
                  <a:pt x="9902" y="3439"/>
                </a:cubicBezTo>
                <a:lnTo>
                  <a:pt x="4902" y="3439"/>
                </a:lnTo>
                <a:lnTo>
                  <a:pt x="4902" y="0"/>
                </a:lnTo>
                <a:lnTo>
                  <a:pt x="641" y="0"/>
                </a:lnTo>
                <a:lnTo>
                  <a:pt x="641" y="3439"/>
                </a:lnTo>
                <a:lnTo>
                  <a:pt x="0" y="3439"/>
                </a:lnTo>
                <a:lnTo>
                  <a:pt x="0" y="10000"/>
                </a:lnTo>
                <a:lnTo>
                  <a:pt x="10000" y="10000"/>
                </a:lnTo>
                <a:lnTo>
                  <a:pt x="10000" y="6526"/>
                </a:lnTo>
              </a:path>
            </a:pathLst>
          </a:custGeom>
          <a:noFill/>
          <a:ln w="38100" cmpd="sng">
            <a:solidFill>
              <a:srgbClr val="008000"/>
            </a:solidFill>
            <a:round/>
            <a:headEnd/>
            <a:tailEnd/>
          </a:ln>
        </p:spPr>
        <p:txBody>
          <a:bodyPr/>
          <a:lstStyle/>
          <a:p>
            <a:endParaRPr lang="en-US"/>
          </a:p>
        </p:txBody>
      </p:sp>
      <p:sp>
        <p:nvSpPr>
          <p:cNvPr id="846874" name="Rectangle 26"/>
          <p:cNvSpPr>
            <a:spLocks noChangeArrowheads="1"/>
          </p:cNvSpPr>
          <p:nvPr/>
        </p:nvSpPr>
        <p:spPr bwMode="auto">
          <a:xfrm>
            <a:off x="5994400" y="1509486"/>
            <a:ext cx="1143000" cy="1254352"/>
          </a:xfrm>
          <a:prstGeom prst="rect">
            <a:avLst/>
          </a:prstGeom>
          <a:solidFill>
            <a:srgbClr val="FFCC66">
              <a:alpha val="30980"/>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6850">
                                            <p:txEl>
                                              <p:pRg st="0" end="0"/>
                                            </p:txEl>
                                          </p:spTgt>
                                        </p:tgtEl>
                                        <p:attrNameLst>
                                          <p:attrName>style.visibility</p:attrName>
                                        </p:attrNameLst>
                                      </p:cBhvr>
                                      <p:to>
                                        <p:strVal val="visible"/>
                                      </p:to>
                                    </p:set>
                                    <p:anim calcmode="lin" valueType="num">
                                      <p:cBhvr additive="base">
                                        <p:cTn id="7" dur="500" fill="hold"/>
                                        <p:tgtEl>
                                          <p:spTgt spid="8468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68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46850">
                                            <p:txEl>
                                              <p:pRg st="1" end="1"/>
                                            </p:txEl>
                                          </p:spTgt>
                                        </p:tgtEl>
                                        <p:attrNameLst>
                                          <p:attrName>style.visibility</p:attrName>
                                        </p:attrNameLst>
                                      </p:cBhvr>
                                      <p:to>
                                        <p:strVal val="visible"/>
                                      </p:to>
                                    </p:set>
                                    <p:anim calcmode="lin" valueType="num">
                                      <p:cBhvr additive="base">
                                        <p:cTn id="13" dur="500" fill="hold"/>
                                        <p:tgtEl>
                                          <p:spTgt spid="8468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68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43027"/>
                                        </p:tgtEl>
                                        <p:attrNameLst>
                                          <p:attrName>style.visibility</p:attrName>
                                        </p:attrNameLst>
                                      </p:cBhvr>
                                      <p:to>
                                        <p:strVal val="visible"/>
                                      </p:to>
                                    </p:set>
                                    <p:anim calcmode="lin" valueType="num">
                                      <p:cBhvr>
                                        <p:cTn id="19" dur="500" fill="hold"/>
                                        <p:tgtEl>
                                          <p:spTgt spid="43027"/>
                                        </p:tgtEl>
                                        <p:attrNameLst>
                                          <p:attrName>ppt_w</p:attrName>
                                        </p:attrNameLst>
                                      </p:cBhvr>
                                      <p:tavLst>
                                        <p:tav tm="0">
                                          <p:val>
                                            <p:fltVal val="0"/>
                                          </p:val>
                                        </p:tav>
                                        <p:tav tm="100000">
                                          <p:val>
                                            <p:strVal val="#ppt_w"/>
                                          </p:val>
                                        </p:tav>
                                      </p:tavLst>
                                    </p:anim>
                                    <p:anim calcmode="lin" valueType="num">
                                      <p:cBhvr>
                                        <p:cTn id="20" dur="500" fill="hold"/>
                                        <p:tgtEl>
                                          <p:spTgt spid="43027"/>
                                        </p:tgtEl>
                                        <p:attrNameLst>
                                          <p:attrName>ppt_h</p:attrName>
                                        </p:attrNameLst>
                                      </p:cBhvr>
                                      <p:tavLst>
                                        <p:tav tm="0">
                                          <p:val>
                                            <p:fltVal val="0"/>
                                          </p:val>
                                        </p:tav>
                                        <p:tav tm="100000">
                                          <p:val>
                                            <p:strVal val="#ppt_h"/>
                                          </p:val>
                                        </p:tav>
                                      </p:tavLst>
                                    </p:anim>
                                    <p:animEffect transition="in" filter="fade">
                                      <p:cBhvr>
                                        <p:cTn id="21" dur="500"/>
                                        <p:tgtEl>
                                          <p:spTgt spid="430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846850">
                                            <p:txEl>
                                              <p:pRg st="2" end="2"/>
                                            </p:txEl>
                                          </p:spTgt>
                                        </p:tgtEl>
                                        <p:attrNameLst>
                                          <p:attrName>style.visibility</p:attrName>
                                        </p:attrNameLst>
                                      </p:cBhvr>
                                      <p:to>
                                        <p:strVal val="visible"/>
                                      </p:to>
                                    </p:set>
                                    <p:anim calcmode="lin" valueType="num">
                                      <p:cBhvr additive="base">
                                        <p:cTn id="26" dur="500" fill="hold"/>
                                        <p:tgtEl>
                                          <p:spTgt spid="846850">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468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46874"/>
                                        </p:tgtEl>
                                        <p:attrNameLst>
                                          <p:attrName>style.visibility</p:attrName>
                                        </p:attrNameLst>
                                      </p:cBhvr>
                                      <p:to>
                                        <p:strVal val="visible"/>
                                      </p:to>
                                    </p:set>
                                    <p:anim calcmode="lin" valueType="num">
                                      <p:cBhvr>
                                        <p:cTn id="32" dur="500" fill="hold"/>
                                        <p:tgtEl>
                                          <p:spTgt spid="846874"/>
                                        </p:tgtEl>
                                        <p:attrNameLst>
                                          <p:attrName>ppt_w</p:attrName>
                                        </p:attrNameLst>
                                      </p:cBhvr>
                                      <p:tavLst>
                                        <p:tav tm="0">
                                          <p:val>
                                            <p:fltVal val="0"/>
                                          </p:val>
                                        </p:tav>
                                        <p:tav tm="100000">
                                          <p:val>
                                            <p:strVal val="#ppt_w"/>
                                          </p:val>
                                        </p:tav>
                                      </p:tavLst>
                                    </p:anim>
                                    <p:anim calcmode="lin" valueType="num">
                                      <p:cBhvr>
                                        <p:cTn id="33" dur="500" fill="hold"/>
                                        <p:tgtEl>
                                          <p:spTgt spid="846874"/>
                                        </p:tgtEl>
                                        <p:attrNameLst>
                                          <p:attrName>ppt_h</p:attrName>
                                        </p:attrNameLst>
                                      </p:cBhvr>
                                      <p:tavLst>
                                        <p:tav tm="0">
                                          <p:val>
                                            <p:fltVal val="0"/>
                                          </p:val>
                                        </p:tav>
                                        <p:tav tm="100000">
                                          <p:val>
                                            <p:strVal val="#ppt_h"/>
                                          </p:val>
                                        </p:tav>
                                      </p:tavLst>
                                    </p:anim>
                                    <p:animEffect transition="in" filter="fade">
                                      <p:cBhvr>
                                        <p:cTn id="34" dur="500"/>
                                        <p:tgtEl>
                                          <p:spTgt spid="846874"/>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846850">
                                            <p:txEl>
                                              <p:pRg st="3" end="3"/>
                                            </p:txEl>
                                          </p:spTgt>
                                        </p:tgtEl>
                                        <p:attrNameLst>
                                          <p:attrName>style.visibility</p:attrName>
                                        </p:attrNameLst>
                                      </p:cBhvr>
                                      <p:to>
                                        <p:strVal val="visible"/>
                                      </p:to>
                                    </p:set>
                                    <p:anim calcmode="lin" valueType="num">
                                      <p:cBhvr additive="base">
                                        <p:cTn id="39" dur="500" fill="hold"/>
                                        <p:tgtEl>
                                          <p:spTgt spid="84685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468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46873"/>
                                        </p:tgtEl>
                                        <p:attrNameLst>
                                          <p:attrName>style.visibility</p:attrName>
                                        </p:attrNameLst>
                                      </p:cBhvr>
                                      <p:to>
                                        <p:strVal val="visible"/>
                                      </p:to>
                                    </p:set>
                                    <p:animEffect transition="in" filter="fade">
                                      <p:cBhvr>
                                        <p:cTn id="45" dur="1000"/>
                                        <p:tgtEl>
                                          <p:spTgt spid="846873"/>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846850">
                                            <p:txEl>
                                              <p:pRg st="4" end="4"/>
                                            </p:txEl>
                                          </p:spTgt>
                                        </p:tgtEl>
                                        <p:attrNameLst>
                                          <p:attrName>style.visibility</p:attrName>
                                        </p:attrNameLst>
                                      </p:cBhvr>
                                      <p:to>
                                        <p:strVal val="visible"/>
                                      </p:to>
                                    </p:set>
                                    <p:anim calcmode="lin" valueType="num">
                                      <p:cBhvr additive="base">
                                        <p:cTn id="50" dur="500" fill="hold"/>
                                        <p:tgtEl>
                                          <p:spTgt spid="846850">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468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46872"/>
                                        </p:tgtEl>
                                        <p:attrNameLst>
                                          <p:attrName>style.visibility</p:attrName>
                                        </p:attrNameLst>
                                      </p:cBhvr>
                                      <p:to>
                                        <p:strVal val="visible"/>
                                      </p:to>
                                    </p:set>
                                    <p:animEffect transition="in" filter="fade">
                                      <p:cBhvr>
                                        <p:cTn id="56" dur="1000"/>
                                        <p:tgtEl>
                                          <p:spTgt spid="846872"/>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46850">
                                            <p:txEl>
                                              <p:pRg st="5" end="5"/>
                                            </p:txEl>
                                          </p:spTgt>
                                        </p:tgtEl>
                                        <p:attrNameLst>
                                          <p:attrName>style.visibility</p:attrName>
                                        </p:attrNameLst>
                                      </p:cBhvr>
                                      <p:to>
                                        <p:strVal val="visible"/>
                                      </p:to>
                                    </p:set>
                                    <p:anim calcmode="lin" valueType="num">
                                      <p:cBhvr additive="base">
                                        <p:cTn id="61" dur="500" fill="hold"/>
                                        <p:tgtEl>
                                          <p:spTgt spid="846850">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468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xit" presetSubtype="0" fill="hold" grpId="1" nodeType="clickEffect">
                                  <p:stCondLst>
                                    <p:cond delay="0"/>
                                  </p:stCondLst>
                                  <p:childTnLst>
                                    <p:animEffect transition="out" filter="fade">
                                      <p:cBhvr>
                                        <p:cTn id="66" dur="2000"/>
                                        <p:tgtEl>
                                          <p:spTgt spid="846873"/>
                                        </p:tgtEl>
                                      </p:cBhvr>
                                    </p:animEffect>
                                    <p:set>
                                      <p:cBhvr>
                                        <p:cTn id="67" dur="1" fill="hold">
                                          <p:stCondLst>
                                            <p:cond delay="1999"/>
                                          </p:stCondLst>
                                        </p:cTn>
                                        <p:tgtEl>
                                          <p:spTgt spid="84687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72" grpId="0" animBg="1"/>
      <p:bldP spid="846873" grpId="0" animBg="1"/>
      <p:bldP spid="846873" grpId="1" animBg="1"/>
      <p:bldP spid="84687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ChangeArrowheads="1"/>
          </p:cNvSpPr>
          <p:nvPr/>
        </p:nvSpPr>
        <p:spPr bwMode="auto">
          <a:xfrm>
            <a:off x="685800" y="1549400"/>
            <a:ext cx="7772400" cy="32686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sz="2400" i="1" dirty="0" smtClean="0">
                <a:solidFill>
                  <a:srgbClr val="333399"/>
                </a:solidFill>
                <a:latin typeface="Arial"/>
                <a:ea typeface="Calibri"/>
                <a:cs typeface="Times New Roman"/>
              </a:rPr>
              <a:t>Ideal ammeters </a:t>
            </a:r>
            <a:r>
              <a:rPr lang="en-US" sz="2400" dirty="0" smtClean="0">
                <a:solidFill>
                  <a:srgbClr val="333399"/>
                </a:solidFill>
                <a:latin typeface="Arial"/>
                <a:ea typeface="Calibri"/>
                <a:cs typeface="Times New Roman"/>
              </a:rPr>
              <a:t>- </a:t>
            </a:r>
            <a:r>
              <a:rPr lang="en-US" sz="2400" dirty="0" smtClean="0">
                <a:solidFill>
                  <a:srgbClr val="333399"/>
                </a:solidFill>
                <a:latin typeface="Arial"/>
                <a:ea typeface="Calibri"/>
                <a:cs typeface="Times New Roman"/>
                <a:sym typeface="Symbol"/>
              </a:rPr>
              <a:t>0  resistance</a:t>
            </a:r>
            <a:endParaRPr lang="en-US" altLang="en-US" sz="2400" dirty="0" smtClean="0">
              <a:solidFill>
                <a:srgbClr val="000000"/>
              </a:solidFill>
              <a:latin typeface="Arial"/>
              <a:cs typeface="Times New Roman" pitchFamily="18" charset="0"/>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9999"/>
                </a:solidFill>
                <a:latin typeface="+mn-lt"/>
                <a:cs typeface="Times New Roman" pitchFamily="18" charset="0"/>
                <a:sym typeface="Symbol" pitchFamily="18" charset="2"/>
              </a:rPr>
              <a:t>Ammeters are connected                                                          in series</a:t>
            </a:r>
            <a:r>
              <a:rPr lang="en-US" altLang="en-US" sz="2400" dirty="0" smtClean="0">
                <a:solidFill>
                  <a:srgbClr val="000000"/>
                </a:solidFill>
                <a:latin typeface="+mn-lt"/>
                <a:cs typeface="Times New Roman" pitchFamily="18" charset="0"/>
                <a:sym typeface="Symbol" pitchFamily="18" charset="2"/>
              </a:rPr>
              <a: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The ammeter is supposed                                                 to read the current of the original circuit.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In order to NOT ALTER the original properties of the circuit, </a:t>
            </a:r>
            <a:r>
              <a:rPr lang="en-US" altLang="en-US" sz="2400" dirty="0" smtClean="0">
                <a:solidFill>
                  <a:schemeClr val="hlink"/>
                </a:solidFill>
                <a:latin typeface="+mn-lt"/>
                <a:cs typeface="Times New Roman" pitchFamily="18" charset="0"/>
                <a:sym typeface="Symbol" pitchFamily="18" charset="2"/>
              </a:rPr>
              <a:t>ideal ammeters have extremely low resistance  (0 </a:t>
            </a:r>
            <a:r>
              <a:rPr lang="en-US" altLang="en-US" sz="2400" dirty="0" smtClean="0">
                <a:solidFill>
                  <a:schemeClr val="hlink"/>
                </a:solidFill>
                <a:latin typeface="+mn-lt"/>
                <a:cs typeface="Times New Roman" pitchFamily="18" charset="0"/>
                <a:sym typeface="Symbol"/>
              </a:rPr>
              <a:t></a:t>
            </a:r>
            <a:r>
              <a:rPr lang="en-US" altLang="en-US" sz="2400" dirty="0" smtClean="0">
                <a:solidFill>
                  <a:schemeClr val="hlink"/>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to minimize the effect on the </a:t>
            </a:r>
            <a:r>
              <a:rPr lang="en-US" altLang="en-US" sz="2400" dirty="0" smtClean="0">
                <a:solidFill>
                  <a:srgbClr val="FF0000"/>
                </a:solidFill>
                <a:latin typeface="+mn-lt"/>
                <a:cs typeface="Times New Roman" pitchFamily="18" charset="0"/>
                <a:sym typeface="Symbol" pitchFamily="18" charset="2"/>
              </a:rPr>
              <a:t>red current</a:t>
            </a:r>
            <a:r>
              <a:rPr lang="en-US" altLang="en-US" sz="2400" dirty="0" smtClean="0">
                <a:solidFill>
                  <a:srgbClr val="000000"/>
                </a:solidFill>
                <a:latin typeface="+mn-lt"/>
                <a:cs typeface="Times New Roman" pitchFamily="18" charset="0"/>
                <a:sym typeface="Symbol" pitchFamily="18" charset="2"/>
              </a:rPr>
              <a:t>.</a:t>
            </a:r>
          </a:p>
        </p:txBody>
      </p:sp>
      <p:pic>
        <p:nvPicPr>
          <p:cNvPr id="44045"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00646" y="1539653"/>
            <a:ext cx="3590925" cy="1571625"/>
          </a:xfrm>
          <a:prstGeom prst="rect">
            <a:avLst/>
          </a:prstGeom>
          <a:noFill/>
          <a:ln w="9525">
            <a:noFill/>
            <a:miter lim="800000"/>
            <a:headEnd/>
            <a:tailEnd/>
          </a:ln>
        </p:spPr>
      </p:pic>
      <p:sp>
        <p:nvSpPr>
          <p:cNvPr id="48132"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48923" name="Freeform 27"/>
          <p:cNvSpPr>
            <a:spLocks/>
          </p:cNvSpPr>
          <p:nvPr/>
        </p:nvSpPr>
        <p:spPr bwMode="auto">
          <a:xfrm>
            <a:off x="5297484" y="1826990"/>
            <a:ext cx="3186112" cy="1238250"/>
          </a:xfrm>
          <a:custGeom>
            <a:avLst/>
            <a:gdLst>
              <a:gd name="T0" fmla="*/ 2147483647 w 10046"/>
              <a:gd name="T1" fmla="*/ 2147483647 h 10000"/>
              <a:gd name="T2" fmla="*/ 2147483647 w 10046"/>
              <a:gd name="T3" fmla="*/ 0 h 10000"/>
              <a:gd name="T4" fmla="*/ 0 w 10046"/>
              <a:gd name="T5" fmla="*/ 0 h 10000"/>
              <a:gd name="T6" fmla="*/ 0 w 10046"/>
              <a:gd name="T7" fmla="*/ 2147483647 h 10000"/>
              <a:gd name="T8" fmla="*/ 2147483647 w 10046"/>
              <a:gd name="T9" fmla="*/ 2147483647 h 10000"/>
              <a:gd name="T10" fmla="*/ 2147483647 w 10046"/>
              <a:gd name="T11" fmla="*/ 2147483647 h 10000"/>
              <a:gd name="T12" fmla="*/ 0 60000 65536"/>
              <a:gd name="T13" fmla="*/ 0 60000 65536"/>
              <a:gd name="T14" fmla="*/ 0 60000 65536"/>
              <a:gd name="T15" fmla="*/ 0 60000 65536"/>
              <a:gd name="T16" fmla="*/ 0 60000 65536"/>
              <a:gd name="T17" fmla="*/ 0 60000 65536"/>
              <a:gd name="T18" fmla="*/ 0 w 10046"/>
              <a:gd name="T19" fmla="*/ 0 h 10000"/>
              <a:gd name="T20" fmla="*/ 10046 w 10046"/>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46" h="10000">
                <a:moveTo>
                  <a:pt x="10046" y="2066"/>
                </a:moveTo>
                <a:cubicBezTo>
                  <a:pt x="10031" y="1377"/>
                  <a:pt x="10015" y="689"/>
                  <a:pt x="10000" y="0"/>
                </a:cubicBezTo>
                <a:lnTo>
                  <a:pt x="0" y="0"/>
                </a:lnTo>
                <a:lnTo>
                  <a:pt x="0" y="10000"/>
                </a:lnTo>
                <a:lnTo>
                  <a:pt x="10000" y="10000"/>
                </a:lnTo>
                <a:lnTo>
                  <a:pt x="10000" y="4830"/>
                </a:lnTo>
              </a:path>
            </a:pathLst>
          </a:custGeom>
          <a:noFill/>
          <a:ln w="38100" cmpd="sng">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8898">
                                            <p:txEl>
                                              <p:pRg st="0" end="0"/>
                                            </p:txEl>
                                          </p:spTgt>
                                        </p:tgtEl>
                                        <p:attrNameLst>
                                          <p:attrName>style.visibility</p:attrName>
                                        </p:attrNameLst>
                                      </p:cBhvr>
                                      <p:to>
                                        <p:strVal val="visible"/>
                                      </p:to>
                                    </p:set>
                                    <p:anim calcmode="lin" valueType="num">
                                      <p:cBhvr additive="base">
                                        <p:cTn id="7" dur="500" fill="hold"/>
                                        <p:tgtEl>
                                          <p:spTgt spid="8488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88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48898">
                                            <p:txEl>
                                              <p:pRg st="1" end="1"/>
                                            </p:txEl>
                                          </p:spTgt>
                                        </p:tgtEl>
                                        <p:attrNameLst>
                                          <p:attrName>style.visibility</p:attrName>
                                        </p:attrNameLst>
                                      </p:cBhvr>
                                      <p:to>
                                        <p:strVal val="visible"/>
                                      </p:to>
                                    </p:set>
                                    <p:anim calcmode="lin" valueType="num">
                                      <p:cBhvr additive="base">
                                        <p:cTn id="13" dur="500" fill="hold"/>
                                        <p:tgtEl>
                                          <p:spTgt spid="8488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8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16" fill="hold" nodeType="withEffect">
                                  <p:stCondLst>
                                    <p:cond delay="0"/>
                                  </p:stCondLst>
                                  <p:childTnLst>
                                    <p:set>
                                      <p:cBhvr>
                                        <p:cTn id="16" dur="1" fill="hold">
                                          <p:stCondLst>
                                            <p:cond delay="0"/>
                                          </p:stCondLst>
                                        </p:cTn>
                                        <p:tgtEl>
                                          <p:spTgt spid="44045"/>
                                        </p:tgtEl>
                                        <p:attrNameLst>
                                          <p:attrName>style.visibility</p:attrName>
                                        </p:attrNameLst>
                                      </p:cBhvr>
                                      <p:to>
                                        <p:strVal val="visible"/>
                                      </p:to>
                                    </p:set>
                                    <p:anim calcmode="lin" valueType="num">
                                      <p:cBhvr>
                                        <p:cTn id="17" dur="500" fill="hold"/>
                                        <p:tgtEl>
                                          <p:spTgt spid="44045"/>
                                        </p:tgtEl>
                                        <p:attrNameLst>
                                          <p:attrName>ppt_w</p:attrName>
                                        </p:attrNameLst>
                                      </p:cBhvr>
                                      <p:tavLst>
                                        <p:tav tm="0">
                                          <p:val>
                                            <p:fltVal val="0"/>
                                          </p:val>
                                        </p:tav>
                                        <p:tav tm="100000">
                                          <p:val>
                                            <p:strVal val="#ppt_w"/>
                                          </p:val>
                                        </p:tav>
                                      </p:tavLst>
                                    </p:anim>
                                    <p:anim calcmode="lin" valueType="num">
                                      <p:cBhvr>
                                        <p:cTn id="18" dur="500" fill="hold"/>
                                        <p:tgtEl>
                                          <p:spTgt spid="44045"/>
                                        </p:tgtEl>
                                        <p:attrNameLst>
                                          <p:attrName>ppt_h</p:attrName>
                                        </p:attrNameLst>
                                      </p:cBhvr>
                                      <p:tavLst>
                                        <p:tav tm="0">
                                          <p:val>
                                            <p:fltVal val="0"/>
                                          </p:val>
                                        </p:tav>
                                        <p:tav tm="100000">
                                          <p:val>
                                            <p:strVal val="#ppt_h"/>
                                          </p:val>
                                        </p:tav>
                                      </p:tavLst>
                                    </p:anim>
                                    <p:animEffect transition="in" filter="fade">
                                      <p:cBhvr>
                                        <p:cTn id="19" dur="500"/>
                                        <p:tgtEl>
                                          <p:spTgt spid="440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48923"/>
                                        </p:tgtEl>
                                        <p:attrNameLst>
                                          <p:attrName>style.visibility</p:attrName>
                                        </p:attrNameLst>
                                      </p:cBhvr>
                                      <p:to>
                                        <p:strVal val="visible"/>
                                      </p:to>
                                    </p:set>
                                    <p:animEffect transition="in" filter="fade">
                                      <p:cBhvr>
                                        <p:cTn id="24" dur="1000"/>
                                        <p:tgtEl>
                                          <p:spTgt spid="848923"/>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48898">
                                            <p:txEl>
                                              <p:pRg st="2" end="2"/>
                                            </p:txEl>
                                          </p:spTgt>
                                        </p:tgtEl>
                                        <p:attrNameLst>
                                          <p:attrName>style.visibility</p:attrName>
                                        </p:attrNameLst>
                                      </p:cBhvr>
                                      <p:to>
                                        <p:strVal val="visible"/>
                                      </p:to>
                                    </p:set>
                                    <p:anim calcmode="lin" valueType="num">
                                      <p:cBhvr additive="base">
                                        <p:cTn id="29" dur="500" fill="hold"/>
                                        <p:tgtEl>
                                          <p:spTgt spid="84889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488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48898">
                                            <p:txEl>
                                              <p:pRg st="3" end="3"/>
                                            </p:txEl>
                                          </p:spTgt>
                                        </p:tgtEl>
                                        <p:attrNameLst>
                                          <p:attrName>style.visibility</p:attrName>
                                        </p:attrNameLst>
                                      </p:cBhvr>
                                      <p:to>
                                        <p:strVal val="visible"/>
                                      </p:to>
                                    </p:set>
                                    <p:anim calcmode="lin" valueType="num">
                                      <p:cBhvr additive="base">
                                        <p:cTn id="35" dur="500" fill="hold"/>
                                        <p:tgtEl>
                                          <p:spTgt spid="84889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488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9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ChangeArrowheads="1"/>
          </p:cNvSpPr>
          <p:nvPr/>
        </p:nvSpPr>
        <p:spPr bwMode="auto">
          <a:xfrm>
            <a:off x="685800" y="1549400"/>
            <a:ext cx="7772400" cy="5294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Consider a battery of </a:t>
            </a:r>
            <a:r>
              <a:rPr lang="en-US" altLang="en-US" sz="2400" dirty="0" smtClean="0">
                <a:solidFill>
                  <a:srgbClr val="000000"/>
                </a:solidFill>
                <a:latin typeface="+mn-lt"/>
                <a:cs typeface="Times New Roman" pitchFamily="18" charset="0"/>
                <a:sym typeface="Symbol" pitchFamily="18" charset="2"/>
              </a:rPr>
              <a:t> = </a:t>
            </a:r>
            <a:r>
              <a:rPr lang="en-US" altLang="en-US" sz="2400" dirty="0" smtClean="0">
                <a:solidFill>
                  <a:srgbClr val="000000"/>
                </a:solidFill>
                <a:latin typeface="+mn-lt"/>
                <a:cs typeface="Times New Roman" pitchFamily="18" charset="0"/>
              </a:rPr>
              <a:t>6 V.                                         Suppose we have a light bulb                                              that can only use three volts.                                                 How do we obtain 3 V from a                                                     6 V battery?</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 </a:t>
            </a:r>
            <a:r>
              <a:rPr lang="en-US" altLang="en-US" sz="2400" b="1" dirty="0" smtClean="0">
                <a:solidFill>
                  <a:srgbClr val="000000"/>
                </a:solidFill>
                <a:latin typeface="+mn-lt"/>
                <a:cs typeface="Times New Roman" pitchFamily="18" charset="0"/>
              </a:rPr>
              <a:t>potential divider</a:t>
            </a:r>
            <a:r>
              <a:rPr lang="en-US" altLang="en-US" sz="2400" dirty="0" smtClean="0">
                <a:solidFill>
                  <a:srgbClr val="000000"/>
                </a:solidFill>
                <a:latin typeface="+mn-lt"/>
                <a:cs typeface="Times New Roman" pitchFamily="18" charset="0"/>
              </a:rPr>
              <a:t> is a circuit                                            made of two (or more) series resistors that allows us to tap off any voltage we want that is less than the battery voltage.</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The </a:t>
            </a:r>
            <a:r>
              <a:rPr lang="en-US" altLang="en-US" sz="2400" b="1" dirty="0" smtClean="0">
                <a:solidFill>
                  <a:srgbClr val="000000"/>
                </a:solidFill>
                <a:latin typeface="+mn-lt"/>
                <a:cs typeface="Times New Roman" pitchFamily="18" charset="0"/>
              </a:rPr>
              <a:t>input voltage</a:t>
            </a:r>
            <a:r>
              <a:rPr lang="en-US" altLang="en-US" sz="2400" dirty="0" smtClean="0">
                <a:solidFill>
                  <a:srgbClr val="000000"/>
                </a:solidFill>
                <a:latin typeface="+mn-lt"/>
                <a:cs typeface="Times New Roman" pitchFamily="18" charset="0"/>
              </a:rPr>
              <a:t> is the </a:t>
            </a:r>
            <a:r>
              <a:rPr lang="en-US" altLang="en-US" sz="2400" dirty="0" err="1" smtClean="0">
                <a:solidFill>
                  <a:srgbClr val="000000"/>
                </a:solidFill>
                <a:latin typeface="+mn-lt"/>
                <a:cs typeface="Times New Roman" pitchFamily="18" charset="0"/>
              </a:rPr>
              <a:t>emf</a:t>
            </a:r>
            <a:r>
              <a:rPr lang="en-US" altLang="en-US" sz="2400" dirty="0" smtClean="0">
                <a:solidFill>
                  <a:srgbClr val="000000"/>
                </a:solidFill>
                <a:latin typeface="+mn-lt"/>
                <a:cs typeface="Times New Roman" pitchFamily="18" charset="0"/>
              </a:rPr>
              <a:t> of the battery.</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The </a:t>
            </a:r>
            <a:r>
              <a:rPr lang="en-US" altLang="en-US" sz="2400" b="1" dirty="0" smtClean="0">
                <a:solidFill>
                  <a:srgbClr val="000000"/>
                </a:solidFill>
                <a:latin typeface="+mn-lt"/>
                <a:cs typeface="Times New Roman" pitchFamily="18" charset="0"/>
              </a:rPr>
              <a:t>output voltage</a:t>
            </a:r>
            <a:r>
              <a:rPr lang="en-US" altLang="en-US" sz="2400" dirty="0" smtClean="0">
                <a:solidFill>
                  <a:srgbClr val="000000"/>
                </a:solidFill>
                <a:latin typeface="+mn-lt"/>
                <a:cs typeface="Times New Roman" pitchFamily="18" charset="0"/>
              </a:rPr>
              <a:t> is the voltage drop across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Since the resistors are in series </a:t>
            </a: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a:t>
            </a:r>
          </a:p>
        </p:txBody>
      </p:sp>
      <p:pic>
        <p:nvPicPr>
          <p:cNvPr id="45089" name="Picture 33"/>
          <p:cNvPicPr>
            <a:picLocks noChangeAspect="1" noChangeArrowheads="1"/>
          </p:cNvPicPr>
          <p:nvPr/>
        </p:nvPicPr>
        <p:blipFill>
          <a:blip r:embed="rId7" cstate="print">
            <a:clrChange>
              <a:clrFrom>
                <a:srgbClr val="ED1C24"/>
              </a:clrFrom>
              <a:clrTo>
                <a:srgbClr val="ED1C24">
                  <a:alpha val="0"/>
                </a:srgbClr>
              </a:clrTo>
            </a:clrChange>
          </a:blip>
          <a:srcRect/>
          <a:stretch>
            <a:fillRect/>
          </a:stretch>
        </p:blipFill>
        <p:spPr bwMode="auto">
          <a:xfrm>
            <a:off x="5281613" y="1751013"/>
            <a:ext cx="2790825" cy="2457450"/>
          </a:xfrm>
          <a:prstGeom prst="rect">
            <a:avLst/>
          </a:prstGeom>
          <a:noFill/>
          <a:ln w="9525">
            <a:noFill/>
            <a:miter lim="800000"/>
            <a:headEnd/>
            <a:tailEnd/>
          </a:ln>
        </p:spPr>
      </p:pic>
      <p:sp>
        <p:nvSpPr>
          <p:cNvPr id="49156"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50977" name="Text Box 33"/>
          <p:cNvSpPr txBox="1">
            <a:spLocks noChangeArrowheads="1"/>
          </p:cNvSpPr>
          <p:nvPr/>
        </p:nvSpPr>
        <p:spPr bwMode="auto">
          <a:xfrm>
            <a:off x="7572375" y="1728788"/>
            <a:ext cx="1606550" cy="830262"/>
          </a:xfrm>
          <a:prstGeom prst="rect">
            <a:avLst/>
          </a:prstGeom>
          <a:noFill/>
          <a:ln w="9525">
            <a:noFill/>
            <a:miter lim="800000"/>
            <a:headEnd/>
            <a:tailEnd/>
          </a:ln>
        </p:spPr>
        <p:txBody>
          <a:bodyPr>
            <a:spAutoFit/>
          </a:bodyPr>
          <a:lstStyle/>
          <a:p>
            <a:r>
              <a:rPr lang="en-US" altLang="en-US">
                <a:solidFill>
                  <a:schemeClr val="hlink"/>
                </a:solidFill>
              </a:rPr>
              <a:t>potential divider</a:t>
            </a:r>
          </a:p>
        </p:txBody>
      </p:sp>
      <p:sp>
        <p:nvSpPr>
          <p:cNvPr id="850978" name="Text Box 34"/>
          <p:cNvSpPr txBox="1">
            <a:spLocks noChangeArrowheads="1"/>
          </p:cNvSpPr>
          <p:nvPr/>
        </p:nvSpPr>
        <p:spPr bwMode="auto">
          <a:xfrm>
            <a:off x="6807200" y="2159000"/>
            <a:ext cx="522288" cy="461963"/>
          </a:xfrm>
          <a:prstGeom prst="rect">
            <a:avLst/>
          </a:prstGeom>
          <a:noFill/>
          <a:ln w="9525">
            <a:noFill/>
            <a:miter lim="800000"/>
            <a:headEnd/>
            <a:tailEnd/>
          </a:ln>
        </p:spPr>
        <p:txBody>
          <a:bodyPr wrap="none">
            <a:spAutoFit/>
          </a:bodyPr>
          <a:lstStyle/>
          <a:p>
            <a:r>
              <a:rPr lang="en-US" altLang="en-US"/>
              <a:t>R</a:t>
            </a:r>
            <a:r>
              <a:rPr lang="en-US" altLang="en-US" baseline="-25000"/>
              <a:t>1</a:t>
            </a:r>
            <a:endParaRPr lang="en-US" altLang="en-US"/>
          </a:p>
        </p:txBody>
      </p:sp>
      <p:sp>
        <p:nvSpPr>
          <p:cNvPr id="850979" name="Text Box 35"/>
          <p:cNvSpPr txBox="1">
            <a:spLocks noChangeArrowheads="1"/>
          </p:cNvSpPr>
          <p:nvPr/>
        </p:nvSpPr>
        <p:spPr bwMode="auto">
          <a:xfrm>
            <a:off x="6823075" y="3327400"/>
            <a:ext cx="522288" cy="461963"/>
          </a:xfrm>
          <a:prstGeom prst="rect">
            <a:avLst/>
          </a:prstGeom>
          <a:noFill/>
          <a:ln w="9525">
            <a:noFill/>
            <a:miter lim="800000"/>
            <a:headEnd/>
            <a:tailEnd/>
          </a:ln>
        </p:spPr>
        <p:txBody>
          <a:bodyPr wrap="none">
            <a:spAutoFit/>
          </a:bodyPr>
          <a:lstStyle/>
          <a:p>
            <a:r>
              <a:rPr lang="en-US" altLang="en-US"/>
              <a:t>R</a:t>
            </a:r>
            <a:r>
              <a:rPr lang="en-US" altLang="en-US" baseline="-25000"/>
              <a:t>2</a:t>
            </a:r>
            <a:endParaRPr lang="en-US" altLang="en-US"/>
          </a:p>
        </p:txBody>
      </p:sp>
      <p:sp>
        <p:nvSpPr>
          <p:cNvPr id="850980" name="Freeform 36"/>
          <p:cNvSpPr>
            <a:spLocks/>
          </p:cNvSpPr>
          <p:nvPr/>
        </p:nvSpPr>
        <p:spPr bwMode="auto">
          <a:xfrm>
            <a:off x="5581650" y="1785938"/>
            <a:ext cx="1817688" cy="2305050"/>
          </a:xfrm>
          <a:custGeom>
            <a:avLst/>
            <a:gdLst>
              <a:gd name="T0" fmla="*/ 2147483647 w 10007"/>
              <a:gd name="T1" fmla="*/ 2147483647 h 10000"/>
              <a:gd name="T2" fmla="*/ 2147483647 w 10007"/>
              <a:gd name="T3" fmla="*/ 0 h 10000"/>
              <a:gd name="T4" fmla="*/ 2147483647 w 10007"/>
              <a:gd name="T5" fmla="*/ 0 h 10000"/>
              <a:gd name="T6" fmla="*/ 2147483647 w 10007"/>
              <a:gd name="T7" fmla="*/ 2147483647 h 10000"/>
              <a:gd name="T8" fmla="*/ 2147483647 w 10007"/>
              <a:gd name="T9" fmla="*/ 2147483647 h 10000"/>
              <a:gd name="T10" fmla="*/ 2147483647 w 10007"/>
              <a:gd name="T11" fmla="*/ 2147483647 h 10000"/>
              <a:gd name="T12" fmla="*/ 0 60000 65536"/>
              <a:gd name="T13" fmla="*/ 0 60000 65536"/>
              <a:gd name="T14" fmla="*/ 0 60000 65536"/>
              <a:gd name="T15" fmla="*/ 0 60000 65536"/>
              <a:gd name="T16" fmla="*/ 0 60000 65536"/>
              <a:gd name="T17" fmla="*/ 0 60000 65536"/>
              <a:gd name="T18" fmla="*/ 0 w 10007"/>
              <a:gd name="T19" fmla="*/ 0 h 10000"/>
              <a:gd name="T20" fmla="*/ 10007 w 10007"/>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7" h="10000">
                <a:moveTo>
                  <a:pt x="7" y="3862"/>
                </a:moveTo>
                <a:cubicBezTo>
                  <a:pt x="-20" y="2533"/>
                  <a:pt x="34" y="1329"/>
                  <a:pt x="7" y="0"/>
                </a:cubicBezTo>
                <a:lnTo>
                  <a:pt x="10007" y="0"/>
                </a:lnTo>
                <a:lnTo>
                  <a:pt x="10007" y="10000"/>
                </a:lnTo>
                <a:lnTo>
                  <a:pt x="77" y="10000"/>
                </a:lnTo>
                <a:lnTo>
                  <a:pt x="77" y="5690"/>
                </a:lnTo>
              </a:path>
            </a:pathLst>
          </a:custGeom>
          <a:noFill/>
          <a:ln w="38100" cmpd="sng">
            <a:solidFill>
              <a:srgbClr val="FF0000"/>
            </a:solidFill>
            <a:round/>
            <a:headEnd/>
            <a:tailEnd/>
          </a:ln>
        </p:spPr>
        <p:txBody>
          <a:bodyPr/>
          <a:lstStyle/>
          <a:p>
            <a:endParaRPr lang="en-US"/>
          </a:p>
        </p:txBody>
      </p:sp>
      <p:pic>
        <p:nvPicPr>
          <p:cNvPr id="45090" name="Picture 3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981950" y="2989263"/>
            <a:ext cx="1047750" cy="1228725"/>
          </a:xfrm>
          <a:prstGeom prst="rect">
            <a:avLst/>
          </a:prstGeom>
          <a:noFill/>
          <a:ln w="9525">
            <a:noFill/>
            <a:miter lim="800000"/>
            <a:headEnd/>
            <a:tailEnd/>
          </a:ln>
        </p:spPr>
      </p:pic>
      <p:pic>
        <p:nvPicPr>
          <p:cNvPr id="45093" name="Picture 37"/>
          <p:cNvPicPr>
            <a:picLocks noChangeAspect="1" noChangeArrowheads="1"/>
          </p:cNvPicPr>
          <p:nvPr/>
        </p:nvPicPr>
        <p:blipFill>
          <a:blip r:embed="rId9" cstate="print">
            <a:clrChange>
              <a:clrFrom>
                <a:srgbClr val="ED1C24"/>
              </a:clrFrom>
              <a:clrTo>
                <a:srgbClr val="ED1C24">
                  <a:alpha val="0"/>
                </a:srgbClr>
              </a:clrTo>
            </a:clrChange>
          </a:blip>
          <a:srcRect/>
          <a:stretch>
            <a:fillRect/>
          </a:stretch>
        </p:blipFill>
        <p:spPr bwMode="auto">
          <a:xfrm>
            <a:off x="5926138" y="1754188"/>
            <a:ext cx="600075" cy="23622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0946">
                                            <p:txEl>
                                              <p:pRg st="0" end="0"/>
                                            </p:txEl>
                                          </p:spTgt>
                                        </p:tgtEl>
                                        <p:attrNameLst>
                                          <p:attrName>style.visibility</p:attrName>
                                        </p:attrNameLst>
                                      </p:cBhvr>
                                      <p:to>
                                        <p:strVal val="visible"/>
                                      </p:to>
                                    </p:set>
                                    <p:anim calcmode="lin" valueType="num">
                                      <p:cBhvr additive="base">
                                        <p:cTn id="7" dur="500" fill="hold"/>
                                        <p:tgtEl>
                                          <p:spTgt spid="8509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09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50946">
                                            <p:txEl>
                                              <p:pRg st="1" end="1"/>
                                            </p:txEl>
                                          </p:spTgt>
                                        </p:tgtEl>
                                        <p:attrNameLst>
                                          <p:attrName>style.visibility</p:attrName>
                                        </p:attrNameLst>
                                      </p:cBhvr>
                                      <p:to>
                                        <p:strVal val="visible"/>
                                      </p:to>
                                    </p:set>
                                    <p:anim calcmode="lin" valueType="num">
                                      <p:cBhvr additive="base">
                                        <p:cTn id="13" dur="500" fill="hold"/>
                                        <p:tgtEl>
                                          <p:spTgt spid="8509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0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50946">
                                            <p:txEl>
                                              <p:pRg st="2" end="2"/>
                                            </p:txEl>
                                          </p:spTgt>
                                        </p:tgtEl>
                                        <p:attrNameLst>
                                          <p:attrName>style.visibility</p:attrName>
                                        </p:attrNameLst>
                                      </p:cBhvr>
                                      <p:to>
                                        <p:strVal val="visible"/>
                                      </p:to>
                                    </p:set>
                                    <p:anim calcmode="lin" valueType="num">
                                      <p:cBhvr additive="base">
                                        <p:cTn id="19" dur="500" fill="hold"/>
                                        <p:tgtEl>
                                          <p:spTgt spid="8509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09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16" fill="hold" nodeType="withEffect">
                                  <p:stCondLst>
                                    <p:cond delay="0"/>
                                  </p:stCondLst>
                                  <p:childTnLst>
                                    <p:set>
                                      <p:cBhvr>
                                        <p:cTn id="22" dur="1" fill="hold">
                                          <p:stCondLst>
                                            <p:cond delay="0"/>
                                          </p:stCondLst>
                                        </p:cTn>
                                        <p:tgtEl>
                                          <p:spTgt spid="45089"/>
                                        </p:tgtEl>
                                        <p:attrNameLst>
                                          <p:attrName>style.visibility</p:attrName>
                                        </p:attrNameLst>
                                      </p:cBhvr>
                                      <p:to>
                                        <p:strVal val="visible"/>
                                      </p:to>
                                    </p:set>
                                    <p:anim calcmode="lin" valueType="num">
                                      <p:cBhvr>
                                        <p:cTn id="23" dur="500" fill="hold"/>
                                        <p:tgtEl>
                                          <p:spTgt spid="45089"/>
                                        </p:tgtEl>
                                        <p:attrNameLst>
                                          <p:attrName>ppt_w</p:attrName>
                                        </p:attrNameLst>
                                      </p:cBhvr>
                                      <p:tavLst>
                                        <p:tav tm="0">
                                          <p:val>
                                            <p:fltVal val="0"/>
                                          </p:val>
                                        </p:tav>
                                        <p:tav tm="100000">
                                          <p:val>
                                            <p:strVal val="#ppt_w"/>
                                          </p:val>
                                        </p:tav>
                                      </p:tavLst>
                                    </p:anim>
                                    <p:anim calcmode="lin" valueType="num">
                                      <p:cBhvr>
                                        <p:cTn id="24" dur="500" fill="hold"/>
                                        <p:tgtEl>
                                          <p:spTgt spid="45089"/>
                                        </p:tgtEl>
                                        <p:attrNameLst>
                                          <p:attrName>ppt_h</p:attrName>
                                        </p:attrNameLst>
                                      </p:cBhvr>
                                      <p:tavLst>
                                        <p:tav tm="0">
                                          <p:val>
                                            <p:fltVal val="0"/>
                                          </p:val>
                                        </p:tav>
                                        <p:tav tm="100000">
                                          <p:val>
                                            <p:strVal val="#ppt_h"/>
                                          </p:val>
                                        </p:tav>
                                      </p:tavLst>
                                    </p:anim>
                                    <p:animEffect transition="in" filter="fade">
                                      <p:cBhvr>
                                        <p:cTn id="25" dur="500"/>
                                        <p:tgtEl>
                                          <p:spTgt spid="450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50980"/>
                                        </p:tgtEl>
                                        <p:attrNameLst>
                                          <p:attrName>style.visibility</p:attrName>
                                        </p:attrNameLst>
                                      </p:cBhvr>
                                      <p:to>
                                        <p:strVal val="visible"/>
                                      </p:to>
                                    </p:set>
                                    <p:animEffect transition="in" filter="fade">
                                      <p:cBhvr>
                                        <p:cTn id="30" dur="1000"/>
                                        <p:tgtEl>
                                          <p:spTgt spid="850980"/>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50978"/>
                                        </p:tgtEl>
                                        <p:attrNameLst>
                                          <p:attrName>style.visibility</p:attrName>
                                        </p:attrNameLst>
                                      </p:cBhvr>
                                      <p:to>
                                        <p:strVal val="visible"/>
                                      </p:to>
                                    </p:set>
                                    <p:anim calcmode="lin" valueType="num">
                                      <p:cBhvr>
                                        <p:cTn id="35" dur="500" fill="hold"/>
                                        <p:tgtEl>
                                          <p:spTgt spid="850978"/>
                                        </p:tgtEl>
                                        <p:attrNameLst>
                                          <p:attrName>ppt_w</p:attrName>
                                        </p:attrNameLst>
                                      </p:cBhvr>
                                      <p:tavLst>
                                        <p:tav tm="0">
                                          <p:val>
                                            <p:fltVal val="0"/>
                                          </p:val>
                                        </p:tav>
                                        <p:tav tm="100000">
                                          <p:val>
                                            <p:strVal val="#ppt_w"/>
                                          </p:val>
                                        </p:tav>
                                      </p:tavLst>
                                    </p:anim>
                                    <p:anim calcmode="lin" valueType="num">
                                      <p:cBhvr>
                                        <p:cTn id="36" dur="500" fill="hold"/>
                                        <p:tgtEl>
                                          <p:spTgt spid="850978"/>
                                        </p:tgtEl>
                                        <p:attrNameLst>
                                          <p:attrName>ppt_h</p:attrName>
                                        </p:attrNameLst>
                                      </p:cBhvr>
                                      <p:tavLst>
                                        <p:tav tm="0">
                                          <p:val>
                                            <p:fltVal val="0"/>
                                          </p:val>
                                        </p:tav>
                                        <p:tav tm="100000">
                                          <p:val>
                                            <p:strVal val="#ppt_h"/>
                                          </p:val>
                                        </p:tav>
                                      </p:tavLst>
                                    </p:anim>
                                    <p:animEffect transition="in" filter="fade">
                                      <p:cBhvr>
                                        <p:cTn id="37" dur="500"/>
                                        <p:tgtEl>
                                          <p:spTgt spid="850978"/>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50979"/>
                                        </p:tgtEl>
                                        <p:attrNameLst>
                                          <p:attrName>style.visibility</p:attrName>
                                        </p:attrNameLst>
                                      </p:cBhvr>
                                      <p:to>
                                        <p:strVal val="visible"/>
                                      </p:to>
                                    </p:set>
                                    <p:anim calcmode="lin" valueType="num">
                                      <p:cBhvr>
                                        <p:cTn id="42" dur="500" fill="hold"/>
                                        <p:tgtEl>
                                          <p:spTgt spid="850979"/>
                                        </p:tgtEl>
                                        <p:attrNameLst>
                                          <p:attrName>ppt_w</p:attrName>
                                        </p:attrNameLst>
                                      </p:cBhvr>
                                      <p:tavLst>
                                        <p:tav tm="0">
                                          <p:val>
                                            <p:fltVal val="0"/>
                                          </p:val>
                                        </p:tav>
                                        <p:tav tm="100000">
                                          <p:val>
                                            <p:strVal val="#ppt_w"/>
                                          </p:val>
                                        </p:tav>
                                      </p:tavLst>
                                    </p:anim>
                                    <p:anim calcmode="lin" valueType="num">
                                      <p:cBhvr>
                                        <p:cTn id="43" dur="500" fill="hold"/>
                                        <p:tgtEl>
                                          <p:spTgt spid="850979"/>
                                        </p:tgtEl>
                                        <p:attrNameLst>
                                          <p:attrName>ppt_h</p:attrName>
                                        </p:attrNameLst>
                                      </p:cBhvr>
                                      <p:tavLst>
                                        <p:tav tm="0">
                                          <p:val>
                                            <p:fltVal val="0"/>
                                          </p:val>
                                        </p:tav>
                                        <p:tav tm="100000">
                                          <p:val>
                                            <p:strVal val="#ppt_h"/>
                                          </p:val>
                                        </p:tav>
                                      </p:tavLst>
                                    </p:anim>
                                    <p:animEffect transition="in" filter="fade">
                                      <p:cBhvr>
                                        <p:cTn id="44" dur="500"/>
                                        <p:tgtEl>
                                          <p:spTgt spid="850979"/>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50977"/>
                                        </p:tgtEl>
                                        <p:attrNameLst>
                                          <p:attrName>style.visibility</p:attrName>
                                        </p:attrNameLst>
                                      </p:cBhvr>
                                      <p:to>
                                        <p:strVal val="visible"/>
                                      </p:to>
                                    </p:set>
                                    <p:anim calcmode="lin" valueType="num">
                                      <p:cBhvr>
                                        <p:cTn id="49" dur="500" fill="hold"/>
                                        <p:tgtEl>
                                          <p:spTgt spid="850977"/>
                                        </p:tgtEl>
                                        <p:attrNameLst>
                                          <p:attrName>ppt_w</p:attrName>
                                        </p:attrNameLst>
                                      </p:cBhvr>
                                      <p:tavLst>
                                        <p:tav tm="0">
                                          <p:val>
                                            <p:fltVal val="0"/>
                                          </p:val>
                                        </p:tav>
                                        <p:tav tm="100000">
                                          <p:val>
                                            <p:strVal val="#ppt_w"/>
                                          </p:val>
                                        </p:tav>
                                      </p:tavLst>
                                    </p:anim>
                                    <p:anim calcmode="lin" valueType="num">
                                      <p:cBhvr>
                                        <p:cTn id="50" dur="500" fill="hold"/>
                                        <p:tgtEl>
                                          <p:spTgt spid="850977"/>
                                        </p:tgtEl>
                                        <p:attrNameLst>
                                          <p:attrName>ppt_h</p:attrName>
                                        </p:attrNameLst>
                                      </p:cBhvr>
                                      <p:tavLst>
                                        <p:tav tm="0">
                                          <p:val>
                                            <p:fltVal val="0"/>
                                          </p:val>
                                        </p:tav>
                                        <p:tav tm="100000">
                                          <p:val>
                                            <p:strVal val="#ppt_h"/>
                                          </p:val>
                                        </p:tav>
                                      </p:tavLst>
                                    </p:anim>
                                    <p:animEffect transition="in" filter="fade">
                                      <p:cBhvr>
                                        <p:cTn id="51" dur="500"/>
                                        <p:tgtEl>
                                          <p:spTgt spid="850977"/>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850946">
                                            <p:txEl>
                                              <p:pRg st="3" end="3"/>
                                            </p:txEl>
                                          </p:spTgt>
                                        </p:tgtEl>
                                        <p:attrNameLst>
                                          <p:attrName>style.visibility</p:attrName>
                                        </p:attrNameLst>
                                      </p:cBhvr>
                                      <p:to>
                                        <p:strVal val="visible"/>
                                      </p:to>
                                    </p:set>
                                    <p:anim calcmode="lin" valueType="num">
                                      <p:cBhvr additive="base">
                                        <p:cTn id="56" dur="500" fill="hold"/>
                                        <p:tgtEl>
                                          <p:spTgt spid="85094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509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nodeType="clickEffect">
                                  <p:stCondLst>
                                    <p:cond delay="0"/>
                                  </p:stCondLst>
                                  <p:childTnLst>
                                    <p:set>
                                      <p:cBhvr>
                                        <p:cTn id="61" dur="1" fill="hold">
                                          <p:stCondLst>
                                            <p:cond delay="0"/>
                                          </p:stCondLst>
                                        </p:cTn>
                                        <p:tgtEl>
                                          <p:spTgt spid="45093"/>
                                        </p:tgtEl>
                                        <p:attrNameLst>
                                          <p:attrName>style.visibility</p:attrName>
                                        </p:attrNameLst>
                                      </p:cBhvr>
                                      <p:to>
                                        <p:strVal val="visible"/>
                                      </p:to>
                                    </p:set>
                                    <p:anim calcmode="lin" valueType="num">
                                      <p:cBhvr>
                                        <p:cTn id="62" dur="500" fill="hold"/>
                                        <p:tgtEl>
                                          <p:spTgt spid="45093"/>
                                        </p:tgtEl>
                                        <p:attrNameLst>
                                          <p:attrName>ppt_w</p:attrName>
                                        </p:attrNameLst>
                                      </p:cBhvr>
                                      <p:tavLst>
                                        <p:tav tm="0">
                                          <p:val>
                                            <p:fltVal val="0"/>
                                          </p:val>
                                        </p:tav>
                                        <p:tav tm="100000">
                                          <p:val>
                                            <p:strVal val="#ppt_w"/>
                                          </p:val>
                                        </p:tav>
                                      </p:tavLst>
                                    </p:anim>
                                    <p:anim calcmode="lin" valueType="num">
                                      <p:cBhvr>
                                        <p:cTn id="63" dur="500" fill="hold"/>
                                        <p:tgtEl>
                                          <p:spTgt spid="45093"/>
                                        </p:tgtEl>
                                        <p:attrNameLst>
                                          <p:attrName>ppt_h</p:attrName>
                                        </p:attrNameLst>
                                      </p:cBhvr>
                                      <p:tavLst>
                                        <p:tav tm="0">
                                          <p:val>
                                            <p:fltVal val="0"/>
                                          </p:val>
                                        </p:tav>
                                        <p:tav tm="100000">
                                          <p:val>
                                            <p:strVal val="#ppt_h"/>
                                          </p:val>
                                        </p:tav>
                                      </p:tavLst>
                                    </p:anim>
                                    <p:animEffect transition="in" filter="fade">
                                      <p:cBhvr>
                                        <p:cTn id="64" dur="500"/>
                                        <p:tgtEl>
                                          <p:spTgt spid="45093"/>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850946">
                                            <p:txEl>
                                              <p:pRg st="4" end="4"/>
                                            </p:txEl>
                                          </p:spTgt>
                                        </p:tgtEl>
                                        <p:attrNameLst>
                                          <p:attrName>style.visibility</p:attrName>
                                        </p:attrNameLst>
                                      </p:cBhvr>
                                      <p:to>
                                        <p:strVal val="visible"/>
                                      </p:to>
                                    </p:set>
                                    <p:anim calcmode="lin" valueType="num">
                                      <p:cBhvr additive="base">
                                        <p:cTn id="69" dur="500" fill="hold"/>
                                        <p:tgtEl>
                                          <p:spTgt spid="850946">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509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nodeType="clickEffect">
                                  <p:stCondLst>
                                    <p:cond delay="0"/>
                                  </p:stCondLst>
                                  <p:childTnLst>
                                    <p:set>
                                      <p:cBhvr>
                                        <p:cTn id="74" dur="1" fill="hold">
                                          <p:stCondLst>
                                            <p:cond delay="0"/>
                                          </p:stCondLst>
                                        </p:cTn>
                                        <p:tgtEl>
                                          <p:spTgt spid="45090"/>
                                        </p:tgtEl>
                                        <p:attrNameLst>
                                          <p:attrName>style.visibility</p:attrName>
                                        </p:attrNameLst>
                                      </p:cBhvr>
                                      <p:to>
                                        <p:strVal val="visible"/>
                                      </p:to>
                                    </p:set>
                                    <p:anim calcmode="lin" valueType="num">
                                      <p:cBhvr>
                                        <p:cTn id="75" dur="500" fill="hold"/>
                                        <p:tgtEl>
                                          <p:spTgt spid="45090"/>
                                        </p:tgtEl>
                                        <p:attrNameLst>
                                          <p:attrName>ppt_w</p:attrName>
                                        </p:attrNameLst>
                                      </p:cBhvr>
                                      <p:tavLst>
                                        <p:tav tm="0">
                                          <p:val>
                                            <p:fltVal val="0"/>
                                          </p:val>
                                        </p:tav>
                                        <p:tav tm="100000">
                                          <p:val>
                                            <p:strVal val="#ppt_w"/>
                                          </p:val>
                                        </p:tav>
                                      </p:tavLst>
                                    </p:anim>
                                    <p:anim calcmode="lin" valueType="num">
                                      <p:cBhvr>
                                        <p:cTn id="76" dur="500" fill="hold"/>
                                        <p:tgtEl>
                                          <p:spTgt spid="45090"/>
                                        </p:tgtEl>
                                        <p:attrNameLst>
                                          <p:attrName>ppt_h</p:attrName>
                                        </p:attrNameLst>
                                      </p:cBhvr>
                                      <p:tavLst>
                                        <p:tav tm="0">
                                          <p:val>
                                            <p:fltVal val="0"/>
                                          </p:val>
                                        </p:tav>
                                        <p:tav tm="100000">
                                          <p:val>
                                            <p:strVal val="#ppt_h"/>
                                          </p:val>
                                        </p:tav>
                                      </p:tavLst>
                                    </p:anim>
                                    <p:animEffect transition="in" filter="fade">
                                      <p:cBhvr>
                                        <p:cTn id="77" dur="500"/>
                                        <p:tgtEl>
                                          <p:spTgt spid="45090"/>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850946">
                                            <p:txEl>
                                              <p:pRg st="5" end="5"/>
                                            </p:txEl>
                                          </p:spTgt>
                                        </p:tgtEl>
                                        <p:attrNameLst>
                                          <p:attrName>style.visibility</p:attrName>
                                        </p:attrNameLst>
                                      </p:cBhvr>
                                      <p:to>
                                        <p:strVal val="visible"/>
                                      </p:to>
                                    </p:set>
                                    <p:anim calcmode="lin" valueType="num">
                                      <p:cBhvr additive="base">
                                        <p:cTn id="82" dur="500" fill="hold"/>
                                        <p:tgtEl>
                                          <p:spTgt spid="850946">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8509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77" grpId="0"/>
      <p:bldP spid="850978" grpId="0"/>
      <p:bldP spid="850979" grpId="0"/>
      <p:bldP spid="85098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ChangeArrowheads="1"/>
          </p:cNvSpPr>
          <p:nvPr/>
        </p:nvSpPr>
        <p:spPr bwMode="auto">
          <a:xfrm>
            <a:off x="685800" y="1549400"/>
            <a:ext cx="7772400" cy="5294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Consider a battery of </a:t>
            </a:r>
            <a:r>
              <a:rPr lang="en-US" altLang="en-US" sz="2400" dirty="0" smtClean="0">
                <a:solidFill>
                  <a:srgbClr val="000000"/>
                </a:solidFill>
                <a:latin typeface="+mn-lt"/>
                <a:cs typeface="Times New Roman" pitchFamily="18" charset="0"/>
                <a:sym typeface="Symbol" pitchFamily="18" charset="2"/>
              </a:rPr>
              <a:t> = </a:t>
            </a:r>
            <a:r>
              <a:rPr lang="en-US" altLang="en-US" sz="2400" dirty="0" smtClean="0">
                <a:solidFill>
                  <a:srgbClr val="000000"/>
                </a:solidFill>
                <a:latin typeface="+mn-lt"/>
                <a:cs typeface="Times New Roman" pitchFamily="18" charset="0"/>
              </a:rPr>
              <a:t>6 V.                                         Suppose we have a light bulb                                              that can only use three volts.                                                 How do we obtain 3 V from a                                                     6 V battery?</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From Ohm’s law the current </a:t>
            </a:r>
            <a:r>
              <a:rPr lang="en-US" altLang="en-US" sz="2400" i="1" dirty="0" smtClean="0">
                <a:solidFill>
                  <a:srgbClr val="000000"/>
                </a:solidFill>
                <a:latin typeface="+mn-lt"/>
                <a:cs typeface="Times New Roman" pitchFamily="18" charset="0"/>
              </a:rPr>
              <a:t>I</a:t>
            </a:r>
            <a:r>
              <a:rPr lang="en-US" altLang="en-US" sz="2400" dirty="0" smtClean="0">
                <a:solidFill>
                  <a:srgbClr val="000000"/>
                </a:solidFill>
                <a:latin typeface="+mn-lt"/>
                <a:cs typeface="Times New Roman" pitchFamily="18" charset="0"/>
              </a:rPr>
              <a:t>                                                    of the divider is given by </a:t>
            </a:r>
            <a:r>
              <a:rPr lang="en-US" altLang="en-US" sz="2400" i="1" dirty="0" smtClean="0">
                <a:solidFill>
                  <a:srgbClr val="000000"/>
                </a:solidFill>
                <a:latin typeface="+mn-lt"/>
                <a:cs typeface="Times New Roman" pitchFamily="18" charset="0"/>
              </a:rPr>
              <a:t>I</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a:t>
            </a:r>
            <a:endParaRPr lang="en-US" altLang="en-US" sz="2400" baseline="-25000" dirty="0" smtClean="0">
              <a:solidFill>
                <a:srgbClr val="000000"/>
              </a:solidFill>
              <a:latin typeface="+mn-lt"/>
              <a:cs typeface="Times New Roman" pitchFamily="18" charset="0"/>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But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IR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so that</a:t>
            </a:r>
            <a:endParaRPr lang="en-US" altLang="en-US" sz="2400" baseline="-25000" dirty="0" smtClean="0">
              <a:solidFill>
                <a:srgbClr val="000000"/>
              </a:solidFill>
              <a:latin typeface="+mn-lt"/>
              <a:cs typeface="Times New Roman" pitchFamily="18" charset="0"/>
            </a:endParaRPr>
          </a:p>
          <a:p>
            <a:pPr eaLnBrk="1" hangingPunct="1">
              <a:buFontTx/>
              <a:buNone/>
              <a:defRPr/>
            </a:pPr>
            <a:r>
              <a:rPr lang="en-US" altLang="en-US" sz="2400" i="1" dirty="0" smtClean="0">
                <a:solidFill>
                  <a:srgbClr val="000000"/>
                </a:solidFill>
                <a:latin typeface="+mn-lt"/>
                <a:cs typeface="Times New Roman" pitchFamily="18" charset="0"/>
              </a:rPr>
              <a:t>     		  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IR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p>
          <a:p>
            <a:pPr eaLnBrk="1" hangingPunct="1">
              <a:buFontTx/>
              <a:buNone/>
              <a:defRPr/>
            </a:pP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sym typeface="Symbol" pitchFamily="18" charset="2"/>
              </a:rPr>
              <a:t></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a:t>
            </a:r>
            <a:endParaRPr lang="en-US" altLang="en-US" sz="2400" dirty="0">
              <a:solidFill>
                <a:srgbClr val="000000"/>
              </a:solidFill>
              <a:latin typeface="+mn-lt"/>
              <a:cs typeface="Times New Roman" pitchFamily="18" charset="0"/>
            </a:endParaRPr>
          </a:p>
        </p:txBody>
      </p:sp>
      <p:pic>
        <p:nvPicPr>
          <p:cNvPr id="50179" name="Picture 33"/>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5281613" y="1751013"/>
            <a:ext cx="2790825" cy="2457450"/>
          </a:xfrm>
          <a:prstGeom prst="rect">
            <a:avLst/>
          </a:prstGeom>
          <a:noFill/>
          <a:ln w="9525">
            <a:noFill/>
            <a:miter lim="800000"/>
            <a:headEnd/>
            <a:tailEnd/>
          </a:ln>
        </p:spPr>
      </p:pic>
      <p:sp>
        <p:nvSpPr>
          <p:cNvPr id="50180"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50181" name="Text Box 33"/>
          <p:cNvSpPr txBox="1">
            <a:spLocks noChangeArrowheads="1"/>
          </p:cNvSpPr>
          <p:nvPr/>
        </p:nvSpPr>
        <p:spPr bwMode="auto">
          <a:xfrm>
            <a:off x="7572375" y="1728788"/>
            <a:ext cx="1606550" cy="830262"/>
          </a:xfrm>
          <a:prstGeom prst="rect">
            <a:avLst/>
          </a:prstGeom>
          <a:noFill/>
          <a:ln w="9525">
            <a:noFill/>
            <a:miter lim="800000"/>
            <a:headEnd/>
            <a:tailEnd/>
          </a:ln>
        </p:spPr>
        <p:txBody>
          <a:bodyPr>
            <a:spAutoFit/>
          </a:bodyPr>
          <a:lstStyle/>
          <a:p>
            <a:r>
              <a:rPr lang="en-US" altLang="en-US">
                <a:solidFill>
                  <a:schemeClr val="hlink"/>
                </a:solidFill>
              </a:rPr>
              <a:t>potential divider</a:t>
            </a:r>
          </a:p>
        </p:txBody>
      </p:sp>
      <p:sp>
        <p:nvSpPr>
          <p:cNvPr id="50182" name="Text Box 34"/>
          <p:cNvSpPr txBox="1">
            <a:spLocks noChangeArrowheads="1"/>
          </p:cNvSpPr>
          <p:nvPr/>
        </p:nvSpPr>
        <p:spPr bwMode="auto">
          <a:xfrm>
            <a:off x="6807200" y="2159000"/>
            <a:ext cx="522288" cy="461963"/>
          </a:xfrm>
          <a:prstGeom prst="rect">
            <a:avLst/>
          </a:prstGeom>
          <a:noFill/>
          <a:ln w="9525">
            <a:noFill/>
            <a:miter lim="800000"/>
            <a:headEnd/>
            <a:tailEnd/>
          </a:ln>
        </p:spPr>
        <p:txBody>
          <a:bodyPr wrap="none">
            <a:spAutoFit/>
          </a:bodyPr>
          <a:lstStyle/>
          <a:p>
            <a:r>
              <a:rPr lang="en-US" altLang="en-US"/>
              <a:t>R</a:t>
            </a:r>
            <a:r>
              <a:rPr lang="en-US" altLang="en-US" baseline="-25000"/>
              <a:t>1</a:t>
            </a:r>
            <a:endParaRPr lang="en-US" altLang="en-US"/>
          </a:p>
        </p:txBody>
      </p:sp>
      <p:sp>
        <p:nvSpPr>
          <p:cNvPr id="50183" name="Text Box 35"/>
          <p:cNvSpPr txBox="1">
            <a:spLocks noChangeArrowheads="1"/>
          </p:cNvSpPr>
          <p:nvPr/>
        </p:nvSpPr>
        <p:spPr bwMode="auto">
          <a:xfrm>
            <a:off x="6823075" y="3327400"/>
            <a:ext cx="522288" cy="461963"/>
          </a:xfrm>
          <a:prstGeom prst="rect">
            <a:avLst/>
          </a:prstGeom>
          <a:noFill/>
          <a:ln w="9525">
            <a:noFill/>
            <a:miter lim="800000"/>
            <a:headEnd/>
            <a:tailEnd/>
          </a:ln>
        </p:spPr>
        <p:txBody>
          <a:bodyPr wrap="none">
            <a:spAutoFit/>
          </a:bodyPr>
          <a:lstStyle/>
          <a:p>
            <a:r>
              <a:rPr lang="en-US" altLang="en-US"/>
              <a:t>R</a:t>
            </a:r>
            <a:r>
              <a:rPr lang="en-US" altLang="en-US" baseline="-25000"/>
              <a:t>2</a:t>
            </a:r>
            <a:endParaRPr lang="en-US" altLang="en-US"/>
          </a:p>
        </p:txBody>
      </p:sp>
      <p:sp>
        <p:nvSpPr>
          <p:cNvPr id="50184" name="Freeform 36"/>
          <p:cNvSpPr>
            <a:spLocks/>
          </p:cNvSpPr>
          <p:nvPr/>
        </p:nvSpPr>
        <p:spPr bwMode="auto">
          <a:xfrm>
            <a:off x="5581650" y="1785938"/>
            <a:ext cx="1817688" cy="2305050"/>
          </a:xfrm>
          <a:custGeom>
            <a:avLst/>
            <a:gdLst>
              <a:gd name="T0" fmla="*/ 2147483647 w 10007"/>
              <a:gd name="T1" fmla="*/ 2147483647 h 10000"/>
              <a:gd name="T2" fmla="*/ 2147483647 w 10007"/>
              <a:gd name="T3" fmla="*/ 0 h 10000"/>
              <a:gd name="T4" fmla="*/ 2147483647 w 10007"/>
              <a:gd name="T5" fmla="*/ 0 h 10000"/>
              <a:gd name="T6" fmla="*/ 2147483647 w 10007"/>
              <a:gd name="T7" fmla="*/ 2147483647 h 10000"/>
              <a:gd name="T8" fmla="*/ 2147483647 w 10007"/>
              <a:gd name="T9" fmla="*/ 2147483647 h 10000"/>
              <a:gd name="T10" fmla="*/ 2147483647 w 10007"/>
              <a:gd name="T11" fmla="*/ 2147483647 h 10000"/>
              <a:gd name="T12" fmla="*/ 0 60000 65536"/>
              <a:gd name="T13" fmla="*/ 0 60000 65536"/>
              <a:gd name="T14" fmla="*/ 0 60000 65536"/>
              <a:gd name="T15" fmla="*/ 0 60000 65536"/>
              <a:gd name="T16" fmla="*/ 0 60000 65536"/>
              <a:gd name="T17" fmla="*/ 0 60000 65536"/>
              <a:gd name="T18" fmla="*/ 0 w 10007"/>
              <a:gd name="T19" fmla="*/ 0 h 10000"/>
              <a:gd name="T20" fmla="*/ 10007 w 10007"/>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7" h="10000">
                <a:moveTo>
                  <a:pt x="7" y="3862"/>
                </a:moveTo>
                <a:cubicBezTo>
                  <a:pt x="-20" y="2533"/>
                  <a:pt x="34" y="1329"/>
                  <a:pt x="7" y="0"/>
                </a:cubicBezTo>
                <a:lnTo>
                  <a:pt x="10007" y="0"/>
                </a:lnTo>
                <a:lnTo>
                  <a:pt x="10007" y="10000"/>
                </a:lnTo>
                <a:lnTo>
                  <a:pt x="77" y="10000"/>
                </a:lnTo>
                <a:lnTo>
                  <a:pt x="77" y="5690"/>
                </a:lnTo>
              </a:path>
            </a:pathLst>
          </a:custGeom>
          <a:noFill/>
          <a:ln w="38100" cmpd="sng">
            <a:solidFill>
              <a:srgbClr val="FF0000"/>
            </a:solidFill>
            <a:round/>
            <a:headEnd/>
            <a:tailEnd/>
          </a:ln>
        </p:spPr>
        <p:txBody>
          <a:bodyPr/>
          <a:lstStyle/>
          <a:p>
            <a:endParaRPr lang="en-US"/>
          </a:p>
        </p:txBody>
      </p:sp>
      <p:pic>
        <p:nvPicPr>
          <p:cNvPr id="50185" name="Picture 3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981950" y="2989263"/>
            <a:ext cx="1047750" cy="1228725"/>
          </a:xfrm>
          <a:prstGeom prst="rect">
            <a:avLst/>
          </a:prstGeom>
          <a:noFill/>
          <a:ln w="9525">
            <a:noFill/>
            <a:miter lim="800000"/>
            <a:headEnd/>
            <a:tailEnd/>
          </a:ln>
        </p:spPr>
      </p:pic>
      <p:pic>
        <p:nvPicPr>
          <p:cNvPr id="50186" name="Picture 37"/>
          <p:cNvPicPr>
            <a:picLocks noChangeAspect="1" noChangeArrowheads="1"/>
          </p:cNvPicPr>
          <p:nvPr/>
        </p:nvPicPr>
        <p:blipFill>
          <a:blip r:embed="rId8" cstate="print">
            <a:clrChange>
              <a:clrFrom>
                <a:srgbClr val="ED1C24"/>
              </a:clrFrom>
              <a:clrTo>
                <a:srgbClr val="ED1C24">
                  <a:alpha val="0"/>
                </a:srgbClr>
              </a:clrTo>
            </a:clrChange>
          </a:blip>
          <a:srcRect/>
          <a:stretch>
            <a:fillRect/>
          </a:stretch>
        </p:blipFill>
        <p:spPr bwMode="auto">
          <a:xfrm>
            <a:off x="5926138" y="1754188"/>
            <a:ext cx="600075" cy="2362200"/>
          </a:xfrm>
          <a:prstGeom prst="rect">
            <a:avLst/>
          </a:prstGeom>
          <a:noFill/>
          <a:ln w="9525">
            <a:noFill/>
            <a:miter lim="800000"/>
            <a:headEnd/>
            <a:tailEnd/>
          </a:ln>
        </p:spPr>
      </p:pic>
      <p:grpSp>
        <p:nvGrpSpPr>
          <p:cNvPr id="2" name="Group 36"/>
          <p:cNvGrpSpPr>
            <a:grpSpLocks/>
          </p:cNvGrpSpPr>
          <p:nvPr/>
        </p:nvGrpSpPr>
        <p:grpSpPr bwMode="auto">
          <a:xfrm>
            <a:off x="809625" y="6067425"/>
            <a:ext cx="7464425" cy="463550"/>
            <a:chOff x="510" y="3987"/>
            <a:chExt cx="4702" cy="292"/>
          </a:xfrm>
        </p:grpSpPr>
        <p:sp>
          <p:nvSpPr>
            <p:cNvPr id="12" name="Rectangle 33"/>
            <p:cNvSpPr>
              <a:spLocks noChangeArrowheads="1"/>
            </p:cNvSpPr>
            <p:nvPr/>
          </p:nvSpPr>
          <p:spPr bwMode="auto">
            <a:xfrm>
              <a:off x="592" y="4000"/>
              <a:ext cx="2389" cy="202"/>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p>
          </p:txBody>
        </p:sp>
        <p:sp>
          <p:nvSpPr>
            <p:cNvPr id="13" name="Text Box 34"/>
            <p:cNvSpPr txBox="1">
              <a:spLocks noChangeArrowheads="1"/>
            </p:cNvSpPr>
            <p:nvPr/>
          </p:nvSpPr>
          <p:spPr bwMode="auto">
            <a:xfrm>
              <a:off x="3741" y="3987"/>
              <a:ext cx="1471" cy="291"/>
            </a:xfrm>
            <a:prstGeom prst="rect">
              <a:avLst/>
            </a:prstGeom>
            <a:solidFill>
              <a:srgbClr val="FF0000"/>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US" altLang="en-US" sz="2400" smtClean="0">
                  <a:solidFill>
                    <a:schemeClr val="bg1"/>
                  </a:solidFill>
                  <a:latin typeface="+mn-lt"/>
                </a:rPr>
                <a:t>potential divider</a:t>
              </a:r>
            </a:p>
          </p:txBody>
        </p:sp>
        <p:sp>
          <p:nvSpPr>
            <p:cNvPr id="14" name="Rectangle 35"/>
            <p:cNvSpPr>
              <a:spLocks noChangeArrowheads="1"/>
            </p:cNvSpPr>
            <p:nvPr/>
          </p:nvSpPr>
          <p:spPr bwMode="auto">
            <a:xfrm>
              <a:off x="510" y="3989"/>
              <a:ext cx="4701" cy="290"/>
            </a:xfrm>
            <a:prstGeom prst="rect">
              <a:avLst/>
            </a:prstGeom>
            <a:noFill/>
            <a:ln w="12700">
              <a:solidFill>
                <a:schemeClr val="tx1"/>
              </a:solidFill>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sp>
        <p:nvSpPr>
          <p:cNvPr id="15" name="Rectangle 66"/>
          <p:cNvSpPr>
            <a:spLocks noChangeArrowheads="1"/>
          </p:cNvSpPr>
          <p:nvPr/>
        </p:nvSpPr>
        <p:spPr bwMode="auto">
          <a:xfrm>
            <a:off x="3708400" y="5194300"/>
            <a:ext cx="204788" cy="288925"/>
          </a:xfrm>
          <a:prstGeom prst="rect">
            <a:avLst/>
          </a:prstGeom>
          <a:solidFill>
            <a:srgbClr val="FFCC66">
              <a:alpha val="38823"/>
            </a:srgbClr>
          </a:solidFill>
          <a:ln w="9525">
            <a:noFill/>
            <a:miter lim="800000"/>
            <a:headEnd/>
            <a:tailEnd/>
          </a:ln>
        </p:spPr>
        <p:txBody>
          <a:bodyPr wrap="none" anchor="ctr"/>
          <a:lstStyle/>
          <a:p>
            <a:endParaRPr lang="en-US" altLang="en-US"/>
          </a:p>
        </p:txBody>
      </p:sp>
      <p:sp>
        <p:nvSpPr>
          <p:cNvPr id="16" name="Rectangle 67"/>
          <p:cNvSpPr>
            <a:spLocks noChangeArrowheads="1"/>
          </p:cNvSpPr>
          <p:nvPr/>
        </p:nvSpPr>
        <p:spPr bwMode="auto">
          <a:xfrm>
            <a:off x="5732463" y="4295775"/>
            <a:ext cx="1844675" cy="464911"/>
          </a:xfrm>
          <a:prstGeom prst="rect">
            <a:avLst/>
          </a:prstGeom>
          <a:solidFill>
            <a:srgbClr val="FFCC66">
              <a:alpha val="38823"/>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50946">
                                            <p:txEl>
                                              <p:pRg st="2" end="2"/>
                                            </p:txEl>
                                          </p:spTgt>
                                        </p:tgtEl>
                                        <p:attrNameLst>
                                          <p:attrName>style.visibility</p:attrName>
                                        </p:attrNameLst>
                                      </p:cBhvr>
                                      <p:to>
                                        <p:strVal val="visible"/>
                                      </p:to>
                                    </p:set>
                                    <p:anim calcmode="lin" valueType="num">
                                      <p:cBhvr>
                                        <p:cTn id="7" dur="500" fill="hold"/>
                                        <p:tgtEl>
                                          <p:spTgt spid="85094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5094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50946">
                                            <p:txEl>
                                              <p:pRg st="2" end="2"/>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50946">
                                            <p:txEl>
                                              <p:pRg st="3" end="3"/>
                                            </p:txEl>
                                          </p:spTgt>
                                        </p:tgtEl>
                                        <p:attrNameLst>
                                          <p:attrName>style.visibility</p:attrName>
                                        </p:attrNameLst>
                                      </p:cBhvr>
                                      <p:to>
                                        <p:strVal val="visible"/>
                                      </p:to>
                                    </p:set>
                                    <p:anim calcmode="lin" valueType="num">
                                      <p:cBhvr>
                                        <p:cTn id="14" dur="500" fill="hold"/>
                                        <p:tgtEl>
                                          <p:spTgt spid="850946">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50946">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50946">
                                            <p:txEl>
                                              <p:pRg st="3" end="3"/>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850946">
                                            <p:txEl>
                                              <p:pRg st="4" end="4"/>
                                            </p:txEl>
                                          </p:spTgt>
                                        </p:tgtEl>
                                        <p:attrNameLst>
                                          <p:attrName>style.visibility</p:attrName>
                                        </p:attrNameLst>
                                      </p:cBhvr>
                                      <p:to>
                                        <p:strVal val="visible"/>
                                      </p:to>
                                    </p:set>
                                    <p:anim calcmode="lin" valueType="num">
                                      <p:cBhvr>
                                        <p:cTn id="21" dur="500" fill="hold"/>
                                        <p:tgtEl>
                                          <p:spTgt spid="85094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5094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50946">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850946">
                                            <p:txEl>
                                              <p:pRg st="5" end="5"/>
                                            </p:txEl>
                                          </p:spTgt>
                                        </p:tgtEl>
                                        <p:attrNameLst>
                                          <p:attrName>style.visibility</p:attrName>
                                        </p:attrNameLst>
                                      </p:cBhvr>
                                      <p:to>
                                        <p:strVal val="visible"/>
                                      </p:to>
                                    </p:set>
                                    <p:anim calcmode="lin" valueType="num">
                                      <p:cBhvr>
                                        <p:cTn id="28" dur="500" fill="hold"/>
                                        <p:tgtEl>
                                          <p:spTgt spid="850946">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850946">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850946">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81" name="Rectangle 41"/>
          <p:cNvSpPr>
            <a:spLocks noChangeArrowheads="1"/>
          </p:cNvSpPr>
          <p:nvPr/>
        </p:nvSpPr>
        <p:spPr bwMode="auto">
          <a:xfrm>
            <a:off x="688975" y="5715000"/>
            <a:ext cx="7764463" cy="1154113"/>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FontTx/>
              <a:buNone/>
              <a:defRPr/>
            </a:pPr>
            <a:r>
              <a:rPr lang="en-US" altLang="en-US" sz="2400" b="1" i="1" dirty="0" smtClean="0">
                <a:latin typeface="+mn-lt"/>
              </a:rPr>
              <a:t>FYI </a:t>
            </a:r>
          </a:p>
          <a:p>
            <a:pPr eaLnBrk="1" hangingPunct="1">
              <a:spcBef>
                <a:spcPts val="0"/>
              </a:spcBef>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The bigger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i="1" dirty="0" smtClean="0">
                <a:latin typeface="+mn-lt"/>
                <a:sym typeface="Symbol" pitchFamily="18" charset="2"/>
              </a:rPr>
              <a:t> </a:t>
            </a:r>
            <a:r>
              <a:rPr lang="en-US" altLang="en-US" sz="2400" dirty="0" smtClean="0">
                <a:latin typeface="+mn-lt"/>
                <a:sym typeface="Symbol" pitchFamily="18" charset="2"/>
              </a:rPr>
              <a:t>is in comparison to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the closer </a:t>
            </a:r>
            <a:r>
              <a:rPr lang="en-US" altLang="en-US" sz="2400" i="1" dirty="0" smtClean="0">
                <a:latin typeface="+mn-lt"/>
                <a:sym typeface="Symbol" pitchFamily="18" charset="2"/>
              </a:rPr>
              <a:t>V</a:t>
            </a:r>
            <a:r>
              <a:rPr lang="en-US" altLang="en-US" sz="2400" baseline="-25000" dirty="0" smtClean="0">
                <a:latin typeface="+mn-lt"/>
                <a:sym typeface="Symbol" pitchFamily="18" charset="2"/>
              </a:rPr>
              <a:t>OUT</a:t>
            </a:r>
            <a:r>
              <a:rPr lang="en-US" altLang="en-US" sz="2400" dirty="0" smtClean="0">
                <a:latin typeface="+mn-lt"/>
                <a:sym typeface="Symbol" pitchFamily="18" charset="2"/>
              </a:rPr>
              <a:t> is in proportion to the total voltage.</a:t>
            </a:r>
          </a:p>
        </p:txBody>
      </p:sp>
      <p:sp>
        <p:nvSpPr>
          <p:cNvPr id="855080" name="Rectangle 40"/>
          <p:cNvSpPr>
            <a:spLocks noChangeArrowheads="1"/>
          </p:cNvSpPr>
          <p:nvPr/>
        </p:nvSpPr>
        <p:spPr bwMode="auto">
          <a:xfrm>
            <a:off x="684213" y="1973263"/>
            <a:ext cx="7772400" cy="3751262"/>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t>
            </a:r>
          </a:p>
          <a:p>
            <a:pPr eaLnBrk="1" hangingPunct="1">
              <a:buFontTx/>
              <a:buNone/>
              <a:defRPr/>
            </a:pPr>
            <a:r>
              <a:rPr lang="en-US" altLang="en-US" sz="2400" dirty="0" smtClean="0">
                <a:latin typeface="+mn-lt"/>
                <a:sym typeface="Symbol" pitchFamily="18" charset="2"/>
              </a:rPr>
              <a:t>Find the output voltage if the                                            battery has an </a:t>
            </a:r>
            <a:r>
              <a:rPr lang="en-US" altLang="en-US" sz="2400" dirty="0" err="1" smtClean="0">
                <a:latin typeface="+mn-lt"/>
                <a:sym typeface="Symbol" pitchFamily="18" charset="2"/>
              </a:rPr>
              <a:t>emf</a:t>
            </a:r>
            <a:r>
              <a:rPr lang="en-US" altLang="en-US" sz="2400" dirty="0" smtClean="0">
                <a:latin typeface="+mn-lt"/>
                <a:sym typeface="Symbol" pitchFamily="18" charset="2"/>
              </a:rPr>
              <a:t> of 9.0 V,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is a 2200  resistor, and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is a                                               330  resistor.</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Use</a:t>
            </a:r>
            <a:r>
              <a:rPr lang="en-US" altLang="en-US" sz="2400" i="1" dirty="0" smtClean="0">
                <a:solidFill>
                  <a:srgbClr val="000000"/>
                </a:solidFill>
                <a:latin typeface="+mn-lt"/>
                <a:cs typeface="Times New Roman" pitchFamily="18" charset="0"/>
              </a:rPr>
              <a:t> 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p>
          <a:p>
            <a:pPr eaLnBrk="1" hangingPunct="1">
              <a:buFontTx/>
              <a:buNone/>
              <a:defRPr/>
            </a:pPr>
            <a:r>
              <a:rPr lang="en-US" altLang="en-US" sz="2400" i="1" dirty="0" smtClean="0">
                <a:solidFill>
                  <a:srgbClr val="000000"/>
                </a:solidFill>
                <a:latin typeface="+mn-lt"/>
                <a:cs typeface="Times New Roman" pitchFamily="18" charset="0"/>
              </a:rPr>
              <a:t>     	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9 [ 330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(2200 + 330) ]</a:t>
            </a:r>
          </a:p>
          <a:p>
            <a:pPr eaLnBrk="1" hangingPunct="1">
              <a:buFontTx/>
              <a:buNone/>
              <a:defRPr/>
            </a:pPr>
            <a:r>
              <a:rPr lang="en-US" altLang="en-US" sz="2400" i="1" dirty="0" smtClean="0">
                <a:solidFill>
                  <a:srgbClr val="000000"/>
                </a:solidFill>
                <a:latin typeface="+mn-lt"/>
                <a:cs typeface="Times New Roman" pitchFamily="18" charset="0"/>
              </a:rPr>
              <a:t>     	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9 [ 330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2530 ] = 1.2 V.</a:t>
            </a:r>
            <a:endParaRPr lang="en-US" altLang="en-US" sz="2400" dirty="0" smtClean="0">
              <a:latin typeface="+mn-lt"/>
              <a:sym typeface="Symbol" pitchFamily="18" charset="2"/>
            </a:endParaRPr>
          </a:p>
        </p:txBody>
      </p:sp>
      <p:sp>
        <p:nvSpPr>
          <p:cNvPr id="855042"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sp>
        <p:nvSpPr>
          <p:cNvPr id="51205"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51206" name="Picture 3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78438" y="1760538"/>
            <a:ext cx="3752850" cy="24669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5080">
                                            <p:txEl>
                                              <p:pRg st="0" end="0"/>
                                            </p:txEl>
                                          </p:spTgt>
                                        </p:tgtEl>
                                        <p:attrNameLst>
                                          <p:attrName>style.visibility</p:attrName>
                                        </p:attrNameLst>
                                      </p:cBhvr>
                                      <p:to>
                                        <p:strVal val="visible"/>
                                      </p:to>
                                    </p:set>
                                    <p:anim calcmode="lin" valueType="num">
                                      <p:cBhvr additive="base">
                                        <p:cTn id="7" dur="500" fill="hold"/>
                                        <p:tgtEl>
                                          <p:spTgt spid="8550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50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55080">
                                            <p:txEl>
                                              <p:pRg st="1" end="1"/>
                                            </p:txEl>
                                          </p:spTgt>
                                        </p:tgtEl>
                                        <p:attrNameLst>
                                          <p:attrName>style.visibility</p:attrName>
                                        </p:attrNameLst>
                                      </p:cBhvr>
                                      <p:to>
                                        <p:strVal val="visible"/>
                                      </p:to>
                                    </p:set>
                                    <p:anim calcmode="lin" valueType="num">
                                      <p:cBhvr additive="base">
                                        <p:cTn id="13" dur="500" fill="hold"/>
                                        <p:tgtEl>
                                          <p:spTgt spid="8550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50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55080">
                                            <p:txEl>
                                              <p:pRg st="2" end="2"/>
                                            </p:txEl>
                                          </p:spTgt>
                                        </p:tgtEl>
                                        <p:attrNameLst>
                                          <p:attrName>style.visibility</p:attrName>
                                        </p:attrNameLst>
                                      </p:cBhvr>
                                      <p:to>
                                        <p:strVal val="visible"/>
                                      </p:to>
                                    </p:set>
                                    <p:anim calcmode="lin" valueType="num">
                                      <p:cBhvr additive="base">
                                        <p:cTn id="19" dur="500" fill="hold"/>
                                        <p:tgtEl>
                                          <p:spTgt spid="8550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50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55080">
                                            <p:txEl>
                                              <p:pRg st="3" end="3"/>
                                            </p:txEl>
                                          </p:spTgt>
                                        </p:tgtEl>
                                        <p:attrNameLst>
                                          <p:attrName>style.visibility</p:attrName>
                                        </p:attrNameLst>
                                      </p:cBhvr>
                                      <p:to>
                                        <p:strVal val="visible"/>
                                      </p:to>
                                    </p:set>
                                    <p:anim calcmode="lin" valueType="num">
                                      <p:cBhvr additive="base">
                                        <p:cTn id="25" dur="500" fill="hold"/>
                                        <p:tgtEl>
                                          <p:spTgt spid="8550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50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55080">
                                            <p:txEl>
                                              <p:pRg st="4" end="4"/>
                                            </p:txEl>
                                          </p:spTgt>
                                        </p:tgtEl>
                                        <p:attrNameLst>
                                          <p:attrName>style.visibility</p:attrName>
                                        </p:attrNameLst>
                                      </p:cBhvr>
                                      <p:to>
                                        <p:strVal val="visible"/>
                                      </p:to>
                                    </p:set>
                                    <p:anim calcmode="lin" valueType="num">
                                      <p:cBhvr additive="base">
                                        <p:cTn id="31" dur="500" fill="hold"/>
                                        <p:tgtEl>
                                          <p:spTgt spid="8550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50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55080">
                                            <p:txEl>
                                              <p:pRg st="5" end="5"/>
                                            </p:txEl>
                                          </p:spTgt>
                                        </p:tgtEl>
                                        <p:attrNameLst>
                                          <p:attrName>style.visibility</p:attrName>
                                        </p:attrNameLst>
                                      </p:cBhvr>
                                      <p:to>
                                        <p:strVal val="visible"/>
                                      </p:to>
                                    </p:set>
                                    <p:anim calcmode="lin" valueType="num">
                                      <p:cBhvr additive="base">
                                        <p:cTn id="37" dur="500" fill="hold"/>
                                        <p:tgtEl>
                                          <p:spTgt spid="85508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508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55081">
                                            <p:txEl>
                                              <p:pRg st="1" end="1"/>
                                            </p:txEl>
                                          </p:spTgt>
                                        </p:tgtEl>
                                        <p:attrNameLst>
                                          <p:attrName>style.visibility</p:attrName>
                                        </p:attrNameLst>
                                      </p:cBhvr>
                                      <p:to>
                                        <p:strVal val="visible"/>
                                      </p:to>
                                    </p:set>
                                    <p:anim calcmode="lin" valueType="num">
                                      <p:cBhvr additive="base">
                                        <p:cTn id="43" dur="500" fill="hold"/>
                                        <p:tgtEl>
                                          <p:spTgt spid="85508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50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414713"/>
          </a:xfrm>
          <a:prstGeom prst="rect">
            <a:avLst/>
          </a:prstGeom>
          <a:solidFill>
            <a:srgbClr val="EAEAEA"/>
          </a:solidFill>
          <a:ln w="9525">
            <a:noFill/>
            <a:miter lim="800000"/>
            <a:headEnd/>
            <a:tailEnd/>
          </a:ln>
        </p:spPr>
        <p:txBody>
          <a:bodyPr/>
          <a:lstStyle/>
          <a:p>
            <a:pPr marL="625475" indent="-625475"/>
            <a:r>
              <a:rPr lang="en-US" altLang="en-US" b="1" dirty="0">
                <a:solidFill>
                  <a:srgbClr val="FF0000"/>
                </a:solidFill>
              </a:rPr>
              <a:t>Data booklet reference: </a:t>
            </a:r>
            <a:endParaRPr lang="en-US" altLang="en-US" dirty="0">
              <a:solidFill>
                <a:srgbClr val="FF0000"/>
              </a:solidFill>
            </a:endParaRPr>
          </a:p>
          <a:p>
            <a:pPr marL="625475" indent="-625475"/>
            <a:r>
              <a:rPr lang="en-US" altLang="en-US" dirty="0">
                <a:solidFill>
                  <a:srgbClr val="FF0000"/>
                </a:solidFill>
              </a:rPr>
              <a:t>• Kirchhoff’s circuit laws: </a:t>
            </a:r>
          </a:p>
          <a:p>
            <a:pPr marL="625475" indent="-625475"/>
            <a:r>
              <a:rPr lang="en-US" altLang="en-US" dirty="0" smtClean="0">
                <a:solidFill>
                  <a:srgbClr val="FF0000"/>
                </a:solidFill>
                <a:sym typeface="Symbol" pitchFamily="18" charset="2"/>
              </a:rPr>
              <a:t>	        </a:t>
            </a:r>
            <a:r>
              <a:rPr lang="en-US" altLang="en-US" i="1" dirty="0">
                <a:solidFill>
                  <a:srgbClr val="FF0000"/>
                </a:solidFill>
                <a:sym typeface="Symbol" pitchFamily="18" charset="2"/>
              </a:rPr>
              <a:t>V</a:t>
            </a:r>
            <a:r>
              <a:rPr lang="en-US" altLang="en-US" dirty="0">
                <a:solidFill>
                  <a:srgbClr val="FF0000"/>
                </a:solidFill>
                <a:sym typeface="Symbol" pitchFamily="18" charset="2"/>
              </a:rPr>
              <a:t> </a:t>
            </a:r>
            <a:r>
              <a:rPr lang="en-US" altLang="en-US" dirty="0" smtClean="0">
                <a:solidFill>
                  <a:srgbClr val="FF0000"/>
                </a:solidFill>
                <a:sym typeface="Symbol" pitchFamily="18" charset="2"/>
              </a:rPr>
              <a:t>	= </a:t>
            </a:r>
            <a:r>
              <a:rPr lang="en-US" altLang="en-US" dirty="0">
                <a:solidFill>
                  <a:srgbClr val="FF0000"/>
                </a:solidFill>
                <a:sym typeface="Symbol" pitchFamily="18" charset="2"/>
              </a:rPr>
              <a:t>0 (loop)</a:t>
            </a:r>
          </a:p>
          <a:p>
            <a:pPr marL="625475" indent="-625475"/>
            <a:r>
              <a:rPr lang="en-US" altLang="en-US" dirty="0" smtClean="0">
                <a:solidFill>
                  <a:srgbClr val="FF0000"/>
                </a:solidFill>
                <a:sym typeface="Symbol" pitchFamily="18" charset="2"/>
              </a:rPr>
              <a:t>	         </a:t>
            </a:r>
            <a:r>
              <a:rPr lang="en-US" altLang="en-US" i="1" dirty="0">
                <a:solidFill>
                  <a:srgbClr val="FF0000"/>
                </a:solidFill>
                <a:sym typeface="Symbol" pitchFamily="18" charset="2"/>
              </a:rPr>
              <a:t>I</a:t>
            </a:r>
            <a:r>
              <a:rPr lang="en-US" altLang="en-US" dirty="0">
                <a:solidFill>
                  <a:srgbClr val="FF0000"/>
                </a:solidFill>
                <a:sym typeface="Symbol" pitchFamily="18" charset="2"/>
              </a:rPr>
              <a:t> </a:t>
            </a:r>
            <a:r>
              <a:rPr lang="en-US" altLang="en-US" dirty="0" smtClean="0">
                <a:solidFill>
                  <a:srgbClr val="FF0000"/>
                </a:solidFill>
                <a:sym typeface="Symbol" pitchFamily="18" charset="2"/>
              </a:rPr>
              <a:t>	= </a:t>
            </a:r>
            <a:r>
              <a:rPr lang="en-US" altLang="en-US" dirty="0">
                <a:solidFill>
                  <a:srgbClr val="FF0000"/>
                </a:solidFill>
                <a:sym typeface="Symbol" pitchFamily="18" charset="2"/>
              </a:rPr>
              <a:t>0 (junction); </a:t>
            </a:r>
          </a:p>
          <a:p>
            <a:pPr marL="625475" indent="-625475"/>
            <a:r>
              <a:rPr lang="en-US" altLang="en-US" dirty="0">
                <a:solidFill>
                  <a:srgbClr val="FF0000"/>
                </a:solidFill>
              </a:rPr>
              <a:t>• </a:t>
            </a:r>
            <a:r>
              <a:rPr lang="en-US" altLang="en-US" i="1" dirty="0">
                <a:solidFill>
                  <a:srgbClr val="FF0000"/>
                </a:solidFill>
              </a:rPr>
              <a:t>R</a:t>
            </a:r>
            <a:r>
              <a:rPr lang="en-US" altLang="en-US" dirty="0">
                <a:solidFill>
                  <a:srgbClr val="FF0000"/>
                </a:solidFill>
              </a:rPr>
              <a:t> = </a:t>
            </a:r>
            <a:r>
              <a:rPr lang="en-US" altLang="en-US" i="1" dirty="0">
                <a:solidFill>
                  <a:srgbClr val="FF0000"/>
                </a:solidFill>
                <a:sym typeface="Symbol" pitchFamily="18" charset="2"/>
              </a:rPr>
              <a:t>V / I</a:t>
            </a:r>
            <a:endParaRPr lang="en-US" altLang="en-US" baseline="-25000" dirty="0">
              <a:solidFill>
                <a:srgbClr val="FF0000"/>
              </a:solidFill>
              <a:sym typeface="Symbol" pitchFamily="18" charset="2"/>
            </a:endParaRPr>
          </a:p>
          <a:p>
            <a:pPr marL="625475" indent="-625475"/>
            <a:r>
              <a:rPr lang="en-US" altLang="en-US" dirty="0">
                <a:solidFill>
                  <a:srgbClr val="FF0000"/>
                </a:solidFill>
              </a:rPr>
              <a:t>• </a:t>
            </a:r>
            <a:r>
              <a:rPr lang="en-US" altLang="en-US" i="1" dirty="0">
                <a:solidFill>
                  <a:srgbClr val="FF0000"/>
                </a:solidFill>
              </a:rPr>
              <a:t>P</a:t>
            </a:r>
            <a:r>
              <a:rPr lang="en-US" altLang="en-US" dirty="0">
                <a:solidFill>
                  <a:srgbClr val="FF0000"/>
                </a:solidFill>
              </a:rPr>
              <a:t> = </a:t>
            </a:r>
            <a:r>
              <a:rPr lang="en-US" altLang="en-US" i="1" dirty="0">
                <a:solidFill>
                  <a:srgbClr val="FF0000"/>
                </a:solidFill>
                <a:sym typeface="Symbol" pitchFamily="18" charset="2"/>
              </a:rPr>
              <a:t>VI</a:t>
            </a:r>
            <a:r>
              <a:rPr lang="en-US" altLang="en-US" dirty="0">
                <a:solidFill>
                  <a:srgbClr val="FF0000"/>
                </a:solidFill>
                <a:sym typeface="Symbol" pitchFamily="18" charset="2"/>
              </a:rPr>
              <a:t> = </a:t>
            </a:r>
            <a:r>
              <a:rPr lang="en-US" altLang="en-US" i="1" dirty="0">
                <a:solidFill>
                  <a:srgbClr val="FF0000"/>
                </a:solidFill>
                <a:sym typeface="Symbol" pitchFamily="18" charset="2"/>
              </a:rPr>
              <a:t>I</a:t>
            </a:r>
            <a:r>
              <a:rPr lang="en-US" altLang="en-US" baseline="30000" dirty="0">
                <a:solidFill>
                  <a:srgbClr val="FF0000"/>
                </a:solidFill>
                <a:sym typeface="Symbol" pitchFamily="18" charset="2"/>
              </a:rPr>
              <a:t> 2</a:t>
            </a:r>
            <a:r>
              <a:rPr lang="en-US" altLang="en-US" i="1" dirty="0">
                <a:solidFill>
                  <a:srgbClr val="FF0000"/>
                </a:solidFill>
                <a:sym typeface="Symbol" pitchFamily="18" charset="2"/>
              </a:rPr>
              <a:t>R</a:t>
            </a:r>
            <a:r>
              <a:rPr lang="en-US" altLang="en-US" dirty="0">
                <a:solidFill>
                  <a:srgbClr val="FF0000"/>
                </a:solidFill>
                <a:sym typeface="Symbol" pitchFamily="18" charset="2"/>
              </a:rPr>
              <a:t> = </a:t>
            </a:r>
            <a:r>
              <a:rPr lang="en-US" altLang="en-US" i="1" dirty="0">
                <a:solidFill>
                  <a:srgbClr val="FF0000"/>
                </a:solidFill>
                <a:sym typeface="Symbol" pitchFamily="18" charset="2"/>
              </a:rPr>
              <a:t>V</a:t>
            </a:r>
            <a:r>
              <a:rPr lang="en-US" altLang="en-US" baseline="30000" dirty="0">
                <a:solidFill>
                  <a:srgbClr val="FF0000"/>
                </a:solidFill>
                <a:sym typeface="Symbol" pitchFamily="18" charset="2"/>
              </a:rPr>
              <a:t> 2</a:t>
            </a:r>
            <a:r>
              <a:rPr lang="en-US" altLang="en-US" i="1" dirty="0">
                <a:solidFill>
                  <a:srgbClr val="FF0000"/>
                </a:solidFill>
                <a:sym typeface="Symbol" pitchFamily="18" charset="2"/>
              </a:rPr>
              <a:t>/ R</a:t>
            </a:r>
          </a:p>
          <a:p>
            <a:pPr marL="625475" indent="-625475"/>
            <a:r>
              <a:rPr lang="en-US" altLang="en-US" dirty="0">
                <a:solidFill>
                  <a:srgbClr val="FF0000"/>
                </a:solidFill>
              </a:rPr>
              <a:t>• </a:t>
            </a:r>
            <a:r>
              <a:rPr lang="en-US" altLang="en-US" i="1" dirty="0" err="1">
                <a:solidFill>
                  <a:srgbClr val="FF0000"/>
                </a:solidFill>
              </a:rPr>
              <a:t>R</a:t>
            </a:r>
            <a:r>
              <a:rPr lang="en-US" altLang="en-US" baseline="-25000" dirty="0" err="1">
                <a:solidFill>
                  <a:srgbClr val="FF0000"/>
                </a:solidFill>
              </a:rPr>
              <a:t>total</a:t>
            </a:r>
            <a:r>
              <a:rPr lang="en-US" altLang="en-US" dirty="0">
                <a:solidFill>
                  <a:srgbClr val="FF0000"/>
                </a:solidFill>
              </a:rPr>
              <a:t> = </a:t>
            </a:r>
            <a:r>
              <a:rPr lang="en-US" altLang="en-US" i="1" dirty="0">
                <a:solidFill>
                  <a:srgbClr val="FF0000"/>
                </a:solidFill>
                <a:sym typeface="Symbol" pitchFamily="18" charset="2"/>
              </a:rPr>
              <a:t>R</a:t>
            </a:r>
            <a:r>
              <a:rPr lang="en-US" altLang="en-US" baseline="-25000" dirty="0">
                <a:solidFill>
                  <a:srgbClr val="FF0000"/>
                </a:solidFill>
                <a:sym typeface="Symbol" pitchFamily="18" charset="2"/>
              </a:rPr>
              <a:t>1</a:t>
            </a:r>
            <a:r>
              <a:rPr lang="en-US" altLang="en-US" dirty="0">
                <a:solidFill>
                  <a:srgbClr val="FF0000"/>
                </a:solidFill>
                <a:sym typeface="Symbol" pitchFamily="18" charset="2"/>
              </a:rPr>
              <a:t> + </a:t>
            </a:r>
            <a:r>
              <a:rPr lang="en-US" altLang="en-US" i="1" dirty="0">
                <a:solidFill>
                  <a:srgbClr val="FF0000"/>
                </a:solidFill>
                <a:sym typeface="Symbol" pitchFamily="18" charset="2"/>
              </a:rPr>
              <a:t>R</a:t>
            </a:r>
            <a:r>
              <a:rPr lang="en-US" altLang="en-US" baseline="-25000" dirty="0">
                <a:solidFill>
                  <a:srgbClr val="FF0000"/>
                </a:solidFill>
                <a:sym typeface="Symbol" pitchFamily="18" charset="2"/>
              </a:rPr>
              <a:t>2</a:t>
            </a:r>
            <a:r>
              <a:rPr lang="en-US" altLang="en-US" dirty="0">
                <a:solidFill>
                  <a:srgbClr val="FF0000"/>
                </a:solidFill>
                <a:sym typeface="Symbol" pitchFamily="18" charset="2"/>
              </a:rPr>
              <a:t> + …</a:t>
            </a:r>
            <a:endParaRPr lang="en-US" altLang="en-US" i="1" dirty="0">
              <a:solidFill>
                <a:srgbClr val="FF0000"/>
              </a:solidFill>
              <a:sym typeface="Symbol" pitchFamily="18" charset="2"/>
            </a:endParaRPr>
          </a:p>
          <a:p>
            <a:pPr marL="625475" indent="-625475"/>
            <a:r>
              <a:rPr lang="en-US" altLang="en-US" dirty="0">
                <a:solidFill>
                  <a:srgbClr val="FF0000"/>
                </a:solidFill>
              </a:rPr>
              <a:t>• 1 </a:t>
            </a:r>
            <a:r>
              <a:rPr lang="en-US" altLang="en-US" i="1" dirty="0">
                <a:solidFill>
                  <a:srgbClr val="FF0000"/>
                </a:solidFill>
              </a:rPr>
              <a:t>/</a:t>
            </a:r>
            <a:r>
              <a:rPr lang="en-US" altLang="en-US" dirty="0">
                <a:solidFill>
                  <a:srgbClr val="FF0000"/>
                </a:solidFill>
              </a:rPr>
              <a:t> </a:t>
            </a:r>
            <a:r>
              <a:rPr lang="en-US" altLang="en-US" i="1" dirty="0" err="1">
                <a:solidFill>
                  <a:srgbClr val="FF0000"/>
                </a:solidFill>
              </a:rPr>
              <a:t>R</a:t>
            </a:r>
            <a:r>
              <a:rPr lang="en-US" altLang="en-US" baseline="-25000" dirty="0" err="1">
                <a:solidFill>
                  <a:srgbClr val="FF0000"/>
                </a:solidFill>
              </a:rPr>
              <a:t>total</a:t>
            </a:r>
            <a:r>
              <a:rPr lang="en-US" altLang="en-US" dirty="0">
                <a:solidFill>
                  <a:srgbClr val="FF0000"/>
                </a:solidFill>
              </a:rPr>
              <a:t> = 1 </a:t>
            </a:r>
            <a:r>
              <a:rPr lang="en-US" altLang="en-US" i="1" dirty="0">
                <a:solidFill>
                  <a:srgbClr val="FF0000"/>
                </a:solidFill>
              </a:rPr>
              <a:t>/ </a:t>
            </a:r>
            <a:r>
              <a:rPr lang="en-US" altLang="en-US" i="1" dirty="0">
                <a:solidFill>
                  <a:srgbClr val="FF0000"/>
                </a:solidFill>
                <a:sym typeface="Symbol" pitchFamily="18" charset="2"/>
              </a:rPr>
              <a:t>R</a:t>
            </a:r>
            <a:r>
              <a:rPr lang="en-US" altLang="en-US" baseline="-25000" dirty="0">
                <a:solidFill>
                  <a:srgbClr val="FF0000"/>
                </a:solidFill>
                <a:sym typeface="Symbol" pitchFamily="18" charset="2"/>
              </a:rPr>
              <a:t>1</a:t>
            </a:r>
            <a:r>
              <a:rPr lang="en-US" altLang="en-US" dirty="0">
                <a:solidFill>
                  <a:srgbClr val="FF0000"/>
                </a:solidFill>
                <a:sym typeface="Symbol" pitchFamily="18" charset="2"/>
              </a:rPr>
              <a:t> + 1 </a:t>
            </a:r>
            <a:r>
              <a:rPr lang="en-US" altLang="en-US" i="1" dirty="0">
                <a:solidFill>
                  <a:srgbClr val="FF0000"/>
                </a:solidFill>
                <a:sym typeface="Symbol" pitchFamily="18" charset="2"/>
              </a:rPr>
              <a:t>/ R</a:t>
            </a:r>
            <a:r>
              <a:rPr lang="en-US" altLang="en-US" baseline="-25000" dirty="0">
                <a:solidFill>
                  <a:srgbClr val="FF0000"/>
                </a:solidFill>
                <a:sym typeface="Symbol" pitchFamily="18" charset="2"/>
              </a:rPr>
              <a:t>2</a:t>
            </a:r>
            <a:r>
              <a:rPr lang="en-US" altLang="en-US" dirty="0">
                <a:solidFill>
                  <a:srgbClr val="FF0000"/>
                </a:solidFill>
                <a:sym typeface="Symbol" pitchFamily="18" charset="2"/>
              </a:rPr>
              <a:t> + …</a:t>
            </a:r>
            <a:endParaRPr lang="en-US" altLang="en-US" i="1" dirty="0">
              <a:solidFill>
                <a:srgbClr val="FF0000"/>
              </a:solidFill>
              <a:sym typeface="Symbol" pitchFamily="18" charset="2"/>
            </a:endParaRPr>
          </a:p>
          <a:p>
            <a:pPr marL="625475" indent="-625475"/>
            <a:r>
              <a:rPr lang="en-US" altLang="en-US" dirty="0">
                <a:solidFill>
                  <a:srgbClr val="FF0000"/>
                </a:solidFill>
              </a:rPr>
              <a:t>• </a:t>
            </a:r>
            <a:r>
              <a:rPr lang="en-US" altLang="en-US" i="1" dirty="0">
                <a:solidFill>
                  <a:srgbClr val="FF0000"/>
                </a:solidFill>
                <a:sym typeface="Symbol" pitchFamily="18" charset="2"/>
              </a:rPr>
              <a:t></a:t>
            </a:r>
            <a:r>
              <a:rPr lang="en-US" altLang="en-US" dirty="0">
                <a:solidFill>
                  <a:srgbClr val="FF0000"/>
                </a:solidFill>
              </a:rPr>
              <a:t> = </a:t>
            </a:r>
            <a:r>
              <a:rPr lang="en-US" altLang="en-US" i="1" dirty="0">
                <a:solidFill>
                  <a:srgbClr val="FF0000"/>
                </a:solidFill>
                <a:sym typeface="Symbol" pitchFamily="18" charset="2"/>
              </a:rPr>
              <a:t>RA / L</a:t>
            </a:r>
            <a:endParaRPr lang="en-US" altLang="en-US" b="1" i="1" dirty="0">
              <a:solidFill>
                <a:srgbClr val="000000"/>
              </a:solidFill>
              <a:sym typeface="Symbol" pitchFamily="18" charset="2"/>
            </a:endParaRP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ChangeArrowheads="1"/>
          </p:cNvSpPr>
          <p:nvPr/>
        </p:nvSpPr>
        <p:spPr bwMode="auto">
          <a:xfrm>
            <a:off x="688975" y="1971675"/>
            <a:ext cx="7772400" cy="4886325"/>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t>
            </a:r>
          </a:p>
          <a:p>
            <a:pPr eaLnBrk="1" hangingPunct="1">
              <a:buFontTx/>
              <a:buNone/>
              <a:defRPr/>
            </a:pPr>
            <a:r>
              <a:rPr lang="en-US" altLang="en-US" sz="2400" dirty="0" smtClean="0">
                <a:latin typeface="+mn-lt"/>
                <a:sym typeface="Symbol" pitchFamily="18" charset="2"/>
              </a:rPr>
              <a:t>Find the value of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if the battery                                          has an </a:t>
            </a:r>
            <a:r>
              <a:rPr lang="en-US" altLang="en-US" sz="2400" dirty="0" err="1" smtClean="0">
                <a:latin typeface="+mn-lt"/>
                <a:sym typeface="Symbol" pitchFamily="18" charset="2"/>
              </a:rPr>
              <a:t>emf</a:t>
            </a:r>
            <a:r>
              <a:rPr lang="en-US" altLang="en-US" sz="2400" dirty="0" smtClean="0">
                <a:latin typeface="+mn-lt"/>
                <a:sym typeface="Symbol" pitchFamily="18" charset="2"/>
              </a:rPr>
              <a:t> of 9.0 V,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is a                                                    2200  resistor, and we want an                                        output voltage of 6 V.</a:t>
            </a:r>
          </a:p>
          <a:p>
            <a:pPr eaLnBrk="1" hangingPunct="1">
              <a:spcBef>
                <a:spcPts val="400"/>
              </a:spcBef>
              <a:buFontTx/>
              <a:buNone/>
              <a:defRPr/>
            </a:pPr>
            <a:r>
              <a:rPr lang="en-US" altLang="en-US" sz="2400" dirty="0" smtClean="0">
                <a:latin typeface="+mn-lt"/>
                <a:sym typeface="Symbol" pitchFamily="18" charset="2"/>
              </a:rPr>
              <a:t>SOLUTION:</a:t>
            </a:r>
          </a:p>
          <a:p>
            <a:pPr eaLnBrk="1" hangingPunct="1">
              <a:spcBef>
                <a:spcPts val="400"/>
              </a:spcBef>
              <a:buFontTx/>
              <a:buNone/>
              <a:defRPr/>
            </a:pPr>
            <a:r>
              <a:rPr lang="en-US" altLang="en-US" sz="2400" dirty="0" smtClean="0">
                <a:latin typeface="+mn-lt"/>
                <a:sym typeface="Symbol" pitchFamily="18" charset="2"/>
              </a:rPr>
              <a:t>Use the formula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Thus</a:t>
            </a:r>
          </a:p>
          <a:p>
            <a:pPr eaLnBrk="1" hangingPunct="1">
              <a:spcBef>
                <a:spcPts val="400"/>
              </a:spcBef>
              <a:buFontTx/>
              <a:buNone/>
              <a:defRPr/>
            </a:pPr>
            <a:r>
              <a:rPr lang="en-US" altLang="en-US" sz="2400" i="1" dirty="0" smtClean="0">
                <a:solidFill>
                  <a:srgbClr val="000000"/>
                </a:solidFill>
                <a:latin typeface="+mn-lt"/>
                <a:cs typeface="Times New Roman" pitchFamily="18" charset="0"/>
              </a:rPr>
              <a:t>                  </a:t>
            </a:r>
            <a:r>
              <a:rPr lang="en-US" altLang="en-US" sz="2400" i="1" baseline="-250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6 	= 9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(2200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p>
          <a:p>
            <a:pPr eaLnBrk="1" hangingPunct="1">
              <a:spcBef>
                <a:spcPts val="400"/>
              </a:spcBef>
              <a:buFontTx/>
              <a:buNone/>
              <a:defRPr/>
            </a:pPr>
            <a:r>
              <a:rPr lang="en-US" altLang="en-US" sz="2400" dirty="0" smtClean="0">
                <a:solidFill>
                  <a:srgbClr val="000000"/>
                </a:solidFill>
                <a:latin typeface="+mn-lt"/>
                <a:cs typeface="Times New Roman" pitchFamily="18" charset="0"/>
              </a:rPr>
              <a:t>        	6(2200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9</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endParaRPr lang="en-US" altLang="en-US" sz="2400" dirty="0" smtClean="0">
              <a:solidFill>
                <a:srgbClr val="000000"/>
              </a:solidFill>
              <a:latin typeface="+mn-lt"/>
              <a:cs typeface="Times New Roman" pitchFamily="18" charset="0"/>
            </a:endParaRPr>
          </a:p>
          <a:p>
            <a:pPr eaLnBrk="1" hangingPunct="1">
              <a:spcBef>
                <a:spcPts val="400"/>
              </a:spcBef>
              <a:buFontTx/>
              <a:buNone/>
              <a:defRPr/>
            </a:pPr>
            <a:r>
              <a:rPr lang="en-US" altLang="en-US" sz="2400" i="1"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13200 + 6</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9</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p>
          <a:p>
            <a:pPr eaLnBrk="1" hangingPunct="1">
              <a:spcBef>
                <a:spcPts val="400"/>
              </a:spcBef>
              <a:buFontTx/>
              <a:buNone/>
              <a:defRPr/>
            </a:pPr>
            <a:r>
              <a:rPr lang="en-US" altLang="en-US" sz="2400" dirty="0" smtClean="0">
                <a:solidFill>
                  <a:srgbClr val="000000"/>
                </a:solidFill>
                <a:latin typeface="+mn-lt"/>
                <a:cs typeface="Times New Roman" pitchFamily="18" charset="0"/>
              </a:rPr>
              <a:t>              </a:t>
            </a:r>
            <a:r>
              <a:rPr lang="en-US" altLang="en-US" sz="2400" baseline="-250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13200 	= 3</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endParaRPr lang="en-US" altLang="en-US" sz="2400" dirty="0" smtClean="0">
              <a:solidFill>
                <a:srgbClr val="000000"/>
              </a:solidFill>
              <a:latin typeface="+mn-lt"/>
              <a:cs typeface="Times New Roman" pitchFamily="18" charset="0"/>
            </a:endParaRPr>
          </a:p>
          <a:p>
            <a:pPr eaLnBrk="1" hangingPunct="1">
              <a:spcBef>
                <a:spcPts val="400"/>
              </a:spcBef>
              <a:buFontTx/>
              <a:buNone/>
              <a:defRPr/>
            </a:pPr>
            <a:r>
              <a:rPr lang="en-US" altLang="en-US" sz="2400" i="1" dirty="0" smtClean="0">
                <a:solidFill>
                  <a:srgbClr val="000000"/>
                </a:solidFill>
                <a:latin typeface="+mn-lt"/>
                <a:cs typeface="Times New Roman" pitchFamily="18" charset="0"/>
              </a:rPr>
              <a:t>                           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4400 </a:t>
            </a:r>
            <a:r>
              <a:rPr lang="en-US" altLang="en-US" sz="2400" dirty="0" smtClean="0">
                <a:latin typeface="+mn-lt"/>
                <a:sym typeface="Symbol" pitchFamily="18" charset="2"/>
              </a:rPr>
              <a:t></a:t>
            </a:r>
          </a:p>
        </p:txBody>
      </p:sp>
      <p:sp>
        <p:nvSpPr>
          <p:cNvPr id="52227"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2"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2229" name="Picture 3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78438" y="1760538"/>
            <a:ext cx="3752850" cy="24669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7090">
                                            <p:txEl>
                                              <p:pRg st="0" end="0"/>
                                            </p:txEl>
                                          </p:spTgt>
                                        </p:tgtEl>
                                        <p:attrNameLst>
                                          <p:attrName>style.visibility</p:attrName>
                                        </p:attrNameLst>
                                      </p:cBhvr>
                                      <p:to>
                                        <p:strVal val="visible"/>
                                      </p:to>
                                    </p:set>
                                    <p:anim calcmode="lin" valueType="num">
                                      <p:cBhvr additive="base">
                                        <p:cTn id="7" dur="500" fill="hold"/>
                                        <p:tgtEl>
                                          <p:spTgt spid="857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70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57090">
                                            <p:txEl>
                                              <p:pRg st="1" end="1"/>
                                            </p:txEl>
                                          </p:spTgt>
                                        </p:tgtEl>
                                        <p:attrNameLst>
                                          <p:attrName>style.visibility</p:attrName>
                                        </p:attrNameLst>
                                      </p:cBhvr>
                                      <p:to>
                                        <p:strVal val="visible"/>
                                      </p:to>
                                    </p:set>
                                    <p:anim calcmode="lin" valueType="num">
                                      <p:cBhvr additive="base">
                                        <p:cTn id="13" dur="500" fill="hold"/>
                                        <p:tgtEl>
                                          <p:spTgt spid="8570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70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57090">
                                            <p:txEl>
                                              <p:pRg st="2" end="2"/>
                                            </p:txEl>
                                          </p:spTgt>
                                        </p:tgtEl>
                                        <p:attrNameLst>
                                          <p:attrName>style.visibility</p:attrName>
                                        </p:attrNameLst>
                                      </p:cBhvr>
                                      <p:to>
                                        <p:strVal val="visible"/>
                                      </p:to>
                                    </p:set>
                                    <p:anim calcmode="lin" valueType="num">
                                      <p:cBhvr additive="base">
                                        <p:cTn id="19" dur="500" fill="hold"/>
                                        <p:tgtEl>
                                          <p:spTgt spid="8570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70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57090">
                                            <p:txEl>
                                              <p:pRg st="3" end="3"/>
                                            </p:txEl>
                                          </p:spTgt>
                                        </p:tgtEl>
                                        <p:attrNameLst>
                                          <p:attrName>style.visibility</p:attrName>
                                        </p:attrNameLst>
                                      </p:cBhvr>
                                      <p:to>
                                        <p:strVal val="visible"/>
                                      </p:to>
                                    </p:set>
                                    <p:anim calcmode="lin" valueType="num">
                                      <p:cBhvr additive="base">
                                        <p:cTn id="25" dur="500" fill="hold"/>
                                        <p:tgtEl>
                                          <p:spTgt spid="8570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70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57090">
                                            <p:txEl>
                                              <p:pRg st="4" end="4"/>
                                            </p:txEl>
                                          </p:spTgt>
                                        </p:tgtEl>
                                        <p:attrNameLst>
                                          <p:attrName>style.visibility</p:attrName>
                                        </p:attrNameLst>
                                      </p:cBhvr>
                                      <p:to>
                                        <p:strVal val="visible"/>
                                      </p:to>
                                    </p:set>
                                    <p:anim calcmode="lin" valueType="num">
                                      <p:cBhvr additive="base">
                                        <p:cTn id="31" dur="500" fill="hold"/>
                                        <p:tgtEl>
                                          <p:spTgt spid="8570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70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57090">
                                            <p:txEl>
                                              <p:pRg st="5" end="5"/>
                                            </p:txEl>
                                          </p:spTgt>
                                        </p:tgtEl>
                                        <p:attrNameLst>
                                          <p:attrName>style.visibility</p:attrName>
                                        </p:attrNameLst>
                                      </p:cBhvr>
                                      <p:to>
                                        <p:strVal val="visible"/>
                                      </p:to>
                                    </p:set>
                                    <p:anim calcmode="lin" valueType="num">
                                      <p:cBhvr additive="base">
                                        <p:cTn id="37" dur="500" fill="hold"/>
                                        <p:tgtEl>
                                          <p:spTgt spid="8570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70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57090">
                                            <p:txEl>
                                              <p:pRg st="6" end="6"/>
                                            </p:txEl>
                                          </p:spTgt>
                                        </p:tgtEl>
                                        <p:attrNameLst>
                                          <p:attrName>style.visibility</p:attrName>
                                        </p:attrNameLst>
                                      </p:cBhvr>
                                      <p:to>
                                        <p:strVal val="visible"/>
                                      </p:to>
                                    </p:set>
                                    <p:anim calcmode="lin" valueType="num">
                                      <p:cBhvr additive="base">
                                        <p:cTn id="43" dur="500" fill="hold"/>
                                        <p:tgtEl>
                                          <p:spTgt spid="85709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70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57090">
                                            <p:txEl>
                                              <p:pRg st="7" end="7"/>
                                            </p:txEl>
                                          </p:spTgt>
                                        </p:tgtEl>
                                        <p:attrNameLst>
                                          <p:attrName>style.visibility</p:attrName>
                                        </p:attrNameLst>
                                      </p:cBhvr>
                                      <p:to>
                                        <p:strVal val="visible"/>
                                      </p:to>
                                    </p:set>
                                    <p:anim calcmode="lin" valueType="num">
                                      <p:cBhvr additive="base">
                                        <p:cTn id="49" dur="500" fill="hold"/>
                                        <p:tgtEl>
                                          <p:spTgt spid="85709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570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857090">
                                            <p:txEl>
                                              <p:pRg st="8" end="8"/>
                                            </p:txEl>
                                          </p:spTgt>
                                        </p:tgtEl>
                                        <p:attrNameLst>
                                          <p:attrName>style.visibility</p:attrName>
                                        </p:attrNameLst>
                                      </p:cBhvr>
                                      <p:to>
                                        <p:strVal val="visible"/>
                                      </p:to>
                                    </p:set>
                                    <p:anim calcmode="lin" valueType="num">
                                      <p:cBhvr additive="base">
                                        <p:cTn id="55" dur="500" fill="hold"/>
                                        <p:tgtEl>
                                          <p:spTgt spid="85709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570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ChangeArrowheads="1"/>
          </p:cNvSpPr>
          <p:nvPr/>
        </p:nvSpPr>
        <p:spPr bwMode="auto">
          <a:xfrm>
            <a:off x="684213" y="1958975"/>
            <a:ext cx="7772400" cy="4899025"/>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light-dependent                                          resistor (LDR) has </a:t>
            </a:r>
            <a:r>
              <a:rPr lang="en-US" altLang="en-US" sz="2400" i="1" dirty="0" smtClean="0">
                <a:latin typeface="+mn-lt"/>
                <a:sym typeface="Symbol" pitchFamily="18" charset="2"/>
              </a:rPr>
              <a:t>R </a:t>
            </a:r>
            <a:r>
              <a:rPr lang="en-US" altLang="en-US" sz="2400" dirty="0" smtClean="0">
                <a:latin typeface="+mn-lt"/>
                <a:sym typeface="Symbol" pitchFamily="18" charset="2"/>
              </a:rPr>
              <a:t>= 25  in                                             bright light and </a:t>
            </a:r>
            <a:r>
              <a:rPr lang="en-US" altLang="en-US" sz="2400" i="1" dirty="0" smtClean="0">
                <a:latin typeface="+mn-lt"/>
                <a:sym typeface="Symbol" pitchFamily="18" charset="2"/>
              </a:rPr>
              <a:t>R</a:t>
            </a:r>
            <a:r>
              <a:rPr lang="en-US" altLang="en-US" sz="2400" dirty="0" smtClean="0">
                <a:latin typeface="+mn-lt"/>
                <a:sym typeface="Symbol" pitchFamily="18" charset="2"/>
              </a:rPr>
              <a:t> = 22000  in low                                      light. An electronic switch will turn                                              on a light when its </a:t>
            </a:r>
            <a:r>
              <a:rPr lang="en-US" altLang="en-US" sz="2400" dirty="0" err="1" smtClean="0">
                <a:latin typeface="+mn-lt"/>
                <a:sym typeface="Symbol" pitchFamily="18" charset="2"/>
              </a:rPr>
              <a:t>p.d</a:t>
            </a:r>
            <a:r>
              <a:rPr lang="en-US" altLang="en-US" sz="2400" dirty="0" smtClean="0">
                <a:latin typeface="+mn-lt"/>
                <a:sym typeface="Symbol" pitchFamily="18" charset="2"/>
              </a:rPr>
              <a:t>. is above 7.0 V.                                           What should the value of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be?</a:t>
            </a:r>
          </a:p>
          <a:p>
            <a:pPr eaLnBrk="1" hangingPunct="1">
              <a:buFontTx/>
              <a:buNone/>
              <a:defRPr/>
            </a:pPr>
            <a:r>
              <a:rPr lang="en-US" altLang="en-US" sz="2400" dirty="0" smtClean="0">
                <a:latin typeface="+mn-lt"/>
                <a:sym typeface="Symbol" pitchFamily="18" charset="2"/>
              </a:rPr>
              <a:t>SOLUTION: Use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Thus</a:t>
            </a:r>
          </a:p>
          <a:p>
            <a:pPr eaLnBrk="1" hangingPunct="1">
              <a:buFontTx/>
              <a:buNone/>
              <a:defRPr/>
            </a:pPr>
            <a:r>
              <a:rPr lang="en-US" altLang="en-US" sz="2400" dirty="0" smtClean="0">
                <a:solidFill>
                  <a:srgbClr val="000000"/>
                </a:solidFill>
                <a:latin typeface="+mn-lt"/>
                <a:cs typeface="Times New Roman" pitchFamily="18" charset="0"/>
              </a:rPr>
              <a:t>                	       7 	= 9 [ 22000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+ 22000) ]</a:t>
            </a:r>
          </a:p>
          <a:p>
            <a:pPr eaLnBrk="1" hangingPunct="1">
              <a:buFontTx/>
              <a:buNone/>
              <a:defRPr/>
            </a:pPr>
            <a:r>
              <a:rPr lang="en-US" altLang="en-US" sz="2400" dirty="0" smtClean="0">
                <a:solidFill>
                  <a:srgbClr val="000000"/>
                </a:solidFill>
                <a:latin typeface="+mn-lt"/>
                <a:cs typeface="Times New Roman" pitchFamily="18" charset="0"/>
              </a:rPr>
              <a:t>        7(</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+ 22000) 	= 9(22000)</a:t>
            </a:r>
          </a:p>
          <a:p>
            <a:pPr eaLnBrk="1" hangingPunct="1">
              <a:buFontTx/>
              <a:buNone/>
              <a:defRPr/>
            </a:pPr>
            <a:r>
              <a:rPr lang="en-US" altLang="en-US" sz="2400" dirty="0" smtClean="0">
                <a:solidFill>
                  <a:srgbClr val="000000"/>
                </a:solidFill>
                <a:latin typeface="+mn-lt"/>
                <a:cs typeface="Times New Roman" pitchFamily="18" charset="0"/>
              </a:rPr>
              <a:t>        7</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+ 154000 	= 198000</a:t>
            </a:r>
          </a:p>
          <a:p>
            <a:pPr eaLnBrk="1" hangingPunct="1">
              <a:buFontTx/>
              <a:buNone/>
              <a:defRPr/>
            </a:pPr>
            <a:r>
              <a:rPr lang="en-US" altLang="en-US" sz="2400" dirty="0" smtClean="0">
                <a:solidFill>
                  <a:srgbClr val="000000"/>
                </a:solidFill>
                <a:latin typeface="+mn-lt"/>
                <a:cs typeface="Times New Roman" pitchFamily="18" charset="0"/>
              </a:rPr>
              <a:t>              	   7</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44000</a:t>
            </a:r>
          </a:p>
          <a:p>
            <a:pPr eaLnBrk="1" hangingPunct="1">
              <a:buFontTx/>
              <a:buNone/>
              <a:defRPr/>
            </a:pPr>
            <a:r>
              <a:rPr lang="en-US" altLang="en-US" sz="2400" i="1" dirty="0" smtClean="0">
                <a:solidFill>
                  <a:srgbClr val="000000"/>
                </a:solidFill>
                <a:latin typeface="+mn-lt"/>
                <a:cs typeface="Times New Roman" pitchFamily="18" charset="0"/>
              </a:rPr>
              <a:t>               	     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6300 </a:t>
            </a:r>
            <a:r>
              <a:rPr lang="en-US" altLang="en-US" sz="2400" dirty="0" smtClean="0">
                <a:latin typeface="+mn-lt"/>
                <a:sym typeface="Symbol" pitchFamily="18" charset="2"/>
              </a:rPr>
              <a:t>     (</a:t>
            </a:r>
            <a:r>
              <a:rPr lang="en-US" altLang="en-US" sz="2400" dirty="0" smtClean="0">
                <a:solidFill>
                  <a:schemeClr val="hlink"/>
                </a:solidFill>
                <a:latin typeface="+mn-lt"/>
                <a:sym typeface="Symbol" pitchFamily="18" charset="2"/>
              </a:rPr>
              <a:t>6286</a:t>
            </a:r>
            <a:r>
              <a:rPr lang="en-US" altLang="en-US" sz="2400" dirty="0" smtClean="0">
                <a:latin typeface="+mn-lt"/>
                <a:sym typeface="Symbol" pitchFamily="18" charset="2"/>
              </a:rPr>
              <a:t>)</a:t>
            </a:r>
          </a:p>
        </p:txBody>
      </p:sp>
      <p:sp>
        <p:nvSpPr>
          <p:cNvPr id="53251"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23"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3253"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27713" y="1720850"/>
            <a:ext cx="3267075" cy="2428875"/>
          </a:xfrm>
          <a:prstGeom prst="rect">
            <a:avLst/>
          </a:prstGeom>
          <a:noFill/>
          <a:ln w="9525">
            <a:noFill/>
            <a:miter lim="800000"/>
            <a:headEnd/>
            <a:tailEnd/>
          </a:ln>
        </p:spPr>
      </p:pic>
      <p:pic>
        <p:nvPicPr>
          <p:cNvPr id="859202" name="Picture 66" descr="Light Dependent Resistors (LDR)"/>
          <p:cNvPicPr>
            <a:picLocks noChangeAspect="1" noChangeArrowheads="1"/>
          </p:cNvPicPr>
          <p:nvPr/>
        </p:nvPicPr>
        <p:blipFill>
          <a:blip r:embed="rId6" cstate="print">
            <a:clrChange>
              <a:clrFrom>
                <a:srgbClr val="FFFFFF"/>
              </a:clrFrom>
              <a:clrTo>
                <a:srgbClr val="FFFFFF">
                  <a:alpha val="0"/>
                </a:srgbClr>
              </a:clrTo>
            </a:clrChange>
          </a:blip>
          <a:srcRect t="16512" b="16573"/>
          <a:stretch>
            <a:fillRect/>
          </a:stretch>
        </p:blipFill>
        <p:spPr bwMode="auto">
          <a:xfrm rot="1291857">
            <a:off x="5948363" y="4763"/>
            <a:ext cx="3184525" cy="17049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9138">
                                            <p:txEl>
                                              <p:pRg st="0" end="0"/>
                                            </p:txEl>
                                          </p:spTgt>
                                        </p:tgtEl>
                                        <p:attrNameLst>
                                          <p:attrName>style.visibility</p:attrName>
                                        </p:attrNameLst>
                                      </p:cBhvr>
                                      <p:to>
                                        <p:strVal val="visible"/>
                                      </p:to>
                                    </p:set>
                                    <p:anim calcmode="lin" valueType="num">
                                      <p:cBhvr additive="base">
                                        <p:cTn id="7" dur="500" fill="hold"/>
                                        <p:tgtEl>
                                          <p:spTgt spid="8591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91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53253"/>
                                        </p:tgtEl>
                                        <p:attrNameLst>
                                          <p:attrName>style.visibility</p:attrName>
                                        </p:attrNameLst>
                                      </p:cBhvr>
                                      <p:to>
                                        <p:strVal val="visible"/>
                                      </p:to>
                                    </p:set>
                                    <p:anim calcmode="lin" valueType="num">
                                      <p:cBhvr>
                                        <p:cTn id="11" dur="500" fill="hold"/>
                                        <p:tgtEl>
                                          <p:spTgt spid="53253"/>
                                        </p:tgtEl>
                                        <p:attrNameLst>
                                          <p:attrName>ppt_w</p:attrName>
                                        </p:attrNameLst>
                                      </p:cBhvr>
                                      <p:tavLst>
                                        <p:tav tm="0">
                                          <p:val>
                                            <p:fltVal val="0"/>
                                          </p:val>
                                        </p:tav>
                                        <p:tav tm="100000">
                                          <p:val>
                                            <p:strVal val="#ppt_w"/>
                                          </p:val>
                                        </p:tav>
                                      </p:tavLst>
                                    </p:anim>
                                    <p:anim calcmode="lin" valueType="num">
                                      <p:cBhvr>
                                        <p:cTn id="12" dur="500" fill="hold"/>
                                        <p:tgtEl>
                                          <p:spTgt spid="53253"/>
                                        </p:tgtEl>
                                        <p:attrNameLst>
                                          <p:attrName>ppt_h</p:attrName>
                                        </p:attrNameLst>
                                      </p:cBhvr>
                                      <p:tavLst>
                                        <p:tav tm="0">
                                          <p:val>
                                            <p:fltVal val="0"/>
                                          </p:val>
                                        </p:tav>
                                        <p:tav tm="100000">
                                          <p:val>
                                            <p:strVal val="#ppt_h"/>
                                          </p:val>
                                        </p:tav>
                                      </p:tavLst>
                                    </p:anim>
                                    <p:animEffect transition="in" filter="fade">
                                      <p:cBhvr>
                                        <p:cTn id="13" dur="500"/>
                                        <p:tgtEl>
                                          <p:spTgt spid="53253"/>
                                        </p:tgtEl>
                                      </p:cBhvr>
                                    </p:animEffect>
                                  </p:childTnLst>
                                </p:cTn>
                              </p:par>
                              <p:par>
                                <p:cTn id="14" presetID="53" presetClass="entr" presetSubtype="0" fill="hold" nodeType="withEffect">
                                  <p:stCondLst>
                                    <p:cond delay="0"/>
                                  </p:stCondLst>
                                  <p:childTnLst>
                                    <p:set>
                                      <p:cBhvr>
                                        <p:cTn id="15" dur="1" fill="hold">
                                          <p:stCondLst>
                                            <p:cond delay="0"/>
                                          </p:stCondLst>
                                        </p:cTn>
                                        <p:tgtEl>
                                          <p:spTgt spid="859202"/>
                                        </p:tgtEl>
                                        <p:attrNameLst>
                                          <p:attrName>style.visibility</p:attrName>
                                        </p:attrNameLst>
                                      </p:cBhvr>
                                      <p:to>
                                        <p:strVal val="visible"/>
                                      </p:to>
                                    </p:set>
                                    <p:anim calcmode="lin" valueType="num">
                                      <p:cBhvr>
                                        <p:cTn id="16" dur="500" fill="hold"/>
                                        <p:tgtEl>
                                          <p:spTgt spid="859202"/>
                                        </p:tgtEl>
                                        <p:attrNameLst>
                                          <p:attrName>ppt_w</p:attrName>
                                        </p:attrNameLst>
                                      </p:cBhvr>
                                      <p:tavLst>
                                        <p:tav tm="0">
                                          <p:val>
                                            <p:fltVal val="0"/>
                                          </p:val>
                                        </p:tav>
                                        <p:tav tm="100000">
                                          <p:val>
                                            <p:strVal val="#ppt_w"/>
                                          </p:val>
                                        </p:tav>
                                      </p:tavLst>
                                    </p:anim>
                                    <p:anim calcmode="lin" valueType="num">
                                      <p:cBhvr>
                                        <p:cTn id="17" dur="500" fill="hold"/>
                                        <p:tgtEl>
                                          <p:spTgt spid="859202"/>
                                        </p:tgtEl>
                                        <p:attrNameLst>
                                          <p:attrName>ppt_h</p:attrName>
                                        </p:attrNameLst>
                                      </p:cBhvr>
                                      <p:tavLst>
                                        <p:tav tm="0">
                                          <p:val>
                                            <p:fltVal val="0"/>
                                          </p:val>
                                        </p:tav>
                                        <p:tav tm="100000">
                                          <p:val>
                                            <p:strVal val="#ppt_h"/>
                                          </p:val>
                                        </p:tav>
                                      </p:tavLst>
                                    </p:anim>
                                    <p:animEffect transition="in" filter="fade">
                                      <p:cBhvr>
                                        <p:cTn id="18" dur="500"/>
                                        <p:tgtEl>
                                          <p:spTgt spid="8592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59138">
                                            <p:txEl>
                                              <p:pRg st="1" end="1"/>
                                            </p:txEl>
                                          </p:spTgt>
                                        </p:tgtEl>
                                        <p:attrNameLst>
                                          <p:attrName>style.visibility</p:attrName>
                                        </p:attrNameLst>
                                      </p:cBhvr>
                                      <p:to>
                                        <p:strVal val="visible"/>
                                      </p:to>
                                    </p:set>
                                    <p:anim calcmode="lin" valueType="num">
                                      <p:cBhvr additive="base">
                                        <p:cTn id="23" dur="500" fill="hold"/>
                                        <p:tgtEl>
                                          <p:spTgt spid="85913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591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59138">
                                            <p:txEl>
                                              <p:pRg st="2" end="2"/>
                                            </p:txEl>
                                          </p:spTgt>
                                        </p:tgtEl>
                                        <p:attrNameLst>
                                          <p:attrName>style.visibility</p:attrName>
                                        </p:attrNameLst>
                                      </p:cBhvr>
                                      <p:to>
                                        <p:strVal val="visible"/>
                                      </p:to>
                                    </p:set>
                                    <p:anim calcmode="lin" valueType="num">
                                      <p:cBhvr additive="base">
                                        <p:cTn id="29" dur="500" fill="hold"/>
                                        <p:tgtEl>
                                          <p:spTgt spid="85913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591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59138">
                                            <p:txEl>
                                              <p:pRg st="3" end="3"/>
                                            </p:txEl>
                                          </p:spTgt>
                                        </p:tgtEl>
                                        <p:attrNameLst>
                                          <p:attrName>style.visibility</p:attrName>
                                        </p:attrNameLst>
                                      </p:cBhvr>
                                      <p:to>
                                        <p:strVal val="visible"/>
                                      </p:to>
                                    </p:set>
                                    <p:anim calcmode="lin" valueType="num">
                                      <p:cBhvr additive="base">
                                        <p:cTn id="35" dur="500" fill="hold"/>
                                        <p:tgtEl>
                                          <p:spTgt spid="85913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591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59138">
                                            <p:txEl>
                                              <p:pRg st="4" end="4"/>
                                            </p:txEl>
                                          </p:spTgt>
                                        </p:tgtEl>
                                        <p:attrNameLst>
                                          <p:attrName>style.visibility</p:attrName>
                                        </p:attrNameLst>
                                      </p:cBhvr>
                                      <p:to>
                                        <p:strVal val="visible"/>
                                      </p:to>
                                    </p:set>
                                    <p:anim calcmode="lin" valueType="num">
                                      <p:cBhvr additive="base">
                                        <p:cTn id="41" dur="500" fill="hold"/>
                                        <p:tgtEl>
                                          <p:spTgt spid="85913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591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859138">
                                            <p:txEl>
                                              <p:pRg st="5" end="5"/>
                                            </p:txEl>
                                          </p:spTgt>
                                        </p:tgtEl>
                                        <p:attrNameLst>
                                          <p:attrName>style.visibility</p:attrName>
                                        </p:attrNameLst>
                                      </p:cBhvr>
                                      <p:to>
                                        <p:strVal val="visible"/>
                                      </p:to>
                                    </p:set>
                                    <p:anim calcmode="lin" valueType="num">
                                      <p:cBhvr additive="base">
                                        <p:cTn id="47" dur="500" fill="hold"/>
                                        <p:tgtEl>
                                          <p:spTgt spid="85913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591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859138">
                                            <p:txEl>
                                              <p:pRg st="6" end="6"/>
                                            </p:txEl>
                                          </p:spTgt>
                                        </p:tgtEl>
                                        <p:attrNameLst>
                                          <p:attrName>style.visibility</p:attrName>
                                        </p:attrNameLst>
                                      </p:cBhvr>
                                      <p:to>
                                        <p:strVal val="visible"/>
                                      </p:to>
                                    </p:set>
                                    <p:anim calcmode="lin" valueType="num">
                                      <p:cBhvr additive="base">
                                        <p:cTn id="53" dur="500" fill="hold"/>
                                        <p:tgtEl>
                                          <p:spTgt spid="85913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591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ChangeArrowheads="1"/>
          </p:cNvSpPr>
          <p:nvPr/>
        </p:nvSpPr>
        <p:spPr bwMode="auto">
          <a:xfrm>
            <a:off x="684213" y="1958975"/>
            <a:ext cx="7772400" cy="4913313"/>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thermistor has a                                          resistance of 250  when it is in                                             the heat of a fire and a resistance                                    of 65000  when at room                                            temperature. An electronic switch                                               will turn on a sprinkler system when                                         its </a:t>
            </a:r>
            <a:r>
              <a:rPr lang="en-US" altLang="en-US" sz="2400" dirty="0" err="1" smtClean="0">
                <a:latin typeface="+mn-lt"/>
                <a:sym typeface="Symbol" pitchFamily="18" charset="2"/>
              </a:rPr>
              <a:t>p.d</a:t>
            </a:r>
            <a:r>
              <a:rPr lang="en-US" altLang="en-US" sz="2400" dirty="0" smtClean="0">
                <a:latin typeface="+mn-lt"/>
                <a:sym typeface="Symbol" pitchFamily="18" charset="2"/>
              </a:rPr>
              <a:t>. is above 7.0 V. </a:t>
            </a:r>
          </a:p>
          <a:p>
            <a:pPr eaLnBrk="1" hangingPunct="1">
              <a:buFontTx/>
              <a:buNone/>
              <a:defRPr/>
            </a:pPr>
            <a:r>
              <a:rPr lang="en-US" altLang="en-US" sz="2400" dirty="0" smtClean="0">
                <a:latin typeface="+mn-lt"/>
                <a:sym typeface="Symbol" pitchFamily="18" charset="2"/>
              </a:rPr>
              <a:t>(a) Should the thermistor be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or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Because we want a high voltage at a high temperature, and because the thermistor’s resistance decreases with temperature, it should be placed at the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position.</a:t>
            </a:r>
          </a:p>
        </p:txBody>
      </p:sp>
      <p:sp>
        <p:nvSpPr>
          <p:cNvPr id="54275"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24"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861207" name="Picture 23" descr="ntcx"/>
          <p:cNvPicPr>
            <a:picLocks noChangeAspect="1" noChangeArrowheads="1"/>
          </p:cNvPicPr>
          <p:nvPr/>
        </p:nvPicPr>
        <p:blipFill>
          <a:blip r:embed="rId5" cstate="print">
            <a:clrChange>
              <a:clrFrom>
                <a:srgbClr val="FFFFFF"/>
              </a:clrFrom>
              <a:clrTo>
                <a:srgbClr val="FFFFFF">
                  <a:alpha val="0"/>
                </a:srgbClr>
              </a:clrTo>
            </a:clrChange>
          </a:blip>
          <a:srcRect r="48714" b="44676"/>
          <a:stretch>
            <a:fillRect/>
          </a:stretch>
        </p:blipFill>
        <p:spPr bwMode="auto">
          <a:xfrm>
            <a:off x="6675438" y="0"/>
            <a:ext cx="2479675" cy="2009775"/>
          </a:xfrm>
          <a:prstGeom prst="rect">
            <a:avLst/>
          </a:prstGeom>
          <a:ln>
            <a:noFill/>
          </a:ln>
          <a:effectLst>
            <a:outerShdw blurRad="292100" dist="139700" dir="2700000" algn="tl" rotWithShape="0">
              <a:srgbClr val="333333">
                <a:alpha val="65000"/>
              </a:srgbClr>
            </a:outerShdw>
          </a:effectLst>
        </p:spPr>
      </p:pic>
      <p:pic>
        <p:nvPicPr>
          <p:cNvPr id="50182"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89600" y="1731963"/>
            <a:ext cx="3267075" cy="2428875"/>
          </a:xfrm>
          <a:prstGeom prst="rect">
            <a:avLst/>
          </a:prstGeom>
          <a:noFill/>
          <a:ln w="9525">
            <a:noFill/>
            <a:miter lim="800000"/>
            <a:headEnd/>
            <a:tailEnd/>
          </a:ln>
        </p:spPr>
      </p:pic>
      <p:sp>
        <p:nvSpPr>
          <p:cNvPr id="7" name="Freeform 6"/>
          <p:cNvSpPr/>
          <p:nvPr/>
        </p:nvSpPr>
        <p:spPr>
          <a:xfrm>
            <a:off x="7070725" y="1987550"/>
            <a:ext cx="363538" cy="741363"/>
          </a:xfrm>
          <a:custGeom>
            <a:avLst/>
            <a:gdLst>
              <a:gd name="connsiteX0" fmla="*/ 362858 w 362858"/>
              <a:gd name="connsiteY0" fmla="*/ 740228 h 740228"/>
              <a:gd name="connsiteX1" fmla="*/ 0 w 362858"/>
              <a:gd name="connsiteY1" fmla="*/ 116114 h 740228"/>
              <a:gd name="connsiteX2" fmla="*/ 0 w 362858"/>
              <a:gd name="connsiteY2" fmla="*/ 0 h 740228"/>
            </a:gdLst>
            <a:ahLst/>
            <a:cxnLst>
              <a:cxn ang="0">
                <a:pos x="connsiteX0" y="connsiteY0"/>
              </a:cxn>
              <a:cxn ang="0">
                <a:pos x="connsiteX1" y="connsiteY1"/>
              </a:cxn>
              <a:cxn ang="0">
                <a:pos x="connsiteX2" y="connsiteY2"/>
              </a:cxn>
            </a:cxnLst>
            <a:rect l="l" t="t" r="r" b="b"/>
            <a:pathLst>
              <a:path w="362858" h="740228">
                <a:moveTo>
                  <a:pt x="362858" y="740228"/>
                </a:moveTo>
                <a:lnTo>
                  <a:pt x="0" y="116114"/>
                </a:lnTo>
                <a:lnTo>
                  <a:pt x="0" y="0"/>
                </a:lnTo>
              </a:path>
            </a:pathLst>
          </a:custGeom>
          <a:no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1186">
                                            <p:txEl>
                                              <p:pRg st="0" end="0"/>
                                            </p:txEl>
                                          </p:spTgt>
                                        </p:tgtEl>
                                        <p:attrNameLst>
                                          <p:attrName>style.visibility</p:attrName>
                                        </p:attrNameLst>
                                      </p:cBhvr>
                                      <p:to>
                                        <p:strVal val="visible"/>
                                      </p:to>
                                    </p:set>
                                    <p:anim calcmode="lin" valueType="num">
                                      <p:cBhvr additive="base">
                                        <p:cTn id="7" dur="500" fill="hold"/>
                                        <p:tgtEl>
                                          <p:spTgt spid="861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1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16" fill="hold" nodeType="withEffect">
                                  <p:stCondLst>
                                    <p:cond delay="0"/>
                                  </p:stCondLst>
                                  <p:childTnLst>
                                    <p:set>
                                      <p:cBhvr>
                                        <p:cTn id="10" dur="1" fill="hold">
                                          <p:stCondLst>
                                            <p:cond delay="0"/>
                                          </p:stCondLst>
                                        </p:cTn>
                                        <p:tgtEl>
                                          <p:spTgt spid="50182"/>
                                        </p:tgtEl>
                                        <p:attrNameLst>
                                          <p:attrName>style.visibility</p:attrName>
                                        </p:attrNameLst>
                                      </p:cBhvr>
                                      <p:to>
                                        <p:strVal val="visible"/>
                                      </p:to>
                                    </p:set>
                                    <p:anim calcmode="lin" valueType="num">
                                      <p:cBhvr>
                                        <p:cTn id="11" dur="500" fill="hold"/>
                                        <p:tgtEl>
                                          <p:spTgt spid="50182"/>
                                        </p:tgtEl>
                                        <p:attrNameLst>
                                          <p:attrName>ppt_w</p:attrName>
                                        </p:attrNameLst>
                                      </p:cBhvr>
                                      <p:tavLst>
                                        <p:tav tm="0">
                                          <p:val>
                                            <p:fltVal val="0"/>
                                          </p:val>
                                        </p:tav>
                                        <p:tav tm="100000">
                                          <p:val>
                                            <p:strVal val="#ppt_w"/>
                                          </p:val>
                                        </p:tav>
                                      </p:tavLst>
                                    </p:anim>
                                    <p:anim calcmode="lin" valueType="num">
                                      <p:cBhvr>
                                        <p:cTn id="12" dur="500" fill="hold"/>
                                        <p:tgtEl>
                                          <p:spTgt spid="50182"/>
                                        </p:tgtEl>
                                        <p:attrNameLst>
                                          <p:attrName>ppt_h</p:attrName>
                                        </p:attrNameLst>
                                      </p:cBhvr>
                                      <p:tavLst>
                                        <p:tav tm="0">
                                          <p:val>
                                            <p:fltVal val="0"/>
                                          </p:val>
                                        </p:tav>
                                        <p:tav tm="100000">
                                          <p:val>
                                            <p:strVal val="#ppt_h"/>
                                          </p:val>
                                        </p:tav>
                                      </p:tavLst>
                                    </p:anim>
                                    <p:animEffect transition="in" filter="fade">
                                      <p:cBhvr>
                                        <p:cTn id="13" dur="500"/>
                                        <p:tgtEl>
                                          <p:spTgt spid="50182"/>
                                        </p:tgtEl>
                                      </p:cBhvr>
                                    </p:animEffect>
                                  </p:childTnLst>
                                </p:cTn>
                              </p:par>
                              <p:par>
                                <p:cTn id="14" presetID="53" presetClass="entr" presetSubtype="0" fill="hold" nodeType="withEffect">
                                  <p:stCondLst>
                                    <p:cond delay="0"/>
                                  </p:stCondLst>
                                  <p:childTnLst>
                                    <p:set>
                                      <p:cBhvr>
                                        <p:cTn id="15" dur="1" fill="hold">
                                          <p:stCondLst>
                                            <p:cond delay="0"/>
                                          </p:stCondLst>
                                        </p:cTn>
                                        <p:tgtEl>
                                          <p:spTgt spid="861207"/>
                                        </p:tgtEl>
                                        <p:attrNameLst>
                                          <p:attrName>style.visibility</p:attrName>
                                        </p:attrNameLst>
                                      </p:cBhvr>
                                      <p:to>
                                        <p:strVal val="visible"/>
                                      </p:to>
                                    </p:set>
                                    <p:anim calcmode="lin" valueType="num">
                                      <p:cBhvr>
                                        <p:cTn id="16" dur="500" fill="hold"/>
                                        <p:tgtEl>
                                          <p:spTgt spid="861207"/>
                                        </p:tgtEl>
                                        <p:attrNameLst>
                                          <p:attrName>ppt_w</p:attrName>
                                        </p:attrNameLst>
                                      </p:cBhvr>
                                      <p:tavLst>
                                        <p:tav tm="0">
                                          <p:val>
                                            <p:fltVal val="0"/>
                                          </p:val>
                                        </p:tav>
                                        <p:tav tm="100000">
                                          <p:val>
                                            <p:strVal val="#ppt_w"/>
                                          </p:val>
                                        </p:tav>
                                      </p:tavLst>
                                    </p:anim>
                                    <p:anim calcmode="lin" valueType="num">
                                      <p:cBhvr>
                                        <p:cTn id="17" dur="500" fill="hold"/>
                                        <p:tgtEl>
                                          <p:spTgt spid="861207"/>
                                        </p:tgtEl>
                                        <p:attrNameLst>
                                          <p:attrName>ppt_h</p:attrName>
                                        </p:attrNameLst>
                                      </p:cBhvr>
                                      <p:tavLst>
                                        <p:tav tm="0">
                                          <p:val>
                                            <p:fltVal val="0"/>
                                          </p:val>
                                        </p:tav>
                                        <p:tav tm="100000">
                                          <p:val>
                                            <p:strVal val="#ppt_h"/>
                                          </p:val>
                                        </p:tav>
                                      </p:tavLst>
                                    </p:anim>
                                    <p:animEffect transition="in" filter="fade">
                                      <p:cBhvr>
                                        <p:cTn id="18" dur="500"/>
                                        <p:tgtEl>
                                          <p:spTgt spid="861207"/>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61186">
                                            <p:txEl>
                                              <p:pRg st="1" end="1"/>
                                            </p:txEl>
                                          </p:spTgt>
                                        </p:tgtEl>
                                        <p:attrNameLst>
                                          <p:attrName>style.visibility</p:attrName>
                                        </p:attrNameLst>
                                      </p:cBhvr>
                                      <p:to>
                                        <p:strVal val="visible"/>
                                      </p:to>
                                    </p:set>
                                    <p:anim calcmode="lin" valueType="num">
                                      <p:cBhvr additive="base">
                                        <p:cTn id="23" dur="500" fill="hold"/>
                                        <p:tgtEl>
                                          <p:spTgt spid="86118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61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61186">
                                            <p:txEl>
                                              <p:pRg st="2" end="2"/>
                                            </p:txEl>
                                          </p:spTgt>
                                        </p:tgtEl>
                                        <p:attrNameLst>
                                          <p:attrName>style.visibility</p:attrName>
                                        </p:attrNameLst>
                                      </p:cBhvr>
                                      <p:to>
                                        <p:strVal val="visible"/>
                                      </p:to>
                                    </p:set>
                                    <p:anim calcmode="lin" valueType="num">
                                      <p:cBhvr additive="base">
                                        <p:cTn id="29" dur="500" fill="hold"/>
                                        <p:tgtEl>
                                          <p:spTgt spid="86118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61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61186">
                                            <p:txEl>
                                              <p:pRg st="3" end="3"/>
                                            </p:txEl>
                                          </p:spTgt>
                                        </p:tgtEl>
                                        <p:attrNameLst>
                                          <p:attrName>style.visibility</p:attrName>
                                        </p:attrNameLst>
                                      </p:cBhvr>
                                      <p:to>
                                        <p:strVal val="visible"/>
                                      </p:to>
                                    </p:set>
                                    <p:anim calcmode="lin" valueType="num">
                                      <p:cBhvr additive="base">
                                        <p:cTn id="35" dur="500" fill="hold"/>
                                        <p:tgtEl>
                                          <p:spTgt spid="86118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61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ChangeArrowheads="1"/>
          </p:cNvSpPr>
          <p:nvPr/>
        </p:nvSpPr>
        <p:spPr bwMode="auto">
          <a:xfrm>
            <a:off x="684213" y="1958975"/>
            <a:ext cx="7772400" cy="4913313"/>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thermistor has a                                          resistance of 250  when it is in                                             the heat of a fire and a resistance                                    of 65000  when at room                                            temperature. An electronic switch                                               will turn on a sprinkler system                                           when its </a:t>
            </a:r>
            <a:r>
              <a:rPr lang="en-US" altLang="en-US" sz="2400" dirty="0" err="1" smtClean="0">
                <a:latin typeface="+mn-lt"/>
                <a:sym typeface="Symbol" pitchFamily="18" charset="2"/>
              </a:rPr>
              <a:t>p.d</a:t>
            </a:r>
            <a:r>
              <a:rPr lang="en-US" altLang="en-US" sz="2400" dirty="0" smtClean="0">
                <a:latin typeface="+mn-lt"/>
                <a:sym typeface="Symbol" pitchFamily="18" charset="2"/>
              </a:rPr>
              <a:t>. is above 7.0 V. </a:t>
            </a:r>
          </a:p>
          <a:p>
            <a:pPr eaLnBrk="1" hangingPunct="1">
              <a:buFontTx/>
              <a:buNone/>
              <a:defRPr/>
            </a:pPr>
            <a:r>
              <a:rPr lang="en-US" altLang="en-US" sz="2400" dirty="0" smtClean="0">
                <a:latin typeface="+mn-lt"/>
                <a:sym typeface="Symbol" pitchFamily="18" charset="2"/>
              </a:rPr>
              <a:t>(b) What should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i="1" baseline="-25000" dirty="0" smtClean="0">
                <a:latin typeface="+mn-lt"/>
                <a:sym typeface="Symbol" pitchFamily="18" charset="2"/>
              </a:rPr>
              <a:t> </a:t>
            </a:r>
            <a:r>
              <a:rPr lang="en-US" altLang="en-US" sz="2400" dirty="0" smtClean="0">
                <a:latin typeface="+mn-lt"/>
                <a:sym typeface="Symbol" pitchFamily="18" charset="2"/>
              </a:rPr>
              <a:t>be?</a:t>
            </a:r>
          </a:p>
          <a:p>
            <a:pPr eaLnBrk="1" hangingPunct="1">
              <a:buFontTx/>
              <a:buNone/>
              <a:defRPr/>
            </a:pPr>
            <a:r>
              <a:rPr lang="en-US" altLang="en-US" sz="2400" dirty="0" smtClean="0">
                <a:latin typeface="+mn-lt"/>
                <a:sym typeface="Symbol" pitchFamily="18" charset="2"/>
              </a:rPr>
              <a:t>SOLUTION: In fire the thermistor is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 250 .</a:t>
            </a:r>
            <a:endParaRPr lang="en-US" altLang="en-US" sz="2400" dirty="0" smtClean="0">
              <a:solidFill>
                <a:srgbClr val="000000"/>
              </a:solidFill>
              <a:latin typeface="+mn-lt"/>
              <a:cs typeface="Times New Roman" pitchFamily="18" charset="0"/>
            </a:endParaRPr>
          </a:p>
          <a:p>
            <a:pPr eaLnBrk="1" hangingPunct="1">
              <a:buFontTx/>
              <a:buNone/>
              <a:defRPr/>
            </a:pPr>
            <a:r>
              <a:rPr lang="en-US" altLang="en-US" sz="2400" dirty="0" smtClean="0">
                <a:solidFill>
                  <a:srgbClr val="000000"/>
                </a:solidFill>
                <a:latin typeface="+mn-lt"/>
                <a:cs typeface="Times New Roman" pitchFamily="18" charset="0"/>
              </a:rPr>
              <a:t>             </a:t>
            </a:r>
            <a:r>
              <a:rPr lang="en-US" altLang="en-US" sz="2400" baseline="-250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7 	= 9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(250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p>
          <a:p>
            <a:pPr eaLnBrk="1" hangingPunct="1">
              <a:buFontTx/>
              <a:buNone/>
              <a:defRPr/>
            </a:pPr>
            <a:r>
              <a:rPr lang="en-US" altLang="en-US" sz="2400" dirty="0" smtClean="0">
                <a:solidFill>
                  <a:srgbClr val="000000"/>
                </a:solidFill>
                <a:latin typeface="+mn-lt"/>
                <a:cs typeface="Times New Roman" pitchFamily="18" charset="0"/>
              </a:rPr>
              <a:t>            7(250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9</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endParaRPr lang="en-US" altLang="en-US" sz="2400" dirty="0" smtClean="0">
              <a:solidFill>
                <a:srgbClr val="000000"/>
              </a:solidFill>
              <a:latin typeface="+mn-lt"/>
              <a:cs typeface="Times New Roman" pitchFamily="18" charset="0"/>
            </a:endParaRPr>
          </a:p>
          <a:p>
            <a:pPr eaLnBrk="1" hangingPunct="1">
              <a:buFontTx/>
              <a:buNone/>
              <a:defRPr/>
            </a:pPr>
            <a:r>
              <a:rPr lang="en-US" altLang="en-US" sz="2400" dirty="0" smtClean="0">
                <a:solidFill>
                  <a:srgbClr val="000000"/>
                </a:solidFill>
                <a:latin typeface="+mn-lt"/>
                <a:cs typeface="Times New Roman" pitchFamily="18" charset="0"/>
              </a:rPr>
              <a:t>            1750 + 7</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9</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sym typeface="Symbol"/>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880 </a:t>
            </a:r>
            <a:r>
              <a:rPr lang="en-US" altLang="en-US" sz="2400" dirty="0" smtClean="0">
                <a:latin typeface="+mn-lt"/>
                <a:sym typeface="Symbol" pitchFamily="18" charset="2"/>
              </a:rPr>
              <a:t>  (</a:t>
            </a:r>
            <a:r>
              <a:rPr lang="en-US" altLang="en-US" sz="2400" dirty="0" smtClean="0">
                <a:solidFill>
                  <a:schemeClr val="hlink"/>
                </a:solidFill>
                <a:latin typeface="+mn-lt"/>
                <a:sym typeface="Symbol" pitchFamily="18" charset="2"/>
              </a:rPr>
              <a:t>875</a:t>
            </a:r>
            <a:r>
              <a:rPr lang="en-US" altLang="en-US" sz="2400" dirty="0" smtClean="0">
                <a:latin typeface="+mn-lt"/>
                <a:sym typeface="Symbol" pitchFamily="18" charset="2"/>
              </a:rPr>
              <a:t>)</a:t>
            </a:r>
            <a:endParaRPr lang="en-US" altLang="en-US" sz="2400" dirty="0">
              <a:latin typeface="+mn-lt"/>
              <a:sym typeface="Symbol" pitchFamily="18" charset="2"/>
            </a:endParaRPr>
          </a:p>
        </p:txBody>
      </p:sp>
      <p:sp>
        <p:nvSpPr>
          <p:cNvPr id="55299"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24"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861207" name="Picture 23" descr="ntcx"/>
          <p:cNvPicPr>
            <a:picLocks noChangeAspect="1" noChangeArrowheads="1"/>
          </p:cNvPicPr>
          <p:nvPr/>
        </p:nvPicPr>
        <p:blipFill>
          <a:blip r:embed="rId7" cstate="print">
            <a:clrChange>
              <a:clrFrom>
                <a:srgbClr val="FFFFFF"/>
              </a:clrFrom>
              <a:clrTo>
                <a:srgbClr val="FFFFFF">
                  <a:alpha val="0"/>
                </a:srgbClr>
              </a:clrTo>
            </a:clrChange>
          </a:blip>
          <a:srcRect r="48714" b="44676"/>
          <a:stretch>
            <a:fillRect/>
          </a:stretch>
        </p:blipFill>
        <p:spPr bwMode="auto">
          <a:xfrm>
            <a:off x="6675438" y="0"/>
            <a:ext cx="2479675" cy="2009775"/>
          </a:xfrm>
          <a:prstGeom prst="rect">
            <a:avLst/>
          </a:prstGeom>
          <a:ln>
            <a:noFill/>
          </a:ln>
          <a:effectLst>
            <a:outerShdw blurRad="292100" dist="139700" dir="2700000" algn="tl" rotWithShape="0">
              <a:srgbClr val="333333">
                <a:alpha val="65000"/>
              </a:srgbClr>
            </a:outerShdw>
          </a:effectLst>
        </p:spPr>
      </p:pic>
      <p:pic>
        <p:nvPicPr>
          <p:cNvPr id="55302" name="Picture 2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689600" y="1731963"/>
            <a:ext cx="3267075" cy="2428875"/>
          </a:xfrm>
          <a:prstGeom prst="rect">
            <a:avLst/>
          </a:prstGeom>
          <a:noFill/>
          <a:ln w="9525">
            <a:noFill/>
            <a:miter lim="800000"/>
            <a:headEnd/>
            <a:tailEnd/>
          </a:ln>
        </p:spPr>
      </p:pic>
      <p:pic>
        <p:nvPicPr>
          <p:cNvPr id="7" name="Picture 26" descr="MM900236357[1]"/>
          <p:cNvPicPr>
            <a:picLocks noChangeAspect="1" noChangeArrowheads="1" noCrop="1"/>
          </p:cNvPicPr>
          <p:nvPr/>
        </p:nvPicPr>
        <p:blipFill>
          <a:blip r:embed="rId9" cstate="print"/>
          <a:srcRect/>
          <a:stretch>
            <a:fillRect/>
          </a:stretch>
        </p:blipFill>
        <p:spPr bwMode="auto">
          <a:xfrm rot="2370097">
            <a:off x="6788150" y="2460625"/>
            <a:ext cx="341313" cy="855663"/>
          </a:xfrm>
          <a:prstGeom prst="rect">
            <a:avLst/>
          </a:prstGeom>
          <a:noFill/>
          <a:ln w="9525">
            <a:noFill/>
            <a:miter lim="800000"/>
            <a:headEnd/>
            <a:tailEnd/>
          </a:ln>
        </p:spPr>
      </p:pic>
      <p:grpSp>
        <p:nvGrpSpPr>
          <p:cNvPr id="2" name="Group 41"/>
          <p:cNvGrpSpPr>
            <a:grpSpLocks/>
          </p:cNvGrpSpPr>
          <p:nvPr/>
        </p:nvGrpSpPr>
        <p:grpSpPr bwMode="auto">
          <a:xfrm>
            <a:off x="5784850" y="3167063"/>
            <a:ext cx="1047750" cy="1658937"/>
            <a:chOff x="3452" y="2141"/>
            <a:chExt cx="660" cy="1045"/>
          </a:xfrm>
        </p:grpSpPr>
        <p:sp>
          <p:nvSpPr>
            <p:cNvPr id="10" name="Rectangle 39"/>
            <p:cNvSpPr>
              <a:spLocks noChangeArrowheads="1"/>
            </p:cNvSpPr>
            <p:nvPr/>
          </p:nvSpPr>
          <p:spPr bwMode="auto">
            <a:xfrm rot="-3078482">
              <a:off x="3912" y="2081"/>
              <a:ext cx="159" cy="25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p:spPr>
          <p:txBody>
            <a:bodyPr wrap="none" anchor="ctr"/>
            <a:lstStyle/>
            <a:p>
              <a:pPr>
                <a:defRPr/>
              </a:pPr>
              <a:endParaRPr lang="en-US"/>
            </a:p>
          </p:txBody>
        </p:sp>
        <p:sp>
          <p:nvSpPr>
            <p:cNvPr id="11" name="AutoShape 40"/>
            <p:cNvSpPr>
              <a:spLocks noChangeArrowheads="1"/>
            </p:cNvSpPr>
            <p:nvPr/>
          </p:nvSpPr>
          <p:spPr bwMode="auto">
            <a:xfrm rot="-46369219">
              <a:off x="3145" y="2493"/>
              <a:ext cx="1000" cy="386"/>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p:spPr>
          <p:txBody>
            <a:bodyPr wrap="none" anchor="ctr"/>
            <a:lstStyle/>
            <a:p>
              <a:pPr>
                <a:defRPr/>
              </a:pPr>
              <a:endParaRPr lang="en-US"/>
            </a:p>
          </p:txBody>
        </p:sp>
      </p:grpSp>
      <p:sp>
        <p:nvSpPr>
          <p:cNvPr id="18" name="Freeform 17"/>
          <p:cNvSpPr/>
          <p:nvPr/>
        </p:nvSpPr>
        <p:spPr>
          <a:xfrm>
            <a:off x="7070725" y="1987550"/>
            <a:ext cx="363538" cy="741363"/>
          </a:xfrm>
          <a:custGeom>
            <a:avLst/>
            <a:gdLst>
              <a:gd name="connsiteX0" fmla="*/ 362858 w 362858"/>
              <a:gd name="connsiteY0" fmla="*/ 740228 h 740228"/>
              <a:gd name="connsiteX1" fmla="*/ 0 w 362858"/>
              <a:gd name="connsiteY1" fmla="*/ 116114 h 740228"/>
              <a:gd name="connsiteX2" fmla="*/ 0 w 362858"/>
              <a:gd name="connsiteY2" fmla="*/ 0 h 740228"/>
            </a:gdLst>
            <a:ahLst/>
            <a:cxnLst>
              <a:cxn ang="0">
                <a:pos x="connsiteX0" y="connsiteY0"/>
              </a:cxn>
              <a:cxn ang="0">
                <a:pos x="connsiteX1" y="connsiteY1"/>
              </a:cxn>
              <a:cxn ang="0">
                <a:pos x="connsiteX2" y="connsiteY2"/>
              </a:cxn>
            </a:cxnLst>
            <a:rect l="l" t="t" r="r" b="b"/>
            <a:pathLst>
              <a:path w="362858" h="740228">
                <a:moveTo>
                  <a:pt x="362858" y="740228"/>
                </a:moveTo>
                <a:lnTo>
                  <a:pt x="0" y="116114"/>
                </a:lnTo>
                <a:lnTo>
                  <a:pt x="0" y="0"/>
                </a:lnTo>
              </a:path>
            </a:pathLst>
          </a:custGeom>
          <a:no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36"/>
          <p:cNvSpPr>
            <a:spLocks noChangeArrowheads="1"/>
          </p:cNvSpPr>
          <p:nvPr/>
        </p:nvSpPr>
        <p:spPr bwMode="auto">
          <a:xfrm>
            <a:off x="7161213" y="1968500"/>
            <a:ext cx="168275" cy="849313"/>
          </a:xfrm>
          <a:prstGeom prst="rect">
            <a:avLst/>
          </a:prstGeom>
          <a:solidFill>
            <a:srgbClr val="FF0000">
              <a:alpha val="47058"/>
            </a:srgbClr>
          </a:solidFill>
          <a:ln w="9525">
            <a:noFill/>
            <a:miter lim="800000"/>
            <a:headEnd/>
            <a:tailEnd/>
          </a:ln>
        </p:spPr>
        <p:txBody>
          <a:bodyPr wrap="none" anchor="ctr"/>
          <a:lstStyle/>
          <a:p>
            <a:endParaRPr lang="en-US" altLang="en-US"/>
          </a:p>
        </p:txBody>
      </p:sp>
      <p:pic>
        <p:nvPicPr>
          <p:cNvPr id="51213"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243763" y="1820863"/>
            <a:ext cx="1171575" cy="1076325"/>
          </a:xfrm>
          <a:prstGeom prst="rect">
            <a:avLst/>
          </a:prstGeom>
          <a:noFill/>
          <a:ln w="9525">
            <a:noFill/>
            <a:miter lim="800000"/>
            <a:headEnd/>
            <a:tailEnd/>
          </a:ln>
        </p:spPr>
      </p:pic>
      <p:pic>
        <p:nvPicPr>
          <p:cNvPr id="51221" name="Picture 2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799388" y="2901950"/>
            <a:ext cx="1323975" cy="1866900"/>
          </a:xfrm>
          <a:prstGeom prst="rect">
            <a:avLst/>
          </a:prstGeom>
          <a:noFill/>
          <a:ln w="9525">
            <a:noFill/>
            <a:miter lim="800000"/>
            <a:headEnd/>
            <a:tailEnd/>
          </a:ln>
        </p:spPr>
      </p:pic>
      <p:grpSp>
        <p:nvGrpSpPr>
          <p:cNvPr id="3" name="Group 49"/>
          <p:cNvGrpSpPr>
            <a:grpSpLocks/>
          </p:cNvGrpSpPr>
          <p:nvPr/>
        </p:nvGrpSpPr>
        <p:grpSpPr bwMode="auto">
          <a:xfrm rot="-2422380">
            <a:off x="8540750" y="4256088"/>
            <a:ext cx="88900" cy="457200"/>
            <a:chOff x="3395" y="144"/>
            <a:chExt cx="56" cy="288"/>
          </a:xfrm>
        </p:grpSpPr>
        <p:sp>
          <p:nvSpPr>
            <p:cNvPr id="55313" name="Rectangle 50"/>
            <p:cNvSpPr>
              <a:spLocks noChangeArrowheads="1"/>
            </p:cNvSpPr>
            <p:nvPr/>
          </p:nvSpPr>
          <p:spPr bwMode="auto">
            <a:xfrm>
              <a:off x="3395" y="144"/>
              <a:ext cx="56" cy="288"/>
            </a:xfrm>
            <a:prstGeom prst="rect">
              <a:avLst/>
            </a:prstGeom>
            <a:noFill/>
            <a:ln w="9525">
              <a:noFill/>
              <a:miter lim="800000"/>
              <a:headEnd/>
              <a:tailEnd/>
            </a:ln>
          </p:spPr>
          <p:txBody>
            <a:bodyPr wrap="none" anchor="ctr"/>
            <a:lstStyle/>
            <a:p>
              <a:endParaRPr lang="en-US" altLang="en-US"/>
            </a:p>
          </p:txBody>
        </p:sp>
        <p:sp>
          <p:nvSpPr>
            <p:cNvPr id="55314" name="Line 51"/>
            <p:cNvSpPr>
              <a:spLocks noChangeShapeType="1"/>
            </p:cNvSpPr>
            <p:nvPr/>
          </p:nvSpPr>
          <p:spPr bwMode="auto">
            <a:xfrm flipV="1">
              <a:off x="3418" y="144"/>
              <a:ext cx="0" cy="174"/>
            </a:xfrm>
            <a:prstGeom prst="line">
              <a:avLst/>
            </a:prstGeom>
            <a:noFill/>
            <a:ln w="19050">
              <a:solidFill>
                <a:srgbClr val="FF0000"/>
              </a:solidFill>
              <a:round/>
              <a:headEnd/>
              <a:tailEnd/>
            </a:ln>
          </p:spPr>
          <p:txBody>
            <a:bodyPr/>
            <a:lstStyle/>
            <a:p>
              <a:endParaRPr lang="en-US"/>
            </a:p>
          </p:txBody>
        </p:sp>
      </p:grpSp>
      <p:grpSp>
        <p:nvGrpSpPr>
          <p:cNvPr id="4" name="Group 32"/>
          <p:cNvGrpSpPr>
            <a:grpSpLocks/>
          </p:cNvGrpSpPr>
          <p:nvPr/>
        </p:nvGrpSpPr>
        <p:grpSpPr bwMode="auto">
          <a:xfrm rot="2579047">
            <a:off x="8056563" y="2116138"/>
            <a:ext cx="88900" cy="457200"/>
            <a:chOff x="3395" y="144"/>
            <a:chExt cx="56" cy="288"/>
          </a:xfrm>
        </p:grpSpPr>
        <p:sp>
          <p:nvSpPr>
            <p:cNvPr id="55311" name="Rectangle 30"/>
            <p:cNvSpPr>
              <a:spLocks noChangeArrowheads="1"/>
            </p:cNvSpPr>
            <p:nvPr/>
          </p:nvSpPr>
          <p:spPr bwMode="auto">
            <a:xfrm>
              <a:off x="3395" y="144"/>
              <a:ext cx="56" cy="288"/>
            </a:xfrm>
            <a:prstGeom prst="rect">
              <a:avLst/>
            </a:prstGeom>
            <a:noFill/>
            <a:ln w="9525">
              <a:noFill/>
              <a:miter lim="800000"/>
              <a:headEnd/>
              <a:tailEnd/>
            </a:ln>
          </p:spPr>
          <p:txBody>
            <a:bodyPr wrap="none" anchor="ctr"/>
            <a:lstStyle/>
            <a:p>
              <a:endParaRPr lang="en-US" altLang="en-US"/>
            </a:p>
          </p:txBody>
        </p:sp>
        <p:sp>
          <p:nvSpPr>
            <p:cNvPr id="55312" name="Line 31"/>
            <p:cNvSpPr>
              <a:spLocks noChangeShapeType="1"/>
            </p:cNvSpPr>
            <p:nvPr/>
          </p:nvSpPr>
          <p:spPr bwMode="auto">
            <a:xfrm flipV="1">
              <a:off x="3418" y="144"/>
              <a:ext cx="0" cy="174"/>
            </a:xfrm>
            <a:prstGeom prst="line">
              <a:avLst/>
            </a:prstGeom>
            <a:noFill/>
            <a:ln w="19050">
              <a:solidFill>
                <a:srgbClr val="FF0000"/>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1186">
                                            <p:txEl>
                                              <p:pRg st="1" end="1"/>
                                            </p:txEl>
                                          </p:spTgt>
                                        </p:tgtEl>
                                        <p:attrNameLst>
                                          <p:attrName>style.visibility</p:attrName>
                                        </p:attrNameLst>
                                      </p:cBhvr>
                                      <p:to>
                                        <p:strVal val="visible"/>
                                      </p:to>
                                    </p:set>
                                    <p:anim calcmode="lin" valueType="num">
                                      <p:cBhvr additive="base">
                                        <p:cTn id="7" dur="500" fill="hold"/>
                                        <p:tgtEl>
                                          <p:spTgt spid="8611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1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1186">
                                            <p:txEl>
                                              <p:pRg st="2" end="2"/>
                                            </p:txEl>
                                          </p:spTgt>
                                        </p:tgtEl>
                                        <p:attrNameLst>
                                          <p:attrName>style.visibility</p:attrName>
                                        </p:attrNameLst>
                                      </p:cBhvr>
                                      <p:to>
                                        <p:strVal val="visible"/>
                                      </p:to>
                                    </p:set>
                                    <p:anim calcmode="lin" valueType="num">
                                      <p:cBhvr additive="base">
                                        <p:cTn id="13" dur="500" fill="hold"/>
                                        <p:tgtEl>
                                          <p:spTgt spid="8611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1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61186">
                                            <p:txEl>
                                              <p:pRg st="3" end="3"/>
                                            </p:txEl>
                                          </p:spTgt>
                                        </p:tgtEl>
                                        <p:attrNameLst>
                                          <p:attrName>style.visibility</p:attrName>
                                        </p:attrNameLst>
                                      </p:cBhvr>
                                      <p:to>
                                        <p:strVal val="visible"/>
                                      </p:to>
                                    </p:set>
                                    <p:anim calcmode="lin" valueType="num">
                                      <p:cBhvr additive="base">
                                        <p:cTn id="19" dur="500" fill="hold"/>
                                        <p:tgtEl>
                                          <p:spTgt spid="8611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1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61186">
                                            <p:txEl>
                                              <p:pRg st="4" end="4"/>
                                            </p:txEl>
                                          </p:spTgt>
                                        </p:tgtEl>
                                        <p:attrNameLst>
                                          <p:attrName>style.visibility</p:attrName>
                                        </p:attrNameLst>
                                      </p:cBhvr>
                                      <p:to>
                                        <p:strVal val="visible"/>
                                      </p:to>
                                    </p:set>
                                    <p:anim calcmode="lin" valueType="num">
                                      <p:cBhvr additive="base">
                                        <p:cTn id="25" dur="500" fill="hold"/>
                                        <p:tgtEl>
                                          <p:spTgt spid="8611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1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61186">
                                            <p:txEl>
                                              <p:pRg st="5" end="5"/>
                                            </p:txEl>
                                          </p:spTgt>
                                        </p:tgtEl>
                                        <p:attrNameLst>
                                          <p:attrName>style.visibility</p:attrName>
                                        </p:attrNameLst>
                                      </p:cBhvr>
                                      <p:to>
                                        <p:strVal val="visible"/>
                                      </p:to>
                                    </p:set>
                                    <p:anim calcmode="lin" valueType="num">
                                      <p:cBhvr additive="base">
                                        <p:cTn id="31" dur="500" fill="hold"/>
                                        <p:tgtEl>
                                          <p:spTgt spid="86118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11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51213"/>
                                        </p:tgtEl>
                                        <p:attrNameLst>
                                          <p:attrName>style.visibility</p:attrName>
                                        </p:attrNameLst>
                                      </p:cBhvr>
                                      <p:to>
                                        <p:strVal val="visible"/>
                                      </p:to>
                                    </p:set>
                                    <p:anim calcmode="lin" valueType="num">
                                      <p:cBhvr>
                                        <p:cTn id="37" dur="500" fill="hold"/>
                                        <p:tgtEl>
                                          <p:spTgt spid="51213"/>
                                        </p:tgtEl>
                                        <p:attrNameLst>
                                          <p:attrName>ppt_w</p:attrName>
                                        </p:attrNameLst>
                                      </p:cBhvr>
                                      <p:tavLst>
                                        <p:tav tm="0">
                                          <p:val>
                                            <p:fltVal val="0"/>
                                          </p:val>
                                        </p:tav>
                                        <p:tav tm="100000">
                                          <p:val>
                                            <p:strVal val="#ppt_w"/>
                                          </p:val>
                                        </p:tav>
                                      </p:tavLst>
                                    </p:anim>
                                    <p:anim calcmode="lin" valueType="num">
                                      <p:cBhvr>
                                        <p:cTn id="38" dur="500" fill="hold"/>
                                        <p:tgtEl>
                                          <p:spTgt spid="51213"/>
                                        </p:tgtEl>
                                        <p:attrNameLst>
                                          <p:attrName>ppt_h</p:attrName>
                                        </p:attrNameLst>
                                      </p:cBhvr>
                                      <p:tavLst>
                                        <p:tav tm="0">
                                          <p:val>
                                            <p:fltVal val="0"/>
                                          </p:val>
                                        </p:tav>
                                        <p:tav tm="100000">
                                          <p:val>
                                            <p:strVal val="#ppt_h"/>
                                          </p:val>
                                        </p:tav>
                                      </p:tavLst>
                                    </p:anim>
                                    <p:animEffect transition="in" filter="fade">
                                      <p:cBhvr>
                                        <p:cTn id="39" dur="500"/>
                                        <p:tgtEl>
                                          <p:spTgt spid="51213"/>
                                        </p:tgtEl>
                                      </p:cBhvr>
                                    </p:animEffect>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51221"/>
                                        </p:tgtEl>
                                        <p:attrNameLst>
                                          <p:attrName>style.visibility</p:attrName>
                                        </p:attrNameLst>
                                      </p:cBhvr>
                                      <p:to>
                                        <p:strVal val="visible"/>
                                      </p:to>
                                    </p:set>
                                    <p:anim calcmode="lin" valueType="num">
                                      <p:cBhvr>
                                        <p:cTn id="47" dur="500" fill="hold"/>
                                        <p:tgtEl>
                                          <p:spTgt spid="51221"/>
                                        </p:tgtEl>
                                        <p:attrNameLst>
                                          <p:attrName>ppt_w</p:attrName>
                                        </p:attrNameLst>
                                      </p:cBhvr>
                                      <p:tavLst>
                                        <p:tav tm="0">
                                          <p:val>
                                            <p:fltVal val="0"/>
                                          </p:val>
                                        </p:tav>
                                        <p:tav tm="100000">
                                          <p:val>
                                            <p:strVal val="#ppt_w"/>
                                          </p:val>
                                        </p:tav>
                                      </p:tavLst>
                                    </p:anim>
                                    <p:anim calcmode="lin" valueType="num">
                                      <p:cBhvr>
                                        <p:cTn id="48" dur="500" fill="hold"/>
                                        <p:tgtEl>
                                          <p:spTgt spid="51221"/>
                                        </p:tgtEl>
                                        <p:attrNameLst>
                                          <p:attrName>ppt_h</p:attrName>
                                        </p:attrNameLst>
                                      </p:cBhvr>
                                      <p:tavLst>
                                        <p:tav tm="0">
                                          <p:val>
                                            <p:fltVal val="0"/>
                                          </p:val>
                                        </p:tav>
                                        <p:tav tm="100000">
                                          <p:val>
                                            <p:strVal val="#ppt_h"/>
                                          </p:val>
                                        </p:tav>
                                      </p:tavLst>
                                    </p:anim>
                                    <p:animEffect transition="in" filter="fade">
                                      <p:cBhvr>
                                        <p:cTn id="49" dur="500"/>
                                        <p:tgtEl>
                                          <p:spTgt spid="51221"/>
                                        </p:tgtEl>
                                      </p:cBhvr>
                                    </p:animEffect>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childTnLst>
                                  <p:subTnLst>
                                    <p:audio>
                                      <p:cMediaNode>
                                        <p:cTn display="0" masterRel="sameClick">
                                          <p:stCondLst>
                                            <p:cond evt="begin" delay="0">
                                              <p:tn val="60"/>
                                            </p:cond>
                                          </p:stCondLst>
                                          <p:endCondLst>
                                            <p:cond evt="onStopAudio" delay="0">
                                              <p:tgtEl>
                                                <p:sldTgt/>
                                              </p:tgtEl>
                                            </p:cond>
                                          </p:endCondLst>
                                        </p:cTn>
                                        <p:tgtEl>
                                          <p:sndTgt r:embed="rId6" name="furnace start.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0"/>
                                        <p:tgtEl>
                                          <p:spTgt spid="8"/>
                                        </p:tgtEl>
                                      </p:cBhvr>
                                    </p:animEffect>
                                  </p:childTnLst>
                                </p:cTn>
                              </p:par>
                              <p:par>
                                <p:cTn id="66" presetID="8" presetClass="emph" presetSubtype="0" fill="hold" nodeType="withEffect">
                                  <p:stCondLst>
                                    <p:cond delay="400"/>
                                  </p:stCondLst>
                                  <p:childTnLst>
                                    <p:animRot by="-5400000">
                                      <p:cBhvr>
                                        <p:cTn id="67" dur="5000" fill="hold"/>
                                        <p:tgtEl>
                                          <p:spTgt spid="4"/>
                                        </p:tgtEl>
                                        <p:attrNameLst>
                                          <p:attrName>r</p:attrName>
                                        </p:attrNameLst>
                                      </p:cBhvr>
                                    </p:animRot>
                                  </p:childTnLst>
                                </p:cTn>
                              </p:par>
                              <p:par>
                                <p:cTn id="68" presetID="8" presetClass="emph" presetSubtype="0" fill="hold" nodeType="withEffect">
                                  <p:stCondLst>
                                    <p:cond delay="0"/>
                                  </p:stCondLst>
                                  <p:childTnLst>
                                    <p:animRot by="5400000">
                                      <p:cBhvr>
                                        <p:cTn id="69" dur="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eaLnBrk="1" hangingPunct="1">
              <a:buFontTx/>
              <a:buNone/>
              <a:defRPr/>
            </a:pPr>
            <a:r>
              <a:rPr lang="en-US" altLang="en-US" sz="2400" dirty="0" smtClean="0">
                <a:latin typeface="+mn-lt"/>
                <a:sym typeface="Symbol" pitchFamily="18" charset="2"/>
              </a:rPr>
              <a:t>(a) Sketch the variation of the </a:t>
            </a:r>
            <a:r>
              <a:rPr lang="en-US" altLang="en-US" sz="2400" dirty="0" err="1" smtClean="0">
                <a:latin typeface="+mn-lt"/>
                <a:sym typeface="Symbol" pitchFamily="18" charset="2"/>
              </a:rPr>
              <a:t>p.d</a:t>
            </a:r>
            <a:r>
              <a:rPr lang="en-US" altLang="en-US" sz="2400" dirty="0" smtClean="0">
                <a:latin typeface="+mn-lt"/>
                <a:sym typeface="Symbol" pitchFamily="18" charset="2"/>
              </a:rPr>
              <a:t>. </a:t>
            </a:r>
            <a:r>
              <a:rPr lang="en-US" altLang="en-US" sz="2400" i="1" dirty="0" smtClean="0">
                <a:latin typeface="+mn-lt"/>
                <a:sym typeface="Symbol" pitchFamily="18" charset="2"/>
              </a:rPr>
              <a:t>V</a:t>
            </a:r>
            <a:r>
              <a:rPr lang="en-US" altLang="en-US" sz="2400" dirty="0" smtClean="0">
                <a:latin typeface="+mn-lt"/>
                <a:sym typeface="Symbol" pitchFamily="18" charset="2"/>
              </a:rPr>
              <a:t> vs. the current </a:t>
            </a:r>
            <a:r>
              <a:rPr lang="en-US" altLang="en-US" sz="2400" i="1" dirty="0" smtClean="0">
                <a:latin typeface="+mn-lt"/>
                <a:sym typeface="Symbol" pitchFamily="18" charset="2"/>
              </a:rPr>
              <a:t>I</a:t>
            </a:r>
            <a:r>
              <a:rPr lang="en-US" altLang="en-US" sz="2400" dirty="0" smtClean="0">
                <a:latin typeface="+mn-lt"/>
                <a:sym typeface="Symbol" pitchFamily="18" charset="2"/>
              </a:rPr>
              <a:t> for a typical filament lamp. Is it </a:t>
            </a:r>
            <a:r>
              <a:rPr lang="en-US" altLang="en-US" sz="2400" dirty="0" err="1" smtClean="0">
                <a:latin typeface="+mn-lt"/>
                <a:sym typeface="Symbol" pitchFamily="18" charset="2"/>
              </a:rPr>
              <a:t>ohmic</a:t>
            </a:r>
            <a:r>
              <a:rPr lang="en-US" altLang="en-US" sz="2400" dirty="0" smtClean="0">
                <a:latin typeface="+mn-lt"/>
                <a:sym typeface="Symbol" pitchFamily="18" charset="2"/>
              </a:rPr>
              <a:t>?</a:t>
            </a:r>
          </a:p>
          <a:p>
            <a:pPr eaLnBrk="1" hangingPunct="1">
              <a:buFontTx/>
              <a:buNone/>
              <a:defRPr/>
            </a:pPr>
            <a:r>
              <a:rPr lang="en-US" altLang="en-US" sz="2400" dirty="0" smtClean="0">
                <a:latin typeface="+mn-lt"/>
                <a:sym typeface="Symbol" pitchFamily="18" charset="2"/>
              </a:rPr>
              <a:t>SOLUTION: Since the temperature increases with              the current, so does the resistance.</a:t>
            </a:r>
          </a:p>
          <a:p>
            <a:pPr eaLnBrk="1" hangingPunct="1">
              <a:buFontTx/>
              <a:buNone/>
              <a:defRPr/>
            </a:pPr>
            <a:r>
              <a:rPr lang="en-US" altLang="en-US" sz="2400" dirty="0" smtClean="0">
                <a:latin typeface="+mn-lt"/>
                <a:sym typeface="Symbol" pitchFamily="18" charset="2"/>
              </a:rPr>
              <a:t>But from </a:t>
            </a:r>
            <a:r>
              <a:rPr lang="en-US" altLang="en-US" sz="2400" i="1" dirty="0" smtClean="0">
                <a:latin typeface="+mn-lt"/>
                <a:sym typeface="Symbol" pitchFamily="18" charset="2"/>
              </a:rPr>
              <a:t>V</a:t>
            </a:r>
            <a:r>
              <a:rPr lang="en-US" altLang="en-US" sz="2400" dirty="0" smtClean="0">
                <a:latin typeface="+mn-lt"/>
                <a:sym typeface="Symbol" pitchFamily="18" charset="2"/>
              </a:rPr>
              <a:t> = </a:t>
            </a:r>
            <a:r>
              <a:rPr lang="en-US" altLang="en-US" sz="2400" i="1" dirty="0" smtClean="0">
                <a:latin typeface="+mn-lt"/>
                <a:sym typeface="Symbol" pitchFamily="18" charset="2"/>
              </a:rPr>
              <a:t>IR</a:t>
            </a:r>
            <a:r>
              <a:rPr lang="en-US" altLang="en-US" sz="2400" dirty="0" smtClean="0">
                <a:latin typeface="+mn-lt"/>
                <a:sym typeface="Symbol" pitchFamily="18" charset="2"/>
              </a:rPr>
              <a:t> we see that </a:t>
            </a:r>
            <a:r>
              <a:rPr lang="en-US" altLang="en-US" sz="2400" i="1" dirty="0" smtClean="0">
                <a:latin typeface="+mn-lt"/>
                <a:sym typeface="Symbol" pitchFamily="18" charset="2"/>
              </a:rPr>
              <a:t>R</a:t>
            </a:r>
            <a:r>
              <a:rPr lang="en-US" altLang="en-US" sz="2400" dirty="0" smtClean="0">
                <a:latin typeface="+mn-lt"/>
                <a:sym typeface="Symbol" pitchFamily="18" charset="2"/>
              </a:rPr>
              <a:t> = </a:t>
            </a:r>
            <a:r>
              <a:rPr lang="en-US" altLang="en-US" sz="2400" i="1" dirty="0" smtClean="0">
                <a:latin typeface="+mn-lt"/>
                <a:sym typeface="Symbol" pitchFamily="18" charset="2"/>
              </a:rPr>
              <a:t>V / I</a:t>
            </a:r>
            <a:r>
              <a:rPr lang="en-US" altLang="en-US" sz="2400" dirty="0" smtClean="0">
                <a:latin typeface="+mn-lt"/>
                <a:sym typeface="Symbol" pitchFamily="18" charset="2"/>
              </a:rPr>
              <a:t>,                      which is the slope.</a:t>
            </a:r>
          </a:p>
          <a:p>
            <a:pPr eaLnBrk="1" hangingPunct="1">
              <a:buFontTx/>
              <a:buNone/>
              <a:defRPr/>
            </a:pPr>
            <a:r>
              <a:rPr lang="en-US" altLang="en-US" sz="2400" dirty="0" smtClean="0">
                <a:latin typeface="+mn-lt"/>
                <a:sym typeface="Symbol" pitchFamily="18" charset="2"/>
              </a:rPr>
              <a:t>Thus the slope should increase with </a:t>
            </a:r>
            <a:r>
              <a:rPr lang="en-US" altLang="en-US" sz="2400" i="1" dirty="0" smtClean="0">
                <a:latin typeface="+mn-lt"/>
                <a:sym typeface="Symbol" pitchFamily="18" charset="2"/>
              </a:rPr>
              <a:t>I</a:t>
            </a:r>
            <a:r>
              <a:rPr lang="en-US" altLang="en-US" sz="2400" dirty="0" smtClean="0">
                <a:latin typeface="+mn-lt"/>
                <a:sym typeface="Symbol" pitchFamily="18" charset="2"/>
              </a:rPr>
              <a:t>.</a:t>
            </a:r>
          </a:p>
        </p:txBody>
      </p:sp>
      <p:sp>
        <p:nvSpPr>
          <p:cNvPr id="56323"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44"/>
          <p:cNvGrpSpPr>
            <a:grpSpLocks/>
          </p:cNvGrpSpPr>
          <p:nvPr/>
        </p:nvGrpSpPr>
        <p:grpSpPr bwMode="auto">
          <a:xfrm>
            <a:off x="6334125" y="5091113"/>
            <a:ext cx="2346325" cy="1851025"/>
            <a:chOff x="4153" y="3206"/>
            <a:chExt cx="1478" cy="1166"/>
          </a:xfrm>
        </p:grpSpPr>
        <p:sp>
          <p:nvSpPr>
            <p:cNvPr id="56333" name="Freeform 41"/>
            <p:cNvSpPr>
              <a:spLocks/>
            </p:cNvSpPr>
            <p:nvPr/>
          </p:nvSpPr>
          <p:spPr bwMode="auto">
            <a:xfrm>
              <a:off x="4403" y="3244"/>
              <a:ext cx="1228" cy="871"/>
            </a:xfrm>
            <a:custGeom>
              <a:avLst/>
              <a:gdLst>
                <a:gd name="T0" fmla="*/ 0 w 1228"/>
                <a:gd name="T1" fmla="*/ 0 h 871"/>
                <a:gd name="T2" fmla="*/ 0 w 1228"/>
                <a:gd name="T3" fmla="*/ 871 h 871"/>
                <a:gd name="T4" fmla="*/ 1228 w 1228"/>
                <a:gd name="T5" fmla="*/ 871 h 871"/>
                <a:gd name="T6" fmla="*/ 0 60000 65536"/>
                <a:gd name="T7" fmla="*/ 0 60000 65536"/>
                <a:gd name="T8" fmla="*/ 0 60000 65536"/>
                <a:gd name="T9" fmla="*/ 0 w 1228"/>
                <a:gd name="T10" fmla="*/ 0 h 871"/>
                <a:gd name="T11" fmla="*/ 1228 w 1228"/>
                <a:gd name="T12" fmla="*/ 871 h 871"/>
              </a:gdLst>
              <a:ahLst/>
              <a:cxnLst>
                <a:cxn ang="T6">
                  <a:pos x="T0" y="T1"/>
                </a:cxn>
                <a:cxn ang="T7">
                  <a:pos x="T2" y="T3"/>
                </a:cxn>
                <a:cxn ang="T8">
                  <a:pos x="T4" y="T5"/>
                </a:cxn>
              </a:cxnLst>
              <a:rect l="T9" t="T10" r="T11" b="T12"/>
              <a:pathLst>
                <a:path w="1228" h="871">
                  <a:moveTo>
                    <a:pt x="0" y="0"/>
                  </a:moveTo>
                  <a:lnTo>
                    <a:pt x="0" y="871"/>
                  </a:lnTo>
                  <a:lnTo>
                    <a:pt x="1228" y="871"/>
                  </a:lnTo>
                </a:path>
              </a:pathLst>
            </a:custGeom>
            <a:noFill/>
            <a:ln w="9525">
              <a:solidFill>
                <a:schemeClr val="tx1"/>
              </a:solidFill>
              <a:round/>
              <a:headEnd type="triangle" w="med" len="med"/>
              <a:tailEnd type="triangle" w="med" len="med"/>
            </a:ln>
          </p:spPr>
          <p:txBody>
            <a:bodyPr/>
            <a:lstStyle/>
            <a:p>
              <a:endParaRPr lang="en-US"/>
            </a:p>
          </p:txBody>
        </p:sp>
        <p:sp>
          <p:nvSpPr>
            <p:cNvPr id="56334" name="Text Box 42"/>
            <p:cNvSpPr txBox="1">
              <a:spLocks noChangeArrowheads="1"/>
            </p:cNvSpPr>
            <p:nvPr/>
          </p:nvSpPr>
          <p:spPr bwMode="auto">
            <a:xfrm>
              <a:off x="4153" y="3206"/>
              <a:ext cx="205" cy="291"/>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V</a:t>
              </a:r>
            </a:p>
          </p:txBody>
        </p:sp>
        <p:sp>
          <p:nvSpPr>
            <p:cNvPr id="56335" name="Text Box 43"/>
            <p:cNvSpPr txBox="1">
              <a:spLocks noChangeArrowheads="1"/>
            </p:cNvSpPr>
            <p:nvPr/>
          </p:nvSpPr>
          <p:spPr bwMode="auto">
            <a:xfrm>
              <a:off x="5389" y="4081"/>
              <a:ext cx="205" cy="291"/>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I</a:t>
              </a:r>
            </a:p>
          </p:txBody>
        </p:sp>
      </p:grpSp>
      <p:sp>
        <p:nvSpPr>
          <p:cNvPr id="865325" name="Rectangle 45"/>
          <p:cNvSpPr>
            <a:spLocks noChangeArrowheads="1"/>
          </p:cNvSpPr>
          <p:nvPr/>
        </p:nvSpPr>
        <p:spPr bwMode="auto">
          <a:xfrm>
            <a:off x="1196296" y="3860800"/>
            <a:ext cx="6641418" cy="397329"/>
          </a:xfrm>
          <a:prstGeom prst="rect">
            <a:avLst/>
          </a:prstGeom>
          <a:solidFill>
            <a:srgbClr val="FFCC66">
              <a:alpha val="39999"/>
            </a:srgbClr>
          </a:solidFill>
          <a:ln w="9525">
            <a:noFill/>
            <a:miter lim="800000"/>
            <a:headEnd/>
            <a:tailEnd/>
          </a:ln>
        </p:spPr>
        <p:txBody>
          <a:bodyPr wrap="none" anchor="ctr"/>
          <a:lstStyle/>
          <a:p>
            <a:endParaRPr lang="en-US" altLang="en-US"/>
          </a:p>
        </p:txBody>
      </p:sp>
      <p:sp>
        <p:nvSpPr>
          <p:cNvPr id="865326" name="Freeform 46"/>
          <p:cNvSpPr>
            <a:spLocks/>
          </p:cNvSpPr>
          <p:nvPr/>
        </p:nvSpPr>
        <p:spPr bwMode="auto">
          <a:xfrm>
            <a:off x="6719888" y="5835650"/>
            <a:ext cx="1925637" cy="696913"/>
          </a:xfrm>
          <a:custGeom>
            <a:avLst/>
            <a:gdLst>
              <a:gd name="T0" fmla="*/ 0 w 1213"/>
              <a:gd name="T1" fmla="*/ 2147483647 h 439"/>
              <a:gd name="T2" fmla="*/ 2147483647 w 1213"/>
              <a:gd name="T3" fmla="*/ 2147483647 h 439"/>
              <a:gd name="T4" fmla="*/ 2147483647 w 1213"/>
              <a:gd name="T5" fmla="*/ 2147483647 h 439"/>
              <a:gd name="T6" fmla="*/ 2147483647 w 1213"/>
              <a:gd name="T7" fmla="*/ 0 h 439"/>
              <a:gd name="T8" fmla="*/ 0 60000 65536"/>
              <a:gd name="T9" fmla="*/ 0 60000 65536"/>
              <a:gd name="T10" fmla="*/ 0 60000 65536"/>
              <a:gd name="T11" fmla="*/ 0 60000 65536"/>
              <a:gd name="T12" fmla="*/ 0 w 1213"/>
              <a:gd name="T13" fmla="*/ 0 h 439"/>
              <a:gd name="T14" fmla="*/ 1213 w 1213"/>
              <a:gd name="T15" fmla="*/ 439 h 439"/>
            </a:gdLst>
            <a:ahLst/>
            <a:cxnLst>
              <a:cxn ang="T8">
                <a:pos x="T0" y="T1"/>
              </a:cxn>
              <a:cxn ang="T9">
                <a:pos x="T2" y="T3"/>
              </a:cxn>
              <a:cxn ang="T10">
                <a:pos x="T4" y="T5"/>
              </a:cxn>
              <a:cxn ang="T11">
                <a:pos x="T6" y="T7"/>
              </a:cxn>
            </a:cxnLst>
            <a:rect l="T12" t="T13" r="T14" b="T15"/>
            <a:pathLst>
              <a:path w="1213" h="439">
                <a:moveTo>
                  <a:pt x="0" y="439"/>
                </a:moveTo>
                <a:cubicBezTo>
                  <a:pt x="160" y="425"/>
                  <a:pt x="321" y="412"/>
                  <a:pt x="478" y="378"/>
                </a:cubicBezTo>
                <a:cubicBezTo>
                  <a:pt x="635" y="344"/>
                  <a:pt x="818" y="297"/>
                  <a:pt x="940" y="234"/>
                </a:cubicBezTo>
                <a:cubicBezTo>
                  <a:pt x="1062" y="171"/>
                  <a:pt x="1137" y="85"/>
                  <a:pt x="1213" y="0"/>
                </a:cubicBezTo>
              </a:path>
            </a:pathLst>
          </a:custGeom>
          <a:noFill/>
          <a:ln w="28575" cmpd="sng">
            <a:solidFill>
              <a:srgbClr val="FF0000"/>
            </a:solidFill>
            <a:round/>
            <a:headEnd/>
            <a:tailEnd/>
          </a:ln>
        </p:spPr>
        <p:txBody>
          <a:bodyPr/>
          <a:lstStyle/>
          <a:p>
            <a:endParaRPr lang="en-US"/>
          </a:p>
        </p:txBody>
      </p:sp>
      <p:sp>
        <p:nvSpPr>
          <p:cNvPr id="865327" name="Text Box 47"/>
          <p:cNvSpPr txBox="1">
            <a:spLocks noChangeArrowheads="1"/>
          </p:cNvSpPr>
          <p:nvPr/>
        </p:nvSpPr>
        <p:spPr bwMode="auto">
          <a:xfrm>
            <a:off x="5634038" y="4213225"/>
            <a:ext cx="2932112" cy="461963"/>
          </a:xfrm>
          <a:prstGeom prst="rect">
            <a:avLst/>
          </a:prstGeom>
          <a:noFill/>
          <a:ln w="9525">
            <a:noFill/>
            <a:miter lim="800000"/>
            <a:headEnd/>
            <a:tailEnd/>
          </a:ln>
        </p:spPr>
        <p:txBody>
          <a:bodyPr>
            <a:spAutoFit/>
          </a:bodyPr>
          <a:lstStyle/>
          <a:p>
            <a:r>
              <a:rPr lang="en-US" altLang="en-US">
                <a:solidFill>
                  <a:schemeClr val="hlink"/>
                </a:solidFill>
              </a:rPr>
              <a:t>ohmic means linear</a:t>
            </a:r>
          </a:p>
        </p:txBody>
      </p:sp>
      <p:sp>
        <p:nvSpPr>
          <p:cNvPr id="865328" name="Text Box 48"/>
          <p:cNvSpPr txBox="1">
            <a:spLocks noChangeArrowheads="1"/>
          </p:cNvSpPr>
          <p:nvPr/>
        </p:nvSpPr>
        <p:spPr bwMode="auto">
          <a:xfrm>
            <a:off x="6905625" y="5470525"/>
            <a:ext cx="1624013" cy="461963"/>
          </a:xfrm>
          <a:prstGeom prst="rect">
            <a:avLst/>
          </a:prstGeom>
          <a:noFill/>
          <a:ln w="9525">
            <a:noFill/>
            <a:miter lim="800000"/>
            <a:headEnd/>
            <a:tailEnd/>
          </a:ln>
        </p:spPr>
        <p:txBody>
          <a:bodyPr wrap="none">
            <a:spAutoFit/>
          </a:bodyPr>
          <a:lstStyle/>
          <a:p>
            <a:r>
              <a:rPr lang="en-US" altLang="en-US">
                <a:solidFill>
                  <a:schemeClr val="hlink"/>
                </a:solidFill>
              </a:rPr>
              <a:t>non-ohmic</a:t>
            </a:r>
          </a:p>
        </p:txBody>
      </p:sp>
      <p:sp>
        <p:nvSpPr>
          <p:cNvPr id="865329" name="Rectangle 49"/>
          <p:cNvSpPr>
            <a:spLocks noChangeArrowheads="1"/>
          </p:cNvSpPr>
          <p:nvPr/>
        </p:nvSpPr>
        <p:spPr bwMode="auto">
          <a:xfrm>
            <a:off x="4449763" y="4283075"/>
            <a:ext cx="950912" cy="347663"/>
          </a:xfrm>
          <a:prstGeom prst="rect">
            <a:avLst/>
          </a:prstGeom>
          <a:solidFill>
            <a:schemeClr val="hlink">
              <a:alpha val="32156"/>
            </a:schemeClr>
          </a:solidFill>
          <a:ln w="9525">
            <a:noFill/>
            <a:miter lim="800000"/>
            <a:headEnd/>
            <a:tailEnd/>
          </a:ln>
        </p:spPr>
        <p:txBody>
          <a:bodyPr wrap="none" anchor="ctr"/>
          <a:lstStyle/>
          <a:p>
            <a:endParaRPr lang="en-US" altLang="en-US"/>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2236" name="Picture 38"/>
          <p:cNvPicPr>
            <a:picLocks noChangeAspect="1" noChangeArrowheads="1"/>
          </p:cNvPicPr>
          <p:nvPr/>
        </p:nvPicPr>
        <p:blipFill>
          <a:blip r:embed="rId7"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pic>
        <p:nvPicPr>
          <p:cNvPr id="865320" name="Picture 40" descr="10 Turn Lin Potentiometer"/>
          <p:cNvPicPr>
            <a:picLocks noChangeAspect="1" noChangeArrowheads="1"/>
          </p:cNvPicPr>
          <p:nvPr/>
        </p:nvPicPr>
        <p:blipFill>
          <a:blip r:embed="rId8"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0" end="0"/>
                                            </p:txEl>
                                          </p:spTgt>
                                        </p:tgtEl>
                                        <p:attrNameLst>
                                          <p:attrName>style.visibility</p:attrName>
                                        </p:attrNameLst>
                                      </p:cBhvr>
                                      <p:to>
                                        <p:strVal val="visible"/>
                                      </p:to>
                                    </p:set>
                                    <p:anim calcmode="lin" valueType="num">
                                      <p:cBhvr additive="base">
                                        <p:cTn id="7" dur="500" fill="hold"/>
                                        <p:tgtEl>
                                          <p:spTgt spid="865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65320"/>
                                        </p:tgtEl>
                                        <p:attrNameLst>
                                          <p:attrName>style.visibility</p:attrName>
                                        </p:attrNameLst>
                                      </p:cBhvr>
                                      <p:to>
                                        <p:strVal val="visible"/>
                                      </p:to>
                                    </p:set>
                                    <p:anim calcmode="lin" valueType="num">
                                      <p:cBhvr>
                                        <p:cTn id="11" dur="500" fill="hold"/>
                                        <p:tgtEl>
                                          <p:spTgt spid="865320"/>
                                        </p:tgtEl>
                                        <p:attrNameLst>
                                          <p:attrName>ppt_w</p:attrName>
                                        </p:attrNameLst>
                                      </p:cBhvr>
                                      <p:tavLst>
                                        <p:tav tm="0">
                                          <p:val>
                                            <p:fltVal val="0"/>
                                          </p:val>
                                        </p:tav>
                                        <p:tav tm="100000">
                                          <p:val>
                                            <p:strVal val="#ppt_w"/>
                                          </p:val>
                                        </p:tav>
                                      </p:tavLst>
                                    </p:anim>
                                    <p:anim calcmode="lin" valueType="num">
                                      <p:cBhvr>
                                        <p:cTn id="12" dur="500" fill="hold"/>
                                        <p:tgtEl>
                                          <p:spTgt spid="865320"/>
                                        </p:tgtEl>
                                        <p:attrNameLst>
                                          <p:attrName>ppt_h</p:attrName>
                                        </p:attrNameLst>
                                      </p:cBhvr>
                                      <p:tavLst>
                                        <p:tav tm="0">
                                          <p:val>
                                            <p:fltVal val="0"/>
                                          </p:val>
                                        </p:tav>
                                        <p:tav tm="100000">
                                          <p:val>
                                            <p:strVal val="#ppt_h"/>
                                          </p:val>
                                        </p:tav>
                                      </p:tavLst>
                                    </p:anim>
                                    <p:animEffect transition="in" filter="fade">
                                      <p:cBhvr>
                                        <p:cTn id="13" dur="500"/>
                                        <p:tgtEl>
                                          <p:spTgt spid="865320"/>
                                        </p:tgtEl>
                                      </p:cBhvr>
                                    </p:animEffect>
                                  </p:childTnLst>
                                </p:cTn>
                              </p:par>
                              <p:par>
                                <p:cTn id="14" presetID="53" presetClass="entr" presetSubtype="0" fill="hold" nodeType="withEffect">
                                  <p:stCondLst>
                                    <p:cond delay="0"/>
                                  </p:stCondLst>
                                  <p:childTnLst>
                                    <p:set>
                                      <p:cBhvr>
                                        <p:cTn id="15" dur="1" fill="hold">
                                          <p:stCondLst>
                                            <p:cond delay="0"/>
                                          </p:stCondLst>
                                        </p:cTn>
                                        <p:tgtEl>
                                          <p:spTgt spid="52236"/>
                                        </p:tgtEl>
                                        <p:attrNameLst>
                                          <p:attrName>style.visibility</p:attrName>
                                        </p:attrNameLst>
                                      </p:cBhvr>
                                      <p:to>
                                        <p:strVal val="visible"/>
                                      </p:to>
                                    </p:set>
                                    <p:anim calcmode="lin" valueType="num">
                                      <p:cBhvr>
                                        <p:cTn id="16" dur="500" fill="hold"/>
                                        <p:tgtEl>
                                          <p:spTgt spid="52236"/>
                                        </p:tgtEl>
                                        <p:attrNameLst>
                                          <p:attrName>ppt_w</p:attrName>
                                        </p:attrNameLst>
                                      </p:cBhvr>
                                      <p:tavLst>
                                        <p:tav tm="0">
                                          <p:val>
                                            <p:fltVal val="0"/>
                                          </p:val>
                                        </p:tav>
                                        <p:tav tm="100000">
                                          <p:val>
                                            <p:strVal val="#ppt_w"/>
                                          </p:val>
                                        </p:tav>
                                      </p:tavLst>
                                    </p:anim>
                                    <p:anim calcmode="lin" valueType="num">
                                      <p:cBhvr>
                                        <p:cTn id="17" dur="500" fill="hold"/>
                                        <p:tgtEl>
                                          <p:spTgt spid="52236"/>
                                        </p:tgtEl>
                                        <p:attrNameLst>
                                          <p:attrName>ppt_h</p:attrName>
                                        </p:attrNameLst>
                                      </p:cBhvr>
                                      <p:tavLst>
                                        <p:tav tm="0">
                                          <p:val>
                                            <p:fltVal val="0"/>
                                          </p:val>
                                        </p:tav>
                                        <p:tav tm="100000">
                                          <p:val>
                                            <p:strVal val="#ppt_h"/>
                                          </p:val>
                                        </p:tav>
                                      </p:tavLst>
                                    </p:anim>
                                    <p:animEffect transition="in" filter="fade">
                                      <p:cBhvr>
                                        <p:cTn id="18" dur="500"/>
                                        <p:tgtEl>
                                          <p:spTgt spid="522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65282">
                                            <p:txEl>
                                              <p:pRg st="1" end="1"/>
                                            </p:txEl>
                                          </p:spTgt>
                                        </p:tgtEl>
                                        <p:attrNameLst>
                                          <p:attrName>style.visibility</p:attrName>
                                        </p:attrNameLst>
                                      </p:cBhvr>
                                      <p:to>
                                        <p:strVal val="visible"/>
                                      </p:to>
                                    </p:set>
                                    <p:anim calcmode="lin" valueType="num">
                                      <p:cBhvr additive="base">
                                        <p:cTn id="23"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65282">
                                            <p:txEl>
                                              <p:pRg st="2" end="2"/>
                                            </p:txEl>
                                          </p:spTgt>
                                        </p:tgtEl>
                                        <p:attrNameLst>
                                          <p:attrName>style.visibility</p:attrName>
                                        </p:attrNameLst>
                                      </p:cBhvr>
                                      <p:to>
                                        <p:strVal val="visible"/>
                                      </p:to>
                                    </p:set>
                                    <p:anim calcmode="lin" valueType="num">
                                      <p:cBhvr additive="base">
                                        <p:cTn id="29"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65282">
                                            <p:txEl>
                                              <p:pRg st="3" end="3"/>
                                            </p:txEl>
                                          </p:spTgt>
                                        </p:tgtEl>
                                        <p:attrNameLst>
                                          <p:attrName>style.visibility</p:attrName>
                                        </p:attrNameLst>
                                      </p:cBhvr>
                                      <p:to>
                                        <p:strVal val="visible"/>
                                      </p:to>
                                    </p:set>
                                    <p:anim calcmode="lin" valueType="num">
                                      <p:cBhvr additive="base">
                                        <p:cTn id="35"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65282">
                                            <p:txEl>
                                              <p:pRg st="4" end="4"/>
                                            </p:txEl>
                                          </p:spTgt>
                                        </p:tgtEl>
                                        <p:attrNameLst>
                                          <p:attrName>style.visibility</p:attrName>
                                        </p:attrNameLst>
                                      </p:cBhvr>
                                      <p:to>
                                        <p:strVal val="visible"/>
                                      </p:to>
                                    </p:set>
                                    <p:anim calcmode="lin" valueType="num">
                                      <p:cBhvr additive="base">
                                        <p:cTn id="41" dur="500" fill="hold"/>
                                        <p:tgtEl>
                                          <p:spTgt spid="86528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65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65325"/>
                                        </p:tgtEl>
                                        <p:attrNameLst>
                                          <p:attrName>style.visibility</p:attrName>
                                        </p:attrNameLst>
                                      </p:cBhvr>
                                      <p:to>
                                        <p:strVal val="visible"/>
                                      </p:to>
                                    </p:set>
                                    <p:animEffect transition="in" filter="wipe(left)">
                                      <p:cBhvr>
                                        <p:cTn id="47" dur="500"/>
                                        <p:tgtEl>
                                          <p:spTgt spid="865325"/>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65326"/>
                                        </p:tgtEl>
                                        <p:attrNameLst>
                                          <p:attrName>style.visibility</p:attrName>
                                        </p:attrNameLst>
                                      </p:cBhvr>
                                      <p:to>
                                        <p:strVal val="visible"/>
                                      </p:to>
                                    </p:set>
                                    <p:animEffect transition="in" filter="wipe(left)">
                                      <p:cBhvr>
                                        <p:cTn id="59" dur="2000"/>
                                        <p:tgtEl>
                                          <p:spTgt spid="865326"/>
                                        </p:tgtEl>
                                      </p:cBhvr>
                                    </p:animEffect>
                                  </p:childTnLst>
                                  <p:subTnLst>
                                    <p:audio>
                                      <p:cMediaNode>
                                        <p:cTn display="0" masterRel="sameClick">
                                          <p:stCondLst>
                                            <p:cond evt="begin" delay="0">
                                              <p:tn val="57"/>
                                            </p:cond>
                                          </p:stCondLst>
                                          <p:endCondLst>
                                            <p:cond evt="onStopAudio" delay="0">
                                              <p:tgtEl>
                                                <p:sldTgt/>
                                              </p:tgtEl>
                                            </p:cond>
                                          </p:endCondLst>
                                        </p:cTn>
                                        <p:tgtEl>
                                          <p:sndTgt r:embed="rId6" name="drumroll.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865327"/>
                                        </p:tgtEl>
                                        <p:attrNameLst>
                                          <p:attrName>style.visibility</p:attrName>
                                        </p:attrNameLst>
                                      </p:cBhvr>
                                      <p:to>
                                        <p:strVal val="visible"/>
                                      </p:to>
                                    </p:set>
                                    <p:anim calcmode="lin" valueType="num">
                                      <p:cBhvr>
                                        <p:cTn id="64" dur="500" fill="hold"/>
                                        <p:tgtEl>
                                          <p:spTgt spid="865327"/>
                                        </p:tgtEl>
                                        <p:attrNameLst>
                                          <p:attrName>ppt_w</p:attrName>
                                        </p:attrNameLst>
                                      </p:cBhvr>
                                      <p:tavLst>
                                        <p:tav tm="0">
                                          <p:val>
                                            <p:fltVal val="0"/>
                                          </p:val>
                                        </p:tav>
                                        <p:tav tm="100000">
                                          <p:val>
                                            <p:strVal val="#ppt_w"/>
                                          </p:val>
                                        </p:tav>
                                      </p:tavLst>
                                    </p:anim>
                                    <p:anim calcmode="lin" valueType="num">
                                      <p:cBhvr>
                                        <p:cTn id="65" dur="500" fill="hold"/>
                                        <p:tgtEl>
                                          <p:spTgt spid="865327"/>
                                        </p:tgtEl>
                                        <p:attrNameLst>
                                          <p:attrName>ppt_h</p:attrName>
                                        </p:attrNameLst>
                                      </p:cBhvr>
                                      <p:tavLst>
                                        <p:tav tm="0">
                                          <p:val>
                                            <p:fltVal val="0"/>
                                          </p:val>
                                        </p:tav>
                                        <p:tav tm="100000">
                                          <p:val>
                                            <p:strVal val="#ppt_h"/>
                                          </p:val>
                                        </p:tav>
                                      </p:tavLst>
                                    </p:anim>
                                    <p:animEffect transition="in" filter="fade">
                                      <p:cBhvr>
                                        <p:cTn id="66" dur="500"/>
                                        <p:tgtEl>
                                          <p:spTgt spid="865327"/>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par>
                                <p:cTn id="67" presetID="53" presetClass="entr" presetSubtype="0" fill="hold" grpId="0" nodeType="withEffect">
                                  <p:stCondLst>
                                    <p:cond delay="0"/>
                                  </p:stCondLst>
                                  <p:childTnLst>
                                    <p:set>
                                      <p:cBhvr>
                                        <p:cTn id="68" dur="1" fill="hold">
                                          <p:stCondLst>
                                            <p:cond delay="0"/>
                                          </p:stCondLst>
                                        </p:cTn>
                                        <p:tgtEl>
                                          <p:spTgt spid="865329"/>
                                        </p:tgtEl>
                                        <p:attrNameLst>
                                          <p:attrName>style.visibility</p:attrName>
                                        </p:attrNameLst>
                                      </p:cBhvr>
                                      <p:to>
                                        <p:strVal val="visible"/>
                                      </p:to>
                                    </p:set>
                                    <p:anim calcmode="lin" valueType="num">
                                      <p:cBhvr>
                                        <p:cTn id="69" dur="500" fill="hold"/>
                                        <p:tgtEl>
                                          <p:spTgt spid="865329"/>
                                        </p:tgtEl>
                                        <p:attrNameLst>
                                          <p:attrName>ppt_w</p:attrName>
                                        </p:attrNameLst>
                                      </p:cBhvr>
                                      <p:tavLst>
                                        <p:tav tm="0">
                                          <p:val>
                                            <p:fltVal val="0"/>
                                          </p:val>
                                        </p:tav>
                                        <p:tav tm="100000">
                                          <p:val>
                                            <p:strVal val="#ppt_w"/>
                                          </p:val>
                                        </p:tav>
                                      </p:tavLst>
                                    </p:anim>
                                    <p:anim calcmode="lin" valueType="num">
                                      <p:cBhvr>
                                        <p:cTn id="70" dur="500" fill="hold"/>
                                        <p:tgtEl>
                                          <p:spTgt spid="865329"/>
                                        </p:tgtEl>
                                        <p:attrNameLst>
                                          <p:attrName>ppt_h</p:attrName>
                                        </p:attrNameLst>
                                      </p:cBhvr>
                                      <p:tavLst>
                                        <p:tav tm="0">
                                          <p:val>
                                            <p:fltVal val="0"/>
                                          </p:val>
                                        </p:tav>
                                        <p:tav tm="100000">
                                          <p:val>
                                            <p:strVal val="#ppt_h"/>
                                          </p:val>
                                        </p:tav>
                                      </p:tavLst>
                                    </p:anim>
                                    <p:animEffect transition="in" filter="fade">
                                      <p:cBhvr>
                                        <p:cTn id="71" dur="500"/>
                                        <p:tgtEl>
                                          <p:spTgt spid="86532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865328"/>
                                        </p:tgtEl>
                                        <p:attrNameLst>
                                          <p:attrName>style.visibility</p:attrName>
                                        </p:attrNameLst>
                                      </p:cBhvr>
                                      <p:to>
                                        <p:strVal val="visible"/>
                                      </p:to>
                                    </p:set>
                                    <p:anim calcmode="lin" valueType="num">
                                      <p:cBhvr>
                                        <p:cTn id="76" dur="500" fill="hold"/>
                                        <p:tgtEl>
                                          <p:spTgt spid="865328"/>
                                        </p:tgtEl>
                                        <p:attrNameLst>
                                          <p:attrName>ppt_w</p:attrName>
                                        </p:attrNameLst>
                                      </p:cBhvr>
                                      <p:tavLst>
                                        <p:tav tm="0">
                                          <p:val>
                                            <p:fltVal val="0"/>
                                          </p:val>
                                        </p:tav>
                                        <p:tav tm="100000">
                                          <p:val>
                                            <p:strVal val="#ppt_w"/>
                                          </p:val>
                                        </p:tav>
                                      </p:tavLst>
                                    </p:anim>
                                    <p:anim calcmode="lin" valueType="num">
                                      <p:cBhvr>
                                        <p:cTn id="77" dur="500" fill="hold"/>
                                        <p:tgtEl>
                                          <p:spTgt spid="865328"/>
                                        </p:tgtEl>
                                        <p:attrNameLst>
                                          <p:attrName>ppt_h</p:attrName>
                                        </p:attrNameLst>
                                      </p:cBhvr>
                                      <p:tavLst>
                                        <p:tav tm="0">
                                          <p:val>
                                            <p:fltVal val="0"/>
                                          </p:val>
                                        </p:tav>
                                        <p:tav tm="100000">
                                          <p:val>
                                            <p:strVal val="#ppt_h"/>
                                          </p:val>
                                        </p:tav>
                                      </p:tavLst>
                                    </p:anim>
                                    <p:animEffect transition="in" filter="fade">
                                      <p:cBhvr>
                                        <p:cTn id="78" dur="500"/>
                                        <p:tgtEl>
                                          <p:spTgt spid="865328"/>
                                        </p:tgtEl>
                                      </p:cBhvr>
                                    </p:animEffec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325" grpId="0" animBg="1"/>
      <p:bldP spid="865326" grpId="0" animBg="1"/>
      <p:bldP spid="865327" grpId="0"/>
      <p:bldP spid="865328" grpId="0"/>
      <p:bldP spid="8653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a:spcBef>
                <a:spcPts val="400"/>
              </a:spcBef>
              <a:buFontTx/>
              <a:buNone/>
              <a:defRPr/>
            </a:pPr>
            <a:r>
              <a:rPr lang="en-US" altLang="en-US" sz="2400" dirty="0" smtClean="0">
                <a:latin typeface="+mn-lt"/>
                <a:sym typeface="Symbol" pitchFamily="18" charset="2"/>
              </a:rPr>
              <a:t>(b) The potentiometer is adjusted so that the meter shows 4.0 V. Will it’s contact be above Y, below Y, or exactly on Y?</a:t>
            </a:r>
          </a:p>
          <a:p>
            <a:pPr>
              <a:spcBef>
                <a:spcPts val="400"/>
              </a:spcBef>
              <a:buFontTx/>
              <a:buNone/>
              <a:defRPr/>
            </a:pPr>
            <a:r>
              <a:rPr lang="en-US" altLang="en-US" sz="2400" dirty="0" smtClean="0">
                <a:latin typeface="+mn-lt"/>
                <a:sym typeface="Symbol" pitchFamily="18" charset="2"/>
              </a:rPr>
              <a:t>SOLUTION: The circuit is acting like a potential divider with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being the resistance between X and Y and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being the resistance between Y and Z.</a:t>
            </a:r>
          </a:p>
          <a:p>
            <a:pPr>
              <a:spcBef>
                <a:spcPts val="400"/>
              </a:spcBef>
              <a:buFontTx/>
              <a:buNone/>
              <a:defRPr/>
            </a:pPr>
            <a:r>
              <a:rPr lang="en-US" altLang="en-US" sz="2400" dirty="0" smtClean="0">
                <a:latin typeface="+mn-lt"/>
                <a:sym typeface="Symbol" pitchFamily="18" charset="2"/>
              </a:rPr>
              <a:t>Since we need </a:t>
            </a:r>
            <a:r>
              <a:rPr lang="en-US" altLang="en-US" sz="2400" i="1" dirty="0" smtClean="0">
                <a:latin typeface="+mn-lt"/>
                <a:sym typeface="Symbol" pitchFamily="18" charset="2"/>
              </a:rPr>
              <a:t>V</a:t>
            </a:r>
            <a:r>
              <a:rPr lang="en-US" altLang="en-US" sz="2400" baseline="-25000" dirty="0" smtClean="0">
                <a:latin typeface="+mn-lt"/>
                <a:sym typeface="Symbol" pitchFamily="18" charset="2"/>
              </a:rPr>
              <a:t>OUT</a:t>
            </a:r>
            <a:r>
              <a:rPr lang="en-US" altLang="en-US" sz="2400" dirty="0" smtClean="0">
                <a:latin typeface="+mn-lt"/>
                <a:sym typeface="Symbol" pitchFamily="18" charset="2"/>
              </a:rPr>
              <a:t> = 4 V, and since </a:t>
            </a:r>
            <a:r>
              <a:rPr lang="en-US" altLang="en-US" sz="2400" i="1" dirty="0" smtClean="0">
                <a:latin typeface="+mn-lt"/>
                <a:sym typeface="Symbol" pitchFamily="18" charset="2"/>
              </a:rPr>
              <a:t>V</a:t>
            </a:r>
            <a:r>
              <a:rPr lang="en-US" altLang="en-US" sz="2400" baseline="-25000" dirty="0" smtClean="0">
                <a:latin typeface="+mn-lt"/>
                <a:sym typeface="Symbol" pitchFamily="18" charset="2"/>
              </a:rPr>
              <a:t>IN</a:t>
            </a:r>
            <a:r>
              <a:rPr lang="en-US" altLang="en-US" sz="2400" dirty="0" smtClean="0">
                <a:latin typeface="+mn-lt"/>
                <a:sym typeface="Symbol" pitchFamily="18" charset="2"/>
              </a:rPr>
              <a:t> = 6 V, the contact must be adjusted above the Y.</a:t>
            </a:r>
            <a:endParaRPr lang="en-US" altLang="en-US" sz="2400" dirty="0">
              <a:latin typeface="+mn-lt"/>
              <a:sym typeface="Symbol" pitchFamily="18" charset="2"/>
            </a:endParaRPr>
          </a:p>
        </p:txBody>
      </p:sp>
      <p:sp>
        <p:nvSpPr>
          <p:cNvPr id="57347"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7350" name="Picture 38"/>
          <p:cNvPicPr>
            <a:picLocks noChangeAspect="1" noChangeArrowheads="1"/>
          </p:cNvPicPr>
          <p:nvPr/>
        </p:nvPicPr>
        <p:blipFill>
          <a:blip r:embed="rId5"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pic>
        <p:nvPicPr>
          <p:cNvPr id="865320" name="Picture 40" descr="10 Turn Lin Potentiometer"/>
          <p:cNvPicPr>
            <a:picLocks noChangeAspect="1" noChangeArrowheads="1"/>
          </p:cNvPicPr>
          <p:nvPr/>
        </p:nvPicPr>
        <p:blipFill>
          <a:blip r:embed="rId6"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
        <p:nvSpPr>
          <p:cNvPr id="7" name="Text Box 31"/>
          <p:cNvSpPr txBox="1">
            <a:spLocks noChangeArrowheads="1"/>
          </p:cNvSpPr>
          <p:nvPr/>
        </p:nvSpPr>
        <p:spPr bwMode="auto">
          <a:xfrm>
            <a:off x="7027863" y="1597025"/>
            <a:ext cx="522287"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dirty="0"/>
          </a:p>
        </p:txBody>
      </p:sp>
      <p:sp>
        <p:nvSpPr>
          <p:cNvPr id="8" name="Text Box 32"/>
          <p:cNvSpPr txBox="1">
            <a:spLocks noChangeArrowheads="1"/>
          </p:cNvSpPr>
          <p:nvPr/>
        </p:nvSpPr>
        <p:spPr bwMode="auto">
          <a:xfrm>
            <a:off x="7048727" y="2047875"/>
            <a:ext cx="522287"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2</a:t>
            </a:r>
            <a:endParaRPr lang="en-US" alt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1" end="1"/>
                                            </p:txEl>
                                          </p:spTgt>
                                        </p:tgtEl>
                                        <p:attrNameLst>
                                          <p:attrName>style.visibility</p:attrName>
                                        </p:attrNameLst>
                                      </p:cBhvr>
                                      <p:to>
                                        <p:strVal val="visible"/>
                                      </p:to>
                                    </p:set>
                                    <p:anim calcmode="lin" valueType="num">
                                      <p:cBhvr additive="base">
                                        <p:cTn id="7"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5282">
                                            <p:txEl>
                                              <p:pRg st="2" end="2"/>
                                            </p:txEl>
                                          </p:spTgt>
                                        </p:tgtEl>
                                        <p:attrNameLst>
                                          <p:attrName>style.visibility</p:attrName>
                                        </p:attrNameLst>
                                      </p:cBhvr>
                                      <p:to>
                                        <p:strVal val="visible"/>
                                      </p:to>
                                    </p:set>
                                    <p:anim calcmode="lin" valueType="num">
                                      <p:cBhvr additive="base">
                                        <p:cTn id="13"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65282">
                                            <p:txEl>
                                              <p:pRg st="3" end="3"/>
                                            </p:txEl>
                                          </p:spTgt>
                                        </p:tgtEl>
                                        <p:attrNameLst>
                                          <p:attrName>style.visibility</p:attrName>
                                        </p:attrNameLst>
                                      </p:cBhvr>
                                      <p:to>
                                        <p:strVal val="visible"/>
                                      </p:to>
                                    </p:set>
                                    <p:anim calcmode="lin" valueType="num">
                                      <p:cBhvr additive="base">
                                        <p:cTn id="33"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eaLnBrk="1" hangingPunct="1">
              <a:buFontTx/>
              <a:buNone/>
              <a:defRPr/>
            </a:pPr>
            <a:r>
              <a:rPr lang="en-US" altLang="en-US" sz="2400" dirty="0" smtClean="0">
                <a:solidFill>
                  <a:srgbClr val="000000"/>
                </a:solidFill>
                <a:latin typeface="+mn-lt"/>
                <a:sym typeface="Symbol" pitchFamily="18" charset="2"/>
              </a:rPr>
              <a:t>(c) The potentiometer is adjusted so that the meter shows 4.0 V. What are the current and the resistance of the lamp at this instant?</a:t>
            </a:r>
          </a:p>
          <a:p>
            <a:pPr eaLnBrk="1" hangingPunct="1">
              <a:buFontTx/>
              <a:buNone/>
              <a:defRPr/>
            </a:pPr>
            <a:r>
              <a:rPr lang="en-US" altLang="en-US" sz="2400" dirty="0" smtClean="0">
                <a:solidFill>
                  <a:srgbClr val="000000"/>
                </a:solidFill>
                <a:latin typeface="+mn-lt"/>
                <a:sym typeface="Symbol" pitchFamily="18" charset="2"/>
              </a:rPr>
              <a:t>SOLUTION:  </a:t>
            </a:r>
            <a:r>
              <a:rPr lang="en-US" altLang="en-US" sz="2400" i="1" dirty="0" smtClean="0">
                <a:solidFill>
                  <a:srgbClr val="000000"/>
                </a:solidFill>
                <a:latin typeface="+mn-lt"/>
                <a:sym typeface="Symbol" pitchFamily="18" charset="2"/>
              </a:rPr>
              <a:t>P</a:t>
            </a:r>
            <a:r>
              <a:rPr lang="en-US" altLang="en-US" sz="2400" dirty="0" smtClean="0">
                <a:solidFill>
                  <a:srgbClr val="000000"/>
                </a:solidFill>
                <a:latin typeface="+mn-lt"/>
                <a:sym typeface="Symbol" pitchFamily="18" charset="2"/>
              </a:rPr>
              <a:t> = 0.80 W and </a:t>
            </a:r>
            <a:r>
              <a:rPr lang="en-US" altLang="en-US" sz="2400" i="1" dirty="0" smtClean="0">
                <a:solidFill>
                  <a:srgbClr val="000000"/>
                </a:solidFill>
                <a:latin typeface="+mn-lt"/>
                <a:sym typeface="Symbol" pitchFamily="18" charset="2"/>
              </a:rPr>
              <a:t>V</a:t>
            </a:r>
            <a:r>
              <a:rPr lang="en-US" altLang="en-US" sz="2400" dirty="0" smtClean="0">
                <a:solidFill>
                  <a:srgbClr val="000000"/>
                </a:solidFill>
                <a:latin typeface="+mn-lt"/>
                <a:sym typeface="Symbol" pitchFamily="18" charset="2"/>
              </a:rPr>
              <a:t> = 4.0 V.</a:t>
            </a:r>
            <a:endParaRPr lang="en-US" altLang="en-US" sz="2400" i="1" dirty="0" smtClean="0">
              <a:solidFill>
                <a:srgbClr val="000000"/>
              </a:solidFill>
              <a:latin typeface="+mn-lt"/>
              <a:sym typeface="Symbol" pitchFamily="18" charset="2"/>
            </a:endParaRPr>
          </a:p>
          <a:p>
            <a:pPr eaLnBrk="1" hangingPunct="1">
              <a:buFontTx/>
              <a:buNone/>
              <a:defRPr/>
            </a:pPr>
            <a:r>
              <a:rPr lang="en-US" altLang="en-US" sz="2400" dirty="0" smtClean="0">
                <a:solidFill>
                  <a:srgbClr val="000000"/>
                </a:solidFill>
                <a:latin typeface="+mn-lt"/>
                <a:sym typeface="Symbol" pitchFamily="18" charset="2"/>
              </a:rPr>
              <a:t>From </a:t>
            </a:r>
            <a:r>
              <a:rPr lang="en-US" altLang="en-US" sz="2400" i="1" dirty="0" smtClean="0">
                <a:solidFill>
                  <a:srgbClr val="000000"/>
                </a:solidFill>
                <a:latin typeface="+mn-lt"/>
                <a:sym typeface="Symbol" pitchFamily="18" charset="2"/>
              </a:rPr>
              <a:t>P</a:t>
            </a:r>
            <a:r>
              <a:rPr lang="en-US" altLang="en-US" sz="2400" dirty="0" smtClean="0">
                <a:solidFill>
                  <a:srgbClr val="000000"/>
                </a:solidFill>
                <a:latin typeface="+mn-lt"/>
                <a:sym typeface="Symbol" pitchFamily="18" charset="2"/>
              </a:rPr>
              <a:t> = </a:t>
            </a:r>
            <a:r>
              <a:rPr lang="en-US" altLang="en-US" sz="2400" i="1" dirty="0" smtClean="0">
                <a:solidFill>
                  <a:srgbClr val="000000"/>
                </a:solidFill>
                <a:latin typeface="+mn-lt"/>
                <a:sym typeface="Symbol" pitchFamily="18" charset="2"/>
              </a:rPr>
              <a:t>IV</a:t>
            </a:r>
            <a:r>
              <a:rPr lang="en-US" altLang="en-US" sz="2400" dirty="0" smtClean="0">
                <a:solidFill>
                  <a:srgbClr val="000000"/>
                </a:solidFill>
                <a:latin typeface="+mn-lt"/>
                <a:sym typeface="Symbol" pitchFamily="18" charset="2"/>
              </a:rPr>
              <a:t> we get 0.8 = </a:t>
            </a:r>
            <a:r>
              <a:rPr lang="en-US" altLang="en-US" sz="2400" i="1" dirty="0" smtClean="0">
                <a:solidFill>
                  <a:srgbClr val="000000"/>
                </a:solidFill>
                <a:latin typeface="+mn-lt"/>
                <a:sym typeface="Symbol" pitchFamily="18" charset="2"/>
              </a:rPr>
              <a:t>I</a:t>
            </a:r>
            <a:r>
              <a:rPr lang="en-US" altLang="en-US" sz="2400" dirty="0" smtClean="0">
                <a:solidFill>
                  <a:srgbClr val="000000"/>
                </a:solidFill>
                <a:latin typeface="+mn-lt"/>
                <a:sym typeface="Symbol" pitchFamily="18" charset="2"/>
              </a:rPr>
              <a:t>(4) so that </a:t>
            </a:r>
            <a:r>
              <a:rPr lang="en-US" altLang="en-US" sz="2400" i="1" dirty="0" smtClean="0">
                <a:solidFill>
                  <a:srgbClr val="000000"/>
                </a:solidFill>
                <a:latin typeface="+mn-lt"/>
                <a:sym typeface="Symbol" pitchFamily="18" charset="2"/>
              </a:rPr>
              <a:t>I</a:t>
            </a:r>
            <a:r>
              <a:rPr lang="en-US" altLang="en-US" sz="2400" dirty="0" smtClean="0">
                <a:solidFill>
                  <a:srgbClr val="000000"/>
                </a:solidFill>
                <a:latin typeface="+mn-lt"/>
                <a:sym typeface="Symbol" pitchFamily="18" charset="2"/>
              </a:rPr>
              <a:t> = 0.20 A.</a:t>
            </a:r>
          </a:p>
          <a:p>
            <a:pPr eaLnBrk="1" hangingPunct="1">
              <a:buFontTx/>
              <a:buNone/>
              <a:defRPr/>
            </a:pPr>
            <a:r>
              <a:rPr lang="en-US" altLang="en-US" sz="2400" dirty="0" smtClean="0">
                <a:solidFill>
                  <a:srgbClr val="000000"/>
                </a:solidFill>
                <a:latin typeface="+mn-lt"/>
                <a:sym typeface="Symbol" pitchFamily="18" charset="2"/>
              </a:rPr>
              <a:t>From </a:t>
            </a:r>
            <a:r>
              <a:rPr lang="en-US" altLang="en-US" sz="2400" i="1" dirty="0" smtClean="0">
                <a:solidFill>
                  <a:srgbClr val="000000"/>
                </a:solidFill>
                <a:latin typeface="+mn-lt"/>
                <a:sym typeface="Symbol" pitchFamily="18" charset="2"/>
              </a:rPr>
              <a:t>V</a:t>
            </a:r>
            <a:r>
              <a:rPr lang="en-US" altLang="en-US" sz="2400" dirty="0" smtClean="0">
                <a:solidFill>
                  <a:srgbClr val="000000"/>
                </a:solidFill>
                <a:latin typeface="+mn-lt"/>
                <a:sym typeface="Symbol" pitchFamily="18" charset="2"/>
              </a:rPr>
              <a:t> = </a:t>
            </a:r>
            <a:r>
              <a:rPr lang="en-US" altLang="en-US" sz="2400" i="1" dirty="0" smtClean="0">
                <a:solidFill>
                  <a:srgbClr val="000000"/>
                </a:solidFill>
                <a:latin typeface="+mn-lt"/>
                <a:sym typeface="Symbol" pitchFamily="18" charset="2"/>
              </a:rPr>
              <a:t>IR</a:t>
            </a:r>
            <a:r>
              <a:rPr lang="en-US" altLang="en-US" sz="2400" dirty="0" smtClean="0">
                <a:solidFill>
                  <a:srgbClr val="000000"/>
                </a:solidFill>
                <a:latin typeface="+mn-lt"/>
                <a:sym typeface="Symbol" pitchFamily="18" charset="2"/>
              </a:rPr>
              <a:t> we get 4 = 0.2</a:t>
            </a:r>
            <a:r>
              <a:rPr lang="en-US" altLang="en-US" sz="2400" i="1" dirty="0" smtClean="0">
                <a:solidFill>
                  <a:srgbClr val="000000"/>
                </a:solidFill>
                <a:latin typeface="+mn-lt"/>
                <a:sym typeface="Symbol" pitchFamily="18" charset="2"/>
              </a:rPr>
              <a:t>R</a:t>
            </a:r>
            <a:r>
              <a:rPr lang="en-US" altLang="en-US" sz="2400" dirty="0" smtClean="0">
                <a:solidFill>
                  <a:srgbClr val="000000"/>
                </a:solidFill>
                <a:latin typeface="+mn-lt"/>
                <a:sym typeface="Symbol" pitchFamily="18" charset="2"/>
              </a:rPr>
              <a:t> so that </a:t>
            </a:r>
            <a:r>
              <a:rPr lang="en-US" altLang="en-US" sz="2400" i="1" dirty="0" smtClean="0">
                <a:solidFill>
                  <a:srgbClr val="000000"/>
                </a:solidFill>
                <a:latin typeface="+mn-lt"/>
                <a:sym typeface="Symbol" pitchFamily="18" charset="2"/>
              </a:rPr>
              <a:t>R</a:t>
            </a:r>
            <a:r>
              <a:rPr lang="en-US" altLang="en-US" sz="2400" dirty="0" smtClean="0">
                <a:solidFill>
                  <a:srgbClr val="000000"/>
                </a:solidFill>
                <a:latin typeface="+mn-lt"/>
                <a:sym typeface="Symbol" pitchFamily="18" charset="2"/>
              </a:rPr>
              <a:t> = 20. .</a:t>
            </a:r>
          </a:p>
          <a:p>
            <a:pPr eaLnBrk="1" hangingPunct="1">
              <a:buFontTx/>
              <a:buNone/>
              <a:defRPr/>
            </a:pPr>
            <a:r>
              <a:rPr lang="en-US" altLang="en-US" sz="2400" dirty="0" smtClean="0">
                <a:solidFill>
                  <a:srgbClr val="000000"/>
                </a:solidFill>
                <a:latin typeface="+mn-lt"/>
                <a:sym typeface="Symbol" pitchFamily="18" charset="2"/>
              </a:rPr>
              <a:t>You could also use </a:t>
            </a:r>
            <a:r>
              <a:rPr lang="en-US" altLang="en-US" sz="2400" i="1" dirty="0" smtClean="0">
                <a:solidFill>
                  <a:srgbClr val="000000"/>
                </a:solidFill>
                <a:latin typeface="+mn-lt"/>
                <a:sym typeface="Symbol" pitchFamily="18" charset="2"/>
              </a:rPr>
              <a:t>P</a:t>
            </a:r>
            <a:r>
              <a:rPr lang="en-US" altLang="en-US" sz="2400" dirty="0" smtClean="0">
                <a:solidFill>
                  <a:srgbClr val="000000"/>
                </a:solidFill>
                <a:latin typeface="+mn-lt"/>
                <a:sym typeface="Symbol" pitchFamily="18" charset="2"/>
              </a:rPr>
              <a:t> = </a:t>
            </a:r>
            <a:r>
              <a:rPr lang="en-US" altLang="en-US" sz="2400" i="1" dirty="0" smtClean="0">
                <a:solidFill>
                  <a:srgbClr val="000000"/>
                </a:solidFill>
                <a:latin typeface="+mn-lt"/>
                <a:sym typeface="Symbol" pitchFamily="18" charset="2"/>
              </a:rPr>
              <a:t>I</a:t>
            </a:r>
            <a:r>
              <a:rPr lang="en-US" altLang="en-US" sz="2400" baseline="30000" dirty="0" smtClean="0">
                <a:solidFill>
                  <a:srgbClr val="000000"/>
                </a:solidFill>
                <a:latin typeface="+mn-lt"/>
                <a:sym typeface="Symbol" pitchFamily="18" charset="2"/>
              </a:rPr>
              <a:t> 2</a:t>
            </a:r>
            <a:r>
              <a:rPr lang="en-US" altLang="en-US" sz="2400" i="1" dirty="0" smtClean="0">
                <a:solidFill>
                  <a:srgbClr val="000000"/>
                </a:solidFill>
                <a:latin typeface="+mn-lt"/>
                <a:sym typeface="Symbol" pitchFamily="18" charset="2"/>
              </a:rPr>
              <a:t>R</a:t>
            </a:r>
            <a:r>
              <a:rPr lang="en-US" altLang="en-US" sz="2400" dirty="0" smtClean="0">
                <a:solidFill>
                  <a:srgbClr val="000000"/>
                </a:solidFill>
                <a:latin typeface="+mn-lt"/>
                <a:sym typeface="Symbol" pitchFamily="18" charset="2"/>
              </a:rPr>
              <a:t> for this last one.</a:t>
            </a:r>
            <a:endParaRPr lang="en-US" altLang="en-US" sz="2400" dirty="0">
              <a:solidFill>
                <a:srgbClr val="000000"/>
              </a:solidFill>
              <a:latin typeface="+mn-lt"/>
              <a:sym typeface="Symbol" pitchFamily="18" charset="2"/>
            </a:endParaRPr>
          </a:p>
        </p:txBody>
      </p:sp>
      <p:sp>
        <p:nvSpPr>
          <p:cNvPr id="58371"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8374" name="Picture 38"/>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sp>
        <p:nvSpPr>
          <p:cNvPr id="7" name="Rectangle 28"/>
          <p:cNvSpPr>
            <a:spLocks noChangeArrowheads="1"/>
          </p:cNvSpPr>
          <p:nvPr/>
        </p:nvSpPr>
        <p:spPr bwMode="auto">
          <a:xfrm>
            <a:off x="1093788" y="2351088"/>
            <a:ext cx="2070100" cy="347662"/>
          </a:xfrm>
          <a:prstGeom prst="rect">
            <a:avLst/>
          </a:prstGeom>
          <a:solidFill>
            <a:srgbClr val="FFCC66">
              <a:alpha val="39999"/>
            </a:srgbClr>
          </a:solidFill>
          <a:ln w="9525">
            <a:noFill/>
            <a:miter lim="800000"/>
            <a:headEnd/>
            <a:tailEnd/>
          </a:ln>
        </p:spPr>
        <p:txBody>
          <a:bodyPr wrap="none" anchor="ctr"/>
          <a:lstStyle/>
          <a:p>
            <a:endParaRPr lang="en-US" altLang="en-US"/>
          </a:p>
        </p:txBody>
      </p:sp>
      <p:pic>
        <p:nvPicPr>
          <p:cNvPr id="865320" name="Picture 40" descr="10 Turn Lin Potentiometer"/>
          <p:cNvPicPr>
            <a:picLocks noChangeAspect="1" noChangeArrowheads="1"/>
          </p:cNvPicPr>
          <p:nvPr/>
        </p:nvPicPr>
        <p:blipFill>
          <a:blip r:embed="rId7"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
        <p:nvSpPr>
          <p:cNvPr id="8" name="Text Box 31"/>
          <p:cNvSpPr txBox="1">
            <a:spLocks noChangeArrowheads="1"/>
          </p:cNvSpPr>
          <p:nvPr/>
        </p:nvSpPr>
        <p:spPr bwMode="auto">
          <a:xfrm>
            <a:off x="7027863" y="1597025"/>
            <a:ext cx="522287"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dirty="0"/>
          </a:p>
        </p:txBody>
      </p:sp>
      <p:sp>
        <p:nvSpPr>
          <p:cNvPr id="9" name="Text Box 32"/>
          <p:cNvSpPr txBox="1">
            <a:spLocks noChangeArrowheads="1"/>
          </p:cNvSpPr>
          <p:nvPr/>
        </p:nvSpPr>
        <p:spPr bwMode="auto">
          <a:xfrm>
            <a:off x="7048727" y="2047875"/>
            <a:ext cx="522287"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2</a:t>
            </a:r>
            <a:endParaRPr lang="en-US" alt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1" end="1"/>
                                            </p:txEl>
                                          </p:spTgt>
                                        </p:tgtEl>
                                        <p:attrNameLst>
                                          <p:attrName>style.visibility</p:attrName>
                                        </p:attrNameLst>
                                      </p:cBhvr>
                                      <p:to>
                                        <p:strVal val="visible"/>
                                      </p:to>
                                    </p:set>
                                    <p:anim calcmode="lin" valueType="num">
                                      <p:cBhvr additive="base">
                                        <p:cTn id="7"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5282">
                                            <p:txEl>
                                              <p:pRg st="2" end="2"/>
                                            </p:txEl>
                                          </p:spTgt>
                                        </p:tgtEl>
                                        <p:attrNameLst>
                                          <p:attrName>style.visibility</p:attrName>
                                        </p:attrNameLst>
                                      </p:cBhvr>
                                      <p:to>
                                        <p:strVal val="visible"/>
                                      </p:to>
                                    </p:set>
                                    <p:anim calcmode="lin" valueType="num">
                                      <p:cBhvr additive="base">
                                        <p:cTn id="13"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65282">
                                            <p:txEl>
                                              <p:pRg st="3" end="3"/>
                                            </p:txEl>
                                          </p:spTgt>
                                        </p:tgtEl>
                                        <p:attrNameLst>
                                          <p:attrName>style.visibility</p:attrName>
                                        </p:attrNameLst>
                                      </p:cBhvr>
                                      <p:to>
                                        <p:strVal val="visible"/>
                                      </p:to>
                                    </p:set>
                                    <p:anim calcmode="lin" valueType="num">
                                      <p:cBhvr additive="base">
                                        <p:cTn id="24"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65282">
                                            <p:txEl>
                                              <p:pRg st="4" end="4"/>
                                            </p:txEl>
                                          </p:spTgt>
                                        </p:tgtEl>
                                        <p:attrNameLst>
                                          <p:attrName>style.visibility</p:attrName>
                                        </p:attrNameLst>
                                      </p:cBhvr>
                                      <p:to>
                                        <p:strVal val="visible"/>
                                      </p:to>
                                    </p:set>
                                    <p:anim calcmode="lin" valueType="num">
                                      <p:cBhvr additive="base">
                                        <p:cTn id="30" dur="500" fill="hold"/>
                                        <p:tgtEl>
                                          <p:spTgt spid="86528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65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65282">
                                            <p:txEl>
                                              <p:pRg st="5" end="5"/>
                                            </p:txEl>
                                          </p:spTgt>
                                        </p:tgtEl>
                                        <p:attrNameLst>
                                          <p:attrName>style.visibility</p:attrName>
                                        </p:attrNameLst>
                                      </p:cBhvr>
                                      <p:to>
                                        <p:strVal val="visible"/>
                                      </p:to>
                                    </p:set>
                                    <p:anim calcmode="lin" valueType="num">
                                      <p:cBhvr additive="base">
                                        <p:cTn id="36" dur="500" fill="hold"/>
                                        <p:tgtEl>
                                          <p:spTgt spid="86528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65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a:buFontTx/>
              <a:buNone/>
              <a:defRPr/>
            </a:pPr>
            <a:r>
              <a:rPr lang="en-US" altLang="en-US" sz="2400" dirty="0" smtClean="0">
                <a:latin typeface="+mn-lt"/>
                <a:sym typeface="Symbol" pitchFamily="18" charset="2"/>
              </a:rPr>
              <a:t>(d) The potentiometer is adjusted so that the meter shows 4.0 V.  What is the resistance of the Y-Z portion of the potentiometer?</a:t>
            </a:r>
          </a:p>
          <a:p>
            <a:pPr>
              <a:buFontTx/>
              <a:buNone/>
              <a:defRPr/>
            </a:pPr>
            <a:r>
              <a:rPr lang="en-US" altLang="en-US" sz="2400" dirty="0" smtClean="0">
                <a:latin typeface="+mn-lt"/>
                <a:sym typeface="Symbol" pitchFamily="18" charset="2"/>
              </a:rPr>
              <a:t>SOLUTION: Let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 X to Y and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 Y to Z resistance.</a:t>
            </a:r>
          </a:p>
          <a:p>
            <a:pPr>
              <a:buFontTx/>
              <a:buNone/>
              <a:defRPr/>
            </a:pPr>
            <a:r>
              <a:rPr lang="en-US" altLang="en-US" sz="2400" dirty="0" smtClean="0">
                <a:latin typeface="+mn-lt"/>
                <a:sym typeface="Symbol" pitchFamily="18" charset="2"/>
              </a:rPr>
              <a:t>Then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 24 so that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 24 –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a:t>
            </a:r>
          </a:p>
          <a:p>
            <a:pPr>
              <a:buFontTx/>
              <a:buNone/>
              <a:defRPr/>
            </a:pPr>
            <a:r>
              <a:rPr lang="en-US" altLang="en-US" sz="2400" dirty="0" smtClean="0">
                <a:latin typeface="+mn-lt"/>
                <a:sym typeface="Symbol" pitchFamily="18" charset="2"/>
              </a:rPr>
              <a:t>From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we get</a:t>
            </a:r>
            <a:endParaRPr lang="en-US" altLang="en-US" sz="2400" dirty="0" smtClean="0">
              <a:latin typeface="+mn-lt"/>
              <a:sym typeface="Symbol" pitchFamily="18" charset="2"/>
            </a:endParaRPr>
          </a:p>
          <a:p>
            <a:pPr>
              <a:buFontTx/>
              <a:buNone/>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dirty="0" smtClean="0">
                <a:solidFill>
                  <a:srgbClr val="000000"/>
                </a:solidFill>
                <a:latin typeface="+mn-lt"/>
                <a:cs typeface="Times New Roman" pitchFamily="18" charset="0"/>
              </a:rPr>
              <a:t>4 = 7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(24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r>
              <a:rPr lang="en-US" altLang="en-US" sz="2400" dirty="0" smtClean="0">
                <a:latin typeface="+mn-lt"/>
                <a:sym typeface="Symbol" pitchFamily="18" charset="2"/>
              </a:rPr>
              <a:t>+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solidFill>
                  <a:srgbClr val="000000"/>
                </a:solidFill>
                <a:latin typeface="+mn-lt"/>
                <a:cs typeface="Times New Roman" pitchFamily="18" charset="0"/>
              </a:rPr>
              <a:t>) ]</a:t>
            </a:r>
            <a:endParaRPr lang="en-US" altLang="en-US" sz="2400" dirty="0">
              <a:latin typeface="+mn-lt"/>
              <a:sym typeface="Symbol" pitchFamily="18" charset="2"/>
            </a:endParaRPr>
          </a:p>
        </p:txBody>
      </p:sp>
      <p:sp>
        <p:nvSpPr>
          <p:cNvPr id="59395"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9398" name="Picture 38"/>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sp>
        <p:nvSpPr>
          <p:cNvPr id="8" name="Rectangle 28"/>
          <p:cNvSpPr>
            <a:spLocks noChangeArrowheads="1"/>
          </p:cNvSpPr>
          <p:nvPr/>
        </p:nvSpPr>
        <p:spPr bwMode="auto">
          <a:xfrm>
            <a:off x="1436688" y="3076575"/>
            <a:ext cx="1944687" cy="377825"/>
          </a:xfrm>
          <a:prstGeom prst="rect">
            <a:avLst/>
          </a:prstGeom>
          <a:solidFill>
            <a:srgbClr val="FFCC66">
              <a:alpha val="39999"/>
            </a:srgbClr>
          </a:solidFill>
          <a:ln w="9525">
            <a:noFill/>
            <a:miter lim="800000"/>
            <a:headEnd/>
            <a:tailEnd/>
          </a:ln>
        </p:spPr>
        <p:txBody>
          <a:bodyPr wrap="none" anchor="ctr"/>
          <a:lstStyle/>
          <a:p>
            <a:endParaRPr lang="en-US" altLang="en-US"/>
          </a:p>
        </p:txBody>
      </p:sp>
      <p:sp>
        <p:nvSpPr>
          <p:cNvPr id="10" name="Line 30"/>
          <p:cNvSpPr>
            <a:spLocks noChangeShapeType="1"/>
          </p:cNvSpPr>
          <p:nvPr/>
        </p:nvSpPr>
        <p:spPr bwMode="auto">
          <a:xfrm flipH="1">
            <a:off x="4205288" y="6396038"/>
            <a:ext cx="265112" cy="277812"/>
          </a:xfrm>
          <a:prstGeom prst="line">
            <a:avLst/>
          </a:prstGeom>
          <a:noFill/>
          <a:ln w="28575">
            <a:solidFill>
              <a:srgbClr val="FF0000"/>
            </a:solidFill>
            <a:round/>
            <a:headEnd/>
            <a:tailEnd/>
          </a:ln>
        </p:spPr>
        <p:txBody>
          <a:bodyPr/>
          <a:lstStyle/>
          <a:p>
            <a:endParaRPr lang="en-US"/>
          </a:p>
        </p:txBody>
      </p:sp>
      <p:pic>
        <p:nvPicPr>
          <p:cNvPr id="865320" name="Picture 40" descr="10 Turn Lin Potentiometer"/>
          <p:cNvPicPr>
            <a:picLocks noChangeAspect="1" noChangeArrowheads="1"/>
          </p:cNvPicPr>
          <p:nvPr/>
        </p:nvPicPr>
        <p:blipFill>
          <a:blip r:embed="rId7"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
        <p:nvSpPr>
          <p:cNvPr id="13" name="Text Box 31"/>
          <p:cNvSpPr txBox="1">
            <a:spLocks noChangeArrowheads="1"/>
          </p:cNvSpPr>
          <p:nvPr/>
        </p:nvSpPr>
        <p:spPr bwMode="auto">
          <a:xfrm>
            <a:off x="7027863" y="1597025"/>
            <a:ext cx="522287"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dirty="0"/>
          </a:p>
        </p:txBody>
      </p:sp>
      <p:sp>
        <p:nvSpPr>
          <p:cNvPr id="14" name="Text Box 32"/>
          <p:cNvSpPr txBox="1">
            <a:spLocks noChangeArrowheads="1"/>
          </p:cNvSpPr>
          <p:nvPr/>
        </p:nvSpPr>
        <p:spPr bwMode="auto">
          <a:xfrm>
            <a:off x="7048727" y="2047875"/>
            <a:ext cx="522287"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2</a:t>
            </a:r>
            <a:endParaRPr lang="en-US" altLang="en-US" dirty="0"/>
          </a:p>
        </p:txBody>
      </p:sp>
      <p:sp>
        <p:nvSpPr>
          <p:cNvPr id="15" name="Rectangle 28"/>
          <p:cNvSpPr>
            <a:spLocks noChangeArrowheads="1"/>
          </p:cNvSpPr>
          <p:nvPr/>
        </p:nvSpPr>
        <p:spPr bwMode="auto">
          <a:xfrm>
            <a:off x="5109029" y="5478690"/>
            <a:ext cx="1175657" cy="377825"/>
          </a:xfrm>
          <a:prstGeom prst="rect">
            <a:avLst/>
          </a:prstGeom>
          <a:solidFill>
            <a:srgbClr val="00B0F0">
              <a:alpha val="39999"/>
            </a:srgbClr>
          </a:solidFill>
          <a:ln w="9525">
            <a:noFill/>
            <a:miter lim="800000"/>
            <a:headEnd/>
            <a:tailEnd/>
          </a:ln>
        </p:spPr>
        <p:txBody>
          <a:bodyPr wrap="none" anchor="ctr"/>
          <a:lstStyle/>
          <a:p>
            <a:endParaRPr lang="en-US" altLang="en-US"/>
          </a:p>
        </p:txBody>
      </p:sp>
      <p:sp>
        <p:nvSpPr>
          <p:cNvPr id="16" name="Rectangle 28"/>
          <p:cNvSpPr>
            <a:spLocks noChangeArrowheads="1"/>
          </p:cNvSpPr>
          <p:nvPr/>
        </p:nvSpPr>
        <p:spPr bwMode="auto">
          <a:xfrm>
            <a:off x="2786516" y="6371317"/>
            <a:ext cx="1045256" cy="377825"/>
          </a:xfrm>
          <a:prstGeom prst="rect">
            <a:avLst/>
          </a:prstGeom>
          <a:solidFill>
            <a:srgbClr val="00B0F0">
              <a:alpha val="39999"/>
            </a:srgbClr>
          </a:solidFill>
          <a:ln w="9525">
            <a:noFill/>
            <a:miter lim="800000"/>
            <a:headEnd/>
            <a:tailEnd/>
          </a:ln>
        </p:spPr>
        <p:txBody>
          <a:bodyPr wrap="none" anchor="ctr"/>
          <a:lstStyle/>
          <a:p>
            <a:endParaRPr lang="en-US" altLang="en-US"/>
          </a:p>
        </p:txBody>
      </p:sp>
      <p:sp>
        <p:nvSpPr>
          <p:cNvPr id="9" name="Line 29"/>
          <p:cNvSpPr>
            <a:spLocks noChangeShapeType="1"/>
          </p:cNvSpPr>
          <p:nvPr/>
        </p:nvSpPr>
        <p:spPr bwMode="auto">
          <a:xfrm flipH="1">
            <a:off x="3503613" y="6405563"/>
            <a:ext cx="265112" cy="277812"/>
          </a:xfrm>
          <a:prstGeom prst="line">
            <a:avLst/>
          </a:prstGeom>
          <a:noFill/>
          <a:ln w="28575">
            <a:solidFill>
              <a:srgbClr val="FF0000"/>
            </a:solidFill>
            <a:round/>
            <a:headEnd/>
            <a:tailEnd/>
          </a:ln>
        </p:spPr>
        <p:txBody>
          <a:bodyPr/>
          <a:lstStyle/>
          <a:p>
            <a:endParaRPr lang="en-US"/>
          </a:p>
        </p:txBody>
      </p:sp>
      <p:sp>
        <p:nvSpPr>
          <p:cNvPr id="17" name="Rectangle 28"/>
          <p:cNvSpPr>
            <a:spLocks noChangeArrowheads="1"/>
          </p:cNvSpPr>
          <p:nvPr/>
        </p:nvSpPr>
        <p:spPr bwMode="auto">
          <a:xfrm>
            <a:off x="1603603" y="5493204"/>
            <a:ext cx="1836284" cy="377825"/>
          </a:xfrm>
          <a:prstGeom prst="rect">
            <a:avLst/>
          </a:prstGeom>
          <a:solidFill>
            <a:srgbClr val="FFCC66">
              <a:alpha val="39999"/>
            </a:srgbClr>
          </a:solidFill>
          <a:ln w="9525">
            <a:noFill/>
            <a:miter lim="800000"/>
            <a:headEnd/>
            <a:tailEnd/>
          </a:ln>
        </p:spPr>
        <p:txBody>
          <a:bodyPr wrap="none" anchor="ctr"/>
          <a:lstStyle/>
          <a:p>
            <a:endParaRPr lang="en-US" altLang="en-US"/>
          </a:p>
        </p:txBody>
      </p:sp>
      <p:sp>
        <p:nvSpPr>
          <p:cNvPr id="18" name="TextBox 17"/>
          <p:cNvSpPr txBox="1"/>
          <p:nvPr/>
        </p:nvSpPr>
        <p:spPr>
          <a:xfrm>
            <a:off x="4876799" y="6323765"/>
            <a:ext cx="3425371" cy="461665"/>
          </a:xfrm>
          <a:prstGeom prst="rect">
            <a:avLst/>
          </a:prstGeom>
          <a:noFill/>
        </p:spPr>
        <p:txBody>
          <a:bodyPr wrap="square" rtlCol="0">
            <a:spAutoFit/>
          </a:bodyPr>
          <a:lstStyle/>
          <a:p>
            <a:r>
              <a:rPr lang="en-US" altLang="en-US" dirty="0">
                <a:sym typeface="Symbol"/>
              </a:rPr>
              <a:t> </a:t>
            </a:r>
            <a:r>
              <a:rPr lang="en-US" altLang="en-US" i="1" dirty="0">
                <a:sym typeface="Symbol" pitchFamily="18" charset="2"/>
              </a:rPr>
              <a:t>R</a:t>
            </a:r>
            <a:r>
              <a:rPr lang="en-US" altLang="en-US" baseline="-25000" dirty="0">
                <a:sym typeface="Symbol" pitchFamily="18" charset="2"/>
              </a:rPr>
              <a:t>2</a:t>
            </a:r>
            <a:r>
              <a:rPr lang="en-US" altLang="en-US" dirty="0">
                <a:sym typeface="Symbol" pitchFamily="18" charset="2"/>
              </a:rPr>
              <a:t> = 14   (</a:t>
            </a:r>
            <a:r>
              <a:rPr lang="en-US" altLang="en-US" dirty="0">
                <a:solidFill>
                  <a:schemeClr val="hlink"/>
                </a:solidFill>
                <a:sym typeface="Symbol" pitchFamily="18" charset="2"/>
              </a:rPr>
              <a:t>13.71</a:t>
            </a:r>
            <a:r>
              <a:rPr lang="en-US" altLang="en-US" dirty="0">
                <a:sym typeface="Symbol" pitchFamily="18" charset="2"/>
              </a:rPr>
              <a:t>).</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1" end="1"/>
                                            </p:txEl>
                                          </p:spTgt>
                                        </p:tgtEl>
                                        <p:attrNameLst>
                                          <p:attrName>style.visibility</p:attrName>
                                        </p:attrNameLst>
                                      </p:cBhvr>
                                      <p:to>
                                        <p:strVal val="visible"/>
                                      </p:to>
                                    </p:set>
                                    <p:anim calcmode="lin" valueType="num">
                                      <p:cBhvr additive="base">
                                        <p:cTn id="7"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5282">
                                            <p:txEl>
                                              <p:pRg st="2" end="2"/>
                                            </p:txEl>
                                          </p:spTgt>
                                        </p:tgtEl>
                                        <p:attrNameLst>
                                          <p:attrName>style.visibility</p:attrName>
                                        </p:attrNameLst>
                                      </p:cBhvr>
                                      <p:to>
                                        <p:strVal val="visible"/>
                                      </p:to>
                                    </p:set>
                                    <p:anim calcmode="lin" valueType="num">
                                      <p:cBhvr additive="base">
                                        <p:cTn id="13"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65282">
                                            <p:txEl>
                                              <p:pRg st="3" end="3"/>
                                            </p:txEl>
                                          </p:spTgt>
                                        </p:tgtEl>
                                        <p:attrNameLst>
                                          <p:attrName>style.visibility</p:attrName>
                                        </p:attrNameLst>
                                      </p:cBhvr>
                                      <p:to>
                                        <p:strVal val="visible"/>
                                      </p:to>
                                    </p:set>
                                    <p:anim calcmode="lin" valueType="num">
                                      <p:cBhvr additive="base">
                                        <p:cTn id="19"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with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5"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65282">
                                            <p:txEl>
                                              <p:pRg st="4" end="4"/>
                                            </p:txEl>
                                          </p:spTgt>
                                        </p:tgtEl>
                                        <p:attrNameLst>
                                          <p:attrName>style.visibility</p:attrName>
                                        </p:attrNameLst>
                                      </p:cBhvr>
                                      <p:to>
                                        <p:strVal val="visible"/>
                                      </p:to>
                                    </p:set>
                                    <p:anim calcmode="lin" valueType="num">
                                      <p:cBhvr additive="base">
                                        <p:cTn id="33" dur="500" fill="hold"/>
                                        <p:tgtEl>
                                          <p:spTgt spid="86528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65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865282">
                                            <p:txEl>
                                              <p:pRg st="5" end="5"/>
                                            </p:txEl>
                                          </p:spTgt>
                                        </p:tgtEl>
                                        <p:attrNameLst>
                                          <p:attrName>style.visibility</p:attrName>
                                        </p:attrNameLst>
                                      </p:cBhvr>
                                      <p:to>
                                        <p:strVal val="visible"/>
                                      </p:to>
                                    </p:set>
                                    <p:anim calcmode="lin" valueType="num">
                                      <p:cBhvr additive="base">
                                        <p:cTn id="39" dur="500" fill="hold"/>
                                        <p:tgtEl>
                                          <p:spTgt spid="86528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65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nodeType="with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6" grpId="0" animBg="1"/>
      <p:bldP spid="9" grpId="0" animBg="1"/>
      <p:bldP spid="17" grpId="0" animBg="1"/>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a:buFontTx/>
              <a:buNone/>
              <a:defRPr/>
            </a:pPr>
            <a:r>
              <a:rPr lang="en-US" altLang="en-US" sz="2400" dirty="0" smtClean="0">
                <a:latin typeface="+mn-lt"/>
                <a:sym typeface="Symbol" pitchFamily="18" charset="2"/>
              </a:rPr>
              <a:t>(e) The potentiometer is adjusted so that the meter shows 4.0 V. What is the current in the Y-Z                   portion of the potentiometer?</a:t>
            </a:r>
          </a:p>
          <a:p>
            <a:pPr>
              <a:buFontTx/>
              <a:buNone/>
              <a:defRPr/>
            </a:pPr>
            <a:r>
              <a:rPr lang="en-US" altLang="en-US" sz="2400" dirty="0" smtClean="0">
                <a:latin typeface="+mn-lt"/>
                <a:sym typeface="Symbol" pitchFamily="18" charset="2"/>
              </a:rPr>
              <a:t>SOLUTION:</a:t>
            </a:r>
          </a:p>
          <a:p>
            <a:pPr>
              <a:buFontTx/>
              <a:buNone/>
              <a:defRPr/>
            </a:pPr>
            <a:r>
              <a:rPr lang="en-US" altLang="en-US" sz="2400" dirty="0" smtClean="0">
                <a:latin typeface="+mn-lt"/>
                <a:sym typeface="Symbol" pitchFamily="18" charset="2"/>
              </a:rPr>
              <a:t></a:t>
            </a:r>
            <a:r>
              <a:rPr lang="en-US" altLang="en-US" sz="2400" i="1" dirty="0" smtClean="0">
                <a:latin typeface="+mn-lt"/>
                <a:sym typeface="Symbol" pitchFamily="18" charset="2"/>
              </a:rPr>
              <a:t>V</a:t>
            </a:r>
            <a:r>
              <a:rPr lang="en-US" altLang="en-US" sz="2400" baseline="-25000" dirty="0" smtClean="0">
                <a:latin typeface="+mn-lt"/>
                <a:sym typeface="Symbol" pitchFamily="18" charset="2"/>
              </a:rPr>
              <a:t>2</a:t>
            </a:r>
            <a:r>
              <a:rPr lang="en-US" altLang="en-US" sz="2400" dirty="0" smtClean="0">
                <a:latin typeface="+mn-lt"/>
                <a:sym typeface="Symbol" pitchFamily="18" charset="2"/>
              </a:rPr>
              <a:t> = 4.0 V because it is in parallel with the lamp.</a:t>
            </a:r>
          </a:p>
          <a:p>
            <a:pPr>
              <a:buFontTx/>
              <a:buNone/>
              <a:defRPr/>
            </a:pPr>
            <a:r>
              <a:rPr lang="en-US" altLang="en-US" sz="2400" i="1" dirty="0" smtClean="0">
                <a:latin typeface="+mn-lt"/>
                <a:sym typeface="Symbol" pitchFamily="18" charset="2"/>
              </a:rPr>
              <a:t>		       I</a:t>
            </a:r>
            <a:r>
              <a:rPr lang="en-US" altLang="en-US" sz="2400" baseline="-25000" dirty="0" smtClean="0">
                <a:latin typeface="+mn-lt"/>
                <a:sym typeface="Symbol" pitchFamily="18" charset="2"/>
              </a:rPr>
              <a:t>2</a:t>
            </a:r>
            <a:r>
              <a:rPr lang="en-US" altLang="en-US" sz="2400" dirty="0" smtClean="0">
                <a:latin typeface="+mn-lt"/>
                <a:sym typeface="Symbol" pitchFamily="18" charset="2"/>
              </a:rPr>
              <a:t> 	= </a:t>
            </a:r>
            <a:r>
              <a:rPr lang="en-US" altLang="en-US" sz="2400" i="1" dirty="0" smtClean="0">
                <a:latin typeface="+mn-lt"/>
                <a:sym typeface="Symbol" pitchFamily="18" charset="2"/>
              </a:rPr>
              <a:t>V</a:t>
            </a:r>
            <a:r>
              <a:rPr lang="en-US" altLang="en-US" sz="2400" baseline="-25000" dirty="0" smtClean="0">
                <a:latin typeface="+mn-lt"/>
                <a:sym typeface="Symbol" pitchFamily="18" charset="2"/>
              </a:rPr>
              <a:t>2 </a:t>
            </a:r>
            <a:r>
              <a:rPr lang="en-US" altLang="en-US" sz="2400" i="1" dirty="0" smtClean="0">
                <a:latin typeface="+mn-lt"/>
                <a:sym typeface="Symbol" pitchFamily="18" charset="2"/>
              </a:rPr>
              <a:t>/</a:t>
            </a:r>
            <a:r>
              <a:rPr lang="en-US" altLang="en-US" sz="2400" dirty="0" smtClean="0">
                <a:latin typeface="+mn-lt"/>
                <a:sym typeface="Symbol" pitchFamily="18" charset="2"/>
              </a:rPr>
              <a:t>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a:t>
            </a:r>
          </a:p>
          <a:p>
            <a:pPr>
              <a:buFontTx/>
              <a:buNone/>
              <a:defRPr/>
            </a:pPr>
            <a:r>
              <a:rPr lang="en-US" altLang="en-US" sz="2400" dirty="0" smtClean="0">
                <a:latin typeface="+mn-lt"/>
                <a:sym typeface="Symbol" pitchFamily="18" charset="2"/>
              </a:rPr>
              <a:t>        	 		= 4 </a:t>
            </a:r>
            <a:r>
              <a:rPr lang="en-US" altLang="en-US" sz="2400" i="1" dirty="0" smtClean="0">
                <a:latin typeface="+mn-lt"/>
                <a:sym typeface="Symbol" pitchFamily="18" charset="2"/>
              </a:rPr>
              <a:t>/</a:t>
            </a:r>
            <a:r>
              <a:rPr lang="en-US" altLang="en-US" sz="2400" dirty="0" smtClean="0">
                <a:latin typeface="+mn-lt"/>
                <a:sym typeface="Symbol" pitchFamily="18" charset="2"/>
              </a:rPr>
              <a:t> 13.71 = 0.29 A</a:t>
            </a:r>
            <a:endParaRPr lang="en-US" altLang="en-US" sz="2400" dirty="0">
              <a:latin typeface="+mn-lt"/>
              <a:sym typeface="Symbol" pitchFamily="18" charset="2"/>
            </a:endParaRPr>
          </a:p>
        </p:txBody>
      </p:sp>
      <p:sp>
        <p:nvSpPr>
          <p:cNvPr id="60419"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60422" name="Picture 38"/>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sp>
        <p:nvSpPr>
          <p:cNvPr id="60423" name="Text Box 31"/>
          <p:cNvSpPr txBox="1">
            <a:spLocks noChangeArrowheads="1"/>
          </p:cNvSpPr>
          <p:nvPr/>
        </p:nvSpPr>
        <p:spPr bwMode="auto">
          <a:xfrm>
            <a:off x="7027863" y="1597025"/>
            <a:ext cx="522287"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dirty="0"/>
          </a:p>
        </p:txBody>
      </p:sp>
      <p:sp>
        <p:nvSpPr>
          <p:cNvPr id="60424" name="Text Box 32"/>
          <p:cNvSpPr txBox="1">
            <a:spLocks noChangeArrowheads="1"/>
          </p:cNvSpPr>
          <p:nvPr/>
        </p:nvSpPr>
        <p:spPr bwMode="auto">
          <a:xfrm>
            <a:off x="7048727" y="2047875"/>
            <a:ext cx="522287"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2</a:t>
            </a:r>
            <a:endParaRPr lang="en-US" altLang="en-US" dirty="0"/>
          </a:p>
        </p:txBody>
      </p:sp>
      <p:sp>
        <p:nvSpPr>
          <p:cNvPr id="13" name="Rectangle 28"/>
          <p:cNvSpPr>
            <a:spLocks noChangeArrowheads="1"/>
          </p:cNvSpPr>
          <p:nvPr/>
        </p:nvSpPr>
        <p:spPr bwMode="auto">
          <a:xfrm>
            <a:off x="1674813" y="4238625"/>
            <a:ext cx="763587" cy="341313"/>
          </a:xfrm>
          <a:prstGeom prst="rect">
            <a:avLst/>
          </a:prstGeom>
          <a:solidFill>
            <a:srgbClr val="FFCC66">
              <a:alpha val="39999"/>
            </a:srgbClr>
          </a:solidFill>
          <a:ln w="9525">
            <a:noFill/>
            <a:miter lim="800000"/>
            <a:headEnd/>
            <a:tailEnd/>
          </a:ln>
        </p:spPr>
        <p:txBody>
          <a:bodyPr wrap="none" anchor="ctr"/>
          <a:lstStyle/>
          <a:p>
            <a:endParaRPr lang="en-US" altLang="en-US"/>
          </a:p>
        </p:txBody>
      </p:sp>
      <p:pic>
        <p:nvPicPr>
          <p:cNvPr id="865320" name="Picture 40" descr="10 Turn Lin Potentiometer"/>
          <p:cNvPicPr>
            <a:picLocks noChangeAspect="1" noChangeArrowheads="1"/>
          </p:cNvPicPr>
          <p:nvPr/>
        </p:nvPicPr>
        <p:blipFill>
          <a:blip r:embed="rId7"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1" end="1"/>
                                            </p:txEl>
                                          </p:spTgt>
                                        </p:tgtEl>
                                        <p:attrNameLst>
                                          <p:attrName>style.visibility</p:attrName>
                                        </p:attrNameLst>
                                      </p:cBhvr>
                                      <p:to>
                                        <p:strVal val="visible"/>
                                      </p:to>
                                    </p:set>
                                    <p:anim calcmode="lin" valueType="num">
                                      <p:cBhvr additive="base">
                                        <p:cTn id="7"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5282">
                                            <p:txEl>
                                              <p:pRg st="2" end="2"/>
                                            </p:txEl>
                                          </p:spTgt>
                                        </p:tgtEl>
                                        <p:attrNameLst>
                                          <p:attrName>style.visibility</p:attrName>
                                        </p:attrNameLst>
                                      </p:cBhvr>
                                      <p:to>
                                        <p:strVal val="visible"/>
                                      </p:to>
                                    </p:set>
                                    <p:anim calcmode="lin" valueType="num">
                                      <p:cBhvr additive="base">
                                        <p:cTn id="13"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65282">
                                            <p:txEl>
                                              <p:pRg st="3" end="3"/>
                                            </p:txEl>
                                          </p:spTgt>
                                        </p:tgtEl>
                                        <p:attrNameLst>
                                          <p:attrName>style.visibility</p:attrName>
                                        </p:attrNameLst>
                                      </p:cBhvr>
                                      <p:to>
                                        <p:strVal val="visible"/>
                                      </p:to>
                                    </p:set>
                                    <p:anim calcmode="lin" valueType="num">
                                      <p:cBhvr additive="base">
                                        <p:cTn id="19"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65282">
                                            <p:txEl>
                                              <p:pRg st="4" end="4"/>
                                            </p:txEl>
                                          </p:spTgt>
                                        </p:tgtEl>
                                        <p:attrNameLst>
                                          <p:attrName>style.visibility</p:attrName>
                                        </p:attrNameLst>
                                      </p:cBhvr>
                                      <p:to>
                                        <p:strVal val="visible"/>
                                      </p:to>
                                    </p:set>
                                    <p:anim calcmode="lin" valueType="num">
                                      <p:cBhvr additive="base">
                                        <p:cTn id="30" dur="500" fill="hold"/>
                                        <p:tgtEl>
                                          <p:spTgt spid="86528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65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65282">
                                            <p:txEl>
                                              <p:pRg st="5" end="5"/>
                                            </p:txEl>
                                          </p:spTgt>
                                        </p:tgtEl>
                                        <p:attrNameLst>
                                          <p:attrName>style.visibility</p:attrName>
                                        </p:attrNameLst>
                                      </p:cBhvr>
                                      <p:to>
                                        <p:strVal val="visible"/>
                                      </p:to>
                                    </p:set>
                                    <p:anim calcmode="lin" valueType="num">
                                      <p:cBhvr additive="base">
                                        <p:cTn id="36" dur="500" fill="hold"/>
                                        <p:tgtEl>
                                          <p:spTgt spid="86528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65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a:buFontTx/>
              <a:buNone/>
              <a:defRPr/>
            </a:pPr>
            <a:r>
              <a:rPr lang="en-US" altLang="en-US" sz="2400" dirty="0" smtClean="0">
                <a:latin typeface="+mn-lt"/>
                <a:sym typeface="Symbol" pitchFamily="18" charset="2"/>
              </a:rPr>
              <a:t>(f) The potentiometer is adjusted so that the meter shows 4.0 V. What is the current in the ammeter?</a:t>
            </a:r>
          </a:p>
          <a:p>
            <a:pPr>
              <a:buFontTx/>
              <a:buNone/>
              <a:defRPr/>
            </a:pPr>
            <a:r>
              <a:rPr lang="en-US" altLang="en-US" sz="2400" dirty="0" smtClean="0">
                <a:latin typeface="+mn-lt"/>
                <a:sym typeface="Symbol" pitchFamily="18" charset="2"/>
              </a:rPr>
              <a:t>SOLUTION: The battery supplies two currents.</a:t>
            </a:r>
          </a:p>
          <a:p>
            <a:pPr>
              <a:buFontTx/>
              <a:buNone/>
              <a:defRPr/>
            </a:pPr>
            <a:r>
              <a:rPr lang="en-US" altLang="en-US" sz="2400" dirty="0" smtClean="0">
                <a:latin typeface="+mn-lt"/>
                <a:sym typeface="Symbol" pitchFamily="18" charset="2"/>
              </a:rPr>
              <a:t>The </a:t>
            </a:r>
            <a:r>
              <a:rPr lang="en-US" altLang="en-US" sz="2400" dirty="0" smtClean="0">
                <a:solidFill>
                  <a:srgbClr val="FF0000"/>
                </a:solidFill>
                <a:latin typeface="+mn-lt"/>
                <a:sym typeface="Symbol" pitchFamily="18" charset="2"/>
              </a:rPr>
              <a:t>red current</a:t>
            </a:r>
            <a:r>
              <a:rPr lang="en-US" altLang="en-US" sz="2400" dirty="0" smtClean="0">
                <a:latin typeface="+mn-lt"/>
                <a:sym typeface="Symbol" pitchFamily="18" charset="2"/>
              </a:rPr>
              <a:t> is 0.29 A because it is the </a:t>
            </a:r>
            <a:r>
              <a:rPr lang="en-US" altLang="en-US" sz="2400" i="1" dirty="0" smtClean="0">
                <a:latin typeface="+mn-lt"/>
                <a:sym typeface="Symbol" pitchFamily="18" charset="2"/>
              </a:rPr>
              <a:t>I</a:t>
            </a:r>
            <a:r>
              <a:rPr lang="en-US" altLang="en-US" sz="2400" baseline="-25000" dirty="0" smtClean="0">
                <a:latin typeface="+mn-lt"/>
                <a:sym typeface="Symbol" pitchFamily="18" charset="2"/>
              </a:rPr>
              <a:t>2</a:t>
            </a:r>
            <a:r>
              <a:rPr lang="en-US" altLang="en-US" sz="2400" dirty="0" smtClean="0">
                <a:latin typeface="+mn-lt"/>
                <a:sym typeface="Symbol" pitchFamily="18" charset="2"/>
              </a:rPr>
              <a:t> we just calculated in (e).</a:t>
            </a:r>
          </a:p>
          <a:p>
            <a:pPr>
              <a:buFontTx/>
              <a:buNone/>
              <a:defRPr/>
            </a:pPr>
            <a:r>
              <a:rPr lang="en-US" altLang="en-US" sz="2400" dirty="0" smtClean="0">
                <a:latin typeface="+mn-lt"/>
                <a:sym typeface="Symbol" pitchFamily="18" charset="2"/>
              </a:rPr>
              <a:t>The </a:t>
            </a:r>
            <a:r>
              <a:rPr lang="en-US" altLang="en-US" sz="2400" dirty="0" smtClean="0">
                <a:solidFill>
                  <a:srgbClr val="008000"/>
                </a:solidFill>
                <a:latin typeface="+mn-lt"/>
                <a:sym typeface="Symbol" pitchFamily="18" charset="2"/>
              </a:rPr>
              <a:t>green current</a:t>
            </a:r>
            <a:r>
              <a:rPr lang="en-US" altLang="en-US" sz="2400" dirty="0" smtClean="0">
                <a:latin typeface="+mn-lt"/>
                <a:sym typeface="Symbol" pitchFamily="18" charset="2"/>
              </a:rPr>
              <a:t> is 0.20 A found in (c).</a:t>
            </a:r>
          </a:p>
          <a:p>
            <a:pPr>
              <a:buFontTx/>
              <a:buNone/>
              <a:defRPr/>
            </a:pPr>
            <a:r>
              <a:rPr lang="en-US" altLang="en-US" sz="2400" dirty="0" smtClean="0">
                <a:latin typeface="+mn-lt"/>
                <a:sym typeface="Symbol" pitchFamily="18" charset="2"/>
              </a:rPr>
              <a:t>The ammeter has both so </a:t>
            </a:r>
            <a:r>
              <a:rPr lang="en-US" altLang="en-US" sz="2400" i="1" dirty="0" smtClean="0">
                <a:solidFill>
                  <a:srgbClr val="D60093"/>
                </a:solidFill>
                <a:latin typeface="+mn-lt"/>
                <a:sym typeface="Symbol" pitchFamily="18" charset="2"/>
              </a:rPr>
              <a:t>I</a:t>
            </a:r>
            <a:r>
              <a:rPr lang="en-US" altLang="en-US" sz="2400" dirty="0" smtClean="0">
                <a:latin typeface="+mn-lt"/>
                <a:sym typeface="Symbol" pitchFamily="18" charset="2"/>
              </a:rPr>
              <a:t> = </a:t>
            </a:r>
            <a:r>
              <a:rPr lang="en-US" altLang="en-US" sz="2400" dirty="0" smtClean="0">
                <a:solidFill>
                  <a:srgbClr val="FF0000"/>
                </a:solidFill>
                <a:latin typeface="+mn-lt"/>
                <a:sym typeface="Symbol" pitchFamily="18" charset="2"/>
              </a:rPr>
              <a:t>0.29</a:t>
            </a:r>
            <a:r>
              <a:rPr lang="en-US" altLang="en-US" sz="2400" dirty="0" smtClean="0">
                <a:latin typeface="+mn-lt"/>
                <a:sym typeface="Symbol" pitchFamily="18" charset="2"/>
              </a:rPr>
              <a:t> + </a:t>
            </a:r>
            <a:r>
              <a:rPr lang="en-US" altLang="en-US" sz="2400" dirty="0" smtClean="0">
                <a:solidFill>
                  <a:srgbClr val="008000"/>
                </a:solidFill>
                <a:latin typeface="+mn-lt"/>
                <a:sym typeface="Symbol" pitchFamily="18" charset="2"/>
              </a:rPr>
              <a:t>0.20</a:t>
            </a:r>
            <a:r>
              <a:rPr lang="en-US" altLang="en-US" sz="2400" dirty="0" smtClean="0">
                <a:latin typeface="+mn-lt"/>
                <a:sym typeface="Symbol" pitchFamily="18" charset="2"/>
              </a:rPr>
              <a:t> = </a:t>
            </a:r>
            <a:r>
              <a:rPr lang="en-US" altLang="en-US" sz="2400" dirty="0" smtClean="0">
                <a:solidFill>
                  <a:srgbClr val="D60093"/>
                </a:solidFill>
                <a:latin typeface="+mn-lt"/>
                <a:sym typeface="Symbol" pitchFamily="18" charset="2"/>
              </a:rPr>
              <a:t>0.49</a:t>
            </a:r>
            <a:r>
              <a:rPr lang="en-US" altLang="en-US" sz="2400" dirty="0" smtClean="0">
                <a:latin typeface="+mn-lt"/>
                <a:sym typeface="Symbol" pitchFamily="18" charset="2"/>
              </a:rPr>
              <a:t> A.</a:t>
            </a:r>
            <a:endParaRPr lang="en-US" altLang="en-US" sz="2400" dirty="0">
              <a:latin typeface="+mn-lt"/>
              <a:sym typeface="Symbol" pitchFamily="18" charset="2"/>
            </a:endParaRPr>
          </a:p>
        </p:txBody>
      </p:sp>
      <p:sp>
        <p:nvSpPr>
          <p:cNvPr id="61443"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61446" name="Picture 38"/>
          <p:cNvPicPr>
            <a:picLocks noChangeAspect="1" noChangeArrowheads="1"/>
          </p:cNvPicPr>
          <p:nvPr/>
        </p:nvPicPr>
        <p:blipFill>
          <a:blip r:embed="rId7"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sp>
        <p:nvSpPr>
          <p:cNvPr id="61447" name="Text Box 31"/>
          <p:cNvSpPr txBox="1">
            <a:spLocks noChangeArrowheads="1"/>
          </p:cNvSpPr>
          <p:nvPr/>
        </p:nvSpPr>
        <p:spPr bwMode="auto">
          <a:xfrm>
            <a:off x="7027863" y="1597025"/>
            <a:ext cx="522287"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dirty="0"/>
          </a:p>
        </p:txBody>
      </p:sp>
      <p:sp>
        <p:nvSpPr>
          <p:cNvPr id="61448" name="Text Box 32"/>
          <p:cNvSpPr txBox="1">
            <a:spLocks noChangeArrowheads="1"/>
          </p:cNvSpPr>
          <p:nvPr/>
        </p:nvSpPr>
        <p:spPr bwMode="auto">
          <a:xfrm>
            <a:off x="7048727" y="2047875"/>
            <a:ext cx="522287"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2</a:t>
            </a:r>
            <a:endParaRPr lang="en-US" altLang="en-US" dirty="0"/>
          </a:p>
        </p:txBody>
      </p:sp>
      <p:sp>
        <p:nvSpPr>
          <p:cNvPr id="10" name="Freeform 32"/>
          <p:cNvSpPr>
            <a:spLocks/>
          </p:cNvSpPr>
          <p:nvPr/>
        </p:nvSpPr>
        <p:spPr bwMode="auto">
          <a:xfrm>
            <a:off x="5821363" y="1387475"/>
            <a:ext cx="1143000" cy="2238375"/>
          </a:xfrm>
          <a:custGeom>
            <a:avLst/>
            <a:gdLst>
              <a:gd name="T0" fmla="*/ 0 w 720"/>
              <a:gd name="T1" fmla="*/ 2147483647 h 1410"/>
              <a:gd name="T2" fmla="*/ 0 w 720"/>
              <a:gd name="T3" fmla="*/ 2147483647 h 1410"/>
              <a:gd name="T4" fmla="*/ 2147483647 w 720"/>
              <a:gd name="T5" fmla="*/ 0 h 1410"/>
              <a:gd name="T6" fmla="*/ 2147483647 w 720"/>
              <a:gd name="T7" fmla="*/ 2147483647 h 1410"/>
              <a:gd name="T8" fmla="*/ 2147483647 w 720"/>
              <a:gd name="T9" fmla="*/ 2147483647 h 1410"/>
              <a:gd name="T10" fmla="*/ 2147483647 w 720"/>
              <a:gd name="T11" fmla="*/ 2147483647 h 1410"/>
              <a:gd name="T12" fmla="*/ 0 60000 65536"/>
              <a:gd name="T13" fmla="*/ 0 60000 65536"/>
              <a:gd name="T14" fmla="*/ 0 60000 65536"/>
              <a:gd name="T15" fmla="*/ 0 60000 65536"/>
              <a:gd name="T16" fmla="*/ 0 60000 65536"/>
              <a:gd name="T17" fmla="*/ 0 60000 65536"/>
              <a:gd name="T18" fmla="*/ 0 w 720"/>
              <a:gd name="T19" fmla="*/ 0 h 1410"/>
              <a:gd name="T20" fmla="*/ 720 w 720"/>
              <a:gd name="T21" fmla="*/ 1410 h 1410"/>
            </a:gdLst>
            <a:ahLst/>
            <a:cxnLst>
              <a:cxn ang="T12">
                <a:pos x="T0" y="T1"/>
              </a:cxn>
              <a:cxn ang="T13">
                <a:pos x="T2" y="T3"/>
              </a:cxn>
              <a:cxn ang="T14">
                <a:pos x="T4" y="T5"/>
              </a:cxn>
              <a:cxn ang="T15">
                <a:pos x="T6" y="T7"/>
              </a:cxn>
              <a:cxn ang="T16">
                <a:pos x="T8" y="T9"/>
              </a:cxn>
              <a:cxn ang="T17">
                <a:pos x="T10" y="T11"/>
              </a:cxn>
            </a:cxnLst>
            <a:rect l="T18" t="T19" r="T20" b="T21"/>
            <a:pathLst>
              <a:path w="720" h="1410">
                <a:moveTo>
                  <a:pt x="0" y="599"/>
                </a:moveTo>
                <a:lnTo>
                  <a:pt x="0" y="1"/>
                </a:lnTo>
                <a:lnTo>
                  <a:pt x="713" y="0"/>
                </a:lnTo>
                <a:lnTo>
                  <a:pt x="720" y="1410"/>
                </a:lnTo>
                <a:lnTo>
                  <a:pt x="15" y="1410"/>
                </a:lnTo>
                <a:lnTo>
                  <a:pt x="15" y="827"/>
                </a:lnTo>
              </a:path>
            </a:pathLst>
          </a:custGeom>
          <a:noFill/>
          <a:ln w="57150" cmpd="sng">
            <a:solidFill>
              <a:srgbClr val="FF0000"/>
            </a:solidFill>
            <a:round/>
            <a:headEnd/>
            <a:tailEnd/>
          </a:ln>
        </p:spPr>
        <p:txBody>
          <a:bodyPr/>
          <a:lstStyle/>
          <a:p>
            <a:endParaRPr lang="en-US"/>
          </a:p>
        </p:txBody>
      </p:sp>
      <p:sp>
        <p:nvSpPr>
          <p:cNvPr id="14" name="Freeform 33"/>
          <p:cNvSpPr>
            <a:spLocks/>
          </p:cNvSpPr>
          <p:nvPr/>
        </p:nvSpPr>
        <p:spPr bwMode="auto">
          <a:xfrm>
            <a:off x="5772150" y="1339850"/>
            <a:ext cx="2033588" cy="2333625"/>
          </a:xfrm>
          <a:custGeom>
            <a:avLst/>
            <a:gdLst>
              <a:gd name="T0" fmla="*/ 0 w 1281"/>
              <a:gd name="T1" fmla="*/ 2147483647 h 1470"/>
              <a:gd name="T2" fmla="*/ 0 w 1281"/>
              <a:gd name="T3" fmla="*/ 0 h 1470"/>
              <a:gd name="T4" fmla="*/ 2147483647 w 1281"/>
              <a:gd name="T5" fmla="*/ 0 h 1470"/>
              <a:gd name="T6" fmla="*/ 2147483647 w 1281"/>
              <a:gd name="T7" fmla="*/ 2147483647 h 1470"/>
              <a:gd name="T8" fmla="*/ 2147483647 w 1281"/>
              <a:gd name="T9" fmla="*/ 2147483647 h 1470"/>
              <a:gd name="T10" fmla="*/ 2147483647 w 1281"/>
              <a:gd name="T11" fmla="*/ 2147483647 h 1470"/>
              <a:gd name="T12" fmla="*/ 2147483647 w 1281"/>
              <a:gd name="T13" fmla="*/ 2147483647 h 1470"/>
              <a:gd name="T14" fmla="*/ 2147483647 w 1281"/>
              <a:gd name="T15" fmla="*/ 2147483647 h 1470"/>
              <a:gd name="T16" fmla="*/ 0 60000 65536"/>
              <a:gd name="T17" fmla="*/ 0 60000 65536"/>
              <a:gd name="T18" fmla="*/ 0 60000 65536"/>
              <a:gd name="T19" fmla="*/ 0 60000 65536"/>
              <a:gd name="T20" fmla="*/ 0 60000 65536"/>
              <a:gd name="T21" fmla="*/ 0 60000 65536"/>
              <a:gd name="T22" fmla="*/ 0 60000 65536"/>
              <a:gd name="T23" fmla="*/ 0 60000 65536"/>
              <a:gd name="T24" fmla="*/ 0 w 1281"/>
              <a:gd name="T25" fmla="*/ 0 h 1470"/>
              <a:gd name="T26" fmla="*/ 1281 w 1281"/>
              <a:gd name="T27" fmla="*/ 1470 h 14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1" h="1470">
                <a:moveTo>
                  <a:pt x="0" y="629"/>
                </a:moveTo>
                <a:lnTo>
                  <a:pt x="0" y="0"/>
                </a:lnTo>
                <a:lnTo>
                  <a:pt x="773" y="0"/>
                </a:lnTo>
                <a:lnTo>
                  <a:pt x="773" y="447"/>
                </a:lnTo>
                <a:lnTo>
                  <a:pt x="1281" y="447"/>
                </a:lnTo>
                <a:lnTo>
                  <a:pt x="1281" y="1470"/>
                </a:lnTo>
                <a:lnTo>
                  <a:pt x="16" y="1470"/>
                </a:lnTo>
                <a:lnTo>
                  <a:pt x="16" y="849"/>
                </a:lnTo>
              </a:path>
            </a:pathLst>
          </a:custGeom>
          <a:noFill/>
          <a:ln w="57150" cmpd="sng">
            <a:solidFill>
              <a:srgbClr val="008000"/>
            </a:solidFill>
            <a:round/>
            <a:headEnd/>
            <a:tailEnd/>
          </a:ln>
        </p:spPr>
        <p:txBody>
          <a:bodyPr/>
          <a:lstStyle/>
          <a:p>
            <a:endParaRPr lang="en-US"/>
          </a:p>
        </p:txBody>
      </p:sp>
      <p:sp>
        <p:nvSpPr>
          <p:cNvPr id="15" name="AutoShape 34"/>
          <p:cNvSpPr>
            <a:spLocks noChangeArrowheads="1"/>
          </p:cNvSpPr>
          <p:nvPr/>
        </p:nvSpPr>
        <p:spPr bwMode="auto">
          <a:xfrm flipH="1">
            <a:off x="5911850" y="3468688"/>
            <a:ext cx="914400" cy="336550"/>
          </a:xfrm>
          <a:prstGeom prst="chevron">
            <a:avLst>
              <a:gd name="adj" fmla="val 67925"/>
            </a:avLst>
          </a:prstGeom>
          <a:noFill/>
          <a:ln w="38100">
            <a:solidFill>
              <a:srgbClr val="D60093"/>
            </a:solidFill>
            <a:miter lim="800000"/>
            <a:headEnd/>
            <a:tailEnd/>
          </a:ln>
        </p:spPr>
        <p:txBody>
          <a:bodyPr wrap="none" anchor="ctr"/>
          <a:lstStyle/>
          <a:p>
            <a:endParaRPr lang="en-US" altLang="en-US"/>
          </a:p>
        </p:txBody>
      </p:sp>
      <p:pic>
        <p:nvPicPr>
          <p:cNvPr id="865320" name="Picture 40" descr="10 Turn Lin Potentiometer"/>
          <p:cNvPicPr>
            <a:picLocks noChangeAspect="1" noChangeArrowheads="1"/>
          </p:cNvPicPr>
          <p:nvPr/>
        </p:nvPicPr>
        <p:blipFill>
          <a:blip r:embed="rId8"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1" end="1"/>
                                            </p:txEl>
                                          </p:spTgt>
                                        </p:tgtEl>
                                        <p:attrNameLst>
                                          <p:attrName>style.visibility</p:attrName>
                                        </p:attrNameLst>
                                      </p:cBhvr>
                                      <p:to>
                                        <p:strVal val="visible"/>
                                      </p:to>
                                    </p:set>
                                    <p:anim calcmode="lin" valueType="num">
                                      <p:cBhvr additive="base">
                                        <p:cTn id="7"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5282">
                                            <p:txEl>
                                              <p:pRg st="2" end="2"/>
                                            </p:txEl>
                                          </p:spTgt>
                                        </p:tgtEl>
                                        <p:attrNameLst>
                                          <p:attrName>style.visibility</p:attrName>
                                        </p:attrNameLst>
                                      </p:cBhvr>
                                      <p:to>
                                        <p:strVal val="visible"/>
                                      </p:to>
                                    </p:set>
                                    <p:anim calcmode="lin" valueType="num">
                                      <p:cBhvr additive="base">
                                        <p:cTn id="13"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65282">
                                            <p:txEl>
                                              <p:pRg st="3" end="3"/>
                                            </p:txEl>
                                          </p:spTgt>
                                        </p:tgtEl>
                                        <p:attrNameLst>
                                          <p:attrName>style.visibility</p:attrName>
                                        </p:attrNameLst>
                                      </p:cBhvr>
                                      <p:to>
                                        <p:strVal val="visible"/>
                                      </p:to>
                                    </p:set>
                                    <p:anim calcmode="lin" valueType="num">
                                      <p:cBhvr additive="base">
                                        <p:cTn id="29"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65282">
                                            <p:txEl>
                                              <p:pRg st="4" end="4"/>
                                            </p:txEl>
                                          </p:spTgt>
                                        </p:tgtEl>
                                        <p:attrNameLst>
                                          <p:attrName>style.visibility</p:attrName>
                                        </p:attrNameLst>
                                      </p:cBhvr>
                                      <p:to>
                                        <p:strVal val="visible"/>
                                      </p:to>
                                    </p:set>
                                    <p:anim calcmode="lin" valueType="num">
                                      <p:cBhvr additive="base">
                                        <p:cTn id="35" dur="500" fill="hold"/>
                                        <p:tgtEl>
                                          <p:spTgt spid="86528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65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65282">
                                            <p:txEl>
                                              <p:pRg st="5" end="5"/>
                                            </p:txEl>
                                          </p:spTgt>
                                        </p:tgtEl>
                                        <p:attrNameLst>
                                          <p:attrName>style.visibility</p:attrName>
                                        </p:attrNameLst>
                                      </p:cBhvr>
                                      <p:to>
                                        <p:strVal val="visible"/>
                                      </p:to>
                                    </p:set>
                                    <p:anim calcmode="lin" valueType="num">
                                      <p:cBhvr additive="base">
                                        <p:cTn id="41" dur="500" fill="hold"/>
                                        <p:tgtEl>
                                          <p:spTgt spid="86528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65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54488"/>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International-mindedness: </a:t>
            </a:r>
            <a:endParaRPr lang="en-US" altLang="en-US">
              <a:solidFill>
                <a:srgbClr val="000000"/>
              </a:solidFill>
            </a:endParaRPr>
          </a:p>
          <a:p>
            <a:pPr marL="625475" indent="-625475" eaLnBrk="0" hangingPunct="0"/>
            <a:r>
              <a:rPr lang="en-US" altLang="en-US">
                <a:solidFill>
                  <a:srgbClr val="000000"/>
                </a:solidFill>
              </a:rPr>
              <a:t>• </a:t>
            </a:r>
            <a:r>
              <a:rPr lang="en-US" altLang="en-US"/>
              <a:t>A set of universal symbols is needed so that physicists in different cultures can readily communicate ideas in science and engineering</a:t>
            </a:r>
            <a:endParaRPr lang="en-US" altLang="en-US" b="1">
              <a:solidFill>
                <a:srgbClr val="000000"/>
              </a:solidFill>
            </a:endParaRPr>
          </a:p>
          <a:p>
            <a:pPr marL="625475" indent="-625475" eaLnBrk="0" hangingPunct="0"/>
            <a:r>
              <a:rPr lang="en-US" altLang="en-US" b="1">
                <a:solidFill>
                  <a:srgbClr val="000000"/>
                </a:solidFill>
              </a:rPr>
              <a:t>Theory of knowledge: </a:t>
            </a:r>
            <a:endParaRPr lang="en-US" altLang="en-US">
              <a:solidFill>
                <a:srgbClr val="000000"/>
              </a:solidFill>
            </a:endParaRPr>
          </a:p>
          <a:p>
            <a:pPr marL="625475" indent="-625475" eaLnBrk="0" hangingPunct="0"/>
            <a:r>
              <a:rPr lang="en-US" altLang="en-US">
                <a:solidFill>
                  <a:srgbClr val="000000"/>
                </a:solidFill>
              </a:rPr>
              <a:t>• </a:t>
            </a:r>
            <a:r>
              <a:rPr lang="en-US" altLang="en-US"/>
              <a:t>Sense perception in early electrical investigations was key to classifying the effect of various power sources, however this is fraught with possible irreversible consequences for the scientists involved. Can we still ethically and safely use sense perception in science research? </a:t>
            </a:r>
            <a:endParaRPr lang="en-US" altLang="en-US" b="1">
              <a:solidFill>
                <a:srgbClr val="000000"/>
              </a:solidFill>
            </a:endParaRP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95652" name="Rectangle 4"/>
          <p:cNvSpPr>
            <a:spLocks noChangeArrowheads="1"/>
          </p:cNvSpPr>
          <p:nvPr/>
        </p:nvSpPr>
        <p:spPr bwMode="auto">
          <a:xfrm>
            <a:off x="687388" y="1946275"/>
            <a:ext cx="7772400" cy="4911725"/>
          </a:xfrm>
          <a:prstGeom prst="rect">
            <a:avLst/>
          </a:prstGeom>
          <a:solidFill>
            <a:srgbClr val="CCFFCC"/>
          </a:solidFill>
          <a:ln w="9525">
            <a:noFill/>
            <a:miter lim="800000"/>
            <a:headEnd/>
            <a:tailEnd/>
          </a:ln>
        </p:spPr>
        <p:txBody>
          <a:bodyPr/>
          <a:lstStyle/>
          <a:p>
            <a:pPr>
              <a:spcBef>
                <a:spcPct val="20000"/>
              </a:spcBef>
            </a:pPr>
            <a:r>
              <a:rPr lang="en-US" altLang="en-US" dirty="0">
                <a:sym typeface="Symbol" pitchFamily="18" charset="2"/>
              </a:rPr>
              <a:t>PRACTICE: A battery is connected to a 25-W lamp as shown.</a:t>
            </a:r>
          </a:p>
          <a:p>
            <a:pPr>
              <a:spcBef>
                <a:spcPct val="20000"/>
              </a:spcBef>
            </a:pPr>
            <a:r>
              <a:rPr lang="en-US" altLang="en-US" dirty="0">
                <a:sym typeface="Symbol" pitchFamily="18" charset="2"/>
              </a:rPr>
              <a:t>What is the lamp’s                                            resistance?</a:t>
            </a:r>
          </a:p>
          <a:p>
            <a:pPr>
              <a:spcBef>
                <a:spcPct val="20000"/>
              </a:spcBef>
            </a:pPr>
            <a:r>
              <a:rPr lang="en-US" altLang="en-US" dirty="0">
                <a:sym typeface="Symbol" pitchFamily="18" charset="2"/>
              </a:rPr>
              <a:t>SOLUTION:</a:t>
            </a:r>
          </a:p>
          <a:p>
            <a:pPr>
              <a:spcBef>
                <a:spcPct val="20000"/>
              </a:spcBef>
            </a:pPr>
            <a:r>
              <a:rPr lang="en-US" altLang="en-US" dirty="0">
                <a:sym typeface="Symbol" pitchFamily="18" charset="2"/>
              </a:rPr>
              <a:t>Suppose we connect                                                          a voltmeter to the                                                              circuit.</a:t>
            </a:r>
          </a:p>
          <a:p>
            <a:pPr>
              <a:spcBef>
                <a:spcPct val="20000"/>
              </a:spcBef>
            </a:pPr>
            <a:r>
              <a:rPr lang="en-US" altLang="en-US" dirty="0">
                <a:sym typeface="Symbol" pitchFamily="18" charset="2"/>
              </a:rPr>
              <a:t>We know </a:t>
            </a:r>
            <a:r>
              <a:rPr lang="en-US" altLang="en-US" i="1" dirty="0">
                <a:sym typeface="Symbol" pitchFamily="18" charset="2"/>
              </a:rPr>
              <a:t>P</a:t>
            </a:r>
            <a:r>
              <a:rPr lang="en-US" altLang="en-US" dirty="0">
                <a:sym typeface="Symbol" pitchFamily="18" charset="2"/>
              </a:rPr>
              <a:t> = 25 W. </a:t>
            </a:r>
          </a:p>
          <a:p>
            <a:pPr>
              <a:spcBef>
                <a:spcPct val="20000"/>
              </a:spcBef>
            </a:pPr>
            <a:r>
              <a:rPr lang="en-US" altLang="en-US" dirty="0">
                <a:sym typeface="Symbol" pitchFamily="18" charset="2"/>
              </a:rPr>
              <a:t>We know </a:t>
            </a:r>
            <a:r>
              <a:rPr lang="en-US" altLang="en-US" i="1" dirty="0">
                <a:sym typeface="Symbol" pitchFamily="18" charset="2"/>
              </a:rPr>
              <a:t>V</a:t>
            </a:r>
            <a:r>
              <a:rPr lang="en-US" altLang="en-US" dirty="0">
                <a:sym typeface="Symbol" pitchFamily="18" charset="2"/>
              </a:rPr>
              <a:t> = 1.4 V.</a:t>
            </a:r>
          </a:p>
          <a:p>
            <a:pPr>
              <a:spcBef>
                <a:spcPct val="20000"/>
              </a:spcBef>
            </a:pPr>
            <a:r>
              <a:rPr lang="en-US" altLang="en-US" dirty="0">
                <a:sym typeface="Symbol" pitchFamily="18" charset="2"/>
              </a:rPr>
              <a:t>From </a:t>
            </a:r>
            <a:r>
              <a:rPr lang="en-US" altLang="en-US" i="1" dirty="0">
                <a:sym typeface="Symbol" pitchFamily="18" charset="2"/>
              </a:rPr>
              <a:t>P</a:t>
            </a:r>
            <a:r>
              <a:rPr lang="en-US" altLang="en-US" dirty="0">
                <a:sym typeface="Symbol" pitchFamily="18" charset="2"/>
              </a:rPr>
              <a:t> = </a:t>
            </a:r>
            <a:r>
              <a:rPr lang="en-US" altLang="en-US" i="1" dirty="0">
                <a:sym typeface="Symbol" pitchFamily="18" charset="2"/>
              </a:rPr>
              <a:t>V</a:t>
            </a:r>
            <a:r>
              <a:rPr lang="en-US" altLang="en-US" baseline="30000" dirty="0">
                <a:sym typeface="Symbol" pitchFamily="18" charset="2"/>
              </a:rPr>
              <a:t> 2 </a:t>
            </a:r>
            <a:r>
              <a:rPr lang="en-US" altLang="en-US" i="1" dirty="0">
                <a:sym typeface="Symbol" pitchFamily="18" charset="2"/>
              </a:rPr>
              <a:t>/ R</a:t>
            </a:r>
            <a:r>
              <a:rPr lang="it-IT" altLang="en-US" dirty="0">
                <a:solidFill>
                  <a:srgbClr val="000000"/>
                </a:solidFill>
                <a:cs typeface="Courier New" pitchFamily="49" charset="0"/>
              </a:rPr>
              <a:t> we get</a:t>
            </a:r>
          </a:p>
          <a:p>
            <a:pPr>
              <a:spcBef>
                <a:spcPct val="20000"/>
              </a:spcBef>
            </a:pPr>
            <a:r>
              <a:rPr lang="en-US" altLang="en-US" dirty="0">
                <a:sym typeface="Symbol" pitchFamily="18" charset="2"/>
              </a:rPr>
              <a:t></a:t>
            </a:r>
            <a:r>
              <a:rPr lang="en-US" altLang="en-US" i="1" dirty="0">
                <a:sym typeface="Symbol" pitchFamily="18" charset="2"/>
              </a:rPr>
              <a:t>R</a:t>
            </a:r>
            <a:r>
              <a:rPr lang="en-US" altLang="en-US" dirty="0">
                <a:sym typeface="Symbol" pitchFamily="18" charset="2"/>
              </a:rPr>
              <a:t> = </a:t>
            </a:r>
            <a:r>
              <a:rPr lang="en-US" altLang="en-US" i="1" dirty="0">
                <a:sym typeface="Symbol" pitchFamily="18" charset="2"/>
              </a:rPr>
              <a:t>V</a:t>
            </a:r>
            <a:r>
              <a:rPr lang="en-US" altLang="en-US" baseline="30000" dirty="0">
                <a:sym typeface="Symbol" pitchFamily="18" charset="2"/>
              </a:rPr>
              <a:t> 2</a:t>
            </a:r>
            <a:r>
              <a:rPr lang="en-US" altLang="en-US" i="1" dirty="0" smtClean="0">
                <a:sym typeface="Symbol" pitchFamily="18" charset="2"/>
              </a:rPr>
              <a:t>/ P</a:t>
            </a:r>
            <a:r>
              <a:rPr lang="it-IT" altLang="en-US" dirty="0" smtClean="0">
                <a:solidFill>
                  <a:srgbClr val="000000"/>
                </a:solidFill>
                <a:cs typeface="Courier New" pitchFamily="49" charset="0"/>
              </a:rPr>
              <a:t> </a:t>
            </a:r>
            <a:r>
              <a:rPr lang="it-IT" altLang="en-US" dirty="0">
                <a:solidFill>
                  <a:srgbClr val="000000"/>
                </a:solidFill>
                <a:cs typeface="Courier New" pitchFamily="49" charset="0"/>
              </a:rPr>
              <a:t>= 1.4</a:t>
            </a:r>
            <a:r>
              <a:rPr lang="it-IT" altLang="en-US" baseline="30000" dirty="0">
                <a:solidFill>
                  <a:srgbClr val="000000"/>
                </a:solidFill>
                <a:cs typeface="Courier New" pitchFamily="49" charset="0"/>
              </a:rPr>
              <a:t> 2 </a:t>
            </a:r>
            <a:r>
              <a:rPr lang="en-US" altLang="en-US" i="1" dirty="0">
                <a:sym typeface="Symbol" pitchFamily="18" charset="2"/>
              </a:rPr>
              <a:t>/ </a:t>
            </a:r>
            <a:r>
              <a:rPr lang="en-US" altLang="en-US" dirty="0">
                <a:sym typeface="Symbol" pitchFamily="18" charset="2"/>
              </a:rPr>
              <a:t>25 = 0.078 .</a:t>
            </a:r>
          </a:p>
        </p:txBody>
      </p:sp>
      <p:sp>
        <p:nvSpPr>
          <p:cNvPr id="795656" name="Freeform 8"/>
          <p:cNvSpPr>
            <a:spLocks/>
          </p:cNvSpPr>
          <p:nvPr/>
        </p:nvSpPr>
        <p:spPr bwMode="auto">
          <a:xfrm>
            <a:off x="4951413" y="5664200"/>
            <a:ext cx="2041525" cy="817563"/>
          </a:xfrm>
          <a:custGeom>
            <a:avLst/>
            <a:gdLst>
              <a:gd name="T0" fmla="*/ 2147483647 w 1286"/>
              <a:gd name="T1" fmla="*/ 0 h 515"/>
              <a:gd name="T2" fmla="*/ 2147483647 w 1286"/>
              <a:gd name="T3" fmla="*/ 2147483647 h 515"/>
              <a:gd name="T4" fmla="*/ 2147483647 w 1286"/>
              <a:gd name="T5" fmla="*/ 2147483647 h 515"/>
              <a:gd name="T6" fmla="*/ 2147483647 w 1286"/>
              <a:gd name="T7" fmla="*/ 2147483647 h 515"/>
              <a:gd name="T8" fmla="*/ 2147483647 w 1286"/>
              <a:gd name="T9" fmla="*/ 2147483647 h 515"/>
              <a:gd name="T10" fmla="*/ 2147483647 w 1286"/>
              <a:gd name="T11" fmla="*/ 2147483647 h 515"/>
              <a:gd name="T12" fmla="*/ 0 60000 65536"/>
              <a:gd name="T13" fmla="*/ 0 60000 65536"/>
              <a:gd name="T14" fmla="*/ 0 60000 65536"/>
              <a:gd name="T15" fmla="*/ 0 60000 65536"/>
              <a:gd name="T16" fmla="*/ 0 60000 65536"/>
              <a:gd name="T17" fmla="*/ 0 60000 65536"/>
              <a:gd name="T18" fmla="*/ 0 w 1286"/>
              <a:gd name="T19" fmla="*/ 0 h 515"/>
              <a:gd name="T20" fmla="*/ 1286 w 1286"/>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86" h="515">
                <a:moveTo>
                  <a:pt x="26" y="0"/>
                </a:moveTo>
                <a:cubicBezTo>
                  <a:pt x="21" y="59"/>
                  <a:pt x="0" y="122"/>
                  <a:pt x="26" y="190"/>
                </a:cubicBezTo>
                <a:cubicBezTo>
                  <a:pt x="52" y="258"/>
                  <a:pt x="114" y="357"/>
                  <a:pt x="185" y="410"/>
                </a:cubicBezTo>
                <a:cubicBezTo>
                  <a:pt x="256" y="463"/>
                  <a:pt x="323" y="501"/>
                  <a:pt x="455" y="508"/>
                </a:cubicBezTo>
                <a:cubicBezTo>
                  <a:pt x="587" y="515"/>
                  <a:pt x="836" y="486"/>
                  <a:pt x="975" y="455"/>
                </a:cubicBezTo>
                <a:cubicBezTo>
                  <a:pt x="1113" y="424"/>
                  <a:pt x="1199" y="371"/>
                  <a:pt x="1286" y="319"/>
                </a:cubicBezTo>
              </a:path>
            </a:pathLst>
          </a:custGeom>
          <a:noFill/>
          <a:ln w="76200" cmpd="sng">
            <a:solidFill>
              <a:schemeClr val="tx1"/>
            </a:solidFill>
            <a:round/>
            <a:headEnd/>
            <a:tailEnd/>
          </a:ln>
        </p:spPr>
        <p:txBody>
          <a:bodyPr/>
          <a:lstStyle/>
          <a:p>
            <a:endParaRPr lang="en-US"/>
          </a:p>
        </p:txBody>
      </p:sp>
      <p:sp>
        <p:nvSpPr>
          <p:cNvPr id="795657" name="Freeform 9"/>
          <p:cNvSpPr>
            <a:spLocks/>
          </p:cNvSpPr>
          <p:nvPr/>
        </p:nvSpPr>
        <p:spPr bwMode="auto">
          <a:xfrm>
            <a:off x="6534150" y="5180013"/>
            <a:ext cx="2654300" cy="952500"/>
          </a:xfrm>
          <a:custGeom>
            <a:avLst/>
            <a:gdLst>
              <a:gd name="T0" fmla="*/ 0 w 1672"/>
              <a:gd name="T1" fmla="*/ 0 h 600"/>
              <a:gd name="T2" fmla="*/ 2147483647 w 1672"/>
              <a:gd name="T3" fmla="*/ 2147483647 h 600"/>
              <a:gd name="T4" fmla="*/ 2147483647 w 1672"/>
              <a:gd name="T5" fmla="*/ 2147483647 h 600"/>
              <a:gd name="T6" fmla="*/ 2147483647 w 1672"/>
              <a:gd name="T7" fmla="*/ 2147483647 h 600"/>
              <a:gd name="T8" fmla="*/ 2147483647 w 1672"/>
              <a:gd name="T9" fmla="*/ 2147483647 h 600"/>
              <a:gd name="T10" fmla="*/ 2147483647 w 1672"/>
              <a:gd name="T11" fmla="*/ 2147483647 h 600"/>
              <a:gd name="T12" fmla="*/ 2147483647 w 1672"/>
              <a:gd name="T13" fmla="*/ 2147483647 h 600"/>
              <a:gd name="T14" fmla="*/ 2147483647 w 1672"/>
              <a:gd name="T15" fmla="*/ 2147483647 h 600"/>
              <a:gd name="T16" fmla="*/ 0 60000 65536"/>
              <a:gd name="T17" fmla="*/ 0 60000 65536"/>
              <a:gd name="T18" fmla="*/ 0 60000 65536"/>
              <a:gd name="T19" fmla="*/ 0 60000 65536"/>
              <a:gd name="T20" fmla="*/ 0 60000 65536"/>
              <a:gd name="T21" fmla="*/ 0 60000 65536"/>
              <a:gd name="T22" fmla="*/ 0 60000 65536"/>
              <a:gd name="T23" fmla="*/ 0 60000 65536"/>
              <a:gd name="T24" fmla="*/ 0 w 1672"/>
              <a:gd name="T25" fmla="*/ 0 h 600"/>
              <a:gd name="T26" fmla="*/ 1672 w 1672"/>
              <a:gd name="T27" fmla="*/ 600 h 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2" h="600">
                <a:moveTo>
                  <a:pt x="0" y="0"/>
                </a:moveTo>
                <a:cubicBezTo>
                  <a:pt x="0" y="41"/>
                  <a:pt x="0" y="83"/>
                  <a:pt x="23" y="137"/>
                </a:cubicBezTo>
                <a:cubicBezTo>
                  <a:pt x="46" y="191"/>
                  <a:pt x="71" y="262"/>
                  <a:pt x="137" y="326"/>
                </a:cubicBezTo>
                <a:cubicBezTo>
                  <a:pt x="203" y="390"/>
                  <a:pt x="270" y="478"/>
                  <a:pt x="417" y="523"/>
                </a:cubicBezTo>
                <a:cubicBezTo>
                  <a:pt x="564" y="568"/>
                  <a:pt x="824" y="600"/>
                  <a:pt x="1016" y="599"/>
                </a:cubicBezTo>
                <a:cubicBezTo>
                  <a:pt x="1208" y="598"/>
                  <a:pt x="1466" y="568"/>
                  <a:pt x="1569" y="516"/>
                </a:cubicBezTo>
                <a:cubicBezTo>
                  <a:pt x="1672" y="464"/>
                  <a:pt x="1646" y="364"/>
                  <a:pt x="1637" y="288"/>
                </a:cubicBezTo>
                <a:cubicBezTo>
                  <a:pt x="1628" y="212"/>
                  <a:pt x="1572" y="136"/>
                  <a:pt x="1516" y="61"/>
                </a:cubicBezTo>
              </a:path>
            </a:pathLst>
          </a:custGeom>
          <a:noFill/>
          <a:ln w="76200" cmpd="sng">
            <a:solidFill>
              <a:schemeClr val="tx1"/>
            </a:solidFill>
            <a:round/>
            <a:headEnd/>
            <a:tailEnd/>
          </a:ln>
        </p:spPr>
        <p:txBody>
          <a:bodyPr/>
          <a:lstStyle/>
          <a:p>
            <a:endParaRPr lang="en-US"/>
          </a:p>
        </p:txBody>
      </p:sp>
      <p:pic>
        <p:nvPicPr>
          <p:cNvPr id="795658" name="Picture 10" descr="battery"/>
          <p:cNvPicPr>
            <a:picLocks noChangeAspect="1" noChangeArrowheads="1"/>
          </p:cNvPicPr>
          <p:nvPr/>
        </p:nvPicPr>
        <p:blipFill>
          <a:blip r:embed="rId9" cstate="print"/>
          <a:srcRect r="10948"/>
          <a:stretch>
            <a:fillRect/>
          </a:stretch>
        </p:blipFill>
        <p:spPr bwMode="auto">
          <a:xfrm>
            <a:off x="7697788" y="3351213"/>
            <a:ext cx="1446212" cy="2132012"/>
          </a:xfrm>
          <a:prstGeom prst="rect">
            <a:avLst/>
          </a:prstGeom>
          <a:ln>
            <a:noFill/>
          </a:ln>
          <a:effectLst>
            <a:outerShdw blurRad="292100" dist="139700" dir="2700000" algn="tl" rotWithShape="0">
              <a:srgbClr val="333333">
                <a:alpha val="65000"/>
              </a:srgbClr>
            </a:outerShdw>
          </a:effectLst>
        </p:spPr>
      </p:pic>
      <p:pic>
        <p:nvPicPr>
          <p:cNvPr id="795659" name="Picture 11" descr="200px-Gluehlampe_01_KMJ"/>
          <p:cNvPicPr>
            <a:picLocks noChangeAspect="1" noChangeArrowheads="1"/>
          </p:cNvPicPr>
          <p:nvPr/>
        </p:nvPicPr>
        <p:blipFill>
          <a:blip r:embed="rId10" cstate="print"/>
          <a:srcRect/>
          <a:stretch>
            <a:fillRect/>
          </a:stretch>
        </p:blipFill>
        <p:spPr bwMode="auto">
          <a:xfrm>
            <a:off x="5954713" y="3233738"/>
            <a:ext cx="1198562" cy="1989137"/>
          </a:xfrm>
          <a:prstGeom prst="rect">
            <a:avLst/>
          </a:prstGeom>
          <a:ln>
            <a:noFill/>
          </a:ln>
          <a:effectLst>
            <a:outerShdw blurRad="292100" dist="139700" dir="2700000" algn="tl" rotWithShape="0">
              <a:srgbClr val="333333">
                <a:alpha val="65000"/>
              </a:srgbClr>
            </a:outerShdw>
          </a:effectLst>
        </p:spPr>
      </p:pic>
      <p:sp>
        <p:nvSpPr>
          <p:cNvPr id="795660" name="Oval 12"/>
          <p:cNvSpPr>
            <a:spLocks noChangeArrowheads="1"/>
          </p:cNvSpPr>
          <p:nvPr/>
        </p:nvSpPr>
        <p:spPr bwMode="auto">
          <a:xfrm>
            <a:off x="6019800" y="3254375"/>
            <a:ext cx="1108075" cy="1203325"/>
          </a:xfrm>
          <a:prstGeom prst="ellipse">
            <a:avLst/>
          </a:prstGeom>
          <a:solidFill>
            <a:srgbClr val="FFFF00">
              <a:alpha val="38823"/>
            </a:srgbClr>
          </a:solidFill>
          <a:ln w="9525">
            <a:noFill/>
            <a:round/>
            <a:headEnd/>
            <a:tailEnd/>
          </a:ln>
        </p:spPr>
        <p:txBody>
          <a:bodyPr wrap="none" anchor="ctr"/>
          <a:lstStyle/>
          <a:p>
            <a:endParaRPr lang="en-US" altLang="en-US"/>
          </a:p>
        </p:txBody>
      </p:sp>
      <p:sp>
        <p:nvSpPr>
          <p:cNvPr id="795661" name="Freeform 13"/>
          <p:cNvSpPr>
            <a:spLocks/>
          </p:cNvSpPr>
          <p:nvPr/>
        </p:nvSpPr>
        <p:spPr bwMode="auto">
          <a:xfrm>
            <a:off x="6570663" y="3027363"/>
            <a:ext cx="1600200" cy="2001837"/>
          </a:xfrm>
          <a:custGeom>
            <a:avLst/>
            <a:gdLst>
              <a:gd name="T0" fmla="*/ 0 w 1008"/>
              <a:gd name="T1" fmla="*/ 2147483647 h 1261"/>
              <a:gd name="T2" fmla="*/ 2147483647 w 1008"/>
              <a:gd name="T3" fmla="*/ 2147483647 h 1261"/>
              <a:gd name="T4" fmla="*/ 2147483647 w 1008"/>
              <a:gd name="T5" fmla="*/ 2147483647 h 1261"/>
              <a:gd name="T6" fmla="*/ 2147483647 w 1008"/>
              <a:gd name="T7" fmla="*/ 2147483647 h 1261"/>
              <a:gd name="T8" fmla="*/ 2147483647 w 1008"/>
              <a:gd name="T9" fmla="*/ 2147483647 h 1261"/>
              <a:gd name="T10" fmla="*/ 2147483647 w 1008"/>
              <a:gd name="T11" fmla="*/ 2147483647 h 1261"/>
              <a:gd name="T12" fmla="*/ 0 60000 65536"/>
              <a:gd name="T13" fmla="*/ 0 60000 65536"/>
              <a:gd name="T14" fmla="*/ 0 60000 65536"/>
              <a:gd name="T15" fmla="*/ 0 60000 65536"/>
              <a:gd name="T16" fmla="*/ 0 60000 65536"/>
              <a:gd name="T17" fmla="*/ 0 60000 65536"/>
              <a:gd name="T18" fmla="*/ 0 w 1008"/>
              <a:gd name="T19" fmla="*/ 0 h 1261"/>
              <a:gd name="T20" fmla="*/ 1008 w 100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1008" h="1261">
                <a:moveTo>
                  <a:pt x="0" y="1205"/>
                </a:moveTo>
                <a:cubicBezTo>
                  <a:pt x="83" y="1233"/>
                  <a:pt x="167" y="1261"/>
                  <a:pt x="258" y="1212"/>
                </a:cubicBezTo>
                <a:cubicBezTo>
                  <a:pt x="349" y="1163"/>
                  <a:pt x="491" y="1089"/>
                  <a:pt x="546" y="909"/>
                </a:cubicBezTo>
                <a:cubicBezTo>
                  <a:pt x="601" y="729"/>
                  <a:pt x="535" y="258"/>
                  <a:pt x="591" y="129"/>
                </a:cubicBezTo>
                <a:cubicBezTo>
                  <a:pt x="647" y="0"/>
                  <a:pt x="810" y="108"/>
                  <a:pt x="879" y="136"/>
                </a:cubicBezTo>
                <a:cubicBezTo>
                  <a:pt x="948" y="164"/>
                  <a:pt x="978" y="229"/>
                  <a:pt x="1008" y="295"/>
                </a:cubicBezTo>
              </a:path>
            </a:pathLst>
          </a:custGeom>
          <a:noFill/>
          <a:ln w="76200" cmpd="sng">
            <a:solidFill>
              <a:srgbClr val="CC0000"/>
            </a:solidFill>
            <a:round/>
            <a:headEnd/>
            <a:tailEnd/>
          </a:ln>
        </p:spPr>
        <p:txBody>
          <a:bodyPr/>
          <a:lstStyle/>
          <a:p>
            <a:endParaRPr lang="en-US"/>
          </a:p>
        </p:txBody>
      </p:sp>
      <p:pic>
        <p:nvPicPr>
          <p:cNvPr id="795662" name="Picture 1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6694482">
            <a:off x="7649369" y="4744244"/>
            <a:ext cx="354013" cy="2168525"/>
          </a:xfrm>
          <a:prstGeom prst="rect">
            <a:avLst/>
          </a:prstGeom>
          <a:ln>
            <a:noFill/>
          </a:ln>
          <a:effectLst>
            <a:outerShdw blurRad="292100" dist="139700" dir="2700000" algn="tl" rotWithShape="0">
              <a:srgbClr val="333333">
                <a:alpha val="65000"/>
              </a:srgbClr>
            </a:outerShdw>
          </a:effectLst>
        </p:spPr>
      </p:pic>
      <p:sp>
        <p:nvSpPr>
          <p:cNvPr id="795663" name="Freeform 15"/>
          <p:cNvSpPr>
            <a:spLocks/>
          </p:cNvSpPr>
          <p:nvPr/>
        </p:nvSpPr>
        <p:spPr bwMode="auto">
          <a:xfrm>
            <a:off x="5181600" y="2963863"/>
            <a:ext cx="1125538" cy="3443287"/>
          </a:xfrm>
          <a:custGeom>
            <a:avLst/>
            <a:gdLst>
              <a:gd name="T0" fmla="*/ 2147483647 w 822"/>
              <a:gd name="T1" fmla="*/ 2147483647 h 2169"/>
              <a:gd name="T2" fmla="*/ 2147483647 w 822"/>
              <a:gd name="T3" fmla="*/ 2147483647 h 2169"/>
              <a:gd name="T4" fmla="*/ 2147483647 w 822"/>
              <a:gd name="T5" fmla="*/ 2147483647 h 2169"/>
              <a:gd name="T6" fmla="*/ 2147483647 w 822"/>
              <a:gd name="T7" fmla="*/ 2147483647 h 2169"/>
              <a:gd name="T8" fmla="*/ 2147483647 w 822"/>
              <a:gd name="T9" fmla="*/ 2147483647 h 2169"/>
              <a:gd name="T10" fmla="*/ 2147483647 w 822"/>
              <a:gd name="T11" fmla="*/ 2147483647 h 2169"/>
              <a:gd name="T12" fmla="*/ 2147483647 w 822"/>
              <a:gd name="T13" fmla="*/ 2147483647 h 2169"/>
              <a:gd name="T14" fmla="*/ 2147483647 w 822"/>
              <a:gd name="T15" fmla="*/ 2147483647 h 2169"/>
              <a:gd name="T16" fmla="*/ 2147483647 w 822"/>
              <a:gd name="T17" fmla="*/ 2147483647 h 2169"/>
              <a:gd name="T18" fmla="*/ 2147483647 w 822"/>
              <a:gd name="T19" fmla="*/ 2147483647 h 2169"/>
              <a:gd name="T20" fmla="*/ 2147483647 w 822"/>
              <a:gd name="T21" fmla="*/ 2147483647 h 2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2"/>
              <a:gd name="T34" fmla="*/ 0 h 2169"/>
              <a:gd name="T35" fmla="*/ 822 w 822"/>
              <a:gd name="T36" fmla="*/ 2169 h 2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2" h="2169">
                <a:moveTo>
                  <a:pt x="33" y="1739"/>
                </a:moveTo>
                <a:cubicBezTo>
                  <a:pt x="30" y="1800"/>
                  <a:pt x="27" y="1861"/>
                  <a:pt x="33" y="1913"/>
                </a:cubicBezTo>
                <a:cubicBezTo>
                  <a:pt x="39" y="1965"/>
                  <a:pt x="0" y="2025"/>
                  <a:pt x="71" y="2050"/>
                </a:cubicBezTo>
                <a:cubicBezTo>
                  <a:pt x="142" y="2075"/>
                  <a:pt x="368" y="2169"/>
                  <a:pt x="458" y="2065"/>
                </a:cubicBezTo>
                <a:cubicBezTo>
                  <a:pt x="548" y="1961"/>
                  <a:pt x="611" y="1663"/>
                  <a:pt x="609" y="1428"/>
                </a:cubicBezTo>
                <a:cubicBezTo>
                  <a:pt x="607" y="1193"/>
                  <a:pt x="483" y="871"/>
                  <a:pt x="443" y="655"/>
                </a:cubicBezTo>
                <a:cubicBezTo>
                  <a:pt x="403" y="439"/>
                  <a:pt x="367" y="238"/>
                  <a:pt x="367" y="132"/>
                </a:cubicBezTo>
                <a:cubicBezTo>
                  <a:pt x="367" y="26"/>
                  <a:pt x="408" y="38"/>
                  <a:pt x="443" y="19"/>
                </a:cubicBezTo>
                <a:cubicBezTo>
                  <a:pt x="478" y="0"/>
                  <a:pt x="541" y="8"/>
                  <a:pt x="579" y="19"/>
                </a:cubicBezTo>
                <a:cubicBezTo>
                  <a:pt x="617" y="30"/>
                  <a:pt x="630" y="73"/>
                  <a:pt x="670" y="87"/>
                </a:cubicBezTo>
                <a:cubicBezTo>
                  <a:pt x="710" y="101"/>
                  <a:pt x="766" y="101"/>
                  <a:pt x="822" y="102"/>
                </a:cubicBezTo>
              </a:path>
            </a:pathLst>
          </a:custGeom>
          <a:noFill/>
          <a:ln w="76200" cmpd="sng">
            <a:solidFill>
              <a:srgbClr val="CC0000"/>
            </a:solidFill>
            <a:round/>
            <a:headEnd/>
            <a:tailEnd/>
          </a:ln>
        </p:spPr>
        <p:txBody>
          <a:bodyPr/>
          <a:lstStyle/>
          <a:p>
            <a:endParaRPr lang="en-US"/>
          </a:p>
        </p:txBody>
      </p:sp>
      <p:pic>
        <p:nvPicPr>
          <p:cNvPr id="795664" name="Picture 1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705225" y="2684463"/>
            <a:ext cx="1966913" cy="3213100"/>
          </a:xfrm>
          <a:prstGeom prst="rect">
            <a:avLst/>
          </a:prstGeom>
          <a:ln>
            <a:noFill/>
          </a:ln>
          <a:effectLst>
            <a:outerShdw blurRad="292100" dist="139700" dir="2700000" algn="tl" rotWithShape="0">
              <a:srgbClr val="333333">
                <a:alpha val="65000"/>
              </a:srgbClr>
            </a:outerShdw>
          </a:effectLst>
        </p:spPr>
      </p:pic>
      <p:pic>
        <p:nvPicPr>
          <p:cNvPr id="795665" name="Picture 17"/>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4148400">
            <a:off x="4348163" y="4019550"/>
            <a:ext cx="661988" cy="636587"/>
          </a:xfrm>
          <a:prstGeom prst="rect">
            <a:avLst/>
          </a:prstGeom>
          <a:noFill/>
          <a:ln w="9525">
            <a:noFill/>
            <a:miter lim="800000"/>
            <a:headEnd/>
            <a:tailEnd/>
          </a:ln>
        </p:spPr>
      </p:pic>
      <p:sp>
        <p:nvSpPr>
          <p:cNvPr id="795666" name="Text Box 18"/>
          <p:cNvSpPr txBox="1">
            <a:spLocks noChangeArrowheads="1"/>
          </p:cNvSpPr>
          <p:nvPr/>
        </p:nvSpPr>
        <p:spPr bwMode="auto">
          <a:xfrm>
            <a:off x="4013200" y="2895600"/>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01.4</a:t>
            </a:r>
          </a:p>
        </p:txBody>
      </p:sp>
      <p:sp>
        <p:nvSpPr>
          <p:cNvPr id="795667" name="Text Box 19"/>
          <p:cNvSpPr txBox="1">
            <a:spLocks noChangeArrowheads="1"/>
          </p:cNvSpPr>
          <p:nvPr/>
        </p:nvSpPr>
        <p:spPr bwMode="auto">
          <a:xfrm>
            <a:off x="4025900" y="2900363"/>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00.0</a:t>
            </a:r>
          </a:p>
        </p:txBody>
      </p:sp>
      <p:pic>
        <p:nvPicPr>
          <p:cNvPr id="795668" name="Picture 20"/>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4709722">
            <a:off x="6980237" y="2222501"/>
            <a:ext cx="339725" cy="2171700"/>
          </a:xfrm>
          <a:prstGeom prst="rect">
            <a:avLst/>
          </a:prstGeom>
          <a:ln>
            <a:noFill/>
          </a:ln>
          <a:effectLst>
            <a:outerShdw blurRad="292100" dist="139700" dir="2700000" algn="tl" rotWithShape="0">
              <a:srgbClr val="333333">
                <a:alpha val="65000"/>
              </a:srgbClr>
            </a:outerShdw>
          </a:effectLst>
        </p:spPr>
      </p:pic>
      <p:sp>
        <p:nvSpPr>
          <p:cNvPr id="795669" name="Rectangle 21"/>
          <p:cNvSpPr>
            <a:spLocks noChangeArrowheads="1"/>
          </p:cNvSpPr>
          <p:nvPr/>
        </p:nvSpPr>
        <p:spPr bwMode="auto">
          <a:xfrm>
            <a:off x="6112557" y="1980747"/>
            <a:ext cx="773112" cy="369888"/>
          </a:xfrm>
          <a:prstGeom prst="rect">
            <a:avLst/>
          </a:prstGeom>
          <a:solidFill>
            <a:srgbClr val="FF9933">
              <a:alpha val="41176"/>
            </a:srgbClr>
          </a:solidFill>
          <a:ln w="9525">
            <a:noFill/>
            <a:miter lim="800000"/>
            <a:headEnd/>
            <a:tailEnd/>
          </a:ln>
        </p:spPr>
        <p:txBody>
          <a:bodyPr wrap="none" anchor="ctr"/>
          <a:lstStyle/>
          <a:p>
            <a:endParaRPr lang="en-US" altLang="en-US"/>
          </a:p>
        </p:txBody>
      </p:sp>
      <p:sp>
        <p:nvSpPr>
          <p:cNvPr id="19" name="Rectangle 2"/>
          <p:cNvSpPr>
            <a:spLocks noChangeArrowheads="1"/>
          </p:cNvSpPr>
          <p:nvPr/>
        </p:nvSpPr>
        <p:spPr bwMode="auto">
          <a:xfrm>
            <a:off x="685800" y="1549400"/>
            <a:ext cx="7772400" cy="439738"/>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rPr>
              <a:t>Solving problems involving </a:t>
            </a:r>
            <a:r>
              <a:rPr lang="en-US" sz="2400" i="1" dirty="0" smtClean="0">
                <a:solidFill>
                  <a:srgbClr val="333399"/>
                </a:solidFill>
                <a:latin typeface="+mn-lt"/>
                <a:ea typeface="Calibri"/>
                <a:cs typeface="Times New Roman"/>
              </a:rPr>
              <a:t>circuits</a:t>
            </a:r>
            <a:endParaRPr lang="en-US" altLang="en-US" sz="2400" i="1" dirty="0" smtClean="0">
              <a:solidFill>
                <a:srgbClr val="000000"/>
              </a:solidFill>
              <a:latin typeface="+mn-lt"/>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5652">
                                            <p:txEl>
                                              <p:pRg st="0" end="0"/>
                                            </p:txEl>
                                          </p:spTgt>
                                        </p:tgtEl>
                                        <p:attrNameLst>
                                          <p:attrName>style.visibility</p:attrName>
                                        </p:attrNameLst>
                                      </p:cBhvr>
                                      <p:to>
                                        <p:strVal val="visible"/>
                                      </p:to>
                                    </p:set>
                                    <p:anim calcmode="lin" valueType="num">
                                      <p:cBhvr additive="base">
                                        <p:cTn id="13" dur="500" fill="hold"/>
                                        <p:tgtEl>
                                          <p:spTgt spid="79565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56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795658"/>
                                        </p:tgtEl>
                                        <p:attrNameLst>
                                          <p:attrName>style.visibility</p:attrName>
                                        </p:attrNameLst>
                                      </p:cBhvr>
                                      <p:to>
                                        <p:strVal val="visible"/>
                                      </p:to>
                                    </p:set>
                                    <p:anim calcmode="lin" valueType="num">
                                      <p:cBhvr>
                                        <p:cTn id="17" dur="500" fill="hold"/>
                                        <p:tgtEl>
                                          <p:spTgt spid="795658"/>
                                        </p:tgtEl>
                                        <p:attrNameLst>
                                          <p:attrName>ppt_w</p:attrName>
                                        </p:attrNameLst>
                                      </p:cBhvr>
                                      <p:tavLst>
                                        <p:tav tm="0">
                                          <p:val>
                                            <p:fltVal val="0"/>
                                          </p:val>
                                        </p:tav>
                                        <p:tav tm="100000">
                                          <p:val>
                                            <p:strVal val="#ppt_w"/>
                                          </p:val>
                                        </p:tav>
                                      </p:tavLst>
                                    </p:anim>
                                    <p:anim calcmode="lin" valueType="num">
                                      <p:cBhvr>
                                        <p:cTn id="18" dur="500" fill="hold"/>
                                        <p:tgtEl>
                                          <p:spTgt spid="795658"/>
                                        </p:tgtEl>
                                        <p:attrNameLst>
                                          <p:attrName>ppt_h</p:attrName>
                                        </p:attrNameLst>
                                      </p:cBhvr>
                                      <p:tavLst>
                                        <p:tav tm="0">
                                          <p:val>
                                            <p:fltVal val="0"/>
                                          </p:val>
                                        </p:tav>
                                        <p:tav tm="100000">
                                          <p:val>
                                            <p:strVal val="#ppt_h"/>
                                          </p:val>
                                        </p:tav>
                                      </p:tavLst>
                                    </p:anim>
                                    <p:animEffect transition="in" filter="fade">
                                      <p:cBhvr>
                                        <p:cTn id="19" dur="500"/>
                                        <p:tgtEl>
                                          <p:spTgt spid="795658"/>
                                        </p:tgtEl>
                                      </p:cBhvr>
                                    </p:animEffect>
                                  </p:childTnLst>
                                </p:cTn>
                              </p:par>
                              <p:par>
                                <p:cTn id="20" presetID="53" presetClass="entr" presetSubtype="0" fill="hold" nodeType="withEffect">
                                  <p:stCondLst>
                                    <p:cond delay="0"/>
                                  </p:stCondLst>
                                  <p:childTnLst>
                                    <p:set>
                                      <p:cBhvr>
                                        <p:cTn id="21" dur="1" fill="hold">
                                          <p:stCondLst>
                                            <p:cond delay="0"/>
                                          </p:stCondLst>
                                        </p:cTn>
                                        <p:tgtEl>
                                          <p:spTgt spid="795659"/>
                                        </p:tgtEl>
                                        <p:attrNameLst>
                                          <p:attrName>style.visibility</p:attrName>
                                        </p:attrNameLst>
                                      </p:cBhvr>
                                      <p:to>
                                        <p:strVal val="visible"/>
                                      </p:to>
                                    </p:set>
                                    <p:anim calcmode="lin" valueType="num">
                                      <p:cBhvr>
                                        <p:cTn id="22" dur="500" fill="hold"/>
                                        <p:tgtEl>
                                          <p:spTgt spid="795659"/>
                                        </p:tgtEl>
                                        <p:attrNameLst>
                                          <p:attrName>ppt_w</p:attrName>
                                        </p:attrNameLst>
                                      </p:cBhvr>
                                      <p:tavLst>
                                        <p:tav tm="0">
                                          <p:val>
                                            <p:fltVal val="0"/>
                                          </p:val>
                                        </p:tav>
                                        <p:tav tm="100000">
                                          <p:val>
                                            <p:strVal val="#ppt_w"/>
                                          </p:val>
                                        </p:tav>
                                      </p:tavLst>
                                    </p:anim>
                                    <p:anim calcmode="lin" valueType="num">
                                      <p:cBhvr>
                                        <p:cTn id="23" dur="500" fill="hold"/>
                                        <p:tgtEl>
                                          <p:spTgt spid="795659"/>
                                        </p:tgtEl>
                                        <p:attrNameLst>
                                          <p:attrName>ppt_h</p:attrName>
                                        </p:attrNameLst>
                                      </p:cBhvr>
                                      <p:tavLst>
                                        <p:tav tm="0">
                                          <p:val>
                                            <p:fltVal val="0"/>
                                          </p:val>
                                        </p:tav>
                                        <p:tav tm="100000">
                                          <p:val>
                                            <p:strVal val="#ppt_h"/>
                                          </p:val>
                                        </p:tav>
                                      </p:tavLst>
                                    </p:anim>
                                    <p:animEffect transition="in" filter="fade">
                                      <p:cBhvr>
                                        <p:cTn id="24" dur="500"/>
                                        <p:tgtEl>
                                          <p:spTgt spid="7956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95657"/>
                                        </p:tgtEl>
                                        <p:attrNameLst>
                                          <p:attrName>style.visibility</p:attrName>
                                        </p:attrNameLst>
                                      </p:cBhvr>
                                      <p:to>
                                        <p:strVal val="visible"/>
                                      </p:to>
                                    </p:set>
                                    <p:animEffect transition="in" filter="fade">
                                      <p:cBhvr>
                                        <p:cTn id="29" dur="500"/>
                                        <p:tgtEl>
                                          <p:spTgt spid="795657"/>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95661"/>
                                        </p:tgtEl>
                                        <p:attrNameLst>
                                          <p:attrName>style.visibility</p:attrName>
                                        </p:attrNameLst>
                                      </p:cBhvr>
                                      <p:to>
                                        <p:strVal val="visible"/>
                                      </p:to>
                                    </p:set>
                                    <p:animEffect transition="in" filter="wipe(left)">
                                      <p:cBhvr>
                                        <p:cTn id="34" dur="2000"/>
                                        <p:tgtEl>
                                          <p:spTgt spid="795661"/>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par>
                          <p:cTn id="35" fill="hold" nodeType="afterGroup">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795660"/>
                                        </p:tgtEl>
                                        <p:attrNameLst>
                                          <p:attrName>style.visibility</p:attrName>
                                        </p:attrNameLst>
                                      </p:cBhvr>
                                      <p:to>
                                        <p:strVal val="visible"/>
                                      </p:to>
                                    </p:set>
                                    <p:anim calcmode="lin" valueType="num">
                                      <p:cBhvr>
                                        <p:cTn id="38" dur="500" fill="hold"/>
                                        <p:tgtEl>
                                          <p:spTgt spid="795660"/>
                                        </p:tgtEl>
                                        <p:attrNameLst>
                                          <p:attrName>ppt_w</p:attrName>
                                        </p:attrNameLst>
                                      </p:cBhvr>
                                      <p:tavLst>
                                        <p:tav tm="0">
                                          <p:val>
                                            <p:fltVal val="0"/>
                                          </p:val>
                                        </p:tav>
                                        <p:tav tm="100000">
                                          <p:val>
                                            <p:strVal val="#ppt_w"/>
                                          </p:val>
                                        </p:tav>
                                      </p:tavLst>
                                    </p:anim>
                                    <p:anim calcmode="lin" valueType="num">
                                      <p:cBhvr>
                                        <p:cTn id="39" dur="500" fill="hold"/>
                                        <p:tgtEl>
                                          <p:spTgt spid="795660"/>
                                        </p:tgtEl>
                                        <p:attrNameLst>
                                          <p:attrName>ppt_h</p:attrName>
                                        </p:attrNameLst>
                                      </p:cBhvr>
                                      <p:tavLst>
                                        <p:tav tm="0">
                                          <p:val>
                                            <p:fltVal val="0"/>
                                          </p:val>
                                        </p:tav>
                                        <p:tav tm="100000">
                                          <p:val>
                                            <p:strVal val="#ppt_h"/>
                                          </p:val>
                                        </p:tav>
                                      </p:tavLst>
                                    </p:anim>
                                    <p:animEffect transition="in" filter="fade">
                                      <p:cBhvr>
                                        <p:cTn id="40" dur="500"/>
                                        <p:tgtEl>
                                          <p:spTgt spid="795660"/>
                                        </p:tgtEl>
                                      </p:cBhvr>
                                    </p:animEffect>
                                  </p:childTnLst>
                                  <p:subTnLst>
                                    <p:audio>
                                      <p:cMediaNode>
                                        <p:cTn display="0" masterRel="sameClick">
                                          <p:stCondLst>
                                            <p:cond evt="begin" delay="0">
                                              <p:tn val="36"/>
                                            </p:cond>
                                          </p:stCondLst>
                                          <p:endCondLst>
                                            <p:cond evt="onStopAudio" delay="0">
                                              <p:tgtEl>
                                                <p:sldTgt/>
                                              </p:tgtEl>
                                            </p:cond>
                                          </p:endCondLst>
                                        </p:cTn>
                                        <p:tgtEl>
                                          <p:sndTgt r:embed="rId6"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95652">
                                            <p:txEl>
                                              <p:pRg st="1" end="1"/>
                                            </p:txEl>
                                          </p:spTgt>
                                        </p:tgtEl>
                                        <p:attrNameLst>
                                          <p:attrName>style.visibility</p:attrName>
                                        </p:attrNameLst>
                                      </p:cBhvr>
                                      <p:to>
                                        <p:strVal val="visible"/>
                                      </p:to>
                                    </p:set>
                                    <p:anim calcmode="lin" valueType="num">
                                      <p:cBhvr additive="base">
                                        <p:cTn id="45" dur="500" fill="hold"/>
                                        <p:tgtEl>
                                          <p:spTgt spid="795652">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956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95652">
                                            <p:txEl>
                                              <p:pRg st="2" end="2"/>
                                            </p:txEl>
                                          </p:spTgt>
                                        </p:tgtEl>
                                        <p:attrNameLst>
                                          <p:attrName>style.visibility</p:attrName>
                                        </p:attrNameLst>
                                      </p:cBhvr>
                                      <p:to>
                                        <p:strVal val="visible"/>
                                      </p:to>
                                    </p:set>
                                    <p:anim calcmode="lin" valueType="num">
                                      <p:cBhvr additive="base">
                                        <p:cTn id="51" dur="500" fill="hold"/>
                                        <p:tgtEl>
                                          <p:spTgt spid="795652">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956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95652">
                                            <p:txEl>
                                              <p:pRg st="3" end="3"/>
                                            </p:txEl>
                                          </p:spTgt>
                                        </p:tgtEl>
                                        <p:attrNameLst>
                                          <p:attrName>style.visibility</p:attrName>
                                        </p:attrNameLst>
                                      </p:cBhvr>
                                      <p:to>
                                        <p:strVal val="visible"/>
                                      </p:to>
                                    </p:set>
                                    <p:anim calcmode="lin" valueType="num">
                                      <p:cBhvr additive="base">
                                        <p:cTn id="57" dur="500" fill="hold"/>
                                        <p:tgtEl>
                                          <p:spTgt spid="795652">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956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795665"/>
                                        </p:tgtEl>
                                        <p:attrNameLst>
                                          <p:attrName>style.visibility</p:attrName>
                                        </p:attrNameLst>
                                      </p:cBhvr>
                                      <p:to>
                                        <p:strVal val="visible"/>
                                      </p:to>
                                    </p:set>
                                    <p:animEffect transition="in" filter="fade">
                                      <p:cBhvr>
                                        <p:cTn id="63" dur="500"/>
                                        <p:tgtEl>
                                          <p:spTgt spid="795665"/>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par>
                                <p:cTn id="64" presetID="10" presetClass="entr" presetSubtype="0" fill="hold" nodeType="withEffect">
                                  <p:stCondLst>
                                    <p:cond delay="0"/>
                                  </p:stCondLst>
                                  <p:childTnLst>
                                    <p:set>
                                      <p:cBhvr>
                                        <p:cTn id="65" dur="1" fill="hold">
                                          <p:stCondLst>
                                            <p:cond delay="0"/>
                                          </p:stCondLst>
                                        </p:cTn>
                                        <p:tgtEl>
                                          <p:spTgt spid="795664"/>
                                        </p:tgtEl>
                                        <p:attrNameLst>
                                          <p:attrName>style.visibility</p:attrName>
                                        </p:attrNameLst>
                                      </p:cBhvr>
                                      <p:to>
                                        <p:strVal val="visible"/>
                                      </p:to>
                                    </p:set>
                                    <p:animEffect transition="in" filter="fade">
                                      <p:cBhvr>
                                        <p:cTn id="66" dur="500"/>
                                        <p:tgtEl>
                                          <p:spTgt spid="795664"/>
                                        </p:tgtEl>
                                      </p:cBhvr>
                                    </p:animEffect>
                                  </p:childTnLst>
                                </p:cTn>
                              </p:par>
                            </p:childTnLst>
                          </p:cTn>
                        </p:par>
                        <p:par>
                          <p:cTn id="67" fill="hold" nodeType="afterGroup">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795667"/>
                                        </p:tgtEl>
                                        <p:attrNameLst>
                                          <p:attrName>style.visibility</p:attrName>
                                        </p:attrNameLst>
                                      </p:cBhvr>
                                      <p:to>
                                        <p:strVal val="visible"/>
                                      </p:to>
                                    </p:set>
                                    <p:animEffect transition="in" filter="fade">
                                      <p:cBhvr>
                                        <p:cTn id="70" dur="2000"/>
                                        <p:tgtEl>
                                          <p:spTgt spid="79566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95656"/>
                                        </p:tgtEl>
                                        <p:attrNameLst>
                                          <p:attrName>style.visibility</p:attrName>
                                        </p:attrNameLst>
                                      </p:cBhvr>
                                      <p:to>
                                        <p:strVal val="visible"/>
                                      </p:to>
                                    </p:set>
                                    <p:animEffect transition="in" filter="fade">
                                      <p:cBhvr>
                                        <p:cTn id="75" dur="500"/>
                                        <p:tgtEl>
                                          <p:spTgt spid="795656"/>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par>
                                <p:cTn id="76" presetID="10" presetClass="entr" presetSubtype="0" fill="hold" nodeType="withEffect">
                                  <p:stCondLst>
                                    <p:cond delay="0"/>
                                  </p:stCondLst>
                                  <p:childTnLst>
                                    <p:set>
                                      <p:cBhvr>
                                        <p:cTn id="77" dur="1" fill="hold">
                                          <p:stCondLst>
                                            <p:cond delay="0"/>
                                          </p:stCondLst>
                                        </p:cTn>
                                        <p:tgtEl>
                                          <p:spTgt spid="795662"/>
                                        </p:tgtEl>
                                        <p:attrNameLst>
                                          <p:attrName>style.visibility</p:attrName>
                                        </p:attrNameLst>
                                      </p:cBhvr>
                                      <p:to>
                                        <p:strVal val="visible"/>
                                      </p:to>
                                    </p:set>
                                    <p:animEffect transition="in" filter="fade">
                                      <p:cBhvr>
                                        <p:cTn id="78" dur="500"/>
                                        <p:tgtEl>
                                          <p:spTgt spid="795662"/>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95663"/>
                                        </p:tgtEl>
                                        <p:attrNameLst>
                                          <p:attrName>style.visibility</p:attrName>
                                        </p:attrNameLst>
                                      </p:cBhvr>
                                      <p:to>
                                        <p:strVal val="visible"/>
                                      </p:to>
                                    </p:set>
                                    <p:animEffect transition="in" filter="fade">
                                      <p:cBhvr>
                                        <p:cTn id="83" dur="500"/>
                                        <p:tgtEl>
                                          <p:spTgt spid="795663"/>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par>
                                <p:cTn id="84" presetID="10" presetClass="entr" presetSubtype="0" fill="hold" nodeType="withEffect">
                                  <p:stCondLst>
                                    <p:cond delay="0"/>
                                  </p:stCondLst>
                                  <p:childTnLst>
                                    <p:set>
                                      <p:cBhvr>
                                        <p:cTn id="85" dur="1" fill="hold">
                                          <p:stCondLst>
                                            <p:cond delay="0"/>
                                          </p:stCondLst>
                                        </p:cTn>
                                        <p:tgtEl>
                                          <p:spTgt spid="795668"/>
                                        </p:tgtEl>
                                        <p:attrNameLst>
                                          <p:attrName>style.visibility</p:attrName>
                                        </p:attrNameLst>
                                      </p:cBhvr>
                                      <p:to>
                                        <p:strVal val="visible"/>
                                      </p:to>
                                    </p:set>
                                    <p:animEffect transition="in" filter="fade">
                                      <p:cBhvr>
                                        <p:cTn id="86" dur="500"/>
                                        <p:tgtEl>
                                          <p:spTgt spid="79566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mph" presetSubtype="0" fill="hold" nodeType="clickEffect">
                                  <p:stCondLst>
                                    <p:cond delay="0"/>
                                  </p:stCondLst>
                                  <p:childTnLst>
                                    <p:animRot by="-5400000">
                                      <p:cBhvr>
                                        <p:cTn id="90" dur="2000" fill="hold"/>
                                        <p:tgtEl>
                                          <p:spTgt spid="79566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7" name="push.wav"/>
                                        </p:tgtEl>
                                      </p:cMediaNode>
                                    </p:audio>
                                  </p:subTnLst>
                                </p:cTn>
                              </p:par>
                            </p:childTnLst>
                          </p:cTn>
                        </p:par>
                        <p:par>
                          <p:cTn id="91" fill="hold" nodeType="afterGroup">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795666"/>
                                        </p:tgtEl>
                                        <p:attrNameLst>
                                          <p:attrName>style.visibility</p:attrName>
                                        </p:attrNameLst>
                                      </p:cBhvr>
                                      <p:to>
                                        <p:strVal val="visible"/>
                                      </p:to>
                                    </p:set>
                                    <p:animEffect transition="in" filter="fade">
                                      <p:cBhvr>
                                        <p:cTn id="94" dur="500"/>
                                        <p:tgtEl>
                                          <p:spTgt spid="795666"/>
                                        </p:tgtEl>
                                      </p:cBhvr>
                                    </p:animEffect>
                                  </p:childTnLst>
                                </p:cTn>
                              </p:par>
                              <p:par>
                                <p:cTn id="95" presetID="10" presetClass="exit" presetSubtype="0" fill="hold" grpId="1" nodeType="withEffect">
                                  <p:stCondLst>
                                    <p:cond delay="0"/>
                                  </p:stCondLst>
                                  <p:childTnLst>
                                    <p:animEffect transition="out" filter="fade">
                                      <p:cBhvr>
                                        <p:cTn id="96" dur="500"/>
                                        <p:tgtEl>
                                          <p:spTgt spid="795667"/>
                                        </p:tgtEl>
                                      </p:cBhvr>
                                    </p:animEffect>
                                    <p:set>
                                      <p:cBhvr>
                                        <p:cTn id="97" dur="1" fill="hold">
                                          <p:stCondLst>
                                            <p:cond delay="499"/>
                                          </p:stCondLst>
                                        </p:cTn>
                                        <p:tgtEl>
                                          <p:spTgt spid="795667"/>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nodeType="clickEffect">
                                  <p:stCondLst>
                                    <p:cond delay="0"/>
                                  </p:stCondLst>
                                  <p:childTnLst>
                                    <p:set>
                                      <p:cBhvr>
                                        <p:cTn id="101" dur="1" fill="hold">
                                          <p:stCondLst>
                                            <p:cond delay="0"/>
                                          </p:stCondLst>
                                        </p:cTn>
                                        <p:tgtEl>
                                          <p:spTgt spid="795652">
                                            <p:txEl>
                                              <p:pRg st="4" end="4"/>
                                            </p:txEl>
                                          </p:spTgt>
                                        </p:tgtEl>
                                        <p:attrNameLst>
                                          <p:attrName>style.visibility</p:attrName>
                                        </p:attrNameLst>
                                      </p:cBhvr>
                                      <p:to>
                                        <p:strVal val="visible"/>
                                      </p:to>
                                    </p:set>
                                    <p:anim calcmode="lin" valueType="num">
                                      <p:cBhvr additive="base">
                                        <p:cTn id="102" dur="500" fill="hold"/>
                                        <p:tgtEl>
                                          <p:spTgt spid="795652">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956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795669"/>
                                        </p:tgtEl>
                                        <p:attrNameLst>
                                          <p:attrName>style.visibility</p:attrName>
                                        </p:attrNameLst>
                                      </p:cBhvr>
                                      <p:to>
                                        <p:strVal val="visible"/>
                                      </p:to>
                                    </p:set>
                                    <p:animEffect transition="in" filter="wipe(left)">
                                      <p:cBhvr>
                                        <p:cTn id="108" dur="500"/>
                                        <p:tgtEl>
                                          <p:spTgt spid="795669"/>
                                        </p:tgtEl>
                                      </p:cBhvr>
                                    </p:animEffect>
                                  </p:childTnLst>
                                  <p:subTnLst>
                                    <p:audio>
                                      <p:cMediaNode>
                                        <p:cTn display="0" masterRel="sameClick">
                                          <p:stCondLst>
                                            <p:cond evt="begin" delay="0">
                                              <p:tn val="106"/>
                                            </p:cond>
                                          </p:stCondLst>
                                          <p:endCondLst>
                                            <p:cond evt="onStopAudio" delay="0">
                                              <p:tgtEl>
                                                <p:sldTgt/>
                                              </p:tgtEl>
                                            </p:cond>
                                          </p:endCondLst>
                                        </p:cTn>
                                        <p:tgtEl>
                                          <p:sndTgt r:embed="rId8" name="cashreg.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795652">
                                            <p:txEl>
                                              <p:pRg st="5" end="5"/>
                                            </p:txEl>
                                          </p:spTgt>
                                        </p:tgtEl>
                                        <p:attrNameLst>
                                          <p:attrName>style.visibility</p:attrName>
                                        </p:attrNameLst>
                                      </p:cBhvr>
                                      <p:to>
                                        <p:strVal val="visible"/>
                                      </p:to>
                                    </p:set>
                                    <p:anim calcmode="lin" valueType="num">
                                      <p:cBhvr additive="base">
                                        <p:cTn id="113" dur="500" fill="hold"/>
                                        <p:tgtEl>
                                          <p:spTgt spid="795652">
                                            <p:txEl>
                                              <p:pRg st="5" end="5"/>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7956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795652">
                                            <p:txEl>
                                              <p:pRg st="6" end="6"/>
                                            </p:txEl>
                                          </p:spTgt>
                                        </p:tgtEl>
                                        <p:attrNameLst>
                                          <p:attrName>style.visibility</p:attrName>
                                        </p:attrNameLst>
                                      </p:cBhvr>
                                      <p:to>
                                        <p:strVal val="visible"/>
                                      </p:to>
                                    </p:set>
                                    <p:anim calcmode="lin" valueType="num">
                                      <p:cBhvr additive="base">
                                        <p:cTn id="119" dur="500" fill="hold"/>
                                        <p:tgtEl>
                                          <p:spTgt spid="795652">
                                            <p:txEl>
                                              <p:pRg st="6" end="6"/>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7956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795652">
                                            <p:txEl>
                                              <p:pRg st="7" end="7"/>
                                            </p:txEl>
                                          </p:spTgt>
                                        </p:tgtEl>
                                        <p:attrNameLst>
                                          <p:attrName>style.visibility</p:attrName>
                                        </p:attrNameLst>
                                      </p:cBhvr>
                                      <p:to>
                                        <p:strVal val="visible"/>
                                      </p:to>
                                    </p:set>
                                    <p:anim calcmode="lin" valueType="num">
                                      <p:cBhvr additive="base">
                                        <p:cTn id="125" dur="500" fill="hold"/>
                                        <p:tgtEl>
                                          <p:spTgt spid="795652">
                                            <p:txEl>
                                              <p:pRg st="7" end="7"/>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7956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6" grpId="0" animBg="1"/>
      <p:bldP spid="795657" grpId="0" animBg="1"/>
      <p:bldP spid="795660" grpId="0" animBg="1"/>
      <p:bldP spid="795661" grpId="0" animBg="1"/>
      <p:bldP spid="795663" grpId="0" animBg="1"/>
      <p:bldP spid="795666" grpId="0"/>
      <p:bldP spid="795667" grpId="0"/>
      <p:bldP spid="795667" grpId="1"/>
      <p:bldP spid="79566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ChangeArrowheads="1"/>
          </p:cNvSpPr>
          <p:nvPr/>
        </p:nvSpPr>
        <p:spPr bwMode="auto">
          <a:xfrm>
            <a:off x="684213" y="1944688"/>
            <a:ext cx="7772400" cy="4913312"/>
          </a:xfrm>
          <a:prstGeom prst="rect">
            <a:avLst/>
          </a:prstGeom>
          <a:solidFill>
            <a:srgbClr val="CCFFCC"/>
          </a:solidFill>
          <a:ln w="9525">
            <a:noFill/>
            <a:miter lim="800000"/>
            <a:headEnd/>
            <a:tailEnd/>
          </a:ln>
        </p:spPr>
        <p:txBody>
          <a:bodyPr/>
          <a:lstStyle/>
          <a:p>
            <a:pPr>
              <a:spcBef>
                <a:spcPct val="20000"/>
              </a:spcBef>
              <a:defRPr/>
            </a:pPr>
            <a:r>
              <a:rPr lang="en-US" altLang="en-US" dirty="0">
                <a:latin typeface="+mn-lt"/>
                <a:sym typeface="Symbol" pitchFamily="18" charset="2"/>
              </a:rPr>
              <a:t>PRACTICE: Which circuit shows the correct setup to find the V-I characteristics of a filament lamp?</a:t>
            </a:r>
          </a:p>
          <a:p>
            <a:pPr>
              <a:spcBef>
                <a:spcPct val="20000"/>
              </a:spcBef>
              <a:defRPr/>
            </a:pPr>
            <a:r>
              <a:rPr lang="en-US" altLang="en-US" dirty="0">
                <a:latin typeface="+mn-lt"/>
                <a:sym typeface="Symbol" pitchFamily="18" charset="2"/>
              </a:rPr>
              <a:t>SOLUTION:</a:t>
            </a:r>
          </a:p>
          <a:p>
            <a:pPr>
              <a:spcBef>
                <a:spcPct val="20000"/>
              </a:spcBef>
              <a:defRPr/>
            </a:pPr>
            <a:r>
              <a:rPr lang="en-US" altLang="en-US" dirty="0">
                <a:latin typeface="+mn-lt"/>
                <a:sym typeface="Symbol" pitchFamily="18" charset="2"/>
              </a:rPr>
              <a:t>The voltmeter must                                                                  be in parallel with the                                                             lamp.</a:t>
            </a:r>
          </a:p>
          <a:p>
            <a:pPr>
              <a:spcBef>
                <a:spcPct val="20000"/>
              </a:spcBef>
              <a:defRPr/>
            </a:pPr>
            <a:r>
              <a:rPr lang="en-US" altLang="en-US" dirty="0">
                <a:latin typeface="+mn-lt"/>
                <a:sym typeface="Symbol" pitchFamily="18" charset="2"/>
              </a:rPr>
              <a:t>It IS, in ALL cases.</a:t>
            </a:r>
          </a:p>
          <a:p>
            <a:pPr>
              <a:spcBef>
                <a:spcPct val="20000"/>
              </a:spcBef>
              <a:defRPr/>
            </a:pPr>
            <a:r>
              <a:rPr lang="en-US" altLang="en-US" dirty="0">
                <a:latin typeface="+mn-lt"/>
                <a:sym typeface="Symbol" pitchFamily="18" charset="2"/>
              </a:rPr>
              <a:t>The ammeter must                                                              be in series with the                                                             lamp and must read                                                                 only the lamp’s current.</a:t>
            </a:r>
          </a:p>
          <a:p>
            <a:pPr>
              <a:spcBef>
                <a:spcPct val="20000"/>
              </a:spcBef>
              <a:defRPr/>
            </a:pPr>
            <a:r>
              <a:rPr lang="en-US" altLang="en-US" dirty="0">
                <a:latin typeface="+mn-lt"/>
                <a:sym typeface="Symbol" pitchFamily="18" charset="2"/>
              </a:rPr>
              <a:t>The correct response is B.</a:t>
            </a:r>
          </a:p>
        </p:txBody>
      </p:sp>
      <p:sp>
        <p:nvSpPr>
          <p:cNvPr id="63491"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877601" name="Picture 3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44900" y="2809875"/>
            <a:ext cx="5538788" cy="3354388"/>
          </a:xfrm>
          <a:prstGeom prst="rect">
            <a:avLst/>
          </a:prstGeom>
          <a:noFill/>
          <a:ln w="9525">
            <a:noFill/>
            <a:miter lim="800000"/>
            <a:headEnd/>
            <a:tailEnd/>
          </a:ln>
        </p:spPr>
      </p:pic>
      <p:sp>
        <p:nvSpPr>
          <p:cNvPr id="877602" name="Freeform 34"/>
          <p:cNvSpPr>
            <a:spLocks/>
          </p:cNvSpPr>
          <p:nvPr/>
        </p:nvSpPr>
        <p:spPr bwMode="auto">
          <a:xfrm>
            <a:off x="4029075" y="3043238"/>
            <a:ext cx="1624013" cy="1395412"/>
          </a:xfrm>
          <a:custGeom>
            <a:avLst/>
            <a:gdLst>
              <a:gd name="T0" fmla="*/ 0 w 1023"/>
              <a:gd name="T1" fmla="*/ 2147483647 h 864"/>
              <a:gd name="T2" fmla="*/ 0 w 1023"/>
              <a:gd name="T3" fmla="*/ 0 h 864"/>
              <a:gd name="T4" fmla="*/ 2147483647 w 1023"/>
              <a:gd name="T5" fmla="*/ 0 h 864"/>
              <a:gd name="T6" fmla="*/ 2147483647 w 1023"/>
              <a:gd name="T7" fmla="*/ 2147483647 h 864"/>
              <a:gd name="T8" fmla="*/ 2147483647 w 1023"/>
              <a:gd name="T9" fmla="*/ 2147483647 h 864"/>
              <a:gd name="T10" fmla="*/ 2147483647 w 1023"/>
              <a:gd name="T11" fmla="*/ 2147483647 h 864"/>
              <a:gd name="T12" fmla="*/ 2147483647 w 1023"/>
              <a:gd name="T13" fmla="*/ 2147483647 h 864"/>
              <a:gd name="T14" fmla="*/ 2147483647 w 1023"/>
              <a:gd name="T15" fmla="*/ 2147483647 h 864"/>
              <a:gd name="T16" fmla="*/ 0 60000 65536"/>
              <a:gd name="T17" fmla="*/ 0 60000 65536"/>
              <a:gd name="T18" fmla="*/ 0 60000 65536"/>
              <a:gd name="T19" fmla="*/ 0 60000 65536"/>
              <a:gd name="T20" fmla="*/ 0 60000 65536"/>
              <a:gd name="T21" fmla="*/ 0 60000 65536"/>
              <a:gd name="T22" fmla="*/ 0 60000 65536"/>
              <a:gd name="T23" fmla="*/ 0 60000 65536"/>
              <a:gd name="T24" fmla="*/ 0 w 1023"/>
              <a:gd name="T25" fmla="*/ 0 h 864"/>
              <a:gd name="T26" fmla="*/ 1023 w 1023"/>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3" h="864">
                <a:moveTo>
                  <a:pt x="0" y="106"/>
                </a:moveTo>
                <a:lnTo>
                  <a:pt x="0" y="0"/>
                </a:lnTo>
                <a:lnTo>
                  <a:pt x="523" y="0"/>
                </a:lnTo>
                <a:lnTo>
                  <a:pt x="523" y="485"/>
                </a:lnTo>
                <a:lnTo>
                  <a:pt x="1023" y="485"/>
                </a:lnTo>
                <a:lnTo>
                  <a:pt x="1023" y="864"/>
                </a:lnTo>
                <a:lnTo>
                  <a:pt x="8" y="864"/>
                </a:lnTo>
                <a:lnTo>
                  <a:pt x="8" y="257"/>
                </a:lnTo>
              </a:path>
            </a:pathLst>
          </a:custGeom>
          <a:noFill/>
          <a:ln w="38100" cmpd="sng">
            <a:solidFill>
              <a:srgbClr val="FF0000"/>
            </a:solidFill>
            <a:round/>
            <a:headEnd/>
            <a:tailEnd/>
          </a:ln>
        </p:spPr>
        <p:txBody>
          <a:bodyPr/>
          <a:lstStyle/>
          <a:p>
            <a:endParaRPr lang="en-US"/>
          </a:p>
        </p:txBody>
      </p:sp>
      <p:sp>
        <p:nvSpPr>
          <p:cNvPr id="877604" name="Freeform 36"/>
          <p:cNvSpPr>
            <a:spLocks/>
          </p:cNvSpPr>
          <p:nvPr/>
        </p:nvSpPr>
        <p:spPr bwMode="auto">
          <a:xfrm>
            <a:off x="4054475" y="3079750"/>
            <a:ext cx="757238" cy="1311275"/>
          </a:xfrm>
          <a:custGeom>
            <a:avLst/>
            <a:gdLst>
              <a:gd name="T0" fmla="*/ 0 w 477"/>
              <a:gd name="T1" fmla="*/ 2147483647 h 826"/>
              <a:gd name="T2" fmla="*/ 0 w 477"/>
              <a:gd name="T3" fmla="*/ 0 h 826"/>
              <a:gd name="T4" fmla="*/ 2147483647 w 477"/>
              <a:gd name="T5" fmla="*/ 0 h 826"/>
              <a:gd name="T6" fmla="*/ 2147483647 w 477"/>
              <a:gd name="T7" fmla="*/ 2147483647 h 826"/>
              <a:gd name="T8" fmla="*/ 2147483647 w 477"/>
              <a:gd name="T9" fmla="*/ 2147483647 h 826"/>
              <a:gd name="T10" fmla="*/ 2147483647 w 477"/>
              <a:gd name="T11" fmla="*/ 2147483647 h 826"/>
              <a:gd name="T12" fmla="*/ 0 60000 65536"/>
              <a:gd name="T13" fmla="*/ 0 60000 65536"/>
              <a:gd name="T14" fmla="*/ 0 60000 65536"/>
              <a:gd name="T15" fmla="*/ 0 60000 65536"/>
              <a:gd name="T16" fmla="*/ 0 60000 65536"/>
              <a:gd name="T17" fmla="*/ 0 60000 65536"/>
              <a:gd name="T18" fmla="*/ 0 w 477"/>
              <a:gd name="T19" fmla="*/ 0 h 826"/>
              <a:gd name="T20" fmla="*/ 477 w 477"/>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77" h="826">
                <a:moveTo>
                  <a:pt x="0" y="91"/>
                </a:moveTo>
                <a:lnTo>
                  <a:pt x="0" y="0"/>
                </a:lnTo>
                <a:lnTo>
                  <a:pt x="477" y="0"/>
                </a:lnTo>
                <a:lnTo>
                  <a:pt x="477" y="826"/>
                </a:lnTo>
                <a:lnTo>
                  <a:pt x="15" y="826"/>
                </a:lnTo>
                <a:lnTo>
                  <a:pt x="15" y="250"/>
                </a:lnTo>
              </a:path>
            </a:pathLst>
          </a:custGeom>
          <a:noFill/>
          <a:ln w="57150" cmpd="sng">
            <a:solidFill>
              <a:srgbClr val="008000"/>
            </a:solidFill>
            <a:round/>
            <a:headEnd/>
            <a:tailEnd/>
          </a:ln>
        </p:spPr>
        <p:txBody>
          <a:bodyPr/>
          <a:lstStyle/>
          <a:p>
            <a:endParaRPr lang="en-US"/>
          </a:p>
        </p:txBody>
      </p:sp>
      <p:sp>
        <p:nvSpPr>
          <p:cNvPr id="877605" name="Freeform 37"/>
          <p:cNvSpPr>
            <a:spLocks/>
          </p:cNvSpPr>
          <p:nvPr/>
        </p:nvSpPr>
        <p:spPr bwMode="auto">
          <a:xfrm>
            <a:off x="6870700" y="3044825"/>
            <a:ext cx="1624013" cy="1395413"/>
          </a:xfrm>
          <a:custGeom>
            <a:avLst/>
            <a:gdLst>
              <a:gd name="T0" fmla="*/ 0 w 1023"/>
              <a:gd name="T1" fmla="*/ 2147483647 h 864"/>
              <a:gd name="T2" fmla="*/ 0 w 1023"/>
              <a:gd name="T3" fmla="*/ 0 h 864"/>
              <a:gd name="T4" fmla="*/ 2147483647 w 1023"/>
              <a:gd name="T5" fmla="*/ 0 h 864"/>
              <a:gd name="T6" fmla="*/ 2147483647 w 1023"/>
              <a:gd name="T7" fmla="*/ 2147483647 h 864"/>
              <a:gd name="T8" fmla="*/ 2147483647 w 1023"/>
              <a:gd name="T9" fmla="*/ 2147483647 h 864"/>
              <a:gd name="T10" fmla="*/ 2147483647 w 1023"/>
              <a:gd name="T11" fmla="*/ 2147483647 h 864"/>
              <a:gd name="T12" fmla="*/ 2147483647 w 1023"/>
              <a:gd name="T13" fmla="*/ 2147483647 h 864"/>
              <a:gd name="T14" fmla="*/ 2147483647 w 1023"/>
              <a:gd name="T15" fmla="*/ 2147483647 h 864"/>
              <a:gd name="T16" fmla="*/ 0 60000 65536"/>
              <a:gd name="T17" fmla="*/ 0 60000 65536"/>
              <a:gd name="T18" fmla="*/ 0 60000 65536"/>
              <a:gd name="T19" fmla="*/ 0 60000 65536"/>
              <a:gd name="T20" fmla="*/ 0 60000 65536"/>
              <a:gd name="T21" fmla="*/ 0 60000 65536"/>
              <a:gd name="T22" fmla="*/ 0 60000 65536"/>
              <a:gd name="T23" fmla="*/ 0 60000 65536"/>
              <a:gd name="T24" fmla="*/ 0 w 1023"/>
              <a:gd name="T25" fmla="*/ 0 h 864"/>
              <a:gd name="T26" fmla="*/ 1023 w 1023"/>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3" h="864">
                <a:moveTo>
                  <a:pt x="0" y="106"/>
                </a:moveTo>
                <a:lnTo>
                  <a:pt x="0" y="0"/>
                </a:lnTo>
                <a:lnTo>
                  <a:pt x="523" y="0"/>
                </a:lnTo>
                <a:lnTo>
                  <a:pt x="523" y="485"/>
                </a:lnTo>
                <a:lnTo>
                  <a:pt x="1023" y="485"/>
                </a:lnTo>
                <a:lnTo>
                  <a:pt x="1023" y="864"/>
                </a:lnTo>
                <a:lnTo>
                  <a:pt x="8" y="864"/>
                </a:lnTo>
                <a:lnTo>
                  <a:pt x="8" y="257"/>
                </a:lnTo>
              </a:path>
            </a:pathLst>
          </a:custGeom>
          <a:noFill/>
          <a:ln w="38100" cmpd="sng">
            <a:solidFill>
              <a:srgbClr val="FF0000"/>
            </a:solidFill>
            <a:round/>
            <a:headEnd/>
            <a:tailEnd/>
          </a:ln>
        </p:spPr>
        <p:txBody>
          <a:bodyPr/>
          <a:lstStyle/>
          <a:p>
            <a:endParaRPr lang="en-US"/>
          </a:p>
        </p:txBody>
      </p:sp>
      <p:sp>
        <p:nvSpPr>
          <p:cNvPr id="877606" name="Freeform 38"/>
          <p:cNvSpPr>
            <a:spLocks/>
          </p:cNvSpPr>
          <p:nvPr/>
        </p:nvSpPr>
        <p:spPr bwMode="auto">
          <a:xfrm>
            <a:off x="6896100" y="3081338"/>
            <a:ext cx="757238" cy="1311275"/>
          </a:xfrm>
          <a:custGeom>
            <a:avLst/>
            <a:gdLst>
              <a:gd name="T0" fmla="*/ 0 w 477"/>
              <a:gd name="T1" fmla="*/ 2147483647 h 826"/>
              <a:gd name="T2" fmla="*/ 0 w 477"/>
              <a:gd name="T3" fmla="*/ 0 h 826"/>
              <a:gd name="T4" fmla="*/ 2147483647 w 477"/>
              <a:gd name="T5" fmla="*/ 0 h 826"/>
              <a:gd name="T6" fmla="*/ 2147483647 w 477"/>
              <a:gd name="T7" fmla="*/ 2147483647 h 826"/>
              <a:gd name="T8" fmla="*/ 2147483647 w 477"/>
              <a:gd name="T9" fmla="*/ 2147483647 h 826"/>
              <a:gd name="T10" fmla="*/ 2147483647 w 477"/>
              <a:gd name="T11" fmla="*/ 2147483647 h 826"/>
              <a:gd name="T12" fmla="*/ 0 60000 65536"/>
              <a:gd name="T13" fmla="*/ 0 60000 65536"/>
              <a:gd name="T14" fmla="*/ 0 60000 65536"/>
              <a:gd name="T15" fmla="*/ 0 60000 65536"/>
              <a:gd name="T16" fmla="*/ 0 60000 65536"/>
              <a:gd name="T17" fmla="*/ 0 60000 65536"/>
              <a:gd name="T18" fmla="*/ 0 w 477"/>
              <a:gd name="T19" fmla="*/ 0 h 826"/>
              <a:gd name="T20" fmla="*/ 477 w 477"/>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77" h="826">
                <a:moveTo>
                  <a:pt x="0" y="91"/>
                </a:moveTo>
                <a:lnTo>
                  <a:pt x="0" y="0"/>
                </a:lnTo>
                <a:lnTo>
                  <a:pt x="477" y="0"/>
                </a:lnTo>
                <a:lnTo>
                  <a:pt x="477" y="826"/>
                </a:lnTo>
                <a:lnTo>
                  <a:pt x="15" y="826"/>
                </a:lnTo>
                <a:lnTo>
                  <a:pt x="15" y="250"/>
                </a:lnTo>
              </a:path>
            </a:pathLst>
          </a:custGeom>
          <a:noFill/>
          <a:ln w="57150" cmpd="sng">
            <a:solidFill>
              <a:srgbClr val="008000"/>
            </a:solidFill>
            <a:round/>
            <a:headEnd/>
            <a:tailEnd/>
          </a:ln>
        </p:spPr>
        <p:txBody>
          <a:bodyPr/>
          <a:lstStyle/>
          <a:p>
            <a:endParaRPr lang="en-US"/>
          </a:p>
        </p:txBody>
      </p:sp>
      <p:sp>
        <p:nvSpPr>
          <p:cNvPr id="877607" name="Freeform 39"/>
          <p:cNvSpPr>
            <a:spLocks/>
          </p:cNvSpPr>
          <p:nvPr/>
        </p:nvSpPr>
        <p:spPr bwMode="auto">
          <a:xfrm>
            <a:off x="4070350" y="4754563"/>
            <a:ext cx="1624013" cy="1395412"/>
          </a:xfrm>
          <a:custGeom>
            <a:avLst/>
            <a:gdLst>
              <a:gd name="T0" fmla="*/ 0 w 1023"/>
              <a:gd name="T1" fmla="*/ 2147483647 h 864"/>
              <a:gd name="T2" fmla="*/ 0 w 1023"/>
              <a:gd name="T3" fmla="*/ 0 h 864"/>
              <a:gd name="T4" fmla="*/ 2147483647 w 1023"/>
              <a:gd name="T5" fmla="*/ 0 h 864"/>
              <a:gd name="T6" fmla="*/ 2147483647 w 1023"/>
              <a:gd name="T7" fmla="*/ 2147483647 h 864"/>
              <a:gd name="T8" fmla="*/ 2147483647 w 1023"/>
              <a:gd name="T9" fmla="*/ 2147483647 h 864"/>
              <a:gd name="T10" fmla="*/ 2147483647 w 1023"/>
              <a:gd name="T11" fmla="*/ 2147483647 h 864"/>
              <a:gd name="T12" fmla="*/ 2147483647 w 1023"/>
              <a:gd name="T13" fmla="*/ 2147483647 h 864"/>
              <a:gd name="T14" fmla="*/ 2147483647 w 1023"/>
              <a:gd name="T15" fmla="*/ 2147483647 h 864"/>
              <a:gd name="T16" fmla="*/ 0 60000 65536"/>
              <a:gd name="T17" fmla="*/ 0 60000 65536"/>
              <a:gd name="T18" fmla="*/ 0 60000 65536"/>
              <a:gd name="T19" fmla="*/ 0 60000 65536"/>
              <a:gd name="T20" fmla="*/ 0 60000 65536"/>
              <a:gd name="T21" fmla="*/ 0 60000 65536"/>
              <a:gd name="T22" fmla="*/ 0 60000 65536"/>
              <a:gd name="T23" fmla="*/ 0 60000 65536"/>
              <a:gd name="T24" fmla="*/ 0 w 1023"/>
              <a:gd name="T25" fmla="*/ 0 h 864"/>
              <a:gd name="T26" fmla="*/ 1023 w 1023"/>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3" h="864">
                <a:moveTo>
                  <a:pt x="0" y="106"/>
                </a:moveTo>
                <a:lnTo>
                  <a:pt x="0" y="0"/>
                </a:lnTo>
                <a:lnTo>
                  <a:pt x="523" y="0"/>
                </a:lnTo>
                <a:lnTo>
                  <a:pt x="523" y="485"/>
                </a:lnTo>
                <a:lnTo>
                  <a:pt x="1023" y="485"/>
                </a:lnTo>
                <a:lnTo>
                  <a:pt x="1023" y="864"/>
                </a:lnTo>
                <a:lnTo>
                  <a:pt x="8" y="864"/>
                </a:lnTo>
                <a:lnTo>
                  <a:pt x="8" y="257"/>
                </a:lnTo>
              </a:path>
            </a:pathLst>
          </a:custGeom>
          <a:noFill/>
          <a:ln w="38100" cmpd="sng">
            <a:solidFill>
              <a:srgbClr val="FF0000"/>
            </a:solidFill>
            <a:round/>
            <a:headEnd/>
            <a:tailEnd/>
          </a:ln>
        </p:spPr>
        <p:txBody>
          <a:bodyPr/>
          <a:lstStyle/>
          <a:p>
            <a:endParaRPr lang="en-US"/>
          </a:p>
        </p:txBody>
      </p:sp>
      <p:sp>
        <p:nvSpPr>
          <p:cNvPr id="877608" name="Freeform 40"/>
          <p:cNvSpPr>
            <a:spLocks/>
          </p:cNvSpPr>
          <p:nvPr/>
        </p:nvSpPr>
        <p:spPr bwMode="auto">
          <a:xfrm>
            <a:off x="4095750" y="4791075"/>
            <a:ext cx="757238" cy="1311275"/>
          </a:xfrm>
          <a:custGeom>
            <a:avLst/>
            <a:gdLst>
              <a:gd name="T0" fmla="*/ 0 w 477"/>
              <a:gd name="T1" fmla="*/ 2147483647 h 826"/>
              <a:gd name="T2" fmla="*/ 0 w 477"/>
              <a:gd name="T3" fmla="*/ 0 h 826"/>
              <a:gd name="T4" fmla="*/ 2147483647 w 477"/>
              <a:gd name="T5" fmla="*/ 0 h 826"/>
              <a:gd name="T6" fmla="*/ 2147483647 w 477"/>
              <a:gd name="T7" fmla="*/ 2147483647 h 826"/>
              <a:gd name="T8" fmla="*/ 2147483647 w 477"/>
              <a:gd name="T9" fmla="*/ 2147483647 h 826"/>
              <a:gd name="T10" fmla="*/ 2147483647 w 477"/>
              <a:gd name="T11" fmla="*/ 2147483647 h 826"/>
              <a:gd name="T12" fmla="*/ 0 60000 65536"/>
              <a:gd name="T13" fmla="*/ 0 60000 65536"/>
              <a:gd name="T14" fmla="*/ 0 60000 65536"/>
              <a:gd name="T15" fmla="*/ 0 60000 65536"/>
              <a:gd name="T16" fmla="*/ 0 60000 65536"/>
              <a:gd name="T17" fmla="*/ 0 60000 65536"/>
              <a:gd name="T18" fmla="*/ 0 w 477"/>
              <a:gd name="T19" fmla="*/ 0 h 826"/>
              <a:gd name="T20" fmla="*/ 477 w 477"/>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77" h="826">
                <a:moveTo>
                  <a:pt x="0" y="91"/>
                </a:moveTo>
                <a:lnTo>
                  <a:pt x="0" y="0"/>
                </a:lnTo>
                <a:lnTo>
                  <a:pt x="477" y="0"/>
                </a:lnTo>
                <a:lnTo>
                  <a:pt x="477" y="826"/>
                </a:lnTo>
                <a:lnTo>
                  <a:pt x="15" y="826"/>
                </a:lnTo>
                <a:lnTo>
                  <a:pt x="15" y="250"/>
                </a:lnTo>
              </a:path>
            </a:pathLst>
          </a:custGeom>
          <a:noFill/>
          <a:ln w="57150" cmpd="sng">
            <a:solidFill>
              <a:srgbClr val="008000"/>
            </a:solidFill>
            <a:round/>
            <a:headEnd/>
            <a:tailEnd/>
          </a:ln>
        </p:spPr>
        <p:txBody>
          <a:bodyPr/>
          <a:lstStyle/>
          <a:p>
            <a:endParaRPr lang="en-US"/>
          </a:p>
        </p:txBody>
      </p:sp>
      <p:sp>
        <p:nvSpPr>
          <p:cNvPr id="877609" name="Freeform 41"/>
          <p:cNvSpPr>
            <a:spLocks/>
          </p:cNvSpPr>
          <p:nvPr/>
        </p:nvSpPr>
        <p:spPr bwMode="auto">
          <a:xfrm>
            <a:off x="6875463" y="4756150"/>
            <a:ext cx="2124075" cy="1395413"/>
          </a:xfrm>
          <a:custGeom>
            <a:avLst/>
            <a:gdLst>
              <a:gd name="T0" fmla="*/ 0 w 1338"/>
              <a:gd name="T1" fmla="*/ 2147483647 h 879"/>
              <a:gd name="T2" fmla="*/ 0 w 1338"/>
              <a:gd name="T3" fmla="*/ 0 h 879"/>
              <a:gd name="T4" fmla="*/ 2147483647 w 1338"/>
              <a:gd name="T5" fmla="*/ 0 h 879"/>
              <a:gd name="T6" fmla="*/ 2147483647 w 1338"/>
              <a:gd name="T7" fmla="*/ 2147483647 h 879"/>
              <a:gd name="T8" fmla="*/ 2147483647 w 1338"/>
              <a:gd name="T9" fmla="*/ 2147483647 h 879"/>
              <a:gd name="T10" fmla="*/ 2147483647 w 1338"/>
              <a:gd name="T11" fmla="*/ 2147483647 h 879"/>
              <a:gd name="T12" fmla="*/ 2147483647 w 1338"/>
              <a:gd name="T13" fmla="*/ 2147483647 h 879"/>
              <a:gd name="T14" fmla="*/ 2147483647 w 1338"/>
              <a:gd name="T15" fmla="*/ 2147483647 h 879"/>
              <a:gd name="T16" fmla="*/ 0 60000 65536"/>
              <a:gd name="T17" fmla="*/ 0 60000 65536"/>
              <a:gd name="T18" fmla="*/ 0 60000 65536"/>
              <a:gd name="T19" fmla="*/ 0 60000 65536"/>
              <a:gd name="T20" fmla="*/ 0 60000 65536"/>
              <a:gd name="T21" fmla="*/ 0 60000 65536"/>
              <a:gd name="T22" fmla="*/ 0 60000 65536"/>
              <a:gd name="T23" fmla="*/ 0 60000 65536"/>
              <a:gd name="T24" fmla="*/ 0 w 1338"/>
              <a:gd name="T25" fmla="*/ 0 h 879"/>
              <a:gd name="T26" fmla="*/ 1338 w 1338"/>
              <a:gd name="T27" fmla="*/ 879 h 8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8" h="879">
                <a:moveTo>
                  <a:pt x="0" y="108"/>
                </a:moveTo>
                <a:lnTo>
                  <a:pt x="0" y="0"/>
                </a:lnTo>
                <a:lnTo>
                  <a:pt x="523" y="0"/>
                </a:lnTo>
                <a:lnTo>
                  <a:pt x="523" y="493"/>
                </a:lnTo>
                <a:lnTo>
                  <a:pt x="1338" y="490"/>
                </a:lnTo>
                <a:lnTo>
                  <a:pt x="1338" y="877"/>
                </a:lnTo>
                <a:lnTo>
                  <a:pt x="8" y="879"/>
                </a:lnTo>
                <a:lnTo>
                  <a:pt x="8" y="261"/>
                </a:lnTo>
              </a:path>
            </a:pathLst>
          </a:custGeom>
          <a:noFill/>
          <a:ln w="57150" cmpd="sng">
            <a:solidFill>
              <a:srgbClr val="D60093"/>
            </a:solidFill>
            <a:round/>
            <a:headEnd/>
            <a:tailEnd/>
          </a:ln>
        </p:spPr>
        <p:txBody>
          <a:bodyPr/>
          <a:lstStyle/>
          <a:p>
            <a:endParaRPr lang="en-US"/>
          </a:p>
        </p:txBody>
      </p:sp>
      <p:sp>
        <p:nvSpPr>
          <p:cNvPr id="877610" name="Freeform 42"/>
          <p:cNvSpPr>
            <a:spLocks/>
          </p:cNvSpPr>
          <p:nvPr/>
        </p:nvSpPr>
        <p:spPr bwMode="auto">
          <a:xfrm>
            <a:off x="6900863" y="4792663"/>
            <a:ext cx="757237" cy="1311275"/>
          </a:xfrm>
          <a:custGeom>
            <a:avLst/>
            <a:gdLst>
              <a:gd name="T0" fmla="*/ 0 w 477"/>
              <a:gd name="T1" fmla="*/ 2147483647 h 826"/>
              <a:gd name="T2" fmla="*/ 0 w 477"/>
              <a:gd name="T3" fmla="*/ 0 h 826"/>
              <a:gd name="T4" fmla="*/ 2147483647 w 477"/>
              <a:gd name="T5" fmla="*/ 0 h 826"/>
              <a:gd name="T6" fmla="*/ 2147483647 w 477"/>
              <a:gd name="T7" fmla="*/ 2147483647 h 826"/>
              <a:gd name="T8" fmla="*/ 2147483647 w 477"/>
              <a:gd name="T9" fmla="*/ 2147483647 h 826"/>
              <a:gd name="T10" fmla="*/ 2147483647 w 477"/>
              <a:gd name="T11" fmla="*/ 2147483647 h 826"/>
              <a:gd name="T12" fmla="*/ 0 60000 65536"/>
              <a:gd name="T13" fmla="*/ 0 60000 65536"/>
              <a:gd name="T14" fmla="*/ 0 60000 65536"/>
              <a:gd name="T15" fmla="*/ 0 60000 65536"/>
              <a:gd name="T16" fmla="*/ 0 60000 65536"/>
              <a:gd name="T17" fmla="*/ 0 60000 65536"/>
              <a:gd name="T18" fmla="*/ 0 w 477"/>
              <a:gd name="T19" fmla="*/ 0 h 826"/>
              <a:gd name="T20" fmla="*/ 477 w 477"/>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77" h="826">
                <a:moveTo>
                  <a:pt x="0" y="91"/>
                </a:moveTo>
                <a:lnTo>
                  <a:pt x="0" y="0"/>
                </a:lnTo>
                <a:lnTo>
                  <a:pt x="477" y="0"/>
                </a:lnTo>
                <a:lnTo>
                  <a:pt x="477" y="826"/>
                </a:lnTo>
                <a:lnTo>
                  <a:pt x="15" y="826"/>
                </a:lnTo>
                <a:lnTo>
                  <a:pt x="15" y="250"/>
                </a:lnTo>
              </a:path>
            </a:pathLst>
          </a:custGeom>
          <a:noFill/>
          <a:ln w="57150" cmpd="sng">
            <a:solidFill>
              <a:srgbClr val="008000"/>
            </a:solidFill>
            <a:round/>
            <a:headEnd/>
            <a:tailEnd/>
          </a:ln>
        </p:spPr>
        <p:txBody>
          <a:bodyPr/>
          <a:lstStyle/>
          <a:p>
            <a:endParaRPr lang="en-US"/>
          </a:p>
        </p:txBody>
      </p:sp>
      <p:sp>
        <p:nvSpPr>
          <p:cNvPr id="877611" name="Text Box 43"/>
          <p:cNvSpPr txBox="1">
            <a:spLocks noChangeArrowheads="1"/>
          </p:cNvSpPr>
          <p:nvPr/>
        </p:nvSpPr>
        <p:spPr bwMode="auto">
          <a:xfrm>
            <a:off x="4972050" y="2924175"/>
            <a:ext cx="1322388" cy="830263"/>
          </a:xfrm>
          <a:prstGeom prst="rect">
            <a:avLst/>
          </a:prstGeom>
          <a:noFill/>
          <a:ln w="9525">
            <a:noFill/>
            <a:miter lim="800000"/>
            <a:headEnd/>
            <a:tailEnd/>
          </a:ln>
        </p:spPr>
        <p:txBody>
          <a:bodyPr>
            <a:spAutoFit/>
          </a:bodyPr>
          <a:lstStyle/>
          <a:p>
            <a:r>
              <a:rPr lang="en-US" altLang="en-US">
                <a:solidFill>
                  <a:schemeClr val="hlink"/>
                </a:solidFill>
              </a:rPr>
              <a:t>two currents</a:t>
            </a:r>
          </a:p>
        </p:txBody>
      </p:sp>
      <p:sp>
        <p:nvSpPr>
          <p:cNvPr id="877612" name="Text Box 44"/>
          <p:cNvSpPr txBox="1">
            <a:spLocks noChangeArrowheads="1"/>
          </p:cNvSpPr>
          <p:nvPr/>
        </p:nvSpPr>
        <p:spPr bwMode="auto">
          <a:xfrm>
            <a:off x="4949825" y="4675188"/>
            <a:ext cx="1322388" cy="831850"/>
          </a:xfrm>
          <a:prstGeom prst="rect">
            <a:avLst/>
          </a:prstGeom>
          <a:noFill/>
          <a:ln w="9525">
            <a:noFill/>
            <a:miter lim="800000"/>
            <a:headEnd/>
            <a:tailEnd/>
          </a:ln>
        </p:spPr>
        <p:txBody>
          <a:bodyPr>
            <a:spAutoFit/>
          </a:bodyPr>
          <a:lstStyle/>
          <a:p>
            <a:r>
              <a:rPr lang="en-US" altLang="en-US">
                <a:solidFill>
                  <a:schemeClr val="hlink"/>
                </a:solidFill>
              </a:rPr>
              <a:t>no currents</a:t>
            </a:r>
          </a:p>
        </p:txBody>
      </p:sp>
      <p:sp>
        <p:nvSpPr>
          <p:cNvPr id="877613" name="Text Box 45"/>
          <p:cNvSpPr txBox="1">
            <a:spLocks noChangeArrowheads="1"/>
          </p:cNvSpPr>
          <p:nvPr/>
        </p:nvSpPr>
        <p:spPr bwMode="auto">
          <a:xfrm>
            <a:off x="7827963" y="4645025"/>
            <a:ext cx="1322387" cy="830263"/>
          </a:xfrm>
          <a:prstGeom prst="rect">
            <a:avLst/>
          </a:prstGeom>
          <a:noFill/>
          <a:ln w="9525">
            <a:noFill/>
            <a:miter lim="800000"/>
            <a:headEnd/>
            <a:tailEnd/>
          </a:ln>
        </p:spPr>
        <p:txBody>
          <a:bodyPr>
            <a:spAutoFit/>
          </a:bodyPr>
          <a:lstStyle/>
          <a:p>
            <a:r>
              <a:rPr lang="en-US" altLang="en-US">
                <a:solidFill>
                  <a:schemeClr val="hlink"/>
                </a:solidFill>
              </a:rPr>
              <a:t>short circuit!</a:t>
            </a:r>
          </a:p>
        </p:txBody>
      </p:sp>
      <p:sp>
        <p:nvSpPr>
          <p:cNvPr id="877614" name="Text Box 46"/>
          <p:cNvSpPr txBox="1">
            <a:spLocks noChangeArrowheads="1"/>
          </p:cNvSpPr>
          <p:nvPr/>
        </p:nvSpPr>
        <p:spPr bwMode="auto">
          <a:xfrm>
            <a:off x="7781925" y="2906713"/>
            <a:ext cx="1322388" cy="830262"/>
          </a:xfrm>
          <a:prstGeom prst="rect">
            <a:avLst/>
          </a:prstGeom>
          <a:noFill/>
          <a:ln w="9525">
            <a:noFill/>
            <a:miter lim="800000"/>
            <a:headEnd/>
            <a:tailEnd/>
          </a:ln>
        </p:spPr>
        <p:txBody>
          <a:bodyPr>
            <a:spAutoFit/>
          </a:bodyPr>
          <a:lstStyle/>
          <a:p>
            <a:r>
              <a:rPr lang="en-US" altLang="en-US">
                <a:solidFill>
                  <a:schemeClr val="hlink"/>
                </a:solidFill>
              </a:rPr>
              <a:t>lamp current</a:t>
            </a:r>
          </a:p>
        </p:txBody>
      </p:sp>
      <p:sp>
        <p:nvSpPr>
          <p:cNvPr id="877615" name="Oval 47"/>
          <p:cNvSpPr>
            <a:spLocks noChangeArrowheads="1"/>
          </p:cNvSpPr>
          <p:nvPr/>
        </p:nvSpPr>
        <p:spPr bwMode="auto">
          <a:xfrm>
            <a:off x="6410325" y="2767013"/>
            <a:ext cx="239713" cy="239712"/>
          </a:xfrm>
          <a:prstGeom prst="ellipse">
            <a:avLst/>
          </a:prstGeom>
          <a:noFill/>
          <a:ln w="28575">
            <a:solidFill>
              <a:srgbClr val="FF0000"/>
            </a:solidFill>
            <a:round/>
            <a:headEnd/>
            <a:tailEnd/>
          </a:ln>
        </p:spPr>
        <p:txBody>
          <a:bodyPr wrap="none" anchor="ctr"/>
          <a:lstStyle/>
          <a:p>
            <a:endParaRPr lang="en-US" altLang="en-US"/>
          </a:p>
        </p:txBody>
      </p:sp>
      <p:sp>
        <p:nvSpPr>
          <p:cNvPr id="19" name="Rectangle 2"/>
          <p:cNvSpPr>
            <a:spLocks noChangeArrowheads="1"/>
          </p:cNvSpPr>
          <p:nvPr/>
        </p:nvSpPr>
        <p:spPr bwMode="auto">
          <a:xfrm>
            <a:off x="685800" y="1549400"/>
            <a:ext cx="7772400" cy="439738"/>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rPr>
              <a:t>Solving problems involving </a:t>
            </a:r>
            <a:r>
              <a:rPr lang="en-US" sz="2400" i="1" dirty="0" smtClean="0">
                <a:solidFill>
                  <a:srgbClr val="333399"/>
                </a:solidFill>
                <a:latin typeface="+mn-lt"/>
                <a:ea typeface="Calibri"/>
                <a:cs typeface="Times New Roman"/>
              </a:rPr>
              <a:t>circuits</a:t>
            </a:r>
            <a:endParaRPr lang="en-US" altLang="en-US" sz="2400" i="1" dirty="0" smtClean="0">
              <a:solidFill>
                <a:srgbClr val="000000"/>
              </a:solidFill>
              <a:latin typeface="+mn-lt"/>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7570">
                                            <p:txEl>
                                              <p:pRg st="0" end="0"/>
                                            </p:txEl>
                                          </p:spTgt>
                                        </p:tgtEl>
                                        <p:attrNameLst>
                                          <p:attrName>style.visibility</p:attrName>
                                        </p:attrNameLst>
                                      </p:cBhvr>
                                      <p:to>
                                        <p:strVal val="visible"/>
                                      </p:to>
                                    </p:set>
                                    <p:anim calcmode="lin" valueType="num">
                                      <p:cBhvr additive="base">
                                        <p:cTn id="7" dur="500" fill="hold"/>
                                        <p:tgtEl>
                                          <p:spTgt spid="877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7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77601"/>
                                        </p:tgtEl>
                                        <p:attrNameLst>
                                          <p:attrName>style.visibility</p:attrName>
                                        </p:attrNameLst>
                                      </p:cBhvr>
                                      <p:to>
                                        <p:strVal val="visible"/>
                                      </p:to>
                                    </p:set>
                                    <p:anim calcmode="lin" valueType="num">
                                      <p:cBhvr>
                                        <p:cTn id="11" dur="500" fill="hold"/>
                                        <p:tgtEl>
                                          <p:spTgt spid="877601"/>
                                        </p:tgtEl>
                                        <p:attrNameLst>
                                          <p:attrName>ppt_w</p:attrName>
                                        </p:attrNameLst>
                                      </p:cBhvr>
                                      <p:tavLst>
                                        <p:tav tm="0">
                                          <p:val>
                                            <p:fltVal val="0"/>
                                          </p:val>
                                        </p:tav>
                                        <p:tav tm="100000">
                                          <p:val>
                                            <p:strVal val="#ppt_w"/>
                                          </p:val>
                                        </p:tav>
                                      </p:tavLst>
                                    </p:anim>
                                    <p:anim calcmode="lin" valueType="num">
                                      <p:cBhvr>
                                        <p:cTn id="12" dur="500" fill="hold"/>
                                        <p:tgtEl>
                                          <p:spTgt spid="877601"/>
                                        </p:tgtEl>
                                        <p:attrNameLst>
                                          <p:attrName>ppt_h</p:attrName>
                                        </p:attrNameLst>
                                      </p:cBhvr>
                                      <p:tavLst>
                                        <p:tav tm="0">
                                          <p:val>
                                            <p:fltVal val="0"/>
                                          </p:val>
                                        </p:tav>
                                        <p:tav tm="100000">
                                          <p:val>
                                            <p:strVal val="#ppt_h"/>
                                          </p:val>
                                        </p:tav>
                                      </p:tavLst>
                                    </p:anim>
                                    <p:animEffect transition="in" filter="fade">
                                      <p:cBhvr>
                                        <p:cTn id="13" dur="500"/>
                                        <p:tgtEl>
                                          <p:spTgt spid="8776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77570">
                                            <p:txEl>
                                              <p:pRg st="1" end="1"/>
                                            </p:txEl>
                                          </p:spTgt>
                                        </p:tgtEl>
                                        <p:attrNameLst>
                                          <p:attrName>style.visibility</p:attrName>
                                        </p:attrNameLst>
                                      </p:cBhvr>
                                      <p:to>
                                        <p:strVal val="visible"/>
                                      </p:to>
                                    </p:set>
                                    <p:anim calcmode="lin" valueType="num">
                                      <p:cBhvr additive="base">
                                        <p:cTn id="18" dur="500" fill="hold"/>
                                        <p:tgtEl>
                                          <p:spTgt spid="87757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77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77570">
                                            <p:txEl>
                                              <p:pRg st="2" end="2"/>
                                            </p:txEl>
                                          </p:spTgt>
                                        </p:tgtEl>
                                        <p:attrNameLst>
                                          <p:attrName>style.visibility</p:attrName>
                                        </p:attrNameLst>
                                      </p:cBhvr>
                                      <p:to>
                                        <p:strVal val="visible"/>
                                      </p:to>
                                    </p:set>
                                    <p:anim calcmode="lin" valueType="num">
                                      <p:cBhvr additive="base">
                                        <p:cTn id="24" dur="500" fill="hold"/>
                                        <p:tgtEl>
                                          <p:spTgt spid="87757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77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77570">
                                            <p:txEl>
                                              <p:pRg st="3" end="3"/>
                                            </p:txEl>
                                          </p:spTgt>
                                        </p:tgtEl>
                                        <p:attrNameLst>
                                          <p:attrName>style.visibility</p:attrName>
                                        </p:attrNameLst>
                                      </p:cBhvr>
                                      <p:to>
                                        <p:strVal val="visible"/>
                                      </p:to>
                                    </p:set>
                                    <p:anim calcmode="lin" valueType="num">
                                      <p:cBhvr additive="base">
                                        <p:cTn id="30" dur="500" fill="hold"/>
                                        <p:tgtEl>
                                          <p:spTgt spid="87757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77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77570">
                                            <p:txEl>
                                              <p:pRg st="4" end="4"/>
                                            </p:txEl>
                                          </p:spTgt>
                                        </p:tgtEl>
                                        <p:attrNameLst>
                                          <p:attrName>style.visibility</p:attrName>
                                        </p:attrNameLst>
                                      </p:cBhvr>
                                      <p:to>
                                        <p:strVal val="visible"/>
                                      </p:to>
                                    </p:set>
                                    <p:anim calcmode="lin" valueType="num">
                                      <p:cBhvr additive="base">
                                        <p:cTn id="36" dur="500" fill="hold"/>
                                        <p:tgtEl>
                                          <p:spTgt spid="87757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77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77604"/>
                                        </p:tgtEl>
                                        <p:attrNameLst>
                                          <p:attrName>style.visibility</p:attrName>
                                        </p:attrNameLst>
                                      </p:cBhvr>
                                      <p:to>
                                        <p:strVal val="visible"/>
                                      </p:to>
                                    </p:set>
                                    <p:animEffect transition="in" filter="fade">
                                      <p:cBhvr>
                                        <p:cTn id="42" dur="2000"/>
                                        <p:tgtEl>
                                          <p:spTgt spid="877604"/>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877602"/>
                                        </p:tgtEl>
                                        <p:attrNameLst>
                                          <p:attrName>style.visibility</p:attrName>
                                        </p:attrNameLst>
                                      </p:cBhvr>
                                      <p:to>
                                        <p:strVal val="visible"/>
                                      </p:to>
                                    </p:set>
                                    <p:animEffect transition="in" filter="fade">
                                      <p:cBhvr>
                                        <p:cTn id="45" dur="2000"/>
                                        <p:tgtEl>
                                          <p:spTgt spid="877602"/>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77606"/>
                                        </p:tgtEl>
                                        <p:attrNameLst>
                                          <p:attrName>style.visibility</p:attrName>
                                        </p:attrNameLst>
                                      </p:cBhvr>
                                      <p:to>
                                        <p:strVal val="visible"/>
                                      </p:to>
                                    </p:set>
                                    <p:animEffect transition="in" filter="fade">
                                      <p:cBhvr>
                                        <p:cTn id="50" dur="2000"/>
                                        <p:tgtEl>
                                          <p:spTgt spid="877606"/>
                                        </p:tgtEl>
                                      </p:cBhvr>
                                    </p:animEffect>
                                  </p:childTnLst>
                                  <p:subTnLst>
                                    <p:audio>
                                      <p:cMediaNode>
                                        <p:cTn display="0" masterRel="sameClick">
                                          <p:stCondLst>
                                            <p:cond evt="begin" delay="0">
                                              <p:tn val="48"/>
                                            </p:cond>
                                          </p:stCondLst>
                                          <p:endCondLst>
                                            <p:cond evt="onStopAudio" delay="0">
                                              <p:tgtEl>
                                                <p:sldTgt/>
                                              </p:tgtEl>
                                            </p:cond>
                                          </p:endCondLst>
                                        </p:cTn>
                                        <p:tgtEl>
                                          <p:sndTgt r:embed="rId5" name="voltage.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877605"/>
                                        </p:tgtEl>
                                        <p:attrNameLst>
                                          <p:attrName>style.visibility</p:attrName>
                                        </p:attrNameLst>
                                      </p:cBhvr>
                                      <p:to>
                                        <p:strVal val="visible"/>
                                      </p:to>
                                    </p:set>
                                    <p:animEffect transition="in" filter="fade">
                                      <p:cBhvr>
                                        <p:cTn id="53" dur="2000"/>
                                        <p:tgtEl>
                                          <p:spTgt spid="877605"/>
                                        </p:tgtEl>
                                      </p:cBhvr>
                                    </p:animEffect>
                                  </p:childTnLst>
                                  <p:subTnLst>
                                    <p:audio>
                                      <p:cMediaNode>
                                        <p:cTn display="0" masterRel="sameClick">
                                          <p:stCondLst>
                                            <p:cond evt="begin" delay="0">
                                              <p:tn val="51"/>
                                            </p:cond>
                                          </p:stCondLst>
                                          <p:endCondLst>
                                            <p:cond evt="onStopAudio" delay="0">
                                              <p:tgtEl>
                                                <p:sldTgt/>
                                              </p:tgtEl>
                                            </p:cond>
                                          </p:endCondLst>
                                        </p:cTn>
                                        <p:tgtEl>
                                          <p:sndTgt r:embed="rId5" name="voltag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77608"/>
                                        </p:tgtEl>
                                        <p:attrNameLst>
                                          <p:attrName>style.visibility</p:attrName>
                                        </p:attrNameLst>
                                      </p:cBhvr>
                                      <p:to>
                                        <p:strVal val="visible"/>
                                      </p:to>
                                    </p:set>
                                    <p:animEffect transition="in" filter="fade">
                                      <p:cBhvr>
                                        <p:cTn id="58" dur="2000"/>
                                        <p:tgtEl>
                                          <p:spTgt spid="877608"/>
                                        </p:tgtEl>
                                      </p:cBhvr>
                                    </p:animEffect>
                                  </p:childTnLst>
                                  <p:subTnLst>
                                    <p:audio>
                                      <p:cMediaNode>
                                        <p:cTn display="0" masterRel="sameClick">
                                          <p:stCondLst>
                                            <p:cond evt="begin" delay="0">
                                              <p:tn val="56"/>
                                            </p:cond>
                                          </p:stCondLst>
                                          <p:endCondLst>
                                            <p:cond evt="onStopAudio" delay="0">
                                              <p:tgtEl>
                                                <p:sldTgt/>
                                              </p:tgtEl>
                                            </p:cond>
                                          </p:endCondLst>
                                        </p:cTn>
                                        <p:tgtEl>
                                          <p:sndTgt r:embed="rId5" name="voltag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877607"/>
                                        </p:tgtEl>
                                        <p:attrNameLst>
                                          <p:attrName>style.visibility</p:attrName>
                                        </p:attrNameLst>
                                      </p:cBhvr>
                                      <p:to>
                                        <p:strVal val="visible"/>
                                      </p:to>
                                    </p:set>
                                    <p:animEffect transition="in" filter="fade">
                                      <p:cBhvr>
                                        <p:cTn id="61" dur="2000"/>
                                        <p:tgtEl>
                                          <p:spTgt spid="877607"/>
                                        </p:tgtEl>
                                      </p:cBhvr>
                                    </p:animEffect>
                                  </p:childTnLst>
                                  <p:subTnLst>
                                    <p:audio>
                                      <p:cMediaNode>
                                        <p:cTn display="0" masterRel="sameClick">
                                          <p:stCondLst>
                                            <p:cond evt="begin" delay="0">
                                              <p:tn val="59"/>
                                            </p:cond>
                                          </p:stCondLst>
                                          <p:endCondLst>
                                            <p:cond evt="onStopAudio" delay="0">
                                              <p:tgtEl>
                                                <p:sldTgt/>
                                              </p:tgtEl>
                                            </p:cond>
                                          </p:endCondLst>
                                        </p:cTn>
                                        <p:tgtEl>
                                          <p:sndTgt r:embed="rId5" name="voltag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77610"/>
                                        </p:tgtEl>
                                        <p:attrNameLst>
                                          <p:attrName>style.visibility</p:attrName>
                                        </p:attrNameLst>
                                      </p:cBhvr>
                                      <p:to>
                                        <p:strVal val="visible"/>
                                      </p:to>
                                    </p:set>
                                    <p:animEffect transition="in" filter="fade">
                                      <p:cBhvr>
                                        <p:cTn id="66" dur="2000"/>
                                        <p:tgtEl>
                                          <p:spTgt spid="877610"/>
                                        </p:tgtEl>
                                      </p:cBhvr>
                                    </p:animEffect>
                                  </p:childTnLst>
                                  <p:subTnLst>
                                    <p:audio>
                                      <p:cMediaNode>
                                        <p:cTn display="0" masterRel="sameClick">
                                          <p:stCondLst>
                                            <p:cond evt="begin" delay="0">
                                              <p:tn val="64"/>
                                            </p:cond>
                                          </p:stCondLst>
                                          <p:endCondLst>
                                            <p:cond evt="onStopAudio" delay="0">
                                              <p:tgtEl>
                                                <p:sldTgt/>
                                              </p:tgtEl>
                                            </p:cond>
                                          </p:endCondLst>
                                        </p:cTn>
                                        <p:tgtEl>
                                          <p:sndTgt r:embed="rId5" name="voltage.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877609"/>
                                        </p:tgtEl>
                                        <p:attrNameLst>
                                          <p:attrName>style.visibility</p:attrName>
                                        </p:attrNameLst>
                                      </p:cBhvr>
                                      <p:to>
                                        <p:strVal val="visible"/>
                                      </p:to>
                                    </p:set>
                                    <p:animEffect transition="in" filter="fade">
                                      <p:cBhvr>
                                        <p:cTn id="69" dur="2000"/>
                                        <p:tgtEl>
                                          <p:spTgt spid="877609"/>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877611"/>
                                        </p:tgtEl>
                                        <p:attrNameLst>
                                          <p:attrName>style.visibility</p:attrName>
                                        </p:attrNameLst>
                                      </p:cBhvr>
                                      <p:to>
                                        <p:strVal val="visible"/>
                                      </p:to>
                                    </p:set>
                                    <p:anim calcmode="lin" valueType="num">
                                      <p:cBhvr>
                                        <p:cTn id="74" dur="500" fill="hold"/>
                                        <p:tgtEl>
                                          <p:spTgt spid="877611"/>
                                        </p:tgtEl>
                                        <p:attrNameLst>
                                          <p:attrName>ppt_w</p:attrName>
                                        </p:attrNameLst>
                                      </p:cBhvr>
                                      <p:tavLst>
                                        <p:tav tm="0">
                                          <p:val>
                                            <p:fltVal val="0"/>
                                          </p:val>
                                        </p:tav>
                                        <p:tav tm="100000">
                                          <p:val>
                                            <p:strVal val="#ppt_w"/>
                                          </p:val>
                                        </p:tav>
                                      </p:tavLst>
                                    </p:anim>
                                    <p:anim calcmode="lin" valueType="num">
                                      <p:cBhvr>
                                        <p:cTn id="75" dur="500" fill="hold"/>
                                        <p:tgtEl>
                                          <p:spTgt spid="877611"/>
                                        </p:tgtEl>
                                        <p:attrNameLst>
                                          <p:attrName>ppt_h</p:attrName>
                                        </p:attrNameLst>
                                      </p:cBhvr>
                                      <p:tavLst>
                                        <p:tav tm="0">
                                          <p:val>
                                            <p:fltVal val="0"/>
                                          </p:val>
                                        </p:tav>
                                        <p:tav tm="100000">
                                          <p:val>
                                            <p:strVal val="#ppt_h"/>
                                          </p:val>
                                        </p:tav>
                                      </p:tavLst>
                                    </p:anim>
                                    <p:animEffect transition="in" filter="fade">
                                      <p:cBhvr>
                                        <p:cTn id="76" dur="500"/>
                                        <p:tgtEl>
                                          <p:spTgt spid="877611"/>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877614"/>
                                        </p:tgtEl>
                                        <p:attrNameLst>
                                          <p:attrName>style.visibility</p:attrName>
                                        </p:attrNameLst>
                                      </p:cBhvr>
                                      <p:to>
                                        <p:strVal val="visible"/>
                                      </p:to>
                                    </p:set>
                                    <p:anim calcmode="lin" valueType="num">
                                      <p:cBhvr>
                                        <p:cTn id="81" dur="500" fill="hold"/>
                                        <p:tgtEl>
                                          <p:spTgt spid="877614"/>
                                        </p:tgtEl>
                                        <p:attrNameLst>
                                          <p:attrName>ppt_w</p:attrName>
                                        </p:attrNameLst>
                                      </p:cBhvr>
                                      <p:tavLst>
                                        <p:tav tm="0">
                                          <p:val>
                                            <p:fltVal val="0"/>
                                          </p:val>
                                        </p:tav>
                                        <p:tav tm="100000">
                                          <p:val>
                                            <p:strVal val="#ppt_w"/>
                                          </p:val>
                                        </p:tav>
                                      </p:tavLst>
                                    </p:anim>
                                    <p:anim calcmode="lin" valueType="num">
                                      <p:cBhvr>
                                        <p:cTn id="82" dur="500" fill="hold"/>
                                        <p:tgtEl>
                                          <p:spTgt spid="877614"/>
                                        </p:tgtEl>
                                        <p:attrNameLst>
                                          <p:attrName>ppt_h</p:attrName>
                                        </p:attrNameLst>
                                      </p:cBhvr>
                                      <p:tavLst>
                                        <p:tav tm="0">
                                          <p:val>
                                            <p:fltVal val="0"/>
                                          </p:val>
                                        </p:tav>
                                        <p:tav tm="100000">
                                          <p:val>
                                            <p:strVal val="#ppt_h"/>
                                          </p:val>
                                        </p:tav>
                                      </p:tavLst>
                                    </p:anim>
                                    <p:animEffect transition="in" filter="fade">
                                      <p:cBhvr>
                                        <p:cTn id="83" dur="500"/>
                                        <p:tgtEl>
                                          <p:spTgt spid="877614"/>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877612"/>
                                        </p:tgtEl>
                                        <p:attrNameLst>
                                          <p:attrName>style.visibility</p:attrName>
                                        </p:attrNameLst>
                                      </p:cBhvr>
                                      <p:to>
                                        <p:strVal val="visible"/>
                                      </p:to>
                                    </p:set>
                                    <p:anim calcmode="lin" valueType="num">
                                      <p:cBhvr>
                                        <p:cTn id="88" dur="500" fill="hold"/>
                                        <p:tgtEl>
                                          <p:spTgt spid="877612"/>
                                        </p:tgtEl>
                                        <p:attrNameLst>
                                          <p:attrName>ppt_w</p:attrName>
                                        </p:attrNameLst>
                                      </p:cBhvr>
                                      <p:tavLst>
                                        <p:tav tm="0">
                                          <p:val>
                                            <p:fltVal val="0"/>
                                          </p:val>
                                        </p:tav>
                                        <p:tav tm="100000">
                                          <p:val>
                                            <p:strVal val="#ppt_w"/>
                                          </p:val>
                                        </p:tav>
                                      </p:tavLst>
                                    </p:anim>
                                    <p:anim calcmode="lin" valueType="num">
                                      <p:cBhvr>
                                        <p:cTn id="89" dur="500" fill="hold"/>
                                        <p:tgtEl>
                                          <p:spTgt spid="877612"/>
                                        </p:tgtEl>
                                        <p:attrNameLst>
                                          <p:attrName>ppt_h</p:attrName>
                                        </p:attrNameLst>
                                      </p:cBhvr>
                                      <p:tavLst>
                                        <p:tav tm="0">
                                          <p:val>
                                            <p:fltVal val="0"/>
                                          </p:val>
                                        </p:tav>
                                        <p:tav tm="100000">
                                          <p:val>
                                            <p:strVal val="#ppt_h"/>
                                          </p:val>
                                        </p:tav>
                                      </p:tavLst>
                                    </p:anim>
                                    <p:animEffect transition="in" filter="fade">
                                      <p:cBhvr>
                                        <p:cTn id="90" dur="500"/>
                                        <p:tgtEl>
                                          <p:spTgt spid="877612"/>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877613"/>
                                        </p:tgtEl>
                                        <p:attrNameLst>
                                          <p:attrName>style.visibility</p:attrName>
                                        </p:attrNameLst>
                                      </p:cBhvr>
                                      <p:to>
                                        <p:strVal val="visible"/>
                                      </p:to>
                                    </p:set>
                                    <p:anim calcmode="lin" valueType="num">
                                      <p:cBhvr>
                                        <p:cTn id="95" dur="500" fill="hold"/>
                                        <p:tgtEl>
                                          <p:spTgt spid="877613"/>
                                        </p:tgtEl>
                                        <p:attrNameLst>
                                          <p:attrName>ppt_w</p:attrName>
                                        </p:attrNameLst>
                                      </p:cBhvr>
                                      <p:tavLst>
                                        <p:tav tm="0">
                                          <p:val>
                                            <p:fltVal val="0"/>
                                          </p:val>
                                        </p:tav>
                                        <p:tav tm="100000">
                                          <p:val>
                                            <p:strVal val="#ppt_w"/>
                                          </p:val>
                                        </p:tav>
                                      </p:tavLst>
                                    </p:anim>
                                    <p:anim calcmode="lin" valueType="num">
                                      <p:cBhvr>
                                        <p:cTn id="96" dur="500" fill="hold"/>
                                        <p:tgtEl>
                                          <p:spTgt spid="877613"/>
                                        </p:tgtEl>
                                        <p:attrNameLst>
                                          <p:attrName>ppt_h</p:attrName>
                                        </p:attrNameLst>
                                      </p:cBhvr>
                                      <p:tavLst>
                                        <p:tav tm="0">
                                          <p:val>
                                            <p:fltVal val="0"/>
                                          </p:val>
                                        </p:tav>
                                        <p:tav tm="100000">
                                          <p:val>
                                            <p:strVal val="#ppt_h"/>
                                          </p:val>
                                        </p:tav>
                                      </p:tavLst>
                                    </p:anim>
                                    <p:animEffect transition="in" filter="fade">
                                      <p:cBhvr>
                                        <p:cTn id="97" dur="500"/>
                                        <p:tgtEl>
                                          <p:spTgt spid="877613"/>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nodeType="clickEffect">
                                  <p:stCondLst>
                                    <p:cond delay="0"/>
                                  </p:stCondLst>
                                  <p:childTnLst>
                                    <p:set>
                                      <p:cBhvr>
                                        <p:cTn id="101" dur="1" fill="hold">
                                          <p:stCondLst>
                                            <p:cond delay="0"/>
                                          </p:stCondLst>
                                        </p:cTn>
                                        <p:tgtEl>
                                          <p:spTgt spid="877570">
                                            <p:txEl>
                                              <p:pRg st="5" end="5"/>
                                            </p:txEl>
                                          </p:spTgt>
                                        </p:tgtEl>
                                        <p:attrNameLst>
                                          <p:attrName>style.visibility</p:attrName>
                                        </p:attrNameLst>
                                      </p:cBhvr>
                                      <p:to>
                                        <p:strVal val="visible"/>
                                      </p:to>
                                    </p:set>
                                    <p:anim calcmode="lin" valueType="num">
                                      <p:cBhvr additive="base">
                                        <p:cTn id="102" dur="500" fill="hold"/>
                                        <p:tgtEl>
                                          <p:spTgt spid="877570">
                                            <p:txEl>
                                              <p:pRg st="5" end="5"/>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8775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877615"/>
                                        </p:tgtEl>
                                        <p:attrNameLst>
                                          <p:attrName>style.visibility</p:attrName>
                                        </p:attrNameLst>
                                      </p:cBhvr>
                                      <p:to>
                                        <p:strVal val="visible"/>
                                      </p:to>
                                    </p:set>
                                    <p:anim calcmode="lin" valueType="num">
                                      <p:cBhvr>
                                        <p:cTn id="108" dur="500" fill="hold"/>
                                        <p:tgtEl>
                                          <p:spTgt spid="877615"/>
                                        </p:tgtEl>
                                        <p:attrNameLst>
                                          <p:attrName>ppt_w</p:attrName>
                                        </p:attrNameLst>
                                      </p:cBhvr>
                                      <p:tavLst>
                                        <p:tav tm="0">
                                          <p:val>
                                            <p:fltVal val="0"/>
                                          </p:val>
                                        </p:tav>
                                        <p:tav tm="100000">
                                          <p:val>
                                            <p:strVal val="#ppt_w"/>
                                          </p:val>
                                        </p:tav>
                                      </p:tavLst>
                                    </p:anim>
                                    <p:anim calcmode="lin" valueType="num">
                                      <p:cBhvr>
                                        <p:cTn id="109" dur="500" fill="hold"/>
                                        <p:tgtEl>
                                          <p:spTgt spid="877615"/>
                                        </p:tgtEl>
                                        <p:attrNameLst>
                                          <p:attrName>ppt_h</p:attrName>
                                        </p:attrNameLst>
                                      </p:cBhvr>
                                      <p:tavLst>
                                        <p:tav tm="0">
                                          <p:val>
                                            <p:fltVal val="0"/>
                                          </p:val>
                                        </p:tav>
                                        <p:tav tm="100000">
                                          <p:val>
                                            <p:strVal val="#ppt_h"/>
                                          </p:val>
                                        </p:tav>
                                      </p:tavLst>
                                    </p:anim>
                                    <p:animEffect transition="in" filter="fade">
                                      <p:cBhvr>
                                        <p:cTn id="110" dur="500"/>
                                        <p:tgtEl>
                                          <p:spTgt spid="877615"/>
                                        </p:tgtEl>
                                      </p:cBhvr>
                                    </p:animEffect>
                                  </p:childTnLst>
                                  <p:subTnLst>
                                    <p:audio>
                                      <p:cMediaNode>
                                        <p:cTn display="0" masterRel="sameClick">
                                          <p:stCondLst>
                                            <p:cond evt="begin" delay="0">
                                              <p:tn val="106"/>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602" grpId="0" animBg="1"/>
      <p:bldP spid="877604" grpId="0" animBg="1"/>
      <p:bldP spid="877605" grpId="0" animBg="1"/>
      <p:bldP spid="877606" grpId="0" animBg="1"/>
      <p:bldP spid="877607" grpId="0" animBg="1"/>
      <p:bldP spid="877608" grpId="0" animBg="1"/>
      <p:bldP spid="877609" grpId="0" animBg="1"/>
      <p:bldP spid="877610" grpId="0" animBg="1"/>
      <p:bldP spid="877611" grpId="0"/>
      <p:bldP spid="877612" grpId="0"/>
      <p:bldP spid="877613" grpId="0"/>
      <p:bldP spid="877614" grpId="0"/>
      <p:bldP spid="8776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ChangeArrowheads="1"/>
          </p:cNvSpPr>
          <p:nvPr/>
        </p:nvSpPr>
        <p:spPr bwMode="auto">
          <a:xfrm>
            <a:off x="684213" y="1958975"/>
            <a:ext cx="7772400" cy="4899025"/>
          </a:xfrm>
          <a:prstGeom prst="rect">
            <a:avLst/>
          </a:prstGeom>
          <a:solidFill>
            <a:srgbClr val="CCFFCC"/>
          </a:solidFill>
          <a:ln w="9525">
            <a:noFill/>
            <a:miter lim="800000"/>
            <a:headEnd/>
            <a:tailEnd/>
          </a:ln>
        </p:spPr>
        <p:txBody>
          <a:bodyPr/>
          <a:lstStyle/>
          <a:p>
            <a:pPr>
              <a:spcBef>
                <a:spcPct val="20000"/>
              </a:spcBef>
              <a:defRPr/>
            </a:pPr>
            <a:r>
              <a:rPr lang="en-US" altLang="en-US" dirty="0">
                <a:latin typeface="+mn-lt"/>
                <a:sym typeface="Symbol" pitchFamily="18" charset="2"/>
              </a:rPr>
              <a:t>PRACTICE: A non-ideal voltmeter is                                 used to measure the </a:t>
            </a:r>
            <a:r>
              <a:rPr lang="en-US" altLang="en-US" dirty="0" err="1">
                <a:latin typeface="+mn-lt"/>
                <a:sym typeface="Symbol" pitchFamily="18" charset="2"/>
              </a:rPr>
              <a:t>p.d</a:t>
            </a:r>
            <a:r>
              <a:rPr lang="en-US" altLang="en-US" dirty="0">
                <a:latin typeface="+mn-lt"/>
                <a:sym typeface="Symbol" pitchFamily="18" charset="2"/>
              </a:rPr>
              <a:t>. of the                                               20 k resistor as shown. What will                                          its reading be?</a:t>
            </a:r>
          </a:p>
          <a:p>
            <a:pPr>
              <a:spcBef>
                <a:spcPct val="20000"/>
              </a:spcBef>
              <a:defRPr/>
            </a:pPr>
            <a:r>
              <a:rPr lang="en-US" altLang="en-US" dirty="0">
                <a:latin typeface="+mn-lt"/>
                <a:sym typeface="Symbol" pitchFamily="18" charset="2"/>
              </a:rPr>
              <a:t>SOLUTION: There are two currents in the circuit because the voltmeter does not have a high enough resistance to prevent the green one from flowing.</a:t>
            </a:r>
          </a:p>
          <a:p>
            <a:pPr>
              <a:spcBef>
                <a:spcPct val="20000"/>
              </a:spcBef>
              <a:defRPr/>
            </a:pPr>
            <a:r>
              <a:rPr lang="en-US" altLang="en-US" dirty="0">
                <a:latin typeface="+mn-lt"/>
                <a:sym typeface="Symbol" pitchFamily="18" charset="2"/>
              </a:rPr>
              <a:t>The 20 k resistor is in parallel with the 20 k so that</a:t>
            </a:r>
          </a:p>
          <a:p>
            <a:pPr>
              <a:spcBef>
                <a:spcPct val="20000"/>
              </a:spcBef>
              <a:defRPr/>
            </a:pPr>
            <a:r>
              <a:rPr lang="en-US" altLang="en-US" dirty="0">
                <a:latin typeface="+mn-lt"/>
                <a:sym typeface="Symbol" pitchFamily="18" charset="2"/>
              </a:rPr>
              <a:t>         1 </a:t>
            </a:r>
            <a:r>
              <a:rPr lang="en-US" altLang="en-US" i="1" dirty="0">
                <a:latin typeface="+mn-lt"/>
                <a:sym typeface="Symbol" pitchFamily="18" charset="2"/>
              </a:rPr>
              <a:t>/</a:t>
            </a:r>
            <a:r>
              <a:rPr lang="en-US" altLang="en-US" dirty="0">
                <a:latin typeface="+mn-lt"/>
                <a:sym typeface="Symbol" pitchFamily="18" charset="2"/>
              </a:rPr>
              <a:t> </a:t>
            </a:r>
            <a:r>
              <a:rPr lang="en-US" altLang="en-US" i="1" dirty="0">
                <a:latin typeface="+mn-lt"/>
                <a:sym typeface="Symbol" pitchFamily="18" charset="2"/>
              </a:rPr>
              <a:t>R </a:t>
            </a:r>
            <a:r>
              <a:rPr lang="en-US" altLang="en-US" dirty="0">
                <a:latin typeface="+mn-lt"/>
                <a:sym typeface="Symbol" pitchFamily="18" charset="2"/>
              </a:rPr>
              <a:t>= 1 </a:t>
            </a:r>
            <a:r>
              <a:rPr lang="en-US" altLang="en-US" i="1" dirty="0">
                <a:latin typeface="+mn-lt"/>
                <a:sym typeface="Symbol" pitchFamily="18" charset="2"/>
              </a:rPr>
              <a:t>/</a:t>
            </a:r>
            <a:r>
              <a:rPr lang="en-US" altLang="en-US" dirty="0">
                <a:latin typeface="+mn-lt"/>
                <a:sym typeface="Symbol" pitchFamily="18" charset="2"/>
              </a:rPr>
              <a:t> 20000 + 1 </a:t>
            </a:r>
            <a:r>
              <a:rPr lang="en-US" altLang="en-US" i="1" dirty="0">
                <a:latin typeface="+mn-lt"/>
                <a:sym typeface="Symbol" pitchFamily="18" charset="2"/>
              </a:rPr>
              <a:t>/</a:t>
            </a:r>
            <a:r>
              <a:rPr lang="en-US" altLang="en-US" dirty="0">
                <a:latin typeface="+mn-lt"/>
                <a:sym typeface="Symbol" pitchFamily="18" charset="2"/>
              </a:rPr>
              <a:t> 20000 = 2 </a:t>
            </a:r>
            <a:r>
              <a:rPr lang="en-US" altLang="en-US" i="1" dirty="0">
                <a:latin typeface="+mn-lt"/>
                <a:sym typeface="Symbol" pitchFamily="18" charset="2"/>
              </a:rPr>
              <a:t>/</a:t>
            </a:r>
            <a:r>
              <a:rPr lang="en-US" altLang="en-US" dirty="0">
                <a:latin typeface="+mn-lt"/>
                <a:sym typeface="Symbol" pitchFamily="18" charset="2"/>
              </a:rPr>
              <a:t> 20000.</a:t>
            </a:r>
          </a:p>
          <a:p>
            <a:pPr>
              <a:spcBef>
                <a:spcPct val="20000"/>
              </a:spcBef>
              <a:defRPr/>
            </a:pPr>
            <a:r>
              <a:rPr lang="en-US" altLang="en-US" i="1" dirty="0">
                <a:latin typeface="+mn-lt"/>
                <a:sym typeface="Symbol" pitchFamily="18" charset="2"/>
              </a:rPr>
              <a:t>              R</a:t>
            </a:r>
            <a:r>
              <a:rPr lang="en-US" altLang="en-US" dirty="0">
                <a:latin typeface="+mn-lt"/>
                <a:sym typeface="Symbol" pitchFamily="18" charset="2"/>
              </a:rPr>
              <a:t> = 20000 </a:t>
            </a:r>
            <a:r>
              <a:rPr lang="en-US" altLang="en-US" i="1" dirty="0">
                <a:latin typeface="+mn-lt"/>
                <a:sym typeface="Symbol" pitchFamily="18" charset="2"/>
              </a:rPr>
              <a:t>/</a:t>
            </a:r>
            <a:r>
              <a:rPr lang="en-US" altLang="en-US" dirty="0">
                <a:latin typeface="+mn-lt"/>
                <a:sym typeface="Symbol" pitchFamily="18" charset="2"/>
              </a:rPr>
              <a:t> 2 = 10 k.</a:t>
            </a:r>
          </a:p>
          <a:p>
            <a:pPr>
              <a:spcBef>
                <a:spcPct val="20000"/>
              </a:spcBef>
              <a:defRPr/>
            </a:pPr>
            <a:r>
              <a:rPr lang="en-US" altLang="en-US" dirty="0">
                <a:latin typeface="+mn-lt"/>
                <a:sym typeface="Symbol" pitchFamily="18" charset="2"/>
              </a:rPr>
              <a:t>But then we have two 10 k resistors in series and each takes half the battery voltage, or 3 V.</a:t>
            </a:r>
          </a:p>
        </p:txBody>
      </p:sp>
      <p:sp>
        <p:nvSpPr>
          <p:cNvPr id="64515"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25"/>
          <p:cNvGrpSpPr>
            <a:grpSpLocks/>
          </p:cNvGrpSpPr>
          <p:nvPr/>
        </p:nvGrpSpPr>
        <p:grpSpPr bwMode="auto">
          <a:xfrm>
            <a:off x="6040438" y="0"/>
            <a:ext cx="2840037" cy="1504950"/>
            <a:chOff x="3717" y="0"/>
            <a:chExt cx="1789" cy="948"/>
          </a:xfrm>
        </p:grpSpPr>
        <p:pic>
          <p:nvPicPr>
            <p:cNvPr id="64522" name="Picture 23"/>
            <p:cNvPicPr>
              <a:picLocks noChangeAspect="1" noChangeArrowheads="1"/>
            </p:cNvPicPr>
            <p:nvPr/>
          </p:nvPicPr>
          <p:blipFill>
            <a:blip r:embed="rId7" cstate="print"/>
            <a:srcRect/>
            <a:stretch>
              <a:fillRect/>
            </a:stretch>
          </p:blipFill>
          <p:spPr bwMode="auto">
            <a:xfrm>
              <a:off x="3717" y="0"/>
              <a:ext cx="1789" cy="948"/>
            </a:xfrm>
            <a:prstGeom prst="rect">
              <a:avLst/>
            </a:prstGeom>
            <a:noFill/>
            <a:ln w="9525">
              <a:noFill/>
              <a:miter lim="800000"/>
              <a:headEnd/>
              <a:tailEnd/>
            </a:ln>
          </p:spPr>
        </p:pic>
        <p:sp>
          <p:nvSpPr>
            <p:cNvPr id="64523" name="Text Box 24"/>
            <p:cNvSpPr txBox="1">
              <a:spLocks noChangeArrowheads="1"/>
            </p:cNvSpPr>
            <p:nvPr/>
          </p:nvSpPr>
          <p:spPr bwMode="auto">
            <a:xfrm>
              <a:off x="3860" y="345"/>
              <a:ext cx="1492" cy="291"/>
            </a:xfrm>
            <a:prstGeom prst="rect">
              <a:avLst/>
            </a:prstGeom>
            <a:noFill/>
            <a:ln w="9525">
              <a:noFill/>
              <a:miter lim="800000"/>
              <a:headEnd/>
              <a:tailEnd/>
            </a:ln>
          </p:spPr>
          <p:txBody>
            <a:bodyPr>
              <a:spAutoFit/>
            </a:bodyPr>
            <a:lstStyle/>
            <a:p>
              <a:pPr algn="ctr"/>
              <a:r>
                <a:rPr lang="en-US" altLang="en-US">
                  <a:solidFill>
                    <a:schemeClr val="hlink"/>
                  </a:solidFill>
                </a:rPr>
                <a:t>equivalent ckt</a:t>
              </a:r>
            </a:p>
          </p:txBody>
        </p:sp>
      </p:grpSp>
      <p:sp>
        <p:nvSpPr>
          <p:cNvPr id="12" name="Rectangle 2"/>
          <p:cNvSpPr>
            <a:spLocks noChangeArrowheads="1"/>
          </p:cNvSpPr>
          <p:nvPr/>
        </p:nvSpPr>
        <p:spPr bwMode="auto">
          <a:xfrm>
            <a:off x="685800" y="1549400"/>
            <a:ext cx="7772400" cy="439738"/>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rPr>
              <a:t>Solving problems involving </a:t>
            </a:r>
            <a:r>
              <a:rPr lang="en-US" sz="2400" i="1" dirty="0" smtClean="0">
                <a:solidFill>
                  <a:srgbClr val="333399"/>
                </a:solidFill>
                <a:latin typeface="+mn-lt"/>
                <a:ea typeface="Calibri"/>
                <a:cs typeface="Times New Roman"/>
              </a:rPr>
              <a:t>circuits</a:t>
            </a:r>
            <a:endParaRPr lang="en-US" altLang="en-US" sz="2400" i="1" dirty="0" smtClean="0">
              <a:solidFill>
                <a:srgbClr val="000000"/>
              </a:solidFill>
              <a:latin typeface="+mn-lt"/>
              <a:cs typeface="Times New Roman" pitchFamily="18" charset="0"/>
            </a:endParaRPr>
          </a:p>
        </p:txBody>
      </p:sp>
      <p:pic>
        <p:nvPicPr>
          <p:cNvPr id="879635"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981700" y="1455738"/>
            <a:ext cx="3101975" cy="2570162"/>
          </a:xfrm>
          <a:prstGeom prst="rect">
            <a:avLst/>
          </a:prstGeom>
          <a:noFill/>
          <a:ln w="9525">
            <a:noFill/>
            <a:miter lim="800000"/>
            <a:headEnd/>
            <a:tailEnd/>
          </a:ln>
        </p:spPr>
      </p:pic>
      <p:sp>
        <p:nvSpPr>
          <p:cNvPr id="879637" name="Freeform 21"/>
          <p:cNvSpPr>
            <a:spLocks/>
          </p:cNvSpPr>
          <p:nvPr/>
        </p:nvSpPr>
        <p:spPr bwMode="auto">
          <a:xfrm>
            <a:off x="6048375" y="1919288"/>
            <a:ext cx="2887663" cy="973137"/>
          </a:xfrm>
          <a:custGeom>
            <a:avLst/>
            <a:gdLst>
              <a:gd name="T0" fmla="*/ 2147483647 w 1819"/>
              <a:gd name="T1" fmla="*/ 0 h 613"/>
              <a:gd name="T2" fmla="*/ 2147483647 w 1819"/>
              <a:gd name="T3" fmla="*/ 0 h 613"/>
              <a:gd name="T4" fmla="*/ 2147483647 w 1819"/>
              <a:gd name="T5" fmla="*/ 2147483647 h 613"/>
              <a:gd name="T6" fmla="*/ 0 w 1819"/>
              <a:gd name="T7" fmla="*/ 2147483647 h 613"/>
              <a:gd name="T8" fmla="*/ 0 w 1819"/>
              <a:gd name="T9" fmla="*/ 0 h 613"/>
              <a:gd name="T10" fmla="*/ 2147483647 w 1819"/>
              <a:gd name="T11" fmla="*/ 0 h 613"/>
              <a:gd name="T12" fmla="*/ 0 60000 65536"/>
              <a:gd name="T13" fmla="*/ 0 60000 65536"/>
              <a:gd name="T14" fmla="*/ 0 60000 65536"/>
              <a:gd name="T15" fmla="*/ 0 60000 65536"/>
              <a:gd name="T16" fmla="*/ 0 60000 65536"/>
              <a:gd name="T17" fmla="*/ 0 60000 65536"/>
              <a:gd name="T18" fmla="*/ 0 w 1819"/>
              <a:gd name="T19" fmla="*/ 0 h 613"/>
              <a:gd name="T20" fmla="*/ 1819 w 1819"/>
              <a:gd name="T21" fmla="*/ 613 h 613"/>
            </a:gdLst>
            <a:ahLst/>
            <a:cxnLst>
              <a:cxn ang="T12">
                <a:pos x="T0" y="T1"/>
              </a:cxn>
              <a:cxn ang="T13">
                <a:pos x="T2" y="T3"/>
              </a:cxn>
              <a:cxn ang="T14">
                <a:pos x="T4" y="T5"/>
              </a:cxn>
              <a:cxn ang="T15">
                <a:pos x="T6" y="T7"/>
              </a:cxn>
              <a:cxn ang="T16">
                <a:pos x="T8" y="T9"/>
              </a:cxn>
              <a:cxn ang="T17">
                <a:pos x="T10" y="T11"/>
              </a:cxn>
            </a:cxnLst>
            <a:rect l="T18" t="T19" r="T20" b="T21"/>
            <a:pathLst>
              <a:path w="1819" h="613">
                <a:moveTo>
                  <a:pt x="970" y="0"/>
                </a:moveTo>
                <a:lnTo>
                  <a:pt x="1819" y="0"/>
                </a:lnTo>
                <a:lnTo>
                  <a:pt x="1819" y="613"/>
                </a:lnTo>
                <a:lnTo>
                  <a:pt x="0" y="613"/>
                </a:lnTo>
                <a:lnTo>
                  <a:pt x="0" y="0"/>
                </a:lnTo>
                <a:lnTo>
                  <a:pt x="773" y="0"/>
                </a:lnTo>
              </a:path>
            </a:pathLst>
          </a:custGeom>
          <a:noFill/>
          <a:ln w="38100" cmpd="sng">
            <a:solidFill>
              <a:srgbClr val="FF0000"/>
            </a:solidFill>
            <a:round/>
            <a:headEnd/>
            <a:tailEnd/>
          </a:ln>
        </p:spPr>
        <p:txBody>
          <a:bodyPr/>
          <a:lstStyle/>
          <a:p>
            <a:endParaRPr lang="en-US"/>
          </a:p>
        </p:txBody>
      </p:sp>
      <p:sp>
        <p:nvSpPr>
          <p:cNvPr id="879638" name="Freeform 22"/>
          <p:cNvSpPr>
            <a:spLocks/>
          </p:cNvSpPr>
          <p:nvPr/>
        </p:nvSpPr>
        <p:spPr bwMode="auto">
          <a:xfrm>
            <a:off x="6000750" y="1858963"/>
            <a:ext cx="2982913" cy="1719262"/>
          </a:xfrm>
          <a:custGeom>
            <a:avLst/>
            <a:gdLst>
              <a:gd name="T0" fmla="*/ 2147483647 w 1879"/>
              <a:gd name="T1" fmla="*/ 0 h 1083"/>
              <a:gd name="T2" fmla="*/ 2147483647 w 1879"/>
              <a:gd name="T3" fmla="*/ 0 h 1083"/>
              <a:gd name="T4" fmla="*/ 2147483647 w 1879"/>
              <a:gd name="T5" fmla="*/ 2147483647 h 1083"/>
              <a:gd name="T6" fmla="*/ 2147483647 w 1879"/>
              <a:gd name="T7" fmla="*/ 2147483647 h 1083"/>
              <a:gd name="T8" fmla="*/ 2147483647 w 1879"/>
              <a:gd name="T9" fmla="*/ 2147483647 h 1083"/>
              <a:gd name="T10" fmla="*/ 0 w 1879"/>
              <a:gd name="T11" fmla="*/ 2147483647 h 1083"/>
              <a:gd name="T12" fmla="*/ 0 w 1879"/>
              <a:gd name="T13" fmla="*/ 0 h 1083"/>
              <a:gd name="T14" fmla="*/ 2147483647 w 1879"/>
              <a:gd name="T15" fmla="*/ 0 h 1083"/>
              <a:gd name="T16" fmla="*/ 0 60000 65536"/>
              <a:gd name="T17" fmla="*/ 0 60000 65536"/>
              <a:gd name="T18" fmla="*/ 0 60000 65536"/>
              <a:gd name="T19" fmla="*/ 0 60000 65536"/>
              <a:gd name="T20" fmla="*/ 0 60000 65536"/>
              <a:gd name="T21" fmla="*/ 0 60000 65536"/>
              <a:gd name="T22" fmla="*/ 0 60000 65536"/>
              <a:gd name="T23" fmla="*/ 0 60000 65536"/>
              <a:gd name="T24" fmla="*/ 0 w 1879"/>
              <a:gd name="T25" fmla="*/ 0 h 1083"/>
              <a:gd name="T26" fmla="*/ 1879 w 1879"/>
              <a:gd name="T27" fmla="*/ 1083 h 10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9" h="1083">
                <a:moveTo>
                  <a:pt x="1000" y="0"/>
                </a:moveTo>
                <a:lnTo>
                  <a:pt x="1879" y="0"/>
                </a:lnTo>
                <a:lnTo>
                  <a:pt x="1879" y="1083"/>
                </a:lnTo>
                <a:lnTo>
                  <a:pt x="1137" y="1083"/>
                </a:lnTo>
                <a:lnTo>
                  <a:pt x="1137" y="689"/>
                </a:lnTo>
                <a:lnTo>
                  <a:pt x="0" y="689"/>
                </a:lnTo>
                <a:lnTo>
                  <a:pt x="0" y="0"/>
                </a:lnTo>
                <a:lnTo>
                  <a:pt x="811" y="0"/>
                </a:lnTo>
              </a:path>
            </a:pathLst>
          </a:custGeom>
          <a:noFill/>
          <a:ln w="38100" cmpd="sng">
            <a:solidFill>
              <a:srgbClr val="008000"/>
            </a:solidFill>
            <a:round/>
            <a:headEnd/>
            <a:tailEnd/>
          </a:ln>
        </p:spPr>
        <p:txBody>
          <a:bodyPr/>
          <a:lstStyle/>
          <a:p>
            <a:endParaRPr lang="en-US"/>
          </a:p>
        </p:txBody>
      </p:sp>
      <p:sp>
        <p:nvSpPr>
          <p:cNvPr id="879642" name="Rectangle 26"/>
          <p:cNvSpPr>
            <a:spLocks noChangeArrowheads="1"/>
          </p:cNvSpPr>
          <p:nvPr/>
        </p:nvSpPr>
        <p:spPr bwMode="auto">
          <a:xfrm>
            <a:off x="7759700" y="2541588"/>
            <a:ext cx="1143000" cy="1443037"/>
          </a:xfrm>
          <a:prstGeom prst="rect">
            <a:avLst/>
          </a:prstGeom>
          <a:solidFill>
            <a:srgbClr val="FF9900">
              <a:alpha val="38823"/>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9618">
                                            <p:txEl>
                                              <p:pRg st="0" end="0"/>
                                            </p:txEl>
                                          </p:spTgt>
                                        </p:tgtEl>
                                        <p:attrNameLst>
                                          <p:attrName>style.visibility</p:attrName>
                                        </p:attrNameLst>
                                      </p:cBhvr>
                                      <p:to>
                                        <p:strVal val="visible"/>
                                      </p:to>
                                    </p:set>
                                    <p:anim calcmode="lin" valueType="num">
                                      <p:cBhvr additive="base">
                                        <p:cTn id="7" dur="500" fill="hold"/>
                                        <p:tgtEl>
                                          <p:spTgt spid="8796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96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79635"/>
                                        </p:tgtEl>
                                        <p:attrNameLst>
                                          <p:attrName>style.visibility</p:attrName>
                                        </p:attrNameLst>
                                      </p:cBhvr>
                                      <p:to>
                                        <p:strVal val="visible"/>
                                      </p:to>
                                    </p:set>
                                    <p:anim calcmode="lin" valueType="num">
                                      <p:cBhvr>
                                        <p:cTn id="11" dur="500" fill="hold"/>
                                        <p:tgtEl>
                                          <p:spTgt spid="879635"/>
                                        </p:tgtEl>
                                        <p:attrNameLst>
                                          <p:attrName>ppt_w</p:attrName>
                                        </p:attrNameLst>
                                      </p:cBhvr>
                                      <p:tavLst>
                                        <p:tav tm="0">
                                          <p:val>
                                            <p:fltVal val="0"/>
                                          </p:val>
                                        </p:tav>
                                        <p:tav tm="100000">
                                          <p:val>
                                            <p:strVal val="#ppt_w"/>
                                          </p:val>
                                        </p:tav>
                                      </p:tavLst>
                                    </p:anim>
                                    <p:anim calcmode="lin" valueType="num">
                                      <p:cBhvr>
                                        <p:cTn id="12" dur="500" fill="hold"/>
                                        <p:tgtEl>
                                          <p:spTgt spid="879635"/>
                                        </p:tgtEl>
                                        <p:attrNameLst>
                                          <p:attrName>ppt_h</p:attrName>
                                        </p:attrNameLst>
                                      </p:cBhvr>
                                      <p:tavLst>
                                        <p:tav tm="0">
                                          <p:val>
                                            <p:fltVal val="0"/>
                                          </p:val>
                                        </p:tav>
                                        <p:tav tm="100000">
                                          <p:val>
                                            <p:strVal val="#ppt_h"/>
                                          </p:val>
                                        </p:tav>
                                      </p:tavLst>
                                    </p:anim>
                                    <p:animEffect transition="in" filter="fade">
                                      <p:cBhvr>
                                        <p:cTn id="13" dur="500"/>
                                        <p:tgtEl>
                                          <p:spTgt spid="8796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79618">
                                            <p:txEl>
                                              <p:pRg st="1" end="1"/>
                                            </p:txEl>
                                          </p:spTgt>
                                        </p:tgtEl>
                                        <p:attrNameLst>
                                          <p:attrName>style.visibility</p:attrName>
                                        </p:attrNameLst>
                                      </p:cBhvr>
                                      <p:to>
                                        <p:strVal val="visible"/>
                                      </p:to>
                                    </p:set>
                                    <p:anim calcmode="lin" valueType="num">
                                      <p:cBhvr additive="base">
                                        <p:cTn id="18" dur="500" fill="hold"/>
                                        <p:tgtEl>
                                          <p:spTgt spid="87961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79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79637"/>
                                        </p:tgtEl>
                                        <p:attrNameLst>
                                          <p:attrName>style.visibility</p:attrName>
                                        </p:attrNameLst>
                                      </p:cBhvr>
                                      <p:to>
                                        <p:strVal val="visible"/>
                                      </p:to>
                                    </p:set>
                                    <p:animEffect transition="in" filter="fade">
                                      <p:cBhvr>
                                        <p:cTn id="24" dur="2000"/>
                                        <p:tgtEl>
                                          <p:spTgt spid="879637"/>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79638"/>
                                        </p:tgtEl>
                                        <p:attrNameLst>
                                          <p:attrName>style.visibility</p:attrName>
                                        </p:attrNameLst>
                                      </p:cBhvr>
                                      <p:to>
                                        <p:strVal val="visible"/>
                                      </p:to>
                                    </p:set>
                                    <p:animEffect transition="in" filter="fade">
                                      <p:cBhvr>
                                        <p:cTn id="29" dur="2000"/>
                                        <p:tgtEl>
                                          <p:spTgt spid="87963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879618">
                                            <p:txEl>
                                              <p:pRg st="2" end="2"/>
                                            </p:txEl>
                                          </p:spTgt>
                                        </p:tgtEl>
                                        <p:attrNameLst>
                                          <p:attrName>style.visibility</p:attrName>
                                        </p:attrNameLst>
                                      </p:cBhvr>
                                      <p:to>
                                        <p:strVal val="visible"/>
                                      </p:to>
                                    </p:set>
                                    <p:anim calcmode="lin" valueType="num">
                                      <p:cBhvr additive="base">
                                        <p:cTn id="34" dur="500" fill="hold"/>
                                        <p:tgtEl>
                                          <p:spTgt spid="879618">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796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par>
                                <p:cTn id="36" presetID="53" presetClass="entr" presetSubtype="0" fill="hold" grpId="0" nodeType="withEffect">
                                  <p:stCondLst>
                                    <p:cond delay="0"/>
                                  </p:stCondLst>
                                  <p:childTnLst>
                                    <p:set>
                                      <p:cBhvr>
                                        <p:cTn id="37" dur="1" fill="hold">
                                          <p:stCondLst>
                                            <p:cond delay="0"/>
                                          </p:stCondLst>
                                        </p:cTn>
                                        <p:tgtEl>
                                          <p:spTgt spid="879642"/>
                                        </p:tgtEl>
                                        <p:attrNameLst>
                                          <p:attrName>style.visibility</p:attrName>
                                        </p:attrNameLst>
                                      </p:cBhvr>
                                      <p:to>
                                        <p:strVal val="visible"/>
                                      </p:to>
                                    </p:set>
                                    <p:anim calcmode="lin" valueType="num">
                                      <p:cBhvr>
                                        <p:cTn id="38" dur="500" fill="hold"/>
                                        <p:tgtEl>
                                          <p:spTgt spid="879642"/>
                                        </p:tgtEl>
                                        <p:attrNameLst>
                                          <p:attrName>ppt_w</p:attrName>
                                        </p:attrNameLst>
                                      </p:cBhvr>
                                      <p:tavLst>
                                        <p:tav tm="0">
                                          <p:val>
                                            <p:fltVal val="0"/>
                                          </p:val>
                                        </p:tav>
                                        <p:tav tm="100000">
                                          <p:val>
                                            <p:strVal val="#ppt_w"/>
                                          </p:val>
                                        </p:tav>
                                      </p:tavLst>
                                    </p:anim>
                                    <p:anim calcmode="lin" valueType="num">
                                      <p:cBhvr>
                                        <p:cTn id="39" dur="500" fill="hold"/>
                                        <p:tgtEl>
                                          <p:spTgt spid="879642"/>
                                        </p:tgtEl>
                                        <p:attrNameLst>
                                          <p:attrName>ppt_h</p:attrName>
                                        </p:attrNameLst>
                                      </p:cBhvr>
                                      <p:tavLst>
                                        <p:tav tm="0">
                                          <p:val>
                                            <p:fltVal val="0"/>
                                          </p:val>
                                        </p:tav>
                                        <p:tav tm="100000">
                                          <p:val>
                                            <p:strVal val="#ppt_h"/>
                                          </p:val>
                                        </p:tav>
                                      </p:tavLst>
                                    </p:anim>
                                    <p:animEffect transition="in" filter="fade">
                                      <p:cBhvr>
                                        <p:cTn id="40" dur="500"/>
                                        <p:tgtEl>
                                          <p:spTgt spid="87964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879618">
                                            <p:txEl>
                                              <p:pRg st="3" end="3"/>
                                            </p:txEl>
                                          </p:spTgt>
                                        </p:tgtEl>
                                        <p:attrNameLst>
                                          <p:attrName>style.visibility</p:attrName>
                                        </p:attrNameLst>
                                      </p:cBhvr>
                                      <p:to>
                                        <p:strVal val="visible"/>
                                      </p:to>
                                    </p:set>
                                    <p:anim calcmode="lin" valueType="num">
                                      <p:cBhvr additive="base">
                                        <p:cTn id="45" dur="500" fill="hold"/>
                                        <p:tgtEl>
                                          <p:spTgt spid="879618">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79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879618">
                                            <p:txEl>
                                              <p:pRg st="4" end="4"/>
                                            </p:txEl>
                                          </p:spTgt>
                                        </p:tgtEl>
                                        <p:attrNameLst>
                                          <p:attrName>style.visibility</p:attrName>
                                        </p:attrNameLst>
                                      </p:cBhvr>
                                      <p:to>
                                        <p:strVal val="visible"/>
                                      </p:to>
                                    </p:set>
                                    <p:anim calcmode="lin" valueType="num">
                                      <p:cBhvr additive="base">
                                        <p:cTn id="51" dur="500" fill="hold"/>
                                        <p:tgtEl>
                                          <p:spTgt spid="87961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79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879618">
                                            <p:txEl>
                                              <p:pRg st="5" end="5"/>
                                            </p:txEl>
                                          </p:spTgt>
                                        </p:tgtEl>
                                        <p:attrNameLst>
                                          <p:attrName>style.visibility</p:attrName>
                                        </p:attrNameLst>
                                      </p:cBhvr>
                                      <p:to>
                                        <p:strVal val="visible"/>
                                      </p:to>
                                    </p:set>
                                    <p:anim calcmode="lin" valueType="num">
                                      <p:cBhvr additive="base">
                                        <p:cTn id="64" dur="500" fill="hold"/>
                                        <p:tgtEl>
                                          <p:spTgt spid="879618">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8796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37" grpId="0" animBg="1"/>
      <p:bldP spid="879638" grpId="0" animBg="1"/>
      <p:bldP spid="87964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ChangeArrowheads="1"/>
          </p:cNvSpPr>
          <p:nvPr/>
        </p:nvSpPr>
        <p:spPr bwMode="auto">
          <a:xfrm>
            <a:off x="684213" y="1989138"/>
            <a:ext cx="7772400" cy="4868862"/>
          </a:xfrm>
          <a:prstGeom prst="rect">
            <a:avLst/>
          </a:prstGeom>
          <a:solidFill>
            <a:srgbClr val="CCFFCC"/>
          </a:solidFill>
          <a:ln w="9525">
            <a:noFill/>
            <a:miter lim="800000"/>
            <a:headEnd/>
            <a:tailEnd/>
          </a:ln>
        </p:spPr>
        <p:txBody>
          <a:bodyPr/>
          <a:lstStyle/>
          <a:p>
            <a:pPr>
              <a:spcBef>
                <a:spcPct val="20000"/>
              </a:spcBef>
              <a:defRPr/>
            </a:pPr>
            <a:r>
              <a:rPr lang="en-US" altLang="en-US" dirty="0">
                <a:latin typeface="+mn-lt"/>
                <a:sym typeface="Symbol" pitchFamily="18" charset="2"/>
              </a:rPr>
              <a:t>PRACTICE: All three circuits use the same resistors and the same cells. </a:t>
            </a:r>
          </a:p>
          <a:p>
            <a:pPr>
              <a:spcBef>
                <a:spcPct val="20000"/>
              </a:spcBef>
              <a:defRPr/>
            </a:pPr>
            <a:endParaRPr lang="en-US" altLang="en-US" dirty="0">
              <a:latin typeface="+mn-lt"/>
              <a:sym typeface="Symbol" pitchFamily="18" charset="2"/>
            </a:endParaRPr>
          </a:p>
          <a:p>
            <a:pPr>
              <a:spcBef>
                <a:spcPct val="20000"/>
              </a:spcBef>
              <a:defRPr/>
            </a:pPr>
            <a:endParaRPr lang="en-US" altLang="en-US" dirty="0">
              <a:latin typeface="+mn-lt"/>
              <a:sym typeface="Symbol" pitchFamily="18" charset="2"/>
            </a:endParaRPr>
          </a:p>
          <a:p>
            <a:pPr>
              <a:spcBef>
                <a:spcPct val="20000"/>
              </a:spcBef>
              <a:defRPr/>
            </a:pPr>
            <a:endParaRPr lang="en-US" altLang="en-US" dirty="0">
              <a:latin typeface="+mn-lt"/>
              <a:sym typeface="Symbol" pitchFamily="18" charset="2"/>
            </a:endParaRPr>
          </a:p>
          <a:p>
            <a:pPr>
              <a:spcBef>
                <a:spcPct val="20000"/>
              </a:spcBef>
              <a:defRPr/>
            </a:pPr>
            <a:endParaRPr lang="en-US" altLang="en-US" dirty="0">
              <a:latin typeface="+mn-lt"/>
              <a:sym typeface="Symbol" pitchFamily="18" charset="2"/>
            </a:endParaRPr>
          </a:p>
          <a:p>
            <a:pPr>
              <a:spcBef>
                <a:spcPct val="20000"/>
              </a:spcBef>
              <a:defRPr/>
            </a:pPr>
            <a:r>
              <a:rPr lang="en-US" altLang="en-US" dirty="0">
                <a:latin typeface="+mn-lt"/>
                <a:sym typeface="Symbol" pitchFamily="18" charset="2"/>
              </a:rPr>
              <a:t>Which one of the following                                        shows the correct ranking                                                             for the currents passing                                                            through the cells?</a:t>
            </a:r>
          </a:p>
          <a:p>
            <a:pPr>
              <a:spcBef>
                <a:spcPct val="20000"/>
              </a:spcBef>
              <a:defRPr/>
            </a:pPr>
            <a:r>
              <a:rPr lang="en-US" altLang="en-US" dirty="0">
                <a:latin typeface="+mn-lt"/>
                <a:sym typeface="Symbol" pitchFamily="18" charset="2"/>
              </a:rPr>
              <a:t>SOLUTION: The bigger the                                                   </a:t>
            </a:r>
            <a:r>
              <a:rPr lang="en-US" altLang="en-US" i="1" dirty="0">
                <a:latin typeface="+mn-lt"/>
                <a:sym typeface="Symbol" pitchFamily="18" charset="2"/>
              </a:rPr>
              <a:t>R</a:t>
            </a:r>
            <a:r>
              <a:rPr lang="en-US" altLang="en-US" dirty="0">
                <a:latin typeface="+mn-lt"/>
                <a:sym typeface="Symbol" pitchFamily="18" charset="2"/>
              </a:rPr>
              <a:t> the smaller the </a:t>
            </a:r>
            <a:r>
              <a:rPr lang="en-US" altLang="en-US" i="1" dirty="0">
                <a:latin typeface="+mn-lt"/>
                <a:sym typeface="Symbol" pitchFamily="18" charset="2"/>
              </a:rPr>
              <a:t>I</a:t>
            </a:r>
            <a:r>
              <a:rPr lang="en-US" altLang="en-US" dirty="0">
                <a:latin typeface="+mn-lt"/>
                <a:sym typeface="Symbol" pitchFamily="18" charset="2"/>
              </a:rPr>
              <a:t>.</a:t>
            </a:r>
          </a:p>
        </p:txBody>
      </p:sp>
      <p:sp>
        <p:nvSpPr>
          <p:cNvPr id="65539"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881675"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39888" y="2601913"/>
            <a:ext cx="6486525" cy="2027237"/>
          </a:xfrm>
          <a:prstGeom prst="rect">
            <a:avLst/>
          </a:prstGeom>
          <a:noFill/>
          <a:ln w="9525">
            <a:noFill/>
            <a:miter lim="800000"/>
            <a:headEnd/>
            <a:tailEnd/>
          </a:ln>
        </p:spPr>
      </p:pic>
      <p:pic>
        <p:nvPicPr>
          <p:cNvPr id="881676" name="Picture 12"/>
          <p:cNvPicPr>
            <a:picLocks noChangeAspect="1" noChangeArrowheads="1"/>
          </p:cNvPicPr>
          <p:nvPr/>
        </p:nvPicPr>
        <p:blipFill>
          <a:blip r:embed="rId8" cstate="print"/>
          <a:srcRect/>
          <a:stretch>
            <a:fillRect/>
          </a:stretch>
        </p:blipFill>
        <p:spPr bwMode="auto">
          <a:xfrm>
            <a:off x="4594225" y="4751388"/>
            <a:ext cx="4419600" cy="2008187"/>
          </a:xfrm>
          <a:prstGeom prst="rect">
            <a:avLst/>
          </a:prstGeom>
          <a:ln>
            <a:noFill/>
          </a:ln>
          <a:effectLst>
            <a:outerShdw blurRad="292100" dist="139700" dir="2700000" algn="tl" rotWithShape="0">
              <a:srgbClr val="333333">
                <a:alpha val="65000"/>
              </a:srgbClr>
            </a:outerShdw>
          </a:effectLst>
        </p:spPr>
      </p:pic>
      <p:sp>
        <p:nvSpPr>
          <p:cNvPr id="881677" name="Text Box 13"/>
          <p:cNvSpPr txBox="1">
            <a:spLocks noChangeArrowheads="1"/>
          </p:cNvSpPr>
          <p:nvPr/>
        </p:nvSpPr>
        <p:spPr bwMode="auto">
          <a:xfrm>
            <a:off x="4614863" y="3441700"/>
            <a:ext cx="577850" cy="461963"/>
          </a:xfrm>
          <a:prstGeom prst="rect">
            <a:avLst/>
          </a:prstGeom>
          <a:noFill/>
          <a:ln w="9525">
            <a:noFill/>
            <a:miter lim="800000"/>
            <a:headEnd/>
            <a:tailEnd/>
          </a:ln>
        </p:spPr>
        <p:txBody>
          <a:bodyPr wrap="none">
            <a:spAutoFit/>
          </a:bodyPr>
          <a:lstStyle/>
          <a:p>
            <a:r>
              <a:rPr lang="en-US" altLang="en-US"/>
              <a:t>2</a:t>
            </a:r>
            <a:r>
              <a:rPr lang="en-US" altLang="en-US" i="1"/>
              <a:t>R</a:t>
            </a:r>
            <a:endParaRPr lang="en-US" altLang="en-US"/>
          </a:p>
        </p:txBody>
      </p:sp>
      <p:sp>
        <p:nvSpPr>
          <p:cNvPr id="881678" name="Text Box 14"/>
          <p:cNvSpPr txBox="1">
            <a:spLocks noChangeArrowheads="1"/>
          </p:cNvSpPr>
          <p:nvPr/>
        </p:nvSpPr>
        <p:spPr bwMode="auto">
          <a:xfrm>
            <a:off x="2187575" y="3467100"/>
            <a:ext cx="835025" cy="461963"/>
          </a:xfrm>
          <a:prstGeom prst="rect">
            <a:avLst/>
          </a:prstGeom>
          <a:noFill/>
          <a:ln w="9525">
            <a:noFill/>
            <a:miter lim="800000"/>
            <a:headEnd/>
            <a:tailEnd/>
          </a:ln>
        </p:spPr>
        <p:txBody>
          <a:bodyPr wrap="none">
            <a:spAutoFit/>
          </a:bodyPr>
          <a:lstStyle/>
          <a:p>
            <a:r>
              <a:rPr lang="en-US" altLang="en-US"/>
              <a:t>0.5</a:t>
            </a:r>
            <a:r>
              <a:rPr lang="en-US" altLang="en-US" i="1"/>
              <a:t>R</a:t>
            </a:r>
            <a:endParaRPr lang="en-US" altLang="en-US"/>
          </a:p>
        </p:txBody>
      </p:sp>
      <p:sp>
        <p:nvSpPr>
          <p:cNvPr id="881679" name="Text Box 15"/>
          <p:cNvSpPr txBox="1">
            <a:spLocks noChangeArrowheads="1"/>
          </p:cNvSpPr>
          <p:nvPr/>
        </p:nvSpPr>
        <p:spPr bwMode="auto">
          <a:xfrm>
            <a:off x="6494463" y="3498850"/>
            <a:ext cx="406400" cy="461963"/>
          </a:xfrm>
          <a:prstGeom prst="rect">
            <a:avLst/>
          </a:prstGeom>
          <a:noFill/>
          <a:ln w="9525">
            <a:noFill/>
            <a:miter lim="800000"/>
            <a:headEnd/>
            <a:tailEnd/>
          </a:ln>
        </p:spPr>
        <p:txBody>
          <a:bodyPr wrap="none">
            <a:spAutoFit/>
          </a:bodyPr>
          <a:lstStyle/>
          <a:p>
            <a:r>
              <a:rPr lang="en-US" altLang="en-US" i="1">
                <a:solidFill>
                  <a:schemeClr val="bg2"/>
                </a:solidFill>
              </a:rPr>
              <a:t>R</a:t>
            </a:r>
            <a:endParaRPr lang="en-US" altLang="en-US">
              <a:solidFill>
                <a:schemeClr val="bg2"/>
              </a:solidFill>
            </a:endParaRPr>
          </a:p>
        </p:txBody>
      </p:sp>
      <p:sp>
        <p:nvSpPr>
          <p:cNvPr id="881680" name="Text Box 16"/>
          <p:cNvSpPr txBox="1">
            <a:spLocks noChangeArrowheads="1"/>
          </p:cNvSpPr>
          <p:nvPr/>
        </p:nvSpPr>
        <p:spPr bwMode="auto">
          <a:xfrm>
            <a:off x="7146925" y="3708400"/>
            <a:ext cx="835025" cy="461963"/>
          </a:xfrm>
          <a:prstGeom prst="rect">
            <a:avLst/>
          </a:prstGeom>
          <a:noFill/>
          <a:ln w="9525">
            <a:noFill/>
            <a:miter lim="800000"/>
            <a:headEnd/>
            <a:tailEnd/>
          </a:ln>
        </p:spPr>
        <p:txBody>
          <a:bodyPr wrap="none">
            <a:spAutoFit/>
          </a:bodyPr>
          <a:lstStyle/>
          <a:p>
            <a:r>
              <a:rPr lang="en-US" altLang="en-US">
                <a:solidFill>
                  <a:schemeClr val="bg2"/>
                </a:solidFill>
              </a:rPr>
              <a:t>0.5</a:t>
            </a:r>
            <a:r>
              <a:rPr lang="en-US" altLang="en-US" i="1">
                <a:solidFill>
                  <a:schemeClr val="bg2"/>
                </a:solidFill>
              </a:rPr>
              <a:t>R</a:t>
            </a:r>
            <a:endParaRPr lang="en-US" altLang="en-US">
              <a:solidFill>
                <a:schemeClr val="bg2"/>
              </a:solidFill>
            </a:endParaRPr>
          </a:p>
        </p:txBody>
      </p:sp>
      <p:sp>
        <p:nvSpPr>
          <p:cNvPr id="881681" name="Text Box 17"/>
          <p:cNvSpPr txBox="1">
            <a:spLocks noChangeArrowheads="1"/>
          </p:cNvSpPr>
          <p:nvPr/>
        </p:nvSpPr>
        <p:spPr bwMode="auto">
          <a:xfrm>
            <a:off x="6796088" y="3263900"/>
            <a:ext cx="835025" cy="461963"/>
          </a:xfrm>
          <a:prstGeom prst="rect">
            <a:avLst/>
          </a:prstGeom>
          <a:noFill/>
          <a:ln w="9525">
            <a:noFill/>
            <a:miter lim="800000"/>
            <a:headEnd/>
            <a:tailEnd/>
          </a:ln>
        </p:spPr>
        <p:txBody>
          <a:bodyPr wrap="none">
            <a:spAutoFit/>
          </a:bodyPr>
          <a:lstStyle/>
          <a:p>
            <a:r>
              <a:rPr lang="en-US" altLang="en-US"/>
              <a:t>1.5</a:t>
            </a:r>
            <a:r>
              <a:rPr lang="en-US" altLang="en-US" i="1"/>
              <a:t>R</a:t>
            </a:r>
            <a:endParaRPr lang="en-US" altLang="en-US"/>
          </a:p>
        </p:txBody>
      </p:sp>
      <p:sp>
        <p:nvSpPr>
          <p:cNvPr id="881682" name="Text Box 18"/>
          <p:cNvSpPr txBox="1">
            <a:spLocks noChangeArrowheads="1"/>
          </p:cNvSpPr>
          <p:nvPr/>
        </p:nvSpPr>
        <p:spPr bwMode="auto">
          <a:xfrm>
            <a:off x="1995488" y="3997325"/>
            <a:ext cx="1179512" cy="461963"/>
          </a:xfrm>
          <a:prstGeom prst="rect">
            <a:avLst/>
          </a:prstGeom>
          <a:noFill/>
          <a:ln w="9525">
            <a:noFill/>
            <a:miter lim="800000"/>
            <a:headEnd/>
            <a:tailEnd/>
          </a:ln>
        </p:spPr>
        <p:txBody>
          <a:bodyPr wrap="none">
            <a:spAutoFit/>
          </a:bodyPr>
          <a:lstStyle/>
          <a:p>
            <a:r>
              <a:rPr lang="en-US" altLang="en-US">
                <a:solidFill>
                  <a:schemeClr val="hlink"/>
                </a:solidFill>
              </a:rPr>
              <a:t>parallel</a:t>
            </a:r>
          </a:p>
        </p:txBody>
      </p:sp>
      <p:sp>
        <p:nvSpPr>
          <p:cNvPr id="881683" name="Text Box 19"/>
          <p:cNvSpPr txBox="1">
            <a:spLocks noChangeArrowheads="1"/>
          </p:cNvSpPr>
          <p:nvPr/>
        </p:nvSpPr>
        <p:spPr bwMode="auto">
          <a:xfrm>
            <a:off x="4367213" y="3995738"/>
            <a:ext cx="1006475" cy="461962"/>
          </a:xfrm>
          <a:prstGeom prst="rect">
            <a:avLst/>
          </a:prstGeom>
          <a:noFill/>
          <a:ln w="9525">
            <a:noFill/>
            <a:miter lim="800000"/>
            <a:headEnd/>
            <a:tailEnd/>
          </a:ln>
        </p:spPr>
        <p:txBody>
          <a:bodyPr wrap="none">
            <a:spAutoFit/>
          </a:bodyPr>
          <a:lstStyle/>
          <a:p>
            <a:r>
              <a:rPr lang="en-US" altLang="en-US">
                <a:solidFill>
                  <a:schemeClr val="hlink"/>
                </a:solidFill>
              </a:rPr>
              <a:t>series</a:t>
            </a:r>
          </a:p>
        </p:txBody>
      </p:sp>
      <p:sp>
        <p:nvSpPr>
          <p:cNvPr id="881684" name="Text Box 20"/>
          <p:cNvSpPr txBox="1">
            <a:spLocks noChangeArrowheads="1"/>
          </p:cNvSpPr>
          <p:nvPr/>
        </p:nvSpPr>
        <p:spPr bwMode="auto">
          <a:xfrm>
            <a:off x="6073775" y="3983038"/>
            <a:ext cx="1109663" cy="461962"/>
          </a:xfrm>
          <a:prstGeom prst="rect">
            <a:avLst/>
          </a:prstGeom>
          <a:noFill/>
          <a:ln w="9525">
            <a:noFill/>
            <a:miter lim="800000"/>
            <a:headEnd/>
            <a:tailEnd/>
          </a:ln>
        </p:spPr>
        <p:txBody>
          <a:bodyPr wrap="none">
            <a:spAutoFit/>
          </a:bodyPr>
          <a:lstStyle/>
          <a:p>
            <a:r>
              <a:rPr lang="en-US" altLang="en-US">
                <a:solidFill>
                  <a:schemeClr val="hlink"/>
                </a:solidFill>
              </a:rPr>
              <a:t>combo</a:t>
            </a:r>
          </a:p>
        </p:txBody>
      </p:sp>
      <p:sp>
        <p:nvSpPr>
          <p:cNvPr id="881685" name="Text Box 21"/>
          <p:cNvSpPr txBox="1">
            <a:spLocks noChangeArrowheads="1"/>
          </p:cNvSpPr>
          <p:nvPr/>
        </p:nvSpPr>
        <p:spPr bwMode="auto">
          <a:xfrm>
            <a:off x="1833563" y="2976563"/>
            <a:ext cx="1398587" cy="461962"/>
          </a:xfrm>
          <a:prstGeom prst="rect">
            <a:avLst/>
          </a:prstGeom>
          <a:noFill/>
          <a:ln w="9525">
            <a:noFill/>
            <a:miter lim="800000"/>
            <a:headEnd/>
            <a:tailEnd/>
          </a:ln>
        </p:spPr>
        <p:txBody>
          <a:bodyPr wrap="none">
            <a:spAutoFit/>
          </a:bodyPr>
          <a:lstStyle/>
          <a:p>
            <a:r>
              <a:rPr lang="en-US" altLang="en-US">
                <a:solidFill>
                  <a:srgbClr val="FF0000"/>
                </a:solidFill>
              </a:rPr>
              <a:t>Highest </a:t>
            </a:r>
            <a:r>
              <a:rPr lang="en-US" altLang="en-US" i="1">
                <a:solidFill>
                  <a:srgbClr val="FF0000"/>
                </a:solidFill>
              </a:rPr>
              <a:t>I</a:t>
            </a:r>
            <a:endParaRPr lang="en-US" altLang="en-US">
              <a:solidFill>
                <a:srgbClr val="FF0000"/>
              </a:solidFill>
            </a:endParaRPr>
          </a:p>
        </p:txBody>
      </p:sp>
      <p:sp>
        <p:nvSpPr>
          <p:cNvPr id="881686" name="Text Box 22"/>
          <p:cNvSpPr txBox="1">
            <a:spLocks noChangeArrowheads="1"/>
          </p:cNvSpPr>
          <p:nvPr/>
        </p:nvSpPr>
        <p:spPr bwMode="auto">
          <a:xfrm>
            <a:off x="4225925" y="2990850"/>
            <a:ext cx="1330325" cy="461963"/>
          </a:xfrm>
          <a:prstGeom prst="rect">
            <a:avLst/>
          </a:prstGeom>
          <a:noFill/>
          <a:ln w="9525">
            <a:noFill/>
            <a:miter lim="800000"/>
            <a:headEnd/>
            <a:tailEnd/>
          </a:ln>
        </p:spPr>
        <p:txBody>
          <a:bodyPr wrap="none">
            <a:spAutoFit/>
          </a:bodyPr>
          <a:lstStyle/>
          <a:p>
            <a:r>
              <a:rPr lang="en-US" altLang="en-US">
                <a:solidFill>
                  <a:srgbClr val="FF0000"/>
                </a:solidFill>
              </a:rPr>
              <a:t>Lowest </a:t>
            </a:r>
            <a:r>
              <a:rPr lang="en-US" altLang="en-US" i="1">
                <a:solidFill>
                  <a:srgbClr val="FF0000"/>
                </a:solidFill>
              </a:rPr>
              <a:t>I</a:t>
            </a:r>
            <a:endParaRPr lang="en-US" altLang="en-US">
              <a:solidFill>
                <a:srgbClr val="FF0000"/>
              </a:solidFill>
            </a:endParaRPr>
          </a:p>
        </p:txBody>
      </p:sp>
      <p:sp>
        <p:nvSpPr>
          <p:cNvPr id="881689" name="Text Box 25"/>
          <p:cNvSpPr txBox="1">
            <a:spLocks noChangeArrowheads="1"/>
          </p:cNvSpPr>
          <p:nvPr/>
        </p:nvSpPr>
        <p:spPr bwMode="auto">
          <a:xfrm>
            <a:off x="6543675" y="2981325"/>
            <a:ext cx="1263650" cy="461963"/>
          </a:xfrm>
          <a:prstGeom prst="rect">
            <a:avLst/>
          </a:prstGeom>
          <a:noFill/>
          <a:ln w="9525">
            <a:noFill/>
            <a:miter lim="800000"/>
            <a:headEnd/>
            <a:tailEnd/>
          </a:ln>
        </p:spPr>
        <p:txBody>
          <a:bodyPr wrap="none">
            <a:spAutoFit/>
          </a:bodyPr>
          <a:lstStyle/>
          <a:p>
            <a:r>
              <a:rPr lang="en-US" altLang="en-US">
                <a:solidFill>
                  <a:srgbClr val="FF0000"/>
                </a:solidFill>
              </a:rPr>
              <a:t>Middle </a:t>
            </a:r>
            <a:r>
              <a:rPr lang="en-US" altLang="en-US" i="1">
                <a:solidFill>
                  <a:srgbClr val="FF0000"/>
                </a:solidFill>
              </a:rPr>
              <a:t>I</a:t>
            </a:r>
            <a:endParaRPr lang="en-US" altLang="en-US">
              <a:solidFill>
                <a:srgbClr val="FF0000"/>
              </a:solidFill>
            </a:endParaRPr>
          </a:p>
        </p:txBody>
      </p:sp>
      <p:sp>
        <p:nvSpPr>
          <p:cNvPr id="881690" name="Rectangle 26"/>
          <p:cNvSpPr>
            <a:spLocks noChangeArrowheads="1"/>
          </p:cNvSpPr>
          <p:nvPr/>
        </p:nvSpPr>
        <p:spPr bwMode="auto">
          <a:xfrm>
            <a:off x="5070475" y="5911850"/>
            <a:ext cx="1647825" cy="808038"/>
          </a:xfrm>
          <a:prstGeom prst="rect">
            <a:avLst/>
          </a:prstGeom>
          <a:solidFill>
            <a:srgbClr val="FFFF00">
              <a:alpha val="36862"/>
            </a:srgbClr>
          </a:solidFill>
          <a:ln w="9525">
            <a:noFill/>
            <a:miter lim="800000"/>
            <a:headEnd/>
            <a:tailEnd/>
          </a:ln>
        </p:spPr>
        <p:txBody>
          <a:bodyPr wrap="none" anchor="ctr"/>
          <a:lstStyle/>
          <a:p>
            <a:endParaRPr lang="en-US" altLang="en-US"/>
          </a:p>
        </p:txBody>
      </p:sp>
      <p:sp>
        <p:nvSpPr>
          <p:cNvPr id="881691" name="Rectangle 27"/>
          <p:cNvSpPr>
            <a:spLocks noChangeArrowheads="1"/>
          </p:cNvSpPr>
          <p:nvPr/>
        </p:nvSpPr>
        <p:spPr bwMode="auto">
          <a:xfrm>
            <a:off x="7302500" y="5924550"/>
            <a:ext cx="1647825" cy="398463"/>
          </a:xfrm>
          <a:prstGeom prst="rect">
            <a:avLst/>
          </a:prstGeom>
          <a:solidFill>
            <a:srgbClr val="FFFF00">
              <a:alpha val="36862"/>
            </a:srgbClr>
          </a:solidFill>
          <a:ln w="9525">
            <a:noFill/>
            <a:miter lim="800000"/>
            <a:headEnd/>
            <a:tailEnd/>
          </a:ln>
        </p:spPr>
        <p:txBody>
          <a:bodyPr wrap="none" anchor="ctr"/>
          <a:lstStyle/>
          <a:p>
            <a:endParaRPr lang="en-US" altLang="en-US"/>
          </a:p>
        </p:txBody>
      </p:sp>
      <p:sp>
        <p:nvSpPr>
          <p:cNvPr id="881692" name="Rectangle 28"/>
          <p:cNvSpPr>
            <a:spLocks noChangeArrowheads="1"/>
          </p:cNvSpPr>
          <p:nvPr/>
        </p:nvSpPr>
        <p:spPr bwMode="auto">
          <a:xfrm>
            <a:off x="6726238" y="5937250"/>
            <a:ext cx="588962" cy="398463"/>
          </a:xfrm>
          <a:prstGeom prst="rect">
            <a:avLst/>
          </a:prstGeom>
          <a:solidFill>
            <a:srgbClr val="FFFF00">
              <a:alpha val="36862"/>
            </a:srgbClr>
          </a:solidFill>
          <a:ln w="9525">
            <a:noFill/>
            <a:miter lim="800000"/>
            <a:headEnd/>
            <a:tailEnd/>
          </a:ln>
        </p:spPr>
        <p:txBody>
          <a:bodyPr wrap="none" anchor="ctr"/>
          <a:lstStyle/>
          <a:p>
            <a:endParaRPr lang="en-US" altLang="en-US"/>
          </a:p>
        </p:txBody>
      </p:sp>
      <p:sp>
        <p:nvSpPr>
          <p:cNvPr id="881693" name="Oval 29"/>
          <p:cNvSpPr>
            <a:spLocks noChangeArrowheads="1"/>
          </p:cNvSpPr>
          <p:nvPr/>
        </p:nvSpPr>
        <p:spPr bwMode="auto">
          <a:xfrm>
            <a:off x="4566558" y="5964238"/>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22" name="Rectangle 2"/>
          <p:cNvSpPr>
            <a:spLocks noChangeArrowheads="1"/>
          </p:cNvSpPr>
          <p:nvPr/>
        </p:nvSpPr>
        <p:spPr bwMode="auto">
          <a:xfrm>
            <a:off x="685800" y="1549400"/>
            <a:ext cx="7772400" cy="439738"/>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rPr>
              <a:t>Solving problems involving </a:t>
            </a:r>
            <a:r>
              <a:rPr lang="en-US" sz="2400" i="1" dirty="0" smtClean="0">
                <a:solidFill>
                  <a:srgbClr val="333399"/>
                </a:solidFill>
                <a:latin typeface="+mn-lt"/>
                <a:ea typeface="Calibri"/>
                <a:cs typeface="Times New Roman"/>
              </a:rPr>
              <a:t>circuits</a:t>
            </a:r>
            <a:endParaRPr lang="en-US" altLang="en-US" sz="2400" i="1" dirty="0" smtClean="0">
              <a:solidFill>
                <a:srgbClr val="000000"/>
              </a:solidFill>
              <a:latin typeface="+mn-lt"/>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1666">
                                            <p:txEl>
                                              <p:pRg st="0" end="0"/>
                                            </p:txEl>
                                          </p:spTgt>
                                        </p:tgtEl>
                                        <p:attrNameLst>
                                          <p:attrName>style.visibility</p:attrName>
                                        </p:attrNameLst>
                                      </p:cBhvr>
                                      <p:to>
                                        <p:strVal val="visible"/>
                                      </p:to>
                                    </p:set>
                                    <p:anim calcmode="lin" valueType="num">
                                      <p:cBhvr additive="base">
                                        <p:cTn id="7" dur="500" fill="hold"/>
                                        <p:tgtEl>
                                          <p:spTgt spid="8816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16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81675"/>
                                        </p:tgtEl>
                                        <p:attrNameLst>
                                          <p:attrName>style.visibility</p:attrName>
                                        </p:attrNameLst>
                                      </p:cBhvr>
                                      <p:to>
                                        <p:strVal val="visible"/>
                                      </p:to>
                                    </p:set>
                                    <p:anim calcmode="lin" valueType="num">
                                      <p:cBhvr>
                                        <p:cTn id="11" dur="500" fill="hold"/>
                                        <p:tgtEl>
                                          <p:spTgt spid="881675"/>
                                        </p:tgtEl>
                                        <p:attrNameLst>
                                          <p:attrName>ppt_w</p:attrName>
                                        </p:attrNameLst>
                                      </p:cBhvr>
                                      <p:tavLst>
                                        <p:tav tm="0">
                                          <p:val>
                                            <p:fltVal val="0"/>
                                          </p:val>
                                        </p:tav>
                                        <p:tav tm="100000">
                                          <p:val>
                                            <p:strVal val="#ppt_w"/>
                                          </p:val>
                                        </p:tav>
                                      </p:tavLst>
                                    </p:anim>
                                    <p:anim calcmode="lin" valueType="num">
                                      <p:cBhvr>
                                        <p:cTn id="12" dur="500" fill="hold"/>
                                        <p:tgtEl>
                                          <p:spTgt spid="881675"/>
                                        </p:tgtEl>
                                        <p:attrNameLst>
                                          <p:attrName>ppt_h</p:attrName>
                                        </p:attrNameLst>
                                      </p:cBhvr>
                                      <p:tavLst>
                                        <p:tav tm="0">
                                          <p:val>
                                            <p:fltVal val="0"/>
                                          </p:val>
                                        </p:tav>
                                        <p:tav tm="100000">
                                          <p:val>
                                            <p:strVal val="#ppt_h"/>
                                          </p:val>
                                        </p:tav>
                                      </p:tavLst>
                                    </p:anim>
                                    <p:animEffect transition="in" filter="fade">
                                      <p:cBhvr>
                                        <p:cTn id="13" dur="500"/>
                                        <p:tgtEl>
                                          <p:spTgt spid="8816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81666">
                                            <p:txEl>
                                              <p:pRg st="5" end="5"/>
                                            </p:txEl>
                                          </p:spTgt>
                                        </p:tgtEl>
                                        <p:attrNameLst>
                                          <p:attrName>style.visibility</p:attrName>
                                        </p:attrNameLst>
                                      </p:cBhvr>
                                      <p:to>
                                        <p:strVal val="visible"/>
                                      </p:to>
                                    </p:set>
                                    <p:anim calcmode="lin" valueType="num">
                                      <p:cBhvr additive="base">
                                        <p:cTn id="18" dur="500" fill="hold"/>
                                        <p:tgtEl>
                                          <p:spTgt spid="881666">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816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53" presetClass="entr" presetSubtype="0" fill="hold" nodeType="withEffect">
                                  <p:stCondLst>
                                    <p:cond delay="0"/>
                                  </p:stCondLst>
                                  <p:childTnLst>
                                    <p:set>
                                      <p:cBhvr>
                                        <p:cTn id="21" dur="1" fill="hold">
                                          <p:stCondLst>
                                            <p:cond delay="0"/>
                                          </p:stCondLst>
                                        </p:cTn>
                                        <p:tgtEl>
                                          <p:spTgt spid="881676"/>
                                        </p:tgtEl>
                                        <p:attrNameLst>
                                          <p:attrName>style.visibility</p:attrName>
                                        </p:attrNameLst>
                                      </p:cBhvr>
                                      <p:to>
                                        <p:strVal val="visible"/>
                                      </p:to>
                                    </p:set>
                                    <p:anim calcmode="lin" valueType="num">
                                      <p:cBhvr>
                                        <p:cTn id="22" dur="500" fill="hold"/>
                                        <p:tgtEl>
                                          <p:spTgt spid="881676"/>
                                        </p:tgtEl>
                                        <p:attrNameLst>
                                          <p:attrName>ppt_w</p:attrName>
                                        </p:attrNameLst>
                                      </p:cBhvr>
                                      <p:tavLst>
                                        <p:tav tm="0">
                                          <p:val>
                                            <p:fltVal val="0"/>
                                          </p:val>
                                        </p:tav>
                                        <p:tav tm="100000">
                                          <p:val>
                                            <p:strVal val="#ppt_w"/>
                                          </p:val>
                                        </p:tav>
                                      </p:tavLst>
                                    </p:anim>
                                    <p:anim calcmode="lin" valueType="num">
                                      <p:cBhvr>
                                        <p:cTn id="23" dur="500" fill="hold"/>
                                        <p:tgtEl>
                                          <p:spTgt spid="881676"/>
                                        </p:tgtEl>
                                        <p:attrNameLst>
                                          <p:attrName>ppt_h</p:attrName>
                                        </p:attrNameLst>
                                      </p:cBhvr>
                                      <p:tavLst>
                                        <p:tav tm="0">
                                          <p:val>
                                            <p:fltVal val="0"/>
                                          </p:val>
                                        </p:tav>
                                        <p:tav tm="100000">
                                          <p:val>
                                            <p:strVal val="#ppt_h"/>
                                          </p:val>
                                        </p:tav>
                                      </p:tavLst>
                                    </p:anim>
                                    <p:animEffect transition="in" filter="fade">
                                      <p:cBhvr>
                                        <p:cTn id="24" dur="500"/>
                                        <p:tgtEl>
                                          <p:spTgt spid="8816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81666">
                                            <p:txEl>
                                              <p:pRg st="6" end="6"/>
                                            </p:txEl>
                                          </p:spTgt>
                                        </p:tgtEl>
                                        <p:attrNameLst>
                                          <p:attrName>style.visibility</p:attrName>
                                        </p:attrNameLst>
                                      </p:cBhvr>
                                      <p:to>
                                        <p:strVal val="visible"/>
                                      </p:to>
                                    </p:set>
                                    <p:anim calcmode="lin" valueType="num">
                                      <p:cBhvr additive="base">
                                        <p:cTn id="29" dur="500" fill="hold"/>
                                        <p:tgtEl>
                                          <p:spTgt spid="88166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816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81682"/>
                                        </p:tgtEl>
                                        <p:attrNameLst>
                                          <p:attrName>style.visibility</p:attrName>
                                        </p:attrNameLst>
                                      </p:cBhvr>
                                      <p:to>
                                        <p:strVal val="visible"/>
                                      </p:to>
                                    </p:set>
                                    <p:anim calcmode="lin" valueType="num">
                                      <p:cBhvr>
                                        <p:cTn id="35" dur="500" fill="hold"/>
                                        <p:tgtEl>
                                          <p:spTgt spid="881682"/>
                                        </p:tgtEl>
                                        <p:attrNameLst>
                                          <p:attrName>ppt_w</p:attrName>
                                        </p:attrNameLst>
                                      </p:cBhvr>
                                      <p:tavLst>
                                        <p:tav tm="0">
                                          <p:val>
                                            <p:fltVal val="0"/>
                                          </p:val>
                                        </p:tav>
                                        <p:tav tm="100000">
                                          <p:val>
                                            <p:strVal val="#ppt_w"/>
                                          </p:val>
                                        </p:tav>
                                      </p:tavLst>
                                    </p:anim>
                                    <p:anim calcmode="lin" valueType="num">
                                      <p:cBhvr>
                                        <p:cTn id="36" dur="500" fill="hold"/>
                                        <p:tgtEl>
                                          <p:spTgt spid="881682"/>
                                        </p:tgtEl>
                                        <p:attrNameLst>
                                          <p:attrName>ppt_h</p:attrName>
                                        </p:attrNameLst>
                                      </p:cBhvr>
                                      <p:tavLst>
                                        <p:tav tm="0">
                                          <p:val>
                                            <p:fltVal val="0"/>
                                          </p:val>
                                        </p:tav>
                                        <p:tav tm="100000">
                                          <p:val>
                                            <p:strVal val="#ppt_h"/>
                                          </p:val>
                                        </p:tav>
                                      </p:tavLst>
                                    </p:anim>
                                    <p:animEffect transition="in" filter="fade">
                                      <p:cBhvr>
                                        <p:cTn id="37" dur="500"/>
                                        <p:tgtEl>
                                          <p:spTgt spid="881682"/>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81683"/>
                                        </p:tgtEl>
                                        <p:attrNameLst>
                                          <p:attrName>style.visibility</p:attrName>
                                        </p:attrNameLst>
                                      </p:cBhvr>
                                      <p:to>
                                        <p:strVal val="visible"/>
                                      </p:to>
                                    </p:set>
                                    <p:anim calcmode="lin" valueType="num">
                                      <p:cBhvr>
                                        <p:cTn id="42" dur="500" fill="hold"/>
                                        <p:tgtEl>
                                          <p:spTgt spid="881683"/>
                                        </p:tgtEl>
                                        <p:attrNameLst>
                                          <p:attrName>ppt_w</p:attrName>
                                        </p:attrNameLst>
                                      </p:cBhvr>
                                      <p:tavLst>
                                        <p:tav tm="0">
                                          <p:val>
                                            <p:fltVal val="0"/>
                                          </p:val>
                                        </p:tav>
                                        <p:tav tm="100000">
                                          <p:val>
                                            <p:strVal val="#ppt_w"/>
                                          </p:val>
                                        </p:tav>
                                      </p:tavLst>
                                    </p:anim>
                                    <p:anim calcmode="lin" valueType="num">
                                      <p:cBhvr>
                                        <p:cTn id="43" dur="500" fill="hold"/>
                                        <p:tgtEl>
                                          <p:spTgt spid="881683"/>
                                        </p:tgtEl>
                                        <p:attrNameLst>
                                          <p:attrName>ppt_h</p:attrName>
                                        </p:attrNameLst>
                                      </p:cBhvr>
                                      <p:tavLst>
                                        <p:tav tm="0">
                                          <p:val>
                                            <p:fltVal val="0"/>
                                          </p:val>
                                        </p:tav>
                                        <p:tav tm="100000">
                                          <p:val>
                                            <p:strVal val="#ppt_h"/>
                                          </p:val>
                                        </p:tav>
                                      </p:tavLst>
                                    </p:anim>
                                    <p:animEffect transition="in" filter="fade">
                                      <p:cBhvr>
                                        <p:cTn id="44" dur="500"/>
                                        <p:tgtEl>
                                          <p:spTgt spid="881683"/>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81684"/>
                                        </p:tgtEl>
                                        <p:attrNameLst>
                                          <p:attrName>style.visibility</p:attrName>
                                        </p:attrNameLst>
                                      </p:cBhvr>
                                      <p:to>
                                        <p:strVal val="visible"/>
                                      </p:to>
                                    </p:set>
                                    <p:anim calcmode="lin" valueType="num">
                                      <p:cBhvr>
                                        <p:cTn id="49" dur="500" fill="hold"/>
                                        <p:tgtEl>
                                          <p:spTgt spid="881684"/>
                                        </p:tgtEl>
                                        <p:attrNameLst>
                                          <p:attrName>ppt_w</p:attrName>
                                        </p:attrNameLst>
                                      </p:cBhvr>
                                      <p:tavLst>
                                        <p:tav tm="0">
                                          <p:val>
                                            <p:fltVal val="0"/>
                                          </p:val>
                                        </p:tav>
                                        <p:tav tm="100000">
                                          <p:val>
                                            <p:strVal val="#ppt_w"/>
                                          </p:val>
                                        </p:tav>
                                      </p:tavLst>
                                    </p:anim>
                                    <p:anim calcmode="lin" valueType="num">
                                      <p:cBhvr>
                                        <p:cTn id="50" dur="500" fill="hold"/>
                                        <p:tgtEl>
                                          <p:spTgt spid="881684"/>
                                        </p:tgtEl>
                                        <p:attrNameLst>
                                          <p:attrName>ppt_h</p:attrName>
                                        </p:attrNameLst>
                                      </p:cBhvr>
                                      <p:tavLst>
                                        <p:tav tm="0">
                                          <p:val>
                                            <p:fltVal val="0"/>
                                          </p:val>
                                        </p:tav>
                                        <p:tav tm="100000">
                                          <p:val>
                                            <p:strVal val="#ppt_h"/>
                                          </p:val>
                                        </p:tav>
                                      </p:tavLst>
                                    </p:anim>
                                    <p:animEffect transition="in" filter="fade">
                                      <p:cBhvr>
                                        <p:cTn id="51" dur="500"/>
                                        <p:tgtEl>
                                          <p:spTgt spid="881684"/>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881678"/>
                                        </p:tgtEl>
                                        <p:attrNameLst>
                                          <p:attrName>style.visibility</p:attrName>
                                        </p:attrNameLst>
                                      </p:cBhvr>
                                      <p:to>
                                        <p:strVal val="visible"/>
                                      </p:to>
                                    </p:set>
                                    <p:anim calcmode="lin" valueType="num">
                                      <p:cBhvr>
                                        <p:cTn id="56" dur="500" fill="hold"/>
                                        <p:tgtEl>
                                          <p:spTgt spid="881678"/>
                                        </p:tgtEl>
                                        <p:attrNameLst>
                                          <p:attrName>ppt_w</p:attrName>
                                        </p:attrNameLst>
                                      </p:cBhvr>
                                      <p:tavLst>
                                        <p:tav tm="0">
                                          <p:val>
                                            <p:fltVal val="0"/>
                                          </p:val>
                                        </p:tav>
                                        <p:tav tm="100000">
                                          <p:val>
                                            <p:strVal val="#ppt_w"/>
                                          </p:val>
                                        </p:tav>
                                      </p:tavLst>
                                    </p:anim>
                                    <p:anim calcmode="lin" valueType="num">
                                      <p:cBhvr>
                                        <p:cTn id="57" dur="500" fill="hold"/>
                                        <p:tgtEl>
                                          <p:spTgt spid="881678"/>
                                        </p:tgtEl>
                                        <p:attrNameLst>
                                          <p:attrName>ppt_h</p:attrName>
                                        </p:attrNameLst>
                                      </p:cBhvr>
                                      <p:tavLst>
                                        <p:tav tm="0">
                                          <p:val>
                                            <p:fltVal val="0"/>
                                          </p:val>
                                        </p:tav>
                                        <p:tav tm="100000">
                                          <p:val>
                                            <p:strVal val="#ppt_h"/>
                                          </p:val>
                                        </p:tav>
                                      </p:tavLst>
                                    </p:anim>
                                    <p:animEffect transition="in" filter="fade">
                                      <p:cBhvr>
                                        <p:cTn id="58" dur="500"/>
                                        <p:tgtEl>
                                          <p:spTgt spid="881678"/>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81677"/>
                                        </p:tgtEl>
                                        <p:attrNameLst>
                                          <p:attrName>style.visibility</p:attrName>
                                        </p:attrNameLst>
                                      </p:cBhvr>
                                      <p:to>
                                        <p:strVal val="visible"/>
                                      </p:to>
                                    </p:set>
                                    <p:anim calcmode="lin" valueType="num">
                                      <p:cBhvr>
                                        <p:cTn id="63" dur="500" fill="hold"/>
                                        <p:tgtEl>
                                          <p:spTgt spid="881677"/>
                                        </p:tgtEl>
                                        <p:attrNameLst>
                                          <p:attrName>ppt_w</p:attrName>
                                        </p:attrNameLst>
                                      </p:cBhvr>
                                      <p:tavLst>
                                        <p:tav tm="0">
                                          <p:val>
                                            <p:fltVal val="0"/>
                                          </p:val>
                                        </p:tav>
                                        <p:tav tm="100000">
                                          <p:val>
                                            <p:strVal val="#ppt_w"/>
                                          </p:val>
                                        </p:tav>
                                      </p:tavLst>
                                    </p:anim>
                                    <p:anim calcmode="lin" valueType="num">
                                      <p:cBhvr>
                                        <p:cTn id="64" dur="500" fill="hold"/>
                                        <p:tgtEl>
                                          <p:spTgt spid="881677"/>
                                        </p:tgtEl>
                                        <p:attrNameLst>
                                          <p:attrName>ppt_h</p:attrName>
                                        </p:attrNameLst>
                                      </p:cBhvr>
                                      <p:tavLst>
                                        <p:tav tm="0">
                                          <p:val>
                                            <p:fltVal val="0"/>
                                          </p:val>
                                        </p:tav>
                                        <p:tav tm="100000">
                                          <p:val>
                                            <p:strVal val="#ppt_h"/>
                                          </p:val>
                                        </p:tav>
                                      </p:tavLst>
                                    </p:anim>
                                    <p:animEffect transition="in" filter="fade">
                                      <p:cBhvr>
                                        <p:cTn id="65" dur="500"/>
                                        <p:tgtEl>
                                          <p:spTgt spid="881677"/>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881679"/>
                                        </p:tgtEl>
                                        <p:attrNameLst>
                                          <p:attrName>style.visibility</p:attrName>
                                        </p:attrNameLst>
                                      </p:cBhvr>
                                      <p:to>
                                        <p:strVal val="visible"/>
                                      </p:to>
                                    </p:set>
                                    <p:anim calcmode="lin" valueType="num">
                                      <p:cBhvr>
                                        <p:cTn id="70" dur="500" fill="hold"/>
                                        <p:tgtEl>
                                          <p:spTgt spid="881679"/>
                                        </p:tgtEl>
                                        <p:attrNameLst>
                                          <p:attrName>ppt_w</p:attrName>
                                        </p:attrNameLst>
                                      </p:cBhvr>
                                      <p:tavLst>
                                        <p:tav tm="0">
                                          <p:val>
                                            <p:fltVal val="0"/>
                                          </p:val>
                                        </p:tav>
                                        <p:tav tm="100000">
                                          <p:val>
                                            <p:strVal val="#ppt_w"/>
                                          </p:val>
                                        </p:tav>
                                      </p:tavLst>
                                    </p:anim>
                                    <p:anim calcmode="lin" valueType="num">
                                      <p:cBhvr>
                                        <p:cTn id="71" dur="500" fill="hold"/>
                                        <p:tgtEl>
                                          <p:spTgt spid="881679"/>
                                        </p:tgtEl>
                                        <p:attrNameLst>
                                          <p:attrName>ppt_h</p:attrName>
                                        </p:attrNameLst>
                                      </p:cBhvr>
                                      <p:tavLst>
                                        <p:tav tm="0">
                                          <p:val>
                                            <p:fltVal val="0"/>
                                          </p:val>
                                        </p:tav>
                                        <p:tav tm="100000">
                                          <p:val>
                                            <p:strVal val="#ppt_h"/>
                                          </p:val>
                                        </p:tav>
                                      </p:tavLst>
                                    </p:anim>
                                    <p:animEffect transition="in" filter="fade">
                                      <p:cBhvr>
                                        <p:cTn id="72" dur="500"/>
                                        <p:tgtEl>
                                          <p:spTgt spid="881679"/>
                                        </p:tgtEl>
                                      </p:cBhvr>
                                    </p:animEffect>
                                  </p:childTnLst>
                                  <p:subTnLst>
                                    <p:audio>
                                      <p:cMediaNode>
                                        <p:cTn display="0" masterRel="sameClick">
                                          <p:stCondLst>
                                            <p:cond evt="begin" delay="0">
                                              <p:tn val="68"/>
                                            </p:cond>
                                          </p:stCondLst>
                                          <p:endCondLst>
                                            <p:cond evt="onStopAudio" delay="0">
                                              <p:tgtEl>
                                                <p:sldTgt/>
                                              </p:tgtEl>
                                            </p:cond>
                                          </p:endCondLst>
                                        </p:cTn>
                                        <p:tgtEl>
                                          <p:sndTgt r:embed="rId5"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881680"/>
                                        </p:tgtEl>
                                        <p:attrNameLst>
                                          <p:attrName>style.visibility</p:attrName>
                                        </p:attrNameLst>
                                      </p:cBhvr>
                                      <p:to>
                                        <p:strVal val="visible"/>
                                      </p:to>
                                    </p:set>
                                    <p:anim calcmode="lin" valueType="num">
                                      <p:cBhvr>
                                        <p:cTn id="77" dur="500" fill="hold"/>
                                        <p:tgtEl>
                                          <p:spTgt spid="881680"/>
                                        </p:tgtEl>
                                        <p:attrNameLst>
                                          <p:attrName>ppt_w</p:attrName>
                                        </p:attrNameLst>
                                      </p:cBhvr>
                                      <p:tavLst>
                                        <p:tav tm="0">
                                          <p:val>
                                            <p:fltVal val="0"/>
                                          </p:val>
                                        </p:tav>
                                        <p:tav tm="100000">
                                          <p:val>
                                            <p:strVal val="#ppt_w"/>
                                          </p:val>
                                        </p:tav>
                                      </p:tavLst>
                                    </p:anim>
                                    <p:anim calcmode="lin" valueType="num">
                                      <p:cBhvr>
                                        <p:cTn id="78" dur="500" fill="hold"/>
                                        <p:tgtEl>
                                          <p:spTgt spid="881680"/>
                                        </p:tgtEl>
                                        <p:attrNameLst>
                                          <p:attrName>ppt_h</p:attrName>
                                        </p:attrNameLst>
                                      </p:cBhvr>
                                      <p:tavLst>
                                        <p:tav tm="0">
                                          <p:val>
                                            <p:fltVal val="0"/>
                                          </p:val>
                                        </p:tav>
                                        <p:tav tm="100000">
                                          <p:val>
                                            <p:strVal val="#ppt_h"/>
                                          </p:val>
                                        </p:tav>
                                      </p:tavLst>
                                    </p:anim>
                                    <p:animEffect transition="in" filter="fade">
                                      <p:cBhvr>
                                        <p:cTn id="79" dur="500"/>
                                        <p:tgtEl>
                                          <p:spTgt spid="881680"/>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881681"/>
                                        </p:tgtEl>
                                        <p:attrNameLst>
                                          <p:attrName>style.visibility</p:attrName>
                                        </p:attrNameLst>
                                      </p:cBhvr>
                                      <p:to>
                                        <p:strVal val="visible"/>
                                      </p:to>
                                    </p:set>
                                    <p:anim calcmode="lin" valueType="num">
                                      <p:cBhvr>
                                        <p:cTn id="84" dur="500" fill="hold"/>
                                        <p:tgtEl>
                                          <p:spTgt spid="881681"/>
                                        </p:tgtEl>
                                        <p:attrNameLst>
                                          <p:attrName>ppt_w</p:attrName>
                                        </p:attrNameLst>
                                      </p:cBhvr>
                                      <p:tavLst>
                                        <p:tav tm="0">
                                          <p:val>
                                            <p:fltVal val="0"/>
                                          </p:val>
                                        </p:tav>
                                        <p:tav tm="100000">
                                          <p:val>
                                            <p:strVal val="#ppt_w"/>
                                          </p:val>
                                        </p:tav>
                                      </p:tavLst>
                                    </p:anim>
                                    <p:anim calcmode="lin" valueType="num">
                                      <p:cBhvr>
                                        <p:cTn id="85" dur="500" fill="hold"/>
                                        <p:tgtEl>
                                          <p:spTgt spid="881681"/>
                                        </p:tgtEl>
                                        <p:attrNameLst>
                                          <p:attrName>ppt_h</p:attrName>
                                        </p:attrNameLst>
                                      </p:cBhvr>
                                      <p:tavLst>
                                        <p:tav tm="0">
                                          <p:val>
                                            <p:fltVal val="0"/>
                                          </p:val>
                                        </p:tav>
                                        <p:tav tm="100000">
                                          <p:val>
                                            <p:strVal val="#ppt_h"/>
                                          </p:val>
                                        </p:tav>
                                      </p:tavLst>
                                    </p:anim>
                                    <p:animEffect transition="in" filter="fade">
                                      <p:cBhvr>
                                        <p:cTn id="86" dur="500"/>
                                        <p:tgtEl>
                                          <p:spTgt spid="881681"/>
                                        </p:tgtEl>
                                      </p:cBhvr>
                                    </p:animEffect>
                                  </p:childTnLst>
                                  <p:subTnLst>
                                    <p:audio>
                                      <p:cMediaNode>
                                        <p:cTn display="0" masterRel="sameClick">
                                          <p:stCondLst>
                                            <p:cond evt="begin" delay="0">
                                              <p:tn val="82"/>
                                            </p:cond>
                                          </p:stCondLst>
                                          <p:endCondLst>
                                            <p:cond evt="onStopAudio" delay="0">
                                              <p:tgtEl>
                                                <p:sldTgt/>
                                              </p:tgtEl>
                                            </p:cond>
                                          </p:endCondLst>
                                        </p:cTn>
                                        <p:tgtEl>
                                          <p:sndTgt r:embed="rId5" name="cashreg.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881686"/>
                                        </p:tgtEl>
                                        <p:attrNameLst>
                                          <p:attrName>style.visibility</p:attrName>
                                        </p:attrNameLst>
                                      </p:cBhvr>
                                      <p:to>
                                        <p:strVal val="visible"/>
                                      </p:to>
                                    </p:set>
                                    <p:anim calcmode="lin" valueType="num">
                                      <p:cBhvr>
                                        <p:cTn id="91" dur="500" fill="hold"/>
                                        <p:tgtEl>
                                          <p:spTgt spid="881686"/>
                                        </p:tgtEl>
                                        <p:attrNameLst>
                                          <p:attrName>ppt_w</p:attrName>
                                        </p:attrNameLst>
                                      </p:cBhvr>
                                      <p:tavLst>
                                        <p:tav tm="0">
                                          <p:val>
                                            <p:fltVal val="0"/>
                                          </p:val>
                                        </p:tav>
                                        <p:tav tm="100000">
                                          <p:val>
                                            <p:strVal val="#ppt_w"/>
                                          </p:val>
                                        </p:tav>
                                      </p:tavLst>
                                    </p:anim>
                                    <p:anim calcmode="lin" valueType="num">
                                      <p:cBhvr>
                                        <p:cTn id="92" dur="500" fill="hold"/>
                                        <p:tgtEl>
                                          <p:spTgt spid="881686"/>
                                        </p:tgtEl>
                                        <p:attrNameLst>
                                          <p:attrName>ppt_h</p:attrName>
                                        </p:attrNameLst>
                                      </p:cBhvr>
                                      <p:tavLst>
                                        <p:tav tm="0">
                                          <p:val>
                                            <p:fltVal val="0"/>
                                          </p:val>
                                        </p:tav>
                                        <p:tav tm="100000">
                                          <p:val>
                                            <p:strVal val="#ppt_h"/>
                                          </p:val>
                                        </p:tav>
                                      </p:tavLst>
                                    </p:anim>
                                    <p:animEffect transition="in" filter="fade">
                                      <p:cBhvr>
                                        <p:cTn id="93" dur="500"/>
                                        <p:tgtEl>
                                          <p:spTgt spid="881686"/>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881690"/>
                                        </p:tgtEl>
                                        <p:attrNameLst>
                                          <p:attrName>style.visibility</p:attrName>
                                        </p:attrNameLst>
                                      </p:cBhvr>
                                      <p:to>
                                        <p:strVal val="visible"/>
                                      </p:to>
                                    </p:set>
                                    <p:animEffect transition="in" filter="wipe(left)">
                                      <p:cBhvr>
                                        <p:cTn id="98" dur="2000"/>
                                        <p:tgtEl>
                                          <p:spTgt spid="881690"/>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881685"/>
                                        </p:tgtEl>
                                        <p:attrNameLst>
                                          <p:attrName>style.visibility</p:attrName>
                                        </p:attrNameLst>
                                      </p:cBhvr>
                                      <p:to>
                                        <p:strVal val="visible"/>
                                      </p:to>
                                    </p:set>
                                    <p:anim calcmode="lin" valueType="num">
                                      <p:cBhvr>
                                        <p:cTn id="103" dur="500" fill="hold"/>
                                        <p:tgtEl>
                                          <p:spTgt spid="881685"/>
                                        </p:tgtEl>
                                        <p:attrNameLst>
                                          <p:attrName>ppt_w</p:attrName>
                                        </p:attrNameLst>
                                      </p:cBhvr>
                                      <p:tavLst>
                                        <p:tav tm="0">
                                          <p:val>
                                            <p:fltVal val="0"/>
                                          </p:val>
                                        </p:tav>
                                        <p:tav tm="100000">
                                          <p:val>
                                            <p:strVal val="#ppt_w"/>
                                          </p:val>
                                        </p:tav>
                                      </p:tavLst>
                                    </p:anim>
                                    <p:anim calcmode="lin" valueType="num">
                                      <p:cBhvr>
                                        <p:cTn id="104" dur="500" fill="hold"/>
                                        <p:tgtEl>
                                          <p:spTgt spid="881685"/>
                                        </p:tgtEl>
                                        <p:attrNameLst>
                                          <p:attrName>ppt_h</p:attrName>
                                        </p:attrNameLst>
                                      </p:cBhvr>
                                      <p:tavLst>
                                        <p:tav tm="0">
                                          <p:val>
                                            <p:fltVal val="0"/>
                                          </p:val>
                                        </p:tav>
                                        <p:tav tm="100000">
                                          <p:val>
                                            <p:strVal val="#ppt_h"/>
                                          </p:val>
                                        </p:tav>
                                      </p:tavLst>
                                    </p:anim>
                                    <p:animEffect transition="in" filter="fade">
                                      <p:cBhvr>
                                        <p:cTn id="105" dur="500"/>
                                        <p:tgtEl>
                                          <p:spTgt spid="881685"/>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881691"/>
                                        </p:tgtEl>
                                        <p:attrNameLst>
                                          <p:attrName>style.visibility</p:attrName>
                                        </p:attrNameLst>
                                      </p:cBhvr>
                                      <p:to>
                                        <p:strVal val="visible"/>
                                      </p:to>
                                    </p:set>
                                    <p:animEffect transition="in" filter="wipe(left)">
                                      <p:cBhvr>
                                        <p:cTn id="110" dur="2000"/>
                                        <p:tgtEl>
                                          <p:spTgt spid="881691"/>
                                        </p:tgtEl>
                                      </p:cBhvr>
                                    </p:animEffect>
                                  </p:childTnLst>
                                  <p:subTnLst>
                                    <p:audio>
                                      <p:cMediaNode>
                                        <p:cTn display="0" masterRel="sameClick">
                                          <p:stCondLst>
                                            <p:cond evt="begin" delay="0">
                                              <p:tn val="108"/>
                                            </p:cond>
                                          </p:stCondLst>
                                          <p:endCondLst>
                                            <p:cond evt="onStopAudio" delay="0">
                                              <p:tgtEl>
                                                <p:sldTgt/>
                                              </p:tgtEl>
                                            </p:cond>
                                          </p:endCondLst>
                                        </p:cTn>
                                        <p:tgtEl>
                                          <p:sndTgt r:embed="rId6" name="drumroll.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881689"/>
                                        </p:tgtEl>
                                        <p:attrNameLst>
                                          <p:attrName>style.visibility</p:attrName>
                                        </p:attrNameLst>
                                      </p:cBhvr>
                                      <p:to>
                                        <p:strVal val="visible"/>
                                      </p:to>
                                    </p:set>
                                    <p:anim calcmode="lin" valueType="num">
                                      <p:cBhvr>
                                        <p:cTn id="115" dur="500" fill="hold"/>
                                        <p:tgtEl>
                                          <p:spTgt spid="881689"/>
                                        </p:tgtEl>
                                        <p:attrNameLst>
                                          <p:attrName>ppt_w</p:attrName>
                                        </p:attrNameLst>
                                      </p:cBhvr>
                                      <p:tavLst>
                                        <p:tav tm="0">
                                          <p:val>
                                            <p:fltVal val="0"/>
                                          </p:val>
                                        </p:tav>
                                        <p:tav tm="100000">
                                          <p:val>
                                            <p:strVal val="#ppt_w"/>
                                          </p:val>
                                        </p:tav>
                                      </p:tavLst>
                                    </p:anim>
                                    <p:anim calcmode="lin" valueType="num">
                                      <p:cBhvr>
                                        <p:cTn id="116" dur="500" fill="hold"/>
                                        <p:tgtEl>
                                          <p:spTgt spid="881689"/>
                                        </p:tgtEl>
                                        <p:attrNameLst>
                                          <p:attrName>ppt_h</p:attrName>
                                        </p:attrNameLst>
                                      </p:cBhvr>
                                      <p:tavLst>
                                        <p:tav tm="0">
                                          <p:val>
                                            <p:fltVal val="0"/>
                                          </p:val>
                                        </p:tav>
                                        <p:tav tm="100000">
                                          <p:val>
                                            <p:strVal val="#ppt_h"/>
                                          </p:val>
                                        </p:tav>
                                      </p:tavLst>
                                    </p:anim>
                                    <p:animEffect transition="in" filter="fade">
                                      <p:cBhvr>
                                        <p:cTn id="117" dur="500"/>
                                        <p:tgtEl>
                                          <p:spTgt spid="881689"/>
                                        </p:tgtEl>
                                      </p:cBhvr>
                                    </p:animEffect>
                                  </p:childTnLst>
                                  <p:subTnLst>
                                    <p:audio>
                                      <p:cMediaNode>
                                        <p:cTn display="0" masterRel="sameClick">
                                          <p:stCondLst>
                                            <p:cond evt="begin" delay="0">
                                              <p:tn val="113"/>
                                            </p:cond>
                                          </p:stCondLst>
                                          <p:endCondLst>
                                            <p:cond evt="onStopAudio" delay="0">
                                              <p:tgtEl>
                                                <p:sldTgt/>
                                              </p:tgtEl>
                                            </p:cond>
                                          </p:endCondLst>
                                        </p:cTn>
                                        <p:tgtEl>
                                          <p:sndTgt r:embed="rId3" name="camera.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81692"/>
                                        </p:tgtEl>
                                        <p:attrNameLst>
                                          <p:attrName>style.visibility</p:attrName>
                                        </p:attrNameLst>
                                      </p:cBhvr>
                                      <p:to>
                                        <p:strVal val="visible"/>
                                      </p:to>
                                    </p:set>
                                    <p:animEffect transition="in" filter="wipe(left)">
                                      <p:cBhvr>
                                        <p:cTn id="122" dur="2000"/>
                                        <p:tgtEl>
                                          <p:spTgt spid="881692"/>
                                        </p:tgtEl>
                                      </p:cBhvr>
                                    </p:animEffect>
                                  </p:childTnLst>
                                  <p:subTnLst>
                                    <p:audio>
                                      <p:cMediaNode>
                                        <p:cTn display="0" masterRel="sameClick">
                                          <p:stCondLst>
                                            <p:cond evt="begin" delay="0">
                                              <p:tn val="120"/>
                                            </p:cond>
                                          </p:stCondLst>
                                          <p:endCondLst>
                                            <p:cond evt="onStopAudio" delay="0">
                                              <p:tgtEl>
                                                <p:sldTgt/>
                                              </p:tgtEl>
                                            </p:cond>
                                          </p:endCondLst>
                                        </p:cTn>
                                        <p:tgtEl>
                                          <p:sndTgt r:embed="rId6" name="drumroll.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53" presetClass="entr" presetSubtype="0" fill="hold" grpId="0" nodeType="clickEffect">
                                  <p:stCondLst>
                                    <p:cond delay="0"/>
                                  </p:stCondLst>
                                  <p:childTnLst>
                                    <p:set>
                                      <p:cBhvr>
                                        <p:cTn id="126" dur="1" fill="hold">
                                          <p:stCondLst>
                                            <p:cond delay="0"/>
                                          </p:stCondLst>
                                        </p:cTn>
                                        <p:tgtEl>
                                          <p:spTgt spid="881693"/>
                                        </p:tgtEl>
                                        <p:attrNameLst>
                                          <p:attrName>style.visibility</p:attrName>
                                        </p:attrNameLst>
                                      </p:cBhvr>
                                      <p:to>
                                        <p:strVal val="visible"/>
                                      </p:to>
                                    </p:set>
                                    <p:anim calcmode="lin" valueType="num">
                                      <p:cBhvr>
                                        <p:cTn id="127" dur="500" fill="hold"/>
                                        <p:tgtEl>
                                          <p:spTgt spid="881693"/>
                                        </p:tgtEl>
                                        <p:attrNameLst>
                                          <p:attrName>ppt_w</p:attrName>
                                        </p:attrNameLst>
                                      </p:cBhvr>
                                      <p:tavLst>
                                        <p:tav tm="0">
                                          <p:val>
                                            <p:fltVal val="0"/>
                                          </p:val>
                                        </p:tav>
                                        <p:tav tm="100000">
                                          <p:val>
                                            <p:strVal val="#ppt_w"/>
                                          </p:val>
                                        </p:tav>
                                      </p:tavLst>
                                    </p:anim>
                                    <p:anim calcmode="lin" valueType="num">
                                      <p:cBhvr>
                                        <p:cTn id="128" dur="500" fill="hold"/>
                                        <p:tgtEl>
                                          <p:spTgt spid="881693"/>
                                        </p:tgtEl>
                                        <p:attrNameLst>
                                          <p:attrName>ppt_h</p:attrName>
                                        </p:attrNameLst>
                                      </p:cBhvr>
                                      <p:tavLst>
                                        <p:tav tm="0">
                                          <p:val>
                                            <p:fltVal val="0"/>
                                          </p:val>
                                        </p:tav>
                                        <p:tav tm="100000">
                                          <p:val>
                                            <p:strVal val="#ppt_h"/>
                                          </p:val>
                                        </p:tav>
                                      </p:tavLst>
                                    </p:anim>
                                    <p:animEffect transition="in" filter="fade">
                                      <p:cBhvr>
                                        <p:cTn id="129" dur="500"/>
                                        <p:tgtEl>
                                          <p:spTgt spid="881693"/>
                                        </p:tgtEl>
                                      </p:cBhvr>
                                    </p:animEffect>
                                  </p:childTnLst>
                                  <p:subTnLst>
                                    <p:audio>
                                      <p:cMediaNode>
                                        <p:cTn display="0" masterRel="sameClick">
                                          <p:stCondLst>
                                            <p:cond evt="begin" delay="0">
                                              <p:tn val="12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77" grpId="0"/>
      <p:bldP spid="881678" grpId="0"/>
      <p:bldP spid="881679" grpId="0"/>
      <p:bldP spid="881680" grpId="0"/>
      <p:bldP spid="881681" grpId="0"/>
      <p:bldP spid="881682" grpId="0"/>
      <p:bldP spid="881683" grpId="0"/>
      <p:bldP spid="881684" grpId="0"/>
      <p:bldP spid="881685" grpId="0"/>
      <p:bldP spid="881686" grpId="0"/>
      <p:bldP spid="881689" grpId="0"/>
      <p:bldP spid="881690" grpId="0" animBg="1"/>
      <p:bldP spid="881691" grpId="0" animBg="1"/>
      <p:bldP spid="881692" grpId="0" animBg="1"/>
      <p:bldP spid="88169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ChangeArrowheads="1"/>
          </p:cNvSpPr>
          <p:nvPr/>
        </p:nvSpPr>
        <p:spPr bwMode="auto">
          <a:xfrm>
            <a:off x="684213" y="1989138"/>
            <a:ext cx="7772400" cy="4868862"/>
          </a:xfrm>
          <a:prstGeom prst="rect">
            <a:avLst/>
          </a:prstGeom>
          <a:solidFill>
            <a:srgbClr val="CCFFCC"/>
          </a:solidFill>
          <a:ln w="9525">
            <a:noFill/>
            <a:miter lim="800000"/>
            <a:headEnd/>
            <a:tailEnd/>
          </a:ln>
        </p:spPr>
        <p:txBody>
          <a:bodyPr/>
          <a:lstStyle/>
          <a:p>
            <a:pPr>
              <a:spcBef>
                <a:spcPct val="20000"/>
              </a:spcBef>
              <a:defRPr/>
            </a:pPr>
            <a:r>
              <a:rPr lang="en-US" altLang="en-US" dirty="0">
                <a:latin typeface="+mn-lt"/>
                <a:sym typeface="Symbol" pitchFamily="18" charset="2"/>
              </a:rPr>
              <a:t>PRACTICE: The voltmeter has                                                infinite resistance. </a:t>
            </a:r>
          </a:p>
          <a:p>
            <a:pPr>
              <a:spcBef>
                <a:spcPct val="20000"/>
              </a:spcBef>
              <a:defRPr/>
            </a:pPr>
            <a:r>
              <a:rPr lang="en-US" altLang="en-US" dirty="0">
                <a:latin typeface="+mn-lt"/>
                <a:sym typeface="Symbol" pitchFamily="18" charset="2"/>
              </a:rPr>
              <a:t>What are the readings on the                                         voltmeter when the switch is                                                open and closed?</a:t>
            </a:r>
          </a:p>
          <a:p>
            <a:pPr>
              <a:spcBef>
                <a:spcPts val="900"/>
              </a:spcBef>
              <a:defRPr/>
            </a:pPr>
            <a:r>
              <a:rPr lang="en-US" altLang="en-US" dirty="0">
                <a:latin typeface="+mn-lt"/>
                <a:sym typeface="Symbol" pitchFamily="18" charset="2"/>
              </a:rPr>
              <a:t>SOLUTION:</a:t>
            </a:r>
          </a:p>
          <a:p>
            <a:pPr>
              <a:spcBef>
                <a:spcPts val="900"/>
              </a:spcBef>
              <a:defRPr/>
            </a:pPr>
            <a:r>
              <a:rPr lang="en-US" altLang="en-US" dirty="0">
                <a:latin typeface="+mn-lt"/>
                <a:sym typeface="Symbol" pitchFamily="18" charset="2"/>
              </a:rPr>
              <a:t>With the </a:t>
            </a:r>
            <a:r>
              <a:rPr lang="en-US" altLang="en-US" u="sng" dirty="0">
                <a:latin typeface="+mn-lt"/>
                <a:sym typeface="Symbol" pitchFamily="18" charset="2"/>
              </a:rPr>
              <a:t>switch open</a:t>
            </a:r>
            <a:r>
              <a:rPr lang="en-US" altLang="en-US" dirty="0">
                <a:latin typeface="+mn-lt"/>
                <a:sym typeface="Symbol" pitchFamily="18" charset="2"/>
              </a:rPr>
              <a:t> the                                                                 </a:t>
            </a:r>
            <a:r>
              <a:rPr lang="en-US" altLang="en-US" dirty="0">
                <a:solidFill>
                  <a:srgbClr val="008000"/>
                </a:solidFill>
                <a:latin typeface="+mn-lt"/>
                <a:sym typeface="Symbol" pitchFamily="18" charset="2"/>
              </a:rPr>
              <a:t>green</a:t>
            </a:r>
            <a:r>
              <a:rPr lang="en-US" altLang="en-US" dirty="0">
                <a:latin typeface="+mn-lt"/>
                <a:sym typeface="Symbol" pitchFamily="18" charset="2"/>
              </a:rPr>
              <a:t> </a:t>
            </a:r>
            <a:r>
              <a:rPr lang="en-US" altLang="en-US" i="1" dirty="0">
                <a:latin typeface="+mn-lt"/>
                <a:sym typeface="Symbol" pitchFamily="18" charset="2"/>
              </a:rPr>
              <a:t>R</a:t>
            </a:r>
            <a:r>
              <a:rPr lang="en-US" altLang="en-US" dirty="0">
                <a:latin typeface="+mn-lt"/>
                <a:sym typeface="Symbol" pitchFamily="18" charset="2"/>
              </a:rPr>
              <a:t> is not part of the                                                                         circuit. </a:t>
            </a:r>
            <a:r>
              <a:rPr lang="en-US" altLang="en-US" dirty="0">
                <a:solidFill>
                  <a:srgbClr val="FF0000"/>
                </a:solidFill>
                <a:latin typeface="+mn-lt"/>
                <a:sym typeface="Symbol" pitchFamily="18" charset="2"/>
              </a:rPr>
              <a:t>Red</a:t>
            </a:r>
            <a:r>
              <a:rPr lang="en-US" altLang="en-US" dirty="0">
                <a:latin typeface="+mn-lt"/>
                <a:sym typeface="Symbol" pitchFamily="18" charset="2"/>
              </a:rPr>
              <a:t> and </a:t>
            </a:r>
            <a:r>
              <a:rPr lang="en-US" altLang="en-US" dirty="0">
                <a:solidFill>
                  <a:srgbClr val="CC6600"/>
                </a:solidFill>
                <a:latin typeface="+mn-lt"/>
                <a:sym typeface="Symbol" pitchFamily="18" charset="2"/>
              </a:rPr>
              <a:t>orange</a:t>
            </a:r>
            <a:r>
              <a:rPr lang="en-US" altLang="en-US" dirty="0">
                <a:latin typeface="+mn-lt"/>
                <a:sym typeface="Symbol" pitchFamily="18" charset="2"/>
              </a:rPr>
              <a:t>                                                                         split the battery </a:t>
            </a:r>
            <a:r>
              <a:rPr lang="en-US" altLang="en-US" dirty="0" err="1">
                <a:latin typeface="+mn-lt"/>
                <a:sym typeface="Symbol" pitchFamily="18" charset="2"/>
              </a:rPr>
              <a:t>emf</a:t>
            </a:r>
            <a:r>
              <a:rPr lang="en-US" altLang="en-US" dirty="0">
                <a:latin typeface="+mn-lt"/>
                <a:sym typeface="Symbol" pitchFamily="18" charset="2"/>
              </a:rPr>
              <a:t>.</a:t>
            </a:r>
          </a:p>
          <a:p>
            <a:pPr>
              <a:spcBef>
                <a:spcPts val="900"/>
              </a:spcBef>
              <a:defRPr/>
            </a:pPr>
            <a:r>
              <a:rPr lang="en-US" altLang="en-US" dirty="0">
                <a:latin typeface="+mn-lt"/>
                <a:sym typeface="Symbol" pitchFamily="18" charset="2"/>
              </a:rPr>
              <a:t>With the </a:t>
            </a:r>
            <a:r>
              <a:rPr lang="en-US" altLang="en-US" u="sng" dirty="0">
                <a:latin typeface="+mn-lt"/>
                <a:sym typeface="Symbol" pitchFamily="18" charset="2"/>
              </a:rPr>
              <a:t>switch closed</a:t>
            </a:r>
            <a:r>
              <a:rPr lang="en-US" altLang="en-US" dirty="0">
                <a:latin typeface="+mn-lt"/>
                <a:sym typeface="Symbol" pitchFamily="18" charset="2"/>
              </a:rPr>
              <a:t> the                                                                        </a:t>
            </a:r>
            <a:r>
              <a:rPr lang="en-US" altLang="en-US" dirty="0">
                <a:solidFill>
                  <a:srgbClr val="FF0000"/>
                </a:solidFill>
                <a:latin typeface="+mn-lt"/>
                <a:sym typeface="Symbol" pitchFamily="18" charset="2"/>
              </a:rPr>
              <a:t>red</a:t>
            </a:r>
            <a:r>
              <a:rPr lang="en-US" altLang="en-US" dirty="0">
                <a:latin typeface="+mn-lt"/>
                <a:sym typeface="Symbol" pitchFamily="18" charset="2"/>
              </a:rPr>
              <a:t> and </a:t>
            </a:r>
            <a:r>
              <a:rPr lang="en-US" altLang="en-US" dirty="0">
                <a:solidFill>
                  <a:srgbClr val="008000"/>
                </a:solidFill>
                <a:latin typeface="+mn-lt"/>
                <a:sym typeface="Symbol" pitchFamily="18" charset="2"/>
              </a:rPr>
              <a:t>green</a:t>
            </a:r>
            <a:r>
              <a:rPr lang="en-US" altLang="en-US" dirty="0">
                <a:latin typeface="+mn-lt"/>
                <a:sym typeface="Symbol" pitchFamily="18" charset="2"/>
              </a:rPr>
              <a:t> are in parallel and are (1/2)</a:t>
            </a:r>
            <a:r>
              <a:rPr lang="en-US" altLang="en-US" i="1" dirty="0">
                <a:latin typeface="+mn-lt"/>
                <a:sym typeface="Symbol" pitchFamily="18" charset="2"/>
              </a:rPr>
              <a:t>R</a:t>
            </a:r>
            <a:r>
              <a:rPr lang="en-US" altLang="en-US" dirty="0">
                <a:latin typeface="+mn-lt"/>
                <a:sym typeface="Symbol" pitchFamily="18" charset="2"/>
              </a:rPr>
              <a:t>. </a:t>
            </a:r>
          </a:p>
        </p:txBody>
      </p:sp>
      <p:sp>
        <p:nvSpPr>
          <p:cNvPr id="66563"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883732" name="Picture 20"/>
          <p:cNvPicPr>
            <a:picLocks noChangeAspect="1" noChangeArrowheads="1"/>
          </p:cNvPicPr>
          <p:nvPr/>
        </p:nvPicPr>
        <p:blipFill>
          <a:blip r:embed="rId6" cstate="print"/>
          <a:srcRect/>
          <a:stretch>
            <a:fillRect/>
          </a:stretch>
        </p:blipFill>
        <p:spPr bwMode="auto">
          <a:xfrm>
            <a:off x="4913313" y="4464050"/>
            <a:ext cx="4156075" cy="2054225"/>
          </a:xfrm>
          <a:prstGeom prst="rect">
            <a:avLst/>
          </a:prstGeom>
          <a:ln>
            <a:noFill/>
          </a:ln>
          <a:effectLst>
            <a:outerShdw blurRad="292100" dist="139700" dir="2700000" algn="tl" rotWithShape="0">
              <a:srgbClr val="333333">
                <a:alpha val="65000"/>
              </a:srgbClr>
            </a:outerShdw>
          </a:effectLst>
        </p:spPr>
      </p:pic>
      <p:sp>
        <p:nvSpPr>
          <p:cNvPr id="883736" name="Rectangle 24"/>
          <p:cNvSpPr>
            <a:spLocks noChangeArrowheads="1"/>
          </p:cNvSpPr>
          <p:nvPr/>
        </p:nvSpPr>
        <p:spPr bwMode="auto">
          <a:xfrm>
            <a:off x="5389563" y="5657850"/>
            <a:ext cx="1841500" cy="854075"/>
          </a:xfrm>
          <a:prstGeom prst="rect">
            <a:avLst/>
          </a:prstGeom>
          <a:solidFill>
            <a:schemeClr val="accent1">
              <a:alpha val="34901"/>
            </a:schemeClr>
          </a:solidFill>
          <a:ln w="9525">
            <a:noFill/>
            <a:miter lim="800000"/>
            <a:headEnd/>
            <a:tailEnd/>
          </a:ln>
        </p:spPr>
        <p:txBody>
          <a:bodyPr wrap="none" anchor="ctr"/>
          <a:lstStyle/>
          <a:p>
            <a:endParaRPr lang="en-US" altLang="en-US"/>
          </a:p>
        </p:txBody>
      </p:sp>
      <p:sp>
        <p:nvSpPr>
          <p:cNvPr id="883737" name="Rectangle 25"/>
          <p:cNvSpPr>
            <a:spLocks noChangeArrowheads="1"/>
          </p:cNvSpPr>
          <p:nvPr/>
        </p:nvSpPr>
        <p:spPr bwMode="auto">
          <a:xfrm>
            <a:off x="7226300" y="4805363"/>
            <a:ext cx="1841500" cy="433387"/>
          </a:xfrm>
          <a:prstGeom prst="rect">
            <a:avLst/>
          </a:prstGeom>
          <a:solidFill>
            <a:schemeClr val="accent1">
              <a:alpha val="34901"/>
            </a:schemeClr>
          </a:solidFill>
          <a:ln w="9525">
            <a:noFill/>
            <a:miter lim="800000"/>
            <a:headEnd/>
            <a:tailEnd/>
          </a:ln>
        </p:spPr>
        <p:txBody>
          <a:bodyPr wrap="none" anchor="ctr"/>
          <a:lstStyle/>
          <a:p>
            <a:endParaRPr lang="en-US" altLang="en-US"/>
          </a:p>
        </p:txBody>
      </p:sp>
      <p:sp>
        <p:nvSpPr>
          <p:cNvPr id="883738" name="Rectangle 26"/>
          <p:cNvSpPr>
            <a:spLocks noChangeArrowheads="1"/>
          </p:cNvSpPr>
          <p:nvPr/>
        </p:nvSpPr>
        <p:spPr bwMode="auto">
          <a:xfrm>
            <a:off x="7226300" y="5661025"/>
            <a:ext cx="1841500" cy="433388"/>
          </a:xfrm>
          <a:prstGeom prst="rect">
            <a:avLst/>
          </a:prstGeom>
          <a:solidFill>
            <a:schemeClr val="accent1">
              <a:alpha val="34901"/>
            </a:schemeClr>
          </a:solidFill>
          <a:ln w="9525">
            <a:noFill/>
            <a:miter lim="800000"/>
            <a:headEnd/>
            <a:tailEnd/>
          </a:ln>
        </p:spPr>
        <p:txBody>
          <a:bodyPr wrap="none" anchor="ctr"/>
          <a:lstStyle/>
          <a:p>
            <a:endParaRPr lang="en-US" altLang="en-US"/>
          </a:p>
        </p:txBody>
      </p:sp>
      <p:sp>
        <p:nvSpPr>
          <p:cNvPr id="883739" name="Oval 27"/>
          <p:cNvSpPr>
            <a:spLocks noChangeArrowheads="1"/>
          </p:cNvSpPr>
          <p:nvPr/>
        </p:nvSpPr>
        <p:spPr bwMode="auto">
          <a:xfrm>
            <a:off x="4884738" y="5718175"/>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15" name="Rectangle 2"/>
          <p:cNvSpPr>
            <a:spLocks noChangeArrowheads="1"/>
          </p:cNvSpPr>
          <p:nvPr/>
        </p:nvSpPr>
        <p:spPr bwMode="auto">
          <a:xfrm>
            <a:off x="685800" y="1549400"/>
            <a:ext cx="7772400" cy="439738"/>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rPr>
              <a:t>Solving problems involving </a:t>
            </a:r>
            <a:r>
              <a:rPr lang="en-US" sz="2400" i="1" dirty="0" smtClean="0">
                <a:solidFill>
                  <a:srgbClr val="333399"/>
                </a:solidFill>
                <a:latin typeface="+mn-lt"/>
                <a:ea typeface="Calibri"/>
                <a:cs typeface="Times New Roman"/>
              </a:rPr>
              <a:t>circuits</a:t>
            </a:r>
            <a:endParaRPr lang="en-US" altLang="en-US" sz="2400" i="1" dirty="0" smtClean="0">
              <a:solidFill>
                <a:srgbClr val="000000"/>
              </a:solidFill>
              <a:latin typeface="+mn-lt"/>
              <a:cs typeface="Times New Roman" pitchFamily="18" charset="0"/>
            </a:endParaRPr>
          </a:p>
        </p:txBody>
      </p:sp>
      <p:pic>
        <p:nvPicPr>
          <p:cNvPr id="883731"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54613" y="1724025"/>
            <a:ext cx="3914775" cy="2738438"/>
          </a:xfrm>
          <a:prstGeom prst="rect">
            <a:avLst/>
          </a:prstGeom>
          <a:noFill/>
          <a:ln w="9525">
            <a:noFill/>
            <a:miter lim="800000"/>
            <a:headEnd/>
            <a:tailEnd/>
          </a:ln>
        </p:spPr>
      </p:pic>
      <p:sp>
        <p:nvSpPr>
          <p:cNvPr id="883733" name="Rectangle 21"/>
          <p:cNvSpPr>
            <a:spLocks noChangeArrowheads="1"/>
          </p:cNvSpPr>
          <p:nvPr/>
        </p:nvSpPr>
        <p:spPr bwMode="auto">
          <a:xfrm>
            <a:off x="5832475" y="2535238"/>
            <a:ext cx="757238" cy="179387"/>
          </a:xfrm>
          <a:prstGeom prst="rect">
            <a:avLst/>
          </a:prstGeom>
          <a:solidFill>
            <a:srgbClr val="FF0000">
              <a:alpha val="39999"/>
            </a:srgbClr>
          </a:solidFill>
          <a:ln w="9525">
            <a:noFill/>
            <a:miter lim="800000"/>
            <a:headEnd/>
            <a:tailEnd/>
          </a:ln>
        </p:spPr>
        <p:txBody>
          <a:bodyPr wrap="none" anchor="ctr"/>
          <a:lstStyle/>
          <a:p>
            <a:endParaRPr lang="en-US" altLang="en-US"/>
          </a:p>
        </p:txBody>
      </p:sp>
      <p:sp>
        <p:nvSpPr>
          <p:cNvPr id="883734" name="Rectangle 22"/>
          <p:cNvSpPr>
            <a:spLocks noChangeArrowheads="1"/>
          </p:cNvSpPr>
          <p:nvPr/>
        </p:nvSpPr>
        <p:spPr bwMode="auto">
          <a:xfrm>
            <a:off x="7686675" y="2536825"/>
            <a:ext cx="757238" cy="179388"/>
          </a:xfrm>
          <a:prstGeom prst="rect">
            <a:avLst/>
          </a:prstGeom>
          <a:solidFill>
            <a:srgbClr val="FFCC66">
              <a:alpha val="39999"/>
            </a:srgbClr>
          </a:solidFill>
          <a:ln w="9525">
            <a:noFill/>
            <a:miter lim="800000"/>
            <a:headEnd/>
            <a:tailEnd/>
          </a:ln>
        </p:spPr>
        <p:txBody>
          <a:bodyPr wrap="none" anchor="ctr"/>
          <a:lstStyle/>
          <a:p>
            <a:endParaRPr lang="en-US" altLang="en-US"/>
          </a:p>
        </p:txBody>
      </p:sp>
      <p:sp>
        <p:nvSpPr>
          <p:cNvPr id="883735" name="Rectangle 23"/>
          <p:cNvSpPr>
            <a:spLocks noChangeArrowheads="1"/>
          </p:cNvSpPr>
          <p:nvPr/>
        </p:nvSpPr>
        <p:spPr bwMode="auto">
          <a:xfrm>
            <a:off x="5822950" y="4210050"/>
            <a:ext cx="757238" cy="179388"/>
          </a:xfrm>
          <a:prstGeom prst="rect">
            <a:avLst/>
          </a:prstGeom>
          <a:solidFill>
            <a:srgbClr val="008000">
              <a:alpha val="39999"/>
            </a:srgbClr>
          </a:solidFill>
          <a:ln w="9525">
            <a:noFill/>
            <a:miter lim="800000"/>
            <a:headEnd/>
            <a:tailEnd/>
          </a:ln>
        </p:spPr>
        <p:txBody>
          <a:bodyPr wrap="none" anchor="ctr"/>
          <a:lstStyle/>
          <a:p>
            <a:endParaRPr lang="en-US" altLang="en-US"/>
          </a:p>
        </p:txBody>
      </p:sp>
      <p:sp>
        <p:nvSpPr>
          <p:cNvPr id="883740" name="Text Box 28"/>
          <p:cNvSpPr txBox="1">
            <a:spLocks noChangeArrowheads="1"/>
          </p:cNvSpPr>
          <p:nvPr/>
        </p:nvSpPr>
        <p:spPr bwMode="auto">
          <a:xfrm>
            <a:off x="6954838" y="1946275"/>
            <a:ext cx="306387" cy="336550"/>
          </a:xfrm>
          <a:prstGeom prst="rect">
            <a:avLst/>
          </a:prstGeom>
          <a:noFill/>
          <a:ln w="9525">
            <a:noFill/>
            <a:miter lim="800000"/>
            <a:headEnd/>
            <a:tailEnd/>
          </a:ln>
        </p:spPr>
        <p:txBody>
          <a:bodyPr wrap="none">
            <a:spAutoFit/>
          </a:bodyPr>
          <a:lstStyle/>
          <a:p>
            <a:r>
              <a:rPr lang="en-US" altLang="en-US" sz="1600" i="1"/>
              <a:t>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3714">
                                            <p:txEl>
                                              <p:pRg st="0" end="0"/>
                                            </p:txEl>
                                          </p:spTgt>
                                        </p:tgtEl>
                                        <p:attrNameLst>
                                          <p:attrName>style.visibility</p:attrName>
                                        </p:attrNameLst>
                                      </p:cBhvr>
                                      <p:to>
                                        <p:strVal val="visible"/>
                                      </p:to>
                                    </p:set>
                                    <p:anim calcmode="lin" valueType="num">
                                      <p:cBhvr additive="base">
                                        <p:cTn id="7" dur="500" fill="hold"/>
                                        <p:tgtEl>
                                          <p:spTgt spid="8837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3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83731"/>
                                        </p:tgtEl>
                                        <p:attrNameLst>
                                          <p:attrName>style.visibility</p:attrName>
                                        </p:attrNameLst>
                                      </p:cBhvr>
                                      <p:to>
                                        <p:strVal val="visible"/>
                                      </p:to>
                                    </p:set>
                                    <p:anim calcmode="lin" valueType="num">
                                      <p:cBhvr>
                                        <p:cTn id="11" dur="500" fill="hold"/>
                                        <p:tgtEl>
                                          <p:spTgt spid="883731"/>
                                        </p:tgtEl>
                                        <p:attrNameLst>
                                          <p:attrName>ppt_w</p:attrName>
                                        </p:attrNameLst>
                                      </p:cBhvr>
                                      <p:tavLst>
                                        <p:tav tm="0">
                                          <p:val>
                                            <p:fltVal val="0"/>
                                          </p:val>
                                        </p:tav>
                                        <p:tav tm="100000">
                                          <p:val>
                                            <p:strVal val="#ppt_w"/>
                                          </p:val>
                                        </p:tav>
                                      </p:tavLst>
                                    </p:anim>
                                    <p:anim calcmode="lin" valueType="num">
                                      <p:cBhvr>
                                        <p:cTn id="12" dur="500" fill="hold"/>
                                        <p:tgtEl>
                                          <p:spTgt spid="883731"/>
                                        </p:tgtEl>
                                        <p:attrNameLst>
                                          <p:attrName>ppt_h</p:attrName>
                                        </p:attrNameLst>
                                      </p:cBhvr>
                                      <p:tavLst>
                                        <p:tav tm="0">
                                          <p:val>
                                            <p:fltVal val="0"/>
                                          </p:val>
                                        </p:tav>
                                        <p:tav tm="100000">
                                          <p:val>
                                            <p:strVal val="#ppt_h"/>
                                          </p:val>
                                        </p:tav>
                                      </p:tavLst>
                                    </p:anim>
                                    <p:animEffect transition="in" filter="fade">
                                      <p:cBhvr>
                                        <p:cTn id="13" dur="500"/>
                                        <p:tgtEl>
                                          <p:spTgt spid="883731"/>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883740"/>
                                        </p:tgtEl>
                                        <p:attrNameLst>
                                          <p:attrName>style.visibility</p:attrName>
                                        </p:attrNameLst>
                                      </p:cBhvr>
                                      <p:to>
                                        <p:strVal val="visible"/>
                                      </p:to>
                                    </p:set>
                                    <p:anim calcmode="lin" valueType="num">
                                      <p:cBhvr>
                                        <p:cTn id="16" dur="500" fill="hold"/>
                                        <p:tgtEl>
                                          <p:spTgt spid="883740"/>
                                        </p:tgtEl>
                                        <p:attrNameLst>
                                          <p:attrName>ppt_w</p:attrName>
                                        </p:attrNameLst>
                                      </p:cBhvr>
                                      <p:tavLst>
                                        <p:tav tm="0">
                                          <p:val>
                                            <p:fltVal val="0"/>
                                          </p:val>
                                        </p:tav>
                                        <p:tav tm="100000">
                                          <p:val>
                                            <p:strVal val="#ppt_w"/>
                                          </p:val>
                                        </p:tav>
                                      </p:tavLst>
                                    </p:anim>
                                    <p:anim calcmode="lin" valueType="num">
                                      <p:cBhvr>
                                        <p:cTn id="17" dur="500" fill="hold"/>
                                        <p:tgtEl>
                                          <p:spTgt spid="883740"/>
                                        </p:tgtEl>
                                        <p:attrNameLst>
                                          <p:attrName>ppt_h</p:attrName>
                                        </p:attrNameLst>
                                      </p:cBhvr>
                                      <p:tavLst>
                                        <p:tav tm="0">
                                          <p:val>
                                            <p:fltVal val="0"/>
                                          </p:val>
                                        </p:tav>
                                        <p:tav tm="100000">
                                          <p:val>
                                            <p:strVal val="#ppt_h"/>
                                          </p:val>
                                        </p:tav>
                                      </p:tavLst>
                                    </p:anim>
                                    <p:animEffect transition="in" filter="fade">
                                      <p:cBhvr>
                                        <p:cTn id="18" dur="500"/>
                                        <p:tgtEl>
                                          <p:spTgt spid="8837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83714">
                                            <p:txEl>
                                              <p:pRg st="1" end="1"/>
                                            </p:txEl>
                                          </p:spTgt>
                                        </p:tgtEl>
                                        <p:attrNameLst>
                                          <p:attrName>style.visibility</p:attrName>
                                        </p:attrNameLst>
                                      </p:cBhvr>
                                      <p:to>
                                        <p:strVal val="visible"/>
                                      </p:to>
                                    </p:set>
                                    <p:anim calcmode="lin" valueType="num">
                                      <p:cBhvr additive="base">
                                        <p:cTn id="23" dur="500" fill="hold"/>
                                        <p:tgtEl>
                                          <p:spTgt spid="88371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83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53" presetClass="entr" presetSubtype="0" fill="hold" nodeType="withEffect">
                                  <p:stCondLst>
                                    <p:cond delay="0"/>
                                  </p:stCondLst>
                                  <p:childTnLst>
                                    <p:set>
                                      <p:cBhvr>
                                        <p:cTn id="26" dur="1" fill="hold">
                                          <p:stCondLst>
                                            <p:cond delay="0"/>
                                          </p:stCondLst>
                                        </p:cTn>
                                        <p:tgtEl>
                                          <p:spTgt spid="883732"/>
                                        </p:tgtEl>
                                        <p:attrNameLst>
                                          <p:attrName>style.visibility</p:attrName>
                                        </p:attrNameLst>
                                      </p:cBhvr>
                                      <p:to>
                                        <p:strVal val="visible"/>
                                      </p:to>
                                    </p:set>
                                    <p:anim calcmode="lin" valueType="num">
                                      <p:cBhvr>
                                        <p:cTn id="27" dur="500" fill="hold"/>
                                        <p:tgtEl>
                                          <p:spTgt spid="883732"/>
                                        </p:tgtEl>
                                        <p:attrNameLst>
                                          <p:attrName>ppt_w</p:attrName>
                                        </p:attrNameLst>
                                      </p:cBhvr>
                                      <p:tavLst>
                                        <p:tav tm="0">
                                          <p:val>
                                            <p:fltVal val="0"/>
                                          </p:val>
                                        </p:tav>
                                        <p:tav tm="100000">
                                          <p:val>
                                            <p:strVal val="#ppt_w"/>
                                          </p:val>
                                        </p:tav>
                                      </p:tavLst>
                                    </p:anim>
                                    <p:anim calcmode="lin" valueType="num">
                                      <p:cBhvr>
                                        <p:cTn id="28" dur="500" fill="hold"/>
                                        <p:tgtEl>
                                          <p:spTgt spid="883732"/>
                                        </p:tgtEl>
                                        <p:attrNameLst>
                                          <p:attrName>ppt_h</p:attrName>
                                        </p:attrNameLst>
                                      </p:cBhvr>
                                      <p:tavLst>
                                        <p:tav tm="0">
                                          <p:val>
                                            <p:fltVal val="0"/>
                                          </p:val>
                                        </p:tav>
                                        <p:tav tm="100000">
                                          <p:val>
                                            <p:strVal val="#ppt_h"/>
                                          </p:val>
                                        </p:tav>
                                      </p:tavLst>
                                    </p:anim>
                                    <p:animEffect transition="in" filter="fade">
                                      <p:cBhvr>
                                        <p:cTn id="29" dur="500"/>
                                        <p:tgtEl>
                                          <p:spTgt spid="8837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883714">
                                            <p:txEl>
                                              <p:pRg st="2" end="2"/>
                                            </p:txEl>
                                          </p:spTgt>
                                        </p:tgtEl>
                                        <p:attrNameLst>
                                          <p:attrName>style.visibility</p:attrName>
                                        </p:attrNameLst>
                                      </p:cBhvr>
                                      <p:to>
                                        <p:strVal val="visible"/>
                                      </p:to>
                                    </p:set>
                                    <p:anim calcmode="lin" valueType="num">
                                      <p:cBhvr additive="base">
                                        <p:cTn id="34" dur="500" fill="hold"/>
                                        <p:tgtEl>
                                          <p:spTgt spid="88371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83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883733"/>
                                        </p:tgtEl>
                                        <p:attrNameLst>
                                          <p:attrName>style.visibility</p:attrName>
                                        </p:attrNameLst>
                                      </p:cBhvr>
                                      <p:to>
                                        <p:strVal val="visible"/>
                                      </p:to>
                                    </p:set>
                                    <p:anim calcmode="lin" valueType="num">
                                      <p:cBhvr>
                                        <p:cTn id="40" dur="500" fill="hold"/>
                                        <p:tgtEl>
                                          <p:spTgt spid="883733"/>
                                        </p:tgtEl>
                                        <p:attrNameLst>
                                          <p:attrName>ppt_w</p:attrName>
                                        </p:attrNameLst>
                                      </p:cBhvr>
                                      <p:tavLst>
                                        <p:tav tm="0">
                                          <p:val>
                                            <p:fltVal val="0"/>
                                          </p:val>
                                        </p:tav>
                                        <p:tav tm="100000">
                                          <p:val>
                                            <p:strVal val="#ppt_w"/>
                                          </p:val>
                                        </p:tav>
                                      </p:tavLst>
                                    </p:anim>
                                    <p:anim calcmode="lin" valueType="num">
                                      <p:cBhvr>
                                        <p:cTn id="41" dur="500" fill="hold"/>
                                        <p:tgtEl>
                                          <p:spTgt spid="883733"/>
                                        </p:tgtEl>
                                        <p:attrNameLst>
                                          <p:attrName>ppt_h</p:attrName>
                                        </p:attrNameLst>
                                      </p:cBhvr>
                                      <p:tavLst>
                                        <p:tav tm="0">
                                          <p:val>
                                            <p:fltVal val="0"/>
                                          </p:val>
                                        </p:tav>
                                        <p:tav tm="100000">
                                          <p:val>
                                            <p:strVal val="#ppt_h"/>
                                          </p:val>
                                        </p:tav>
                                      </p:tavLst>
                                    </p:anim>
                                    <p:animEffect transition="in" filter="fade">
                                      <p:cBhvr>
                                        <p:cTn id="42" dur="500"/>
                                        <p:tgtEl>
                                          <p:spTgt spid="883733"/>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883734"/>
                                        </p:tgtEl>
                                        <p:attrNameLst>
                                          <p:attrName>style.visibility</p:attrName>
                                        </p:attrNameLst>
                                      </p:cBhvr>
                                      <p:to>
                                        <p:strVal val="visible"/>
                                      </p:to>
                                    </p:set>
                                    <p:anim calcmode="lin" valueType="num">
                                      <p:cBhvr>
                                        <p:cTn id="47" dur="500" fill="hold"/>
                                        <p:tgtEl>
                                          <p:spTgt spid="883734"/>
                                        </p:tgtEl>
                                        <p:attrNameLst>
                                          <p:attrName>ppt_w</p:attrName>
                                        </p:attrNameLst>
                                      </p:cBhvr>
                                      <p:tavLst>
                                        <p:tav tm="0">
                                          <p:val>
                                            <p:fltVal val="0"/>
                                          </p:val>
                                        </p:tav>
                                        <p:tav tm="100000">
                                          <p:val>
                                            <p:strVal val="#ppt_w"/>
                                          </p:val>
                                        </p:tav>
                                      </p:tavLst>
                                    </p:anim>
                                    <p:anim calcmode="lin" valueType="num">
                                      <p:cBhvr>
                                        <p:cTn id="48" dur="500" fill="hold"/>
                                        <p:tgtEl>
                                          <p:spTgt spid="883734"/>
                                        </p:tgtEl>
                                        <p:attrNameLst>
                                          <p:attrName>ppt_h</p:attrName>
                                        </p:attrNameLst>
                                      </p:cBhvr>
                                      <p:tavLst>
                                        <p:tav tm="0">
                                          <p:val>
                                            <p:fltVal val="0"/>
                                          </p:val>
                                        </p:tav>
                                        <p:tav tm="100000">
                                          <p:val>
                                            <p:strVal val="#ppt_h"/>
                                          </p:val>
                                        </p:tav>
                                      </p:tavLst>
                                    </p:anim>
                                    <p:animEffect transition="in" filter="fade">
                                      <p:cBhvr>
                                        <p:cTn id="49" dur="500"/>
                                        <p:tgtEl>
                                          <p:spTgt spid="88373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883735"/>
                                        </p:tgtEl>
                                        <p:attrNameLst>
                                          <p:attrName>style.visibility</p:attrName>
                                        </p:attrNameLst>
                                      </p:cBhvr>
                                      <p:to>
                                        <p:strVal val="visible"/>
                                      </p:to>
                                    </p:set>
                                    <p:anim calcmode="lin" valueType="num">
                                      <p:cBhvr>
                                        <p:cTn id="54" dur="500" fill="hold"/>
                                        <p:tgtEl>
                                          <p:spTgt spid="883735"/>
                                        </p:tgtEl>
                                        <p:attrNameLst>
                                          <p:attrName>ppt_w</p:attrName>
                                        </p:attrNameLst>
                                      </p:cBhvr>
                                      <p:tavLst>
                                        <p:tav tm="0">
                                          <p:val>
                                            <p:fltVal val="0"/>
                                          </p:val>
                                        </p:tav>
                                        <p:tav tm="100000">
                                          <p:val>
                                            <p:strVal val="#ppt_w"/>
                                          </p:val>
                                        </p:tav>
                                      </p:tavLst>
                                    </p:anim>
                                    <p:anim calcmode="lin" valueType="num">
                                      <p:cBhvr>
                                        <p:cTn id="55" dur="500" fill="hold"/>
                                        <p:tgtEl>
                                          <p:spTgt spid="883735"/>
                                        </p:tgtEl>
                                        <p:attrNameLst>
                                          <p:attrName>ppt_h</p:attrName>
                                        </p:attrNameLst>
                                      </p:cBhvr>
                                      <p:tavLst>
                                        <p:tav tm="0">
                                          <p:val>
                                            <p:fltVal val="0"/>
                                          </p:val>
                                        </p:tav>
                                        <p:tav tm="100000">
                                          <p:val>
                                            <p:strVal val="#ppt_h"/>
                                          </p:val>
                                        </p:tav>
                                      </p:tavLst>
                                    </p:anim>
                                    <p:animEffect transition="in" filter="fade">
                                      <p:cBhvr>
                                        <p:cTn id="56" dur="500"/>
                                        <p:tgtEl>
                                          <p:spTgt spid="883735"/>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83714">
                                            <p:txEl>
                                              <p:pRg st="3" end="3"/>
                                            </p:txEl>
                                          </p:spTgt>
                                        </p:tgtEl>
                                        <p:attrNameLst>
                                          <p:attrName>style.visibility</p:attrName>
                                        </p:attrNameLst>
                                      </p:cBhvr>
                                      <p:to>
                                        <p:strVal val="visible"/>
                                      </p:to>
                                    </p:set>
                                    <p:anim calcmode="lin" valueType="num">
                                      <p:cBhvr additive="base">
                                        <p:cTn id="61" dur="500" fill="hold"/>
                                        <p:tgtEl>
                                          <p:spTgt spid="88371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83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883736"/>
                                        </p:tgtEl>
                                        <p:attrNameLst>
                                          <p:attrName>style.visibility</p:attrName>
                                        </p:attrNameLst>
                                      </p:cBhvr>
                                      <p:to>
                                        <p:strVal val="visible"/>
                                      </p:to>
                                    </p:set>
                                    <p:anim calcmode="lin" valueType="num">
                                      <p:cBhvr>
                                        <p:cTn id="67" dur="500" fill="hold"/>
                                        <p:tgtEl>
                                          <p:spTgt spid="883736"/>
                                        </p:tgtEl>
                                        <p:attrNameLst>
                                          <p:attrName>ppt_w</p:attrName>
                                        </p:attrNameLst>
                                      </p:cBhvr>
                                      <p:tavLst>
                                        <p:tav tm="0">
                                          <p:val>
                                            <p:fltVal val="0"/>
                                          </p:val>
                                        </p:tav>
                                        <p:tav tm="100000">
                                          <p:val>
                                            <p:strVal val="#ppt_w"/>
                                          </p:val>
                                        </p:tav>
                                      </p:tavLst>
                                    </p:anim>
                                    <p:anim calcmode="lin" valueType="num">
                                      <p:cBhvr>
                                        <p:cTn id="68" dur="500" fill="hold"/>
                                        <p:tgtEl>
                                          <p:spTgt spid="883736"/>
                                        </p:tgtEl>
                                        <p:attrNameLst>
                                          <p:attrName>ppt_h</p:attrName>
                                        </p:attrNameLst>
                                      </p:cBhvr>
                                      <p:tavLst>
                                        <p:tav tm="0">
                                          <p:val>
                                            <p:fltVal val="0"/>
                                          </p:val>
                                        </p:tav>
                                        <p:tav tm="100000">
                                          <p:val>
                                            <p:strVal val="#ppt_h"/>
                                          </p:val>
                                        </p:tav>
                                      </p:tavLst>
                                    </p:anim>
                                    <p:animEffect transition="in" filter="fade">
                                      <p:cBhvr>
                                        <p:cTn id="69" dur="500"/>
                                        <p:tgtEl>
                                          <p:spTgt spid="883736"/>
                                        </p:tgtEl>
                                      </p:cBhvr>
                                    </p:animEffec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883714">
                                            <p:txEl>
                                              <p:pRg st="4" end="4"/>
                                            </p:txEl>
                                          </p:spTgt>
                                        </p:tgtEl>
                                        <p:attrNameLst>
                                          <p:attrName>style.visibility</p:attrName>
                                        </p:attrNameLst>
                                      </p:cBhvr>
                                      <p:to>
                                        <p:strVal val="visible"/>
                                      </p:to>
                                    </p:set>
                                    <p:anim calcmode="lin" valueType="num">
                                      <p:cBhvr additive="base">
                                        <p:cTn id="74" dur="500" fill="hold"/>
                                        <p:tgtEl>
                                          <p:spTgt spid="883714">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83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883737"/>
                                        </p:tgtEl>
                                        <p:attrNameLst>
                                          <p:attrName>style.visibility</p:attrName>
                                        </p:attrNameLst>
                                      </p:cBhvr>
                                      <p:to>
                                        <p:strVal val="visible"/>
                                      </p:to>
                                    </p:set>
                                    <p:anim calcmode="lin" valueType="num">
                                      <p:cBhvr>
                                        <p:cTn id="80" dur="500" fill="hold"/>
                                        <p:tgtEl>
                                          <p:spTgt spid="883737"/>
                                        </p:tgtEl>
                                        <p:attrNameLst>
                                          <p:attrName>ppt_w</p:attrName>
                                        </p:attrNameLst>
                                      </p:cBhvr>
                                      <p:tavLst>
                                        <p:tav tm="0">
                                          <p:val>
                                            <p:fltVal val="0"/>
                                          </p:val>
                                        </p:tav>
                                        <p:tav tm="100000">
                                          <p:val>
                                            <p:strVal val="#ppt_w"/>
                                          </p:val>
                                        </p:tav>
                                      </p:tavLst>
                                    </p:anim>
                                    <p:anim calcmode="lin" valueType="num">
                                      <p:cBhvr>
                                        <p:cTn id="81" dur="500" fill="hold"/>
                                        <p:tgtEl>
                                          <p:spTgt spid="883737"/>
                                        </p:tgtEl>
                                        <p:attrNameLst>
                                          <p:attrName>ppt_h</p:attrName>
                                        </p:attrNameLst>
                                      </p:cBhvr>
                                      <p:tavLst>
                                        <p:tav tm="0">
                                          <p:val>
                                            <p:fltVal val="0"/>
                                          </p:val>
                                        </p:tav>
                                        <p:tav tm="100000">
                                          <p:val>
                                            <p:strVal val="#ppt_h"/>
                                          </p:val>
                                        </p:tav>
                                      </p:tavLst>
                                    </p:anim>
                                    <p:animEffect transition="in" filter="fade">
                                      <p:cBhvr>
                                        <p:cTn id="82" dur="500"/>
                                        <p:tgtEl>
                                          <p:spTgt spid="883737"/>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883738"/>
                                        </p:tgtEl>
                                        <p:attrNameLst>
                                          <p:attrName>style.visibility</p:attrName>
                                        </p:attrNameLst>
                                      </p:cBhvr>
                                      <p:to>
                                        <p:strVal val="visible"/>
                                      </p:to>
                                    </p:set>
                                    <p:anim calcmode="lin" valueType="num">
                                      <p:cBhvr>
                                        <p:cTn id="87" dur="500" fill="hold"/>
                                        <p:tgtEl>
                                          <p:spTgt spid="883738"/>
                                        </p:tgtEl>
                                        <p:attrNameLst>
                                          <p:attrName>ppt_w</p:attrName>
                                        </p:attrNameLst>
                                      </p:cBhvr>
                                      <p:tavLst>
                                        <p:tav tm="0">
                                          <p:val>
                                            <p:fltVal val="0"/>
                                          </p:val>
                                        </p:tav>
                                        <p:tav tm="100000">
                                          <p:val>
                                            <p:strVal val="#ppt_w"/>
                                          </p:val>
                                        </p:tav>
                                      </p:tavLst>
                                    </p:anim>
                                    <p:anim calcmode="lin" valueType="num">
                                      <p:cBhvr>
                                        <p:cTn id="88" dur="500" fill="hold"/>
                                        <p:tgtEl>
                                          <p:spTgt spid="883738"/>
                                        </p:tgtEl>
                                        <p:attrNameLst>
                                          <p:attrName>ppt_h</p:attrName>
                                        </p:attrNameLst>
                                      </p:cBhvr>
                                      <p:tavLst>
                                        <p:tav tm="0">
                                          <p:val>
                                            <p:fltVal val="0"/>
                                          </p:val>
                                        </p:tav>
                                        <p:tav tm="100000">
                                          <p:val>
                                            <p:strVal val="#ppt_h"/>
                                          </p:val>
                                        </p:tav>
                                      </p:tavLst>
                                    </p:anim>
                                    <p:animEffect transition="in" filter="fade">
                                      <p:cBhvr>
                                        <p:cTn id="89" dur="500"/>
                                        <p:tgtEl>
                                          <p:spTgt spid="883738"/>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883739"/>
                                        </p:tgtEl>
                                        <p:attrNameLst>
                                          <p:attrName>style.visibility</p:attrName>
                                        </p:attrNameLst>
                                      </p:cBhvr>
                                      <p:to>
                                        <p:strVal val="visible"/>
                                      </p:to>
                                    </p:set>
                                    <p:anim calcmode="lin" valueType="num">
                                      <p:cBhvr>
                                        <p:cTn id="94" dur="500" fill="hold"/>
                                        <p:tgtEl>
                                          <p:spTgt spid="883739"/>
                                        </p:tgtEl>
                                        <p:attrNameLst>
                                          <p:attrName>ppt_w</p:attrName>
                                        </p:attrNameLst>
                                      </p:cBhvr>
                                      <p:tavLst>
                                        <p:tav tm="0">
                                          <p:val>
                                            <p:fltVal val="0"/>
                                          </p:val>
                                        </p:tav>
                                        <p:tav tm="100000">
                                          <p:val>
                                            <p:strVal val="#ppt_w"/>
                                          </p:val>
                                        </p:tav>
                                      </p:tavLst>
                                    </p:anim>
                                    <p:anim calcmode="lin" valueType="num">
                                      <p:cBhvr>
                                        <p:cTn id="95" dur="500" fill="hold"/>
                                        <p:tgtEl>
                                          <p:spTgt spid="883739"/>
                                        </p:tgtEl>
                                        <p:attrNameLst>
                                          <p:attrName>ppt_h</p:attrName>
                                        </p:attrNameLst>
                                      </p:cBhvr>
                                      <p:tavLst>
                                        <p:tav tm="0">
                                          <p:val>
                                            <p:fltVal val="0"/>
                                          </p:val>
                                        </p:tav>
                                        <p:tav tm="100000">
                                          <p:val>
                                            <p:strVal val="#ppt_h"/>
                                          </p:val>
                                        </p:tav>
                                      </p:tavLst>
                                    </p:anim>
                                    <p:animEffect transition="in" filter="fade">
                                      <p:cBhvr>
                                        <p:cTn id="96" dur="500"/>
                                        <p:tgtEl>
                                          <p:spTgt spid="883739"/>
                                        </p:tgtEl>
                                      </p:cBhvr>
                                    </p:animEffect>
                                  </p:childTnLst>
                                  <p:subTnLst>
                                    <p:audio>
                                      <p:cMediaNode>
                                        <p:cTn display="0" masterRel="sameClick">
                                          <p:stCondLst>
                                            <p:cond evt="begin" delay="0">
                                              <p:tn val="9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36" grpId="0" animBg="1"/>
      <p:bldP spid="883737" grpId="0" animBg="1"/>
      <p:bldP spid="883738" grpId="0" animBg="1"/>
      <p:bldP spid="883739" grpId="0" animBg="1"/>
      <p:bldP spid="883733" grpId="0" animBg="1"/>
      <p:bldP spid="883734" grpId="0" animBg="1"/>
      <p:bldP spid="883735" grpId="0" animBg="1"/>
      <p:bldP spid="88374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junction, branch, and loop</a:t>
            </a:r>
            <a:r>
              <a:rPr lang="en-US" alt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Consider the following circuit containing a                                   few batteries and resistors: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FF0000"/>
                </a:solidFill>
                <a:ea typeface="Calibri" pitchFamily="34" charset="0"/>
                <a:cs typeface="Times New Roman" pitchFamily="18" charset="0"/>
              </a:rPr>
              <a:t>junction</a:t>
            </a:r>
            <a:r>
              <a:rPr lang="en-US" altLang="en-US">
                <a:solidFill>
                  <a:srgbClr val="000000"/>
                </a:solidFill>
                <a:ea typeface="Calibri" pitchFamily="34" charset="0"/>
                <a:cs typeface="Times New Roman" pitchFamily="18" charset="0"/>
              </a:rPr>
              <a:t> is a point in a circuit where three                     or more wires are connected together.</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006600"/>
                </a:solidFill>
                <a:ea typeface="Calibri" pitchFamily="34" charset="0"/>
                <a:cs typeface="Times New Roman" pitchFamily="18" charset="0"/>
              </a:rPr>
              <a:t>branch</a:t>
            </a:r>
            <a:r>
              <a:rPr lang="en-US" altLang="en-US">
                <a:solidFill>
                  <a:srgbClr val="000000"/>
                </a:solidFill>
                <a:ea typeface="Calibri" pitchFamily="34" charset="0"/>
                <a:cs typeface="Times New Roman" pitchFamily="18" charset="0"/>
              </a:rPr>
              <a:t> is all the wire and                                              all the components connecting                                          one junction to another.</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990099"/>
                </a:solidFill>
                <a:ea typeface="Calibri" pitchFamily="34" charset="0"/>
                <a:cs typeface="Times New Roman" pitchFamily="18" charset="0"/>
              </a:rPr>
              <a:t>loop</a:t>
            </a:r>
            <a:r>
              <a:rPr lang="en-US" altLang="en-US">
                <a:solidFill>
                  <a:srgbClr val="000000"/>
                </a:solidFill>
                <a:ea typeface="Calibri" pitchFamily="34" charset="0"/>
                <a:cs typeface="Times New Roman" pitchFamily="18" charset="0"/>
              </a:rPr>
              <a:t> is all the wire and                                              all the components in a                                             complete circle.</a:t>
            </a:r>
          </a:p>
        </p:txBody>
      </p:sp>
      <p:sp>
        <p:nvSpPr>
          <p:cNvPr id="67587"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8"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sp>
        <p:nvSpPr>
          <p:cNvPr id="20" name="Text Box 65"/>
          <p:cNvSpPr txBox="1">
            <a:spLocks noChangeArrowheads="1"/>
          </p:cNvSpPr>
          <p:nvPr/>
        </p:nvSpPr>
        <p:spPr bwMode="auto">
          <a:xfrm>
            <a:off x="6962775" y="3644900"/>
            <a:ext cx="1892300" cy="822325"/>
          </a:xfrm>
          <a:prstGeom prst="rect">
            <a:avLst/>
          </a:prstGeom>
          <a:noFill/>
          <a:ln>
            <a:noFill/>
          </a:ln>
          <a:effectLst/>
          <a:extLst/>
        </p:spPr>
        <p:txBody>
          <a:bodyPr>
            <a:spAutoFit/>
          </a:bodyPr>
          <a:lstStyle/>
          <a:p>
            <a:pPr algn="ctr">
              <a:spcBef>
                <a:spcPct val="50000"/>
              </a:spcBef>
              <a:defRPr/>
            </a:pPr>
            <a:r>
              <a:rPr lang="en-US" altLang="en-US" dirty="0">
                <a:solidFill>
                  <a:schemeClr val="tx1">
                    <a:lumMod val="65000"/>
                    <a:lumOff val="35000"/>
                  </a:schemeClr>
                </a:solidFill>
              </a:rPr>
              <a:t>Snoop Dog Kirchhoff</a:t>
            </a:r>
          </a:p>
        </p:txBody>
      </p:sp>
      <p:pic>
        <p:nvPicPr>
          <p:cNvPr id="67590"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200711" name="Rectangle 7"/>
          <p:cNvSpPr>
            <a:spLocks noChangeArrowheads="1"/>
          </p:cNvSpPr>
          <p:nvPr/>
        </p:nvSpPr>
        <p:spPr bwMode="auto">
          <a:xfrm>
            <a:off x="5283200" y="4686300"/>
            <a:ext cx="1930400" cy="1989138"/>
          </a:xfrm>
          <a:prstGeom prst="rect">
            <a:avLst/>
          </a:prstGeom>
          <a:solidFill>
            <a:srgbClr val="990099">
              <a:alpha val="50195"/>
            </a:srgbClr>
          </a:solidFill>
          <a:ln w="76200">
            <a:solidFill>
              <a:srgbClr val="990099">
                <a:alpha val="50195"/>
              </a:srgbClr>
            </a:solidFill>
            <a:miter lim="800000"/>
            <a:headEnd/>
            <a:tailEnd/>
          </a:ln>
        </p:spPr>
        <p:txBody>
          <a:bodyPr wrap="none" anchor="ctr"/>
          <a:lstStyle/>
          <a:p>
            <a:endParaRPr lang="en-US" altLang="en-US"/>
          </a:p>
        </p:txBody>
      </p:sp>
      <p:sp>
        <p:nvSpPr>
          <p:cNvPr id="200712" name="Rectangle 8"/>
          <p:cNvSpPr>
            <a:spLocks noChangeArrowheads="1"/>
          </p:cNvSpPr>
          <p:nvPr/>
        </p:nvSpPr>
        <p:spPr bwMode="auto">
          <a:xfrm>
            <a:off x="7221538" y="4667250"/>
            <a:ext cx="1103312" cy="1989138"/>
          </a:xfrm>
          <a:prstGeom prst="rect">
            <a:avLst/>
          </a:prstGeom>
          <a:solidFill>
            <a:srgbClr val="FF33CC">
              <a:alpha val="50195"/>
            </a:srgbClr>
          </a:solidFill>
          <a:ln w="76200">
            <a:solidFill>
              <a:srgbClr val="FF33CC">
                <a:alpha val="50195"/>
              </a:srgbClr>
            </a:solidFill>
            <a:miter lim="800000"/>
            <a:headEnd/>
            <a:tailEnd/>
          </a:ln>
        </p:spPr>
        <p:txBody>
          <a:bodyPr wrap="none" anchor="ctr"/>
          <a:lstStyle/>
          <a:p>
            <a:endParaRPr lang="en-US" altLang="en-US"/>
          </a:p>
        </p:txBody>
      </p:sp>
      <p:sp>
        <p:nvSpPr>
          <p:cNvPr id="200713" name="Freeform 9"/>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dashDot"/>
            <a:round/>
            <a:headEnd/>
            <a:tailEnd/>
          </a:ln>
        </p:spPr>
        <p:txBody>
          <a:bodyPr/>
          <a:lstStyle/>
          <a:p>
            <a:endParaRPr lang="en-US"/>
          </a:p>
        </p:txBody>
      </p:sp>
      <p:sp>
        <p:nvSpPr>
          <p:cNvPr id="200714" name="Freeform 10"/>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003300">
                <a:alpha val="50195"/>
              </a:srgbClr>
            </a:solidFill>
            <a:prstDash val="dash"/>
            <a:round/>
            <a:headEnd/>
            <a:tailEnd/>
          </a:ln>
        </p:spPr>
        <p:txBody>
          <a:bodyPr/>
          <a:lstStyle/>
          <a:p>
            <a:endParaRPr lang="en-US"/>
          </a:p>
        </p:txBody>
      </p:sp>
      <p:sp>
        <p:nvSpPr>
          <p:cNvPr id="200715" name="Oval 11"/>
          <p:cNvSpPr>
            <a:spLocks noChangeArrowheads="1"/>
          </p:cNvSpPr>
          <p:nvPr/>
        </p:nvSpPr>
        <p:spPr bwMode="auto">
          <a:xfrm>
            <a:off x="7154863" y="6602413"/>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
        <p:nvSpPr>
          <p:cNvPr id="200716" name="Line 12"/>
          <p:cNvSpPr>
            <a:spLocks noChangeShapeType="1"/>
          </p:cNvSpPr>
          <p:nvPr/>
        </p:nvSpPr>
        <p:spPr bwMode="auto">
          <a:xfrm>
            <a:off x="7227888" y="4686300"/>
            <a:ext cx="0" cy="1974850"/>
          </a:xfrm>
          <a:prstGeom prst="line">
            <a:avLst/>
          </a:prstGeom>
          <a:noFill/>
          <a:ln w="76200">
            <a:solidFill>
              <a:srgbClr val="003300">
                <a:alpha val="50195"/>
              </a:srgbClr>
            </a:solidFill>
            <a:prstDash val="sysDot"/>
            <a:round/>
            <a:headEnd/>
            <a:tailEnd/>
          </a:ln>
        </p:spPr>
        <p:txBody>
          <a:bodyPr/>
          <a:lstStyle/>
          <a:p>
            <a:endParaRPr lang="en-US"/>
          </a:p>
        </p:txBody>
      </p:sp>
      <p:sp>
        <p:nvSpPr>
          <p:cNvPr id="200717" name="Oval 13"/>
          <p:cNvSpPr>
            <a:spLocks noChangeArrowheads="1"/>
          </p:cNvSpPr>
          <p:nvPr/>
        </p:nvSpPr>
        <p:spPr bwMode="auto">
          <a:xfrm>
            <a:off x="7148513" y="4606925"/>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0" end="0"/>
                                            </p:txEl>
                                          </p:spTgt>
                                        </p:tgtEl>
                                        <p:attrNameLst>
                                          <p:attrName>style.visibility</p:attrName>
                                        </p:attrNameLst>
                                      </p:cBhvr>
                                      <p:to>
                                        <p:strVal val="visible"/>
                                      </p:to>
                                    </p:set>
                                    <p:anim calcmode="lin" valueType="num">
                                      <p:cBhvr additive="base">
                                        <p:cTn id="7" dur="500" fill="hold"/>
                                        <p:tgtEl>
                                          <p:spTgt spid="834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834562">
                                            <p:txEl>
                                              <p:pRg st="1" end="1"/>
                                            </p:txEl>
                                          </p:spTgt>
                                        </p:tgtEl>
                                        <p:attrNameLst>
                                          <p:attrName>style.visibility</p:attrName>
                                        </p:attrNameLst>
                                      </p:cBhvr>
                                      <p:to>
                                        <p:strVal val="visible"/>
                                      </p:to>
                                    </p:set>
                                    <p:anim calcmode="lin" valueType="num">
                                      <p:cBhvr additive="base">
                                        <p:cTn id="20" dur="500" fill="hold"/>
                                        <p:tgtEl>
                                          <p:spTgt spid="83456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3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834562">
                                            <p:txEl>
                                              <p:pRg st="2" end="2"/>
                                            </p:txEl>
                                          </p:spTgt>
                                        </p:tgtEl>
                                        <p:attrNameLst>
                                          <p:attrName>style.visibility</p:attrName>
                                        </p:attrNameLst>
                                      </p:cBhvr>
                                      <p:to>
                                        <p:strVal val="visible"/>
                                      </p:to>
                                    </p:set>
                                    <p:anim calcmode="lin" valueType="num">
                                      <p:cBhvr additive="base">
                                        <p:cTn id="26"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53" presetClass="entr" presetSubtype="0" fill="hold" nodeType="withEffect">
                                  <p:stCondLst>
                                    <p:cond delay="0"/>
                                  </p:stCondLst>
                                  <p:childTnLst>
                                    <p:set>
                                      <p:cBhvr>
                                        <p:cTn id="29" dur="1" fill="hold">
                                          <p:stCondLst>
                                            <p:cond delay="0"/>
                                          </p:stCondLst>
                                        </p:cTn>
                                        <p:tgtEl>
                                          <p:spTgt spid="67590"/>
                                        </p:tgtEl>
                                        <p:attrNameLst>
                                          <p:attrName>style.visibility</p:attrName>
                                        </p:attrNameLst>
                                      </p:cBhvr>
                                      <p:to>
                                        <p:strVal val="visible"/>
                                      </p:to>
                                    </p:set>
                                    <p:anim calcmode="lin" valueType="num">
                                      <p:cBhvr>
                                        <p:cTn id="30" dur="500" fill="hold"/>
                                        <p:tgtEl>
                                          <p:spTgt spid="67590"/>
                                        </p:tgtEl>
                                        <p:attrNameLst>
                                          <p:attrName>ppt_w</p:attrName>
                                        </p:attrNameLst>
                                      </p:cBhvr>
                                      <p:tavLst>
                                        <p:tav tm="0">
                                          <p:val>
                                            <p:fltVal val="0"/>
                                          </p:val>
                                        </p:tav>
                                        <p:tav tm="100000">
                                          <p:val>
                                            <p:strVal val="#ppt_w"/>
                                          </p:val>
                                        </p:tav>
                                      </p:tavLst>
                                    </p:anim>
                                    <p:anim calcmode="lin" valueType="num">
                                      <p:cBhvr>
                                        <p:cTn id="31" dur="500" fill="hold"/>
                                        <p:tgtEl>
                                          <p:spTgt spid="67590"/>
                                        </p:tgtEl>
                                        <p:attrNameLst>
                                          <p:attrName>ppt_h</p:attrName>
                                        </p:attrNameLst>
                                      </p:cBhvr>
                                      <p:tavLst>
                                        <p:tav tm="0">
                                          <p:val>
                                            <p:fltVal val="0"/>
                                          </p:val>
                                        </p:tav>
                                        <p:tav tm="100000">
                                          <p:val>
                                            <p:strVal val="#ppt_h"/>
                                          </p:val>
                                        </p:tav>
                                      </p:tavLst>
                                    </p:anim>
                                    <p:animEffect transition="in" filter="fade">
                                      <p:cBhvr>
                                        <p:cTn id="32" dur="500"/>
                                        <p:tgtEl>
                                          <p:spTgt spid="6759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34562">
                                            <p:txEl>
                                              <p:pRg st="3" end="3"/>
                                            </p:txEl>
                                          </p:spTgt>
                                        </p:tgtEl>
                                        <p:attrNameLst>
                                          <p:attrName>style.visibility</p:attrName>
                                        </p:attrNameLst>
                                      </p:cBhvr>
                                      <p:to>
                                        <p:strVal val="visible"/>
                                      </p:to>
                                    </p:set>
                                    <p:anim calcmode="lin" valueType="num">
                                      <p:cBhvr additive="base">
                                        <p:cTn id="37"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200715"/>
                                        </p:tgtEl>
                                        <p:attrNameLst>
                                          <p:attrName>style.visibility</p:attrName>
                                        </p:attrNameLst>
                                      </p:cBhvr>
                                      <p:to>
                                        <p:strVal val="visible"/>
                                      </p:to>
                                    </p:set>
                                    <p:anim calcmode="lin" valueType="num">
                                      <p:cBhvr>
                                        <p:cTn id="43" dur="500" fill="hold"/>
                                        <p:tgtEl>
                                          <p:spTgt spid="200715"/>
                                        </p:tgtEl>
                                        <p:attrNameLst>
                                          <p:attrName>ppt_w</p:attrName>
                                        </p:attrNameLst>
                                      </p:cBhvr>
                                      <p:tavLst>
                                        <p:tav tm="0">
                                          <p:val>
                                            <p:fltVal val="0"/>
                                          </p:val>
                                        </p:tav>
                                        <p:tav tm="100000">
                                          <p:val>
                                            <p:strVal val="#ppt_w"/>
                                          </p:val>
                                        </p:tav>
                                      </p:tavLst>
                                    </p:anim>
                                    <p:anim calcmode="lin" valueType="num">
                                      <p:cBhvr>
                                        <p:cTn id="44" dur="500" fill="hold"/>
                                        <p:tgtEl>
                                          <p:spTgt spid="200715"/>
                                        </p:tgtEl>
                                        <p:attrNameLst>
                                          <p:attrName>ppt_h</p:attrName>
                                        </p:attrNameLst>
                                      </p:cBhvr>
                                      <p:tavLst>
                                        <p:tav tm="0">
                                          <p:val>
                                            <p:fltVal val="0"/>
                                          </p:val>
                                        </p:tav>
                                        <p:tav tm="100000">
                                          <p:val>
                                            <p:strVal val="#ppt_h"/>
                                          </p:val>
                                        </p:tav>
                                      </p:tavLst>
                                    </p:anim>
                                    <p:animEffect transition="in" filter="fade">
                                      <p:cBhvr>
                                        <p:cTn id="45" dur="500"/>
                                        <p:tgtEl>
                                          <p:spTgt spid="200715"/>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200717"/>
                                        </p:tgtEl>
                                        <p:attrNameLst>
                                          <p:attrName>style.visibility</p:attrName>
                                        </p:attrNameLst>
                                      </p:cBhvr>
                                      <p:to>
                                        <p:strVal val="visible"/>
                                      </p:to>
                                    </p:set>
                                    <p:anim calcmode="lin" valueType="num">
                                      <p:cBhvr>
                                        <p:cTn id="50" dur="500" fill="hold"/>
                                        <p:tgtEl>
                                          <p:spTgt spid="200717"/>
                                        </p:tgtEl>
                                        <p:attrNameLst>
                                          <p:attrName>ppt_w</p:attrName>
                                        </p:attrNameLst>
                                      </p:cBhvr>
                                      <p:tavLst>
                                        <p:tav tm="0">
                                          <p:val>
                                            <p:fltVal val="0"/>
                                          </p:val>
                                        </p:tav>
                                        <p:tav tm="100000">
                                          <p:val>
                                            <p:strVal val="#ppt_w"/>
                                          </p:val>
                                        </p:tav>
                                      </p:tavLst>
                                    </p:anim>
                                    <p:anim calcmode="lin" valueType="num">
                                      <p:cBhvr>
                                        <p:cTn id="51" dur="500" fill="hold"/>
                                        <p:tgtEl>
                                          <p:spTgt spid="200717"/>
                                        </p:tgtEl>
                                        <p:attrNameLst>
                                          <p:attrName>ppt_h</p:attrName>
                                        </p:attrNameLst>
                                      </p:cBhvr>
                                      <p:tavLst>
                                        <p:tav tm="0">
                                          <p:val>
                                            <p:fltVal val="0"/>
                                          </p:val>
                                        </p:tav>
                                        <p:tav tm="100000">
                                          <p:val>
                                            <p:strVal val="#ppt_h"/>
                                          </p:val>
                                        </p:tav>
                                      </p:tavLst>
                                    </p:anim>
                                    <p:animEffect transition="in" filter="fade">
                                      <p:cBhvr>
                                        <p:cTn id="52" dur="500"/>
                                        <p:tgtEl>
                                          <p:spTgt spid="200717"/>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834562">
                                            <p:txEl>
                                              <p:pRg st="4" end="4"/>
                                            </p:txEl>
                                          </p:spTgt>
                                        </p:tgtEl>
                                        <p:attrNameLst>
                                          <p:attrName>style.visibility</p:attrName>
                                        </p:attrNameLst>
                                      </p:cBhvr>
                                      <p:to>
                                        <p:strVal val="visible"/>
                                      </p:to>
                                    </p:set>
                                    <p:anim calcmode="lin" valueType="num">
                                      <p:cBhvr additive="base">
                                        <p:cTn id="57"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0716"/>
                                        </p:tgtEl>
                                        <p:attrNameLst>
                                          <p:attrName>style.visibility</p:attrName>
                                        </p:attrNameLst>
                                      </p:cBhvr>
                                      <p:to>
                                        <p:strVal val="visible"/>
                                      </p:to>
                                    </p:set>
                                    <p:animEffect transition="in" filter="fade">
                                      <p:cBhvr>
                                        <p:cTn id="63" dur="2000"/>
                                        <p:tgtEl>
                                          <p:spTgt spid="200716"/>
                                        </p:tgtEl>
                                      </p:cBhvr>
                                    </p:animEffect>
                                  </p:childTnLst>
                                  <p:subTnLst>
                                    <p:audio>
                                      <p:cMediaNode>
                                        <p:cTn display="0" masterRel="sameClick">
                                          <p:stCondLst>
                                            <p:cond evt="begin" delay="0">
                                              <p:tn val="61"/>
                                            </p:cond>
                                          </p:stCondLst>
                                          <p:endCondLst>
                                            <p:cond evt="onStopAudio" delay="0">
                                              <p:tgtEl>
                                                <p:sldTgt/>
                                              </p:tgtEl>
                                            </p:cond>
                                          </p:endCondLst>
                                        </p:cTn>
                                        <p:tgtEl>
                                          <p:sndTgt r:embed="rId6" name="voltag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0713"/>
                                        </p:tgtEl>
                                        <p:attrNameLst>
                                          <p:attrName>style.visibility</p:attrName>
                                        </p:attrNameLst>
                                      </p:cBhvr>
                                      <p:to>
                                        <p:strVal val="visible"/>
                                      </p:to>
                                    </p:set>
                                    <p:animEffect transition="in" filter="fade">
                                      <p:cBhvr>
                                        <p:cTn id="68" dur="2000"/>
                                        <p:tgtEl>
                                          <p:spTgt spid="200713"/>
                                        </p:tgtEl>
                                      </p:cBhvr>
                                    </p:animEffect>
                                  </p:childTnLst>
                                  <p:subTnLst>
                                    <p:audio>
                                      <p:cMediaNode>
                                        <p:cTn display="0" masterRel="sameClick">
                                          <p:stCondLst>
                                            <p:cond evt="begin" delay="0">
                                              <p:tn val="66"/>
                                            </p:cond>
                                          </p:stCondLst>
                                          <p:endCondLst>
                                            <p:cond evt="onStopAudio" delay="0">
                                              <p:tgtEl>
                                                <p:sldTgt/>
                                              </p:tgtEl>
                                            </p:cond>
                                          </p:endCondLst>
                                        </p:cTn>
                                        <p:tgtEl>
                                          <p:sndTgt r:embed="rId6" name="voltag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0714"/>
                                        </p:tgtEl>
                                        <p:attrNameLst>
                                          <p:attrName>style.visibility</p:attrName>
                                        </p:attrNameLst>
                                      </p:cBhvr>
                                      <p:to>
                                        <p:strVal val="visible"/>
                                      </p:to>
                                    </p:set>
                                    <p:animEffect transition="in" filter="fade">
                                      <p:cBhvr>
                                        <p:cTn id="73" dur="2000"/>
                                        <p:tgtEl>
                                          <p:spTgt spid="200714"/>
                                        </p:tgtEl>
                                      </p:cBhvr>
                                    </p:animEffect>
                                  </p:childTnLst>
                                  <p:subTnLst>
                                    <p:audio>
                                      <p:cMediaNode>
                                        <p:cTn display="0" masterRel="sameClick">
                                          <p:stCondLst>
                                            <p:cond evt="begin" delay="0">
                                              <p:tn val="71"/>
                                            </p:cond>
                                          </p:stCondLst>
                                          <p:endCondLst>
                                            <p:cond evt="onStopAudio" delay="0">
                                              <p:tgtEl>
                                                <p:sldTgt/>
                                              </p:tgtEl>
                                            </p:cond>
                                          </p:endCondLst>
                                        </p:cTn>
                                        <p:tgtEl>
                                          <p:sndTgt r:embed="rId6" name="voltage.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834562">
                                            <p:txEl>
                                              <p:pRg st="5" end="5"/>
                                            </p:txEl>
                                          </p:spTgt>
                                        </p:tgtEl>
                                        <p:attrNameLst>
                                          <p:attrName>style.visibility</p:attrName>
                                        </p:attrNameLst>
                                      </p:cBhvr>
                                      <p:to>
                                        <p:strVal val="visible"/>
                                      </p:to>
                                    </p:set>
                                    <p:anim calcmode="lin" valueType="num">
                                      <p:cBhvr additive="base">
                                        <p:cTn id="78" dur="500" fill="hold"/>
                                        <p:tgtEl>
                                          <p:spTgt spid="834562">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83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1" presetClass="entr" presetSubtype="4" fill="hold" grpId="0" nodeType="clickEffect">
                                  <p:stCondLst>
                                    <p:cond delay="0"/>
                                  </p:stCondLst>
                                  <p:childTnLst>
                                    <p:set>
                                      <p:cBhvr>
                                        <p:cTn id="83" dur="1" fill="hold">
                                          <p:stCondLst>
                                            <p:cond delay="0"/>
                                          </p:stCondLst>
                                        </p:cTn>
                                        <p:tgtEl>
                                          <p:spTgt spid="200711"/>
                                        </p:tgtEl>
                                        <p:attrNameLst>
                                          <p:attrName>style.visibility</p:attrName>
                                        </p:attrNameLst>
                                      </p:cBhvr>
                                      <p:to>
                                        <p:strVal val="visible"/>
                                      </p:to>
                                    </p:set>
                                    <p:animEffect transition="in" filter="wheel(4)">
                                      <p:cBhvr>
                                        <p:cTn id="84" dur="2000"/>
                                        <p:tgtEl>
                                          <p:spTgt spid="200711"/>
                                        </p:tgtEl>
                                      </p:cBhvr>
                                    </p:animEffect>
                                  </p:childTnLst>
                                  <p:subTnLst>
                                    <p:audio>
                                      <p:cMediaNode>
                                        <p:cTn display="0" masterRel="sameClick">
                                          <p:stCondLst>
                                            <p:cond evt="begin" delay="0">
                                              <p:tn val="82"/>
                                            </p:cond>
                                          </p:stCondLst>
                                          <p:endCondLst>
                                            <p:cond evt="onStopAudio" delay="0">
                                              <p:tgtEl>
                                                <p:sldTgt/>
                                              </p:tgtEl>
                                            </p:cond>
                                          </p:endCondLst>
                                        </p:cTn>
                                        <p:tgtEl>
                                          <p:sndTgt r:embed="rId7" name="drumroll.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1" presetClass="entr" presetSubtype="4" fill="hold" grpId="0" nodeType="clickEffect">
                                  <p:stCondLst>
                                    <p:cond delay="0"/>
                                  </p:stCondLst>
                                  <p:childTnLst>
                                    <p:set>
                                      <p:cBhvr>
                                        <p:cTn id="88" dur="1" fill="hold">
                                          <p:stCondLst>
                                            <p:cond delay="0"/>
                                          </p:stCondLst>
                                        </p:cTn>
                                        <p:tgtEl>
                                          <p:spTgt spid="200712"/>
                                        </p:tgtEl>
                                        <p:attrNameLst>
                                          <p:attrName>style.visibility</p:attrName>
                                        </p:attrNameLst>
                                      </p:cBhvr>
                                      <p:to>
                                        <p:strVal val="visible"/>
                                      </p:to>
                                    </p:set>
                                    <p:animEffect transition="in" filter="wheel(4)">
                                      <p:cBhvr>
                                        <p:cTn id="89" dur="2000"/>
                                        <p:tgtEl>
                                          <p:spTgt spid="200712"/>
                                        </p:tgtEl>
                                      </p:cBhvr>
                                    </p:animEffect>
                                  </p:childTnLst>
                                  <p:subTnLst>
                                    <p:audio>
                                      <p:cMediaNode>
                                        <p:cTn display="0" masterRel="sameClick">
                                          <p:stCondLst>
                                            <p:cond evt="begin" delay="0">
                                              <p:tn val="87"/>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0711" grpId="0" animBg="1"/>
      <p:bldP spid="200712" grpId="0" animBg="1"/>
      <p:bldP spid="200713" grpId="0" animBg="1"/>
      <p:bldP spid="200714" grpId="0" animBg="1"/>
      <p:bldP spid="200715" grpId="0" animBg="1"/>
      <p:bldP spid="200716" grpId="0" animBg="1"/>
      <p:bldP spid="2007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4"/>
          <p:cNvSpPr>
            <a:spLocks noChangeArrowheads="1"/>
          </p:cNvSpPr>
          <p:nvPr/>
        </p:nvSpPr>
        <p:spPr bwMode="auto">
          <a:xfrm>
            <a:off x="682625" y="4846638"/>
            <a:ext cx="4557713" cy="2011362"/>
          </a:xfrm>
          <a:prstGeom prst="rect">
            <a:avLst/>
          </a:prstGeom>
          <a:solidFill>
            <a:srgbClr val="FFCCCC"/>
          </a:solidFill>
          <a:ln w="9525">
            <a:noFill/>
            <a:miter lim="800000"/>
            <a:headEnd/>
            <a:tailEnd/>
          </a:ln>
        </p:spPr>
        <p:txBody>
          <a:bodyPr/>
          <a:lstStyle/>
          <a:p>
            <a:pPr>
              <a:spcBef>
                <a:spcPct val="20000"/>
              </a:spcBef>
            </a:pPr>
            <a:r>
              <a:rPr lang="en-US" altLang="en-US" b="1" i="1"/>
              <a:t>FYI </a:t>
            </a:r>
          </a:p>
          <a:p>
            <a:pPr>
              <a:spcBef>
                <a:spcPct val="20000"/>
              </a:spcBef>
            </a:pPr>
            <a:r>
              <a:rPr lang="en-US" altLang="en-US" b="1">
                <a:sym typeface="Symbol" pitchFamily="18" charset="2"/>
              </a:rPr>
              <a:t></a:t>
            </a:r>
            <a:r>
              <a:rPr lang="en-US" altLang="en-US">
                <a:sym typeface="Symbol" pitchFamily="18" charset="2"/>
              </a:rPr>
              <a:t>If a current turns out to have    a negative solution, you will interpret that as meaning that it flows in the opposite direction.</a:t>
            </a:r>
          </a:p>
        </p:txBody>
      </p:sp>
      <p:sp>
        <p:nvSpPr>
          <p:cNvPr id="68611" name="Rectangle 3"/>
          <p:cNvSpPr>
            <a:spLocks noChangeArrowheads="1"/>
          </p:cNvSpPr>
          <p:nvPr/>
        </p:nvSpPr>
        <p:spPr bwMode="auto">
          <a:xfrm>
            <a:off x="5022850" y="4789488"/>
            <a:ext cx="3440113" cy="2068512"/>
          </a:xfrm>
          <a:prstGeom prst="rect">
            <a:avLst/>
          </a:prstGeom>
          <a:solidFill>
            <a:srgbClr val="EAEAEA"/>
          </a:solidFill>
          <a:ln w="9525">
            <a:solidFill>
              <a:srgbClr val="EAEAEA"/>
            </a:solidFill>
            <a:miter lim="800000"/>
            <a:headEnd/>
            <a:tailEnd/>
          </a:ln>
        </p:spPr>
        <p:txBody>
          <a:bodyPr wrap="none" anchor="ctr"/>
          <a:lstStyle/>
          <a:p>
            <a:endParaRPr lang="en-US" altLang="en-US"/>
          </a:p>
        </p:txBody>
      </p:sp>
      <p:sp>
        <p:nvSpPr>
          <p:cNvPr id="834562" name="Rectangle 2"/>
          <p:cNvSpPr>
            <a:spLocks noChangeArrowheads="1"/>
          </p:cNvSpPr>
          <p:nvPr/>
        </p:nvSpPr>
        <p:spPr bwMode="auto">
          <a:xfrm>
            <a:off x="685800" y="1549400"/>
            <a:ext cx="7772400" cy="3341688"/>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ea typeface="Calibri" pitchFamily="34" charset="0"/>
                <a:cs typeface="Times New Roman" pitchFamily="18" charset="0"/>
              </a:rPr>
              <a:t>Kirchhoff’s rules</a:t>
            </a:r>
            <a:r>
              <a:rPr lang="en-US" altLang="en-US" dirty="0">
                <a:solidFill>
                  <a:srgbClr val="333399"/>
                </a:solidFill>
                <a:ea typeface="Calibri" pitchFamily="34" charset="0"/>
                <a:cs typeface="Times New Roman" pitchFamily="18" charset="0"/>
              </a:rPr>
              <a:t> – </a:t>
            </a:r>
            <a:r>
              <a:rPr lang="en-US" altLang="en-US" dirty="0" smtClean="0">
                <a:solidFill>
                  <a:srgbClr val="333399"/>
                </a:solidFill>
                <a:ea typeface="Calibri" pitchFamily="34" charset="0"/>
                <a:cs typeface="Times New Roman" pitchFamily="18" charset="0"/>
              </a:rPr>
              <a:t>the rule for current </a:t>
            </a:r>
            <a:r>
              <a:rPr lang="en-US" altLang="en-US" i="1" dirty="0" smtClean="0">
                <a:solidFill>
                  <a:srgbClr val="333399"/>
                </a:solidFill>
                <a:ea typeface="Calibri" pitchFamily="34" charset="0"/>
                <a:cs typeface="Times New Roman" pitchFamily="18" charset="0"/>
              </a:rPr>
              <a:t>I</a:t>
            </a:r>
            <a:r>
              <a:rPr lang="en-US" alt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STEP 1: Assign a current to each branch.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If you have a good idea which way it flows,                choose that direction.</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If you don’t, an arbitrary                                           direction will do just fine.</a:t>
            </a:r>
          </a:p>
        </p:txBody>
      </p:sp>
      <p:sp>
        <p:nvSpPr>
          <p:cNvPr id="68613"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7"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68615"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202760" name="Freeform 8"/>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202761" name="Freeform 9"/>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202762" name="Line 10"/>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202763" name="Text Box 11"/>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202764" name="Text Box 12"/>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202765" name="Text Box 13"/>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68622" name="Oval 14"/>
          <p:cNvSpPr>
            <a:spLocks noChangeArrowheads="1"/>
          </p:cNvSpPr>
          <p:nvPr/>
        </p:nvSpPr>
        <p:spPr bwMode="auto">
          <a:xfrm>
            <a:off x="7154863" y="6602413"/>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
        <p:nvSpPr>
          <p:cNvPr id="68623" name="Oval 15"/>
          <p:cNvSpPr>
            <a:spLocks noChangeArrowheads="1"/>
          </p:cNvSpPr>
          <p:nvPr/>
        </p:nvSpPr>
        <p:spPr bwMode="auto">
          <a:xfrm>
            <a:off x="7148513" y="4606925"/>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 end="2"/>
                                            </p:txEl>
                                          </p:spTgt>
                                        </p:tgtEl>
                                        <p:attrNameLst>
                                          <p:attrName>style.visibility</p:attrName>
                                        </p:attrNameLst>
                                      </p:cBhvr>
                                      <p:to>
                                        <p:strVal val="visible"/>
                                      </p:to>
                                    </p:set>
                                    <p:anim calcmode="lin" valueType="num">
                                      <p:cBhvr additive="base">
                                        <p:cTn id="7"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4562">
                                            <p:txEl>
                                              <p:pRg st="3" end="3"/>
                                            </p:txEl>
                                          </p:spTgt>
                                        </p:tgtEl>
                                        <p:attrNameLst>
                                          <p:attrName>style.visibility</p:attrName>
                                        </p:attrNameLst>
                                      </p:cBhvr>
                                      <p:to>
                                        <p:strVal val="visible"/>
                                      </p:to>
                                    </p:set>
                                    <p:anim calcmode="lin" valueType="num">
                                      <p:cBhvr additive="base">
                                        <p:cTn id="13"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4562">
                                            <p:txEl>
                                              <p:pRg st="4" end="4"/>
                                            </p:txEl>
                                          </p:spTgt>
                                        </p:tgtEl>
                                        <p:attrNameLst>
                                          <p:attrName>style.visibility</p:attrName>
                                        </p:attrNameLst>
                                      </p:cBhvr>
                                      <p:to>
                                        <p:strVal val="visible"/>
                                      </p:to>
                                    </p:set>
                                    <p:anim calcmode="lin" valueType="num">
                                      <p:cBhvr additive="base">
                                        <p:cTn id="19"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2760"/>
                                        </p:tgtEl>
                                        <p:attrNameLst>
                                          <p:attrName>style.visibility</p:attrName>
                                        </p:attrNameLst>
                                      </p:cBhvr>
                                      <p:to>
                                        <p:strVal val="visible"/>
                                      </p:to>
                                    </p:set>
                                    <p:animEffect transition="in" filter="fade">
                                      <p:cBhvr>
                                        <p:cTn id="25" dur="1000"/>
                                        <p:tgtEl>
                                          <p:spTgt spid="202760"/>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202763"/>
                                        </p:tgtEl>
                                        <p:attrNameLst>
                                          <p:attrName>style.visibility</p:attrName>
                                        </p:attrNameLst>
                                      </p:cBhvr>
                                      <p:to>
                                        <p:strVal val="visible"/>
                                      </p:to>
                                    </p:set>
                                    <p:anim calcmode="lin" valueType="num">
                                      <p:cBhvr>
                                        <p:cTn id="30" dur="500" fill="hold"/>
                                        <p:tgtEl>
                                          <p:spTgt spid="202763"/>
                                        </p:tgtEl>
                                        <p:attrNameLst>
                                          <p:attrName>ppt_w</p:attrName>
                                        </p:attrNameLst>
                                      </p:cBhvr>
                                      <p:tavLst>
                                        <p:tav tm="0">
                                          <p:val>
                                            <p:fltVal val="0"/>
                                          </p:val>
                                        </p:tav>
                                        <p:tav tm="100000">
                                          <p:val>
                                            <p:strVal val="#ppt_w"/>
                                          </p:val>
                                        </p:tav>
                                      </p:tavLst>
                                    </p:anim>
                                    <p:anim calcmode="lin" valueType="num">
                                      <p:cBhvr>
                                        <p:cTn id="31" dur="500" fill="hold"/>
                                        <p:tgtEl>
                                          <p:spTgt spid="202763"/>
                                        </p:tgtEl>
                                        <p:attrNameLst>
                                          <p:attrName>ppt_h</p:attrName>
                                        </p:attrNameLst>
                                      </p:cBhvr>
                                      <p:tavLst>
                                        <p:tav tm="0">
                                          <p:val>
                                            <p:fltVal val="0"/>
                                          </p:val>
                                        </p:tav>
                                        <p:tav tm="100000">
                                          <p:val>
                                            <p:strVal val="#ppt_h"/>
                                          </p:val>
                                        </p:tav>
                                      </p:tavLst>
                                    </p:anim>
                                    <p:animEffect transition="in" filter="fade">
                                      <p:cBhvr>
                                        <p:cTn id="32" dur="500"/>
                                        <p:tgtEl>
                                          <p:spTgt spid="202763"/>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2762"/>
                                        </p:tgtEl>
                                        <p:attrNameLst>
                                          <p:attrName>style.visibility</p:attrName>
                                        </p:attrNameLst>
                                      </p:cBhvr>
                                      <p:to>
                                        <p:strVal val="visible"/>
                                      </p:to>
                                    </p:set>
                                    <p:animEffect transition="in" filter="fade">
                                      <p:cBhvr>
                                        <p:cTn id="37" dur="1000"/>
                                        <p:tgtEl>
                                          <p:spTgt spid="202762"/>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02764"/>
                                        </p:tgtEl>
                                        <p:attrNameLst>
                                          <p:attrName>style.visibility</p:attrName>
                                        </p:attrNameLst>
                                      </p:cBhvr>
                                      <p:to>
                                        <p:strVal val="visible"/>
                                      </p:to>
                                    </p:set>
                                    <p:anim calcmode="lin" valueType="num">
                                      <p:cBhvr>
                                        <p:cTn id="42" dur="500" fill="hold"/>
                                        <p:tgtEl>
                                          <p:spTgt spid="202764"/>
                                        </p:tgtEl>
                                        <p:attrNameLst>
                                          <p:attrName>ppt_w</p:attrName>
                                        </p:attrNameLst>
                                      </p:cBhvr>
                                      <p:tavLst>
                                        <p:tav tm="0">
                                          <p:val>
                                            <p:fltVal val="0"/>
                                          </p:val>
                                        </p:tav>
                                        <p:tav tm="100000">
                                          <p:val>
                                            <p:strVal val="#ppt_w"/>
                                          </p:val>
                                        </p:tav>
                                      </p:tavLst>
                                    </p:anim>
                                    <p:anim calcmode="lin" valueType="num">
                                      <p:cBhvr>
                                        <p:cTn id="43" dur="500" fill="hold"/>
                                        <p:tgtEl>
                                          <p:spTgt spid="202764"/>
                                        </p:tgtEl>
                                        <p:attrNameLst>
                                          <p:attrName>ppt_h</p:attrName>
                                        </p:attrNameLst>
                                      </p:cBhvr>
                                      <p:tavLst>
                                        <p:tav tm="0">
                                          <p:val>
                                            <p:fltVal val="0"/>
                                          </p:val>
                                        </p:tav>
                                        <p:tav tm="100000">
                                          <p:val>
                                            <p:strVal val="#ppt_h"/>
                                          </p:val>
                                        </p:tav>
                                      </p:tavLst>
                                    </p:anim>
                                    <p:animEffect transition="in" filter="fade">
                                      <p:cBhvr>
                                        <p:cTn id="44" dur="500"/>
                                        <p:tgtEl>
                                          <p:spTgt spid="202764"/>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2761"/>
                                        </p:tgtEl>
                                        <p:attrNameLst>
                                          <p:attrName>style.visibility</p:attrName>
                                        </p:attrNameLst>
                                      </p:cBhvr>
                                      <p:to>
                                        <p:strVal val="visible"/>
                                      </p:to>
                                    </p:set>
                                    <p:animEffect transition="in" filter="fade">
                                      <p:cBhvr>
                                        <p:cTn id="49" dur="1000"/>
                                        <p:tgtEl>
                                          <p:spTgt spid="202761"/>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02765"/>
                                        </p:tgtEl>
                                        <p:attrNameLst>
                                          <p:attrName>style.visibility</p:attrName>
                                        </p:attrNameLst>
                                      </p:cBhvr>
                                      <p:to>
                                        <p:strVal val="visible"/>
                                      </p:to>
                                    </p:set>
                                    <p:anim calcmode="lin" valueType="num">
                                      <p:cBhvr>
                                        <p:cTn id="54" dur="500" fill="hold"/>
                                        <p:tgtEl>
                                          <p:spTgt spid="202765"/>
                                        </p:tgtEl>
                                        <p:attrNameLst>
                                          <p:attrName>ppt_w</p:attrName>
                                        </p:attrNameLst>
                                      </p:cBhvr>
                                      <p:tavLst>
                                        <p:tav tm="0">
                                          <p:val>
                                            <p:fltVal val="0"/>
                                          </p:val>
                                        </p:tav>
                                        <p:tav tm="100000">
                                          <p:val>
                                            <p:strVal val="#ppt_w"/>
                                          </p:val>
                                        </p:tav>
                                      </p:tavLst>
                                    </p:anim>
                                    <p:anim calcmode="lin" valueType="num">
                                      <p:cBhvr>
                                        <p:cTn id="55" dur="500" fill="hold"/>
                                        <p:tgtEl>
                                          <p:spTgt spid="202765"/>
                                        </p:tgtEl>
                                        <p:attrNameLst>
                                          <p:attrName>ppt_h</p:attrName>
                                        </p:attrNameLst>
                                      </p:cBhvr>
                                      <p:tavLst>
                                        <p:tav tm="0">
                                          <p:val>
                                            <p:fltVal val="0"/>
                                          </p:val>
                                        </p:tav>
                                        <p:tav tm="100000">
                                          <p:val>
                                            <p:strVal val="#ppt_h"/>
                                          </p:val>
                                        </p:tav>
                                      </p:tavLst>
                                    </p:anim>
                                    <p:animEffect transition="in" filter="fade">
                                      <p:cBhvr>
                                        <p:cTn id="56" dur="500"/>
                                        <p:tgtEl>
                                          <p:spTgt spid="202765"/>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6">
                                            <p:txEl>
                                              <p:pRg st="1" end="1"/>
                                            </p:txEl>
                                          </p:spTgt>
                                        </p:tgtEl>
                                        <p:attrNameLst>
                                          <p:attrName>style.visibility</p:attrName>
                                        </p:attrNameLst>
                                      </p:cBhvr>
                                      <p:to>
                                        <p:strVal val="visible"/>
                                      </p:to>
                                    </p:set>
                                    <p:anim calcmode="lin" valueType="num">
                                      <p:cBhvr additive="base">
                                        <p:cTn id="61"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animBg="1"/>
      <p:bldP spid="202761" grpId="0" animBg="1"/>
      <p:bldP spid="202762" grpId="0" animBg="1"/>
      <p:bldP spid="202763" grpId="0"/>
      <p:bldP spid="202764" grpId="0"/>
      <p:bldP spid="20276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ea typeface="Calibri" pitchFamily="34" charset="0"/>
                <a:cs typeface="Times New Roman" pitchFamily="18" charset="0"/>
              </a:rPr>
              <a:t>Kirchhoff’s rules</a:t>
            </a:r>
            <a:r>
              <a:rPr lang="en-US" altLang="en-US" dirty="0">
                <a:solidFill>
                  <a:srgbClr val="333399"/>
                </a:solidFill>
                <a:ea typeface="Calibri" pitchFamily="34" charset="0"/>
                <a:cs typeface="Times New Roman" pitchFamily="18" charset="0"/>
              </a:rPr>
              <a:t> – the rule for </a:t>
            </a:r>
            <a:r>
              <a:rPr lang="en-US" altLang="en-US" dirty="0" smtClean="0">
                <a:solidFill>
                  <a:srgbClr val="333399"/>
                </a:solidFill>
                <a:ea typeface="Calibri" pitchFamily="34" charset="0"/>
                <a:cs typeface="Times New Roman" pitchFamily="18" charset="0"/>
              </a:rPr>
              <a:t>current </a:t>
            </a:r>
            <a:r>
              <a:rPr lang="en-US" altLang="en-US" i="1" dirty="0" smtClean="0">
                <a:solidFill>
                  <a:srgbClr val="333399"/>
                </a:solidFill>
                <a:ea typeface="Calibri" pitchFamily="34" charset="0"/>
                <a:cs typeface="Times New Roman" pitchFamily="18" charset="0"/>
              </a:rPr>
              <a:t>I</a:t>
            </a:r>
            <a:r>
              <a:rPr lang="en-US" alt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If a current enters a junction it is a “gain”                  and is assigned a POSITIVE value. If a                       current leaves a junction it is a “loss” and                           is assigned a NEGATIVE value.</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For the TOP junction,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and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3</a:t>
            </a:r>
            <a:r>
              <a:rPr lang="en-US" altLang="en-US" dirty="0">
                <a:solidFill>
                  <a:srgbClr val="000000"/>
                </a:solidFill>
                <a:ea typeface="Calibri" pitchFamily="34" charset="0"/>
                <a:cs typeface="Times New Roman" pitchFamily="18" charset="0"/>
              </a:rPr>
              <a:t>                                         are both POSITIVE and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is                                            NEGATIVE</a:t>
            </a:r>
            <a:r>
              <a:rPr lang="en-US" altLang="en-US" dirty="0" smtClean="0">
                <a:solidFill>
                  <a:srgbClr val="000000"/>
                </a:solidFill>
                <a:ea typeface="Calibri" pitchFamily="34" charset="0"/>
                <a:cs typeface="Times New Roman" pitchFamily="18" charset="0"/>
              </a:rPr>
              <a:t>.</a:t>
            </a:r>
          </a:p>
          <a:p>
            <a:pPr>
              <a:spcBef>
                <a:spcPct val="20000"/>
              </a:spcBef>
            </a:pPr>
            <a:r>
              <a:rPr lang="en-US" altLang="en-US" dirty="0" smtClean="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For the BOTTOM junction,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and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3</a:t>
            </a:r>
            <a:r>
              <a:rPr lang="en-US" altLang="en-US" dirty="0">
                <a:solidFill>
                  <a:srgbClr val="000000"/>
                </a:solidFill>
                <a:ea typeface="Calibri" pitchFamily="34" charset="0"/>
                <a:cs typeface="Times New Roman" pitchFamily="18" charset="0"/>
              </a:rPr>
              <a:t> are both NEGATIVE                                             and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is POSITIVE.</a:t>
            </a:r>
          </a:p>
        </p:txBody>
      </p:sp>
      <p:sp>
        <p:nvSpPr>
          <p:cNvPr id="69635"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5"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6963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204806"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204807"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204808"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204809"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204810"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204811"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69644" name="Oval 12"/>
          <p:cNvSpPr>
            <a:spLocks noChangeArrowheads="1"/>
          </p:cNvSpPr>
          <p:nvPr/>
        </p:nvSpPr>
        <p:spPr bwMode="auto">
          <a:xfrm>
            <a:off x="7154863" y="6602413"/>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
        <p:nvSpPr>
          <p:cNvPr id="69645" name="Oval 13"/>
          <p:cNvSpPr>
            <a:spLocks noChangeArrowheads="1"/>
          </p:cNvSpPr>
          <p:nvPr/>
        </p:nvSpPr>
        <p:spPr bwMode="auto">
          <a:xfrm>
            <a:off x="7148513" y="4606925"/>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 end="2"/>
                                            </p:txEl>
                                          </p:spTgt>
                                        </p:tgtEl>
                                        <p:attrNameLst>
                                          <p:attrName>style.visibility</p:attrName>
                                        </p:attrNameLst>
                                      </p:cBhvr>
                                      <p:to>
                                        <p:strVal val="visible"/>
                                      </p:to>
                                    </p:set>
                                    <p:anim calcmode="lin" valueType="num">
                                      <p:cBhvr additive="base">
                                        <p:cTn id="7"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4562">
                                            <p:txEl>
                                              <p:pRg st="3" end="3"/>
                                            </p:txEl>
                                          </p:spTgt>
                                        </p:tgtEl>
                                        <p:attrNameLst>
                                          <p:attrName>style.visibility</p:attrName>
                                        </p:attrNameLst>
                                      </p:cBhvr>
                                      <p:to>
                                        <p:strVal val="visible"/>
                                      </p:to>
                                    </p:set>
                                    <p:anim calcmode="lin" valueType="num">
                                      <p:cBhvr additive="base">
                                        <p:cTn id="13"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4562">
                                            <p:txEl>
                                              <p:pRg st="4" end="4"/>
                                            </p:txEl>
                                          </p:spTgt>
                                        </p:tgtEl>
                                        <p:attrNameLst>
                                          <p:attrName>style.visibility</p:attrName>
                                        </p:attrNameLst>
                                      </p:cBhvr>
                                      <p:to>
                                        <p:strVal val="visible"/>
                                      </p:to>
                                    </p:set>
                                    <p:anim calcmode="lin" valueType="num">
                                      <p:cBhvr additive="base">
                                        <p:cTn id="19"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ea typeface="Calibri" pitchFamily="34" charset="0"/>
                <a:cs typeface="Times New Roman" pitchFamily="18" charset="0"/>
              </a:rPr>
              <a:t>Kirchhoff’s rules</a:t>
            </a:r>
            <a:r>
              <a:rPr lang="en-US" altLang="en-US" dirty="0">
                <a:solidFill>
                  <a:srgbClr val="333399"/>
                </a:solidFill>
                <a:ea typeface="Calibri" pitchFamily="34" charset="0"/>
                <a:cs typeface="Times New Roman" pitchFamily="18" charset="0"/>
              </a:rPr>
              <a:t> – the rule for </a:t>
            </a:r>
            <a:r>
              <a:rPr lang="en-US" altLang="en-US" dirty="0" smtClean="0">
                <a:solidFill>
                  <a:srgbClr val="333399"/>
                </a:solidFill>
                <a:ea typeface="Calibri" pitchFamily="34" charset="0"/>
                <a:cs typeface="Times New Roman" pitchFamily="18" charset="0"/>
              </a:rPr>
              <a:t>current </a:t>
            </a:r>
            <a:r>
              <a:rPr lang="en-US" altLang="en-US" i="1" dirty="0" smtClean="0">
                <a:solidFill>
                  <a:srgbClr val="333399"/>
                </a:solidFill>
                <a:ea typeface="Calibri" pitchFamily="34" charset="0"/>
                <a:cs typeface="Times New Roman" pitchFamily="18" charset="0"/>
              </a:rPr>
              <a:t>I</a:t>
            </a:r>
            <a:r>
              <a:rPr lang="en-US" alt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From </a:t>
            </a:r>
            <a:r>
              <a:rPr lang="en-US" altLang="en-US" b="1" dirty="0">
                <a:solidFill>
                  <a:srgbClr val="000000"/>
                </a:solidFill>
                <a:ea typeface="Calibri" pitchFamily="34" charset="0"/>
                <a:cs typeface="Times New Roman" pitchFamily="18" charset="0"/>
              </a:rPr>
              <a:t>conservation of charge</a:t>
            </a:r>
            <a:r>
              <a:rPr lang="en-US" altLang="en-US" dirty="0">
                <a:solidFill>
                  <a:srgbClr val="000000"/>
                </a:solidFill>
                <a:ea typeface="Calibri" pitchFamily="34" charset="0"/>
                <a:cs typeface="Times New Roman" pitchFamily="18" charset="0"/>
              </a:rPr>
              <a:t>                                           the sum of the currents at each                                    junction is zero.</a:t>
            </a:r>
          </a:p>
          <a:p>
            <a:pPr>
              <a:spcBef>
                <a:spcPct val="20000"/>
              </a:spcBef>
            </a:pPr>
            <a:endParaRPr lang="en-US" altLang="en-US" dirty="0">
              <a:solidFill>
                <a:srgbClr val="000000"/>
              </a:solidFill>
              <a:ea typeface="Calibri" pitchFamily="34" charset="0"/>
              <a:cs typeface="Times New Roman" pitchFamily="18" charset="0"/>
            </a:endParaRP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STEP 2: Use Kirchhoff’s rule                                             for </a:t>
            </a:r>
            <a:r>
              <a:rPr lang="en-US" altLang="en-US" i="1" dirty="0">
                <a:solidFill>
                  <a:srgbClr val="000000"/>
                </a:solidFill>
                <a:ea typeface="Calibri" pitchFamily="34" charset="0"/>
                <a:cs typeface="Times New Roman" pitchFamily="18" charset="0"/>
              </a:rPr>
              <a:t>I</a:t>
            </a:r>
            <a:r>
              <a:rPr lang="en-US" altLang="en-US" dirty="0">
                <a:solidFill>
                  <a:srgbClr val="000000"/>
                </a:solidFill>
                <a:ea typeface="Calibri" pitchFamily="34" charset="0"/>
                <a:cs typeface="Times New Roman" pitchFamily="18" charset="0"/>
              </a:rPr>
              <a:t> for each junction.</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Each JUNCTION yields its                                             own equation:</a:t>
            </a:r>
          </a:p>
          <a:p>
            <a:pPr>
              <a:spcBef>
                <a:spcPct val="20000"/>
              </a:spcBef>
            </a:pPr>
            <a:r>
              <a:rPr lang="en-US" altLang="en-US" dirty="0">
                <a:solidFill>
                  <a:srgbClr val="000000"/>
                </a:solidFill>
                <a:ea typeface="Calibri" pitchFamily="34" charset="0"/>
                <a:cs typeface="Times New Roman" pitchFamily="18" charset="0"/>
              </a:rPr>
              <a:t>             TOP: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1 </a:t>
            </a:r>
            <a:r>
              <a:rPr lang="en-US" altLang="en-US" dirty="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3</a:t>
            </a:r>
            <a:r>
              <a:rPr lang="en-US" altLang="en-US" dirty="0">
                <a:solidFill>
                  <a:srgbClr val="000000"/>
                </a:solidFill>
                <a:ea typeface="Calibri" pitchFamily="34" charset="0"/>
                <a:cs typeface="Times New Roman" pitchFamily="18" charset="0"/>
              </a:rPr>
              <a:t> = 0.</a:t>
            </a:r>
          </a:p>
          <a:p>
            <a:pPr>
              <a:spcBef>
                <a:spcPct val="20000"/>
              </a:spcBef>
            </a:pPr>
            <a:r>
              <a:rPr lang="en-US" altLang="en-US" dirty="0">
                <a:solidFill>
                  <a:srgbClr val="000000"/>
                </a:solidFill>
                <a:ea typeface="Calibri" pitchFamily="34" charset="0"/>
                <a:cs typeface="Times New Roman" pitchFamily="18" charset="0"/>
              </a:rPr>
              <a:t>     BOTTOM: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2 </a:t>
            </a:r>
            <a:r>
              <a:rPr lang="en-US" altLang="en-US" dirty="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3</a:t>
            </a:r>
            <a:r>
              <a:rPr lang="en-US" altLang="en-US" dirty="0">
                <a:solidFill>
                  <a:srgbClr val="000000"/>
                </a:solidFill>
                <a:ea typeface="Calibri" pitchFamily="34" charset="0"/>
                <a:cs typeface="Times New Roman" pitchFamily="18" charset="0"/>
              </a:rPr>
              <a:t> = 0.</a:t>
            </a:r>
          </a:p>
        </p:txBody>
      </p:sp>
      <p:sp>
        <p:nvSpPr>
          <p:cNvPr id="70659"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5"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066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0662"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0663"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0664"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0665"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0666"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0667"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0668" name="Oval 12"/>
          <p:cNvSpPr>
            <a:spLocks noChangeArrowheads="1"/>
          </p:cNvSpPr>
          <p:nvPr/>
        </p:nvSpPr>
        <p:spPr bwMode="auto">
          <a:xfrm>
            <a:off x="7154863" y="6602413"/>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
        <p:nvSpPr>
          <p:cNvPr id="70669" name="Oval 13"/>
          <p:cNvSpPr>
            <a:spLocks noChangeArrowheads="1"/>
          </p:cNvSpPr>
          <p:nvPr/>
        </p:nvSpPr>
        <p:spPr bwMode="auto">
          <a:xfrm>
            <a:off x="7148513" y="4606925"/>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grpSp>
        <p:nvGrpSpPr>
          <p:cNvPr id="2" name="Group 14"/>
          <p:cNvGrpSpPr>
            <a:grpSpLocks/>
          </p:cNvGrpSpPr>
          <p:nvPr/>
        </p:nvGrpSpPr>
        <p:grpSpPr bwMode="auto">
          <a:xfrm>
            <a:off x="852488" y="3979863"/>
            <a:ext cx="7464425" cy="461962"/>
            <a:chOff x="510" y="2507"/>
            <a:chExt cx="4702" cy="291"/>
          </a:xfrm>
        </p:grpSpPr>
        <p:sp>
          <p:nvSpPr>
            <p:cNvPr id="70671" name="Rectangle 19"/>
            <p:cNvSpPr>
              <a:spLocks noChangeArrowheads="1"/>
            </p:cNvSpPr>
            <p:nvPr/>
          </p:nvSpPr>
          <p:spPr bwMode="auto">
            <a:xfrm>
              <a:off x="592" y="2520"/>
              <a:ext cx="1691" cy="202"/>
            </a:xfrm>
            <a:prstGeom prst="rect">
              <a:avLst/>
            </a:prstGeom>
            <a:noFill/>
            <a:ln w="9525">
              <a:noFill/>
              <a:miter lim="800000"/>
              <a:headEnd/>
              <a:tailEnd/>
            </a:ln>
          </p:spPr>
          <p:txBody>
            <a:bodyPr/>
            <a:lstStyle/>
            <a:p>
              <a:pPr>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I</a:t>
              </a:r>
              <a:r>
                <a:rPr lang="en-US" altLang="en-US">
                  <a:solidFill>
                    <a:srgbClr val="000000"/>
                  </a:solidFill>
                  <a:cs typeface="Times New Roman" pitchFamily="18" charset="0"/>
                  <a:sym typeface="Symbol" pitchFamily="18" charset="2"/>
                </a:rPr>
                <a:t> = 0 (junction)</a:t>
              </a:r>
              <a:endParaRPr lang="en-US" altLang="en-US" baseline="-25000">
                <a:solidFill>
                  <a:srgbClr val="000000"/>
                </a:solidFill>
                <a:cs typeface="Times New Roman" pitchFamily="18" charset="0"/>
                <a:sym typeface="Symbol" pitchFamily="18" charset="2"/>
              </a:endParaRPr>
            </a:p>
          </p:txBody>
        </p:sp>
        <p:sp>
          <p:nvSpPr>
            <p:cNvPr id="70672" name="Text Box 20"/>
            <p:cNvSpPr txBox="1">
              <a:spLocks noChangeArrowheads="1"/>
            </p:cNvSpPr>
            <p:nvPr/>
          </p:nvSpPr>
          <p:spPr bwMode="auto">
            <a:xfrm>
              <a:off x="3337" y="2507"/>
              <a:ext cx="1875"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Kirchhoff’s rule for </a:t>
              </a:r>
              <a:r>
                <a:rPr lang="en-US" altLang="en-US" i="1">
                  <a:solidFill>
                    <a:schemeClr val="bg1"/>
                  </a:solidFill>
                </a:rPr>
                <a:t>I</a:t>
              </a:r>
              <a:endParaRPr lang="en-US" altLang="en-US">
                <a:solidFill>
                  <a:schemeClr val="bg1"/>
                </a:solidFill>
              </a:endParaRPr>
            </a:p>
          </p:txBody>
        </p:sp>
        <p:sp>
          <p:nvSpPr>
            <p:cNvPr id="70673" name="Rectangle 21"/>
            <p:cNvSpPr>
              <a:spLocks noChangeArrowheads="1"/>
            </p:cNvSpPr>
            <p:nvPr/>
          </p:nvSpPr>
          <p:spPr bwMode="auto">
            <a:xfrm>
              <a:off x="510" y="2509"/>
              <a:ext cx="4701" cy="2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 end="2"/>
                                            </p:txEl>
                                          </p:spTgt>
                                        </p:tgtEl>
                                        <p:attrNameLst>
                                          <p:attrName>style.visibility</p:attrName>
                                        </p:attrNameLst>
                                      </p:cBhvr>
                                      <p:to>
                                        <p:strVal val="visible"/>
                                      </p:to>
                                    </p:set>
                                    <p:anim calcmode="lin" valueType="num">
                                      <p:cBhvr additive="base">
                                        <p:cTn id="7"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834562">
                                            <p:txEl>
                                              <p:pRg st="4" end="4"/>
                                            </p:txEl>
                                          </p:spTgt>
                                        </p:tgtEl>
                                        <p:attrNameLst>
                                          <p:attrName>style.visibility</p:attrName>
                                        </p:attrNameLst>
                                      </p:cBhvr>
                                      <p:to>
                                        <p:strVal val="visible"/>
                                      </p:to>
                                    </p:set>
                                    <p:anim calcmode="lin" valueType="num">
                                      <p:cBhvr additive="base">
                                        <p:cTn id="20"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834562">
                                            <p:txEl>
                                              <p:pRg st="5" end="5"/>
                                            </p:txEl>
                                          </p:spTgt>
                                        </p:tgtEl>
                                        <p:attrNameLst>
                                          <p:attrName>style.visibility</p:attrName>
                                        </p:attrNameLst>
                                      </p:cBhvr>
                                      <p:to>
                                        <p:strVal val="visible"/>
                                      </p:to>
                                    </p:set>
                                    <p:anim calcmode="lin" valueType="num">
                                      <p:cBhvr additive="base">
                                        <p:cTn id="26" dur="500" fill="hold"/>
                                        <p:tgtEl>
                                          <p:spTgt spid="834562">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3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34562">
                                            <p:txEl>
                                              <p:pRg st="6" end="6"/>
                                            </p:txEl>
                                          </p:spTgt>
                                        </p:tgtEl>
                                        <p:attrNameLst>
                                          <p:attrName>style.visibility</p:attrName>
                                        </p:attrNameLst>
                                      </p:cBhvr>
                                      <p:to>
                                        <p:strVal val="visible"/>
                                      </p:to>
                                    </p:set>
                                    <p:anim calcmode="lin" valueType="num">
                                      <p:cBhvr additive="base">
                                        <p:cTn id="32" dur="500" fill="hold"/>
                                        <p:tgtEl>
                                          <p:spTgt spid="834562">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345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834562">
                                            <p:txEl>
                                              <p:pRg st="7" end="7"/>
                                            </p:txEl>
                                          </p:spTgt>
                                        </p:tgtEl>
                                        <p:attrNameLst>
                                          <p:attrName>style.visibility</p:attrName>
                                        </p:attrNameLst>
                                      </p:cBhvr>
                                      <p:to>
                                        <p:strVal val="visible"/>
                                      </p:to>
                                    </p:set>
                                    <p:anim calcmode="lin" valueType="num">
                                      <p:cBhvr additive="base">
                                        <p:cTn id="38" dur="500" fill="hold"/>
                                        <p:tgtEl>
                                          <p:spTgt spid="834562">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345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the rule for voltage </a:t>
            </a:r>
            <a:r>
              <a:rPr lang="en-US" altLang="en-US" i="1">
                <a:solidFill>
                  <a:srgbClr val="333399"/>
                </a:solidFill>
                <a:ea typeface="Calibri" pitchFamily="34" charset="0"/>
                <a:cs typeface="Times New Roman" pitchFamily="18" charset="0"/>
              </a:rPr>
              <a:t>V</a:t>
            </a:r>
            <a:r>
              <a:rPr lang="en-US" alt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Give each resistor a voltage </a:t>
            </a:r>
            <a:r>
              <a:rPr lang="en-US" altLang="en-US" i="1">
                <a:solidFill>
                  <a:srgbClr val="000000"/>
                </a:solidFill>
                <a:ea typeface="Calibri" pitchFamily="34" charset="0"/>
                <a:cs typeface="Times New Roman" pitchFamily="18" charset="0"/>
              </a:rPr>
              <a:t>V</a:t>
            </a:r>
            <a:r>
              <a:rPr lang="en-US" altLang="en-US">
                <a:solidFill>
                  <a:srgbClr val="000000"/>
                </a:solidFill>
                <a:ea typeface="Calibri" pitchFamily="34" charset="0"/>
                <a:cs typeface="Times New Roman" pitchFamily="18" charset="0"/>
              </a:rPr>
              <a:t> and each                        cell or battery an emf </a:t>
            </a:r>
            <a:r>
              <a:rPr lang="en-US" altLang="en-US">
                <a:solidFill>
                  <a:srgbClr val="000000"/>
                </a:solidFill>
                <a:ea typeface="Calibri" pitchFamily="34" charset="0"/>
                <a:cs typeface="Times New Roman" pitchFamily="18" charset="0"/>
                <a:sym typeface="Symbol" pitchFamily="18" charset="2"/>
              </a:rPr>
              <a:t>.</a:t>
            </a:r>
            <a:endParaRPr lang="en-US" altLang="en-US">
              <a:solidFill>
                <a:srgbClr val="000000"/>
              </a:solidFill>
              <a:ea typeface="Calibri" pitchFamily="34" charset="0"/>
              <a:cs typeface="Times New Roman" pitchFamily="18" charset="0"/>
            </a:endParaRPr>
          </a:p>
          <a:p>
            <a:pPr>
              <a:spcBef>
                <a:spcPct val="20000"/>
              </a:spcBef>
            </a:pPr>
            <a:r>
              <a:rPr lang="en-US" altLang="en-US">
                <a:solidFill>
                  <a:srgbClr val="000000"/>
                </a:solidFill>
                <a:ea typeface="Calibri" pitchFamily="34" charset="0"/>
                <a:cs typeface="Times New Roman" pitchFamily="18" charset="0"/>
                <a:sym typeface="Symbol" pitchFamily="18" charset="2"/>
              </a:rPr>
              <a:t>Cells and batteries increase the energy of the current, resistors decrease the energy.</a:t>
            </a:r>
          </a:p>
          <a:p>
            <a:pPr>
              <a:spcBef>
                <a:spcPct val="20000"/>
              </a:spcBef>
            </a:pPr>
            <a:r>
              <a:rPr lang="en-US" altLang="en-US">
                <a:solidFill>
                  <a:srgbClr val="000000"/>
                </a:solidFill>
                <a:ea typeface="Calibri" pitchFamily="34" charset="0"/>
                <a:cs typeface="Times New Roman" pitchFamily="18" charset="0"/>
                <a:sym typeface="Symbol" pitchFamily="18" charset="2"/>
              </a:rPr>
              <a:t>Since the energy is </a:t>
            </a:r>
            <a:r>
              <a:rPr lang="en-US" altLang="en-US" i="1">
                <a:solidFill>
                  <a:srgbClr val="000000"/>
                </a:solidFill>
                <a:ea typeface="Calibri" pitchFamily="34" charset="0"/>
                <a:cs typeface="Times New Roman" pitchFamily="18" charset="0"/>
                <a:sym typeface="Symbol" pitchFamily="18" charset="2"/>
              </a:rPr>
              <a:t>qV</a:t>
            </a:r>
            <a:r>
              <a:rPr lang="en-US" altLang="en-US">
                <a:solidFill>
                  <a:srgbClr val="000000"/>
                </a:solidFill>
                <a:ea typeface="Calibri" pitchFamily="34" charset="0"/>
                <a:cs typeface="Times New Roman" pitchFamily="18" charset="0"/>
                <a:sym typeface="Symbol" pitchFamily="18" charset="2"/>
              </a:rPr>
              <a:t> (or </a:t>
            </a:r>
            <a:r>
              <a:rPr lang="en-US" altLang="en-US" i="1">
                <a:solidFill>
                  <a:srgbClr val="000000"/>
                </a:solidFill>
                <a:ea typeface="Calibri" pitchFamily="34" charset="0"/>
                <a:cs typeface="Times New Roman" pitchFamily="18" charset="0"/>
                <a:sym typeface="Symbol" pitchFamily="18" charset="2"/>
              </a:rPr>
              <a:t>q</a:t>
            </a:r>
            <a:r>
              <a:rPr lang="en-US" altLang="en-US">
                <a:solidFill>
                  <a:srgbClr val="000000"/>
                </a:solidFill>
                <a:ea typeface="Calibri" pitchFamily="34" charset="0"/>
                <a:cs typeface="Times New Roman" pitchFamily="18" charset="0"/>
                <a:sym typeface="Symbol" pitchFamily="18" charset="2"/>
              </a:rPr>
              <a:t>),                                           if we sum up all the energy                                            gains and losses in each                                                LOOP we must get zero.</a:t>
            </a:r>
          </a:p>
          <a:p>
            <a:pPr>
              <a:spcBef>
                <a:spcPct val="20000"/>
              </a:spcBef>
            </a:pPr>
            <a:r>
              <a:rPr lang="en-US" altLang="en-US">
                <a:solidFill>
                  <a:srgbClr val="000000"/>
                </a:solidFill>
                <a:ea typeface="Calibri" pitchFamily="34" charset="0"/>
                <a:cs typeface="Times New Roman" pitchFamily="18" charset="0"/>
                <a:sym typeface="Symbol" pitchFamily="18" charset="2"/>
              </a:rPr>
              <a:t>We can go either CW or CCW                                         – it doesn’t matter.</a:t>
            </a:r>
          </a:p>
        </p:txBody>
      </p:sp>
      <p:sp>
        <p:nvSpPr>
          <p:cNvPr id="20" name="Rectangle 7"/>
          <p:cNvSpPr>
            <a:spLocks noChangeArrowheads="1"/>
          </p:cNvSpPr>
          <p:nvPr/>
        </p:nvSpPr>
        <p:spPr bwMode="auto">
          <a:xfrm>
            <a:off x="5283200" y="4686300"/>
            <a:ext cx="1930400" cy="1989138"/>
          </a:xfrm>
          <a:prstGeom prst="rect">
            <a:avLst/>
          </a:prstGeom>
          <a:solidFill>
            <a:srgbClr val="990099">
              <a:alpha val="50195"/>
            </a:srgbClr>
          </a:solidFill>
          <a:ln w="76200">
            <a:solidFill>
              <a:srgbClr val="990099">
                <a:alpha val="50195"/>
              </a:srgbClr>
            </a:solidFill>
            <a:miter lim="800000"/>
            <a:headEnd/>
            <a:tailEnd/>
          </a:ln>
        </p:spPr>
        <p:txBody>
          <a:bodyPr wrap="none" anchor="ctr"/>
          <a:lstStyle/>
          <a:p>
            <a:endParaRPr lang="en-US" altLang="en-US"/>
          </a:p>
        </p:txBody>
      </p:sp>
      <p:sp>
        <p:nvSpPr>
          <p:cNvPr id="21" name="Rectangle 8"/>
          <p:cNvSpPr>
            <a:spLocks noChangeArrowheads="1"/>
          </p:cNvSpPr>
          <p:nvPr/>
        </p:nvSpPr>
        <p:spPr bwMode="auto">
          <a:xfrm>
            <a:off x="7221538" y="4667250"/>
            <a:ext cx="1103312" cy="1989138"/>
          </a:xfrm>
          <a:prstGeom prst="rect">
            <a:avLst/>
          </a:prstGeom>
          <a:solidFill>
            <a:srgbClr val="FF33CC">
              <a:alpha val="50195"/>
            </a:srgbClr>
          </a:solidFill>
          <a:ln w="76200">
            <a:solidFill>
              <a:srgbClr val="FF33CC">
                <a:alpha val="50195"/>
              </a:srgbClr>
            </a:solidFill>
            <a:miter lim="800000"/>
            <a:headEnd/>
            <a:tailEnd/>
          </a:ln>
        </p:spPr>
        <p:txBody>
          <a:bodyPr wrap="none" anchor="ctr"/>
          <a:lstStyle/>
          <a:p>
            <a:endParaRPr lang="en-US" altLang="en-US"/>
          </a:p>
        </p:txBody>
      </p:sp>
      <p:sp>
        <p:nvSpPr>
          <p:cNvPr id="71683"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7"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168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1686"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1687"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1688"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1689"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1690"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1691"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208908"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208910" name="Text Box 14"/>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208911" name="Text Box 15"/>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208912" name="Text Box 16"/>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208913" name="Text Box 17"/>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208914" name="Text Box 18"/>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 end="2"/>
                                            </p:txEl>
                                          </p:spTgt>
                                        </p:tgtEl>
                                        <p:attrNameLst>
                                          <p:attrName>style.visibility</p:attrName>
                                        </p:attrNameLst>
                                      </p:cBhvr>
                                      <p:to>
                                        <p:strVal val="visible"/>
                                      </p:to>
                                    </p:set>
                                    <p:anim calcmode="lin" valueType="num">
                                      <p:cBhvr additive="base">
                                        <p:cTn id="7"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08910"/>
                                        </p:tgtEl>
                                        <p:attrNameLst>
                                          <p:attrName>style.visibility</p:attrName>
                                        </p:attrNameLst>
                                      </p:cBhvr>
                                      <p:to>
                                        <p:strVal val="visible"/>
                                      </p:to>
                                    </p:set>
                                    <p:anim calcmode="lin" valueType="num">
                                      <p:cBhvr>
                                        <p:cTn id="13" dur="500" fill="hold"/>
                                        <p:tgtEl>
                                          <p:spTgt spid="208910"/>
                                        </p:tgtEl>
                                        <p:attrNameLst>
                                          <p:attrName>ppt_w</p:attrName>
                                        </p:attrNameLst>
                                      </p:cBhvr>
                                      <p:tavLst>
                                        <p:tav tm="0">
                                          <p:val>
                                            <p:fltVal val="0"/>
                                          </p:val>
                                        </p:tav>
                                        <p:tav tm="100000">
                                          <p:val>
                                            <p:strVal val="#ppt_w"/>
                                          </p:val>
                                        </p:tav>
                                      </p:tavLst>
                                    </p:anim>
                                    <p:anim calcmode="lin" valueType="num">
                                      <p:cBhvr>
                                        <p:cTn id="14" dur="500" fill="hold"/>
                                        <p:tgtEl>
                                          <p:spTgt spid="208910"/>
                                        </p:tgtEl>
                                        <p:attrNameLst>
                                          <p:attrName>ppt_h</p:attrName>
                                        </p:attrNameLst>
                                      </p:cBhvr>
                                      <p:tavLst>
                                        <p:tav tm="0">
                                          <p:val>
                                            <p:fltVal val="0"/>
                                          </p:val>
                                        </p:tav>
                                        <p:tav tm="100000">
                                          <p:val>
                                            <p:strVal val="#ppt_h"/>
                                          </p:val>
                                        </p:tav>
                                      </p:tavLst>
                                    </p:anim>
                                    <p:animEffect transition="in" filter="fade">
                                      <p:cBhvr>
                                        <p:cTn id="15" dur="500"/>
                                        <p:tgtEl>
                                          <p:spTgt spid="208910"/>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08911"/>
                                        </p:tgtEl>
                                        <p:attrNameLst>
                                          <p:attrName>style.visibility</p:attrName>
                                        </p:attrNameLst>
                                      </p:cBhvr>
                                      <p:to>
                                        <p:strVal val="visible"/>
                                      </p:to>
                                    </p:set>
                                    <p:anim calcmode="lin" valueType="num">
                                      <p:cBhvr>
                                        <p:cTn id="20" dur="500" fill="hold"/>
                                        <p:tgtEl>
                                          <p:spTgt spid="208911"/>
                                        </p:tgtEl>
                                        <p:attrNameLst>
                                          <p:attrName>ppt_w</p:attrName>
                                        </p:attrNameLst>
                                      </p:cBhvr>
                                      <p:tavLst>
                                        <p:tav tm="0">
                                          <p:val>
                                            <p:fltVal val="0"/>
                                          </p:val>
                                        </p:tav>
                                        <p:tav tm="100000">
                                          <p:val>
                                            <p:strVal val="#ppt_w"/>
                                          </p:val>
                                        </p:tav>
                                      </p:tavLst>
                                    </p:anim>
                                    <p:anim calcmode="lin" valueType="num">
                                      <p:cBhvr>
                                        <p:cTn id="21" dur="500" fill="hold"/>
                                        <p:tgtEl>
                                          <p:spTgt spid="208911"/>
                                        </p:tgtEl>
                                        <p:attrNameLst>
                                          <p:attrName>ppt_h</p:attrName>
                                        </p:attrNameLst>
                                      </p:cBhvr>
                                      <p:tavLst>
                                        <p:tav tm="0">
                                          <p:val>
                                            <p:fltVal val="0"/>
                                          </p:val>
                                        </p:tav>
                                        <p:tav tm="100000">
                                          <p:val>
                                            <p:strVal val="#ppt_h"/>
                                          </p:val>
                                        </p:tav>
                                      </p:tavLst>
                                    </p:anim>
                                    <p:animEffect transition="in" filter="fade">
                                      <p:cBhvr>
                                        <p:cTn id="22" dur="500"/>
                                        <p:tgtEl>
                                          <p:spTgt spid="208911"/>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08908"/>
                                        </p:tgtEl>
                                        <p:attrNameLst>
                                          <p:attrName>style.visibility</p:attrName>
                                        </p:attrNameLst>
                                      </p:cBhvr>
                                      <p:to>
                                        <p:strVal val="visible"/>
                                      </p:to>
                                    </p:set>
                                    <p:anim calcmode="lin" valueType="num">
                                      <p:cBhvr>
                                        <p:cTn id="27" dur="500" fill="hold"/>
                                        <p:tgtEl>
                                          <p:spTgt spid="208908"/>
                                        </p:tgtEl>
                                        <p:attrNameLst>
                                          <p:attrName>ppt_w</p:attrName>
                                        </p:attrNameLst>
                                      </p:cBhvr>
                                      <p:tavLst>
                                        <p:tav tm="0">
                                          <p:val>
                                            <p:fltVal val="0"/>
                                          </p:val>
                                        </p:tav>
                                        <p:tav tm="100000">
                                          <p:val>
                                            <p:strVal val="#ppt_w"/>
                                          </p:val>
                                        </p:tav>
                                      </p:tavLst>
                                    </p:anim>
                                    <p:anim calcmode="lin" valueType="num">
                                      <p:cBhvr>
                                        <p:cTn id="28" dur="500" fill="hold"/>
                                        <p:tgtEl>
                                          <p:spTgt spid="208908"/>
                                        </p:tgtEl>
                                        <p:attrNameLst>
                                          <p:attrName>ppt_h</p:attrName>
                                        </p:attrNameLst>
                                      </p:cBhvr>
                                      <p:tavLst>
                                        <p:tav tm="0">
                                          <p:val>
                                            <p:fltVal val="0"/>
                                          </p:val>
                                        </p:tav>
                                        <p:tav tm="100000">
                                          <p:val>
                                            <p:strVal val="#ppt_h"/>
                                          </p:val>
                                        </p:tav>
                                      </p:tavLst>
                                    </p:anim>
                                    <p:animEffect transition="in" filter="fade">
                                      <p:cBhvr>
                                        <p:cTn id="29" dur="500"/>
                                        <p:tgtEl>
                                          <p:spTgt spid="208908"/>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08912"/>
                                        </p:tgtEl>
                                        <p:attrNameLst>
                                          <p:attrName>style.visibility</p:attrName>
                                        </p:attrNameLst>
                                      </p:cBhvr>
                                      <p:to>
                                        <p:strVal val="visible"/>
                                      </p:to>
                                    </p:set>
                                    <p:anim calcmode="lin" valueType="num">
                                      <p:cBhvr>
                                        <p:cTn id="34" dur="500" fill="hold"/>
                                        <p:tgtEl>
                                          <p:spTgt spid="208912"/>
                                        </p:tgtEl>
                                        <p:attrNameLst>
                                          <p:attrName>ppt_w</p:attrName>
                                        </p:attrNameLst>
                                      </p:cBhvr>
                                      <p:tavLst>
                                        <p:tav tm="0">
                                          <p:val>
                                            <p:fltVal val="0"/>
                                          </p:val>
                                        </p:tav>
                                        <p:tav tm="100000">
                                          <p:val>
                                            <p:strVal val="#ppt_w"/>
                                          </p:val>
                                        </p:tav>
                                      </p:tavLst>
                                    </p:anim>
                                    <p:anim calcmode="lin" valueType="num">
                                      <p:cBhvr>
                                        <p:cTn id="35" dur="500" fill="hold"/>
                                        <p:tgtEl>
                                          <p:spTgt spid="208912"/>
                                        </p:tgtEl>
                                        <p:attrNameLst>
                                          <p:attrName>ppt_h</p:attrName>
                                        </p:attrNameLst>
                                      </p:cBhvr>
                                      <p:tavLst>
                                        <p:tav tm="0">
                                          <p:val>
                                            <p:fltVal val="0"/>
                                          </p:val>
                                        </p:tav>
                                        <p:tav tm="100000">
                                          <p:val>
                                            <p:strVal val="#ppt_h"/>
                                          </p:val>
                                        </p:tav>
                                      </p:tavLst>
                                    </p:anim>
                                    <p:animEffect transition="in" filter="fade">
                                      <p:cBhvr>
                                        <p:cTn id="36" dur="500"/>
                                        <p:tgtEl>
                                          <p:spTgt spid="208912"/>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08913"/>
                                        </p:tgtEl>
                                        <p:attrNameLst>
                                          <p:attrName>style.visibility</p:attrName>
                                        </p:attrNameLst>
                                      </p:cBhvr>
                                      <p:to>
                                        <p:strVal val="visible"/>
                                      </p:to>
                                    </p:set>
                                    <p:anim calcmode="lin" valueType="num">
                                      <p:cBhvr>
                                        <p:cTn id="41" dur="500" fill="hold"/>
                                        <p:tgtEl>
                                          <p:spTgt spid="208913"/>
                                        </p:tgtEl>
                                        <p:attrNameLst>
                                          <p:attrName>ppt_w</p:attrName>
                                        </p:attrNameLst>
                                      </p:cBhvr>
                                      <p:tavLst>
                                        <p:tav tm="0">
                                          <p:val>
                                            <p:fltVal val="0"/>
                                          </p:val>
                                        </p:tav>
                                        <p:tav tm="100000">
                                          <p:val>
                                            <p:strVal val="#ppt_w"/>
                                          </p:val>
                                        </p:tav>
                                      </p:tavLst>
                                    </p:anim>
                                    <p:anim calcmode="lin" valueType="num">
                                      <p:cBhvr>
                                        <p:cTn id="42" dur="500" fill="hold"/>
                                        <p:tgtEl>
                                          <p:spTgt spid="208913"/>
                                        </p:tgtEl>
                                        <p:attrNameLst>
                                          <p:attrName>ppt_h</p:attrName>
                                        </p:attrNameLst>
                                      </p:cBhvr>
                                      <p:tavLst>
                                        <p:tav tm="0">
                                          <p:val>
                                            <p:fltVal val="0"/>
                                          </p:val>
                                        </p:tav>
                                        <p:tav tm="100000">
                                          <p:val>
                                            <p:strVal val="#ppt_h"/>
                                          </p:val>
                                        </p:tav>
                                      </p:tavLst>
                                    </p:anim>
                                    <p:animEffect transition="in" filter="fade">
                                      <p:cBhvr>
                                        <p:cTn id="43" dur="500"/>
                                        <p:tgtEl>
                                          <p:spTgt spid="208913"/>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08914"/>
                                        </p:tgtEl>
                                        <p:attrNameLst>
                                          <p:attrName>style.visibility</p:attrName>
                                        </p:attrNameLst>
                                      </p:cBhvr>
                                      <p:to>
                                        <p:strVal val="visible"/>
                                      </p:to>
                                    </p:set>
                                    <p:anim calcmode="lin" valueType="num">
                                      <p:cBhvr>
                                        <p:cTn id="48" dur="500" fill="hold"/>
                                        <p:tgtEl>
                                          <p:spTgt spid="208914"/>
                                        </p:tgtEl>
                                        <p:attrNameLst>
                                          <p:attrName>ppt_w</p:attrName>
                                        </p:attrNameLst>
                                      </p:cBhvr>
                                      <p:tavLst>
                                        <p:tav tm="0">
                                          <p:val>
                                            <p:fltVal val="0"/>
                                          </p:val>
                                        </p:tav>
                                        <p:tav tm="100000">
                                          <p:val>
                                            <p:strVal val="#ppt_w"/>
                                          </p:val>
                                        </p:tav>
                                      </p:tavLst>
                                    </p:anim>
                                    <p:anim calcmode="lin" valueType="num">
                                      <p:cBhvr>
                                        <p:cTn id="49" dur="500" fill="hold"/>
                                        <p:tgtEl>
                                          <p:spTgt spid="208914"/>
                                        </p:tgtEl>
                                        <p:attrNameLst>
                                          <p:attrName>ppt_h</p:attrName>
                                        </p:attrNameLst>
                                      </p:cBhvr>
                                      <p:tavLst>
                                        <p:tav tm="0">
                                          <p:val>
                                            <p:fltVal val="0"/>
                                          </p:val>
                                        </p:tav>
                                        <p:tav tm="100000">
                                          <p:val>
                                            <p:strVal val="#ppt_h"/>
                                          </p:val>
                                        </p:tav>
                                      </p:tavLst>
                                    </p:anim>
                                    <p:animEffect transition="in" filter="fade">
                                      <p:cBhvr>
                                        <p:cTn id="50" dur="500"/>
                                        <p:tgtEl>
                                          <p:spTgt spid="208914"/>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34562">
                                            <p:txEl>
                                              <p:pRg st="3" end="3"/>
                                            </p:txEl>
                                          </p:spTgt>
                                        </p:tgtEl>
                                        <p:attrNameLst>
                                          <p:attrName>style.visibility</p:attrName>
                                        </p:attrNameLst>
                                      </p:cBhvr>
                                      <p:to>
                                        <p:strVal val="visible"/>
                                      </p:to>
                                    </p:set>
                                    <p:anim calcmode="lin" valueType="num">
                                      <p:cBhvr additive="base">
                                        <p:cTn id="55"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34562">
                                            <p:txEl>
                                              <p:pRg st="4" end="4"/>
                                            </p:txEl>
                                          </p:spTgt>
                                        </p:tgtEl>
                                        <p:attrNameLst>
                                          <p:attrName>style.visibility</p:attrName>
                                        </p:attrNameLst>
                                      </p:cBhvr>
                                      <p:to>
                                        <p:strVal val="visible"/>
                                      </p:to>
                                    </p:set>
                                    <p:anim calcmode="lin" valueType="num">
                                      <p:cBhvr additive="base">
                                        <p:cTn id="61"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4)">
                                      <p:cBhvr>
                                        <p:cTn id="67" dur="2000"/>
                                        <p:tgtEl>
                                          <p:spTgt spid="20"/>
                                        </p:tgtEl>
                                      </p:cBhvr>
                                    </p:animEffect>
                                  </p:childTnLst>
                                  <p:subTnLst>
                                    <p:audio>
                                      <p:cMediaNode>
                                        <p:cTn display="0" masterRel="sameClick">
                                          <p:stCondLst>
                                            <p:cond evt="begin" delay="0">
                                              <p:tn val="65"/>
                                            </p:cond>
                                          </p:stCondLst>
                                          <p:endCondLst>
                                            <p:cond evt="onStopAudio" delay="0">
                                              <p:tgtEl>
                                                <p:sldTgt/>
                                              </p:tgtEl>
                                            </p:cond>
                                          </p:endCondLst>
                                        </p:cTn>
                                        <p:tgtEl>
                                          <p:sndTgt r:embed="rId6" name="drumroll.wav"/>
                                        </p:tgtEl>
                                      </p:cMediaNode>
                                    </p:audio>
                                  </p:sub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heel(4)">
                                      <p:cBhvr>
                                        <p:cTn id="72" dur="20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6" name="drumroll.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34562">
                                            <p:txEl>
                                              <p:pRg st="5" end="5"/>
                                            </p:txEl>
                                          </p:spTgt>
                                        </p:tgtEl>
                                        <p:attrNameLst>
                                          <p:attrName>style.visibility</p:attrName>
                                        </p:attrNameLst>
                                      </p:cBhvr>
                                      <p:to>
                                        <p:strVal val="visible"/>
                                      </p:to>
                                    </p:set>
                                    <p:anim calcmode="lin" valueType="num">
                                      <p:cBhvr additive="base">
                                        <p:cTn id="77" dur="500" fill="hold"/>
                                        <p:tgtEl>
                                          <p:spTgt spid="834562">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3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08908" grpId="0"/>
      <p:bldP spid="208910" grpId="0"/>
      <p:bldP spid="208911" grpId="0"/>
      <p:bldP spid="208912" grpId="0"/>
      <p:bldP spid="208913" grpId="0"/>
      <p:bldP spid="2089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01625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Utilization: </a:t>
            </a:r>
            <a:endParaRPr lang="en-US" altLang="en-US">
              <a:solidFill>
                <a:srgbClr val="000000"/>
              </a:solidFill>
            </a:endParaRPr>
          </a:p>
          <a:p>
            <a:pPr marL="625475" indent="-625475" eaLnBrk="0" hangingPunct="0"/>
            <a:r>
              <a:rPr lang="en-US" altLang="en-US">
                <a:solidFill>
                  <a:srgbClr val="000000"/>
                </a:solidFill>
              </a:rPr>
              <a:t>• </a:t>
            </a:r>
            <a:r>
              <a:rPr lang="en-US" altLang="en-US"/>
              <a:t>Although there are nearly limitless ways that we use electrical circuits, heating and lighting are two of the most widespread</a:t>
            </a:r>
            <a:r>
              <a:rPr lang="en-US" altLang="en-US">
                <a:solidFill>
                  <a:srgbClr val="000000"/>
                </a:solidFill>
              </a:rPr>
              <a:t> </a:t>
            </a:r>
          </a:p>
          <a:p>
            <a:pPr marL="625475" indent="-625475" eaLnBrk="0" hangingPunct="0"/>
            <a:r>
              <a:rPr lang="en-US" altLang="en-US">
                <a:solidFill>
                  <a:srgbClr val="000000"/>
                </a:solidFill>
              </a:rPr>
              <a:t>• </a:t>
            </a:r>
            <a:r>
              <a:rPr lang="en-US" altLang="en-US"/>
              <a:t>Sensitive devices can employ detectors capable of measuring small variations in potential difference and/or current, requiring carefully planned circuits and high precision components</a:t>
            </a:r>
            <a:endParaRPr lang="en-US" altLang="en-US" b="1">
              <a:solidFill>
                <a:srgbClr val="000000"/>
              </a:solidFill>
            </a:endParaRP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the rule for voltage </a:t>
            </a:r>
            <a:r>
              <a:rPr lang="en-US" altLang="en-US" i="1">
                <a:solidFill>
                  <a:srgbClr val="333399"/>
                </a:solidFill>
                <a:ea typeface="Calibri" pitchFamily="34" charset="0"/>
                <a:cs typeface="Times New Roman" pitchFamily="18" charset="0"/>
              </a:rPr>
              <a:t>V</a:t>
            </a:r>
            <a:r>
              <a:rPr lang="en-US" alt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If our </a:t>
            </a:r>
            <a:r>
              <a:rPr lang="en-US" altLang="en-US">
                <a:solidFill>
                  <a:srgbClr val="990099"/>
                </a:solidFill>
                <a:ea typeface="Calibri" pitchFamily="34" charset="0"/>
                <a:cs typeface="Times New Roman" pitchFamily="18" charset="0"/>
              </a:rPr>
              <a:t>loop</a:t>
            </a:r>
            <a:r>
              <a:rPr lang="en-US" altLang="en-US">
                <a:solidFill>
                  <a:srgbClr val="000000"/>
                </a:solidFill>
                <a:ea typeface="Calibri" pitchFamily="34" charset="0"/>
                <a:cs typeface="Times New Roman" pitchFamily="18" charset="0"/>
              </a:rPr>
              <a:t> goes in the direction of the </a:t>
            </a:r>
            <a:r>
              <a:rPr lang="en-US" altLang="en-US">
                <a:solidFill>
                  <a:srgbClr val="008000"/>
                </a:solidFill>
                <a:ea typeface="Calibri" pitchFamily="34" charset="0"/>
                <a:cs typeface="Times New Roman" pitchFamily="18" charset="0"/>
              </a:rPr>
              <a:t>branch              current</a:t>
            </a:r>
            <a:r>
              <a:rPr lang="en-US" altLang="en-US">
                <a:solidFill>
                  <a:srgbClr val="000000"/>
                </a:solidFill>
                <a:ea typeface="Calibri" pitchFamily="34" charset="0"/>
                <a:cs typeface="Times New Roman" pitchFamily="18" charset="0"/>
              </a:rPr>
              <a:t> assigned earlier, the resistor energy                  change is negative.</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If our loop goes against the branch current, the sign is reversed for the resistor.</a:t>
            </a:r>
          </a:p>
          <a:p>
            <a:pPr>
              <a:spcBef>
                <a:spcPct val="20000"/>
              </a:spcBef>
            </a:pPr>
            <a:endParaRPr lang="en-US" altLang="en-US">
              <a:solidFill>
                <a:srgbClr val="000000"/>
              </a:solidFill>
              <a:ea typeface="Calibri" pitchFamily="34" charset="0"/>
              <a:cs typeface="Times New Roman" pitchFamily="18" charset="0"/>
            </a:endParaRPr>
          </a:p>
          <a:p>
            <a:pPr>
              <a:spcBef>
                <a:spcPct val="20000"/>
              </a:spcBef>
            </a:pPr>
            <a:endParaRPr lang="en-US" altLang="en-US">
              <a:solidFill>
                <a:srgbClr val="000000"/>
              </a:solidFill>
              <a:ea typeface="Calibri" pitchFamily="34" charset="0"/>
              <a:cs typeface="Times New Roman" pitchFamily="18" charset="0"/>
            </a:endParaRPr>
          </a:p>
          <a:p>
            <a:pPr>
              <a:spcBef>
                <a:spcPct val="20000"/>
              </a:spcBef>
            </a:pPr>
            <a:endParaRPr lang="en-US" altLang="en-US">
              <a:solidFill>
                <a:srgbClr val="000000"/>
              </a:solidFill>
              <a:ea typeface="Calibri" pitchFamily="34" charset="0"/>
              <a:cs typeface="Times New Roman" pitchFamily="18" charset="0"/>
              <a:sym typeface="Symbol" pitchFamily="18" charset="2"/>
            </a:endParaRP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For our loop we see that we                                           have –</a:t>
            </a:r>
            <a:r>
              <a:rPr lang="en-US" altLang="en-US" i="1">
                <a:solidFill>
                  <a:srgbClr val="000000"/>
                </a:solidFill>
                <a:ea typeface="Calibri" pitchFamily="34" charset="0"/>
                <a:cs typeface="Times New Roman" pitchFamily="18" charset="0"/>
              </a:rPr>
              <a:t>qV</a:t>
            </a:r>
            <a:r>
              <a:rPr lang="en-US" altLang="en-US" baseline="-25000">
                <a:solidFill>
                  <a:srgbClr val="000000"/>
                </a:solidFill>
                <a:ea typeface="Calibri" pitchFamily="34" charset="0"/>
                <a:cs typeface="Times New Roman" pitchFamily="18" charset="0"/>
              </a:rPr>
              <a:t>1</a:t>
            </a:r>
            <a:r>
              <a:rPr lang="en-US" altLang="en-US">
                <a:solidFill>
                  <a:srgbClr val="000000"/>
                </a:solidFill>
                <a:ea typeface="Calibri" pitchFamily="34" charset="0"/>
                <a:cs typeface="Times New Roman" pitchFamily="18" charset="0"/>
              </a:rPr>
              <a:t> and –</a:t>
            </a:r>
            <a:r>
              <a:rPr lang="en-US" altLang="en-US" i="1">
                <a:solidFill>
                  <a:srgbClr val="000000"/>
                </a:solidFill>
                <a:ea typeface="Calibri" pitchFamily="34" charset="0"/>
                <a:cs typeface="Times New Roman" pitchFamily="18" charset="0"/>
              </a:rPr>
              <a:t>qV</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 and –</a:t>
            </a:r>
            <a:r>
              <a:rPr lang="en-US" altLang="en-US" i="1">
                <a:solidFill>
                  <a:srgbClr val="000000"/>
                </a:solidFill>
                <a:ea typeface="Calibri" pitchFamily="34" charset="0"/>
                <a:cs typeface="Times New Roman" pitchFamily="18" charset="0"/>
              </a:rPr>
              <a:t>qV</a:t>
            </a:r>
            <a:r>
              <a:rPr lang="en-US" altLang="en-US" baseline="-25000">
                <a:solidFill>
                  <a:srgbClr val="000000"/>
                </a:solidFill>
                <a:ea typeface="Calibri" pitchFamily="34" charset="0"/>
                <a:cs typeface="Times New Roman" pitchFamily="18" charset="0"/>
              </a:rPr>
              <a:t>4</a:t>
            </a:r>
            <a:r>
              <a:rPr lang="en-US" altLang="en-US">
                <a:solidFill>
                  <a:srgbClr val="000000"/>
                </a:solidFill>
                <a:ea typeface="Calibri" pitchFamily="34" charset="0"/>
                <a:cs typeface="Times New Roman" pitchFamily="18" charset="0"/>
              </a:rPr>
              <a:t>. </a:t>
            </a:r>
          </a:p>
        </p:txBody>
      </p:sp>
      <p:sp>
        <p:nvSpPr>
          <p:cNvPr id="72707"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6"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270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2710"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2711"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2712"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2713"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2714"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2715"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2716"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2717" name="Rectangle 13"/>
          <p:cNvSpPr>
            <a:spLocks noChangeArrowheads="1"/>
          </p:cNvSpPr>
          <p:nvPr/>
        </p:nvSpPr>
        <p:spPr bwMode="auto">
          <a:xfrm>
            <a:off x="5267325" y="4687888"/>
            <a:ext cx="1930400" cy="1989137"/>
          </a:xfrm>
          <a:prstGeom prst="rect">
            <a:avLst/>
          </a:prstGeom>
          <a:noFill/>
          <a:ln w="76200">
            <a:solidFill>
              <a:srgbClr val="990099">
                <a:alpha val="50195"/>
              </a:srgbClr>
            </a:solidFill>
            <a:miter lim="800000"/>
            <a:headEnd/>
            <a:tailEnd/>
          </a:ln>
        </p:spPr>
        <p:txBody>
          <a:bodyPr wrap="none" anchor="ctr"/>
          <a:lstStyle/>
          <a:p>
            <a:endParaRPr lang="en-US" altLang="en-US"/>
          </a:p>
        </p:txBody>
      </p:sp>
      <p:sp>
        <p:nvSpPr>
          <p:cNvPr id="72718" name="Text Box 14"/>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dirty="0">
                <a:solidFill>
                  <a:srgbClr val="003300"/>
                </a:solidFill>
              </a:rPr>
              <a:t>V</a:t>
            </a:r>
            <a:r>
              <a:rPr lang="en-US" altLang="en-US" baseline="-25000" dirty="0">
                <a:solidFill>
                  <a:srgbClr val="003300"/>
                </a:solidFill>
              </a:rPr>
              <a:t>1</a:t>
            </a:r>
            <a:endParaRPr lang="en-US" altLang="en-US" i="1" dirty="0">
              <a:solidFill>
                <a:srgbClr val="003300"/>
              </a:solidFill>
            </a:endParaRPr>
          </a:p>
        </p:txBody>
      </p:sp>
      <p:sp>
        <p:nvSpPr>
          <p:cNvPr id="72719" name="Text Box 15"/>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2720" name="Text Box 16"/>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2721" name="Text Box 17"/>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2722" name="Text Box 18"/>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
        <p:nvSpPr>
          <p:cNvPr id="210963" name="Line 19"/>
          <p:cNvSpPr>
            <a:spLocks noChangeShapeType="1"/>
          </p:cNvSpPr>
          <p:nvPr/>
        </p:nvSpPr>
        <p:spPr bwMode="auto">
          <a:xfrm flipV="1">
            <a:off x="5254625" y="53419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0964" name="Line 20"/>
          <p:cNvSpPr>
            <a:spLocks noChangeShapeType="1"/>
          </p:cNvSpPr>
          <p:nvPr/>
        </p:nvSpPr>
        <p:spPr bwMode="auto">
          <a:xfrm rot="5400000" flipV="1">
            <a:off x="5945188" y="43640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0965" name="Line 21"/>
          <p:cNvSpPr>
            <a:spLocks noChangeShapeType="1"/>
          </p:cNvSpPr>
          <p:nvPr/>
        </p:nvSpPr>
        <p:spPr bwMode="auto">
          <a:xfrm rot="10800000" flipV="1">
            <a:off x="7216775" y="496728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0966" name="Line 22"/>
          <p:cNvSpPr>
            <a:spLocks noChangeShapeType="1"/>
          </p:cNvSpPr>
          <p:nvPr/>
        </p:nvSpPr>
        <p:spPr bwMode="auto">
          <a:xfrm rot="10800000" flipV="1">
            <a:off x="7196138" y="5789613"/>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0967" name="Line 23"/>
          <p:cNvSpPr>
            <a:spLocks noChangeShapeType="1"/>
          </p:cNvSpPr>
          <p:nvPr/>
        </p:nvSpPr>
        <p:spPr bwMode="auto">
          <a:xfrm rot="16200000" flipV="1">
            <a:off x="5913438" y="6365875"/>
            <a:ext cx="0" cy="609600"/>
          </a:xfrm>
          <a:prstGeom prst="line">
            <a:avLst/>
          </a:prstGeom>
          <a:noFill/>
          <a:ln w="76200">
            <a:solidFill>
              <a:srgbClr val="990099">
                <a:alpha val="50195"/>
              </a:srgbClr>
            </a:solidFill>
            <a:round/>
            <a:headEnd/>
            <a:tailEnd type="arrow" w="med" len="med"/>
          </a:ln>
        </p:spPr>
        <p:txBody>
          <a:bodyPr/>
          <a:lstStyle/>
          <a:p>
            <a:endParaRPr lang="en-US"/>
          </a:p>
        </p:txBody>
      </p:sp>
      <p:grpSp>
        <p:nvGrpSpPr>
          <p:cNvPr id="2" name="Group 24"/>
          <p:cNvGrpSpPr>
            <a:grpSpLocks/>
          </p:cNvGrpSpPr>
          <p:nvPr/>
        </p:nvGrpSpPr>
        <p:grpSpPr bwMode="auto">
          <a:xfrm>
            <a:off x="1030288" y="4916488"/>
            <a:ext cx="1714500" cy="1038225"/>
            <a:chOff x="649" y="3115"/>
            <a:chExt cx="1080" cy="654"/>
          </a:xfrm>
        </p:grpSpPr>
        <p:pic>
          <p:nvPicPr>
            <p:cNvPr id="72734" name="Picture 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9" y="3115"/>
              <a:ext cx="1080" cy="202"/>
            </a:xfrm>
            <a:prstGeom prst="rect">
              <a:avLst/>
            </a:prstGeom>
            <a:noFill/>
            <a:ln w="9525">
              <a:noFill/>
              <a:miter lim="800000"/>
              <a:headEnd/>
              <a:tailEnd/>
            </a:ln>
          </p:spPr>
        </p:pic>
        <p:sp>
          <p:nvSpPr>
            <p:cNvPr id="72735" name="Line 26"/>
            <p:cNvSpPr>
              <a:spLocks noChangeShapeType="1"/>
            </p:cNvSpPr>
            <p:nvPr/>
          </p:nvSpPr>
          <p:spPr bwMode="auto">
            <a:xfrm>
              <a:off x="852" y="3218"/>
              <a:ext cx="677" cy="0"/>
            </a:xfrm>
            <a:prstGeom prst="line">
              <a:avLst/>
            </a:prstGeom>
            <a:noFill/>
            <a:ln w="57150">
              <a:solidFill>
                <a:srgbClr val="008000"/>
              </a:solidFill>
              <a:round/>
              <a:headEnd/>
              <a:tailEnd type="arrow" w="med" len="med"/>
            </a:ln>
          </p:spPr>
          <p:txBody>
            <a:bodyPr/>
            <a:lstStyle/>
            <a:p>
              <a:endParaRPr lang="en-US"/>
            </a:p>
          </p:txBody>
        </p:sp>
        <p:sp>
          <p:nvSpPr>
            <p:cNvPr id="72736" name="Line 27"/>
            <p:cNvSpPr>
              <a:spLocks noChangeShapeType="1"/>
            </p:cNvSpPr>
            <p:nvPr/>
          </p:nvSpPr>
          <p:spPr bwMode="auto">
            <a:xfrm>
              <a:off x="848" y="3416"/>
              <a:ext cx="677" cy="0"/>
            </a:xfrm>
            <a:prstGeom prst="line">
              <a:avLst/>
            </a:prstGeom>
            <a:noFill/>
            <a:ln w="57150">
              <a:solidFill>
                <a:srgbClr val="990099"/>
              </a:solidFill>
              <a:round/>
              <a:headEnd/>
              <a:tailEnd type="arrow" w="med" len="med"/>
            </a:ln>
          </p:spPr>
          <p:txBody>
            <a:bodyPr/>
            <a:lstStyle/>
            <a:p>
              <a:endParaRPr lang="en-US"/>
            </a:p>
          </p:txBody>
        </p:sp>
        <p:sp>
          <p:nvSpPr>
            <p:cNvPr id="72737" name="Text Box 28"/>
            <p:cNvSpPr txBox="1">
              <a:spLocks noChangeArrowheads="1"/>
            </p:cNvSpPr>
            <p:nvPr/>
          </p:nvSpPr>
          <p:spPr bwMode="auto">
            <a:xfrm>
              <a:off x="740" y="3481"/>
              <a:ext cx="843" cy="288"/>
            </a:xfrm>
            <a:prstGeom prst="rect">
              <a:avLst/>
            </a:prstGeom>
            <a:noFill/>
            <a:ln w="9525">
              <a:noFill/>
              <a:miter lim="800000"/>
              <a:headEnd/>
              <a:tailEnd/>
            </a:ln>
          </p:spPr>
          <p:txBody>
            <a:bodyPr wrap="none">
              <a:spAutoFit/>
            </a:bodyPr>
            <a:lstStyle/>
            <a:p>
              <a:r>
                <a:rPr lang="en-US" altLang="en-US" i="1">
                  <a:solidFill>
                    <a:srgbClr val="990099"/>
                  </a:solidFill>
                </a:rPr>
                <a:t>negative</a:t>
              </a:r>
            </a:p>
          </p:txBody>
        </p:sp>
      </p:grpSp>
      <p:grpSp>
        <p:nvGrpSpPr>
          <p:cNvPr id="3" name="Group 29"/>
          <p:cNvGrpSpPr>
            <a:grpSpLocks/>
          </p:cNvGrpSpPr>
          <p:nvPr/>
        </p:nvGrpSpPr>
        <p:grpSpPr bwMode="auto">
          <a:xfrm>
            <a:off x="3038475" y="4924425"/>
            <a:ext cx="1714500" cy="1023938"/>
            <a:chOff x="1914" y="3120"/>
            <a:chExt cx="1080" cy="645"/>
          </a:xfrm>
        </p:grpSpPr>
        <p:pic>
          <p:nvPicPr>
            <p:cNvPr id="72730" name="Picture 3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914" y="3120"/>
              <a:ext cx="1080" cy="202"/>
            </a:xfrm>
            <a:prstGeom prst="rect">
              <a:avLst/>
            </a:prstGeom>
            <a:noFill/>
            <a:ln w="9525">
              <a:noFill/>
              <a:miter lim="800000"/>
              <a:headEnd/>
              <a:tailEnd/>
            </a:ln>
          </p:spPr>
        </p:pic>
        <p:sp>
          <p:nvSpPr>
            <p:cNvPr id="72731" name="Line 31"/>
            <p:cNvSpPr>
              <a:spLocks noChangeShapeType="1"/>
            </p:cNvSpPr>
            <p:nvPr/>
          </p:nvSpPr>
          <p:spPr bwMode="auto">
            <a:xfrm>
              <a:off x="2117" y="3223"/>
              <a:ext cx="677" cy="0"/>
            </a:xfrm>
            <a:prstGeom prst="line">
              <a:avLst/>
            </a:prstGeom>
            <a:noFill/>
            <a:ln w="57150">
              <a:solidFill>
                <a:srgbClr val="008000"/>
              </a:solidFill>
              <a:round/>
              <a:headEnd/>
              <a:tailEnd type="arrow" w="med" len="med"/>
            </a:ln>
          </p:spPr>
          <p:txBody>
            <a:bodyPr/>
            <a:lstStyle/>
            <a:p>
              <a:endParaRPr lang="en-US"/>
            </a:p>
          </p:txBody>
        </p:sp>
        <p:sp>
          <p:nvSpPr>
            <p:cNvPr id="72732" name="Line 32"/>
            <p:cNvSpPr>
              <a:spLocks noChangeShapeType="1"/>
            </p:cNvSpPr>
            <p:nvPr/>
          </p:nvSpPr>
          <p:spPr bwMode="auto">
            <a:xfrm>
              <a:off x="2104" y="3421"/>
              <a:ext cx="677" cy="0"/>
            </a:xfrm>
            <a:prstGeom prst="line">
              <a:avLst/>
            </a:prstGeom>
            <a:noFill/>
            <a:ln w="57150">
              <a:solidFill>
                <a:srgbClr val="990099"/>
              </a:solidFill>
              <a:round/>
              <a:headEnd type="arrow" w="med" len="med"/>
              <a:tailEnd/>
            </a:ln>
          </p:spPr>
          <p:txBody>
            <a:bodyPr/>
            <a:lstStyle/>
            <a:p>
              <a:endParaRPr lang="en-US"/>
            </a:p>
          </p:txBody>
        </p:sp>
        <p:sp>
          <p:nvSpPr>
            <p:cNvPr id="72733" name="Text Box 33"/>
            <p:cNvSpPr txBox="1">
              <a:spLocks noChangeArrowheads="1"/>
            </p:cNvSpPr>
            <p:nvPr/>
          </p:nvSpPr>
          <p:spPr bwMode="auto">
            <a:xfrm>
              <a:off x="2035" y="3477"/>
              <a:ext cx="768" cy="288"/>
            </a:xfrm>
            <a:prstGeom prst="rect">
              <a:avLst/>
            </a:prstGeom>
            <a:noFill/>
            <a:ln w="9525">
              <a:noFill/>
              <a:miter lim="800000"/>
              <a:headEnd/>
              <a:tailEnd/>
            </a:ln>
          </p:spPr>
          <p:txBody>
            <a:bodyPr wrap="none">
              <a:spAutoFit/>
            </a:bodyPr>
            <a:lstStyle/>
            <a:p>
              <a:r>
                <a:rPr lang="en-US" altLang="en-US" i="1">
                  <a:solidFill>
                    <a:srgbClr val="990099"/>
                  </a:solidFill>
                </a:rPr>
                <a:t>positive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 end="2"/>
                                            </p:txEl>
                                          </p:spTgt>
                                        </p:tgtEl>
                                        <p:attrNameLst>
                                          <p:attrName>style.visibility</p:attrName>
                                        </p:attrNameLst>
                                      </p:cBhvr>
                                      <p:to>
                                        <p:strVal val="visible"/>
                                      </p:to>
                                    </p:set>
                                    <p:anim calcmode="lin" valueType="num">
                                      <p:cBhvr additive="base">
                                        <p:cTn id="7"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repeatCount="indefinite" fill="hold" grpId="0" nodeType="clickEffect">
                                  <p:stCondLst>
                                    <p:cond delay="0"/>
                                  </p:stCondLst>
                                  <p:childTnLst>
                                    <p:set>
                                      <p:cBhvr>
                                        <p:cTn id="12" dur="1" fill="hold">
                                          <p:stCondLst>
                                            <p:cond delay="0"/>
                                          </p:stCondLst>
                                        </p:cTn>
                                        <p:tgtEl>
                                          <p:spTgt spid="210963"/>
                                        </p:tgtEl>
                                        <p:attrNameLst>
                                          <p:attrName>style.visibility</p:attrName>
                                        </p:attrNameLst>
                                      </p:cBhvr>
                                      <p:to>
                                        <p:strVal val="visible"/>
                                      </p:to>
                                    </p:set>
                                    <p:animEffect transition="in" filter="wipe(down)">
                                      <p:cBhvr>
                                        <p:cTn id="13" dur="2000"/>
                                        <p:tgtEl>
                                          <p:spTgt spid="210963"/>
                                        </p:tgtEl>
                                      </p:cBhvr>
                                    </p:animEffect>
                                  </p:childTnLst>
                                </p:cTn>
                              </p:par>
                            </p:childTnLst>
                          </p:cTn>
                        </p:par>
                        <p:par>
                          <p:cTn id="14" fill="hold" nodeType="afterGroup">
                            <p:stCondLst>
                              <p:cond delay="2000"/>
                            </p:stCondLst>
                            <p:childTnLst>
                              <p:par>
                                <p:cTn id="15" presetID="22" presetClass="entr" presetSubtype="8" repeatCount="indefinite" fill="hold" grpId="0" nodeType="afterEffect">
                                  <p:stCondLst>
                                    <p:cond delay="0"/>
                                  </p:stCondLst>
                                  <p:childTnLst>
                                    <p:set>
                                      <p:cBhvr>
                                        <p:cTn id="16" dur="1" fill="hold">
                                          <p:stCondLst>
                                            <p:cond delay="0"/>
                                          </p:stCondLst>
                                        </p:cTn>
                                        <p:tgtEl>
                                          <p:spTgt spid="210964"/>
                                        </p:tgtEl>
                                        <p:attrNameLst>
                                          <p:attrName>style.visibility</p:attrName>
                                        </p:attrNameLst>
                                      </p:cBhvr>
                                      <p:to>
                                        <p:strVal val="visible"/>
                                      </p:to>
                                    </p:set>
                                    <p:animEffect transition="in" filter="wipe(left)">
                                      <p:cBhvr>
                                        <p:cTn id="17" dur="2000"/>
                                        <p:tgtEl>
                                          <p:spTgt spid="210964"/>
                                        </p:tgtEl>
                                      </p:cBhvr>
                                    </p:animEffect>
                                  </p:childTnLst>
                                </p:cTn>
                              </p:par>
                            </p:childTnLst>
                          </p:cTn>
                        </p:par>
                        <p:par>
                          <p:cTn id="18" fill="hold" nodeType="afterGroup">
                            <p:stCondLst>
                              <p:cond delay="4000"/>
                            </p:stCondLst>
                            <p:childTnLst>
                              <p:par>
                                <p:cTn id="19" presetID="22" presetClass="entr" presetSubtype="1" repeatCount="indefinite" fill="hold" grpId="0" nodeType="afterEffect">
                                  <p:stCondLst>
                                    <p:cond delay="0"/>
                                  </p:stCondLst>
                                  <p:childTnLst>
                                    <p:set>
                                      <p:cBhvr>
                                        <p:cTn id="20" dur="1" fill="hold">
                                          <p:stCondLst>
                                            <p:cond delay="0"/>
                                          </p:stCondLst>
                                        </p:cTn>
                                        <p:tgtEl>
                                          <p:spTgt spid="210965"/>
                                        </p:tgtEl>
                                        <p:attrNameLst>
                                          <p:attrName>style.visibility</p:attrName>
                                        </p:attrNameLst>
                                      </p:cBhvr>
                                      <p:to>
                                        <p:strVal val="visible"/>
                                      </p:to>
                                    </p:set>
                                    <p:animEffect transition="in" filter="wipe(up)">
                                      <p:cBhvr>
                                        <p:cTn id="21" dur="2000"/>
                                        <p:tgtEl>
                                          <p:spTgt spid="210965"/>
                                        </p:tgtEl>
                                      </p:cBhvr>
                                    </p:animEffect>
                                  </p:childTnLst>
                                </p:cTn>
                              </p:par>
                            </p:childTnLst>
                          </p:cTn>
                        </p:par>
                        <p:par>
                          <p:cTn id="22" fill="hold" nodeType="afterGroup">
                            <p:stCondLst>
                              <p:cond delay="6000"/>
                            </p:stCondLst>
                            <p:childTnLst>
                              <p:par>
                                <p:cTn id="23" presetID="22" presetClass="entr" presetSubtype="1" repeatCount="indefinite" fill="hold" grpId="0" nodeType="afterEffect">
                                  <p:stCondLst>
                                    <p:cond delay="0"/>
                                  </p:stCondLst>
                                  <p:childTnLst>
                                    <p:set>
                                      <p:cBhvr>
                                        <p:cTn id="24" dur="1" fill="hold">
                                          <p:stCondLst>
                                            <p:cond delay="0"/>
                                          </p:stCondLst>
                                        </p:cTn>
                                        <p:tgtEl>
                                          <p:spTgt spid="210966"/>
                                        </p:tgtEl>
                                        <p:attrNameLst>
                                          <p:attrName>style.visibility</p:attrName>
                                        </p:attrNameLst>
                                      </p:cBhvr>
                                      <p:to>
                                        <p:strVal val="visible"/>
                                      </p:to>
                                    </p:set>
                                    <p:animEffect transition="in" filter="wipe(up)">
                                      <p:cBhvr>
                                        <p:cTn id="25" dur="2000"/>
                                        <p:tgtEl>
                                          <p:spTgt spid="210966"/>
                                        </p:tgtEl>
                                      </p:cBhvr>
                                    </p:animEffect>
                                  </p:childTnLst>
                                </p:cTn>
                              </p:par>
                            </p:childTnLst>
                          </p:cTn>
                        </p:par>
                        <p:par>
                          <p:cTn id="26" fill="hold" nodeType="afterGroup">
                            <p:stCondLst>
                              <p:cond delay="8000"/>
                            </p:stCondLst>
                            <p:childTnLst>
                              <p:par>
                                <p:cTn id="27" presetID="22" presetClass="entr" presetSubtype="2" repeatCount="indefinite" fill="hold" grpId="0" nodeType="afterEffect">
                                  <p:stCondLst>
                                    <p:cond delay="0"/>
                                  </p:stCondLst>
                                  <p:childTnLst>
                                    <p:set>
                                      <p:cBhvr>
                                        <p:cTn id="28" dur="1" fill="hold">
                                          <p:stCondLst>
                                            <p:cond delay="0"/>
                                          </p:stCondLst>
                                        </p:cTn>
                                        <p:tgtEl>
                                          <p:spTgt spid="210967"/>
                                        </p:tgtEl>
                                        <p:attrNameLst>
                                          <p:attrName>style.visibility</p:attrName>
                                        </p:attrNameLst>
                                      </p:cBhvr>
                                      <p:to>
                                        <p:strVal val="visible"/>
                                      </p:to>
                                    </p:set>
                                    <p:animEffect transition="in" filter="wipe(right)">
                                      <p:cBhvr>
                                        <p:cTn id="29" dur="2000"/>
                                        <p:tgtEl>
                                          <p:spTgt spid="21096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34562">
                                            <p:txEl>
                                              <p:pRg st="3" end="3"/>
                                            </p:txEl>
                                          </p:spTgt>
                                        </p:tgtEl>
                                        <p:attrNameLst>
                                          <p:attrName>style.visibility</p:attrName>
                                        </p:attrNameLst>
                                      </p:cBhvr>
                                      <p:to>
                                        <p:strVal val="visible"/>
                                      </p:to>
                                    </p:set>
                                    <p:anim calcmode="lin" valueType="num">
                                      <p:cBhvr additive="base">
                                        <p:cTn id="41"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3" fill="hold" nodeType="afterGroup">
                            <p:stCondLst>
                              <p:cond delay="500"/>
                            </p:stCondLst>
                            <p:childTnLst>
                              <p:par>
                                <p:cTn id="44" presetID="53"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834562">
                                            <p:txEl>
                                              <p:pRg st="7" end="7"/>
                                            </p:txEl>
                                          </p:spTgt>
                                        </p:tgtEl>
                                        <p:attrNameLst>
                                          <p:attrName>style.visibility</p:attrName>
                                        </p:attrNameLst>
                                      </p:cBhvr>
                                      <p:to>
                                        <p:strVal val="visible"/>
                                      </p:to>
                                    </p:set>
                                    <p:anim calcmode="lin" valueType="num">
                                      <p:cBhvr additive="base">
                                        <p:cTn id="53" dur="500" fill="hold"/>
                                        <p:tgtEl>
                                          <p:spTgt spid="834562">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345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3" grpId="0" animBg="1"/>
      <p:bldP spid="210964" grpId="0" animBg="1"/>
      <p:bldP spid="210965" grpId="0" animBg="1"/>
      <p:bldP spid="210966" grpId="0" animBg="1"/>
      <p:bldP spid="21096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the rule for voltage </a:t>
            </a:r>
            <a:r>
              <a:rPr lang="en-US" altLang="en-US" i="1">
                <a:solidFill>
                  <a:srgbClr val="333399"/>
                </a:solidFill>
                <a:ea typeface="Calibri" pitchFamily="34" charset="0"/>
                <a:cs typeface="Times New Roman" pitchFamily="18" charset="0"/>
              </a:rPr>
              <a:t>V</a:t>
            </a:r>
            <a:r>
              <a:rPr lang="en-US" alt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If our </a:t>
            </a:r>
            <a:r>
              <a:rPr lang="en-US" altLang="en-US">
                <a:solidFill>
                  <a:srgbClr val="990099"/>
                </a:solidFill>
                <a:ea typeface="Calibri" pitchFamily="34" charset="0"/>
                <a:cs typeface="Times New Roman" pitchFamily="18" charset="0"/>
              </a:rPr>
              <a:t>loop</a:t>
            </a:r>
            <a:r>
              <a:rPr lang="en-US" altLang="en-US">
                <a:solidFill>
                  <a:srgbClr val="000000"/>
                </a:solidFill>
                <a:ea typeface="Calibri" pitchFamily="34" charset="0"/>
                <a:cs typeface="Times New Roman" pitchFamily="18" charset="0"/>
              </a:rPr>
              <a:t> goes through a cell from negative                      to positive, the cell energy change is                       positive.</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If our loop goes from positive to negative through a cell the energy change is negative.</a:t>
            </a:r>
          </a:p>
          <a:p>
            <a:pPr>
              <a:spcBef>
                <a:spcPct val="20000"/>
              </a:spcBef>
            </a:pPr>
            <a:endParaRPr lang="en-US" altLang="en-US">
              <a:solidFill>
                <a:srgbClr val="000000"/>
              </a:solidFill>
              <a:ea typeface="Calibri" pitchFamily="34" charset="0"/>
              <a:cs typeface="Times New Roman" pitchFamily="18" charset="0"/>
            </a:endParaRPr>
          </a:p>
          <a:p>
            <a:pPr>
              <a:spcBef>
                <a:spcPct val="20000"/>
              </a:spcBef>
            </a:pPr>
            <a:endParaRPr lang="en-US" altLang="en-US">
              <a:solidFill>
                <a:srgbClr val="000000"/>
              </a:solidFill>
              <a:ea typeface="Calibri" pitchFamily="34" charset="0"/>
              <a:cs typeface="Times New Roman" pitchFamily="18" charset="0"/>
            </a:endParaRPr>
          </a:p>
          <a:p>
            <a:pPr>
              <a:spcBef>
                <a:spcPct val="20000"/>
              </a:spcBef>
            </a:pPr>
            <a:endParaRPr lang="en-US" altLang="en-US">
              <a:solidFill>
                <a:srgbClr val="000000"/>
              </a:solidFill>
              <a:ea typeface="Calibri" pitchFamily="34" charset="0"/>
              <a:cs typeface="Times New Roman" pitchFamily="18" charset="0"/>
              <a:sym typeface="Symbol" pitchFamily="18" charset="2"/>
            </a:endParaRP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For our loop we see that we                                           have +</a:t>
            </a:r>
            <a:r>
              <a:rPr lang="en-US" altLang="en-US" i="1">
                <a:solidFill>
                  <a:srgbClr val="000000"/>
                </a:solidFill>
                <a:ea typeface="Calibri" pitchFamily="34" charset="0"/>
                <a:cs typeface="Times New Roman" pitchFamily="18" charset="0"/>
              </a:rPr>
              <a:t>q</a:t>
            </a:r>
            <a:r>
              <a:rPr lang="en-US" altLang="en-US">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rPr>
              <a:t>1</a:t>
            </a:r>
            <a:r>
              <a:rPr lang="en-US" altLang="en-US">
                <a:solidFill>
                  <a:srgbClr val="000000"/>
                </a:solidFill>
                <a:ea typeface="Calibri" pitchFamily="34" charset="0"/>
                <a:cs typeface="Times New Roman" pitchFamily="18" charset="0"/>
              </a:rPr>
              <a:t> and –</a:t>
            </a:r>
            <a:r>
              <a:rPr lang="en-US" altLang="en-US" i="1">
                <a:solidFill>
                  <a:srgbClr val="000000"/>
                </a:solidFill>
                <a:ea typeface="Calibri" pitchFamily="34" charset="0"/>
                <a:cs typeface="Times New Roman" pitchFamily="18" charset="0"/>
              </a:rPr>
              <a:t>q</a:t>
            </a:r>
            <a:r>
              <a:rPr lang="en-US" altLang="en-US">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 </a:t>
            </a:r>
          </a:p>
        </p:txBody>
      </p:sp>
      <p:sp>
        <p:nvSpPr>
          <p:cNvPr id="73731"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6"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373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3734"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3735"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3736"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3737"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3738"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3739"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3740"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3741" name="Rectangle 13"/>
          <p:cNvSpPr>
            <a:spLocks noChangeArrowheads="1"/>
          </p:cNvSpPr>
          <p:nvPr/>
        </p:nvSpPr>
        <p:spPr bwMode="auto">
          <a:xfrm>
            <a:off x="5267325" y="4687888"/>
            <a:ext cx="1930400" cy="1989137"/>
          </a:xfrm>
          <a:prstGeom prst="rect">
            <a:avLst/>
          </a:prstGeom>
          <a:noFill/>
          <a:ln w="76200">
            <a:solidFill>
              <a:srgbClr val="990099">
                <a:alpha val="50195"/>
              </a:srgbClr>
            </a:solidFill>
            <a:miter lim="800000"/>
            <a:headEnd/>
            <a:tailEnd/>
          </a:ln>
        </p:spPr>
        <p:txBody>
          <a:bodyPr wrap="none" anchor="ctr"/>
          <a:lstStyle/>
          <a:p>
            <a:endParaRPr lang="en-US" altLang="en-US"/>
          </a:p>
        </p:txBody>
      </p:sp>
      <p:sp>
        <p:nvSpPr>
          <p:cNvPr id="73742" name="Text Box 14"/>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3743" name="Text Box 15"/>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3744" name="Text Box 16"/>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3745" name="Text Box 17"/>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3746" name="Text Box 18"/>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
        <p:nvSpPr>
          <p:cNvPr id="213011" name="Line 19"/>
          <p:cNvSpPr>
            <a:spLocks noChangeShapeType="1"/>
          </p:cNvSpPr>
          <p:nvPr/>
        </p:nvSpPr>
        <p:spPr bwMode="auto">
          <a:xfrm flipV="1">
            <a:off x="5254625" y="53419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3012" name="Line 20"/>
          <p:cNvSpPr>
            <a:spLocks noChangeShapeType="1"/>
          </p:cNvSpPr>
          <p:nvPr/>
        </p:nvSpPr>
        <p:spPr bwMode="auto">
          <a:xfrm rot="5400000" flipV="1">
            <a:off x="5945188" y="43640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3013" name="Line 21"/>
          <p:cNvSpPr>
            <a:spLocks noChangeShapeType="1"/>
          </p:cNvSpPr>
          <p:nvPr/>
        </p:nvSpPr>
        <p:spPr bwMode="auto">
          <a:xfrm rot="10800000" flipV="1">
            <a:off x="7216775" y="496728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3014" name="Line 22"/>
          <p:cNvSpPr>
            <a:spLocks noChangeShapeType="1"/>
          </p:cNvSpPr>
          <p:nvPr/>
        </p:nvSpPr>
        <p:spPr bwMode="auto">
          <a:xfrm rot="10800000" flipV="1">
            <a:off x="7196138" y="5789613"/>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3015" name="Line 23"/>
          <p:cNvSpPr>
            <a:spLocks noChangeShapeType="1"/>
          </p:cNvSpPr>
          <p:nvPr/>
        </p:nvSpPr>
        <p:spPr bwMode="auto">
          <a:xfrm rot="16200000" flipV="1">
            <a:off x="5913438" y="6365875"/>
            <a:ext cx="0" cy="609600"/>
          </a:xfrm>
          <a:prstGeom prst="line">
            <a:avLst/>
          </a:prstGeom>
          <a:noFill/>
          <a:ln w="76200">
            <a:solidFill>
              <a:srgbClr val="990099">
                <a:alpha val="50195"/>
              </a:srgbClr>
            </a:solidFill>
            <a:round/>
            <a:headEnd/>
            <a:tailEnd type="arrow" w="med" len="med"/>
          </a:ln>
        </p:spPr>
        <p:txBody>
          <a:bodyPr/>
          <a:lstStyle/>
          <a:p>
            <a:endParaRPr lang="en-US"/>
          </a:p>
        </p:txBody>
      </p:sp>
      <p:grpSp>
        <p:nvGrpSpPr>
          <p:cNvPr id="2" name="Group 24"/>
          <p:cNvGrpSpPr>
            <a:grpSpLocks/>
          </p:cNvGrpSpPr>
          <p:nvPr/>
        </p:nvGrpSpPr>
        <p:grpSpPr bwMode="auto">
          <a:xfrm>
            <a:off x="1338263" y="4783138"/>
            <a:ext cx="1219200" cy="1358900"/>
            <a:chOff x="1892" y="3013"/>
            <a:chExt cx="768" cy="856"/>
          </a:xfrm>
        </p:grpSpPr>
        <p:sp>
          <p:nvSpPr>
            <p:cNvPr id="73757" name="Text Box 25"/>
            <p:cNvSpPr txBox="1">
              <a:spLocks noChangeArrowheads="1"/>
            </p:cNvSpPr>
            <p:nvPr/>
          </p:nvSpPr>
          <p:spPr bwMode="auto">
            <a:xfrm>
              <a:off x="1892" y="3581"/>
              <a:ext cx="768" cy="288"/>
            </a:xfrm>
            <a:prstGeom prst="rect">
              <a:avLst/>
            </a:prstGeom>
            <a:noFill/>
            <a:ln w="9525">
              <a:noFill/>
              <a:miter lim="800000"/>
              <a:headEnd/>
              <a:tailEnd/>
            </a:ln>
          </p:spPr>
          <p:txBody>
            <a:bodyPr wrap="none">
              <a:spAutoFit/>
            </a:bodyPr>
            <a:lstStyle/>
            <a:p>
              <a:r>
                <a:rPr lang="en-US" altLang="en-US" i="1">
                  <a:solidFill>
                    <a:srgbClr val="990099"/>
                  </a:solidFill>
                </a:rPr>
                <a:t>positive</a:t>
              </a:r>
            </a:p>
          </p:txBody>
        </p:sp>
        <p:pic>
          <p:nvPicPr>
            <p:cNvPr id="73758" name="Picture 2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5400000">
              <a:off x="2000" y="3027"/>
              <a:ext cx="626" cy="598"/>
            </a:xfrm>
            <a:prstGeom prst="rect">
              <a:avLst/>
            </a:prstGeom>
            <a:noFill/>
            <a:ln w="9525">
              <a:noFill/>
              <a:miter lim="800000"/>
              <a:headEnd/>
              <a:tailEnd/>
            </a:ln>
          </p:spPr>
        </p:pic>
        <p:sp>
          <p:nvSpPr>
            <p:cNvPr id="73759" name="Line 27"/>
            <p:cNvSpPr>
              <a:spLocks noChangeShapeType="1"/>
            </p:cNvSpPr>
            <p:nvPr/>
          </p:nvSpPr>
          <p:spPr bwMode="auto">
            <a:xfrm>
              <a:off x="1963" y="3417"/>
              <a:ext cx="677" cy="0"/>
            </a:xfrm>
            <a:prstGeom prst="line">
              <a:avLst/>
            </a:prstGeom>
            <a:noFill/>
            <a:ln w="57150">
              <a:solidFill>
                <a:srgbClr val="990099"/>
              </a:solidFill>
              <a:round/>
              <a:headEnd/>
              <a:tailEnd type="arrow" w="med" len="med"/>
            </a:ln>
          </p:spPr>
          <p:txBody>
            <a:bodyPr/>
            <a:lstStyle/>
            <a:p>
              <a:endParaRPr lang="en-US"/>
            </a:p>
          </p:txBody>
        </p:sp>
      </p:grpSp>
      <p:grpSp>
        <p:nvGrpSpPr>
          <p:cNvPr id="3" name="Group 28"/>
          <p:cNvGrpSpPr>
            <a:grpSpLocks/>
          </p:cNvGrpSpPr>
          <p:nvPr/>
        </p:nvGrpSpPr>
        <p:grpSpPr bwMode="auto">
          <a:xfrm>
            <a:off x="3155950" y="4791075"/>
            <a:ext cx="1338263" cy="1344613"/>
            <a:chOff x="745" y="3018"/>
            <a:chExt cx="843" cy="847"/>
          </a:xfrm>
        </p:grpSpPr>
        <p:sp>
          <p:nvSpPr>
            <p:cNvPr id="73754" name="Text Box 29"/>
            <p:cNvSpPr txBox="1">
              <a:spLocks noChangeArrowheads="1"/>
            </p:cNvSpPr>
            <p:nvPr/>
          </p:nvSpPr>
          <p:spPr bwMode="auto">
            <a:xfrm>
              <a:off x="745" y="3577"/>
              <a:ext cx="843" cy="288"/>
            </a:xfrm>
            <a:prstGeom prst="rect">
              <a:avLst/>
            </a:prstGeom>
            <a:noFill/>
            <a:ln w="9525">
              <a:noFill/>
              <a:miter lim="800000"/>
              <a:headEnd/>
              <a:tailEnd/>
            </a:ln>
          </p:spPr>
          <p:txBody>
            <a:bodyPr wrap="none">
              <a:spAutoFit/>
            </a:bodyPr>
            <a:lstStyle/>
            <a:p>
              <a:r>
                <a:rPr lang="en-US" altLang="en-US" i="1">
                  <a:solidFill>
                    <a:srgbClr val="990099"/>
                  </a:solidFill>
                </a:rPr>
                <a:t>negative</a:t>
              </a:r>
            </a:p>
          </p:txBody>
        </p:sp>
        <p:pic>
          <p:nvPicPr>
            <p:cNvPr id="73755" name="Picture 3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5400000">
              <a:off x="853" y="3032"/>
              <a:ext cx="626" cy="598"/>
            </a:xfrm>
            <a:prstGeom prst="rect">
              <a:avLst/>
            </a:prstGeom>
            <a:noFill/>
            <a:ln w="9525">
              <a:noFill/>
              <a:miter lim="800000"/>
              <a:headEnd/>
              <a:tailEnd/>
            </a:ln>
          </p:spPr>
        </p:pic>
        <p:sp>
          <p:nvSpPr>
            <p:cNvPr id="73756" name="Line 31"/>
            <p:cNvSpPr>
              <a:spLocks noChangeShapeType="1"/>
            </p:cNvSpPr>
            <p:nvPr/>
          </p:nvSpPr>
          <p:spPr bwMode="auto">
            <a:xfrm>
              <a:off x="816" y="3422"/>
              <a:ext cx="677" cy="0"/>
            </a:xfrm>
            <a:prstGeom prst="line">
              <a:avLst/>
            </a:prstGeom>
            <a:noFill/>
            <a:ln w="57150">
              <a:solidFill>
                <a:srgbClr val="990099"/>
              </a:solidFill>
              <a:round/>
              <a:headEnd type="arrow" w="med" len="me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213011"/>
                                        </p:tgtEl>
                                        <p:attrNameLst>
                                          <p:attrName>style.visibility</p:attrName>
                                        </p:attrNameLst>
                                      </p:cBhvr>
                                      <p:to>
                                        <p:strVal val="visible"/>
                                      </p:to>
                                    </p:set>
                                    <p:animEffect transition="in" filter="wipe(down)">
                                      <p:cBhvr>
                                        <p:cTn id="7" dur="2000"/>
                                        <p:tgtEl>
                                          <p:spTgt spid="213011"/>
                                        </p:tgtEl>
                                      </p:cBhvr>
                                    </p:animEffect>
                                  </p:childTnLst>
                                </p:cTn>
                              </p:par>
                            </p:childTnLst>
                          </p:cTn>
                        </p:par>
                        <p:par>
                          <p:cTn id="8" fill="hold" nodeType="afterGroup">
                            <p:stCondLst>
                              <p:cond delay="2000"/>
                            </p:stCondLst>
                            <p:childTnLst>
                              <p:par>
                                <p:cTn id="9" presetID="22" presetClass="entr" presetSubtype="8" repeatCount="indefinite" fill="hold" grpId="0" nodeType="afterEffect">
                                  <p:stCondLst>
                                    <p:cond delay="0"/>
                                  </p:stCondLst>
                                  <p:childTnLst>
                                    <p:set>
                                      <p:cBhvr>
                                        <p:cTn id="10" dur="1" fill="hold">
                                          <p:stCondLst>
                                            <p:cond delay="0"/>
                                          </p:stCondLst>
                                        </p:cTn>
                                        <p:tgtEl>
                                          <p:spTgt spid="213012"/>
                                        </p:tgtEl>
                                        <p:attrNameLst>
                                          <p:attrName>style.visibility</p:attrName>
                                        </p:attrNameLst>
                                      </p:cBhvr>
                                      <p:to>
                                        <p:strVal val="visible"/>
                                      </p:to>
                                    </p:set>
                                    <p:animEffect transition="in" filter="wipe(left)">
                                      <p:cBhvr>
                                        <p:cTn id="11" dur="2000"/>
                                        <p:tgtEl>
                                          <p:spTgt spid="213012"/>
                                        </p:tgtEl>
                                      </p:cBhvr>
                                    </p:animEffect>
                                  </p:childTnLst>
                                </p:cTn>
                              </p:par>
                            </p:childTnLst>
                          </p:cTn>
                        </p:par>
                        <p:par>
                          <p:cTn id="12" fill="hold" nodeType="afterGroup">
                            <p:stCondLst>
                              <p:cond delay="4000"/>
                            </p:stCondLst>
                            <p:childTnLst>
                              <p:par>
                                <p:cTn id="13" presetID="22" presetClass="entr" presetSubtype="1" repeatCount="indefinite" fill="hold" grpId="0" nodeType="afterEffect">
                                  <p:stCondLst>
                                    <p:cond delay="0"/>
                                  </p:stCondLst>
                                  <p:childTnLst>
                                    <p:set>
                                      <p:cBhvr>
                                        <p:cTn id="14" dur="1" fill="hold">
                                          <p:stCondLst>
                                            <p:cond delay="0"/>
                                          </p:stCondLst>
                                        </p:cTn>
                                        <p:tgtEl>
                                          <p:spTgt spid="213013"/>
                                        </p:tgtEl>
                                        <p:attrNameLst>
                                          <p:attrName>style.visibility</p:attrName>
                                        </p:attrNameLst>
                                      </p:cBhvr>
                                      <p:to>
                                        <p:strVal val="visible"/>
                                      </p:to>
                                    </p:set>
                                    <p:animEffect transition="in" filter="wipe(up)">
                                      <p:cBhvr>
                                        <p:cTn id="15" dur="2000"/>
                                        <p:tgtEl>
                                          <p:spTgt spid="213013"/>
                                        </p:tgtEl>
                                      </p:cBhvr>
                                    </p:animEffect>
                                  </p:childTnLst>
                                </p:cTn>
                              </p:par>
                            </p:childTnLst>
                          </p:cTn>
                        </p:par>
                        <p:par>
                          <p:cTn id="16" fill="hold" nodeType="afterGroup">
                            <p:stCondLst>
                              <p:cond delay="6000"/>
                            </p:stCondLst>
                            <p:childTnLst>
                              <p:par>
                                <p:cTn id="17" presetID="22" presetClass="entr" presetSubtype="1" repeatCount="indefinite" fill="hold" grpId="0" nodeType="afterEffect">
                                  <p:stCondLst>
                                    <p:cond delay="0"/>
                                  </p:stCondLst>
                                  <p:childTnLst>
                                    <p:set>
                                      <p:cBhvr>
                                        <p:cTn id="18" dur="1" fill="hold">
                                          <p:stCondLst>
                                            <p:cond delay="0"/>
                                          </p:stCondLst>
                                        </p:cTn>
                                        <p:tgtEl>
                                          <p:spTgt spid="213014"/>
                                        </p:tgtEl>
                                        <p:attrNameLst>
                                          <p:attrName>style.visibility</p:attrName>
                                        </p:attrNameLst>
                                      </p:cBhvr>
                                      <p:to>
                                        <p:strVal val="visible"/>
                                      </p:to>
                                    </p:set>
                                    <p:animEffect transition="in" filter="wipe(up)">
                                      <p:cBhvr>
                                        <p:cTn id="19" dur="2000"/>
                                        <p:tgtEl>
                                          <p:spTgt spid="213014"/>
                                        </p:tgtEl>
                                      </p:cBhvr>
                                    </p:animEffect>
                                  </p:childTnLst>
                                </p:cTn>
                              </p:par>
                            </p:childTnLst>
                          </p:cTn>
                        </p:par>
                        <p:par>
                          <p:cTn id="20" fill="hold" nodeType="afterGroup">
                            <p:stCondLst>
                              <p:cond delay="8000"/>
                            </p:stCondLst>
                            <p:childTnLst>
                              <p:par>
                                <p:cTn id="21" presetID="22" presetClass="entr" presetSubtype="2" repeatCount="indefinite" fill="hold" grpId="0" nodeType="afterEffect">
                                  <p:stCondLst>
                                    <p:cond delay="0"/>
                                  </p:stCondLst>
                                  <p:childTnLst>
                                    <p:set>
                                      <p:cBhvr>
                                        <p:cTn id="22" dur="1" fill="hold">
                                          <p:stCondLst>
                                            <p:cond delay="0"/>
                                          </p:stCondLst>
                                        </p:cTn>
                                        <p:tgtEl>
                                          <p:spTgt spid="213015"/>
                                        </p:tgtEl>
                                        <p:attrNameLst>
                                          <p:attrName>style.visibility</p:attrName>
                                        </p:attrNameLst>
                                      </p:cBhvr>
                                      <p:to>
                                        <p:strVal val="visible"/>
                                      </p:to>
                                    </p:set>
                                    <p:animEffect transition="in" filter="wipe(right)">
                                      <p:cBhvr>
                                        <p:cTn id="23" dur="2000"/>
                                        <p:tgtEl>
                                          <p:spTgt spid="2130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34562">
                                            <p:txEl>
                                              <p:pRg st="2" end="2"/>
                                            </p:txEl>
                                          </p:spTgt>
                                        </p:tgtEl>
                                        <p:attrNameLst>
                                          <p:attrName>style.visibility</p:attrName>
                                        </p:attrNameLst>
                                      </p:cBhvr>
                                      <p:to>
                                        <p:strVal val="visible"/>
                                      </p:to>
                                    </p:set>
                                    <p:anim calcmode="lin" valueType="num">
                                      <p:cBhvr additive="base">
                                        <p:cTn id="28"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34562">
                                            <p:txEl>
                                              <p:pRg st="3" end="3"/>
                                            </p:txEl>
                                          </p:spTgt>
                                        </p:tgtEl>
                                        <p:attrNameLst>
                                          <p:attrName>style.visibility</p:attrName>
                                        </p:attrNameLst>
                                      </p:cBhvr>
                                      <p:to>
                                        <p:strVal val="visible"/>
                                      </p:to>
                                    </p:set>
                                    <p:anim calcmode="lin" valueType="num">
                                      <p:cBhvr additive="base">
                                        <p:cTn id="41"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834562">
                                            <p:txEl>
                                              <p:pRg st="7" end="7"/>
                                            </p:txEl>
                                          </p:spTgt>
                                        </p:tgtEl>
                                        <p:attrNameLst>
                                          <p:attrName>style.visibility</p:attrName>
                                        </p:attrNameLst>
                                      </p:cBhvr>
                                      <p:to>
                                        <p:strVal val="visible"/>
                                      </p:to>
                                    </p:set>
                                    <p:anim calcmode="lin" valueType="num">
                                      <p:cBhvr additive="base">
                                        <p:cTn id="54" dur="500" fill="hold"/>
                                        <p:tgtEl>
                                          <p:spTgt spid="834562">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345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1" grpId="0" animBg="1"/>
      <p:bldP spid="213012" grpId="0" animBg="1"/>
      <p:bldP spid="213013" grpId="0" animBg="1"/>
      <p:bldP spid="213014" grpId="0" animBg="1"/>
      <p:bldP spid="2130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4"/>
          <p:cNvSpPr>
            <a:spLocks noChangeArrowheads="1"/>
          </p:cNvSpPr>
          <p:nvPr/>
        </p:nvSpPr>
        <p:spPr bwMode="auto">
          <a:xfrm>
            <a:off x="682625" y="6037263"/>
            <a:ext cx="4325938" cy="820737"/>
          </a:xfrm>
          <a:prstGeom prst="rect">
            <a:avLst/>
          </a:prstGeom>
          <a:solidFill>
            <a:srgbClr val="FFCCCC"/>
          </a:solidFill>
          <a:ln w="9525">
            <a:noFill/>
            <a:miter lim="800000"/>
            <a:headEnd/>
            <a:tailEnd/>
          </a:ln>
        </p:spPr>
        <p:txBody>
          <a:bodyPr/>
          <a:lstStyle/>
          <a:p>
            <a:pPr>
              <a:spcBef>
                <a:spcPct val="5000"/>
              </a:spcBef>
            </a:pPr>
            <a:r>
              <a:rPr lang="en-US" altLang="en-US" b="1" i="1"/>
              <a:t>FYI </a:t>
            </a:r>
          </a:p>
          <a:p>
            <a:pPr>
              <a:spcBef>
                <a:spcPct val="5000"/>
              </a:spcBef>
            </a:pPr>
            <a:r>
              <a:rPr lang="en-US" altLang="en-US" b="1">
                <a:sym typeface="Symbol" pitchFamily="18" charset="2"/>
              </a:rPr>
              <a:t></a:t>
            </a:r>
            <a:r>
              <a:rPr lang="en-US" altLang="en-US">
                <a:sym typeface="Symbol" pitchFamily="18" charset="2"/>
              </a:rPr>
              <a:t>The </a:t>
            </a:r>
            <a:r>
              <a:rPr lang="en-US" altLang="en-US" i="1">
                <a:sym typeface="Symbol" pitchFamily="18" charset="2"/>
              </a:rPr>
              <a:t>q</a:t>
            </a:r>
            <a:r>
              <a:rPr lang="en-US" altLang="en-US">
                <a:sym typeface="Symbol" pitchFamily="18" charset="2"/>
              </a:rPr>
              <a:t>s all cancel.</a:t>
            </a:r>
          </a:p>
        </p:txBody>
      </p:sp>
      <p:sp>
        <p:nvSpPr>
          <p:cNvPr id="74755" name="Rectangle 3"/>
          <p:cNvSpPr>
            <a:spLocks noChangeArrowheads="1"/>
          </p:cNvSpPr>
          <p:nvPr/>
        </p:nvSpPr>
        <p:spPr bwMode="auto">
          <a:xfrm>
            <a:off x="4919663" y="6096000"/>
            <a:ext cx="3527425" cy="762000"/>
          </a:xfrm>
          <a:prstGeom prst="rect">
            <a:avLst/>
          </a:prstGeom>
          <a:solidFill>
            <a:srgbClr val="EAEAEA"/>
          </a:solidFill>
          <a:ln w="9525">
            <a:solidFill>
              <a:srgbClr val="EAEAEA"/>
            </a:solidFill>
            <a:miter lim="800000"/>
            <a:headEnd/>
            <a:tailEnd/>
          </a:ln>
        </p:spPr>
        <p:txBody>
          <a:bodyPr wrap="none" anchor="ctr"/>
          <a:lstStyle/>
          <a:p>
            <a:endParaRPr lang="en-US" altLang="en-US"/>
          </a:p>
        </p:txBody>
      </p:sp>
      <p:sp>
        <p:nvSpPr>
          <p:cNvPr id="834562" name="Rectangle 2"/>
          <p:cNvSpPr>
            <a:spLocks noChangeArrowheads="1"/>
          </p:cNvSpPr>
          <p:nvPr/>
        </p:nvSpPr>
        <p:spPr bwMode="auto">
          <a:xfrm>
            <a:off x="685800" y="1549400"/>
            <a:ext cx="7772400" cy="4560888"/>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ea typeface="Calibri" pitchFamily="34" charset="0"/>
                <a:cs typeface="Times New Roman" pitchFamily="18" charset="0"/>
              </a:rPr>
              <a:t>Kirchhoff’s rules</a:t>
            </a:r>
            <a:r>
              <a:rPr lang="en-US" altLang="en-US" dirty="0">
                <a:solidFill>
                  <a:srgbClr val="333399"/>
                </a:solidFill>
                <a:ea typeface="Calibri" pitchFamily="34" charset="0"/>
                <a:cs typeface="Times New Roman" pitchFamily="18" charset="0"/>
              </a:rPr>
              <a:t> – the rule for voltage </a:t>
            </a:r>
            <a:r>
              <a:rPr lang="en-US" altLang="en-US" i="1" dirty="0">
                <a:solidFill>
                  <a:srgbClr val="333399"/>
                </a:solidFill>
                <a:ea typeface="Calibri" pitchFamily="34" charset="0"/>
                <a:cs typeface="Times New Roman" pitchFamily="18" charset="0"/>
              </a:rPr>
              <a:t>V</a:t>
            </a:r>
            <a:r>
              <a:rPr lang="en-US" alt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From </a:t>
            </a:r>
            <a:r>
              <a:rPr lang="en-US" altLang="en-US" b="1" dirty="0">
                <a:solidFill>
                  <a:srgbClr val="000000"/>
                </a:solidFill>
                <a:ea typeface="Calibri" pitchFamily="34" charset="0"/>
                <a:cs typeface="Times New Roman" pitchFamily="18" charset="0"/>
              </a:rPr>
              <a:t>conservation of energy</a:t>
            </a:r>
            <a:r>
              <a:rPr lang="en-US" altLang="en-US" dirty="0">
                <a:solidFill>
                  <a:srgbClr val="000000"/>
                </a:solidFill>
                <a:ea typeface="Calibri" pitchFamily="34" charset="0"/>
                <a:cs typeface="Times New Roman" pitchFamily="18" charset="0"/>
              </a:rPr>
              <a:t>                                           the sum of the voltages in each                                    loop is zero.</a:t>
            </a:r>
          </a:p>
          <a:p>
            <a:pPr>
              <a:spcBef>
                <a:spcPct val="20000"/>
              </a:spcBef>
            </a:pPr>
            <a:endParaRPr lang="en-US" altLang="en-US" dirty="0">
              <a:solidFill>
                <a:srgbClr val="000000"/>
              </a:solidFill>
              <a:ea typeface="Calibri" pitchFamily="34" charset="0"/>
              <a:cs typeface="Times New Roman" pitchFamily="18" charset="0"/>
            </a:endParaRP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STEP 3: Use Kirchhoff’s rule                                             for </a:t>
            </a:r>
            <a:r>
              <a:rPr lang="en-US" altLang="en-US" i="1" dirty="0">
                <a:solidFill>
                  <a:srgbClr val="000000"/>
                </a:solidFill>
                <a:ea typeface="Calibri" pitchFamily="34" charset="0"/>
                <a:cs typeface="Times New Roman" pitchFamily="18" charset="0"/>
              </a:rPr>
              <a:t>V</a:t>
            </a:r>
            <a:r>
              <a:rPr lang="en-US" altLang="en-US" dirty="0">
                <a:solidFill>
                  <a:srgbClr val="000000"/>
                </a:solidFill>
                <a:ea typeface="Calibri" pitchFamily="34" charset="0"/>
                <a:cs typeface="Times New Roman" pitchFamily="18" charset="0"/>
              </a:rPr>
              <a:t> for each loop.</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For our loop we have</a:t>
            </a:r>
          </a:p>
          <a:p>
            <a:pPr>
              <a:spcBef>
                <a:spcPct val="20000"/>
              </a:spcBef>
            </a:pPr>
            <a:r>
              <a:rPr lang="en-US" altLang="en-US" dirty="0">
                <a:solidFill>
                  <a:srgbClr val="000000"/>
                </a:solidFill>
                <a:ea typeface="Calibri" pitchFamily="34" charset="0"/>
                <a:cs typeface="Times New Roman" pitchFamily="18" charset="0"/>
              </a:rPr>
              <a:t>  </a:t>
            </a:r>
            <a:r>
              <a:rPr lang="en-US" altLang="en-US" baseline="30000" dirty="0">
                <a:solidFill>
                  <a:srgbClr val="000000"/>
                </a:solidFill>
                <a:ea typeface="Calibri" pitchFamily="34" charset="0"/>
                <a:cs typeface="Times New Roman" pitchFamily="18" charset="0"/>
              </a:rPr>
              <a:t>–</a:t>
            </a:r>
            <a:r>
              <a:rPr lang="en-US" altLang="en-US" i="1" dirty="0">
                <a:solidFill>
                  <a:srgbClr val="000000"/>
                </a:solidFill>
                <a:ea typeface="Calibri" pitchFamily="34" charset="0"/>
                <a:cs typeface="Times New Roman" pitchFamily="18" charset="0"/>
              </a:rPr>
              <a:t>V</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 </a:t>
            </a:r>
            <a:r>
              <a:rPr lang="en-US" altLang="en-US"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a:t>
            </a:r>
            <a:r>
              <a:rPr lang="en-US" altLang="en-US" dirty="0" smtClean="0">
                <a:solidFill>
                  <a:srgbClr val="000000"/>
                </a:solidFill>
                <a:ea typeface="Calibri" pitchFamily="34" charset="0"/>
                <a:cs typeface="Times New Roman" pitchFamily="18" charset="0"/>
              </a:rPr>
              <a:t>+ </a:t>
            </a:r>
            <a:r>
              <a:rPr lang="en-US" altLang="en-US" baseline="30000" dirty="0">
                <a:solidFill>
                  <a:srgbClr val="000000"/>
                </a:solidFill>
                <a:ea typeface="Calibri" pitchFamily="34" charset="0"/>
                <a:cs typeface="Times New Roman" pitchFamily="18" charset="0"/>
              </a:rPr>
              <a:t>–</a:t>
            </a:r>
            <a:r>
              <a:rPr lang="en-US" altLang="en-US" i="1" dirty="0">
                <a:solidFill>
                  <a:srgbClr val="000000"/>
                </a:solidFill>
                <a:ea typeface="Calibri" pitchFamily="34" charset="0"/>
                <a:cs typeface="Times New Roman" pitchFamily="18" charset="0"/>
              </a:rPr>
              <a:t>V</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 </a:t>
            </a:r>
            <a:r>
              <a:rPr lang="en-US" altLang="en-US" baseline="30000" dirty="0">
                <a:solidFill>
                  <a:srgbClr val="000000"/>
                </a:solidFill>
                <a:ea typeface="Calibri" pitchFamily="34" charset="0"/>
                <a:cs typeface="Times New Roman" pitchFamily="18" charset="0"/>
              </a:rPr>
              <a:t>–</a:t>
            </a:r>
            <a:r>
              <a:rPr lang="en-US" altLang="en-US" i="1" dirty="0">
                <a:solidFill>
                  <a:srgbClr val="000000"/>
                </a:solidFill>
                <a:ea typeface="Calibri" pitchFamily="34" charset="0"/>
                <a:cs typeface="Times New Roman" pitchFamily="18" charset="0"/>
              </a:rPr>
              <a:t>V</a:t>
            </a:r>
            <a:r>
              <a:rPr lang="en-US" altLang="en-US" baseline="-25000" dirty="0">
                <a:solidFill>
                  <a:srgbClr val="000000"/>
                </a:solidFill>
                <a:ea typeface="Calibri" pitchFamily="34" charset="0"/>
                <a:cs typeface="Times New Roman" pitchFamily="18" charset="0"/>
              </a:rPr>
              <a:t>4</a:t>
            </a:r>
            <a:r>
              <a:rPr lang="en-US" altLang="en-US" dirty="0">
                <a:solidFill>
                  <a:srgbClr val="000000"/>
                </a:solidFill>
                <a:ea typeface="Calibri" pitchFamily="34" charset="0"/>
                <a:cs typeface="Times New Roman" pitchFamily="18" charset="0"/>
              </a:rPr>
              <a:t> </a:t>
            </a:r>
            <a:r>
              <a:rPr lang="en-US" altLang="en-US" dirty="0" smtClean="0">
                <a:solidFill>
                  <a:srgbClr val="000000"/>
                </a:solidFill>
                <a:ea typeface="Calibri" pitchFamily="34" charset="0"/>
                <a:cs typeface="Times New Roman" pitchFamily="18" charset="0"/>
              </a:rPr>
              <a:t>+ </a:t>
            </a:r>
            <a:r>
              <a:rPr lang="en-US" altLang="en-US" baseline="30000" dirty="0">
                <a:solidFill>
                  <a:srgbClr val="000000"/>
                </a:solidFill>
                <a:ea typeface="Calibri" pitchFamily="34" charset="0"/>
                <a:cs typeface="Times New Roman" pitchFamily="18" charset="0"/>
              </a:rPr>
              <a:t>–</a:t>
            </a:r>
            <a:r>
              <a:rPr lang="en-US" altLang="en-US"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 0. </a:t>
            </a:r>
          </a:p>
        </p:txBody>
      </p:sp>
      <p:sp>
        <p:nvSpPr>
          <p:cNvPr id="74757"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5"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4759"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4760" name="Freeform 8"/>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4761" name="Freeform 9"/>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4762" name="Line 10"/>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4763" name="Text Box 11"/>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4764" name="Text Box 12"/>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4765" name="Text Box 13"/>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4766" name="Text Box 14"/>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4767" name="Rectangle 15"/>
          <p:cNvSpPr>
            <a:spLocks noChangeArrowheads="1"/>
          </p:cNvSpPr>
          <p:nvPr/>
        </p:nvSpPr>
        <p:spPr bwMode="auto">
          <a:xfrm>
            <a:off x="5267325" y="4687888"/>
            <a:ext cx="1930400" cy="1989137"/>
          </a:xfrm>
          <a:prstGeom prst="rect">
            <a:avLst/>
          </a:prstGeom>
          <a:noFill/>
          <a:ln w="76200">
            <a:solidFill>
              <a:srgbClr val="990099">
                <a:alpha val="50195"/>
              </a:srgbClr>
            </a:solidFill>
            <a:miter lim="800000"/>
            <a:headEnd/>
            <a:tailEnd/>
          </a:ln>
        </p:spPr>
        <p:txBody>
          <a:bodyPr wrap="none" anchor="ctr"/>
          <a:lstStyle/>
          <a:p>
            <a:endParaRPr lang="en-US" altLang="en-US"/>
          </a:p>
        </p:txBody>
      </p:sp>
      <p:sp>
        <p:nvSpPr>
          <p:cNvPr id="74768" name="Text Box 16"/>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4769" name="Text Box 17"/>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4770" name="Text Box 18"/>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4771" name="Text Box 19"/>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4772" name="Text Box 20"/>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
        <p:nvSpPr>
          <p:cNvPr id="215061" name="Line 21"/>
          <p:cNvSpPr>
            <a:spLocks noChangeShapeType="1"/>
          </p:cNvSpPr>
          <p:nvPr/>
        </p:nvSpPr>
        <p:spPr bwMode="auto">
          <a:xfrm flipV="1">
            <a:off x="5254625" y="53419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5062" name="Line 22"/>
          <p:cNvSpPr>
            <a:spLocks noChangeShapeType="1"/>
          </p:cNvSpPr>
          <p:nvPr/>
        </p:nvSpPr>
        <p:spPr bwMode="auto">
          <a:xfrm rot="5400000" flipV="1">
            <a:off x="5945188" y="43640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5063" name="Line 23"/>
          <p:cNvSpPr>
            <a:spLocks noChangeShapeType="1"/>
          </p:cNvSpPr>
          <p:nvPr/>
        </p:nvSpPr>
        <p:spPr bwMode="auto">
          <a:xfrm rot="10800000" flipV="1">
            <a:off x="7216775" y="496728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5064" name="Line 24"/>
          <p:cNvSpPr>
            <a:spLocks noChangeShapeType="1"/>
          </p:cNvSpPr>
          <p:nvPr/>
        </p:nvSpPr>
        <p:spPr bwMode="auto">
          <a:xfrm rot="10800000" flipV="1">
            <a:off x="7196138" y="5789613"/>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5065" name="Line 25"/>
          <p:cNvSpPr>
            <a:spLocks noChangeShapeType="1"/>
          </p:cNvSpPr>
          <p:nvPr/>
        </p:nvSpPr>
        <p:spPr bwMode="auto">
          <a:xfrm rot="16200000" flipV="1">
            <a:off x="5913438" y="6365875"/>
            <a:ext cx="0" cy="609600"/>
          </a:xfrm>
          <a:prstGeom prst="line">
            <a:avLst/>
          </a:prstGeom>
          <a:noFill/>
          <a:ln w="76200">
            <a:solidFill>
              <a:srgbClr val="990099">
                <a:alpha val="50195"/>
              </a:srgbClr>
            </a:solidFill>
            <a:round/>
            <a:headEnd/>
            <a:tailEnd type="arrow" w="med" len="med"/>
          </a:ln>
        </p:spPr>
        <p:txBody>
          <a:bodyPr/>
          <a:lstStyle/>
          <a:p>
            <a:endParaRPr lang="en-US"/>
          </a:p>
        </p:txBody>
      </p:sp>
      <p:grpSp>
        <p:nvGrpSpPr>
          <p:cNvPr id="2" name="Group 26"/>
          <p:cNvGrpSpPr>
            <a:grpSpLocks/>
          </p:cNvGrpSpPr>
          <p:nvPr/>
        </p:nvGrpSpPr>
        <p:grpSpPr bwMode="auto">
          <a:xfrm>
            <a:off x="852488" y="3979863"/>
            <a:ext cx="7464425" cy="461962"/>
            <a:chOff x="510" y="2507"/>
            <a:chExt cx="4702" cy="291"/>
          </a:xfrm>
        </p:grpSpPr>
        <p:sp>
          <p:nvSpPr>
            <p:cNvPr id="74779" name="Rectangle 19"/>
            <p:cNvSpPr>
              <a:spLocks noChangeArrowheads="1"/>
            </p:cNvSpPr>
            <p:nvPr/>
          </p:nvSpPr>
          <p:spPr bwMode="auto">
            <a:xfrm>
              <a:off x="592" y="2520"/>
              <a:ext cx="1691" cy="202"/>
            </a:xfrm>
            <a:prstGeom prst="rect">
              <a:avLst/>
            </a:prstGeom>
            <a:noFill/>
            <a:ln w="9525">
              <a:noFill/>
              <a:miter lim="800000"/>
              <a:headEnd/>
              <a:tailEnd/>
            </a:ln>
          </p:spPr>
          <p:txBody>
            <a:bodyPr/>
            <a:lstStyle/>
            <a:p>
              <a:pPr>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 0 (loop)</a:t>
              </a:r>
              <a:endParaRPr lang="en-US" altLang="en-US" baseline="-25000">
                <a:solidFill>
                  <a:srgbClr val="000000"/>
                </a:solidFill>
                <a:cs typeface="Times New Roman" pitchFamily="18" charset="0"/>
                <a:sym typeface="Symbol" pitchFamily="18" charset="2"/>
              </a:endParaRPr>
            </a:p>
          </p:txBody>
        </p:sp>
        <p:sp>
          <p:nvSpPr>
            <p:cNvPr id="74780" name="Text Box 20"/>
            <p:cNvSpPr txBox="1">
              <a:spLocks noChangeArrowheads="1"/>
            </p:cNvSpPr>
            <p:nvPr/>
          </p:nvSpPr>
          <p:spPr bwMode="auto">
            <a:xfrm>
              <a:off x="3337" y="2507"/>
              <a:ext cx="1875"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Kirchhoff’s rule for </a:t>
              </a:r>
              <a:r>
                <a:rPr lang="en-US" altLang="en-US" i="1">
                  <a:solidFill>
                    <a:schemeClr val="bg1"/>
                  </a:solidFill>
                </a:rPr>
                <a:t>V</a:t>
              </a:r>
              <a:endParaRPr lang="en-US" altLang="en-US">
                <a:solidFill>
                  <a:schemeClr val="bg1"/>
                </a:solidFill>
              </a:endParaRPr>
            </a:p>
          </p:txBody>
        </p:sp>
        <p:sp>
          <p:nvSpPr>
            <p:cNvPr id="74781" name="Rectangle 21"/>
            <p:cNvSpPr>
              <a:spLocks noChangeArrowheads="1"/>
            </p:cNvSpPr>
            <p:nvPr/>
          </p:nvSpPr>
          <p:spPr bwMode="auto">
            <a:xfrm>
              <a:off x="510" y="2509"/>
              <a:ext cx="4701" cy="2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215061"/>
                                        </p:tgtEl>
                                        <p:attrNameLst>
                                          <p:attrName>style.visibility</p:attrName>
                                        </p:attrNameLst>
                                      </p:cBhvr>
                                      <p:to>
                                        <p:strVal val="visible"/>
                                      </p:to>
                                    </p:set>
                                    <p:animEffect transition="in" filter="wipe(down)">
                                      <p:cBhvr>
                                        <p:cTn id="7" dur="2000"/>
                                        <p:tgtEl>
                                          <p:spTgt spid="215061"/>
                                        </p:tgtEl>
                                      </p:cBhvr>
                                    </p:animEffect>
                                  </p:childTnLst>
                                </p:cTn>
                              </p:par>
                            </p:childTnLst>
                          </p:cTn>
                        </p:par>
                        <p:par>
                          <p:cTn id="8" fill="hold" nodeType="afterGroup">
                            <p:stCondLst>
                              <p:cond delay="2000"/>
                            </p:stCondLst>
                            <p:childTnLst>
                              <p:par>
                                <p:cTn id="9" presetID="22" presetClass="entr" presetSubtype="8" repeatCount="indefinite" fill="hold" grpId="0" nodeType="afterEffect">
                                  <p:stCondLst>
                                    <p:cond delay="0"/>
                                  </p:stCondLst>
                                  <p:childTnLst>
                                    <p:set>
                                      <p:cBhvr>
                                        <p:cTn id="10" dur="1" fill="hold">
                                          <p:stCondLst>
                                            <p:cond delay="0"/>
                                          </p:stCondLst>
                                        </p:cTn>
                                        <p:tgtEl>
                                          <p:spTgt spid="215062"/>
                                        </p:tgtEl>
                                        <p:attrNameLst>
                                          <p:attrName>style.visibility</p:attrName>
                                        </p:attrNameLst>
                                      </p:cBhvr>
                                      <p:to>
                                        <p:strVal val="visible"/>
                                      </p:to>
                                    </p:set>
                                    <p:animEffect transition="in" filter="wipe(left)">
                                      <p:cBhvr>
                                        <p:cTn id="11" dur="2000"/>
                                        <p:tgtEl>
                                          <p:spTgt spid="215062"/>
                                        </p:tgtEl>
                                      </p:cBhvr>
                                    </p:animEffect>
                                  </p:childTnLst>
                                </p:cTn>
                              </p:par>
                            </p:childTnLst>
                          </p:cTn>
                        </p:par>
                        <p:par>
                          <p:cTn id="12" fill="hold" nodeType="afterGroup">
                            <p:stCondLst>
                              <p:cond delay="4000"/>
                            </p:stCondLst>
                            <p:childTnLst>
                              <p:par>
                                <p:cTn id="13" presetID="22" presetClass="entr" presetSubtype="1" repeatCount="indefinite" fill="hold" grpId="0" nodeType="afterEffect">
                                  <p:stCondLst>
                                    <p:cond delay="0"/>
                                  </p:stCondLst>
                                  <p:childTnLst>
                                    <p:set>
                                      <p:cBhvr>
                                        <p:cTn id="14" dur="1" fill="hold">
                                          <p:stCondLst>
                                            <p:cond delay="0"/>
                                          </p:stCondLst>
                                        </p:cTn>
                                        <p:tgtEl>
                                          <p:spTgt spid="215063"/>
                                        </p:tgtEl>
                                        <p:attrNameLst>
                                          <p:attrName>style.visibility</p:attrName>
                                        </p:attrNameLst>
                                      </p:cBhvr>
                                      <p:to>
                                        <p:strVal val="visible"/>
                                      </p:to>
                                    </p:set>
                                    <p:animEffect transition="in" filter="wipe(up)">
                                      <p:cBhvr>
                                        <p:cTn id="15" dur="2000"/>
                                        <p:tgtEl>
                                          <p:spTgt spid="215063"/>
                                        </p:tgtEl>
                                      </p:cBhvr>
                                    </p:animEffect>
                                  </p:childTnLst>
                                </p:cTn>
                              </p:par>
                            </p:childTnLst>
                          </p:cTn>
                        </p:par>
                        <p:par>
                          <p:cTn id="16" fill="hold" nodeType="afterGroup">
                            <p:stCondLst>
                              <p:cond delay="6000"/>
                            </p:stCondLst>
                            <p:childTnLst>
                              <p:par>
                                <p:cTn id="17" presetID="22" presetClass="entr" presetSubtype="1" repeatCount="indefinite" fill="hold" grpId="0" nodeType="afterEffect">
                                  <p:stCondLst>
                                    <p:cond delay="0"/>
                                  </p:stCondLst>
                                  <p:childTnLst>
                                    <p:set>
                                      <p:cBhvr>
                                        <p:cTn id="18" dur="1" fill="hold">
                                          <p:stCondLst>
                                            <p:cond delay="0"/>
                                          </p:stCondLst>
                                        </p:cTn>
                                        <p:tgtEl>
                                          <p:spTgt spid="215064"/>
                                        </p:tgtEl>
                                        <p:attrNameLst>
                                          <p:attrName>style.visibility</p:attrName>
                                        </p:attrNameLst>
                                      </p:cBhvr>
                                      <p:to>
                                        <p:strVal val="visible"/>
                                      </p:to>
                                    </p:set>
                                    <p:animEffect transition="in" filter="wipe(up)">
                                      <p:cBhvr>
                                        <p:cTn id="19" dur="2000"/>
                                        <p:tgtEl>
                                          <p:spTgt spid="215064"/>
                                        </p:tgtEl>
                                      </p:cBhvr>
                                    </p:animEffect>
                                  </p:childTnLst>
                                </p:cTn>
                              </p:par>
                            </p:childTnLst>
                          </p:cTn>
                        </p:par>
                        <p:par>
                          <p:cTn id="20" fill="hold" nodeType="afterGroup">
                            <p:stCondLst>
                              <p:cond delay="8000"/>
                            </p:stCondLst>
                            <p:childTnLst>
                              <p:par>
                                <p:cTn id="21" presetID="22" presetClass="entr" presetSubtype="2" repeatCount="indefinite" fill="hold" grpId="0" nodeType="afterEffect">
                                  <p:stCondLst>
                                    <p:cond delay="0"/>
                                  </p:stCondLst>
                                  <p:childTnLst>
                                    <p:set>
                                      <p:cBhvr>
                                        <p:cTn id="22" dur="1" fill="hold">
                                          <p:stCondLst>
                                            <p:cond delay="0"/>
                                          </p:stCondLst>
                                        </p:cTn>
                                        <p:tgtEl>
                                          <p:spTgt spid="215065"/>
                                        </p:tgtEl>
                                        <p:attrNameLst>
                                          <p:attrName>style.visibility</p:attrName>
                                        </p:attrNameLst>
                                      </p:cBhvr>
                                      <p:to>
                                        <p:strVal val="visible"/>
                                      </p:to>
                                    </p:set>
                                    <p:animEffect transition="in" filter="wipe(right)">
                                      <p:cBhvr>
                                        <p:cTn id="23" dur="2000"/>
                                        <p:tgtEl>
                                          <p:spTgt spid="21506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34562">
                                            <p:txEl>
                                              <p:pRg st="2" end="2"/>
                                            </p:txEl>
                                          </p:spTgt>
                                        </p:tgtEl>
                                        <p:attrNameLst>
                                          <p:attrName>style.visibility</p:attrName>
                                        </p:attrNameLst>
                                      </p:cBhvr>
                                      <p:to>
                                        <p:strVal val="visible"/>
                                      </p:to>
                                    </p:set>
                                    <p:anim calcmode="lin" valueType="num">
                                      <p:cBhvr additive="base">
                                        <p:cTn id="28"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6">
                                            <p:txEl>
                                              <p:pRg st="1" end="1"/>
                                            </p:txEl>
                                          </p:spTgt>
                                        </p:tgtEl>
                                        <p:attrNameLst>
                                          <p:attrName>style.visibility</p:attrName>
                                        </p:attrNameLst>
                                      </p:cBhvr>
                                      <p:to>
                                        <p:strVal val="visible"/>
                                      </p:to>
                                    </p:set>
                                    <p:anim calcmode="lin" valueType="num">
                                      <p:cBhvr additive="base">
                                        <p:cTn id="41"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834562">
                                            <p:txEl>
                                              <p:pRg st="4" end="4"/>
                                            </p:txEl>
                                          </p:spTgt>
                                        </p:tgtEl>
                                        <p:attrNameLst>
                                          <p:attrName>style.visibility</p:attrName>
                                        </p:attrNameLst>
                                      </p:cBhvr>
                                      <p:to>
                                        <p:strVal val="visible"/>
                                      </p:to>
                                    </p:set>
                                    <p:anim calcmode="lin" valueType="num">
                                      <p:cBhvr additive="base">
                                        <p:cTn id="47"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834562">
                                            <p:txEl>
                                              <p:pRg st="5" end="5"/>
                                            </p:txEl>
                                          </p:spTgt>
                                        </p:tgtEl>
                                        <p:attrNameLst>
                                          <p:attrName>style.visibility</p:attrName>
                                        </p:attrNameLst>
                                      </p:cBhvr>
                                      <p:to>
                                        <p:strVal val="visible"/>
                                      </p:to>
                                    </p:set>
                                    <p:anim calcmode="lin" valueType="num">
                                      <p:cBhvr additive="base">
                                        <p:cTn id="53" dur="500" fill="hold"/>
                                        <p:tgtEl>
                                          <p:spTgt spid="83456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3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834562">
                                            <p:txEl>
                                              <p:pRg st="6" end="6"/>
                                            </p:txEl>
                                          </p:spTgt>
                                        </p:tgtEl>
                                        <p:attrNameLst>
                                          <p:attrName>style.visibility</p:attrName>
                                        </p:attrNameLst>
                                      </p:cBhvr>
                                      <p:to>
                                        <p:strVal val="visible"/>
                                      </p:to>
                                    </p:set>
                                    <p:anim calcmode="lin" valueType="num">
                                      <p:cBhvr additive="base">
                                        <p:cTn id="59" dur="500" fill="hold"/>
                                        <p:tgtEl>
                                          <p:spTgt spid="834562">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345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1" grpId="0" animBg="1"/>
      <p:bldP spid="215062" grpId="0" animBg="1"/>
      <p:bldP spid="215063" grpId="0" animBg="1"/>
      <p:bldP spid="215064" grpId="0" animBg="1"/>
      <p:bldP spid="21506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ChangeArrowheads="1"/>
          </p:cNvSpPr>
          <p:nvPr/>
        </p:nvSpPr>
        <p:spPr bwMode="auto">
          <a:xfrm>
            <a:off x="674688" y="4502150"/>
            <a:ext cx="4433887" cy="2355850"/>
          </a:xfrm>
          <a:prstGeom prst="rect">
            <a:avLst/>
          </a:prstGeom>
          <a:solidFill>
            <a:srgbClr val="CCFFCC"/>
          </a:solidFill>
          <a:ln w="9525">
            <a:noFill/>
            <a:miter lim="800000"/>
            <a:headEnd/>
            <a:tailEnd/>
          </a:ln>
        </p:spPr>
        <p:txBody>
          <a:bodyPr/>
          <a:lstStyle/>
          <a:p>
            <a:pPr>
              <a:spcBef>
                <a:spcPct val="20000"/>
              </a:spcBef>
            </a:pPr>
            <a:r>
              <a:rPr lang="en-US" altLang="en-US" dirty="0">
                <a:sym typeface="Symbol" pitchFamily="18" charset="2"/>
              </a:rPr>
              <a:t>PRACTICE: Using the voltage rule write the equation for the other loop.</a:t>
            </a:r>
          </a:p>
          <a:p>
            <a:pPr>
              <a:spcBef>
                <a:spcPct val="20000"/>
              </a:spcBef>
            </a:pPr>
            <a:r>
              <a:rPr lang="en-US" altLang="en-US" dirty="0">
                <a:sym typeface="Symbol" pitchFamily="18" charset="2"/>
              </a:rPr>
              <a:t>SOLUTION:</a:t>
            </a:r>
          </a:p>
          <a:p>
            <a:pPr>
              <a:spcBef>
                <a:spcPct val="20000"/>
              </a:spcBef>
            </a:pPr>
            <a:endParaRPr lang="en-US" altLang="en-US" baseline="30000" dirty="0">
              <a:sym typeface="Symbol" pitchFamily="18" charset="2"/>
            </a:endParaRPr>
          </a:p>
          <a:p>
            <a:pPr>
              <a:spcBef>
                <a:spcPct val="20000"/>
              </a:spcBef>
            </a:pPr>
            <a:r>
              <a:rPr lang="en-US" altLang="en-US" baseline="30000" dirty="0">
                <a:sym typeface="Symbol" pitchFamily="18" charset="2"/>
              </a:rPr>
              <a:t> </a:t>
            </a:r>
            <a:r>
              <a:rPr lang="en-US" altLang="en-US" baseline="30000" dirty="0" smtClean="0">
                <a:sym typeface="Symbol" pitchFamily="18" charset="2"/>
              </a:rPr>
              <a:t>	</a:t>
            </a:r>
            <a:r>
              <a:rPr lang="en-US" altLang="en-US" baseline="30000" dirty="0" smtClean="0">
                <a:solidFill>
                  <a:srgbClr val="000000"/>
                </a:solidFill>
                <a:ea typeface="Calibri" pitchFamily="34" charset="0"/>
                <a:cs typeface="Times New Roman" pitchFamily="18" charset="0"/>
              </a:rPr>
              <a:t>–</a:t>
            </a:r>
            <a:r>
              <a:rPr lang="en-US" altLang="en-US" dirty="0" smtClean="0">
                <a:sym typeface="Symbol" pitchFamily="18" charset="2"/>
              </a:rPr>
              <a:t></a:t>
            </a:r>
            <a:r>
              <a:rPr lang="en-US" altLang="en-US" baseline="-25000" dirty="0">
                <a:sym typeface="Symbol" pitchFamily="18" charset="2"/>
              </a:rPr>
              <a:t>2</a:t>
            </a:r>
            <a:r>
              <a:rPr lang="en-US" altLang="en-US" dirty="0">
                <a:sym typeface="Symbol" pitchFamily="18" charset="2"/>
              </a:rPr>
              <a:t> </a:t>
            </a:r>
            <a:r>
              <a:rPr lang="en-US" altLang="en-US" dirty="0" smtClean="0">
                <a:sym typeface="Symbol" pitchFamily="18" charset="2"/>
              </a:rPr>
              <a:t>+ </a:t>
            </a:r>
            <a:r>
              <a:rPr lang="en-US" altLang="en-US" baseline="30000" dirty="0" smtClean="0">
                <a:solidFill>
                  <a:srgbClr val="000000"/>
                </a:solidFill>
                <a:ea typeface="Calibri" pitchFamily="34" charset="0"/>
                <a:cs typeface="Times New Roman" pitchFamily="18" charset="0"/>
              </a:rPr>
              <a:t>–</a:t>
            </a:r>
            <a:r>
              <a:rPr lang="en-US" altLang="en-US" i="1" dirty="0" smtClean="0">
                <a:sym typeface="Symbol" pitchFamily="18" charset="2"/>
              </a:rPr>
              <a:t>V</a:t>
            </a:r>
            <a:r>
              <a:rPr lang="en-US" altLang="en-US" baseline="-25000" dirty="0" smtClean="0">
                <a:sym typeface="Symbol" pitchFamily="18" charset="2"/>
              </a:rPr>
              <a:t>3</a:t>
            </a:r>
            <a:r>
              <a:rPr lang="en-US" altLang="en-US" baseline="30000" dirty="0" smtClean="0">
                <a:sym typeface="Symbol" pitchFamily="18" charset="2"/>
              </a:rPr>
              <a:t> </a:t>
            </a:r>
            <a:r>
              <a:rPr lang="en-US" altLang="en-US" dirty="0" smtClean="0">
                <a:sym typeface="Symbol" pitchFamily="18" charset="2"/>
              </a:rPr>
              <a:t>+ </a:t>
            </a:r>
            <a:r>
              <a:rPr lang="en-US" altLang="en-US" baseline="30000" dirty="0" smtClean="0">
                <a:solidFill>
                  <a:srgbClr val="000000"/>
                </a:solidFill>
                <a:ea typeface="Calibri" pitchFamily="34" charset="0"/>
                <a:cs typeface="Times New Roman" pitchFamily="18" charset="0"/>
              </a:rPr>
              <a:t>–</a:t>
            </a:r>
            <a:r>
              <a:rPr lang="en-US" altLang="en-US" i="1" dirty="0" smtClean="0">
                <a:sym typeface="Symbol" pitchFamily="18" charset="2"/>
              </a:rPr>
              <a:t>V</a:t>
            </a:r>
            <a:r>
              <a:rPr lang="en-US" altLang="en-US" baseline="-25000" dirty="0" smtClean="0">
                <a:sym typeface="Symbol" pitchFamily="18" charset="2"/>
              </a:rPr>
              <a:t>4</a:t>
            </a:r>
            <a:r>
              <a:rPr lang="en-US" altLang="en-US" dirty="0" smtClean="0">
                <a:sym typeface="Symbol" pitchFamily="18" charset="2"/>
              </a:rPr>
              <a:t> </a:t>
            </a:r>
            <a:r>
              <a:rPr lang="en-US" altLang="en-US" dirty="0">
                <a:sym typeface="Symbol" pitchFamily="18" charset="2"/>
              </a:rPr>
              <a:t>= 0.</a:t>
            </a:r>
          </a:p>
        </p:txBody>
      </p:sp>
      <p:sp>
        <p:nvSpPr>
          <p:cNvPr id="75779" name="Rectangle 3"/>
          <p:cNvSpPr>
            <a:spLocks noChangeArrowheads="1"/>
          </p:cNvSpPr>
          <p:nvPr/>
        </p:nvSpPr>
        <p:spPr bwMode="auto">
          <a:xfrm>
            <a:off x="5005388" y="4470400"/>
            <a:ext cx="3454400" cy="2387600"/>
          </a:xfrm>
          <a:prstGeom prst="rect">
            <a:avLst/>
          </a:prstGeom>
          <a:solidFill>
            <a:srgbClr val="EAEAEA"/>
          </a:solidFill>
          <a:ln w="9525">
            <a:solidFill>
              <a:srgbClr val="EAEAEA"/>
            </a:solidFill>
            <a:miter lim="800000"/>
            <a:headEnd/>
            <a:tailEnd/>
          </a:ln>
        </p:spPr>
        <p:txBody>
          <a:bodyPr wrap="none" anchor="ctr"/>
          <a:lstStyle/>
          <a:p>
            <a:endParaRPr lang="en-US" altLang="en-US"/>
          </a:p>
        </p:txBody>
      </p:sp>
      <p:sp>
        <p:nvSpPr>
          <p:cNvPr id="75780" name="Rectangle 2"/>
          <p:cNvSpPr>
            <a:spLocks noChangeArrowheads="1"/>
          </p:cNvSpPr>
          <p:nvPr/>
        </p:nvSpPr>
        <p:spPr bwMode="auto">
          <a:xfrm>
            <a:off x="685800" y="1549400"/>
            <a:ext cx="7772400" cy="294957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the rule for voltage </a:t>
            </a:r>
            <a:r>
              <a:rPr lang="en-US" altLang="en-US" i="1">
                <a:solidFill>
                  <a:srgbClr val="333399"/>
                </a:solidFill>
                <a:ea typeface="Calibri" pitchFamily="34" charset="0"/>
                <a:cs typeface="Times New Roman" pitchFamily="18" charset="0"/>
              </a:rPr>
              <a:t>V</a:t>
            </a:r>
            <a:r>
              <a:rPr lang="en-US" alt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From </a:t>
            </a:r>
            <a:r>
              <a:rPr lang="en-US" altLang="en-US" b="1">
                <a:solidFill>
                  <a:srgbClr val="000000"/>
                </a:solidFill>
                <a:ea typeface="Calibri" pitchFamily="34" charset="0"/>
                <a:cs typeface="Times New Roman" pitchFamily="18" charset="0"/>
              </a:rPr>
              <a:t>conservation of energy</a:t>
            </a:r>
            <a:r>
              <a:rPr lang="en-US" altLang="en-US">
                <a:solidFill>
                  <a:srgbClr val="000000"/>
                </a:solidFill>
                <a:ea typeface="Calibri" pitchFamily="34" charset="0"/>
                <a:cs typeface="Times New Roman" pitchFamily="18" charset="0"/>
              </a:rPr>
              <a:t>                                           the sum of the voltages in each                                    loop is zero.</a:t>
            </a:r>
          </a:p>
          <a:p>
            <a:pPr>
              <a:spcBef>
                <a:spcPct val="20000"/>
              </a:spcBef>
            </a:pPr>
            <a:endParaRPr lang="en-US" altLang="en-US">
              <a:solidFill>
                <a:srgbClr val="000000"/>
              </a:solidFill>
              <a:ea typeface="Calibri" pitchFamily="34" charset="0"/>
              <a:cs typeface="Times New Roman" pitchFamily="18" charset="0"/>
            </a:endParaRPr>
          </a:p>
        </p:txBody>
      </p:sp>
      <p:sp>
        <p:nvSpPr>
          <p:cNvPr id="75781"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6"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578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5784" name="Freeform 8"/>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5785" name="Freeform 9"/>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5786" name="Line 10"/>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5787" name="Text Box 11"/>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5788" name="Text Box 12"/>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5789" name="Text Box 13"/>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5790" name="Text Box 14"/>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217103" name="Rectangle 15"/>
          <p:cNvSpPr>
            <a:spLocks noChangeArrowheads="1"/>
          </p:cNvSpPr>
          <p:nvPr/>
        </p:nvSpPr>
        <p:spPr bwMode="auto">
          <a:xfrm>
            <a:off x="7226300" y="4687888"/>
            <a:ext cx="1103313" cy="1989137"/>
          </a:xfrm>
          <a:prstGeom prst="rect">
            <a:avLst/>
          </a:prstGeom>
          <a:noFill/>
          <a:ln w="76200">
            <a:solidFill>
              <a:srgbClr val="990099">
                <a:alpha val="50195"/>
              </a:srgbClr>
            </a:solidFill>
            <a:miter lim="800000"/>
            <a:headEnd/>
            <a:tailEnd/>
          </a:ln>
        </p:spPr>
        <p:txBody>
          <a:bodyPr wrap="none" anchor="ctr"/>
          <a:lstStyle/>
          <a:p>
            <a:endParaRPr lang="en-US" altLang="en-US"/>
          </a:p>
        </p:txBody>
      </p:sp>
      <p:sp>
        <p:nvSpPr>
          <p:cNvPr id="75792" name="Text Box 16"/>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5793" name="Text Box 17"/>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5794" name="Text Box 18"/>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5795" name="Text Box 19"/>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5796" name="Text Box 20"/>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
        <p:nvSpPr>
          <p:cNvPr id="217109" name="Line 21"/>
          <p:cNvSpPr>
            <a:spLocks noChangeShapeType="1"/>
          </p:cNvSpPr>
          <p:nvPr/>
        </p:nvSpPr>
        <p:spPr bwMode="auto">
          <a:xfrm flipV="1">
            <a:off x="8332788" y="5616575"/>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7110" name="Line 22"/>
          <p:cNvSpPr>
            <a:spLocks noChangeShapeType="1"/>
          </p:cNvSpPr>
          <p:nvPr/>
        </p:nvSpPr>
        <p:spPr bwMode="auto">
          <a:xfrm rot="10800000" flipV="1">
            <a:off x="7216775" y="496728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7111" name="Line 23"/>
          <p:cNvSpPr>
            <a:spLocks noChangeShapeType="1"/>
          </p:cNvSpPr>
          <p:nvPr/>
        </p:nvSpPr>
        <p:spPr bwMode="auto">
          <a:xfrm rot="10800000" flipV="1">
            <a:off x="7196138" y="5789613"/>
            <a:ext cx="0" cy="609600"/>
          </a:xfrm>
          <a:prstGeom prst="line">
            <a:avLst/>
          </a:prstGeom>
          <a:noFill/>
          <a:ln w="76200">
            <a:solidFill>
              <a:srgbClr val="990099">
                <a:alpha val="50195"/>
              </a:srgbClr>
            </a:solidFill>
            <a:round/>
            <a:headEnd/>
            <a:tailEnd type="arrow" w="med" len="med"/>
          </a:ln>
        </p:spPr>
        <p:txBody>
          <a:bodyPr/>
          <a:lstStyle/>
          <a:p>
            <a:endParaRPr lang="en-US"/>
          </a:p>
        </p:txBody>
      </p:sp>
      <p:grpSp>
        <p:nvGrpSpPr>
          <p:cNvPr id="75800" name="Group 24"/>
          <p:cNvGrpSpPr>
            <a:grpSpLocks/>
          </p:cNvGrpSpPr>
          <p:nvPr/>
        </p:nvGrpSpPr>
        <p:grpSpPr bwMode="auto">
          <a:xfrm>
            <a:off x="852488" y="3979863"/>
            <a:ext cx="7464425" cy="461962"/>
            <a:chOff x="510" y="2507"/>
            <a:chExt cx="4702" cy="291"/>
          </a:xfrm>
        </p:grpSpPr>
        <p:sp>
          <p:nvSpPr>
            <p:cNvPr id="75810" name="Rectangle 19"/>
            <p:cNvSpPr>
              <a:spLocks noChangeArrowheads="1"/>
            </p:cNvSpPr>
            <p:nvPr/>
          </p:nvSpPr>
          <p:spPr bwMode="auto">
            <a:xfrm>
              <a:off x="592" y="2520"/>
              <a:ext cx="1691" cy="202"/>
            </a:xfrm>
            <a:prstGeom prst="rect">
              <a:avLst/>
            </a:prstGeom>
            <a:noFill/>
            <a:ln w="9525">
              <a:noFill/>
              <a:miter lim="800000"/>
              <a:headEnd/>
              <a:tailEnd/>
            </a:ln>
          </p:spPr>
          <p:txBody>
            <a:bodyPr/>
            <a:lstStyle/>
            <a:p>
              <a:pPr>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 0 (loop)</a:t>
              </a:r>
              <a:endParaRPr lang="en-US" altLang="en-US" baseline="-25000">
                <a:solidFill>
                  <a:srgbClr val="000000"/>
                </a:solidFill>
                <a:cs typeface="Times New Roman" pitchFamily="18" charset="0"/>
                <a:sym typeface="Symbol" pitchFamily="18" charset="2"/>
              </a:endParaRPr>
            </a:p>
          </p:txBody>
        </p:sp>
        <p:sp>
          <p:nvSpPr>
            <p:cNvPr id="75811" name="Text Box 20"/>
            <p:cNvSpPr txBox="1">
              <a:spLocks noChangeArrowheads="1"/>
            </p:cNvSpPr>
            <p:nvPr/>
          </p:nvSpPr>
          <p:spPr bwMode="auto">
            <a:xfrm>
              <a:off x="3337" y="2507"/>
              <a:ext cx="1875"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Kirchhoff’s rule for </a:t>
              </a:r>
              <a:r>
                <a:rPr lang="en-US" altLang="en-US" i="1">
                  <a:solidFill>
                    <a:schemeClr val="bg1"/>
                  </a:solidFill>
                </a:rPr>
                <a:t>V</a:t>
              </a:r>
              <a:endParaRPr lang="en-US" altLang="en-US">
                <a:solidFill>
                  <a:schemeClr val="bg1"/>
                </a:solidFill>
              </a:endParaRPr>
            </a:p>
          </p:txBody>
        </p:sp>
        <p:sp>
          <p:nvSpPr>
            <p:cNvPr id="75812" name="Rectangle 21"/>
            <p:cNvSpPr>
              <a:spLocks noChangeArrowheads="1"/>
            </p:cNvSpPr>
            <p:nvPr/>
          </p:nvSpPr>
          <p:spPr bwMode="auto">
            <a:xfrm>
              <a:off x="510" y="2509"/>
              <a:ext cx="4701" cy="289"/>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28"/>
          <p:cNvGrpSpPr>
            <a:grpSpLocks/>
          </p:cNvGrpSpPr>
          <p:nvPr/>
        </p:nvGrpSpPr>
        <p:grpSpPr bwMode="auto">
          <a:xfrm>
            <a:off x="2398713" y="5595938"/>
            <a:ext cx="1308100" cy="882650"/>
            <a:chOff x="649" y="3115"/>
            <a:chExt cx="1080" cy="729"/>
          </a:xfrm>
        </p:grpSpPr>
        <p:pic>
          <p:nvPicPr>
            <p:cNvPr id="75806" name="Picture 2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9" y="3115"/>
              <a:ext cx="1080" cy="202"/>
            </a:xfrm>
            <a:prstGeom prst="rect">
              <a:avLst/>
            </a:prstGeom>
            <a:noFill/>
            <a:ln w="9525">
              <a:noFill/>
              <a:miter lim="800000"/>
              <a:headEnd/>
              <a:tailEnd/>
            </a:ln>
          </p:spPr>
        </p:pic>
        <p:sp>
          <p:nvSpPr>
            <p:cNvPr id="75807" name="Line 30"/>
            <p:cNvSpPr>
              <a:spLocks noChangeShapeType="1"/>
            </p:cNvSpPr>
            <p:nvPr/>
          </p:nvSpPr>
          <p:spPr bwMode="auto">
            <a:xfrm>
              <a:off x="852" y="3218"/>
              <a:ext cx="677" cy="0"/>
            </a:xfrm>
            <a:prstGeom prst="line">
              <a:avLst/>
            </a:prstGeom>
            <a:noFill/>
            <a:ln w="57150">
              <a:solidFill>
                <a:srgbClr val="008000"/>
              </a:solidFill>
              <a:round/>
              <a:headEnd/>
              <a:tailEnd type="arrow" w="med" len="med"/>
            </a:ln>
          </p:spPr>
          <p:txBody>
            <a:bodyPr/>
            <a:lstStyle/>
            <a:p>
              <a:endParaRPr lang="en-US"/>
            </a:p>
          </p:txBody>
        </p:sp>
        <p:sp>
          <p:nvSpPr>
            <p:cNvPr id="75808" name="Line 31"/>
            <p:cNvSpPr>
              <a:spLocks noChangeShapeType="1"/>
            </p:cNvSpPr>
            <p:nvPr/>
          </p:nvSpPr>
          <p:spPr bwMode="auto">
            <a:xfrm>
              <a:off x="848" y="3416"/>
              <a:ext cx="677" cy="0"/>
            </a:xfrm>
            <a:prstGeom prst="line">
              <a:avLst/>
            </a:prstGeom>
            <a:noFill/>
            <a:ln w="57150">
              <a:solidFill>
                <a:srgbClr val="990099"/>
              </a:solidFill>
              <a:round/>
              <a:headEnd/>
              <a:tailEnd type="arrow" w="med" len="med"/>
            </a:ln>
          </p:spPr>
          <p:txBody>
            <a:bodyPr/>
            <a:lstStyle/>
            <a:p>
              <a:endParaRPr lang="en-US"/>
            </a:p>
          </p:txBody>
        </p:sp>
        <p:sp>
          <p:nvSpPr>
            <p:cNvPr id="75809" name="Text Box 32"/>
            <p:cNvSpPr txBox="1">
              <a:spLocks noChangeArrowheads="1"/>
            </p:cNvSpPr>
            <p:nvPr/>
          </p:nvSpPr>
          <p:spPr bwMode="auto">
            <a:xfrm>
              <a:off x="739" y="3541"/>
              <a:ext cx="865" cy="303"/>
            </a:xfrm>
            <a:prstGeom prst="rect">
              <a:avLst/>
            </a:prstGeom>
            <a:noFill/>
            <a:ln w="9525">
              <a:noFill/>
              <a:miter lim="800000"/>
              <a:headEnd/>
              <a:tailEnd/>
            </a:ln>
          </p:spPr>
          <p:txBody>
            <a:bodyPr wrap="none">
              <a:spAutoFit/>
            </a:bodyPr>
            <a:lstStyle/>
            <a:p>
              <a:r>
                <a:rPr lang="en-US" altLang="en-US" sz="1800" i="1">
                  <a:solidFill>
                    <a:srgbClr val="990099"/>
                  </a:solidFill>
                </a:rPr>
                <a:t>negative</a:t>
              </a:r>
            </a:p>
          </p:txBody>
        </p:sp>
      </p:grpSp>
      <p:grpSp>
        <p:nvGrpSpPr>
          <p:cNvPr id="4" name="Group 33"/>
          <p:cNvGrpSpPr>
            <a:grpSpLocks/>
          </p:cNvGrpSpPr>
          <p:nvPr/>
        </p:nvGrpSpPr>
        <p:grpSpPr bwMode="auto">
          <a:xfrm>
            <a:off x="3797300" y="5326063"/>
            <a:ext cx="1047750" cy="1116012"/>
            <a:chOff x="745" y="3018"/>
            <a:chExt cx="865" cy="922"/>
          </a:xfrm>
        </p:grpSpPr>
        <p:sp>
          <p:nvSpPr>
            <p:cNvPr id="75803" name="Text Box 34"/>
            <p:cNvSpPr txBox="1">
              <a:spLocks noChangeArrowheads="1"/>
            </p:cNvSpPr>
            <p:nvPr/>
          </p:nvSpPr>
          <p:spPr bwMode="auto">
            <a:xfrm>
              <a:off x="745" y="3637"/>
              <a:ext cx="865" cy="303"/>
            </a:xfrm>
            <a:prstGeom prst="rect">
              <a:avLst/>
            </a:prstGeom>
            <a:noFill/>
            <a:ln w="9525">
              <a:noFill/>
              <a:miter lim="800000"/>
              <a:headEnd/>
              <a:tailEnd/>
            </a:ln>
          </p:spPr>
          <p:txBody>
            <a:bodyPr wrap="none">
              <a:spAutoFit/>
            </a:bodyPr>
            <a:lstStyle/>
            <a:p>
              <a:r>
                <a:rPr lang="en-US" altLang="en-US" sz="1800" i="1">
                  <a:solidFill>
                    <a:srgbClr val="990099"/>
                  </a:solidFill>
                </a:rPr>
                <a:t>negative</a:t>
              </a:r>
            </a:p>
          </p:txBody>
        </p:sp>
        <p:pic>
          <p:nvPicPr>
            <p:cNvPr id="75804" name="Picture 3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5400000">
              <a:off x="853" y="3032"/>
              <a:ext cx="626" cy="598"/>
            </a:xfrm>
            <a:prstGeom prst="rect">
              <a:avLst/>
            </a:prstGeom>
            <a:noFill/>
            <a:ln w="9525">
              <a:noFill/>
              <a:miter lim="800000"/>
              <a:headEnd/>
              <a:tailEnd/>
            </a:ln>
          </p:spPr>
        </p:pic>
        <p:sp>
          <p:nvSpPr>
            <p:cNvPr id="75805" name="Line 36"/>
            <p:cNvSpPr>
              <a:spLocks noChangeShapeType="1"/>
            </p:cNvSpPr>
            <p:nvPr/>
          </p:nvSpPr>
          <p:spPr bwMode="auto">
            <a:xfrm>
              <a:off x="816" y="3422"/>
              <a:ext cx="677" cy="0"/>
            </a:xfrm>
            <a:prstGeom prst="line">
              <a:avLst/>
            </a:prstGeom>
            <a:noFill/>
            <a:ln w="57150">
              <a:solidFill>
                <a:srgbClr val="990099"/>
              </a:solidFill>
              <a:round/>
              <a:headEnd type="arrow" w="med" len="me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0706">
                                            <p:txEl>
                                              <p:pRg st="0" end="0"/>
                                            </p:txEl>
                                          </p:spTgt>
                                        </p:tgtEl>
                                        <p:attrNameLst>
                                          <p:attrName>style.visibility</p:attrName>
                                        </p:attrNameLst>
                                      </p:cBhvr>
                                      <p:to>
                                        <p:strVal val="visible"/>
                                      </p:to>
                                    </p:set>
                                    <p:anim calcmode="lin" valueType="num">
                                      <p:cBhvr additive="base">
                                        <p:cTn id="7" dur="500" fill="hold"/>
                                        <p:tgtEl>
                                          <p:spTgt spid="840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07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17103"/>
                                        </p:tgtEl>
                                        <p:attrNameLst>
                                          <p:attrName>style.visibility</p:attrName>
                                        </p:attrNameLst>
                                      </p:cBhvr>
                                      <p:to>
                                        <p:strVal val="visible"/>
                                      </p:to>
                                    </p:set>
                                    <p:animEffect transition="in" filter="wheel(4)">
                                      <p:cBhvr>
                                        <p:cTn id="13" dur="2000"/>
                                        <p:tgtEl>
                                          <p:spTgt spid="21710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40706">
                                            <p:txEl>
                                              <p:pRg st="1" end="1"/>
                                            </p:txEl>
                                          </p:spTgt>
                                        </p:tgtEl>
                                        <p:attrNameLst>
                                          <p:attrName>style.visibility</p:attrName>
                                        </p:attrNameLst>
                                      </p:cBhvr>
                                      <p:to>
                                        <p:strVal val="visible"/>
                                      </p:to>
                                    </p:set>
                                    <p:anim calcmode="lin" valueType="num">
                                      <p:cBhvr additive="base">
                                        <p:cTn id="18" dur="500" fill="hold"/>
                                        <p:tgtEl>
                                          <p:spTgt spid="84070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40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repeatCount="indefinite" fill="hold" grpId="0" nodeType="clickEffect">
                                  <p:stCondLst>
                                    <p:cond delay="0"/>
                                  </p:stCondLst>
                                  <p:childTnLst>
                                    <p:set>
                                      <p:cBhvr>
                                        <p:cTn id="23" dur="1" fill="hold">
                                          <p:stCondLst>
                                            <p:cond delay="0"/>
                                          </p:stCondLst>
                                        </p:cTn>
                                        <p:tgtEl>
                                          <p:spTgt spid="217109"/>
                                        </p:tgtEl>
                                        <p:attrNameLst>
                                          <p:attrName>style.visibility</p:attrName>
                                        </p:attrNameLst>
                                      </p:cBhvr>
                                      <p:to>
                                        <p:strVal val="visible"/>
                                      </p:to>
                                    </p:set>
                                    <p:animEffect transition="in" filter="wipe(down)">
                                      <p:cBhvr>
                                        <p:cTn id="24" dur="2000"/>
                                        <p:tgtEl>
                                          <p:spTgt spid="217109"/>
                                        </p:tgtEl>
                                      </p:cBhvr>
                                    </p:animEffect>
                                  </p:childTnLst>
                                </p:cTn>
                              </p:par>
                            </p:childTnLst>
                          </p:cTn>
                        </p:par>
                        <p:par>
                          <p:cTn id="25" fill="hold" nodeType="afterGroup">
                            <p:stCondLst>
                              <p:cond delay="2000"/>
                            </p:stCondLst>
                            <p:childTnLst>
                              <p:par>
                                <p:cTn id="26" presetID="22" presetClass="entr" presetSubtype="1" repeatCount="indefinite" fill="hold" grpId="0" nodeType="afterEffect">
                                  <p:stCondLst>
                                    <p:cond delay="0"/>
                                  </p:stCondLst>
                                  <p:childTnLst>
                                    <p:set>
                                      <p:cBhvr>
                                        <p:cTn id="27" dur="1" fill="hold">
                                          <p:stCondLst>
                                            <p:cond delay="0"/>
                                          </p:stCondLst>
                                        </p:cTn>
                                        <p:tgtEl>
                                          <p:spTgt spid="217110"/>
                                        </p:tgtEl>
                                        <p:attrNameLst>
                                          <p:attrName>style.visibility</p:attrName>
                                        </p:attrNameLst>
                                      </p:cBhvr>
                                      <p:to>
                                        <p:strVal val="visible"/>
                                      </p:to>
                                    </p:set>
                                    <p:animEffect transition="in" filter="wipe(up)">
                                      <p:cBhvr>
                                        <p:cTn id="28" dur="2000"/>
                                        <p:tgtEl>
                                          <p:spTgt spid="217110"/>
                                        </p:tgtEl>
                                      </p:cBhvr>
                                    </p:animEffect>
                                  </p:childTnLst>
                                </p:cTn>
                              </p:par>
                            </p:childTnLst>
                          </p:cTn>
                        </p:par>
                        <p:par>
                          <p:cTn id="29" fill="hold" nodeType="afterGroup">
                            <p:stCondLst>
                              <p:cond delay="4000"/>
                            </p:stCondLst>
                            <p:childTnLst>
                              <p:par>
                                <p:cTn id="30" presetID="22" presetClass="entr" presetSubtype="1" repeatCount="indefinite" fill="hold" grpId="0" nodeType="afterEffect">
                                  <p:stCondLst>
                                    <p:cond delay="0"/>
                                  </p:stCondLst>
                                  <p:childTnLst>
                                    <p:set>
                                      <p:cBhvr>
                                        <p:cTn id="31" dur="1" fill="hold">
                                          <p:stCondLst>
                                            <p:cond delay="0"/>
                                          </p:stCondLst>
                                        </p:cTn>
                                        <p:tgtEl>
                                          <p:spTgt spid="217111"/>
                                        </p:tgtEl>
                                        <p:attrNameLst>
                                          <p:attrName>style.visibility</p:attrName>
                                        </p:attrNameLst>
                                      </p:cBhvr>
                                      <p:to>
                                        <p:strVal val="visible"/>
                                      </p:to>
                                    </p:set>
                                    <p:animEffect transition="in" filter="wipe(up)">
                                      <p:cBhvr>
                                        <p:cTn id="32" dur="2000"/>
                                        <p:tgtEl>
                                          <p:spTgt spid="2171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840706">
                                            <p:txEl>
                                              <p:pRg st="3" end="3"/>
                                            </p:txEl>
                                          </p:spTgt>
                                        </p:tgtEl>
                                        <p:attrNameLst>
                                          <p:attrName>style.visibility</p:attrName>
                                        </p:attrNameLst>
                                      </p:cBhvr>
                                      <p:to>
                                        <p:strVal val="visible"/>
                                      </p:to>
                                    </p:set>
                                    <p:anim calcmode="lin" valueType="num">
                                      <p:cBhvr additive="base">
                                        <p:cTn id="51" dur="500" fill="hold"/>
                                        <p:tgtEl>
                                          <p:spTgt spid="840706">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407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3" grpId="0" animBg="1"/>
      <p:bldP spid="217109" grpId="0" animBg="1"/>
      <p:bldP spid="217110" grpId="0" animBg="1"/>
      <p:bldP spid="2171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each of the resistors is </a:t>
            </a:r>
            <a:r>
              <a:rPr lang="en-US" altLang="en-US" i="1">
                <a:sym typeface="Symbol" pitchFamily="18" charset="2"/>
              </a:rPr>
              <a:t>R </a:t>
            </a:r>
            <a:r>
              <a:rPr lang="en-US" altLang="en-US">
                <a:sym typeface="Symbol" pitchFamily="18" charset="2"/>
              </a:rPr>
              <a:t>= 2.0 , and the emfs are </a:t>
            </a:r>
            <a:r>
              <a:rPr lang="en-US" altLang="en-US" baseline="-25000">
                <a:sym typeface="Symbol" pitchFamily="18" charset="2"/>
              </a:rPr>
              <a:t>1</a:t>
            </a:r>
            <a:r>
              <a:rPr lang="en-US" altLang="en-US">
                <a:sym typeface="Symbol" pitchFamily="18" charset="2"/>
              </a:rPr>
              <a:t> = 12 V and </a:t>
            </a:r>
            <a:r>
              <a:rPr lang="en-US" altLang="en-US" baseline="-25000">
                <a:sym typeface="Symbol" pitchFamily="18" charset="2"/>
              </a:rPr>
              <a:t>2</a:t>
            </a:r>
            <a:r>
              <a:rPr lang="en-US" altLang="en-US">
                <a:sym typeface="Symbol" pitchFamily="18" charset="2"/>
              </a:rPr>
              <a:t> = 6.0 V. Find the voltages and the currents of the circuit. </a:t>
            </a:r>
          </a:p>
          <a:p>
            <a:pPr>
              <a:spcBef>
                <a:spcPct val="20000"/>
              </a:spcBef>
            </a:pPr>
            <a:r>
              <a:rPr lang="en-US" altLang="en-US">
                <a:sym typeface="Symbol" pitchFamily="18" charset="2"/>
              </a:rPr>
              <a:t>SOLUTION: Use Ohm’s law: </a:t>
            </a:r>
            <a:r>
              <a:rPr lang="en-US" altLang="en-US" i="1">
                <a:sym typeface="Symbol" pitchFamily="18" charset="2"/>
              </a:rPr>
              <a:t>V</a:t>
            </a:r>
            <a:r>
              <a:rPr lang="en-US" altLang="en-US">
                <a:sym typeface="Symbol" pitchFamily="18" charset="2"/>
              </a:rPr>
              <a:t> = </a:t>
            </a:r>
            <a:r>
              <a:rPr lang="en-US" altLang="en-US" i="1">
                <a:sym typeface="Symbol" pitchFamily="18" charset="2"/>
              </a:rPr>
              <a:t>IR</a:t>
            </a:r>
            <a:r>
              <a:rPr lang="en-US" altLang="en-US">
                <a:sym typeface="Symbol" pitchFamily="18" charset="2"/>
              </a:rPr>
              <a:t> for the resistors.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From the rule for </a:t>
            </a:r>
            <a:r>
              <a:rPr lang="en-US" altLang="en-US" i="1">
                <a:solidFill>
                  <a:srgbClr val="000000"/>
                </a:solidFill>
                <a:ea typeface="Calibri" pitchFamily="34" charset="0"/>
                <a:cs typeface="Times New Roman" pitchFamily="18" charset="0"/>
              </a:rPr>
              <a:t>I</a:t>
            </a:r>
            <a:r>
              <a:rPr lang="en-US" altLang="en-US">
                <a:solidFill>
                  <a:srgbClr val="000000"/>
                </a:solidFill>
                <a:ea typeface="Calibri" pitchFamily="34" charset="0"/>
                <a:cs typeface="Times New Roman" pitchFamily="18" charset="0"/>
              </a:rPr>
              <a:t>  we have </a:t>
            </a:r>
            <a:r>
              <a:rPr lang="en-US" altLang="en-US" i="1">
                <a:solidFill>
                  <a:schemeClr val="accent2"/>
                </a:solidFill>
                <a:ea typeface="Calibri" pitchFamily="34" charset="0"/>
                <a:cs typeface="Times New Roman" pitchFamily="18" charset="0"/>
              </a:rPr>
              <a:t>I</a:t>
            </a:r>
            <a:r>
              <a:rPr lang="en-US" altLang="en-US" baseline="-25000">
                <a:solidFill>
                  <a:schemeClr val="accent2"/>
                </a:solidFill>
                <a:ea typeface="Calibri" pitchFamily="34" charset="0"/>
                <a:cs typeface="Times New Roman" pitchFamily="18" charset="0"/>
              </a:rPr>
              <a:t>1 </a:t>
            </a:r>
            <a:r>
              <a:rPr lang="en-US" altLang="en-US">
                <a:solidFill>
                  <a:schemeClr val="accent2"/>
                </a:solidFill>
                <a:ea typeface="Calibri" pitchFamily="34" charset="0"/>
                <a:cs typeface="Times New Roman" pitchFamily="18" charset="0"/>
              </a:rPr>
              <a:t>– </a:t>
            </a:r>
            <a:r>
              <a:rPr lang="en-US" altLang="en-US" i="1">
                <a:solidFill>
                  <a:schemeClr val="accent2"/>
                </a:solidFill>
                <a:ea typeface="Calibri" pitchFamily="34" charset="0"/>
                <a:cs typeface="Times New Roman" pitchFamily="18" charset="0"/>
              </a:rPr>
              <a:t>I</a:t>
            </a:r>
            <a:r>
              <a:rPr lang="en-US" altLang="en-US" baseline="-25000">
                <a:solidFill>
                  <a:schemeClr val="accent2"/>
                </a:solidFill>
                <a:ea typeface="Calibri" pitchFamily="34" charset="0"/>
                <a:cs typeface="Times New Roman" pitchFamily="18" charset="0"/>
              </a:rPr>
              <a:t>2</a:t>
            </a:r>
            <a:r>
              <a:rPr lang="en-US" altLang="en-US">
                <a:solidFill>
                  <a:schemeClr val="accent2"/>
                </a:solidFill>
                <a:ea typeface="Calibri" pitchFamily="34" charset="0"/>
                <a:cs typeface="Times New Roman" pitchFamily="18" charset="0"/>
              </a:rPr>
              <a:t> + </a:t>
            </a:r>
            <a:r>
              <a:rPr lang="en-US" altLang="en-US" i="1">
                <a:solidFill>
                  <a:schemeClr val="accent2"/>
                </a:solidFill>
                <a:ea typeface="Calibri" pitchFamily="34" charset="0"/>
                <a:cs typeface="Times New Roman" pitchFamily="18" charset="0"/>
              </a:rPr>
              <a:t>I</a:t>
            </a:r>
            <a:r>
              <a:rPr lang="en-US" altLang="en-US" baseline="-25000">
                <a:solidFill>
                  <a:schemeClr val="accent2"/>
                </a:solidFill>
                <a:ea typeface="Calibri" pitchFamily="34" charset="0"/>
                <a:cs typeface="Times New Roman" pitchFamily="18" charset="0"/>
              </a:rPr>
              <a:t>3</a:t>
            </a:r>
            <a:r>
              <a:rPr lang="en-US" altLang="en-US">
                <a:solidFill>
                  <a:schemeClr val="accent2"/>
                </a:solidFill>
                <a:ea typeface="Calibri" pitchFamily="34" charset="0"/>
                <a:cs typeface="Times New Roman" pitchFamily="18" charset="0"/>
              </a:rPr>
              <a:t> = 0</a:t>
            </a:r>
            <a:r>
              <a:rPr lang="en-US" altLang="en-US">
                <a:solidFill>
                  <a:srgbClr val="000000"/>
                </a:solidFill>
                <a:ea typeface="Calibri" pitchFamily="34" charset="0"/>
                <a:cs typeface="Times New Roman" pitchFamily="18" charset="0"/>
              </a:rPr>
              <a:t>.</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From the rule for </a:t>
            </a:r>
            <a:r>
              <a:rPr lang="en-US" altLang="en-US" i="1">
                <a:solidFill>
                  <a:srgbClr val="000000"/>
                </a:solidFill>
                <a:ea typeface="Calibri" pitchFamily="34" charset="0"/>
                <a:cs typeface="Times New Roman" pitchFamily="18" charset="0"/>
              </a:rPr>
              <a:t>V</a:t>
            </a:r>
            <a:r>
              <a:rPr lang="en-US" altLang="en-US">
                <a:solidFill>
                  <a:srgbClr val="000000"/>
                </a:solidFill>
                <a:ea typeface="Calibri" pitchFamily="34" charset="0"/>
                <a:cs typeface="Times New Roman" pitchFamily="18" charset="0"/>
              </a:rPr>
              <a:t> we have </a:t>
            </a:r>
          </a:p>
          <a:p>
            <a:pPr>
              <a:spcBef>
                <a:spcPct val="20000"/>
              </a:spcBef>
            </a:pPr>
            <a:r>
              <a:rPr lang="en-US" altLang="en-US" baseline="30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rPr>
              <a:t>V</a:t>
            </a:r>
            <a:r>
              <a:rPr lang="en-US" altLang="en-US" baseline="-25000">
                <a:solidFill>
                  <a:srgbClr val="000000"/>
                </a:solidFill>
                <a:ea typeface="Calibri" pitchFamily="34" charset="0"/>
                <a:cs typeface="Times New Roman" pitchFamily="18" charset="0"/>
              </a:rPr>
              <a:t>1</a:t>
            </a:r>
            <a:r>
              <a:rPr lang="en-US" altLang="en-US">
                <a:solidFill>
                  <a:srgbClr val="000000"/>
                </a:solidFill>
                <a:ea typeface="Calibri" pitchFamily="34" charset="0"/>
                <a:cs typeface="Times New Roman" pitchFamily="18" charset="0"/>
              </a:rPr>
              <a:t> + </a:t>
            </a:r>
            <a:r>
              <a:rPr lang="en-US" altLang="en-US" baseline="30000">
                <a:solidFill>
                  <a:srgbClr val="000000"/>
                </a:solidFill>
                <a:ea typeface="Calibri" pitchFamily="34" charset="0"/>
                <a:cs typeface="Times New Roman" pitchFamily="18" charset="0"/>
              </a:rPr>
              <a:t>–</a:t>
            </a:r>
            <a:r>
              <a:rPr lang="en-US" altLang="en-US" i="1">
                <a:solidFill>
                  <a:srgbClr val="000000"/>
                </a:solidFill>
                <a:ea typeface="Calibri" pitchFamily="34" charset="0"/>
                <a:cs typeface="Times New Roman" pitchFamily="18" charset="0"/>
              </a:rPr>
              <a:t>V</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 + </a:t>
            </a:r>
            <a:r>
              <a:rPr lang="en-US" altLang="en-US" baseline="30000">
                <a:solidFill>
                  <a:srgbClr val="000000"/>
                </a:solidFill>
                <a:ea typeface="Calibri" pitchFamily="34" charset="0"/>
                <a:cs typeface="Times New Roman" pitchFamily="18" charset="0"/>
              </a:rPr>
              <a:t>–</a:t>
            </a:r>
            <a:r>
              <a:rPr lang="en-US" altLang="en-US" i="1">
                <a:solidFill>
                  <a:srgbClr val="000000"/>
                </a:solidFill>
                <a:ea typeface="Calibri" pitchFamily="34" charset="0"/>
                <a:cs typeface="Times New Roman" pitchFamily="18" charset="0"/>
              </a:rPr>
              <a:t>V</a:t>
            </a:r>
            <a:r>
              <a:rPr lang="en-US" altLang="en-US" baseline="-25000">
                <a:solidFill>
                  <a:srgbClr val="000000"/>
                </a:solidFill>
                <a:ea typeface="Calibri" pitchFamily="34" charset="0"/>
                <a:cs typeface="Times New Roman" pitchFamily="18" charset="0"/>
              </a:rPr>
              <a:t>4</a:t>
            </a:r>
            <a:r>
              <a:rPr lang="en-US" altLang="en-US">
                <a:solidFill>
                  <a:srgbClr val="000000"/>
                </a:solidFill>
                <a:ea typeface="Calibri" pitchFamily="34" charset="0"/>
                <a:cs typeface="Times New Roman" pitchFamily="18" charset="0"/>
              </a:rPr>
              <a:t> + </a:t>
            </a:r>
            <a:r>
              <a:rPr lang="en-US" altLang="en-US">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rPr>
              <a:t>1</a:t>
            </a:r>
            <a:r>
              <a:rPr lang="en-US" altLang="en-US">
                <a:solidFill>
                  <a:srgbClr val="000000"/>
                </a:solidFill>
                <a:ea typeface="Calibri" pitchFamily="34" charset="0"/>
                <a:cs typeface="Times New Roman" pitchFamily="18" charset="0"/>
              </a:rPr>
              <a:t> + </a:t>
            </a:r>
            <a:r>
              <a:rPr lang="en-US" altLang="en-US" baseline="30000">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 = 0,</a:t>
            </a:r>
          </a:p>
          <a:p>
            <a:pPr>
              <a:spcBef>
                <a:spcPct val="20000"/>
              </a:spcBef>
            </a:pPr>
            <a:r>
              <a:rPr lang="en-US" altLang="en-US" baseline="30000">
                <a:sym typeface="Symbol" pitchFamily="18" charset="2"/>
              </a:rPr>
              <a:t>                               </a:t>
            </a:r>
            <a:r>
              <a:rPr lang="en-US" altLang="en-US" baseline="30000">
                <a:solidFill>
                  <a:schemeClr val="accent2"/>
                </a:solidFill>
              </a:rPr>
              <a:t>–</a:t>
            </a:r>
            <a:r>
              <a:rPr lang="en-US" altLang="en-US" baseline="30000">
                <a:solidFill>
                  <a:schemeClr val="accent2"/>
                </a:solidFill>
                <a:sym typeface="Symbol" pitchFamily="18" charset="2"/>
              </a:rPr>
              <a:t> </a:t>
            </a:r>
            <a:r>
              <a:rPr lang="en-US" altLang="en-US">
                <a:solidFill>
                  <a:schemeClr val="accent2"/>
                </a:solidFill>
                <a:sym typeface="Symbol" pitchFamily="18" charset="2"/>
              </a:rPr>
              <a:t></a:t>
            </a:r>
            <a:r>
              <a:rPr lang="en-US" altLang="en-US" baseline="-25000">
                <a:solidFill>
                  <a:schemeClr val="accent2"/>
                </a:solidFill>
                <a:sym typeface="Symbol" pitchFamily="18" charset="2"/>
              </a:rPr>
              <a:t>2</a:t>
            </a:r>
            <a:r>
              <a:rPr lang="en-US" altLang="en-US">
                <a:solidFill>
                  <a:schemeClr val="accent2"/>
                </a:solidFill>
                <a:sym typeface="Symbol" pitchFamily="18" charset="2"/>
              </a:rPr>
              <a:t> – </a:t>
            </a:r>
            <a:r>
              <a:rPr lang="en-US" altLang="en-US" i="1">
                <a:solidFill>
                  <a:schemeClr val="accent2"/>
                </a:solidFill>
                <a:sym typeface="Symbol" pitchFamily="18" charset="2"/>
              </a:rPr>
              <a:t>V</a:t>
            </a:r>
            <a:r>
              <a:rPr lang="en-US" altLang="en-US" baseline="-25000">
                <a:solidFill>
                  <a:schemeClr val="accent2"/>
                </a:solidFill>
                <a:sym typeface="Symbol" pitchFamily="18" charset="2"/>
              </a:rPr>
              <a:t>3</a:t>
            </a:r>
            <a:r>
              <a:rPr lang="en-US" altLang="en-US" baseline="30000">
                <a:solidFill>
                  <a:schemeClr val="accent2"/>
                </a:solidFill>
                <a:sym typeface="Symbol" pitchFamily="18" charset="2"/>
              </a:rPr>
              <a:t> </a:t>
            </a:r>
            <a:r>
              <a:rPr lang="en-US" altLang="en-US">
                <a:solidFill>
                  <a:schemeClr val="accent2"/>
                </a:solidFill>
                <a:sym typeface="Symbol" pitchFamily="18" charset="2"/>
              </a:rPr>
              <a:t>– </a:t>
            </a:r>
            <a:r>
              <a:rPr lang="en-US" altLang="en-US" i="1">
                <a:solidFill>
                  <a:schemeClr val="accent2"/>
                </a:solidFill>
                <a:sym typeface="Symbol" pitchFamily="18" charset="2"/>
              </a:rPr>
              <a:t>V</a:t>
            </a:r>
            <a:r>
              <a:rPr lang="en-US" altLang="en-US" baseline="-25000">
                <a:solidFill>
                  <a:schemeClr val="accent2"/>
                </a:solidFill>
                <a:sym typeface="Symbol" pitchFamily="18" charset="2"/>
              </a:rPr>
              <a:t>4</a:t>
            </a:r>
            <a:r>
              <a:rPr lang="en-US" altLang="en-US">
                <a:solidFill>
                  <a:schemeClr val="accent2"/>
                </a:solidFill>
                <a:sym typeface="Symbol" pitchFamily="18" charset="2"/>
              </a:rPr>
              <a:t> = 0</a:t>
            </a:r>
            <a:r>
              <a:rPr lang="en-US" altLang="en-US">
                <a:sym typeface="Symbol" pitchFamily="18" charset="2"/>
              </a:rPr>
              <a:t>.</a:t>
            </a:r>
          </a:p>
          <a:p>
            <a:pPr>
              <a:spcBef>
                <a:spcPct val="20000"/>
              </a:spcBef>
            </a:pPr>
            <a:r>
              <a:rPr lang="en-US" altLang="en-US">
                <a:solidFill>
                  <a:srgbClr val="000000"/>
                </a:solidFill>
                <a:sym typeface="Symbol" pitchFamily="18" charset="2"/>
              </a:rPr>
              <a:t></a:t>
            </a:r>
            <a:r>
              <a:rPr lang="en-US" altLang="en-US">
                <a:solidFill>
                  <a:srgbClr val="000000"/>
                </a:solidFill>
              </a:rPr>
              <a:t>From Ohm’s law we have</a:t>
            </a:r>
          </a:p>
          <a:p>
            <a:pPr>
              <a:spcBef>
                <a:spcPct val="20000"/>
              </a:spcBef>
            </a:pPr>
            <a:r>
              <a:rPr lang="en-US" altLang="en-US" baseline="30000">
                <a:solidFill>
                  <a:srgbClr val="000000"/>
                </a:solidFill>
              </a:rPr>
              <a:t>–</a:t>
            </a:r>
            <a:r>
              <a:rPr lang="en-US" altLang="en-US">
                <a:solidFill>
                  <a:srgbClr val="000000"/>
                </a:solidFill>
              </a:rPr>
              <a:t>2</a:t>
            </a:r>
            <a:r>
              <a:rPr lang="en-US" altLang="en-US" i="1">
                <a:solidFill>
                  <a:srgbClr val="000000"/>
                </a:solidFill>
              </a:rPr>
              <a:t>I</a:t>
            </a:r>
            <a:r>
              <a:rPr lang="en-US" altLang="en-US" baseline="-25000">
                <a:solidFill>
                  <a:srgbClr val="000000"/>
                </a:solidFill>
              </a:rPr>
              <a:t>1</a:t>
            </a:r>
            <a:r>
              <a:rPr lang="en-US" altLang="en-US">
                <a:solidFill>
                  <a:srgbClr val="000000"/>
                </a:solidFill>
              </a:rPr>
              <a:t> + </a:t>
            </a:r>
            <a:r>
              <a:rPr lang="en-US" altLang="en-US" baseline="30000">
                <a:solidFill>
                  <a:srgbClr val="000000"/>
                </a:solidFill>
              </a:rPr>
              <a:t>–</a:t>
            </a:r>
            <a:r>
              <a:rPr lang="en-US" altLang="en-US">
                <a:solidFill>
                  <a:srgbClr val="000000"/>
                </a:solidFill>
              </a:rPr>
              <a:t>2</a:t>
            </a:r>
            <a:r>
              <a:rPr lang="en-US" altLang="en-US" i="1">
                <a:solidFill>
                  <a:srgbClr val="000000"/>
                </a:solidFill>
              </a:rPr>
              <a:t>I</a:t>
            </a:r>
            <a:r>
              <a:rPr lang="en-US" altLang="en-US" baseline="-25000">
                <a:solidFill>
                  <a:srgbClr val="000000"/>
                </a:solidFill>
              </a:rPr>
              <a:t>1</a:t>
            </a:r>
            <a:r>
              <a:rPr lang="en-US" altLang="en-US">
                <a:solidFill>
                  <a:srgbClr val="000000"/>
                </a:solidFill>
              </a:rPr>
              <a:t> + </a:t>
            </a:r>
            <a:r>
              <a:rPr lang="en-US" altLang="en-US" baseline="30000">
                <a:solidFill>
                  <a:srgbClr val="000000"/>
                </a:solidFill>
              </a:rPr>
              <a:t>–</a:t>
            </a:r>
            <a:r>
              <a:rPr lang="en-US" altLang="en-US">
                <a:solidFill>
                  <a:srgbClr val="000000"/>
                </a:solidFill>
              </a:rPr>
              <a:t>2</a:t>
            </a:r>
            <a:r>
              <a:rPr lang="en-US" altLang="en-US" i="1">
                <a:solidFill>
                  <a:srgbClr val="000000"/>
                </a:solidFill>
              </a:rPr>
              <a:t>I</a:t>
            </a:r>
            <a:r>
              <a:rPr lang="en-US" altLang="en-US" baseline="-25000">
                <a:solidFill>
                  <a:srgbClr val="000000"/>
                </a:solidFill>
              </a:rPr>
              <a:t>2</a:t>
            </a:r>
            <a:r>
              <a:rPr lang="en-US" altLang="en-US">
                <a:solidFill>
                  <a:srgbClr val="000000"/>
                </a:solidFill>
              </a:rPr>
              <a:t> + </a:t>
            </a:r>
            <a:r>
              <a:rPr lang="en-US" altLang="en-US">
                <a:solidFill>
                  <a:srgbClr val="000000"/>
                </a:solidFill>
                <a:sym typeface="Symbol" pitchFamily="18" charset="2"/>
              </a:rPr>
              <a:t>12</a:t>
            </a:r>
            <a:r>
              <a:rPr lang="en-US" altLang="en-US">
                <a:solidFill>
                  <a:srgbClr val="000000"/>
                </a:solidFill>
              </a:rPr>
              <a:t> + </a:t>
            </a:r>
            <a:r>
              <a:rPr lang="en-US" altLang="en-US" baseline="30000">
                <a:solidFill>
                  <a:srgbClr val="000000"/>
                </a:solidFill>
              </a:rPr>
              <a:t>–</a:t>
            </a:r>
            <a:r>
              <a:rPr lang="en-US" altLang="en-US">
                <a:solidFill>
                  <a:srgbClr val="000000"/>
                </a:solidFill>
                <a:sym typeface="Symbol" pitchFamily="18" charset="2"/>
              </a:rPr>
              <a:t>6</a:t>
            </a:r>
            <a:r>
              <a:rPr lang="en-US" altLang="en-US">
                <a:solidFill>
                  <a:srgbClr val="000000"/>
                </a:solidFill>
              </a:rPr>
              <a:t> = 0</a:t>
            </a:r>
          </a:p>
          <a:p>
            <a:pPr>
              <a:spcBef>
                <a:spcPct val="20000"/>
              </a:spcBef>
            </a:pPr>
            <a:r>
              <a:rPr lang="en-US" altLang="en-US" baseline="30000">
                <a:solidFill>
                  <a:srgbClr val="000000"/>
                </a:solidFill>
              </a:rPr>
              <a:t>                              </a:t>
            </a:r>
            <a:r>
              <a:rPr lang="en-US" altLang="en-US" baseline="30000">
                <a:solidFill>
                  <a:schemeClr val="accent2"/>
                </a:solidFill>
              </a:rPr>
              <a:t>–</a:t>
            </a:r>
            <a:r>
              <a:rPr lang="en-US" altLang="en-US" baseline="30000">
                <a:solidFill>
                  <a:schemeClr val="accent2"/>
                </a:solidFill>
                <a:sym typeface="Symbol" pitchFamily="18" charset="2"/>
              </a:rPr>
              <a:t> </a:t>
            </a:r>
            <a:r>
              <a:rPr lang="en-US" altLang="en-US">
                <a:solidFill>
                  <a:schemeClr val="accent2"/>
                </a:solidFill>
                <a:sym typeface="Symbol" pitchFamily="18" charset="2"/>
              </a:rPr>
              <a:t>6 – 2</a:t>
            </a:r>
            <a:r>
              <a:rPr lang="en-US" altLang="en-US" i="1">
                <a:solidFill>
                  <a:schemeClr val="accent2"/>
                </a:solidFill>
                <a:sym typeface="Symbol" pitchFamily="18" charset="2"/>
              </a:rPr>
              <a:t>I</a:t>
            </a:r>
            <a:r>
              <a:rPr lang="en-US" altLang="en-US" baseline="-25000">
                <a:solidFill>
                  <a:schemeClr val="accent2"/>
                </a:solidFill>
                <a:sym typeface="Symbol" pitchFamily="18" charset="2"/>
              </a:rPr>
              <a:t>3</a:t>
            </a:r>
            <a:r>
              <a:rPr lang="en-US" altLang="en-US" baseline="30000">
                <a:solidFill>
                  <a:schemeClr val="accent2"/>
                </a:solidFill>
                <a:sym typeface="Symbol" pitchFamily="18" charset="2"/>
              </a:rPr>
              <a:t> </a:t>
            </a:r>
            <a:r>
              <a:rPr lang="en-US" altLang="en-US">
                <a:solidFill>
                  <a:schemeClr val="accent2"/>
                </a:solidFill>
                <a:sym typeface="Symbol" pitchFamily="18" charset="2"/>
              </a:rPr>
              <a:t>– 2</a:t>
            </a:r>
            <a:r>
              <a:rPr lang="en-US" altLang="en-US" i="1">
                <a:solidFill>
                  <a:schemeClr val="accent2"/>
                </a:solidFill>
                <a:sym typeface="Symbol" pitchFamily="18" charset="2"/>
              </a:rPr>
              <a:t>I</a:t>
            </a:r>
            <a:r>
              <a:rPr lang="en-US" altLang="en-US" baseline="-25000">
                <a:solidFill>
                  <a:schemeClr val="accent2"/>
                </a:solidFill>
                <a:sym typeface="Symbol" pitchFamily="18" charset="2"/>
              </a:rPr>
              <a:t>2</a:t>
            </a:r>
            <a:r>
              <a:rPr lang="en-US" altLang="en-US">
                <a:solidFill>
                  <a:schemeClr val="accent2"/>
                </a:solidFill>
                <a:sym typeface="Symbol" pitchFamily="18" charset="2"/>
              </a:rPr>
              <a:t> = 0</a:t>
            </a:r>
            <a:r>
              <a:rPr lang="en-US" altLang="en-US">
                <a:sym typeface="Symbol" pitchFamily="18" charset="2"/>
              </a:rPr>
              <a:t>.</a:t>
            </a:r>
            <a:endParaRPr lang="en-US" altLang="en-US">
              <a:solidFill>
                <a:srgbClr val="000000"/>
              </a:solidFill>
            </a:endParaRPr>
          </a:p>
        </p:txBody>
      </p:sp>
      <p:sp>
        <p:nvSpPr>
          <p:cNvPr id="76803" name="Rectangle 2"/>
          <p:cNvSpPr>
            <a:spLocks noChangeArrowheads="1"/>
          </p:cNvSpPr>
          <p:nvPr/>
        </p:nvSpPr>
        <p:spPr bwMode="auto">
          <a:xfrm>
            <a:off x="685800" y="1549400"/>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solving the circuit</a:t>
            </a:r>
            <a:r>
              <a:rPr lang="en-US" altLang="en-US" sz="2000">
                <a:solidFill>
                  <a:srgbClr val="000000"/>
                </a:solidFill>
                <a:latin typeface="Courier New" pitchFamily="49" charset="0"/>
                <a:ea typeface="Calibri" pitchFamily="34" charset="0"/>
                <a:cs typeface="Times New Roman" pitchFamily="18" charset="0"/>
              </a:rPr>
              <a:t>	</a:t>
            </a:r>
          </a:p>
        </p:txBody>
      </p:sp>
      <p:sp>
        <p:nvSpPr>
          <p:cNvPr id="76804"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680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6806"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6807"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6808"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6809"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6810"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6811"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6812"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6813" name="Text Box 13"/>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6814" name="Text Box 14"/>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6815" name="Text Box 15"/>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6816" name="Text Box 16"/>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6817" name="Text Box 17"/>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0" end="0"/>
                                            </p:txEl>
                                          </p:spTgt>
                                        </p:tgtEl>
                                        <p:attrNameLst>
                                          <p:attrName>style.visibility</p:attrName>
                                        </p:attrNameLst>
                                      </p:cBhvr>
                                      <p:to>
                                        <p:strVal val="visible"/>
                                      </p:to>
                                    </p:set>
                                    <p:anim calcmode="lin" valueType="num">
                                      <p:cBhvr additive="base">
                                        <p:cTn id="7" dur="500" fill="hold"/>
                                        <p:tgtEl>
                                          <p:spTgt spid="8222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2294">
                                            <p:txEl>
                                              <p:pRg st="1" end="1"/>
                                            </p:txEl>
                                          </p:spTgt>
                                        </p:tgtEl>
                                        <p:attrNameLst>
                                          <p:attrName>style.visibility</p:attrName>
                                        </p:attrNameLst>
                                      </p:cBhvr>
                                      <p:to>
                                        <p:strVal val="visible"/>
                                      </p:to>
                                    </p:set>
                                    <p:anim calcmode="lin" valueType="num">
                                      <p:cBhvr additive="base">
                                        <p:cTn id="13" dur="500" fill="hold"/>
                                        <p:tgtEl>
                                          <p:spTgt spid="8222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2294">
                                            <p:txEl>
                                              <p:pRg st="2" end="2"/>
                                            </p:txEl>
                                          </p:spTgt>
                                        </p:tgtEl>
                                        <p:attrNameLst>
                                          <p:attrName>style.visibility</p:attrName>
                                        </p:attrNameLst>
                                      </p:cBhvr>
                                      <p:to>
                                        <p:strVal val="visible"/>
                                      </p:to>
                                    </p:set>
                                    <p:anim calcmode="lin" valueType="num">
                                      <p:cBhvr additive="base">
                                        <p:cTn id="19"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2294">
                                            <p:txEl>
                                              <p:pRg st="3" end="3"/>
                                            </p:txEl>
                                          </p:spTgt>
                                        </p:tgtEl>
                                        <p:attrNameLst>
                                          <p:attrName>style.visibility</p:attrName>
                                        </p:attrNameLst>
                                      </p:cBhvr>
                                      <p:to>
                                        <p:strVal val="visible"/>
                                      </p:to>
                                    </p:set>
                                    <p:anim calcmode="lin" valueType="num">
                                      <p:cBhvr additive="base">
                                        <p:cTn id="25"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2294">
                                            <p:txEl>
                                              <p:pRg st="4" end="4"/>
                                            </p:txEl>
                                          </p:spTgt>
                                        </p:tgtEl>
                                        <p:attrNameLst>
                                          <p:attrName>style.visibility</p:attrName>
                                        </p:attrNameLst>
                                      </p:cBhvr>
                                      <p:to>
                                        <p:strVal val="visible"/>
                                      </p:to>
                                    </p:set>
                                    <p:anim calcmode="lin" valueType="num">
                                      <p:cBhvr additive="base">
                                        <p:cTn id="31"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2294">
                                            <p:txEl>
                                              <p:pRg st="5" end="5"/>
                                            </p:txEl>
                                          </p:spTgt>
                                        </p:tgtEl>
                                        <p:attrNameLst>
                                          <p:attrName>style.visibility</p:attrName>
                                        </p:attrNameLst>
                                      </p:cBhvr>
                                      <p:to>
                                        <p:strVal val="visible"/>
                                      </p:to>
                                    </p:set>
                                    <p:anim calcmode="lin" valueType="num">
                                      <p:cBhvr additive="base">
                                        <p:cTn id="37"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2294">
                                            <p:txEl>
                                              <p:pRg st="6" end="6"/>
                                            </p:txEl>
                                          </p:spTgt>
                                        </p:tgtEl>
                                        <p:attrNameLst>
                                          <p:attrName>style.visibility</p:attrName>
                                        </p:attrNameLst>
                                      </p:cBhvr>
                                      <p:to>
                                        <p:strVal val="visible"/>
                                      </p:to>
                                    </p:set>
                                    <p:anim calcmode="lin" valueType="num">
                                      <p:cBhvr additive="base">
                                        <p:cTn id="43"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22294">
                                            <p:txEl>
                                              <p:pRg st="7" end="7"/>
                                            </p:txEl>
                                          </p:spTgt>
                                        </p:tgtEl>
                                        <p:attrNameLst>
                                          <p:attrName>style.visibility</p:attrName>
                                        </p:attrNameLst>
                                      </p:cBhvr>
                                      <p:to>
                                        <p:strVal val="visible"/>
                                      </p:to>
                                    </p:set>
                                    <p:anim calcmode="lin" valueType="num">
                                      <p:cBhvr additive="base">
                                        <p:cTn id="49" dur="500" fill="hold"/>
                                        <p:tgtEl>
                                          <p:spTgt spid="8222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222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822294">
                                            <p:txEl>
                                              <p:pRg st="8" end="8"/>
                                            </p:txEl>
                                          </p:spTgt>
                                        </p:tgtEl>
                                        <p:attrNameLst>
                                          <p:attrName>style.visibility</p:attrName>
                                        </p:attrNameLst>
                                      </p:cBhvr>
                                      <p:to>
                                        <p:strVal val="visible"/>
                                      </p:to>
                                    </p:set>
                                    <p:anim calcmode="lin" valueType="num">
                                      <p:cBhvr additive="base">
                                        <p:cTn id="55" dur="500" fill="hold"/>
                                        <p:tgtEl>
                                          <p:spTgt spid="82229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222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each of the resistors is </a:t>
            </a:r>
            <a:r>
              <a:rPr lang="en-US" altLang="en-US" i="1">
                <a:sym typeface="Symbol" pitchFamily="18" charset="2"/>
              </a:rPr>
              <a:t>R </a:t>
            </a:r>
            <a:r>
              <a:rPr lang="en-US" altLang="en-US">
                <a:sym typeface="Symbol" pitchFamily="18" charset="2"/>
              </a:rPr>
              <a:t>= 2.0 , and the emfs are </a:t>
            </a:r>
            <a:r>
              <a:rPr lang="en-US" altLang="en-US" baseline="-25000">
                <a:sym typeface="Symbol" pitchFamily="18" charset="2"/>
              </a:rPr>
              <a:t>1</a:t>
            </a:r>
            <a:r>
              <a:rPr lang="en-US" altLang="en-US">
                <a:sym typeface="Symbol" pitchFamily="18" charset="2"/>
              </a:rPr>
              <a:t> = 12 V and </a:t>
            </a:r>
            <a:r>
              <a:rPr lang="en-US" altLang="en-US" baseline="-25000">
                <a:sym typeface="Symbol" pitchFamily="18" charset="2"/>
              </a:rPr>
              <a:t>2</a:t>
            </a:r>
            <a:r>
              <a:rPr lang="en-US" altLang="en-US">
                <a:sym typeface="Symbol" pitchFamily="18" charset="2"/>
              </a:rPr>
              <a:t> = 6.0 V. Find the voltages and the currents of the circuit. </a:t>
            </a:r>
          </a:p>
          <a:p>
            <a:pPr>
              <a:spcBef>
                <a:spcPct val="20000"/>
              </a:spcBef>
            </a:pPr>
            <a:r>
              <a:rPr lang="en-US" altLang="en-US">
                <a:sym typeface="Symbol" pitchFamily="18" charset="2"/>
              </a:rPr>
              <a:t>SOLUTION: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ym typeface="Symbol" pitchFamily="18" charset="2"/>
              </a:rPr>
              <a:t>We now have three equations in </a:t>
            </a:r>
            <a:r>
              <a:rPr lang="en-US" altLang="en-US" i="1">
                <a:sym typeface="Symbol" pitchFamily="18" charset="2"/>
              </a:rPr>
              <a:t>I</a:t>
            </a:r>
            <a:r>
              <a:rPr lang="en-US" altLang="en-US">
                <a:sym typeface="Symbol" pitchFamily="18" charset="2"/>
              </a:rPr>
              <a:t>.</a:t>
            </a:r>
          </a:p>
          <a:p>
            <a:pPr>
              <a:spcBef>
                <a:spcPct val="20000"/>
              </a:spcBef>
            </a:pPr>
            <a:r>
              <a:rPr lang="en-US" altLang="en-US" i="1">
                <a:solidFill>
                  <a:srgbClr val="000000"/>
                </a:solidFill>
              </a:rPr>
              <a:t>   </a:t>
            </a:r>
            <a:r>
              <a:rPr lang="en-US" altLang="en-US" i="1">
                <a:solidFill>
                  <a:schemeClr val="accent2"/>
                </a:solidFill>
              </a:rPr>
              <a:t>I</a:t>
            </a:r>
            <a:r>
              <a:rPr lang="en-US" altLang="en-US" baseline="-25000">
                <a:solidFill>
                  <a:schemeClr val="accent2"/>
                </a:solidFill>
              </a:rPr>
              <a:t>1 </a:t>
            </a:r>
            <a:r>
              <a:rPr lang="en-US" altLang="en-US">
                <a:solidFill>
                  <a:schemeClr val="accent2"/>
                </a:solidFill>
              </a:rPr>
              <a:t>– </a:t>
            </a:r>
            <a:r>
              <a:rPr lang="en-US" altLang="en-US" i="1">
                <a:solidFill>
                  <a:schemeClr val="accent2"/>
                </a:solidFill>
              </a:rPr>
              <a:t>I</a:t>
            </a:r>
            <a:r>
              <a:rPr lang="en-US" altLang="en-US" baseline="-25000">
                <a:solidFill>
                  <a:schemeClr val="accent2"/>
                </a:solidFill>
              </a:rPr>
              <a:t>2</a:t>
            </a:r>
            <a:r>
              <a:rPr lang="en-US" altLang="en-US">
                <a:solidFill>
                  <a:schemeClr val="accent2"/>
                </a:solidFill>
              </a:rPr>
              <a:t> + </a:t>
            </a:r>
            <a:r>
              <a:rPr lang="en-US" altLang="en-US" i="1">
                <a:solidFill>
                  <a:schemeClr val="accent2"/>
                </a:solidFill>
              </a:rPr>
              <a:t>I</a:t>
            </a:r>
            <a:r>
              <a:rPr lang="en-US" altLang="en-US" baseline="-25000">
                <a:solidFill>
                  <a:schemeClr val="accent2"/>
                </a:solidFill>
              </a:rPr>
              <a:t>3</a:t>
            </a:r>
            <a:r>
              <a:rPr lang="en-US" altLang="en-US">
                <a:solidFill>
                  <a:schemeClr val="accent2"/>
                </a:solidFill>
              </a:rPr>
              <a:t> = 0</a:t>
            </a:r>
            <a:r>
              <a:rPr lang="en-US" altLang="en-US">
                <a:solidFill>
                  <a:srgbClr val="000000"/>
                </a:solidFill>
              </a:rPr>
              <a:t> </a:t>
            </a:r>
            <a:r>
              <a:rPr lang="en-US" altLang="en-US">
                <a:solidFill>
                  <a:srgbClr val="000000"/>
                </a:solidFill>
                <a:sym typeface="Symbol" pitchFamily="18" charset="2"/>
              </a:rPr>
              <a:t> </a:t>
            </a:r>
            <a:r>
              <a:rPr lang="en-US" altLang="en-US" i="1">
                <a:solidFill>
                  <a:srgbClr val="990099"/>
                </a:solidFill>
                <a:sym typeface="Symbol" pitchFamily="18" charset="2"/>
              </a:rPr>
              <a:t>I</a:t>
            </a:r>
            <a:r>
              <a:rPr lang="en-US" altLang="en-US" baseline="-25000">
                <a:solidFill>
                  <a:srgbClr val="990099"/>
                </a:solidFill>
                <a:sym typeface="Symbol" pitchFamily="18" charset="2"/>
              </a:rPr>
              <a:t>3</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1</a:t>
            </a:r>
            <a:r>
              <a:rPr lang="en-US" altLang="en-US">
                <a:solidFill>
                  <a:srgbClr val="000000"/>
                </a:solidFill>
                <a:sym typeface="Symbol" pitchFamily="18" charset="2"/>
              </a:rPr>
              <a:t>.</a:t>
            </a:r>
          </a:p>
          <a:p>
            <a:pPr>
              <a:spcBef>
                <a:spcPct val="80000"/>
              </a:spcBef>
            </a:pPr>
            <a:r>
              <a:rPr lang="en-US" altLang="en-US" baseline="30000">
                <a:solidFill>
                  <a:srgbClr val="000000"/>
                </a:solidFill>
              </a:rPr>
              <a:t>   </a:t>
            </a:r>
            <a:r>
              <a:rPr lang="en-US" altLang="en-US" baseline="30000">
                <a:solidFill>
                  <a:schemeClr val="accent2"/>
                </a:solidFill>
              </a:rPr>
              <a:t>–</a:t>
            </a:r>
            <a:r>
              <a:rPr lang="en-US" altLang="en-US">
                <a:solidFill>
                  <a:schemeClr val="accent2"/>
                </a:solidFill>
              </a:rPr>
              <a:t>2</a:t>
            </a:r>
            <a:r>
              <a:rPr lang="en-US" altLang="en-US" i="1">
                <a:solidFill>
                  <a:schemeClr val="accent2"/>
                </a:solidFill>
              </a:rPr>
              <a:t>I</a:t>
            </a:r>
            <a:r>
              <a:rPr lang="en-US" altLang="en-US" baseline="-25000">
                <a:solidFill>
                  <a:schemeClr val="accent2"/>
                </a:solidFill>
              </a:rPr>
              <a:t>1</a:t>
            </a:r>
            <a:r>
              <a:rPr lang="en-US" altLang="en-US">
                <a:solidFill>
                  <a:schemeClr val="accent2"/>
                </a:solidFill>
              </a:rPr>
              <a:t> + </a:t>
            </a:r>
            <a:r>
              <a:rPr lang="en-US" altLang="en-US" baseline="30000">
                <a:solidFill>
                  <a:schemeClr val="accent2"/>
                </a:solidFill>
              </a:rPr>
              <a:t>–</a:t>
            </a:r>
            <a:r>
              <a:rPr lang="en-US" altLang="en-US">
                <a:solidFill>
                  <a:schemeClr val="accent2"/>
                </a:solidFill>
              </a:rPr>
              <a:t>2</a:t>
            </a:r>
            <a:r>
              <a:rPr lang="en-US" altLang="en-US" i="1">
                <a:solidFill>
                  <a:schemeClr val="accent2"/>
                </a:solidFill>
              </a:rPr>
              <a:t>I</a:t>
            </a:r>
            <a:r>
              <a:rPr lang="en-US" altLang="en-US" baseline="-25000">
                <a:solidFill>
                  <a:schemeClr val="accent2"/>
                </a:solidFill>
              </a:rPr>
              <a:t>1</a:t>
            </a:r>
            <a:r>
              <a:rPr lang="en-US" altLang="en-US">
                <a:solidFill>
                  <a:schemeClr val="accent2"/>
                </a:solidFill>
              </a:rPr>
              <a:t> + </a:t>
            </a:r>
            <a:r>
              <a:rPr lang="en-US" altLang="en-US" baseline="30000">
                <a:solidFill>
                  <a:schemeClr val="accent2"/>
                </a:solidFill>
              </a:rPr>
              <a:t>–</a:t>
            </a:r>
            <a:r>
              <a:rPr lang="en-US" altLang="en-US">
                <a:solidFill>
                  <a:schemeClr val="accent2"/>
                </a:solidFill>
              </a:rPr>
              <a:t>2</a:t>
            </a:r>
            <a:r>
              <a:rPr lang="en-US" altLang="en-US" i="1">
                <a:solidFill>
                  <a:schemeClr val="accent2"/>
                </a:solidFill>
              </a:rPr>
              <a:t>I</a:t>
            </a:r>
            <a:r>
              <a:rPr lang="en-US" altLang="en-US" baseline="-25000">
                <a:solidFill>
                  <a:schemeClr val="accent2"/>
                </a:solidFill>
              </a:rPr>
              <a:t>2</a:t>
            </a:r>
            <a:r>
              <a:rPr lang="en-US" altLang="en-US">
                <a:solidFill>
                  <a:schemeClr val="accent2"/>
                </a:solidFill>
              </a:rPr>
              <a:t> + </a:t>
            </a:r>
            <a:r>
              <a:rPr lang="en-US" altLang="en-US">
                <a:solidFill>
                  <a:schemeClr val="accent2"/>
                </a:solidFill>
                <a:sym typeface="Symbol" pitchFamily="18" charset="2"/>
              </a:rPr>
              <a:t>12</a:t>
            </a:r>
            <a:r>
              <a:rPr lang="en-US" altLang="en-US">
                <a:solidFill>
                  <a:schemeClr val="accent2"/>
                </a:solidFill>
              </a:rPr>
              <a:t> + </a:t>
            </a:r>
            <a:r>
              <a:rPr lang="en-US" altLang="en-US" baseline="30000">
                <a:solidFill>
                  <a:schemeClr val="accent2"/>
                </a:solidFill>
              </a:rPr>
              <a:t>–</a:t>
            </a:r>
            <a:r>
              <a:rPr lang="en-US" altLang="en-US">
                <a:solidFill>
                  <a:schemeClr val="accent2"/>
                </a:solidFill>
                <a:sym typeface="Symbol" pitchFamily="18" charset="2"/>
              </a:rPr>
              <a:t>6</a:t>
            </a:r>
            <a:r>
              <a:rPr lang="en-US" altLang="en-US">
                <a:solidFill>
                  <a:schemeClr val="accent2"/>
                </a:solidFill>
              </a:rPr>
              <a:t> = 0</a:t>
            </a:r>
            <a:r>
              <a:rPr lang="en-US" altLang="en-US">
                <a:solidFill>
                  <a:srgbClr val="000000"/>
                </a:solidFill>
              </a:rPr>
              <a:t> </a:t>
            </a:r>
          </a:p>
          <a:p>
            <a:pPr>
              <a:spcBef>
                <a:spcPct val="20000"/>
              </a:spcBef>
            </a:pPr>
            <a:r>
              <a:rPr lang="en-US" altLang="en-US">
                <a:solidFill>
                  <a:srgbClr val="000000"/>
                </a:solidFill>
                <a:sym typeface="Symbol" pitchFamily="18" charset="2"/>
              </a:rPr>
              <a:t> </a:t>
            </a:r>
            <a:r>
              <a:rPr lang="en-US" altLang="en-US">
                <a:sym typeface="Symbol" pitchFamily="18" charset="2"/>
              </a:rPr>
              <a:t>6 = 4</a:t>
            </a:r>
            <a:r>
              <a:rPr lang="en-US" altLang="en-US" i="1">
                <a:sym typeface="Symbol" pitchFamily="18" charset="2"/>
              </a:rPr>
              <a:t>I</a:t>
            </a:r>
            <a:r>
              <a:rPr lang="en-US" altLang="en-US" baseline="-25000">
                <a:sym typeface="Symbol" pitchFamily="18" charset="2"/>
              </a:rPr>
              <a:t>1</a:t>
            </a:r>
            <a:r>
              <a:rPr lang="en-US" altLang="en-US">
                <a:sym typeface="Symbol" pitchFamily="18" charset="2"/>
              </a:rPr>
              <a:t> + 2</a:t>
            </a:r>
            <a:r>
              <a:rPr lang="en-US" altLang="en-US" i="1">
                <a:sym typeface="Symbol" pitchFamily="18" charset="2"/>
              </a:rPr>
              <a:t>I</a:t>
            </a:r>
            <a:r>
              <a:rPr lang="en-US" altLang="en-US" baseline="-25000">
                <a:sym typeface="Symbol" pitchFamily="18" charset="2"/>
              </a:rPr>
              <a:t>2</a:t>
            </a:r>
            <a:r>
              <a:rPr lang="en-US" altLang="en-US">
                <a:sym typeface="Symbol" pitchFamily="18" charset="2"/>
              </a:rPr>
              <a:t> </a:t>
            </a:r>
            <a:r>
              <a:rPr lang="en-US" altLang="en-US">
                <a:solidFill>
                  <a:srgbClr val="990099"/>
                </a:solidFill>
                <a:sym typeface="Symbol" pitchFamily="18" charset="2"/>
              </a:rPr>
              <a:t> 3 = 2</a:t>
            </a:r>
            <a:r>
              <a:rPr lang="en-US" altLang="en-US" i="1">
                <a:solidFill>
                  <a:srgbClr val="990099"/>
                </a:solidFill>
                <a:sym typeface="Symbol" pitchFamily="18" charset="2"/>
              </a:rPr>
              <a:t>I</a:t>
            </a:r>
            <a:r>
              <a:rPr lang="en-US" altLang="en-US" baseline="-25000">
                <a:solidFill>
                  <a:srgbClr val="990099"/>
                </a:solidFill>
                <a:sym typeface="Symbol" pitchFamily="18" charset="2"/>
              </a:rPr>
              <a:t>1</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000000"/>
                </a:solidFill>
                <a:sym typeface="Symbol" pitchFamily="18" charset="2"/>
              </a:rPr>
              <a:t>. </a:t>
            </a:r>
            <a:endParaRPr lang="en-US" altLang="en-US">
              <a:solidFill>
                <a:srgbClr val="000000"/>
              </a:solidFill>
            </a:endParaRPr>
          </a:p>
          <a:p>
            <a:pPr>
              <a:spcBef>
                <a:spcPct val="80000"/>
              </a:spcBef>
            </a:pPr>
            <a:r>
              <a:rPr lang="en-US" altLang="en-US" baseline="30000">
                <a:solidFill>
                  <a:srgbClr val="000000"/>
                </a:solidFill>
              </a:rPr>
              <a:t>   </a:t>
            </a:r>
            <a:r>
              <a:rPr lang="en-US" altLang="en-US" baseline="30000">
                <a:solidFill>
                  <a:schemeClr val="accent2"/>
                </a:solidFill>
              </a:rPr>
              <a:t>–</a:t>
            </a:r>
            <a:r>
              <a:rPr lang="en-US" altLang="en-US" baseline="30000">
                <a:solidFill>
                  <a:schemeClr val="accent2"/>
                </a:solidFill>
                <a:sym typeface="Symbol" pitchFamily="18" charset="2"/>
              </a:rPr>
              <a:t> </a:t>
            </a:r>
            <a:r>
              <a:rPr lang="en-US" altLang="en-US">
                <a:solidFill>
                  <a:schemeClr val="accent2"/>
                </a:solidFill>
                <a:sym typeface="Symbol" pitchFamily="18" charset="2"/>
              </a:rPr>
              <a:t>6 – 2</a:t>
            </a:r>
            <a:r>
              <a:rPr lang="en-US" altLang="en-US" i="1">
                <a:solidFill>
                  <a:schemeClr val="accent2"/>
                </a:solidFill>
                <a:sym typeface="Symbol" pitchFamily="18" charset="2"/>
              </a:rPr>
              <a:t>I</a:t>
            </a:r>
            <a:r>
              <a:rPr lang="en-US" altLang="en-US" baseline="-25000">
                <a:solidFill>
                  <a:schemeClr val="accent2"/>
                </a:solidFill>
                <a:sym typeface="Symbol" pitchFamily="18" charset="2"/>
              </a:rPr>
              <a:t>3</a:t>
            </a:r>
            <a:r>
              <a:rPr lang="en-US" altLang="en-US" baseline="30000">
                <a:solidFill>
                  <a:schemeClr val="accent2"/>
                </a:solidFill>
                <a:sym typeface="Symbol" pitchFamily="18" charset="2"/>
              </a:rPr>
              <a:t> </a:t>
            </a:r>
            <a:r>
              <a:rPr lang="en-US" altLang="en-US">
                <a:solidFill>
                  <a:schemeClr val="accent2"/>
                </a:solidFill>
                <a:sym typeface="Symbol" pitchFamily="18" charset="2"/>
              </a:rPr>
              <a:t>– 2</a:t>
            </a:r>
            <a:r>
              <a:rPr lang="en-US" altLang="en-US" i="1">
                <a:solidFill>
                  <a:schemeClr val="accent2"/>
                </a:solidFill>
                <a:sym typeface="Symbol" pitchFamily="18" charset="2"/>
              </a:rPr>
              <a:t>I</a:t>
            </a:r>
            <a:r>
              <a:rPr lang="en-US" altLang="en-US" baseline="-25000">
                <a:solidFill>
                  <a:schemeClr val="accent2"/>
                </a:solidFill>
                <a:sym typeface="Symbol" pitchFamily="18" charset="2"/>
              </a:rPr>
              <a:t>2</a:t>
            </a:r>
            <a:r>
              <a:rPr lang="en-US" altLang="en-US">
                <a:solidFill>
                  <a:schemeClr val="accent2"/>
                </a:solidFill>
                <a:sym typeface="Symbol" pitchFamily="18" charset="2"/>
              </a:rPr>
              <a:t> = 0</a:t>
            </a:r>
            <a:r>
              <a:rPr lang="en-US" altLang="en-US">
                <a:sym typeface="Symbol" pitchFamily="18" charset="2"/>
              </a:rPr>
              <a:t> </a:t>
            </a:r>
          </a:p>
          <a:p>
            <a:pPr>
              <a:spcBef>
                <a:spcPct val="20000"/>
              </a:spcBef>
            </a:pPr>
            <a:r>
              <a:rPr lang="en-US" altLang="en-US">
                <a:solidFill>
                  <a:srgbClr val="000000"/>
                </a:solidFill>
                <a:sym typeface="Symbol" pitchFamily="18" charset="2"/>
              </a:rPr>
              <a:t> 6 = -2</a:t>
            </a:r>
            <a:r>
              <a:rPr lang="en-US" altLang="en-US" i="1">
                <a:solidFill>
                  <a:srgbClr val="000000"/>
                </a:solidFill>
                <a:sym typeface="Symbol" pitchFamily="18" charset="2"/>
              </a:rPr>
              <a:t>I</a:t>
            </a:r>
            <a:r>
              <a:rPr lang="en-US" altLang="en-US" baseline="-25000">
                <a:solidFill>
                  <a:srgbClr val="000000"/>
                </a:solidFill>
                <a:sym typeface="Symbol" pitchFamily="18" charset="2"/>
              </a:rPr>
              <a:t>2</a:t>
            </a:r>
            <a:r>
              <a:rPr lang="en-US" altLang="en-US">
                <a:solidFill>
                  <a:srgbClr val="000000"/>
                </a:solidFill>
                <a:sym typeface="Symbol" pitchFamily="18" charset="2"/>
              </a:rPr>
              <a:t> + -2</a:t>
            </a:r>
            <a:r>
              <a:rPr lang="en-US" altLang="en-US" i="1">
                <a:solidFill>
                  <a:srgbClr val="000000"/>
                </a:solidFill>
                <a:sym typeface="Symbol" pitchFamily="18" charset="2"/>
              </a:rPr>
              <a:t>I</a:t>
            </a:r>
            <a:r>
              <a:rPr lang="en-US" altLang="en-US" baseline="-25000">
                <a:solidFill>
                  <a:srgbClr val="000000"/>
                </a:solidFill>
                <a:sym typeface="Symbol" pitchFamily="18" charset="2"/>
              </a:rPr>
              <a:t>3</a:t>
            </a:r>
            <a:r>
              <a:rPr lang="en-US" altLang="en-US">
                <a:solidFill>
                  <a:srgbClr val="000000"/>
                </a:solidFill>
                <a:sym typeface="Symbol" pitchFamily="18" charset="2"/>
              </a:rPr>
              <a:t>  </a:t>
            </a:r>
            <a:r>
              <a:rPr lang="en-US" altLang="en-US">
                <a:solidFill>
                  <a:srgbClr val="990099"/>
                </a:solidFill>
                <a:sym typeface="Symbol" pitchFamily="18" charset="2"/>
              </a:rPr>
              <a:t>3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3</a:t>
            </a:r>
            <a:r>
              <a:rPr lang="en-US" altLang="en-US">
                <a:solidFill>
                  <a:srgbClr val="000000"/>
                </a:solidFill>
                <a:sym typeface="Symbol" pitchFamily="18" charset="2"/>
              </a:rPr>
              <a:t>.</a:t>
            </a:r>
          </a:p>
        </p:txBody>
      </p:sp>
      <p:sp>
        <p:nvSpPr>
          <p:cNvPr id="77827" name="Rectangle 2"/>
          <p:cNvSpPr>
            <a:spLocks noChangeArrowheads="1"/>
          </p:cNvSpPr>
          <p:nvPr/>
        </p:nvSpPr>
        <p:spPr bwMode="auto">
          <a:xfrm>
            <a:off x="685800" y="1549400"/>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solving the circuit</a:t>
            </a:r>
            <a:r>
              <a:rPr lang="en-US" altLang="en-US" sz="2000">
                <a:solidFill>
                  <a:srgbClr val="000000"/>
                </a:solidFill>
                <a:latin typeface="Courier New" pitchFamily="49" charset="0"/>
                <a:ea typeface="Calibri" pitchFamily="34" charset="0"/>
                <a:cs typeface="Times New Roman" pitchFamily="18" charset="0"/>
              </a:rPr>
              <a:t>	</a:t>
            </a:r>
          </a:p>
        </p:txBody>
      </p:sp>
      <p:sp>
        <p:nvSpPr>
          <p:cNvPr id="77828"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782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7830"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7831"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7832"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7833"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7834"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7835"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7836"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7837" name="Text Box 13"/>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7838" name="Text Box 14"/>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7839" name="Text Box 15"/>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7840" name="Text Box 16"/>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7841" name="Text Box 17"/>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2" end="2"/>
                                            </p:txEl>
                                          </p:spTgt>
                                        </p:tgtEl>
                                        <p:attrNameLst>
                                          <p:attrName>style.visibility</p:attrName>
                                        </p:attrNameLst>
                                      </p:cBhvr>
                                      <p:to>
                                        <p:strVal val="visible"/>
                                      </p:to>
                                    </p:set>
                                    <p:anim calcmode="lin" valueType="num">
                                      <p:cBhvr additive="base">
                                        <p:cTn id="7"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2294">
                                            <p:txEl>
                                              <p:pRg st="3" end="3"/>
                                            </p:txEl>
                                          </p:spTgt>
                                        </p:tgtEl>
                                        <p:attrNameLst>
                                          <p:attrName>style.visibility</p:attrName>
                                        </p:attrNameLst>
                                      </p:cBhvr>
                                      <p:to>
                                        <p:strVal val="visible"/>
                                      </p:to>
                                    </p:set>
                                    <p:anim calcmode="lin" valueType="num">
                                      <p:cBhvr additive="base">
                                        <p:cTn id="13"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2294">
                                            <p:txEl>
                                              <p:pRg st="4" end="4"/>
                                            </p:txEl>
                                          </p:spTgt>
                                        </p:tgtEl>
                                        <p:attrNameLst>
                                          <p:attrName>style.visibility</p:attrName>
                                        </p:attrNameLst>
                                      </p:cBhvr>
                                      <p:to>
                                        <p:strVal val="visible"/>
                                      </p:to>
                                    </p:set>
                                    <p:anim calcmode="lin" valueType="num">
                                      <p:cBhvr additive="base">
                                        <p:cTn id="19"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2294">
                                            <p:txEl>
                                              <p:pRg st="5" end="5"/>
                                            </p:txEl>
                                          </p:spTgt>
                                        </p:tgtEl>
                                        <p:attrNameLst>
                                          <p:attrName>style.visibility</p:attrName>
                                        </p:attrNameLst>
                                      </p:cBhvr>
                                      <p:to>
                                        <p:strVal val="visible"/>
                                      </p:to>
                                    </p:set>
                                    <p:anim calcmode="lin" valueType="num">
                                      <p:cBhvr additive="base">
                                        <p:cTn id="25"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2294">
                                            <p:txEl>
                                              <p:pRg st="6" end="6"/>
                                            </p:txEl>
                                          </p:spTgt>
                                        </p:tgtEl>
                                        <p:attrNameLst>
                                          <p:attrName>style.visibility</p:attrName>
                                        </p:attrNameLst>
                                      </p:cBhvr>
                                      <p:to>
                                        <p:strVal val="visible"/>
                                      </p:to>
                                    </p:set>
                                    <p:anim calcmode="lin" valueType="num">
                                      <p:cBhvr additive="base">
                                        <p:cTn id="31"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2294">
                                            <p:txEl>
                                              <p:pRg st="7" end="7"/>
                                            </p:txEl>
                                          </p:spTgt>
                                        </p:tgtEl>
                                        <p:attrNameLst>
                                          <p:attrName>style.visibility</p:attrName>
                                        </p:attrNameLst>
                                      </p:cBhvr>
                                      <p:to>
                                        <p:strVal val="visible"/>
                                      </p:to>
                                    </p:set>
                                    <p:anim calcmode="lin" valueType="num">
                                      <p:cBhvr additive="base">
                                        <p:cTn id="37" dur="500" fill="hold"/>
                                        <p:tgtEl>
                                          <p:spTgt spid="82229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22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Suppose each of the resistors is </a:t>
            </a:r>
            <a:r>
              <a:rPr lang="en-US" altLang="en-US" i="1" dirty="0">
                <a:sym typeface="Symbol" pitchFamily="18" charset="2"/>
              </a:rPr>
              <a:t>R </a:t>
            </a:r>
            <a:r>
              <a:rPr lang="en-US" altLang="en-US" dirty="0">
                <a:sym typeface="Symbol" pitchFamily="18" charset="2"/>
              </a:rPr>
              <a:t>= 2.0 , and the </a:t>
            </a:r>
            <a:r>
              <a:rPr lang="en-US" altLang="en-US" dirty="0" err="1">
                <a:sym typeface="Symbol" pitchFamily="18" charset="2"/>
              </a:rPr>
              <a:t>emfs</a:t>
            </a:r>
            <a:r>
              <a:rPr lang="en-US" altLang="en-US" dirty="0">
                <a:sym typeface="Symbol" pitchFamily="18" charset="2"/>
              </a:rPr>
              <a:t> are </a:t>
            </a:r>
            <a:r>
              <a:rPr lang="en-US" altLang="en-US" baseline="-25000" dirty="0">
                <a:sym typeface="Symbol" pitchFamily="18" charset="2"/>
              </a:rPr>
              <a:t>1</a:t>
            </a:r>
            <a:r>
              <a:rPr lang="en-US" altLang="en-US" dirty="0">
                <a:sym typeface="Symbol" pitchFamily="18" charset="2"/>
              </a:rPr>
              <a:t> = 12 V and </a:t>
            </a:r>
            <a:r>
              <a:rPr lang="en-US" altLang="en-US" baseline="-25000" dirty="0">
                <a:sym typeface="Symbol" pitchFamily="18" charset="2"/>
              </a:rPr>
              <a:t>2</a:t>
            </a:r>
            <a:r>
              <a:rPr lang="en-US" altLang="en-US" dirty="0">
                <a:sym typeface="Symbol" pitchFamily="18" charset="2"/>
              </a:rPr>
              <a:t> = 6.0 V. Find the voltages and the currents of the circuit. </a:t>
            </a:r>
          </a:p>
          <a:p>
            <a:pPr>
              <a:spcBef>
                <a:spcPct val="20000"/>
              </a:spcBef>
            </a:pPr>
            <a:r>
              <a:rPr lang="en-US" altLang="en-US" dirty="0">
                <a:sym typeface="Symbol" pitchFamily="18" charset="2"/>
              </a:rPr>
              <a:t>SOLUTION: </a:t>
            </a:r>
          </a:p>
          <a:p>
            <a:pPr>
              <a:spcBef>
                <a:spcPct val="1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ym typeface="Symbol" pitchFamily="18" charset="2"/>
              </a:rPr>
              <a:t>Now eliminate variables one by one.</a:t>
            </a:r>
          </a:p>
          <a:p>
            <a:pPr>
              <a:spcBef>
                <a:spcPct val="10000"/>
              </a:spcBef>
            </a:pPr>
            <a:r>
              <a:rPr lang="en-US" altLang="en-US" dirty="0">
                <a:solidFill>
                  <a:srgbClr val="000000"/>
                </a:solidFill>
                <a:sym typeface="Symbol" pitchFamily="18" charset="2"/>
              </a:rPr>
              <a:t>   (1)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3</a:t>
            </a:r>
            <a:r>
              <a:rPr lang="en-US" altLang="en-US" dirty="0">
                <a:solidFill>
                  <a:srgbClr val="990099"/>
                </a:solidFill>
                <a:sym typeface="Symbol" pitchFamily="18" charset="2"/>
              </a:rPr>
              <a:t> =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2</a:t>
            </a:r>
            <a:r>
              <a:rPr lang="en-US" altLang="en-US" dirty="0">
                <a:solidFill>
                  <a:srgbClr val="990099"/>
                </a:solidFill>
                <a:sym typeface="Symbol" pitchFamily="18" charset="2"/>
              </a:rPr>
              <a:t> –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1</a:t>
            </a:r>
            <a:r>
              <a:rPr lang="en-US" altLang="en-US" dirty="0">
                <a:solidFill>
                  <a:srgbClr val="000000"/>
                </a:solidFill>
                <a:sym typeface="Symbol" pitchFamily="18" charset="2"/>
              </a:rPr>
              <a:t>.      (2) </a:t>
            </a:r>
            <a:r>
              <a:rPr lang="en-US" altLang="en-US" dirty="0">
                <a:solidFill>
                  <a:srgbClr val="990099"/>
                </a:solidFill>
                <a:sym typeface="Symbol" pitchFamily="18" charset="2"/>
              </a:rPr>
              <a:t>3 = 2</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1</a:t>
            </a:r>
            <a:r>
              <a:rPr lang="en-US" altLang="en-US" dirty="0">
                <a:solidFill>
                  <a:srgbClr val="990099"/>
                </a:solidFill>
                <a:sym typeface="Symbol" pitchFamily="18" charset="2"/>
              </a:rPr>
              <a:t> +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2</a:t>
            </a:r>
            <a:r>
              <a:rPr lang="en-US" altLang="en-US" dirty="0">
                <a:solidFill>
                  <a:srgbClr val="000000"/>
                </a:solidFill>
                <a:sym typeface="Symbol" pitchFamily="18" charset="2"/>
              </a:rPr>
              <a:t>.       (3) </a:t>
            </a:r>
            <a:r>
              <a:rPr lang="en-US" altLang="en-US" dirty="0">
                <a:solidFill>
                  <a:srgbClr val="990099"/>
                </a:solidFill>
                <a:sym typeface="Symbol" pitchFamily="18" charset="2"/>
              </a:rPr>
              <a:t>3 =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2</a:t>
            </a:r>
            <a:r>
              <a:rPr lang="en-US" altLang="en-US" dirty="0">
                <a:solidFill>
                  <a:srgbClr val="990099"/>
                </a:solidFill>
                <a:sym typeface="Symbol" pitchFamily="18" charset="2"/>
              </a:rPr>
              <a:t> +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3</a:t>
            </a:r>
            <a:r>
              <a:rPr lang="en-US" altLang="en-US" dirty="0">
                <a:solidFill>
                  <a:srgbClr val="000000"/>
                </a:solidFill>
                <a:sym typeface="Symbol" pitchFamily="18" charset="2"/>
              </a:rPr>
              <a:t>.</a:t>
            </a:r>
          </a:p>
          <a:p>
            <a:pPr>
              <a:spcBef>
                <a:spcPct val="10000"/>
              </a:spcBef>
            </a:pPr>
            <a:r>
              <a:rPr lang="en-US" altLang="en-US" dirty="0">
                <a:solidFill>
                  <a:srgbClr val="000000"/>
                </a:solidFill>
                <a:sym typeface="Symbol" pitchFamily="18" charset="2"/>
              </a:rPr>
              <a:t></a:t>
            </a:r>
            <a:r>
              <a:rPr lang="en-US" altLang="en-US" dirty="0">
                <a:sym typeface="Symbol" pitchFamily="18" charset="2"/>
              </a:rPr>
              <a:t>(1) into (3) eliminates </a:t>
            </a:r>
            <a:r>
              <a:rPr lang="en-US" altLang="en-US" i="1" dirty="0">
                <a:sym typeface="Symbol" pitchFamily="18" charset="2"/>
              </a:rPr>
              <a:t>I</a:t>
            </a:r>
            <a:r>
              <a:rPr lang="en-US" altLang="en-US" baseline="-25000" dirty="0">
                <a:sym typeface="Symbol" pitchFamily="18" charset="2"/>
              </a:rPr>
              <a:t>3</a:t>
            </a:r>
            <a:r>
              <a:rPr lang="en-US" altLang="en-US" dirty="0">
                <a:sym typeface="Symbol" pitchFamily="18" charset="2"/>
              </a:rPr>
              <a:t>:</a:t>
            </a:r>
          </a:p>
          <a:p>
            <a:pPr>
              <a:spcBef>
                <a:spcPct val="10000"/>
              </a:spcBef>
            </a:pPr>
            <a:r>
              <a:rPr lang="en-US" altLang="en-US" dirty="0">
                <a:solidFill>
                  <a:srgbClr val="000000"/>
                </a:solidFill>
                <a:sym typeface="Symbol" pitchFamily="18" charset="2"/>
              </a:rPr>
              <a:t> 3 = -</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2</a:t>
            </a:r>
            <a:r>
              <a:rPr lang="en-US" altLang="en-US" dirty="0">
                <a:solidFill>
                  <a:srgbClr val="000000"/>
                </a:solidFill>
                <a:sym typeface="Symbol" pitchFamily="18" charset="2"/>
              </a:rPr>
              <a:t> + - (</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1</a:t>
            </a:r>
            <a:r>
              <a:rPr lang="en-US" altLang="en-US" dirty="0">
                <a:solidFill>
                  <a:srgbClr val="000000"/>
                </a:solidFill>
                <a:sym typeface="Symbol" pitchFamily="18" charset="2"/>
              </a:rPr>
              <a:t>) or 3 = -2</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1</a:t>
            </a:r>
            <a:r>
              <a:rPr lang="en-US" altLang="en-US" dirty="0">
                <a:solidFill>
                  <a:srgbClr val="000000"/>
                </a:solidFill>
                <a:sym typeface="Symbol" pitchFamily="18" charset="2"/>
              </a:rPr>
              <a:t>.</a:t>
            </a:r>
          </a:p>
          <a:p>
            <a:pPr>
              <a:spcBef>
                <a:spcPct val="10000"/>
              </a:spcBef>
            </a:pPr>
            <a:r>
              <a:rPr lang="en-US" altLang="en-US" dirty="0">
                <a:solidFill>
                  <a:srgbClr val="000000"/>
                </a:solidFill>
                <a:sym typeface="Symbol" pitchFamily="18" charset="2"/>
              </a:rPr>
              <a:t></a:t>
            </a:r>
            <a:r>
              <a:rPr lang="en-US" altLang="en-US" dirty="0">
                <a:sym typeface="Symbol" pitchFamily="18" charset="2"/>
              </a:rPr>
              <a:t>Then </a:t>
            </a:r>
            <a:r>
              <a:rPr lang="en-US" altLang="en-US" i="1" dirty="0">
                <a:sym typeface="Symbol" pitchFamily="18" charset="2"/>
              </a:rPr>
              <a:t>I</a:t>
            </a:r>
            <a:r>
              <a:rPr lang="en-US" altLang="en-US" baseline="-25000" dirty="0">
                <a:sym typeface="Symbol" pitchFamily="18" charset="2"/>
              </a:rPr>
              <a:t>1</a:t>
            </a:r>
            <a:r>
              <a:rPr lang="en-US" altLang="en-US" dirty="0">
                <a:sym typeface="Symbol" pitchFamily="18" charset="2"/>
              </a:rPr>
              <a:t> = 3 + </a:t>
            </a:r>
            <a:r>
              <a:rPr lang="en-US" altLang="en-US" dirty="0" smtClean="0">
                <a:sym typeface="Symbol" pitchFamily="18" charset="2"/>
              </a:rPr>
              <a:t>2</a:t>
            </a:r>
            <a:r>
              <a:rPr lang="en-US" altLang="en-US" i="1" dirty="0" smtClean="0">
                <a:sym typeface="Symbol" pitchFamily="18" charset="2"/>
              </a:rPr>
              <a:t>I</a:t>
            </a:r>
            <a:r>
              <a:rPr lang="en-US" altLang="en-US" baseline="-25000" dirty="0" smtClean="0">
                <a:sym typeface="Symbol" pitchFamily="18" charset="2"/>
              </a:rPr>
              <a:t>2</a:t>
            </a:r>
            <a:r>
              <a:rPr lang="en-US" altLang="en-US" dirty="0" smtClean="0">
                <a:sym typeface="Symbol" pitchFamily="18" charset="2"/>
              </a:rPr>
              <a:t>.</a:t>
            </a:r>
            <a:endParaRPr lang="en-US" altLang="en-US" dirty="0">
              <a:solidFill>
                <a:srgbClr val="000000"/>
              </a:solidFill>
              <a:sym typeface="Symbol" pitchFamily="18" charset="2"/>
            </a:endParaRPr>
          </a:p>
          <a:p>
            <a:pPr>
              <a:spcBef>
                <a:spcPct val="10000"/>
              </a:spcBef>
            </a:pPr>
            <a:r>
              <a:rPr lang="en-US" altLang="en-US" dirty="0">
                <a:solidFill>
                  <a:srgbClr val="000000"/>
                </a:solidFill>
                <a:sym typeface="Symbol" pitchFamily="18" charset="2"/>
              </a:rPr>
              <a:t></a:t>
            </a:r>
            <a:r>
              <a:rPr lang="en-US" altLang="en-US" dirty="0">
                <a:sym typeface="Symbol" pitchFamily="18" charset="2"/>
              </a:rPr>
              <a:t>Placing into (2) yields</a:t>
            </a:r>
          </a:p>
          <a:p>
            <a:pPr>
              <a:spcBef>
                <a:spcPct val="10000"/>
              </a:spcBef>
            </a:pPr>
            <a:r>
              <a:rPr lang="en-US" altLang="en-US" dirty="0">
                <a:sym typeface="Symbol" pitchFamily="18" charset="2"/>
              </a:rPr>
              <a:t>3 = 2(</a:t>
            </a:r>
            <a:r>
              <a:rPr lang="en-US" altLang="en-US" dirty="0">
                <a:solidFill>
                  <a:srgbClr val="000000"/>
                </a:solidFill>
                <a:sym typeface="Symbol" pitchFamily="18" charset="2"/>
              </a:rPr>
              <a:t>3 + 2</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2</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2</a:t>
            </a:r>
            <a:r>
              <a:rPr lang="en-US" altLang="en-US" dirty="0">
                <a:sym typeface="Symbol" pitchFamily="18" charset="2"/>
              </a:rPr>
              <a:t> so that</a:t>
            </a:r>
          </a:p>
          <a:p>
            <a:pPr>
              <a:spcBef>
                <a:spcPct val="10000"/>
              </a:spcBef>
            </a:pPr>
            <a:r>
              <a:rPr lang="en-US" altLang="en-US" dirty="0">
                <a:sym typeface="Symbol" pitchFamily="18" charset="2"/>
              </a:rPr>
              <a:t>    3 = 6 + 4</a:t>
            </a:r>
            <a:r>
              <a:rPr lang="en-US" altLang="en-US" i="1" dirty="0">
                <a:sym typeface="Symbol" pitchFamily="18" charset="2"/>
              </a:rPr>
              <a:t>I</a:t>
            </a:r>
            <a:r>
              <a:rPr lang="en-US" altLang="en-US" baseline="-25000" dirty="0">
                <a:sym typeface="Symbol" pitchFamily="18" charset="2"/>
              </a:rPr>
              <a:t>2</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2</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2</a:t>
            </a:r>
            <a:r>
              <a:rPr lang="en-US" altLang="en-US" dirty="0">
                <a:sym typeface="Symbol" pitchFamily="18" charset="2"/>
              </a:rPr>
              <a:t> = -0.6 A.</a:t>
            </a:r>
          </a:p>
        </p:txBody>
      </p:sp>
      <p:sp>
        <p:nvSpPr>
          <p:cNvPr id="78851" name="Rectangle 2"/>
          <p:cNvSpPr>
            <a:spLocks noChangeArrowheads="1"/>
          </p:cNvSpPr>
          <p:nvPr/>
        </p:nvSpPr>
        <p:spPr bwMode="auto">
          <a:xfrm>
            <a:off x="685800" y="1549400"/>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solving the circuit</a:t>
            </a:r>
            <a:r>
              <a:rPr lang="en-US" altLang="en-US" sz="2000">
                <a:solidFill>
                  <a:srgbClr val="000000"/>
                </a:solidFill>
                <a:latin typeface="Courier New" pitchFamily="49" charset="0"/>
                <a:ea typeface="Calibri" pitchFamily="34" charset="0"/>
                <a:cs typeface="Times New Roman" pitchFamily="18" charset="0"/>
              </a:rPr>
              <a:t>	</a:t>
            </a:r>
          </a:p>
        </p:txBody>
      </p:sp>
      <p:sp>
        <p:nvSpPr>
          <p:cNvPr id="78852"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885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8854"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8855"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8856"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8857"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8858"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8859"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8860"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8861" name="Text Box 13"/>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8862" name="Text Box 14"/>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8863" name="Text Box 15"/>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8864" name="Text Box 16"/>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8865" name="Text Box 17"/>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2" end="2"/>
                                            </p:txEl>
                                          </p:spTgt>
                                        </p:tgtEl>
                                        <p:attrNameLst>
                                          <p:attrName>style.visibility</p:attrName>
                                        </p:attrNameLst>
                                      </p:cBhvr>
                                      <p:to>
                                        <p:strVal val="visible"/>
                                      </p:to>
                                    </p:set>
                                    <p:anim calcmode="lin" valueType="num">
                                      <p:cBhvr additive="base">
                                        <p:cTn id="7"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2294">
                                            <p:txEl>
                                              <p:pRg st="3" end="3"/>
                                            </p:txEl>
                                          </p:spTgt>
                                        </p:tgtEl>
                                        <p:attrNameLst>
                                          <p:attrName>style.visibility</p:attrName>
                                        </p:attrNameLst>
                                      </p:cBhvr>
                                      <p:to>
                                        <p:strVal val="visible"/>
                                      </p:to>
                                    </p:set>
                                    <p:anim calcmode="lin" valueType="num">
                                      <p:cBhvr additive="base">
                                        <p:cTn id="13"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2294">
                                            <p:txEl>
                                              <p:pRg st="4" end="4"/>
                                            </p:txEl>
                                          </p:spTgt>
                                        </p:tgtEl>
                                        <p:attrNameLst>
                                          <p:attrName>style.visibility</p:attrName>
                                        </p:attrNameLst>
                                      </p:cBhvr>
                                      <p:to>
                                        <p:strVal val="visible"/>
                                      </p:to>
                                    </p:set>
                                    <p:anim calcmode="lin" valueType="num">
                                      <p:cBhvr additive="base">
                                        <p:cTn id="19"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2294">
                                            <p:txEl>
                                              <p:pRg st="5" end="5"/>
                                            </p:txEl>
                                          </p:spTgt>
                                        </p:tgtEl>
                                        <p:attrNameLst>
                                          <p:attrName>style.visibility</p:attrName>
                                        </p:attrNameLst>
                                      </p:cBhvr>
                                      <p:to>
                                        <p:strVal val="visible"/>
                                      </p:to>
                                    </p:set>
                                    <p:anim calcmode="lin" valueType="num">
                                      <p:cBhvr additive="base">
                                        <p:cTn id="25"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2294">
                                            <p:txEl>
                                              <p:pRg st="6" end="6"/>
                                            </p:txEl>
                                          </p:spTgt>
                                        </p:tgtEl>
                                        <p:attrNameLst>
                                          <p:attrName>style.visibility</p:attrName>
                                        </p:attrNameLst>
                                      </p:cBhvr>
                                      <p:to>
                                        <p:strVal val="visible"/>
                                      </p:to>
                                    </p:set>
                                    <p:anim calcmode="lin" valueType="num">
                                      <p:cBhvr additive="base">
                                        <p:cTn id="31"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2294">
                                            <p:txEl>
                                              <p:pRg st="7" end="7"/>
                                            </p:txEl>
                                          </p:spTgt>
                                        </p:tgtEl>
                                        <p:attrNameLst>
                                          <p:attrName>style.visibility</p:attrName>
                                        </p:attrNameLst>
                                      </p:cBhvr>
                                      <p:to>
                                        <p:strVal val="visible"/>
                                      </p:to>
                                    </p:set>
                                    <p:anim calcmode="lin" valueType="num">
                                      <p:cBhvr additive="base">
                                        <p:cTn id="37" dur="500" fill="hold"/>
                                        <p:tgtEl>
                                          <p:spTgt spid="82229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22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2294">
                                            <p:txEl>
                                              <p:pRg st="8" end="8"/>
                                            </p:txEl>
                                          </p:spTgt>
                                        </p:tgtEl>
                                        <p:attrNameLst>
                                          <p:attrName>style.visibility</p:attrName>
                                        </p:attrNameLst>
                                      </p:cBhvr>
                                      <p:to>
                                        <p:strVal val="visible"/>
                                      </p:to>
                                    </p:set>
                                    <p:anim calcmode="lin" valueType="num">
                                      <p:cBhvr additive="base">
                                        <p:cTn id="43" dur="500" fill="hold"/>
                                        <p:tgtEl>
                                          <p:spTgt spid="82229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22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22294">
                                            <p:txEl>
                                              <p:pRg st="9" end="9"/>
                                            </p:txEl>
                                          </p:spTgt>
                                        </p:tgtEl>
                                        <p:attrNameLst>
                                          <p:attrName>style.visibility</p:attrName>
                                        </p:attrNameLst>
                                      </p:cBhvr>
                                      <p:to>
                                        <p:strVal val="visible"/>
                                      </p:to>
                                    </p:set>
                                    <p:anim calcmode="lin" valueType="num">
                                      <p:cBhvr additive="base">
                                        <p:cTn id="49" dur="500" fill="hold"/>
                                        <p:tgtEl>
                                          <p:spTgt spid="82229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2229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each of the resistors is </a:t>
            </a:r>
            <a:r>
              <a:rPr lang="en-US" altLang="en-US" i="1">
                <a:sym typeface="Symbol" pitchFamily="18" charset="2"/>
              </a:rPr>
              <a:t>R </a:t>
            </a:r>
            <a:r>
              <a:rPr lang="en-US" altLang="en-US">
                <a:sym typeface="Symbol" pitchFamily="18" charset="2"/>
              </a:rPr>
              <a:t>= 2.0 , and the emfs are </a:t>
            </a:r>
            <a:r>
              <a:rPr lang="en-US" altLang="en-US" baseline="-25000">
                <a:sym typeface="Symbol" pitchFamily="18" charset="2"/>
              </a:rPr>
              <a:t>1</a:t>
            </a:r>
            <a:r>
              <a:rPr lang="en-US" altLang="en-US">
                <a:sym typeface="Symbol" pitchFamily="18" charset="2"/>
              </a:rPr>
              <a:t> = 12 V and </a:t>
            </a:r>
            <a:r>
              <a:rPr lang="en-US" altLang="en-US" baseline="-25000">
                <a:sym typeface="Symbol" pitchFamily="18" charset="2"/>
              </a:rPr>
              <a:t>2</a:t>
            </a:r>
            <a:r>
              <a:rPr lang="en-US" altLang="en-US">
                <a:sym typeface="Symbol" pitchFamily="18" charset="2"/>
              </a:rPr>
              <a:t> = 6.0 V. Find the voltages and the currents of the circuit. </a:t>
            </a:r>
          </a:p>
          <a:p>
            <a:pPr>
              <a:spcBef>
                <a:spcPct val="20000"/>
              </a:spcBef>
            </a:pPr>
            <a:r>
              <a:rPr lang="en-US" altLang="en-US">
                <a:sym typeface="Symbol" pitchFamily="18" charset="2"/>
              </a:rPr>
              <a:t>SOLUTION: </a:t>
            </a:r>
          </a:p>
          <a:p>
            <a:pPr>
              <a:spcBef>
                <a:spcPct val="10000"/>
              </a:spcBef>
            </a:pPr>
            <a:r>
              <a:rPr lang="en-US" altLang="en-US">
                <a:solidFill>
                  <a:srgbClr val="000000"/>
                </a:solidFill>
                <a:ea typeface="Calibri" pitchFamily="34" charset="0"/>
                <a:cs typeface="Times New Roman" pitchFamily="18" charset="0"/>
                <a:sym typeface="Symbol" pitchFamily="18" charset="2"/>
              </a:rPr>
              <a:t></a:t>
            </a:r>
            <a:r>
              <a:rPr lang="en-US" altLang="en-US">
                <a:sym typeface="Symbol" pitchFamily="18" charset="2"/>
              </a:rPr>
              <a:t>Once you have one, you have them all by substitution:</a:t>
            </a:r>
          </a:p>
          <a:p>
            <a:pPr>
              <a:spcBef>
                <a:spcPct val="10000"/>
              </a:spcBef>
            </a:pPr>
            <a:r>
              <a:rPr lang="en-US" altLang="en-US">
                <a:solidFill>
                  <a:srgbClr val="000000"/>
                </a:solidFill>
                <a:sym typeface="Symbol" pitchFamily="18" charset="2"/>
              </a:rPr>
              <a:t>   (1) </a:t>
            </a:r>
            <a:r>
              <a:rPr lang="en-US" altLang="en-US" i="1">
                <a:solidFill>
                  <a:srgbClr val="990099"/>
                </a:solidFill>
                <a:sym typeface="Symbol" pitchFamily="18" charset="2"/>
              </a:rPr>
              <a:t>I</a:t>
            </a:r>
            <a:r>
              <a:rPr lang="en-US" altLang="en-US" baseline="-25000">
                <a:solidFill>
                  <a:srgbClr val="990099"/>
                </a:solidFill>
                <a:sym typeface="Symbol" pitchFamily="18" charset="2"/>
              </a:rPr>
              <a:t>3</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1</a:t>
            </a:r>
            <a:r>
              <a:rPr lang="en-US" altLang="en-US">
                <a:solidFill>
                  <a:srgbClr val="000000"/>
                </a:solidFill>
                <a:sym typeface="Symbol" pitchFamily="18" charset="2"/>
              </a:rPr>
              <a:t>.      (2) </a:t>
            </a:r>
            <a:r>
              <a:rPr lang="en-US" altLang="en-US">
                <a:solidFill>
                  <a:srgbClr val="990099"/>
                </a:solidFill>
                <a:sym typeface="Symbol" pitchFamily="18" charset="2"/>
              </a:rPr>
              <a:t>3 = 2</a:t>
            </a:r>
            <a:r>
              <a:rPr lang="en-US" altLang="en-US" i="1">
                <a:solidFill>
                  <a:srgbClr val="990099"/>
                </a:solidFill>
                <a:sym typeface="Symbol" pitchFamily="18" charset="2"/>
              </a:rPr>
              <a:t>I</a:t>
            </a:r>
            <a:r>
              <a:rPr lang="en-US" altLang="en-US" baseline="-25000">
                <a:solidFill>
                  <a:srgbClr val="990099"/>
                </a:solidFill>
                <a:sym typeface="Symbol" pitchFamily="18" charset="2"/>
              </a:rPr>
              <a:t>1</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000000"/>
                </a:solidFill>
                <a:sym typeface="Symbol" pitchFamily="18" charset="2"/>
              </a:rPr>
              <a:t>.       (3) </a:t>
            </a:r>
            <a:r>
              <a:rPr lang="en-US" altLang="en-US">
                <a:solidFill>
                  <a:srgbClr val="990099"/>
                </a:solidFill>
                <a:sym typeface="Symbol" pitchFamily="18" charset="2"/>
              </a:rPr>
              <a:t>3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3</a:t>
            </a:r>
            <a:r>
              <a:rPr lang="en-US" altLang="en-US">
                <a:solidFill>
                  <a:srgbClr val="000000"/>
                </a:solidFill>
                <a:sym typeface="Symbol" pitchFamily="18" charset="2"/>
              </a:rPr>
              <a:t>.</a:t>
            </a:r>
          </a:p>
          <a:p>
            <a:pPr>
              <a:spcBef>
                <a:spcPct val="10000"/>
              </a:spcBef>
            </a:pPr>
            <a:r>
              <a:rPr lang="en-US" altLang="en-US">
                <a:solidFill>
                  <a:srgbClr val="000000"/>
                </a:solidFill>
                <a:sym typeface="Symbol" pitchFamily="18" charset="2"/>
              </a:rPr>
              <a:t>Putting </a:t>
            </a:r>
            <a:r>
              <a:rPr lang="en-US" altLang="en-US" i="1">
                <a:sym typeface="Symbol" pitchFamily="18" charset="2"/>
              </a:rPr>
              <a:t>I</a:t>
            </a:r>
            <a:r>
              <a:rPr lang="en-US" altLang="en-US" baseline="-25000">
                <a:sym typeface="Symbol" pitchFamily="18" charset="2"/>
              </a:rPr>
              <a:t>2</a:t>
            </a:r>
            <a:r>
              <a:rPr lang="en-US" altLang="en-US">
                <a:sym typeface="Symbol" pitchFamily="18" charset="2"/>
              </a:rPr>
              <a:t> = -0.6 A into (2) yields</a:t>
            </a:r>
          </a:p>
          <a:p>
            <a:pPr>
              <a:spcBef>
                <a:spcPct val="10000"/>
              </a:spcBef>
            </a:pPr>
            <a:r>
              <a:rPr lang="en-US" altLang="en-US">
                <a:solidFill>
                  <a:srgbClr val="000000"/>
                </a:solidFill>
                <a:sym typeface="Symbol" pitchFamily="18" charset="2"/>
              </a:rPr>
              <a:t>     3 = 2</a:t>
            </a:r>
            <a:r>
              <a:rPr lang="en-US" altLang="en-US" i="1">
                <a:solidFill>
                  <a:srgbClr val="000000"/>
                </a:solidFill>
                <a:sym typeface="Symbol" pitchFamily="18" charset="2"/>
              </a:rPr>
              <a:t>I</a:t>
            </a:r>
            <a:r>
              <a:rPr lang="en-US" altLang="en-US" baseline="-25000">
                <a:solidFill>
                  <a:srgbClr val="000000"/>
                </a:solidFill>
                <a:sym typeface="Symbol" pitchFamily="18" charset="2"/>
              </a:rPr>
              <a:t>1</a:t>
            </a:r>
            <a:r>
              <a:rPr lang="en-US" altLang="en-US">
                <a:solidFill>
                  <a:srgbClr val="000000"/>
                </a:solidFill>
                <a:sym typeface="Symbol" pitchFamily="18" charset="2"/>
              </a:rPr>
              <a:t> + -0.6 </a:t>
            </a:r>
            <a:r>
              <a:rPr lang="en-US" altLang="en-US">
                <a:sym typeface="Symbol" pitchFamily="18" charset="2"/>
              </a:rPr>
              <a:t> </a:t>
            </a:r>
            <a:r>
              <a:rPr lang="en-US" altLang="en-US" i="1">
                <a:sym typeface="Symbol" pitchFamily="18" charset="2"/>
              </a:rPr>
              <a:t>I</a:t>
            </a:r>
            <a:r>
              <a:rPr lang="en-US" altLang="en-US" baseline="-25000">
                <a:sym typeface="Symbol" pitchFamily="18" charset="2"/>
              </a:rPr>
              <a:t>1</a:t>
            </a:r>
            <a:r>
              <a:rPr lang="en-US" altLang="en-US">
                <a:sym typeface="Symbol" pitchFamily="18" charset="2"/>
              </a:rPr>
              <a:t> = 1.8 A.</a:t>
            </a:r>
            <a:endParaRPr lang="en-US" altLang="en-US">
              <a:solidFill>
                <a:srgbClr val="000000"/>
              </a:solidFill>
              <a:sym typeface="Symbol" pitchFamily="18" charset="2"/>
            </a:endParaRPr>
          </a:p>
          <a:p>
            <a:pPr>
              <a:spcBef>
                <a:spcPct val="10000"/>
              </a:spcBef>
            </a:pPr>
            <a:r>
              <a:rPr lang="en-US" altLang="en-US">
                <a:solidFill>
                  <a:srgbClr val="000000"/>
                </a:solidFill>
                <a:sym typeface="Symbol" pitchFamily="18" charset="2"/>
              </a:rPr>
              <a:t></a:t>
            </a:r>
            <a:r>
              <a:rPr lang="en-US" altLang="en-US">
                <a:sym typeface="Symbol" pitchFamily="18" charset="2"/>
              </a:rPr>
              <a:t>Putting </a:t>
            </a:r>
            <a:r>
              <a:rPr lang="en-US" altLang="en-US" i="1">
                <a:sym typeface="Symbol" pitchFamily="18" charset="2"/>
              </a:rPr>
              <a:t>I</a:t>
            </a:r>
            <a:r>
              <a:rPr lang="en-US" altLang="en-US" baseline="-25000">
                <a:sym typeface="Symbol" pitchFamily="18" charset="2"/>
              </a:rPr>
              <a:t>1</a:t>
            </a:r>
            <a:r>
              <a:rPr lang="en-US" altLang="en-US">
                <a:sym typeface="Symbol" pitchFamily="18" charset="2"/>
              </a:rPr>
              <a:t> and </a:t>
            </a:r>
            <a:r>
              <a:rPr lang="en-US" altLang="en-US" i="1">
                <a:sym typeface="Symbol" pitchFamily="18" charset="2"/>
              </a:rPr>
              <a:t>I</a:t>
            </a:r>
            <a:r>
              <a:rPr lang="en-US" altLang="en-US" baseline="-25000">
                <a:sym typeface="Symbol" pitchFamily="18" charset="2"/>
              </a:rPr>
              <a:t>2</a:t>
            </a:r>
            <a:r>
              <a:rPr lang="en-US" altLang="en-US">
                <a:sym typeface="Symbol" pitchFamily="18" charset="2"/>
              </a:rPr>
              <a:t> </a:t>
            </a:r>
            <a:r>
              <a:rPr lang="en-US" altLang="en-US">
                <a:solidFill>
                  <a:srgbClr val="000000"/>
                </a:solidFill>
                <a:sym typeface="Symbol" pitchFamily="18" charset="2"/>
              </a:rPr>
              <a:t>into </a:t>
            </a:r>
            <a:r>
              <a:rPr lang="en-US" altLang="en-US">
                <a:sym typeface="Symbol" pitchFamily="18" charset="2"/>
              </a:rPr>
              <a:t>(1) yields</a:t>
            </a:r>
          </a:p>
          <a:p>
            <a:pPr>
              <a:spcBef>
                <a:spcPct val="10000"/>
              </a:spcBef>
            </a:pPr>
            <a:r>
              <a:rPr lang="en-US" altLang="en-US" i="1">
                <a:sym typeface="Symbol" pitchFamily="18" charset="2"/>
              </a:rPr>
              <a:t>       I</a:t>
            </a:r>
            <a:r>
              <a:rPr lang="en-US" altLang="en-US" baseline="-25000">
                <a:sym typeface="Symbol" pitchFamily="18" charset="2"/>
              </a:rPr>
              <a:t>3</a:t>
            </a:r>
            <a:r>
              <a:rPr lang="en-US" altLang="en-US">
                <a:sym typeface="Symbol" pitchFamily="18" charset="2"/>
              </a:rPr>
              <a:t> = -0.6 – 1.8 = -2.4 A.</a:t>
            </a:r>
          </a:p>
          <a:p>
            <a:pPr>
              <a:spcBef>
                <a:spcPct val="10000"/>
              </a:spcBef>
            </a:pPr>
            <a:r>
              <a:rPr lang="en-US" altLang="en-US">
                <a:solidFill>
                  <a:srgbClr val="000000"/>
                </a:solidFill>
                <a:sym typeface="Symbol" pitchFamily="18" charset="2"/>
              </a:rPr>
              <a:t></a:t>
            </a:r>
            <a:r>
              <a:rPr lang="en-US" altLang="en-US">
                <a:sym typeface="Symbol" pitchFamily="18" charset="2"/>
              </a:rPr>
              <a:t>Since </a:t>
            </a:r>
            <a:r>
              <a:rPr lang="en-US" altLang="en-US" i="1">
                <a:sym typeface="Symbol" pitchFamily="18" charset="2"/>
              </a:rPr>
              <a:t>I</a:t>
            </a:r>
            <a:r>
              <a:rPr lang="en-US" altLang="en-US" baseline="-25000">
                <a:sym typeface="Symbol" pitchFamily="18" charset="2"/>
              </a:rPr>
              <a:t>2</a:t>
            </a:r>
            <a:r>
              <a:rPr lang="en-US" altLang="en-US">
                <a:sym typeface="Symbol" pitchFamily="18" charset="2"/>
              </a:rPr>
              <a:t> and </a:t>
            </a:r>
            <a:r>
              <a:rPr lang="en-US" altLang="en-US" i="1">
                <a:sym typeface="Symbol" pitchFamily="18" charset="2"/>
              </a:rPr>
              <a:t>I</a:t>
            </a:r>
            <a:r>
              <a:rPr lang="en-US" altLang="en-US" baseline="-25000">
                <a:sym typeface="Symbol" pitchFamily="18" charset="2"/>
              </a:rPr>
              <a:t>3</a:t>
            </a:r>
            <a:r>
              <a:rPr lang="en-US" altLang="en-US">
                <a:sym typeface="Symbol" pitchFamily="18" charset="2"/>
              </a:rPr>
              <a:t> are negative,                                            we chose the wrong directions.</a:t>
            </a:r>
          </a:p>
        </p:txBody>
      </p:sp>
      <p:sp>
        <p:nvSpPr>
          <p:cNvPr id="79875" name="Rectangle 2"/>
          <p:cNvSpPr>
            <a:spLocks noChangeArrowheads="1"/>
          </p:cNvSpPr>
          <p:nvPr/>
        </p:nvSpPr>
        <p:spPr bwMode="auto">
          <a:xfrm>
            <a:off x="685800" y="1549400"/>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solving the circuit</a:t>
            </a:r>
            <a:r>
              <a:rPr lang="en-US" altLang="en-US" sz="2000">
                <a:solidFill>
                  <a:srgbClr val="000000"/>
                </a:solidFill>
                <a:latin typeface="Courier New" pitchFamily="49" charset="0"/>
                <a:ea typeface="Calibri" pitchFamily="34" charset="0"/>
                <a:cs typeface="Times New Roman" pitchFamily="18" charset="0"/>
              </a:rPr>
              <a:t>	</a:t>
            </a:r>
          </a:p>
        </p:txBody>
      </p:sp>
      <p:sp>
        <p:nvSpPr>
          <p:cNvPr id="79876"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987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9878"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9879"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9880"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9881"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9882"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9883"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9884"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9885" name="Text Box 13"/>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dirty="0">
                <a:solidFill>
                  <a:srgbClr val="003300"/>
                </a:solidFill>
              </a:rPr>
              <a:t>V</a:t>
            </a:r>
            <a:r>
              <a:rPr lang="en-US" altLang="en-US" baseline="-25000" dirty="0">
                <a:solidFill>
                  <a:srgbClr val="003300"/>
                </a:solidFill>
              </a:rPr>
              <a:t>1</a:t>
            </a:r>
            <a:endParaRPr lang="en-US" altLang="en-US" i="1" dirty="0">
              <a:solidFill>
                <a:srgbClr val="003300"/>
              </a:solidFill>
            </a:endParaRPr>
          </a:p>
        </p:txBody>
      </p:sp>
      <p:sp>
        <p:nvSpPr>
          <p:cNvPr id="79886" name="Text Box 14"/>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9887" name="Text Box 15"/>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9888" name="Text Box 16"/>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9889" name="Text Box 17"/>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2" end="2"/>
                                            </p:txEl>
                                          </p:spTgt>
                                        </p:tgtEl>
                                        <p:attrNameLst>
                                          <p:attrName>style.visibility</p:attrName>
                                        </p:attrNameLst>
                                      </p:cBhvr>
                                      <p:to>
                                        <p:strVal val="visible"/>
                                      </p:to>
                                    </p:set>
                                    <p:anim calcmode="lin" valueType="num">
                                      <p:cBhvr additive="base">
                                        <p:cTn id="7"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2294">
                                            <p:txEl>
                                              <p:pRg st="3" end="3"/>
                                            </p:txEl>
                                          </p:spTgt>
                                        </p:tgtEl>
                                        <p:attrNameLst>
                                          <p:attrName>style.visibility</p:attrName>
                                        </p:attrNameLst>
                                      </p:cBhvr>
                                      <p:to>
                                        <p:strVal val="visible"/>
                                      </p:to>
                                    </p:set>
                                    <p:anim calcmode="lin" valueType="num">
                                      <p:cBhvr additive="base">
                                        <p:cTn id="13"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2294">
                                            <p:txEl>
                                              <p:pRg st="4" end="4"/>
                                            </p:txEl>
                                          </p:spTgt>
                                        </p:tgtEl>
                                        <p:attrNameLst>
                                          <p:attrName>style.visibility</p:attrName>
                                        </p:attrNameLst>
                                      </p:cBhvr>
                                      <p:to>
                                        <p:strVal val="visible"/>
                                      </p:to>
                                    </p:set>
                                    <p:anim calcmode="lin" valueType="num">
                                      <p:cBhvr additive="base">
                                        <p:cTn id="19"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2294">
                                            <p:txEl>
                                              <p:pRg st="5" end="5"/>
                                            </p:txEl>
                                          </p:spTgt>
                                        </p:tgtEl>
                                        <p:attrNameLst>
                                          <p:attrName>style.visibility</p:attrName>
                                        </p:attrNameLst>
                                      </p:cBhvr>
                                      <p:to>
                                        <p:strVal val="visible"/>
                                      </p:to>
                                    </p:set>
                                    <p:anim calcmode="lin" valueType="num">
                                      <p:cBhvr additive="base">
                                        <p:cTn id="25"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2294">
                                            <p:txEl>
                                              <p:pRg st="6" end="6"/>
                                            </p:txEl>
                                          </p:spTgt>
                                        </p:tgtEl>
                                        <p:attrNameLst>
                                          <p:attrName>style.visibility</p:attrName>
                                        </p:attrNameLst>
                                      </p:cBhvr>
                                      <p:to>
                                        <p:strVal val="visible"/>
                                      </p:to>
                                    </p:set>
                                    <p:anim calcmode="lin" valueType="num">
                                      <p:cBhvr additive="base">
                                        <p:cTn id="31"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2294">
                                            <p:txEl>
                                              <p:pRg st="7" end="7"/>
                                            </p:txEl>
                                          </p:spTgt>
                                        </p:tgtEl>
                                        <p:attrNameLst>
                                          <p:attrName>style.visibility</p:attrName>
                                        </p:attrNameLst>
                                      </p:cBhvr>
                                      <p:to>
                                        <p:strVal val="visible"/>
                                      </p:to>
                                    </p:set>
                                    <p:anim calcmode="lin" valueType="num">
                                      <p:cBhvr additive="base">
                                        <p:cTn id="37" dur="500" fill="hold"/>
                                        <p:tgtEl>
                                          <p:spTgt spid="82229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22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2294">
                                            <p:txEl>
                                              <p:pRg st="8" end="8"/>
                                            </p:txEl>
                                          </p:spTgt>
                                        </p:tgtEl>
                                        <p:attrNameLst>
                                          <p:attrName>style.visibility</p:attrName>
                                        </p:attrNameLst>
                                      </p:cBhvr>
                                      <p:to>
                                        <p:strVal val="visible"/>
                                      </p:to>
                                    </p:set>
                                    <p:anim calcmode="lin" valueType="num">
                                      <p:cBhvr additive="base">
                                        <p:cTn id="43" dur="500" fill="hold"/>
                                        <p:tgtEl>
                                          <p:spTgt spid="82229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22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Suppose each of the resistors is </a:t>
            </a:r>
            <a:r>
              <a:rPr lang="en-US" altLang="en-US" i="1" dirty="0">
                <a:sym typeface="Symbol" pitchFamily="18" charset="2"/>
              </a:rPr>
              <a:t>R </a:t>
            </a:r>
            <a:r>
              <a:rPr lang="en-US" altLang="en-US" dirty="0">
                <a:sym typeface="Symbol" pitchFamily="18" charset="2"/>
              </a:rPr>
              <a:t>= 2.0 , and the </a:t>
            </a:r>
            <a:r>
              <a:rPr lang="en-US" altLang="en-US" dirty="0" err="1">
                <a:sym typeface="Symbol" pitchFamily="18" charset="2"/>
              </a:rPr>
              <a:t>emfs</a:t>
            </a:r>
            <a:r>
              <a:rPr lang="en-US" altLang="en-US" dirty="0">
                <a:sym typeface="Symbol" pitchFamily="18" charset="2"/>
              </a:rPr>
              <a:t> are </a:t>
            </a:r>
            <a:r>
              <a:rPr lang="en-US" altLang="en-US" baseline="-25000" dirty="0">
                <a:sym typeface="Symbol" pitchFamily="18" charset="2"/>
              </a:rPr>
              <a:t>1</a:t>
            </a:r>
            <a:r>
              <a:rPr lang="en-US" altLang="en-US" dirty="0">
                <a:sym typeface="Symbol" pitchFamily="18" charset="2"/>
              </a:rPr>
              <a:t> = 12 V and </a:t>
            </a:r>
            <a:r>
              <a:rPr lang="en-US" altLang="en-US" baseline="-25000" dirty="0">
                <a:sym typeface="Symbol" pitchFamily="18" charset="2"/>
              </a:rPr>
              <a:t>2</a:t>
            </a:r>
            <a:r>
              <a:rPr lang="en-US" altLang="en-US" dirty="0">
                <a:sym typeface="Symbol" pitchFamily="18" charset="2"/>
              </a:rPr>
              <a:t> = 6.0 V. Find the voltages and the currents of the circuit. </a:t>
            </a:r>
          </a:p>
          <a:p>
            <a:pPr>
              <a:spcBef>
                <a:spcPct val="20000"/>
              </a:spcBef>
            </a:pPr>
            <a:r>
              <a:rPr lang="en-US" altLang="en-US" dirty="0">
                <a:sym typeface="Symbol" pitchFamily="18" charset="2"/>
              </a:rPr>
              <a:t>SOLUTION: </a:t>
            </a:r>
          </a:p>
          <a:p>
            <a:pPr>
              <a:spcBef>
                <a:spcPct val="1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ym typeface="Symbol" pitchFamily="18" charset="2"/>
              </a:rPr>
              <a:t>Finally, we can redraw our currents:</a:t>
            </a:r>
          </a:p>
          <a:p>
            <a:pPr>
              <a:spcBef>
                <a:spcPct val="10000"/>
              </a:spcBef>
            </a:pPr>
            <a:r>
              <a:rPr lang="en-US" altLang="en-US" dirty="0">
                <a:solidFill>
                  <a:srgbClr val="000000"/>
                </a:solidFill>
                <a:sym typeface="Symbol" pitchFamily="18" charset="2"/>
              </a:rPr>
              <a:t>From Ohm’s law we</a:t>
            </a:r>
            <a:r>
              <a:rPr lang="en-US" altLang="en-US" dirty="0">
                <a:sym typeface="Symbol" pitchFamily="18" charset="2"/>
              </a:rPr>
              <a:t> calculate our </a:t>
            </a:r>
            <a:r>
              <a:rPr lang="en-US" altLang="en-US" dirty="0" smtClean="0">
                <a:sym typeface="Symbol" pitchFamily="18" charset="2"/>
              </a:rPr>
              <a:t>resistor voltages</a:t>
            </a:r>
            <a:r>
              <a:rPr lang="en-US" altLang="en-US" dirty="0">
                <a:sym typeface="Symbol" pitchFamily="18" charset="2"/>
              </a:rPr>
              <a:t>:</a:t>
            </a:r>
          </a:p>
          <a:p>
            <a:pPr>
              <a:spcBef>
                <a:spcPct val="10000"/>
              </a:spcBef>
            </a:pPr>
            <a:r>
              <a:rPr lang="en-US" altLang="en-US" i="1" dirty="0">
                <a:sym typeface="Symbol" pitchFamily="18" charset="2"/>
              </a:rPr>
              <a:t>	V</a:t>
            </a:r>
            <a:r>
              <a:rPr lang="en-US" altLang="en-US" baseline="-25000" dirty="0">
                <a:sym typeface="Symbol" pitchFamily="18" charset="2"/>
              </a:rPr>
              <a:t>1</a:t>
            </a:r>
            <a:r>
              <a:rPr lang="en-US" altLang="en-US" dirty="0">
                <a:sym typeface="Symbol" pitchFamily="18" charset="2"/>
              </a:rPr>
              <a:t> = 1.8(2) = 3.6 V.</a:t>
            </a:r>
          </a:p>
          <a:p>
            <a:pPr>
              <a:spcBef>
                <a:spcPct val="10000"/>
              </a:spcBef>
            </a:pPr>
            <a:r>
              <a:rPr lang="en-US" altLang="en-US" i="1" dirty="0">
                <a:sym typeface="Symbol" pitchFamily="18" charset="2"/>
              </a:rPr>
              <a:t>	V</a:t>
            </a:r>
            <a:r>
              <a:rPr lang="en-US" altLang="en-US" baseline="-25000" dirty="0">
                <a:sym typeface="Symbol" pitchFamily="18" charset="2"/>
              </a:rPr>
              <a:t>2</a:t>
            </a:r>
            <a:r>
              <a:rPr lang="en-US" altLang="en-US" dirty="0">
                <a:sym typeface="Symbol" pitchFamily="18" charset="2"/>
              </a:rPr>
              <a:t> = 1.8(2) = 3.6 V.</a:t>
            </a:r>
          </a:p>
          <a:p>
            <a:pPr>
              <a:spcBef>
                <a:spcPct val="10000"/>
              </a:spcBef>
            </a:pPr>
            <a:r>
              <a:rPr lang="en-US" altLang="en-US" i="1" dirty="0">
                <a:sym typeface="Symbol" pitchFamily="18" charset="2"/>
              </a:rPr>
              <a:t>	V</a:t>
            </a:r>
            <a:r>
              <a:rPr lang="en-US" altLang="en-US" baseline="-25000" dirty="0">
                <a:sym typeface="Symbol" pitchFamily="18" charset="2"/>
              </a:rPr>
              <a:t>3</a:t>
            </a:r>
            <a:r>
              <a:rPr lang="en-US" altLang="en-US" dirty="0">
                <a:sym typeface="Symbol" pitchFamily="18" charset="2"/>
              </a:rPr>
              <a:t> = 2.4(2) = 4.8 V.</a:t>
            </a:r>
          </a:p>
          <a:p>
            <a:pPr>
              <a:spcBef>
                <a:spcPct val="10000"/>
              </a:spcBef>
            </a:pPr>
            <a:r>
              <a:rPr lang="en-US" altLang="en-US" i="1" dirty="0">
                <a:sym typeface="Symbol" pitchFamily="18" charset="2"/>
              </a:rPr>
              <a:t>	V</a:t>
            </a:r>
            <a:r>
              <a:rPr lang="en-US" altLang="en-US" baseline="-25000" dirty="0">
                <a:sym typeface="Symbol" pitchFamily="18" charset="2"/>
              </a:rPr>
              <a:t>4</a:t>
            </a:r>
            <a:r>
              <a:rPr lang="en-US" altLang="en-US" dirty="0">
                <a:sym typeface="Symbol" pitchFamily="18" charset="2"/>
              </a:rPr>
              <a:t> = 0.6(2) = 1.2 V.</a:t>
            </a:r>
          </a:p>
          <a:p>
            <a:pPr>
              <a:spcBef>
                <a:spcPct val="10000"/>
              </a:spcBef>
            </a:pPr>
            <a:r>
              <a:rPr lang="en-US" altLang="en-US" dirty="0">
                <a:solidFill>
                  <a:srgbClr val="000000"/>
                </a:solidFill>
                <a:sym typeface="Symbol" pitchFamily="18" charset="2"/>
              </a:rPr>
              <a:t></a:t>
            </a:r>
            <a:r>
              <a:rPr lang="en-US" altLang="en-US" dirty="0">
                <a:sym typeface="Symbol" pitchFamily="18" charset="2"/>
              </a:rPr>
              <a:t>Use both of Kirchhoff’s rules to                                    check junctions and loops.</a:t>
            </a:r>
          </a:p>
        </p:txBody>
      </p:sp>
      <p:sp>
        <p:nvSpPr>
          <p:cNvPr id="80899" name="Rectangle 2"/>
          <p:cNvSpPr>
            <a:spLocks noChangeArrowheads="1"/>
          </p:cNvSpPr>
          <p:nvPr/>
        </p:nvSpPr>
        <p:spPr bwMode="auto">
          <a:xfrm>
            <a:off x="685800" y="1549400"/>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solving the circuit</a:t>
            </a:r>
            <a:r>
              <a:rPr lang="en-US" altLang="en-US" sz="2000">
                <a:solidFill>
                  <a:srgbClr val="000000"/>
                </a:solidFill>
                <a:latin typeface="Courier New" pitchFamily="49" charset="0"/>
                <a:ea typeface="Calibri" pitchFamily="34" charset="0"/>
                <a:cs typeface="Times New Roman" pitchFamily="18" charset="0"/>
              </a:rPr>
              <a:t>	</a:t>
            </a:r>
          </a:p>
        </p:txBody>
      </p:sp>
      <p:sp>
        <p:nvSpPr>
          <p:cNvPr id="80900"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8090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80902"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227335"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none" w="med" len="med"/>
            <a:tailEnd type="arrow" w="med" len="med"/>
          </a:ln>
        </p:spPr>
        <p:txBody>
          <a:bodyPr/>
          <a:lstStyle/>
          <a:p>
            <a:endParaRPr lang="en-US"/>
          </a:p>
        </p:txBody>
      </p:sp>
      <p:sp>
        <p:nvSpPr>
          <p:cNvPr id="227336"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type="arrow" w="med" len="med"/>
            <a:tailEnd/>
          </a:ln>
        </p:spPr>
        <p:txBody>
          <a:bodyPr/>
          <a:lstStyle/>
          <a:p>
            <a:endParaRPr lang="en-US"/>
          </a:p>
        </p:txBody>
      </p:sp>
      <p:sp>
        <p:nvSpPr>
          <p:cNvPr id="227337" name="Text Box 9"/>
          <p:cNvSpPr txBox="1">
            <a:spLocks noChangeArrowheads="1"/>
          </p:cNvSpPr>
          <p:nvPr/>
        </p:nvSpPr>
        <p:spPr bwMode="auto">
          <a:xfrm rot="16200000">
            <a:off x="4581525" y="4795157"/>
            <a:ext cx="895350" cy="457200"/>
          </a:xfrm>
          <a:prstGeom prst="rect">
            <a:avLst/>
          </a:prstGeom>
          <a:noFill/>
          <a:ln w="9525">
            <a:noFill/>
            <a:miter lim="800000"/>
            <a:headEnd/>
            <a:tailEnd/>
          </a:ln>
        </p:spPr>
        <p:txBody>
          <a:bodyPr wrap="none">
            <a:spAutoFit/>
          </a:bodyPr>
          <a:lstStyle/>
          <a:p>
            <a:r>
              <a:rPr lang="en-US" altLang="en-US" dirty="0">
                <a:solidFill>
                  <a:srgbClr val="003300"/>
                </a:solidFill>
              </a:rPr>
              <a:t>1.8 A</a:t>
            </a:r>
          </a:p>
        </p:txBody>
      </p:sp>
      <p:sp>
        <p:nvSpPr>
          <p:cNvPr id="227338" name="Text Box 10"/>
          <p:cNvSpPr txBox="1">
            <a:spLocks noChangeArrowheads="1"/>
          </p:cNvSpPr>
          <p:nvPr/>
        </p:nvSpPr>
        <p:spPr bwMode="auto">
          <a:xfrm rot="5400000">
            <a:off x="7084560" y="5504085"/>
            <a:ext cx="895350" cy="457200"/>
          </a:xfrm>
          <a:prstGeom prst="rect">
            <a:avLst/>
          </a:prstGeom>
          <a:noFill/>
          <a:ln w="9525">
            <a:noFill/>
            <a:miter lim="800000"/>
            <a:headEnd/>
            <a:tailEnd/>
          </a:ln>
        </p:spPr>
        <p:txBody>
          <a:bodyPr wrap="none">
            <a:spAutoFit/>
          </a:bodyPr>
          <a:lstStyle/>
          <a:p>
            <a:r>
              <a:rPr lang="en-US" altLang="en-US" dirty="0">
                <a:solidFill>
                  <a:srgbClr val="008000"/>
                </a:solidFill>
              </a:rPr>
              <a:t>0.6 A</a:t>
            </a:r>
          </a:p>
        </p:txBody>
      </p:sp>
      <p:sp>
        <p:nvSpPr>
          <p:cNvPr id="227339" name="Text Box 11"/>
          <p:cNvSpPr txBox="1">
            <a:spLocks noChangeArrowheads="1"/>
          </p:cNvSpPr>
          <p:nvPr/>
        </p:nvSpPr>
        <p:spPr bwMode="auto">
          <a:xfrm>
            <a:off x="7428140" y="4262665"/>
            <a:ext cx="895350" cy="457200"/>
          </a:xfrm>
          <a:prstGeom prst="rect">
            <a:avLst/>
          </a:prstGeom>
          <a:noFill/>
          <a:ln w="9525">
            <a:noFill/>
            <a:miter lim="800000"/>
            <a:headEnd/>
            <a:tailEnd/>
          </a:ln>
        </p:spPr>
        <p:txBody>
          <a:bodyPr wrap="none">
            <a:spAutoFit/>
          </a:bodyPr>
          <a:lstStyle/>
          <a:p>
            <a:r>
              <a:rPr lang="en-US" altLang="en-US" dirty="0">
                <a:solidFill>
                  <a:srgbClr val="669900"/>
                </a:solidFill>
              </a:rPr>
              <a:t>2.4 A</a:t>
            </a:r>
          </a:p>
        </p:txBody>
      </p:sp>
      <p:sp>
        <p:nvSpPr>
          <p:cNvPr id="227340" name="Text Box 12"/>
          <p:cNvSpPr txBox="1">
            <a:spLocks noChangeArrowheads="1"/>
          </p:cNvSpPr>
          <p:nvPr/>
        </p:nvSpPr>
        <p:spPr bwMode="auto">
          <a:xfrm rot="5400000">
            <a:off x="7640638" y="5751513"/>
            <a:ext cx="895350" cy="457200"/>
          </a:xfrm>
          <a:prstGeom prst="rect">
            <a:avLst/>
          </a:prstGeom>
          <a:noFill/>
          <a:ln w="9525">
            <a:noFill/>
            <a:miter lim="800000"/>
            <a:headEnd/>
            <a:tailEnd/>
          </a:ln>
        </p:spPr>
        <p:txBody>
          <a:bodyPr wrap="none">
            <a:spAutoFit/>
          </a:bodyPr>
          <a:lstStyle/>
          <a:p>
            <a:r>
              <a:rPr lang="en-US" altLang="en-US">
                <a:solidFill>
                  <a:srgbClr val="669900"/>
                </a:solidFill>
              </a:rPr>
              <a:t>4.8 V</a:t>
            </a:r>
          </a:p>
        </p:txBody>
      </p:sp>
      <p:sp>
        <p:nvSpPr>
          <p:cNvPr id="227341" name="Text Box 13"/>
          <p:cNvSpPr txBox="1">
            <a:spLocks noChangeArrowheads="1"/>
          </p:cNvSpPr>
          <p:nvPr/>
        </p:nvSpPr>
        <p:spPr bwMode="auto">
          <a:xfrm>
            <a:off x="5403626" y="6211888"/>
            <a:ext cx="895350" cy="457200"/>
          </a:xfrm>
          <a:prstGeom prst="rect">
            <a:avLst/>
          </a:prstGeom>
          <a:noFill/>
          <a:ln w="9525">
            <a:noFill/>
            <a:miter lim="800000"/>
            <a:headEnd/>
            <a:tailEnd/>
          </a:ln>
        </p:spPr>
        <p:txBody>
          <a:bodyPr wrap="none">
            <a:spAutoFit/>
          </a:bodyPr>
          <a:lstStyle/>
          <a:p>
            <a:r>
              <a:rPr lang="en-US" altLang="en-US" dirty="0">
                <a:solidFill>
                  <a:srgbClr val="003300"/>
                </a:solidFill>
              </a:rPr>
              <a:t>3.6 V</a:t>
            </a:r>
          </a:p>
        </p:txBody>
      </p:sp>
      <p:sp>
        <p:nvSpPr>
          <p:cNvPr id="227342" name="Text Box 14"/>
          <p:cNvSpPr txBox="1">
            <a:spLocks noChangeArrowheads="1"/>
          </p:cNvSpPr>
          <p:nvPr/>
        </p:nvSpPr>
        <p:spPr bwMode="auto">
          <a:xfrm>
            <a:off x="5499780" y="4219576"/>
            <a:ext cx="895350" cy="457200"/>
          </a:xfrm>
          <a:prstGeom prst="rect">
            <a:avLst/>
          </a:prstGeom>
          <a:noFill/>
          <a:ln w="9525">
            <a:noFill/>
            <a:miter lim="800000"/>
            <a:headEnd/>
            <a:tailEnd/>
          </a:ln>
        </p:spPr>
        <p:txBody>
          <a:bodyPr wrap="none">
            <a:spAutoFit/>
          </a:bodyPr>
          <a:lstStyle/>
          <a:p>
            <a:r>
              <a:rPr lang="en-US" altLang="en-US" dirty="0">
                <a:solidFill>
                  <a:srgbClr val="003300"/>
                </a:solidFill>
              </a:rPr>
              <a:t>3.6 V</a:t>
            </a:r>
          </a:p>
        </p:txBody>
      </p:sp>
      <p:sp>
        <p:nvSpPr>
          <p:cNvPr id="227343" name="Text Box 15"/>
          <p:cNvSpPr txBox="1">
            <a:spLocks noChangeArrowheads="1"/>
          </p:cNvSpPr>
          <p:nvPr/>
        </p:nvSpPr>
        <p:spPr bwMode="auto">
          <a:xfrm rot="5400000">
            <a:off x="6483350" y="5207000"/>
            <a:ext cx="895350" cy="457200"/>
          </a:xfrm>
          <a:prstGeom prst="rect">
            <a:avLst/>
          </a:prstGeom>
          <a:noFill/>
          <a:ln w="9525">
            <a:noFill/>
            <a:miter lim="800000"/>
            <a:headEnd/>
            <a:tailEnd/>
          </a:ln>
        </p:spPr>
        <p:txBody>
          <a:bodyPr wrap="none">
            <a:spAutoFit/>
          </a:bodyPr>
          <a:lstStyle/>
          <a:p>
            <a:r>
              <a:rPr lang="en-US" altLang="en-US">
                <a:solidFill>
                  <a:srgbClr val="008000"/>
                </a:solidFill>
              </a:rPr>
              <a:t>1.2 V</a:t>
            </a:r>
          </a:p>
        </p:txBody>
      </p:sp>
      <p:sp>
        <p:nvSpPr>
          <p:cNvPr id="227344" name="Text Box 16"/>
          <p:cNvSpPr txBox="1">
            <a:spLocks noChangeArrowheads="1"/>
          </p:cNvSpPr>
          <p:nvPr/>
        </p:nvSpPr>
        <p:spPr bwMode="auto">
          <a:xfrm>
            <a:off x="5551488" y="5405438"/>
            <a:ext cx="811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12 V</a:t>
            </a:r>
            <a:endParaRPr lang="en-US" altLang="en-US" i="1">
              <a:solidFill>
                <a:srgbClr val="003300"/>
              </a:solidFill>
            </a:endParaRPr>
          </a:p>
        </p:txBody>
      </p:sp>
      <p:sp>
        <p:nvSpPr>
          <p:cNvPr id="227345" name="Text Box 17"/>
          <p:cNvSpPr txBox="1">
            <a:spLocks noChangeArrowheads="1"/>
          </p:cNvSpPr>
          <p:nvPr/>
        </p:nvSpPr>
        <p:spPr bwMode="auto">
          <a:xfrm>
            <a:off x="6425292" y="5867853"/>
            <a:ext cx="641350" cy="457200"/>
          </a:xfrm>
          <a:prstGeom prst="rect">
            <a:avLst/>
          </a:prstGeom>
          <a:noFill/>
          <a:ln w="9525">
            <a:noFill/>
            <a:miter lim="800000"/>
            <a:headEnd/>
            <a:tailEnd/>
          </a:ln>
        </p:spPr>
        <p:txBody>
          <a:bodyPr wrap="none">
            <a:spAutoFit/>
          </a:bodyPr>
          <a:lstStyle/>
          <a:p>
            <a:r>
              <a:rPr lang="en-US" altLang="en-US" dirty="0">
                <a:solidFill>
                  <a:srgbClr val="008000"/>
                </a:solidFill>
                <a:sym typeface="Symbol" pitchFamily="18" charset="2"/>
              </a:rPr>
              <a:t>6 V</a:t>
            </a:r>
            <a:endParaRPr lang="en-US" altLang="en-US" i="1" dirty="0">
              <a:solidFill>
                <a:srgbClr val="008000"/>
              </a:solidFill>
            </a:endParaRPr>
          </a:p>
        </p:txBody>
      </p:sp>
      <p:sp>
        <p:nvSpPr>
          <p:cNvPr id="18" name="Text Box 12"/>
          <p:cNvSpPr txBox="1">
            <a:spLocks noChangeArrowheads="1"/>
          </p:cNvSpPr>
          <p:nvPr/>
        </p:nvSpPr>
        <p:spPr bwMode="auto">
          <a:xfrm>
            <a:off x="8425090" y="5707970"/>
            <a:ext cx="500063" cy="457200"/>
          </a:xfrm>
          <a:prstGeom prst="rect">
            <a:avLst/>
          </a:prstGeom>
          <a:noFill/>
          <a:ln w="9525">
            <a:noFill/>
            <a:miter lim="800000"/>
            <a:headEnd/>
            <a:tailEnd/>
          </a:ln>
        </p:spPr>
        <p:txBody>
          <a:bodyPr wrap="none">
            <a:spAutoFit/>
          </a:bodyPr>
          <a:lstStyle/>
          <a:p>
            <a:r>
              <a:rPr lang="en-US" altLang="en-US" i="1" dirty="0">
                <a:solidFill>
                  <a:srgbClr val="669900"/>
                </a:solidFill>
              </a:rPr>
              <a:t>V</a:t>
            </a:r>
            <a:r>
              <a:rPr lang="en-US" altLang="en-US" baseline="-25000" dirty="0">
                <a:solidFill>
                  <a:srgbClr val="669900"/>
                </a:solidFill>
              </a:rPr>
              <a:t>3</a:t>
            </a:r>
            <a:endParaRPr lang="en-US" altLang="en-US" i="1" dirty="0">
              <a:solidFill>
                <a:srgbClr val="669900"/>
              </a:solidFill>
            </a:endParaRPr>
          </a:p>
        </p:txBody>
      </p:sp>
      <p:sp>
        <p:nvSpPr>
          <p:cNvPr id="19" name="Text Box 13"/>
          <p:cNvSpPr txBox="1">
            <a:spLocks noChangeArrowheads="1"/>
          </p:cNvSpPr>
          <p:nvPr/>
        </p:nvSpPr>
        <p:spPr bwMode="auto">
          <a:xfrm>
            <a:off x="6332991" y="6183766"/>
            <a:ext cx="500062" cy="457200"/>
          </a:xfrm>
          <a:prstGeom prst="rect">
            <a:avLst/>
          </a:prstGeom>
          <a:noFill/>
          <a:ln w="9525">
            <a:noFill/>
            <a:miter lim="800000"/>
            <a:headEnd/>
            <a:tailEnd/>
          </a:ln>
        </p:spPr>
        <p:txBody>
          <a:bodyPr wrap="none">
            <a:spAutoFit/>
          </a:bodyPr>
          <a:lstStyle/>
          <a:p>
            <a:r>
              <a:rPr lang="en-US" altLang="en-US" i="1" dirty="0">
                <a:solidFill>
                  <a:srgbClr val="003300"/>
                </a:solidFill>
              </a:rPr>
              <a:t>V</a:t>
            </a:r>
            <a:r>
              <a:rPr lang="en-US" altLang="en-US" baseline="-25000" dirty="0">
                <a:solidFill>
                  <a:srgbClr val="003300"/>
                </a:solidFill>
              </a:rPr>
              <a:t>1</a:t>
            </a:r>
            <a:endParaRPr lang="en-US" altLang="en-US" i="1" dirty="0">
              <a:solidFill>
                <a:srgbClr val="003300"/>
              </a:solidFill>
            </a:endParaRPr>
          </a:p>
        </p:txBody>
      </p:sp>
      <p:sp>
        <p:nvSpPr>
          <p:cNvPr id="20" name="Text Box 14"/>
          <p:cNvSpPr txBox="1">
            <a:spLocks noChangeArrowheads="1"/>
          </p:cNvSpPr>
          <p:nvPr/>
        </p:nvSpPr>
        <p:spPr bwMode="auto">
          <a:xfrm>
            <a:off x="5673724" y="4712834"/>
            <a:ext cx="500063" cy="457200"/>
          </a:xfrm>
          <a:prstGeom prst="rect">
            <a:avLst/>
          </a:prstGeom>
          <a:noFill/>
          <a:ln w="9525">
            <a:noFill/>
            <a:miter lim="800000"/>
            <a:headEnd/>
            <a:tailEnd/>
          </a:ln>
        </p:spPr>
        <p:txBody>
          <a:bodyPr wrap="none">
            <a:spAutoFit/>
          </a:bodyPr>
          <a:lstStyle/>
          <a:p>
            <a:r>
              <a:rPr lang="en-US" altLang="en-US" i="1" dirty="0">
                <a:solidFill>
                  <a:srgbClr val="003300"/>
                </a:solidFill>
              </a:rPr>
              <a:t>V</a:t>
            </a:r>
            <a:r>
              <a:rPr lang="en-US" altLang="en-US" baseline="-25000" dirty="0">
                <a:solidFill>
                  <a:srgbClr val="003300"/>
                </a:solidFill>
              </a:rPr>
              <a:t>2</a:t>
            </a:r>
            <a:endParaRPr lang="en-US" altLang="en-US" i="1" dirty="0">
              <a:solidFill>
                <a:srgbClr val="003300"/>
              </a:solidFill>
            </a:endParaRPr>
          </a:p>
        </p:txBody>
      </p:sp>
      <p:sp>
        <p:nvSpPr>
          <p:cNvPr id="21" name="Text Box 15"/>
          <p:cNvSpPr txBox="1">
            <a:spLocks noChangeArrowheads="1"/>
          </p:cNvSpPr>
          <p:nvPr/>
        </p:nvSpPr>
        <p:spPr bwMode="auto">
          <a:xfrm>
            <a:off x="7312026" y="4843687"/>
            <a:ext cx="500063" cy="457200"/>
          </a:xfrm>
          <a:prstGeom prst="rect">
            <a:avLst/>
          </a:prstGeom>
          <a:noFill/>
          <a:ln w="9525">
            <a:noFill/>
            <a:miter lim="800000"/>
            <a:headEnd/>
            <a:tailEnd/>
          </a:ln>
        </p:spPr>
        <p:txBody>
          <a:bodyPr wrap="none">
            <a:spAutoFit/>
          </a:bodyPr>
          <a:lstStyle/>
          <a:p>
            <a:r>
              <a:rPr lang="en-US" altLang="en-US" i="1" dirty="0">
                <a:solidFill>
                  <a:srgbClr val="008000"/>
                </a:solidFill>
              </a:rPr>
              <a:t>V</a:t>
            </a:r>
            <a:r>
              <a:rPr lang="en-US" altLang="en-US" baseline="-25000" dirty="0">
                <a:solidFill>
                  <a:srgbClr val="008000"/>
                </a:solidFill>
              </a:rPr>
              <a:t>4</a:t>
            </a:r>
            <a:endParaRPr lang="en-US" altLang="en-US" i="1" dirty="0">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2" end="2"/>
                                            </p:txEl>
                                          </p:spTgt>
                                        </p:tgtEl>
                                        <p:attrNameLst>
                                          <p:attrName>style.visibility</p:attrName>
                                        </p:attrNameLst>
                                      </p:cBhvr>
                                      <p:to>
                                        <p:strVal val="visible"/>
                                      </p:to>
                                    </p:set>
                                    <p:anim calcmode="lin" valueType="num">
                                      <p:cBhvr additive="base">
                                        <p:cTn id="7"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27336"/>
                                        </p:tgtEl>
                                        <p:attrNameLst>
                                          <p:attrName>style.visibility</p:attrName>
                                        </p:attrNameLst>
                                      </p:cBhvr>
                                      <p:to>
                                        <p:strVal val="visible"/>
                                      </p:to>
                                    </p:set>
                                    <p:animEffect transition="in" filter="wipe(down)">
                                      <p:cBhvr>
                                        <p:cTn id="13" dur="500"/>
                                        <p:tgtEl>
                                          <p:spTgt spid="227336"/>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227335"/>
                                        </p:tgtEl>
                                        <p:attrNameLst>
                                          <p:attrName>style.visibility</p:attrName>
                                        </p:attrNameLst>
                                      </p:cBhvr>
                                      <p:to>
                                        <p:strVal val="visible"/>
                                      </p:to>
                                    </p:set>
                                    <p:animEffect transition="in" filter="wheel(4)">
                                      <p:cBhvr>
                                        <p:cTn id="18" dur="2000"/>
                                        <p:tgtEl>
                                          <p:spTgt spid="227335"/>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27344"/>
                                        </p:tgtEl>
                                        <p:attrNameLst>
                                          <p:attrName>style.visibility</p:attrName>
                                        </p:attrNameLst>
                                      </p:cBhvr>
                                      <p:to>
                                        <p:strVal val="visible"/>
                                      </p:to>
                                    </p:set>
                                    <p:anim calcmode="lin" valueType="num">
                                      <p:cBhvr>
                                        <p:cTn id="45" dur="500" fill="hold"/>
                                        <p:tgtEl>
                                          <p:spTgt spid="227344"/>
                                        </p:tgtEl>
                                        <p:attrNameLst>
                                          <p:attrName>ppt_w</p:attrName>
                                        </p:attrNameLst>
                                      </p:cBhvr>
                                      <p:tavLst>
                                        <p:tav tm="0">
                                          <p:val>
                                            <p:fltVal val="0"/>
                                          </p:val>
                                        </p:tav>
                                        <p:tav tm="100000">
                                          <p:val>
                                            <p:strVal val="#ppt_w"/>
                                          </p:val>
                                        </p:tav>
                                      </p:tavLst>
                                    </p:anim>
                                    <p:anim calcmode="lin" valueType="num">
                                      <p:cBhvr>
                                        <p:cTn id="46" dur="500" fill="hold"/>
                                        <p:tgtEl>
                                          <p:spTgt spid="227344"/>
                                        </p:tgtEl>
                                        <p:attrNameLst>
                                          <p:attrName>ppt_h</p:attrName>
                                        </p:attrNameLst>
                                      </p:cBhvr>
                                      <p:tavLst>
                                        <p:tav tm="0">
                                          <p:val>
                                            <p:fltVal val="0"/>
                                          </p:val>
                                        </p:tav>
                                        <p:tav tm="100000">
                                          <p:val>
                                            <p:strVal val="#ppt_h"/>
                                          </p:val>
                                        </p:tav>
                                      </p:tavLst>
                                    </p:anim>
                                    <p:animEffect transition="in" filter="fade">
                                      <p:cBhvr>
                                        <p:cTn id="47" dur="500"/>
                                        <p:tgtEl>
                                          <p:spTgt spid="227344"/>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227345"/>
                                        </p:tgtEl>
                                        <p:attrNameLst>
                                          <p:attrName>style.visibility</p:attrName>
                                        </p:attrNameLst>
                                      </p:cBhvr>
                                      <p:to>
                                        <p:strVal val="visible"/>
                                      </p:to>
                                    </p:set>
                                    <p:anim calcmode="lin" valueType="num">
                                      <p:cBhvr>
                                        <p:cTn id="52" dur="500" fill="hold"/>
                                        <p:tgtEl>
                                          <p:spTgt spid="227345"/>
                                        </p:tgtEl>
                                        <p:attrNameLst>
                                          <p:attrName>ppt_w</p:attrName>
                                        </p:attrNameLst>
                                      </p:cBhvr>
                                      <p:tavLst>
                                        <p:tav tm="0">
                                          <p:val>
                                            <p:fltVal val="0"/>
                                          </p:val>
                                        </p:tav>
                                        <p:tav tm="100000">
                                          <p:val>
                                            <p:strVal val="#ppt_w"/>
                                          </p:val>
                                        </p:tav>
                                      </p:tavLst>
                                    </p:anim>
                                    <p:anim calcmode="lin" valueType="num">
                                      <p:cBhvr>
                                        <p:cTn id="53" dur="500" fill="hold"/>
                                        <p:tgtEl>
                                          <p:spTgt spid="227345"/>
                                        </p:tgtEl>
                                        <p:attrNameLst>
                                          <p:attrName>ppt_h</p:attrName>
                                        </p:attrNameLst>
                                      </p:cBhvr>
                                      <p:tavLst>
                                        <p:tav tm="0">
                                          <p:val>
                                            <p:fltVal val="0"/>
                                          </p:val>
                                        </p:tav>
                                        <p:tav tm="100000">
                                          <p:val>
                                            <p:strVal val="#ppt_h"/>
                                          </p:val>
                                        </p:tav>
                                      </p:tavLst>
                                    </p:anim>
                                    <p:animEffect transition="in" filter="fade">
                                      <p:cBhvr>
                                        <p:cTn id="54" dur="500"/>
                                        <p:tgtEl>
                                          <p:spTgt spid="227345"/>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27337"/>
                                        </p:tgtEl>
                                        <p:attrNameLst>
                                          <p:attrName>style.visibility</p:attrName>
                                        </p:attrNameLst>
                                      </p:cBhvr>
                                      <p:to>
                                        <p:strVal val="visible"/>
                                      </p:to>
                                    </p:set>
                                    <p:anim calcmode="lin" valueType="num">
                                      <p:cBhvr>
                                        <p:cTn id="59" dur="500" fill="hold"/>
                                        <p:tgtEl>
                                          <p:spTgt spid="227337"/>
                                        </p:tgtEl>
                                        <p:attrNameLst>
                                          <p:attrName>ppt_w</p:attrName>
                                        </p:attrNameLst>
                                      </p:cBhvr>
                                      <p:tavLst>
                                        <p:tav tm="0">
                                          <p:val>
                                            <p:fltVal val="0"/>
                                          </p:val>
                                        </p:tav>
                                        <p:tav tm="100000">
                                          <p:val>
                                            <p:strVal val="#ppt_w"/>
                                          </p:val>
                                        </p:tav>
                                      </p:tavLst>
                                    </p:anim>
                                    <p:anim calcmode="lin" valueType="num">
                                      <p:cBhvr>
                                        <p:cTn id="60" dur="500" fill="hold"/>
                                        <p:tgtEl>
                                          <p:spTgt spid="227337"/>
                                        </p:tgtEl>
                                        <p:attrNameLst>
                                          <p:attrName>ppt_h</p:attrName>
                                        </p:attrNameLst>
                                      </p:cBhvr>
                                      <p:tavLst>
                                        <p:tav tm="0">
                                          <p:val>
                                            <p:fltVal val="0"/>
                                          </p:val>
                                        </p:tav>
                                        <p:tav tm="100000">
                                          <p:val>
                                            <p:strVal val="#ppt_h"/>
                                          </p:val>
                                        </p:tav>
                                      </p:tavLst>
                                    </p:anim>
                                    <p:animEffect transition="in" filter="fade">
                                      <p:cBhvr>
                                        <p:cTn id="61" dur="500"/>
                                        <p:tgtEl>
                                          <p:spTgt spid="227337"/>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227338"/>
                                        </p:tgtEl>
                                        <p:attrNameLst>
                                          <p:attrName>style.visibility</p:attrName>
                                        </p:attrNameLst>
                                      </p:cBhvr>
                                      <p:to>
                                        <p:strVal val="visible"/>
                                      </p:to>
                                    </p:set>
                                    <p:anim calcmode="lin" valueType="num">
                                      <p:cBhvr>
                                        <p:cTn id="66" dur="500" fill="hold"/>
                                        <p:tgtEl>
                                          <p:spTgt spid="227338"/>
                                        </p:tgtEl>
                                        <p:attrNameLst>
                                          <p:attrName>ppt_w</p:attrName>
                                        </p:attrNameLst>
                                      </p:cBhvr>
                                      <p:tavLst>
                                        <p:tav tm="0">
                                          <p:val>
                                            <p:fltVal val="0"/>
                                          </p:val>
                                        </p:tav>
                                        <p:tav tm="100000">
                                          <p:val>
                                            <p:strVal val="#ppt_w"/>
                                          </p:val>
                                        </p:tav>
                                      </p:tavLst>
                                    </p:anim>
                                    <p:anim calcmode="lin" valueType="num">
                                      <p:cBhvr>
                                        <p:cTn id="67" dur="500" fill="hold"/>
                                        <p:tgtEl>
                                          <p:spTgt spid="227338"/>
                                        </p:tgtEl>
                                        <p:attrNameLst>
                                          <p:attrName>ppt_h</p:attrName>
                                        </p:attrNameLst>
                                      </p:cBhvr>
                                      <p:tavLst>
                                        <p:tav tm="0">
                                          <p:val>
                                            <p:fltVal val="0"/>
                                          </p:val>
                                        </p:tav>
                                        <p:tav tm="100000">
                                          <p:val>
                                            <p:strVal val="#ppt_h"/>
                                          </p:val>
                                        </p:tav>
                                      </p:tavLst>
                                    </p:anim>
                                    <p:animEffect transition="in" filter="fade">
                                      <p:cBhvr>
                                        <p:cTn id="68" dur="500"/>
                                        <p:tgtEl>
                                          <p:spTgt spid="227338"/>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227339"/>
                                        </p:tgtEl>
                                        <p:attrNameLst>
                                          <p:attrName>style.visibility</p:attrName>
                                        </p:attrNameLst>
                                      </p:cBhvr>
                                      <p:to>
                                        <p:strVal val="visible"/>
                                      </p:to>
                                    </p:set>
                                    <p:anim calcmode="lin" valueType="num">
                                      <p:cBhvr>
                                        <p:cTn id="73" dur="500" fill="hold"/>
                                        <p:tgtEl>
                                          <p:spTgt spid="227339"/>
                                        </p:tgtEl>
                                        <p:attrNameLst>
                                          <p:attrName>ppt_w</p:attrName>
                                        </p:attrNameLst>
                                      </p:cBhvr>
                                      <p:tavLst>
                                        <p:tav tm="0">
                                          <p:val>
                                            <p:fltVal val="0"/>
                                          </p:val>
                                        </p:tav>
                                        <p:tav tm="100000">
                                          <p:val>
                                            <p:strVal val="#ppt_w"/>
                                          </p:val>
                                        </p:tav>
                                      </p:tavLst>
                                    </p:anim>
                                    <p:anim calcmode="lin" valueType="num">
                                      <p:cBhvr>
                                        <p:cTn id="74" dur="500" fill="hold"/>
                                        <p:tgtEl>
                                          <p:spTgt spid="227339"/>
                                        </p:tgtEl>
                                        <p:attrNameLst>
                                          <p:attrName>ppt_h</p:attrName>
                                        </p:attrNameLst>
                                      </p:cBhvr>
                                      <p:tavLst>
                                        <p:tav tm="0">
                                          <p:val>
                                            <p:fltVal val="0"/>
                                          </p:val>
                                        </p:tav>
                                        <p:tav tm="100000">
                                          <p:val>
                                            <p:strVal val="#ppt_h"/>
                                          </p:val>
                                        </p:tav>
                                      </p:tavLst>
                                    </p:anim>
                                    <p:animEffect transition="in" filter="fade">
                                      <p:cBhvr>
                                        <p:cTn id="75" dur="500"/>
                                        <p:tgtEl>
                                          <p:spTgt spid="227339"/>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822294">
                                            <p:txEl>
                                              <p:pRg st="3" end="3"/>
                                            </p:txEl>
                                          </p:spTgt>
                                        </p:tgtEl>
                                        <p:attrNameLst>
                                          <p:attrName>style.visibility</p:attrName>
                                        </p:attrNameLst>
                                      </p:cBhvr>
                                      <p:to>
                                        <p:strVal val="visible"/>
                                      </p:to>
                                    </p:set>
                                    <p:anim calcmode="lin" valueType="num">
                                      <p:cBhvr additive="base">
                                        <p:cTn id="80"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822294">
                                            <p:txEl>
                                              <p:pRg st="4" end="4"/>
                                            </p:txEl>
                                          </p:spTgt>
                                        </p:tgtEl>
                                        <p:attrNameLst>
                                          <p:attrName>style.visibility</p:attrName>
                                        </p:attrNameLst>
                                      </p:cBhvr>
                                      <p:to>
                                        <p:strVal val="visible"/>
                                      </p:to>
                                    </p:set>
                                    <p:anim calcmode="lin" valueType="num">
                                      <p:cBhvr additive="base">
                                        <p:cTn id="86"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27341"/>
                                        </p:tgtEl>
                                        <p:attrNameLst>
                                          <p:attrName>style.visibility</p:attrName>
                                        </p:attrNameLst>
                                      </p:cBhvr>
                                      <p:to>
                                        <p:strVal val="visible"/>
                                      </p:to>
                                    </p:set>
                                    <p:anim calcmode="lin" valueType="num">
                                      <p:cBhvr>
                                        <p:cTn id="92" dur="500" fill="hold"/>
                                        <p:tgtEl>
                                          <p:spTgt spid="227341"/>
                                        </p:tgtEl>
                                        <p:attrNameLst>
                                          <p:attrName>ppt_w</p:attrName>
                                        </p:attrNameLst>
                                      </p:cBhvr>
                                      <p:tavLst>
                                        <p:tav tm="0">
                                          <p:val>
                                            <p:fltVal val="0"/>
                                          </p:val>
                                        </p:tav>
                                        <p:tav tm="100000">
                                          <p:val>
                                            <p:strVal val="#ppt_w"/>
                                          </p:val>
                                        </p:tav>
                                      </p:tavLst>
                                    </p:anim>
                                    <p:anim calcmode="lin" valueType="num">
                                      <p:cBhvr>
                                        <p:cTn id="93" dur="500" fill="hold"/>
                                        <p:tgtEl>
                                          <p:spTgt spid="227341"/>
                                        </p:tgtEl>
                                        <p:attrNameLst>
                                          <p:attrName>ppt_h</p:attrName>
                                        </p:attrNameLst>
                                      </p:cBhvr>
                                      <p:tavLst>
                                        <p:tav tm="0">
                                          <p:val>
                                            <p:fltVal val="0"/>
                                          </p:val>
                                        </p:tav>
                                        <p:tav tm="100000">
                                          <p:val>
                                            <p:strVal val="#ppt_h"/>
                                          </p:val>
                                        </p:tav>
                                      </p:tavLst>
                                    </p:anim>
                                    <p:animEffect transition="in" filter="fade">
                                      <p:cBhvr>
                                        <p:cTn id="94" dur="500"/>
                                        <p:tgtEl>
                                          <p:spTgt spid="227341"/>
                                        </p:tgtEl>
                                      </p:cBhvr>
                                    </p:animEffect>
                                  </p:childTnLst>
                                  <p:subTnLst>
                                    <p:audio>
                                      <p:cMediaNode>
                                        <p:cTn display="0" masterRel="sameClick">
                                          <p:stCondLst>
                                            <p:cond evt="begin" delay="0">
                                              <p:tn val="90"/>
                                            </p:cond>
                                          </p:stCondLst>
                                          <p:endCondLst>
                                            <p:cond evt="onStopAudio" delay="0">
                                              <p:tgtEl>
                                                <p:sldTgt/>
                                              </p:tgtEl>
                                            </p:cond>
                                          </p:endCondLst>
                                        </p:cTn>
                                        <p:tgtEl>
                                          <p:sndTgt r:embed="rId6" name="cashreg.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822294">
                                            <p:txEl>
                                              <p:pRg st="5" end="5"/>
                                            </p:txEl>
                                          </p:spTgt>
                                        </p:tgtEl>
                                        <p:attrNameLst>
                                          <p:attrName>style.visibility</p:attrName>
                                        </p:attrNameLst>
                                      </p:cBhvr>
                                      <p:to>
                                        <p:strVal val="visible"/>
                                      </p:to>
                                    </p:set>
                                    <p:anim calcmode="lin" valueType="num">
                                      <p:cBhvr additive="base">
                                        <p:cTn id="99"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227342"/>
                                        </p:tgtEl>
                                        <p:attrNameLst>
                                          <p:attrName>style.visibility</p:attrName>
                                        </p:attrNameLst>
                                      </p:cBhvr>
                                      <p:to>
                                        <p:strVal val="visible"/>
                                      </p:to>
                                    </p:set>
                                    <p:anim calcmode="lin" valueType="num">
                                      <p:cBhvr>
                                        <p:cTn id="105" dur="500" fill="hold"/>
                                        <p:tgtEl>
                                          <p:spTgt spid="227342"/>
                                        </p:tgtEl>
                                        <p:attrNameLst>
                                          <p:attrName>ppt_w</p:attrName>
                                        </p:attrNameLst>
                                      </p:cBhvr>
                                      <p:tavLst>
                                        <p:tav tm="0">
                                          <p:val>
                                            <p:fltVal val="0"/>
                                          </p:val>
                                        </p:tav>
                                        <p:tav tm="100000">
                                          <p:val>
                                            <p:strVal val="#ppt_w"/>
                                          </p:val>
                                        </p:tav>
                                      </p:tavLst>
                                    </p:anim>
                                    <p:anim calcmode="lin" valueType="num">
                                      <p:cBhvr>
                                        <p:cTn id="106" dur="500" fill="hold"/>
                                        <p:tgtEl>
                                          <p:spTgt spid="227342"/>
                                        </p:tgtEl>
                                        <p:attrNameLst>
                                          <p:attrName>ppt_h</p:attrName>
                                        </p:attrNameLst>
                                      </p:cBhvr>
                                      <p:tavLst>
                                        <p:tav tm="0">
                                          <p:val>
                                            <p:fltVal val="0"/>
                                          </p:val>
                                        </p:tav>
                                        <p:tav tm="100000">
                                          <p:val>
                                            <p:strVal val="#ppt_h"/>
                                          </p:val>
                                        </p:tav>
                                      </p:tavLst>
                                    </p:anim>
                                    <p:animEffect transition="in" filter="fade">
                                      <p:cBhvr>
                                        <p:cTn id="107" dur="500"/>
                                        <p:tgtEl>
                                          <p:spTgt spid="227342"/>
                                        </p:tgtEl>
                                      </p:cBhvr>
                                    </p:animEffect>
                                  </p:childTnLst>
                                  <p:subTnLst>
                                    <p:audio>
                                      <p:cMediaNode>
                                        <p:cTn display="0" masterRel="sameClick">
                                          <p:stCondLst>
                                            <p:cond evt="begin" delay="0">
                                              <p:tn val="103"/>
                                            </p:cond>
                                          </p:stCondLst>
                                          <p:endCondLst>
                                            <p:cond evt="onStopAudio" delay="0">
                                              <p:tgtEl>
                                                <p:sldTgt/>
                                              </p:tgtEl>
                                            </p:cond>
                                          </p:endCondLst>
                                        </p:cTn>
                                        <p:tgtEl>
                                          <p:sndTgt r:embed="rId6" name="cashreg.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822294">
                                            <p:txEl>
                                              <p:pRg st="6" end="6"/>
                                            </p:txEl>
                                          </p:spTgt>
                                        </p:tgtEl>
                                        <p:attrNameLst>
                                          <p:attrName>style.visibility</p:attrName>
                                        </p:attrNameLst>
                                      </p:cBhvr>
                                      <p:to>
                                        <p:strVal val="visible"/>
                                      </p:to>
                                    </p:set>
                                    <p:anim calcmode="lin" valueType="num">
                                      <p:cBhvr additive="base">
                                        <p:cTn id="112"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227340"/>
                                        </p:tgtEl>
                                        <p:attrNameLst>
                                          <p:attrName>style.visibility</p:attrName>
                                        </p:attrNameLst>
                                      </p:cBhvr>
                                      <p:to>
                                        <p:strVal val="visible"/>
                                      </p:to>
                                    </p:set>
                                    <p:anim calcmode="lin" valueType="num">
                                      <p:cBhvr>
                                        <p:cTn id="118" dur="500" fill="hold"/>
                                        <p:tgtEl>
                                          <p:spTgt spid="227340"/>
                                        </p:tgtEl>
                                        <p:attrNameLst>
                                          <p:attrName>ppt_w</p:attrName>
                                        </p:attrNameLst>
                                      </p:cBhvr>
                                      <p:tavLst>
                                        <p:tav tm="0">
                                          <p:val>
                                            <p:fltVal val="0"/>
                                          </p:val>
                                        </p:tav>
                                        <p:tav tm="100000">
                                          <p:val>
                                            <p:strVal val="#ppt_w"/>
                                          </p:val>
                                        </p:tav>
                                      </p:tavLst>
                                    </p:anim>
                                    <p:anim calcmode="lin" valueType="num">
                                      <p:cBhvr>
                                        <p:cTn id="119" dur="500" fill="hold"/>
                                        <p:tgtEl>
                                          <p:spTgt spid="227340"/>
                                        </p:tgtEl>
                                        <p:attrNameLst>
                                          <p:attrName>ppt_h</p:attrName>
                                        </p:attrNameLst>
                                      </p:cBhvr>
                                      <p:tavLst>
                                        <p:tav tm="0">
                                          <p:val>
                                            <p:fltVal val="0"/>
                                          </p:val>
                                        </p:tav>
                                        <p:tav tm="100000">
                                          <p:val>
                                            <p:strVal val="#ppt_h"/>
                                          </p:val>
                                        </p:tav>
                                      </p:tavLst>
                                    </p:anim>
                                    <p:animEffect transition="in" filter="fade">
                                      <p:cBhvr>
                                        <p:cTn id="120" dur="500"/>
                                        <p:tgtEl>
                                          <p:spTgt spid="227340"/>
                                        </p:tgtEl>
                                      </p:cBhvr>
                                    </p:animEffect>
                                  </p:childTnLst>
                                  <p:subTnLst>
                                    <p:audio>
                                      <p:cMediaNode>
                                        <p:cTn display="0" masterRel="sameClick">
                                          <p:stCondLst>
                                            <p:cond evt="begin" delay="0">
                                              <p:tn val="116"/>
                                            </p:cond>
                                          </p:stCondLst>
                                          <p:endCondLst>
                                            <p:cond evt="onStopAudio" delay="0">
                                              <p:tgtEl>
                                                <p:sldTgt/>
                                              </p:tgtEl>
                                            </p:cond>
                                          </p:endCondLst>
                                        </p:cTn>
                                        <p:tgtEl>
                                          <p:sndTgt r:embed="rId6" name="cashre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822294">
                                            <p:txEl>
                                              <p:pRg st="7" end="7"/>
                                            </p:txEl>
                                          </p:spTgt>
                                        </p:tgtEl>
                                        <p:attrNameLst>
                                          <p:attrName>style.visibility</p:attrName>
                                        </p:attrNameLst>
                                      </p:cBhvr>
                                      <p:to>
                                        <p:strVal val="visible"/>
                                      </p:to>
                                    </p:set>
                                    <p:anim calcmode="lin" valueType="num">
                                      <p:cBhvr additive="base">
                                        <p:cTn id="125" dur="500" fill="hold"/>
                                        <p:tgtEl>
                                          <p:spTgt spid="822294">
                                            <p:txEl>
                                              <p:pRg st="7" end="7"/>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222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53" presetClass="entr" presetSubtype="0" fill="hold" grpId="0" nodeType="clickEffect">
                                  <p:stCondLst>
                                    <p:cond delay="0"/>
                                  </p:stCondLst>
                                  <p:childTnLst>
                                    <p:set>
                                      <p:cBhvr>
                                        <p:cTn id="130" dur="1" fill="hold">
                                          <p:stCondLst>
                                            <p:cond delay="0"/>
                                          </p:stCondLst>
                                        </p:cTn>
                                        <p:tgtEl>
                                          <p:spTgt spid="227343"/>
                                        </p:tgtEl>
                                        <p:attrNameLst>
                                          <p:attrName>style.visibility</p:attrName>
                                        </p:attrNameLst>
                                      </p:cBhvr>
                                      <p:to>
                                        <p:strVal val="visible"/>
                                      </p:to>
                                    </p:set>
                                    <p:anim calcmode="lin" valueType="num">
                                      <p:cBhvr>
                                        <p:cTn id="131" dur="500" fill="hold"/>
                                        <p:tgtEl>
                                          <p:spTgt spid="227343"/>
                                        </p:tgtEl>
                                        <p:attrNameLst>
                                          <p:attrName>ppt_w</p:attrName>
                                        </p:attrNameLst>
                                      </p:cBhvr>
                                      <p:tavLst>
                                        <p:tav tm="0">
                                          <p:val>
                                            <p:fltVal val="0"/>
                                          </p:val>
                                        </p:tav>
                                        <p:tav tm="100000">
                                          <p:val>
                                            <p:strVal val="#ppt_w"/>
                                          </p:val>
                                        </p:tav>
                                      </p:tavLst>
                                    </p:anim>
                                    <p:anim calcmode="lin" valueType="num">
                                      <p:cBhvr>
                                        <p:cTn id="132" dur="500" fill="hold"/>
                                        <p:tgtEl>
                                          <p:spTgt spid="227343"/>
                                        </p:tgtEl>
                                        <p:attrNameLst>
                                          <p:attrName>ppt_h</p:attrName>
                                        </p:attrNameLst>
                                      </p:cBhvr>
                                      <p:tavLst>
                                        <p:tav tm="0">
                                          <p:val>
                                            <p:fltVal val="0"/>
                                          </p:val>
                                        </p:tav>
                                        <p:tav tm="100000">
                                          <p:val>
                                            <p:strVal val="#ppt_h"/>
                                          </p:val>
                                        </p:tav>
                                      </p:tavLst>
                                    </p:anim>
                                    <p:animEffect transition="in" filter="fade">
                                      <p:cBhvr>
                                        <p:cTn id="133" dur="500"/>
                                        <p:tgtEl>
                                          <p:spTgt spid="227343"/>
                                        </p:tgtEl>
                                      </p:cBhvr>
                                    </p:animEffect>
                                  </p:childTnLst>
                                  <p:subTnLst>
                                    <p:audio>
                                      <p:cMediaNode>
                                        <p:cTn display="0" masterRel="sameClick">
                                          <p:stCondLst>
                                            <p:cond evt="begin" delay="0">
                                              <p:tn val="129"/>
                                            </p:cond>
                                          </p:stCondLst>
                                          <p:endCondLst>
                                            <p:cond evt="onStopAudio" delay="0">
                                              <p:tgtEl>
                                                <p:sldTgt/>
                                              </p:tgtEl>
                                            </p:cond>
                                          </p:endCondLst>
                                        </p:cTn>
                                        <p:tgtEl>
                                          <p:sndTgt r:embed="rId6" name="cashreg.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822294">
                                            <p:txEl>
                                              <p:pRg st="8" end="8"/>
                                            </p:txEl>
                                          </p:spTgt>
                                        </p:tgtEl>
                                        <p:attrNameLst>
                                          <p:attrName>style.visibility</p:attrName>
                                        </p:attrNameLst>
                                      </p:cBhvr>
                                      <p:to>
                                        <p:strVal val="visible"/>
                                      </p:to>
                                    </p:set>
                                    <p:anim calcmode="lin" valueType="num">
                                      <p:cBhvr additive="base">
                                        <p:cTn id="138" dur="500" fill="hold"/>
                                        <p:tgtEl>
                                          <p:spTgt spid="822294">
                                            <p:txEl>
                                              <p:pRg st="8" end="8"/>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8222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5" grpId="0" animBg="1"/>
      <p:bldP spid="227336" grpId="0" animBg="1"/>
      <p:bldP spid="227337" grpId="0"/>
      <p:bldP spid="227338" grpId="0"/>
      <p:bldP spid="227339" grpId="0"/>
      <p:bldP spid="227340" grpId="0"/>
      <p:bldP spid="227341" grpId="0"/>
      <p:bldP spid="227342" grpId="0"/>
      <p:bldP spid="227343" grpId="0"/>
      <p:bldP spid="227344" grpId="0"/>
      <p:bldP spid="227345"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514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Aims: </a:t>
            </a:r>
            <a:endParaRPr lang="en-US" altLang="en-US">
              <a:solidFill>
                <a:srgbClr val="000000"/>
              </a:solidFill>
            </a:endParaRPr>
          </a:p>
          <a:p>
            <a:pPr marL="625475" indent="-625475" eaLnBrk="0" hangingPunct="0"/>
            <a:r>
              <a:rPr lang="en-US" altLang="en-US">
                <a:solidFill>
                  <a:srgbClr val="000000"/>
                </a:solidFill>
              </a:rPr>
              <a:t>• </a:t>
            </a:r>
            <a:r>
              <a:rPr lang="en-US" altLang="en-US" b="1">
                <a:solidFill>
                  <a:srgbClr val="000000"/>
                </a:solidFill>
              </a:rPr>
              <a:t>Aim 2: </a:t>
            </a:r>
            <a:r>
              <a:rPr lang="en-US" altLang="en-US"/>
              <a:t>electrical theory and its approach to macro and micro effects characterizes much of the physical approach taken in the analysis of the universe</a:t>
            </a:r>
            <a:r>
              <a:rPr lang="en-US" altLang="en-US">
                <a:solidFill>
                  <a:srgbClr val="000000"/>
                </a:solidFill>
              </a:rPr>
              <a:t> </a:t>
            </a:r>
          </a:p>
          <a:p>
            <a:pPr marL="625475" indent="-625475" eaLnBrk="0" hangingPunct="0"/>
            <a:r>
              <a:rPr lang="en-US" altLang="en-US">
                <a:solidFill>
                  <a:srgbClr val="000000"/>
                </a:solidFill>
              </a:rPr>
              <a:t>• </a:t>
            </a:r>
            <a:r>
              <a:rPr lang="en-US" altLang="en-US" b="1">
                <a:solidFill>
                  <a:srgbClr val="000000"/>
                </a:solidFill>
              </a:rPr>
              <a:t>Aim 3: </a:t>
            </a:r>
            <a:r>
              <a:rPr lang="en-US" altLang="en-US"/>
              <a:t>electrical techniques, both practical and theoretical, provide a relatively simple opportunity for students to develop a feeling for the arguments of physics </a:t>
            </a:r>
            <a:endParaRPr lang="en-US" altLang="en-US">
              <a:solidFill>
                <a:srgbClr val="000000"/>
              </a:solidFill>
            </a:endParaRPr>
          </a:p>
          <a:p>
            <a:pPr marL="625475" indent="-625475" eaLnBrk="0" hangingPunct="0"/>
            <a:r>
              <a:rPr lang="en-US" altLang="en-US">
                <a:solidFill>
                  <a:srgbClr val="000000"/>
                </a:solidFill>
              </a:rPr>
              <a:t>• </a:t>
            </a:r>
            <a:r>
              <a:rPr lang="en-US" altLang="en-US" b="1">
                <a:solidFill>
                  <a:srgbClr val="000000"/>
                </a:solidFill>
              </a:rPr>
              <a:t>Aim 6: </a:t>
            </a:r>
            <a:r>
              <a:rPr lang="en-US" altLang="en-US"/>
              <a:t>experiments could include (but are not limited to): use of a hot-wire ammeter as an historically important device; comparison of resistivity of a variety of conductors such as a wire at constant temperature, a filament lamp, or a graphite pencil; </a:t>
            </a:r>
            <a:endParaRPr lang="en-US" altLang="en-US" b="1">
              <a:solidFill>
                <a:srgbClr val="000000"/>
              </a:solidFill>
            </a:endParaRPr>
          </a:p>
        </p:txBody>
      </p:sp>
      <p:sp>
        <p:nvSpPr>
          <p:cNvPr id="921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1625"/>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Aims: </a:t>
            </a:r>
            <a:endParaRPr lang="en-US" altLang="en-US">
              <a:solidFill>
                <a:srgbClr val="000000"/>
              </a:solidFill>
            </a:endParaRPr>
          </a:p>
          <a:p>
            <a:pPr marL="625475" indent="-625475" eaLnBrk="0" hangingPunct="0"/>
            <a:r>
              <a:rPr lang="en-US" altLang="en-US">
                <a:solidFill>
                  <a:srgbClr val="000000"/>
                </a:solidFill>
              </a:rPr>
              <a:t>• </a:t>
            </a:r>
            <a:r>
              <a:rPr lang="en-US" altLang="en-US" b="1">
                <a:solidFill>
                  <a:srgbClr val="000000"/>
                </a:solidFill>
              </a:rPr>
              <a:t>Aim 6: </a:t>
            </a:r>
            <a:r>
              <a:rPr lang="en-US" altLang="en-US"/>
              <a:t>determination of thickness of a pencil mark on paper; investigation of ohmic and non-ohmic conductor characteristics; using a resistive wire wound and taped around the reservoir of a thermometer to relate wire resistance to current in the wire and temperature of wire </a:t>
            </a:r>
          </a:p>
          <a:p>
            <a:pPr marL="625475" indent="-625475" eaLnBrk="0" hangingPunct="0"/>
            <a:r>
              <a:rPr lang="en-US" altLang="en-US">
                <a:solidFill>
                  <a:srgbClr val="000000"/>
                </a:solidFill>
              </a:rPr>
              <a:t>• </a:t>
            </a:r>
            <a:r>
              <a:rPr lang="en-US" altLang="en-US" b="1">
                <a:solidFill>
                  <a:srgbClr val="000000"/>
                </a:solidFill>
              </a:rPr>
              <a:t>Aim 7: </a:t>
            </a:r>
            <a:r>
              <a:rPr lang="en-US" altLang="en-US"/>
              <a:t>there are many software and online options for constructing simple and complex circuits quickly to investigate the effect of using different components within a circuit</a:t>
            </a:r>
            <a:r>
              <a:rPr lang="en-US" altLang="en-US" b="1">
                <a:solidFill>
                  <a:srgbClr val="000000"/>
                </a:solidFill>
              </a:rPr>
              <a:t> </a:t>
            </a:r>
          </a:p>
        </p:txBody>
      </p:sp>
      <p:sp>
        <p:nvSpPr>
          <p:cNvPr id="1024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10508</TotalTime>
  <Words>6420</Words>
  <Application>Microsoft Office PowerPoint</Application>
  <PresentationFormat>On-screen Show (4:3)</PresentationFormat>
  <Paragraphs>1080</Paragraphs>
  <Slides>78</Slides>
  <Notes>78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Courier New</vt:lpstr>
      <vt:lpstr>Symbol</vt:lpstr>
      <vt:lpstr>Times New Roman</vt:lpstr>
      <vt:lpstr>Default Design</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PowerPoint Presentation</vt:lpstr>
      <vt:lpstr>PowerPoint Presentation</vt:lpstr>
      <vt:lpstr>PowerPoint Presentation</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vector>
  </TitlesOfParts>
  <Company>Bay View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Jawad Ahmad</cp:lastModifiedBy>
  <cp:revision>828</cp:revision>
  <dcterms:created xsi:type="dcterms:W3CDTF">2006-01-31T23:43:34Z</dcterms:created>
  <dcterms:modified xsi:type="dcterms:W3CDTF">2016-06-26T06:36:12Z</dcterms:modified>
</cp:coreProperties>
</file>