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65" r:id="rId2"/>
    <p:sldId id="399" r:id="rId3"/>
    <p:sldId id="401" r:id="rId4"/>
    <p:sldId id="400" r:id="rId5"/>
    <p:sldId id="402" r:id="rId6"/>
    <p:sldId id="403" r:id="rId7"/>
    <p:sldId id="404" r:id="rId8"/>
    <p:sldId id="405" r:id="rId9"/>
    <p:sldId id="406" r:id="rId10"/>
    <p:sldId id="407" r:id="rId11"/>
    <p:sldId id="408" r:id="rId12"/>
    <p:sldId id="409" r:id="rId13"/>
    <p:sldId id="410" r:id="rId14"/>
    <p:sldId id="411" r:id="rId15"/>
    <p:sldId id="447" r:id="rId16"/>
    <p:sldId id="448" r:id="rId17"/>
    <p:sldId id="412" r:id="rId18"/>
    <p:sldId id="452" r:id="rId19"/>
    <p:sldId id="453" r:id="rId20"/>
    <p:sldId id="449" r:id="rId21"/>
    <p:sldId id="450" r:id="rId22"/>
    <p:sldId id="451" r:id="rId23"/>
    <p:sldId id="472" r:id="rId24"/>
    <p:sldId id="431" r:id="rId25"/>
    <p:sldId id="454" r:id="rId26"/>
    <p:sldId id="455" r:id="rId27"/>
    <p:sldId id="460" r:id="rId28"/>
    <p:sldId id="463" r:id="rId29"/>
    <p:sldId id="462" r:id="rId30"/>
    <p:sldId id="456" r:id="rId31"/>
    <p:sldId id="457" r:id="rId32"/>
    <p:sldId id="458" r:id="rId33"/>
    <p:sldId id="459" r:id="rId34"/>
    <p:sldId id="464" r:id="rId35"/>
    <p:sldId id="465" r:id="rId36"/>
    <p:sldId id="466" r:id="rId37"/>
    <p:sldId id="468" r:id="rId38"/>
    <p:sldId id="467"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00"/>
    <a:srgbClr val="333399"/>
    <a:srgbClr val="009900"/>
    <a:srgbClr val="008080"/>
    <a:srgbClr val="FFFF99"/>
    <a:srgbClr val="FFCC66"/>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56" autoAdjust="0"/>
  </p:normalViewPr>
  <p:slideViewPr>
    <p:cSldViewPr snapToGrid="0">
      <p:cViewPr>
        <p:scale>
          <a:sx n="72" d="100"/>
          <a:sy n="72" d="100"/>
        </p:scale>
        <p:origin x="-372"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2" d="100"/>
          <a:sy n="82" d="100"/>
        </p:scale>
        <p:origin x="-192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ltLang="en-US"/>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99267D47-AC99-420B-87CD-B50E3F0C9BE3}" type="slidenum">
              <a:rPr lang="en-US" altLang="en-US"/>
              <a:pPr>
                <a:defRPr/>
              </a:pPr>
              <a:t>‹#›</a:t>
            </a:fld>
            <a:endParaRPr lang="en-US" altLang="en-US"/>
          </a:p>
        </p:txBody>
      </p:sp>
    </p:spTree>
    <p:extLst>
      <p:ext uri="{BB962C8B-B14F-4D97-AF65-F5344CB8AC3E}">
        <p14:creationId xmlns:p14="http://schemas.microsoft.com/office/powerpoint/2010/main" val="18559260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9D9566FC-7011-4AE4-AFAC-84E188F5F4DD}" type="slidenum">
              <a:rPr lang="en-US" altLang="en-US" smtClean="0"/>
              <a:pPr>
                <a:defRPr/>
              </a:pPr>
              <a:t>1</a:t>
            </a:fld>
            <a:endParaRPr lang="en-US" alt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r>
              <a:rPr lang="en-US" altLang="en-US" dirty="0" smtClean="0"/>
              <a:t>© 2006 By Timothy K. Lund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58F7EEE0-A623-42D1-8642-719DDEA033CF}" type="slidenum">
              <a:rPr lang="en-US" altLang="en-US" sz="1200">
                <a:cs typeface="+mn-cs"/>
              </a:rPr>
              <a:pPr algn="r">
                <a:defRPr/>
              </a:pPr>
              <a:t>2</a:t>
            </a:fld>
            <a:endParaRPr lang="en-US" altLang="en-US" sz="1200">
              <a:cs typeface="+mn-cs"/>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3D9B6646-2F76-4A8D-899D-3612CB6684AB}" type="slidenum">
              <a:rPr lang="en-US" altLang="en-US" sz="1200">
                <a:cs typeface="+mn-cs"/>
              </a:rPr>
              <a:pPr algn="r">
                <a:defRPr/>
              </a:pPr>
              <a:t>3</a:t>
            </a:fld>
            <a:endParaRPr lang="en-US" altLang="en-US" sz="1200">
              <a:cs typeface="+mn-cs"/>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10F80E13-F8A7-46B7-984C-505914253ADB}" type="slidenum">
              <a:rPr lang="en-US" altLang="en-US" sz="1200">
                <a:cs typeface="+mn-cs"/>
              </a:rPr>
              <a:pPr algn="r">
                <a:defRPr/>
              </a:pPr>
              <a:t>4</a:t>
            </a:fld>
            <a:endParaRPr lang="en-US" altLang="en-US" sz="1200">
              <a:cs typeface="+mn-cs"/>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AEFB563B-2C00-4E4C-BD69-2D0AD293634E}" type="slidenum">
              <a:rPr lang="en-US" altLang="en-US" sz="1200">
                <a:cs typeface="+mn-cs"/>
              </a:rPr>
              <a:pPr algn="r">
                <a:defRPr/>
              </a:pPr>
              <a:t>5</a:t>
            </a:fld>
            <a:endParaRPr lang="en-US" altLang="en-US" sz="1200">
              <a:cs typeface="+mn-cs"/>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1FA21E77-06AA-4B3F-9D30-1FC083E451B9}" type="slidenum">
              <a:rPr lang="en-US" altLang="en-US" sz="1200">
                <a:cs typeface="+mn-cs"/>
              </a:rPr>
              <a:pPr algn="r">
                <a:defRPr/>
              </a:pPr>
              <a:t>6</a:t>
            </a:fld>
            <a:endParaRPr lang="en-US" altLang="en-US" sz="1200">
              <a:cs typeface="+mn-cs"/>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5F40487B-1053-4B4B-A892-508BD21335C8}" type="slidenum">
              <a:rPr lang="en-US" altLang="en-US" sz="1200">
                <a:cs typeface="+mn-cs"/>
              </a:rPr>
              <a:pPr algn="r">
                <a:defRPr/>
              </a:pPr>
              <a:t>7</a:t>
            </a:fld>
            <a:endParaRPr lang="en-US" altLang="en-US" sz="1200">
              <a:cs typeface="+mn-cs"/>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r>
              <a:rPr lang="en-US" altLang="en-US" smtClean="0"/>
              <a:t>© 2006 By Timothy K. Lund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r>
              <a:rPr lang="en-US" altLang="en-US" smtClean="0"/>
              <a:t>© 2006 By Timothy K. Lund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C27B7CF-097F-4AF9-85D7-F5841E75B53C}"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D6A50D8-711E-45BD-A483-2D979B6BE798}"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DCF07F1-73E8-49CD-BB2C-BDE01497B268}"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78CD0C9-1781-4B45-8E58-407AB9FB6194}"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5E1279B-A1F9-457F-9919-3C79AE25DA41}"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8BE0EF26-5F23-426F-A590-61D4515415CA}"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F3864B8A-92D0-420F-AF21-DA632B59607B}"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8394F3B-1500-4944-BF8D-4D6CD0E0BDB0}"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906375A4-6F7C-445A-86D2-7C6ABFA437AF}"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42BD9DC-5D35-4AE3-B691-8E4CD230EB10}"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846877F-388C-431D-A55C-A631709B0D5F}"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27955A05-DDB1-4545-8E88-791A1B75899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ndAc>
      <p:stSnd>
        <p:snd r:embed="rId13" name="camera.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audio" Target="../media/audio3.wav"/><Relationship Id="rId4" Type="http://schemas.openxmlformats.org/officeDocument/2006/relationships/audio" Target="../media/audio2.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audio" Target="../media/audio4.wav"/><Relationship Id="rId4" Type="http://schemas.openxmlformats.org/officeDocument/2006/relationships/audio" Target="../media/audio2.wav"/></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5.wav"/><Relationship Id="rId4" Type="http://schemas.openxmlformats.org/officeDocument/2006/relationships/audio" Target="../media/audio2.wav"/></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5.wav"/><Relationship Id="rId4" Type="http://schemas.openxmlformats.org/officeDocument/2006/relationships/audio" Target="../media/audio2.wav"/></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8.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audio" Target="../media/audio1.wav"/><Relationship Id="rId7" Type="http://schemas.openxmlformats.org/officeDocument/2006/relationships/audio" Target="../media/audio8.wav"/><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audio" Target="../media/audio7.wav"/><Relationship Id="rId5" Type="http://schemas.openxmlformats.org/officeDocument/2006/relationships/audio" Target="../media/audio6.wav"/><Relationship Id="rId4" Type="http://schemas.openxmlformats.org/officeDocument/2006/relationships/audio" Target="../media/audio2.wav"/></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9.wav"/><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3.wmf"/><Relationship Id="rId5" Type="http://schemas.openxmlformats.org/officeDocument/2006/relationships/audio" Target="../media/audio9.wav"/><Relationship Id="rId4" Type="http://schemas.openxmlformats.org/officeDocument/2006/relationships/audio" Target="../media/audio2.wav"/></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3.wmf"/><Relationship Id="rId5" Type="http://schemas.openxmlformats.org/officeDocument/2006/relationships/audio" Target="../media/audio9.wav"/><Relationship Id="rId4" Type="http://schemas.openxmlformats.org/officeDocument/2006/relationships/audio" Target="../media/audio2.wav"/></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3.wmf"/><Relationship Id="rId5" Type="http://schemas.openxmlformats.org/officeDocument/2006/relationships/audio" Target="../media/audio9.wav"/><Relationship Id="rId4" Type="http://schemas.openxmlformats.org/officeDocument/2006/relationships/audio" Target="../media/audio2.wav"/></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5.gif"/><Relationship Id="rId4" Type="http://schemas.openxmlformats.org/officeDocument/2006/relationships/audio" Target="../media/audio2.wav"/></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audio" Target="../media/audio4.wav"/><Relationship Id="rId4" Type="http://schemas.openxmlformats.org/officeDocument/2006/relationships/audio" Target="../media/audio2.wav"/></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audio" Target="../media/audio4.wav"/><Relationship Id="rId4" Type="http://schemas.openxmlformats.org/officeDocument/2006/relationships/audio" Target="../media/audio2.wav"/></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audio" Target="../media/audio9.wav"/><Relationship Id="rId4" Type="http://schemas.openxmlformats.org/officeDocument/2006/relationships/audio" Target="../media/audio2.wav"/></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10.wav"/><Relationship Id="rId4" Type="http://schemas.openxmlformats.org/officeDocument/2006/relationships/audio" Target="../media/audio2.wav"/></Relationships>
</file>

<file path=ppt/slides/_rels/slide2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audio" Target="../media/audio1.wav"/><Relationship Id="rId7" Type="http://schemas.openxmlformats.org/officeDocument/2006/relationships/audio" Target="../media/audio10.wav"/><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9.wav"/><Relationship Id="rId4" Type="http://schemas.openxmlformats.org/officeDocument/2006/relationships/audio" Target="../media/audio2.wav"/></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audio" Target="../media/audio10.wav"/><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audio" Target="../media/audio2.wav"/></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10.wav"/><Relationship Id="rId4" Type="http://schemas.openxmlformats.org/officeDocument/2006/relationships/audio" Target="../media/audio2.wav"/></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audio" Target="../media/audio2.wav"/></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audio" Target="../media/audio2.wav"/></Relationships>
</file>

<file path=ppt/slides/_rels/slide3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audio" Target="../media/audio2.wav"/></Relationships>
</file>

<file path=ppt/slides/_rels/slide3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audio" Target="../media/audio3.wav"/><Relationship Id="rId4" Type="http://schemas.openxmlformats.org/officeDocument/2006/relationships/audio" Target="../media/audio2.wav"/></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audio" Target="../media/audio2.wav"/></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audio" Target="../media/audio2.wav"/></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audio" Target="../media/audio2.wav"/></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audio" Target="../media/audio2.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1550988"/>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Essential idea: </a:t>
            </a:r>
            <a:r>
              <a:rPr lang="en-US" altLang="en-US">
                <a:solidFill>
                  <a:srgbClr val="000000"/>
                </a:solidFill>
              </a:rPr>
              <a:t>A study of oscillations underpins many areas of physics with simple harmonic motion (SHM) a fundamental oscillation that appears in various natural phenomena.</a:t>
            </a:r>
            <a:endParaRPr lang="en-US" altLang="en-US" b="1">
              <a:solidFill>
                <a:srgbClr val="000000"/>
              </a:solidFill>
            </a:endParaRPr>
          </a:p>
        </p:txBody>
      </p:sp>
      <p:sp>
        <p:nvSpPr>
          <p:cNvPr id="2051" name="Rectangle 118"/>
          <p:cNvSpPr>
            <a:spLocks noGrp="1" noChangeArrowheads="1"/>
          </p:cNvSpPr>
          <p:nvPr>
            <p:ph type="ctrTitle"/>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685800" y="1549400"/>
            <a:ext cx="7772400" cy="5308600"/>
          </a:xfrm>
          <a:prstGeom prst="rect">
            <a:avLst/>
          </a:prstGeom>
          <a:solidFill>
            <a:srgbClr val="EAEAEA"/>
          </a:solidFill>
          <a:ln w="9525">
            <a:noFill/>
            <a:miter lim="800000"/>
            <a:headEnd/>
            <a:tailEnd/>
          </a:ln>
        </p:spPr>
        <p:txBody>
          <a:bodyPr/>
          <a:lstStyle/>
          <a:p>
            <a:pPr eaLnBrk="0" hangingPunct="0">
              <a:spcBef>
                <a:spcPct val="20000"/>
              </a:spcBef>
            </a:pPr>
            <a:r>
              <a:rPr lang="en-US" altLang="en-US" i="1" dirty="0">
                <a:solidFill>
                  <a:schemeClr val="accent2"/>
                </a:solidFill>
              </a:rPr>
              <a:t>Time period, amplitude and displacement</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Consider a mass on a                                                   spring that is displaced                                                    4 meters to the right                                                          and then released.</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We call the maximum displacement </a:t>
            </a:r>
            <a:r>
              <a:rPr lang="en-US" altLang="en-US" i="1" dirty="0">
                <a:solidFill>
                  <a:srgbClr val="000000"/>
                </a:solidFill>
                <a:ea typeface="Calibri" pitchFamily="34" charset="0"/>
                <a:cs typeface="Times New Roman" pitchFamily="18" charset="0"/>
                <a:sym typeface="Symbol" pitchFamily="18" charset="2"/>
              </a:rPr>
              <a:t>x</a:t>
            </a:r>
            <a:r>
              <a:rPr lang="en-US" altLang="en-US" baseline="-25000" dirty="0">
                <a:solidFill>
                  <a:srgbClr val="000000"/>
                </a:solidFill>
                <a:ea typeface="Calibri" pitchFamily="34" charset="0"/>
                <a:cs typeface="Times New Roman" pitchFamily="18" charset="0"/>
                <a:sym typeface="Symbol" pitchFamily="18" charset="2"/>
              </a:rPr>
              <a:t>0</a:t>
            </a:r>
            <a:r>
              <a:rPr lang="en-US" altLang="en-US" dirty="0">
                <a:solidFill>
                  <a:srgbClr val="000000"/>
                </a:solidFill>
                <a:ea typeface="Calibri" pitchFamily="34" charset="0"/>
                <a:cs typeface="Times New Roman" pitchFamily="18" charset="0"/>
                <a:sym typeface="Symbol" pitchFamily="18" charset="2"/>
              </a:rPr>
              <a:t> the </a:t>
            </a:r>
            <a:r>
              <a:rPr lang="en-US" altLang="en-US" b="1" dirty="0">
                <a:solidFill>
                  <a:srgbClr val="000000"/>
                </a:solidFill>
                <a:ea typeface="Calibri" pitchFamily="34" charset="0"/>
                <a:cs typeface="Times New Roman" pitchFamily="18" charset="0"/>
                <a:sym typeface="Symbol" pitchFamily="18" charset="2"/>
              </a:rPr>
              <a:t>amplitude</a:t>
            </a:r>
            <a:r>
              <a:rPr lang="en-US" altLang="en-US" dirty="0">
                <a:solidFill>
                  <a:srgbClr val="000000"/>
                </a:solidFill>
                <a:ea typeface="Calibri" pitchFamily="34" charset="0"/>
                <a:cs typeface="Times New Roman" pitchFamily="18" charset="0"/>
                <a:sym typeface="Symbol" pitchFamily="18" charset="2"/>
              </a:rPr>
              <a:t>. In this example </a:t>
            </a:r>
            <a:r>
              <a:rPr lang="en-US" altLang="en-US" i="1" dirty="0">
                <a:solidFill>
                  <a:srgbClr val="000000"/>
                </a:solidFill>
                <a:ea typeface="Calibri" pitchFamily="34" charset="0"/>
                <a:cs typeface="Times New Roman" pitchFamily="18" charset="0"/>
                <a:sym typeface="Symbol" pitchFamily="18" charset="2"/>
              </a:rPr>
              <a:t>x</a:t>
            </a:r>
            <a:r>
              <a:rPr lang="en-US" altLang="en-US" baseline="-25000" dirty="0">
                <a:solidFill>
                  <a:srgbClr val="000000"/>
                </a:solidFill>
                <a:ea typeface="Calibri" pitchFamily="34" charset="0"/>
                <a:cs typeface="Times New Roman" pitchFamily="18" charset="0"/>
                <a:sym typeface="Symbol" pitchFamily="18" charset="2"/>
              </a:rPr>
              <a:t>0</a:t>
            </a:r>
            <a:r>
              <a:rPr lang="en-US" altLang="en-US" dirty="0">
                <a:solidFill>
                  <a:srgbClr val="000000"/>
                </a:solidFill>
                <a:ea typeface="Calibri" pitchFamily="34" charset="0"/>
                <a:cs typeface="Times New Roman" pitchFamily="18" charset="0"/>
                <a:sym typeface="Symbol" pitchFamily="18" charset="2"/>
              </a:rPr>
              <a:t> = 4 m.</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We call the point of zero displacement the </a:t>
            </a:r>
            <a:r>
              <a:rPr lang="en-US" altLang="en-US" b="1" dirty="0">
                <a:solidFill>
                  <a:srgbClr val="000000"/>
                </a:solidFill>
                <a:ea typeface="Calibri" pitchFamily="34" charset="0"/>
                <a:cs typeface="Times New Roman" pitchFamily="18" charset="0"/>
                <a:sym typeface="Symbol" pitchFamily="18" charset="2"/>
              </a:rPr>
              <a:t>equilibrium</a:t>
            </a:r>
            <a:r>
              <a:rPr lang="en-US" altLang="en-US" dirty="0">
                <a:solidFill>
                  <a:srgbClr val="000000"/>
                </a:solidFill>
                <a:ea typeface="Calibri" pitchFamily="34" charset="0"/>
                <a:cs typeface="Times New Roman" pitchFamily="18" charset="0"/>
                <a:sym typeface="Symbol" pitchFamily="18" charset="2"/>
              </a:rPr>
              <a:t> position. </a:t>
            </a:r>
            <a:r>
              <a:rPr lang="en-US" altLang="en-US" b="1" dirty="0">
                <a:solidFill>
                  <a:srgbClr val="000000"/>
                </a:solidFill>
                <a:ea typeface="Calibri" pitchFamily="34" charset="0"/>
                <a:cs typeface="Times New Roman" pitchFamily="18" charset="0"/>
                <a:sym typeface="Symbol" pitchFamily="18" charset="2"/>
              </a:rPr>
              <a:t>Displacement</a:t>
            </a:r>
            <a:r>
              <a:rPr lang="en-US" altLang="en-US" dirty="0">
                <a:solidFill>
                  <a:srgbClr val="000000"/>
                </a:solidFill>
                <a:ea typeface="Calibri" pitchFamily="34" charset="0"/>
                <a:cs typeface="Times New Roman" pitchFamily="18" charset="0"/>
                <a:sym typeface="Symbol" pitchFamily="18" charset="2"/>
              </a:rPr>
              <a:t> </a:t>
            </a:r>
            <a:r>
              <a:rPr lang="en-US" altLang="en-US" i="1" dirty="0" smtClean="0">
                <a:solidFill>
                  <a:srgbClr val="000000"/>
                </a:solidFill>
                <a:ea typeface="Calibri" pitchFamily="34" charset="0"/>
                <a:cs typeface="Times New Roman" pitchFamily="18" charset="0"/>
                <a:sym typeface="Symbol" pitchFamily="18" charset="2"/>
              </a:rPr>
              <a:t>x</a:t>
            </a:r>
            <a:r>
              <a:rPr lang="en-US" altLang="en-US" dirty="0" smtClean="0">
                <a:solidFill>
                  <a:srgbClr val="000000"/>
                </a:solidFill>
                <a:ea typeface="Calibri" pitchFamily="34" charset="0"/>
                <a:cs typeface="Times New Roman" pitchFamily="18" charset="0"/>
                <a:sym typeface="Symbol" pitchFamily="18" charset="2"/>
              </a:rPr>
              <a:t> is </a:t>
            </a:r>
            <a:r>
              <a:rPr lang="en-US" altLang="en-US" dirty="0">
                <a:solidFill>
                  <a:srgbClr val="000000"/>
                </a:solidFill>
                <a:ea typeface="Calibri" pitchFamily="34" charset="0"/>
                <a:cs typeface="Times New Roman" pitchFamily="18" charset="0"/>
                <a:sym typeface="Symbol" pitchFamily="18" charset="2"/>
              </a:rPr>
              <a:t>measured from equilibrium.</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The </a:t>
            </a:r>
            <a:r>
              <a:rPr lang="en-US" altLang="en-US" b="1" dirty="0">
                <a:solidFill>
                  <a:srgbClr val="000000"/>
                </a:solidFill>
                <a:ea typeface="Calibri" pitchFamily="34" charset="0"/>
                <a:cs typeface="Times New Roman" pitchFamily="18" charset="0"/>
                <a:sym typeface="Symbol" pitchFamily="18" charset="2"/>
              </a:rPr>
              <a:t>period</a:t>
            </a:r>
            <a:r>
              <a:rPr lang="en-US" altLang="en-US" dirty="0">
                <a:solidFill>
                  <a:srgbClr val="000000"/>
                </a:solidFill>
                <a:ea typeface="Calibri" pitchFamily="34" charset="0"/>
                <a:cs typeface="Times New Roman" pitchFamily="18" charset="0"/>
                <a:sym typeface="Symbol" pitchFamily="18" charset="2"/>
              </a:rPr>
              <a:t> </a:t>
            </a:r>
            <a:r>
              <a:rPr lang="en-US" altLang="en-US" i="1" dirty="0">
                <a:solidFill>
                  <a:srgbClr val="000000"/>
                </a:solidFill>
                <a:ea typeface="Calibri" pitchFamily="34" charset="0"/>
                <a:cs typeface="Times New Roman" pitchFamily="18" charset="0"/>
                <a:sym typeface="Symbol" pitchFamily="18" charset="2"/>
              </a:rPr>
              <a:t>T</a:t>
            </a:r>
            <a:r>
              <a:rPr lang="en-US" altLang="en-US" dirty="0">
                <a:solidFill>
                  <a:srgbClr val="000000"/>
                </a:solidFill>
                <a:ea typeface="Calibri" pitchFamily="34" charset="0"/>
                <a:cs typeface="Times New Roman" pitchFamily="18" charset="0"/>
                <a:sym typeface="Symbol" pitchFamily="18" charset="2"/>
              </a:rPr>
              <a:t> (measured in s) is the time it takes           for the mass to make one full oscillation or cycle.</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For this particular oscillation, the period </a:t>
            </a:r>
            <a:r>
              <a:rPr lang="en-US" altLang="en-US" i="1" dirty="0">
                <a:solidFill>
                  <a:srgbClr val="000000"/>
                </a:solidFill>
                <a:ea typeface="Calibri" pitchFamily="34" charset="0"/>
                <a:cs typeface="Times New Roman" pitchFamily="18" charset="0"/>
                <a:sym typeface="Symbol" pitchFamily="18" charset="2"/>
              </a:rPr>
              <a:t>T</a:t>
            </a:r>
            <a:r>
              <a:rPr lang="en-US" altLang="en-US" dirty="0">
                <a:solidFill>
                  <a:srgbClr val="000000"/>
                </a:solidFill>
                <a:ea typeface="Calibri" pitchFamily="34" charset="0"/>
                <a:cs typeface="Times New Roman" pitchFamily="18" charset="0"/>
                <a:sym typeface="Symbol" pitchFamily="18" charset="2"/>
              </a:rPr>
              <a:t> is                 about 24 seconds (per cycle).</a:t>
            </a:r>
          </a:p>
        </p:txBody>
      </p:sp>
      <p:sp>
        <p:nvSpPr>
          <p:cNvPr id="1126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24932" name="AutoShape 4"/>
          <p:cNvSpPr>
            <a:spLocks/>
          </p:cNvSpPr>
          <p:nvPr/>
        </p:nvSpPr>
        <p:spPr bwMode="auto">
          <a:xfrm rot="-5400000">
            <a:off x="7419975" y="2533651"/>
            <a:ext cx="155575" cy="1225550"/>
          </a:xfrm>
          <a:prstGeom prst="leftBrace">
            <a:avLst>
              <a:gd name="adj1" fmla="val 65646"/>
              <a:gd name="adj2" fmla="val 50000"/>
            </a:avLst>
          </a:prstGeom>
          <a:noFill/>
          <a:ln w="9525">
            <a:solidFill>
              <a:srgbClr val="FF0000"/>
            </a:solidFill>
            <a:round/>
            <a:headEnd/>
            <a:tailEnd/>
          </a:ln>
        </p:spPr>
        <p:txBody>
          <a:bodyPr wrap="none" anchor="ctr"/>
          <a:lstStyle/>
          <a:p>
            <a:endParaRPr lang="en-US" altLang="en-US"/>
          </a:p>
        </p:txBody>
      </p:sp>
      <p:sp>
        <p:nvSpPr>
          <p:cNvPr id="124933" name="Text Box 5"/>
          <p:cNvSpPr txBox="1">
            <a:spLocks noChangeArrowheads="1"/>
          </p:cNvSpPr>
          <p:nvPr/>
        </p:nvSpPr>
        <p:spPr bwMode="auto">
          <a:xfrm>
            <a:off x="7340600" y="3149600"/>
            <a:ext cx="449263" cy="457200"/>
          </a:xfrm>
          <a:prstGeom prst="rect">
            <a:avLst/>
          </a:prstGeom>
          <a:noFill/>
          <a:ln w="9525">
            <a:noFill/>
            <a:miter lim="800000"/>
            <a:headEnd/>
            <a:tailEnd/>
          </a:ln>
        </p:spPr>
        <p:txBody>
          <a:bodyPr wrap="none">
            <a:spAutoFit/>
          </a:bodyPr>
          <a:lstStyle/>
          <a:p>
            <a:r>
              <a:rPr lang="en-US" altLang="en-US" i="1">
                <a:solidFill>
                  <a:srgbClr val="FF0000"/>
                </a:solidFill>
              </a:rPr>
              <a:t>x</a:t>
            </a:r>
            <a:r>
              <a:rPr lang="en-US" altLang="en-US" baseline="-25000">
                <a:solidFill>
                  <a:srgbClr val="FF0000"/>
                </a:solidFill>
              </a:rPr>
              <a:t>0</a:t>
            </a:r>
            <a:endParaRPr lang="en-US" altLang="en-US" i="1">
              <a:solidFill>
                <a:srgbClr val="FF0000"/>
              </a:solidFill>
            </a:endParaRPr>
          </a:p>
        </p:txBody>
      </p:sp>
      <p:sp>
        <p:nvSpPr>
          <p:cNvPr id="124934" name="Freeform 6"/>
          <p:cNvSpPr>
            <a:spLocks/>
          </p:cNvSpPr>
          <p:nvPr/>
        </p:nvSpPr>
        <p:spPr bwMode="auto">
          <a:xfrm>
            <a:off x="4527550" y="2130425"/>
            <a:ext cx="3962400"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24935" name="Rectangle 7"/>
          <p:cNvSpPr>
            <a:spLocks noChangeArrowheads="1"/>
          </p:cNvSpPr>
          <p:nvPr/>
        </p:nvSpPr>
        <p:spPr bwMode="auto">
          <a:xfrm>
            <a:off x="8120063" y="2130425"/>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8"/>
          <p:cNvGrpSpPr>
            <a:grpSpLocks/>
          </p:cNvGrpSpPr>
          <p:nvPr/>
        </p:nvGrpSpPr>
        <p:grpSpPr bwMode="auto">
          <a:xfrm>
            <a:off x="4479925" y="2130425"/>
            <a:ext cx="4664075" cy="1346200"/>
            <a:chOff x="1708" y="3117"/>
            <a:chExt cx="2938" cy="848"/>
          </a:xfrm>
        </p:grpSpPr>
        <p:sp>
          <p:nvSpPr>
            <p:cNvPr id="11292" name="Freeform 9"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11293" name="Freeform 10"/>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11294" name="Group 11"/>
            <p:cNvGrpSpPr>
              <a:grpSpLocks/>
            </p:cNvGrpSpPr>
            <p:nvPr/>
          </p:nvGrpSpPr>
          <p:grpSpPr bwMode="auto">
            <a:xfrm>
              <a:off x="2361" y="3117"/>
              <a:ext cx="2084" cy="848"/>
              <a:chOff x="2688" y="1584"/>
              <a:chExt cx="2084" cy="848"/>
            </a:xfrm>
          </p:grpSpPr>
          <p:sp>
            <p:nvSpPr>
              <p:cNvPr id="11295" name="Line 12"/>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1296" name="Line 13"/>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1297" name="Text Box 14"/>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1298" name="Text Box 15"/>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1299" name="Line 16"/>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1300" name="Line 17"/>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1301" name="Line 18"/>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1302" name="Line 19"/>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1303" name="Line 20"/>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1304" name="Line 21"/>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1305" name="Line 22"/>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1306" name="Line 23"/>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grpSp>
        <p:nvGrpSpPr>
          <p:cNvPr id="4" name="Group 24"/>
          <p:cNvGrpSpPr>
            <a:grpSpLocks/>
          </p:cNvGrpSpPr>
          <p:nvPr/>
        </p:nvGrpSpPr>
        <p:grpSpPr bwMode="auto">
          <a:xfrm>
            <a:off x="7640638" y="5354638"/>
            <a:ext cx="1503362" cy="1503362"/>
            <a:chOff x="4100" y="2501"/>
            <a:chExt cx="947" cy="947"/>
          </a:xfrm>
        </p:grpSpPr>
        <p:sp>
          <p:nvSpPr>
            <p:cNvPr id="11280" name="Oval 25"/>
            <p:cNvSpPr>
              <a:spLocks noChangeArrowheads="1"/>
            </p:cNvSpPr>
            <p:nvPr/>
          </p:nvSpPr>
          <p:spPr bwMode="auto">
            <a:xfrm>
              <a:off x="4100" y="2501"/>
              <a:ext cx="947" cy="947"/>
            </a:xfrm>
            <a:prstGeom prst="ellipse">
              <a:avLst/>
            </a:prstGeom>
            <a:solidFill>
              <a:schemeClr val="bg1"/>
            </a:solidFill>
            <a:ln w="57150" cmpd="thickThin">
              <a:solidFill>
                <a:schemeClr val="tx1"/>
              </a:solidFill>
              <a:round/>
              <a:headEnd/>
              <a:tailEnd/>
            </a:ln>
          </p:spPr>
          <p:txBody>
            <a:bodyPr wrap="none" anchor="ctr"/>
            <a:lstStyle/>
            <a:p>
              <a:endParaRPr lang="en-US" altLang="en-US"/>
            </a:p>
          </p:txBody>
        </p:sp>
        <p:sp>
          <p:nvSpPr>
            <p:cNvPr id="11281" name="Line 26"/>
            <p:cNvSpPr>
              <a:spLocks noChangeShapeType="1"/>
            </p:cNvSpPr>
            <p:nvPr/>
          </p:nvSpPr>
          <p:spPr bwMode="auto">
            <a:xfrm>
              <a:off x="4578" y="2523"/>
              <a:ext cx="0" cy="911"/>
            </a:xfrm>
            <a:prstGeom prst="line">
              <a:avLst/>
            </a:prstGeom>
            <a:noFill/>
            <a:ln w="9525">
              <a:solidFill>
                <a:schemeClr val="tx1"/>
              </a:solidFill>
              <a:round/>
              <a:headEnd/>
              <a:tailEnd/>
            </a:ln>
          </p:spPr>
          <p:txBody>
            <a:bodyPr/>
            <a:lstStyle/>
            <a:p>
              <a:endParaRPr lang="en-US"/>
            </a:p>
          </p:txBody>
        </p:sp>
        <p:sp>
          <p:nvSpPr>
            <p:cNvPr id="11282" name="Line 27"/>
            <p:cNvSpPr>
              <a:spLocks noChangeShapeType="1"/>
            </p:cNvSpPr>
            <p:nvPr/>
          </p:nvSpPr>
          <p:spPr bwMode="auto">
            <a:xfrm>
              <a:off x="4122" y="2979"/>
              <a:ext cx="903" cy="0"/>
            </a:xfrm>
            <a:prstGeom prst="line">
              <a:avLst/>
            </a:prstGeom>
            <a:noFill/>
            <a:ln w="9525">
              <a:solidFill>
                <a:schemeClr val="tx1"/>
              </a:solidFill>
              <a:round/>
              <a:headEnd/>
              <a:tailEnd/>
            </a:ln>
          </p:spPr>
          <p:txBody>
            <a:bodyPr/>
            <a:lstStyle/>
            <a:p>
              <a:endParaRPr lang="en-US"/>
            </a:p>
          </p:txBody>
        </p:sp>
        <p:sp>
          <p:nvSpPr>
            <p:cNvPr id="11283" name="Line 28"/>
            <p:cNvSpPr>
              <a:spLocks noChangeShapeType="1"/>
            </p:cNvSpPr>
            <p:nvPr/>
          </p:nvSpPr>
          <p:spPr bwMode="auto">
            <a:xfrm flipV="1">
              <a:off x="4351" y="2588"/>
              <a:ext cx="453" cy="784"/>
            </a:xfrm>
            <a:prstGeom prst="line">
              <a:avLst/>
            </a:prstGeom>
            <a:noFill/>
            <a:ln w="9525">
              <a:solidFill>
                <a:schemeClr val="tx1"/>
              </a:solidFill>
              <a:round/>
              <a:headEnd/>
              <a:tailEnd/>
            </a:ln>
          </p:spPr>
          <p:txBody>
            <a:bodyPr/>
            <a:lstStyle/>
            <a:p>
              <a:endParaRPr lang="en-US"/>
            </a:p>
          </p:txBody>
        </p:sp>
        <p:sp>
          <p:nvSpPr>
            <p:cNvPr id="11284" name="Line 29"/>
            <p:cNvSpPr>
              <a:spLocks noChangeShapeType="1"/>
            </p:cNvSpPr>
            <p:nvPr/>
          </p:nvSpPr>
          <p:spPr bwMode="auto">
            <a:xfrm flipV="1">
              <a:off x="4174" y="2756"/>
              <a:ext cx="789" cy="457"/>
            </a:xfrm>
            <a:prstGeom prst="line">
              <a:avLst/>
            </a:prstGeom>
            <a:noFill/>
            <a:ln w="9525">
              <a:solidFill>
                <a:schemeClr val="tx1"/>
              </a:solidFill>
              <a:round/>
              <a:headEnd/>
              <a:tailEnd/>
            </a:ln>
          </p:spPr>
          <p:txBody>
            <a:bodyPr/>
            <a:lstStyle/>
            <a:p>
              <a:endParaRPr lang="en-US"/>
            </a:p>
          </p:txBody>
        </p:sp>
        <p:sp>
          <p:nvSpPr>
            <p:cNvPr id="11285" name="Line 30"/>
            <p:cNvSpPr>
              <a:spLocks noChangeShapeType="1"/>
            </p:cNvSpPr>
            <p:nvPr/>
          </p:nvSpPr>
          <p:spPr bwMode="auto">
            <a:xfrm flipH="1" flipV="1">
              <a:off x="4346" y="2575"/>
              <a:ext cx="453" cy="784"/>
            </a:xfrm>
            <a:prstGeom prst="line">
              <a:avLst/>
            </a:prstGeom>
            <a:noFill/>
            <a:ln w="9525">
              <a:solidFill>
                <a:schemeClr val="tx1"/>
              </a:solidFill>
              <a:round/>
              <a:headEnd/>
              <a:tailEnd/>
            </a:ln>
          </p:spPr>
          <p:txBody>
            <a:bodyPr/>
            <a:lstStyle/>
            <a:p>
              <a:endParaRPr lang="en-US"/>
            </a:p>
          </p:txBody>
        </p:sp>
        <p:sp>
          <p:nvSpPr>
            <p:cNvPr id="11286" name="Line 31"/>
            <p:cNvSpPr>
              <a:spLocks noChangeShapeType="1"/>
            </p:cNvSpPr>
            <p:nvPr/>
          </p:nvSpPr>
          <p:spPr bwMode="auto">
            <a:xfrm flipH="1" flipV="1">
              <a:off x="4169" y="2743"/>
              <a:ext cx="789" cy="457"/>
            </a:xfrm>
            <a:prstGeom prst="line">
              <a:avLst/>
            </a:prstGeom>
            <a:noFill/>
            <a:ln w="9525">
              <a:solidFill>
                <a:schemeClr val="tx1"/>
              </a:solidFill>
              <a:round/>
              <a:headEnd/>
              <a:tailEnd/>
            </a:ln>
          </p:spPr>
          <p:txBody>
            <a:bodyPr/>
            <a:lstStyle/>
            <a:p>
              <a:endParaRPr lang="en-US"/>
            </a:p>
          </p:txBody>
        </p:sp>
        <p:sp>
          <p:nvSpPr>
            <p:cNvPr id="11287" name="Oval 32"/>
            <p:cNvSpPr>
              <a:spLocks noChangeArrowheads="1"/>
            </p:cNvSpPr>
            <p:nvPr/>
          </p:nvSpPr>
          <p:spPr bwMode="auto">
            <a:xfrm>
              <a:off x="4203" y="2593"/>
              <a:ext cx="750" cy="750"/>
            </a:xfrm>
            <a:prstGeom prst="ellipse">
              <a:avLst/>
            </a:prstGeom>
            <a:solidFill>
              <a:schemeClr val="bg1"/>
            </a:solidFill>
            <a:ln w="9525">
              <a:noFill/>
              <a:round/>
              <a:headEnd/>
              <a:tailEnd/>
            </a:ln>
          </p:spPr>
          <p:txBody>
            <a:bodyPr wrap="none" anchor="ctr"/>
            <a:lstStyle/>
            <a:p>
              <a:endParaRPr lang="en-US" altLang="en-US"/>
            </a:p>
          </p:txBody>
        </p:sp>
        <p:sp>
          <p:nvSpPr>
            <p:cNvPr id="11288" name="Text Box 33"/>
            <p:cNvSpPr txBox="1">
              <a:spLocks noChangeArrowheads="1"/>
            </p:cNvSpPr>
            <p:nvPr/>
          </p:nvSpPr>
          <p:spPr bwMode="auto">
            <a:xfrm>
              <a:off x="4436" y="2528"/>
              <a:ext cx="212" cy="250"/>
            </a:xfrm>
            <a:prstGeom prst="rect">
              <a:avLst/>
            </a:prstGeom>
            <a:noFill/>
            <a:ln w="9525">
              <a:noFill/>
              <a:miter lim="800000"/>
              <a:headEnd/>
              <a:tailEnd/>
            </a:ln>
          </p:spPr>
          <p:txBody>
            <a:bodyPr wrap="none">
              <a:spAutoFit/>
            </a:bodyPr>
            <a:lstStyle/>
            <a:p>
              <a:pPr algn="ctr"/>
              <a:r>
                <a:rPr lang="en-US" altLang="en-US" sz="2000" b="1">
                  <a:latin typeface="Courier New" pitchFamily="49" charset="0"/>
                </a:rPr>
                <a:t> </a:t>
              </a:r>
            </a:p>
          </p:txBody>
        </p:sp>
        <p:sp>
          <p:nvSpPr>
            <p:cNvPr id="11289" name="Text Box 34"/>
            <p:cNvSpPr txBox="1">
              <a:spLocks noChangeArrowheads="1"/>
            </p:cNvSpPr>
            <p:nvPr/>
          </p:nvSpPr>
          <p:spPr bwMode="auto">
            <a:xfrm>
              <a:off x="4798" y="2863"/>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sp>
          <p:nvSpPr>
            <p:cNvPr id="11290" name="Text Box 35"/>
            <p:cNvSpPr txBox="1">
              <a:spLocks noChangeArrowheads="1"/>
            </p:cNvSpPr>
            <p:nvPr/>
          </p:nvSpPr>
          <p:spPr bwMode="auto">
            <a:xfrm>
              <a:off x="4470" y="3167"/>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sp>
          <p:nvSpPr>
            <p:cNvPr id="11291" name="Text Box 36"/>
            <p:cNvSpPr txBox="1">
              <a:spLocks noChangeArrowheads="1"/>
            </p:cNvSpPr>
            <p:nvPr/>
          </p:nvSpPr>
          <p:spPr bwMode="auto">
            <a:xfrm>
              <a:off x="4154" y="2859"/>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grpSp>
      <p:grpSp>
        <p:nvGrpSpPr>
          <p:cNvPr id="5" name="Group 37"/>
          <p:cNvGrpSpPr>
            <a:grpSpLocks/>
          </p:cNvGrpSpPr>
          <p:nvPr/>
        </p:nvGrpSpPr>
        <p:grpSpPr bwMode="auto">
          <a:xfrm>
            <a:off x="8351838" y="5449888"/>
            <a:ext cx="96837" cy="1311275"/>
            <a:chOff x="4532" y="2501"/>
            <a:chExt cx="61" cy="826"/>
          </a:xfrm>
        </p:grpSpPr>
        <p:sp>
          <p:nvSpPr>
            <p:cNvPr id="11277" name="Line 38"/>
            <p:cNvSpPr>
              <a:spLocks noChangeShapeType="1"/>
            </p:cNvSpPr>
            <p:nvPr/>
          </p:nvSpPr>
          <p:spPr bwMode="auto">
            <a:xfrm>
              <a:off x="4563" y="2501"/>
              <a:ext cx="0" cy="417"/>
            </a:xfrm>
            <a:prstGeom prst="line">
              <a:avLst/>
            </a:prstGeom>
            <a:noFill/>
            <a:ln w="28575">
              <a:solidFill>
                <a:srgbClr val="FF3300"/>
              </a:solidFill>
              <a:round/>
              <a:headEnd/>
              <a:tailEnd/>
            </a:ln>
          </p:spPr>
          <p:txBody>
            <a:bodyPr/>
            <a:lstStyle/>
            <a:p>
              <a:endParaRPr lang="en-US"/>
            </a:p>
          </p:txBody>
        </p:sp>
        <p:sp>
          <p:nvSpPr>
            <p:cNvPr id="11278" name="Rectangle 39"/>
            <p:cNvSpPr>
              <a:spLocks noChangeArrowheads="1"/>
            </p:cNvSpPr>
            <p:nvPr/>
          </p:nvSpPr>
          <p:spPr bwMode="auto">
            <a:xfrm>
              <a:off x="4540" y="2918"/>
              <a:ext cx="48" cy="409"/>
            </a:xfrm>
            <a:prstGeom prst="rect">
              <a:avLst/>
            </a:prstGeom>
            <a:noFill/>
            <a:ln w="9525">
              <a:noFill/>
              <a:miter lim="800000"/>
              <a:headEnd/>
              <a:tailEnd/>
            </a:ln>
          </p:spPr>
          <p:txBody>
            <a:bodyPr wrap="none" anchor="ctr"/>
            <a:lstStyle/>
            <a:p>
              <a:endParaRPr lang="en-US" altLang="en-US"/>
            </a:p>
          </p:txBody>
        </p:sp>
        <p:sp>
          <p:nvSpPr>
            <p:cNvPr id="11279" name="Oval 40"/>
            <p:cNvSpPr>
              <a:spLocks noChangeArrowheads="1"/>
            </p:cNvSpPr>
            <p:nvPr/>
          </p:nvSpPr>
          <p:spPr bwMode="auto">
            <a:xfrm>
              <a:off x="4532" y="2887"/>
              <a:ext cx="61" cy="61"/>
            </a:xfrm>
            <a:prstGeom prst="ellipse">
              <a:avLst/>
            </a:prstGeom>
            <a:solidFill>
              <a:srgbClr val="FF3300"/>
            </a:solidFill>
            <a:ln w="9525">
              <a:noFill/>
              <a:round/>
              <a:headEnd/>
              <a:tailEnd/>
            </a:ln>
          </p:spPr>
          <p:txBody>
            <a:bodyPr wrap="none" anchor="ctr"/>
            <a:lstStyle/>
            <a:p>
              <a:endParaRPr lang="en-US" altLang="en-US"/>
            </a:p>
          </p:txBody>
        </p:sp>
      </p:grpSp>
      <p:sp>
        <p:nvSpPr>
          <p:cNvPr id="124969" name="Text Box 41"/>
          <p:cNvSpPr txBox="1">
            <a:spLocks noChangeArrowheads="1"/>
          </p:cNvSpPr>
          <p:nvPr/>
        </p:nvSpPr>
        <p:spPr bwMode="auto">
          <a:xfrm rot="-1199472">
            <a:off x="6819900" y="1485900"/>
            <a:ext cx="1662113" cy="457200"/>
          </a:xfrm>
          <a:prstGeom prst="rect">
            <a:avLst/>
          </a:prstGeom>
          <a:noFill/>
          <a:ln w="9525">
            <a:noFill/>
            <a:miter lim="800000"/>
            <a:headEnd/>
            <a:tailEnd/>
          </a:ln>
        </p:spPr>
        <p:txBody>
          <a:bodyPr wrap="none">
            <a:spAutoFit/>
          </a:bodyPr>
          <a:lstStyle/>
          <a:p>
            <a:r>
              <a:rPr lang="en-US" altLang="en-US">
                <a:solidFill>
                  <a:schemeClr val="hlink"/>
                </a:solidFill>
              </a:rPr>
              <a:t>equilibrium</a:t>
            </a:r>
          </a:p>
        </p:txBody>
      </p:sp>
      <p:sp>
        <p:nvSpPr>
          <p:cNvPr id="124970" name="Line 42"/>
          <p:cNvSpPr>
            <a:spLocks noChangeShapeType="1"/>
          </p:cNvSpPr>
          <p:nvPr/>
        </p:nvSpPr>
        <p:spPr bwMode="auto">
          <a:xfrm>
            <a:off x="6881813" y="2055813"/>
            <a:ext cx="0" cy="1047750"/>
          </a:xfrm>
          <a:prstGeom prst="line">
            <a:avLst/>
          </a:prstGeom>
          <a:noFill/>
          <a:ln w="28575">
            <a:solidFill>
              <a:schemeClr val="hlink"/>
            </a:solidFill>
            <a:round/>
            <a:headEnd/>
            <a:tailEnd/>
          </a:ln>
        </p:spPr>
        <p:txBody>
          <a:bodyPr/>
          <a:lstStyle/>
          <a:p>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4930">
                                            <p:txEl>
                                              <p:pRg st="0" end="0"/>
                                            </p:txEl>
                                          </p:spTgt>
                                        </p:tgtEl>
                                        <p:attrNameLst>
                                          <p:attrName>style.visibility</p:attrName>
                                        </p:attrNameLst>
                                      </p:cBhvr>
                                      <p:to>
                                        <p:strVal val="visible"/>
                                      </p:to>
                                    </p:set>
                                    <p:anim calcmode="lin" valueType="num">
                                      <p:cBhvr additive="base">
                                        <p:cTn id="7" dur="500" fill="hold"/>
                                        <p:tgtEl>
                                          <p:spTgt spid="1249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493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4930">
                                            <p:txEl>
                                              <p:pRg st="1" end="1"/>
                                            </p:txEl>
                                          </p:spTgt>
                                        </p:tgtEl>
                                        <p:attrNameLst>
                                          <p:attrName>style.visibility</p:attrName>
                                        </p:attrNameLst>
                                      </p:cBhvr>
                                      <p:to>
                                        <p:strVal val="visible"/>
                                      </p:to>
                                    </p:set>
                                    <p:anim calcmode="lin" valueType="num">
                                      <p:cBhvr additive="base">
                                        <p:cTn id="13" dur="500" fill="hold"/>
                                        <p:tgtEl>
                                          <p:spTgt spid="12493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493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4934"/>
                                        </p:tgtEl>
                                        <p:attrNameLst>
                                          <p:attrName>style.visibility</p:attrName>
                                        </p:attrNameLst>
                                      </p:cBhvr>
                                      <p:to>
                                        <p:strVal val="visible"/>
                                      </p:to>
                                    </p:set>
                                    <p:animEffect transition="in" filter="fade">
                                      <p:cBhvr>
                                        <p:cTn id="24" dur="2000"/>
                                        <p:tgtEl>
                                          <p:spTgt spid="124934"/>
                                        </p:tgtEl>
                                      </p:cBhvr>
                                    </p:animEffect>
                                  </p:childTnLst>
                                  <p:subTnLst>
                                    <p:audio>
                                      <p:cMediaNode>
                                        <p:cTn display="0" masterRel="sameClick">
                                          <p:stCondLst>
                                            <p:cond evt="begin" delay="0">
                                              <p:tn val="22"/>
                                            </p:cond>
                                          </p:stCondLst>
                                          <p:endCondLst>
                                            <p:cond evt="onStopAudio" delay="0">
                                              <p:tgtEl>
                                                <p:sldTgt/>
                                              </p:tgtEl>
                                            </p:cond>
                                          </p:endCondLst>
                                        </p:cTn>
                                        <p:tgtEl>
                                          <p:sndTgt r:embed="rId4" name="arrow.wav"/>
                                        </p:tgtEl>
                                      </p:cMediaNode>
                                    </p:audio>
                                  </p:subTnLst>
                                </p:cTn>
                              </p:par>
                              <p:par>
                                <p:cTn id="25" presetID="10" presetClass="entr" presetSubtype="0" fill="hold" grpId="0" nodeType="withEffect">
                                  <p:stCondLst>
                                    <p:cond delay="0"/>
                                  </p:stCondLst>
                                  <p:childTnLst>
                                    <p:set>
                                      <p:cBhvr>
                                        <p:cTn id="26" dur="1" fill="hold">
                                          <p:stCondLst>
                                            <p:cond delay="0"/>
                                          </p:stCondLst>
                                        </p:cTn>
                                        <p:tgtEl>
                                          <p:spTgt spid="124935"/>
                                        </p:tgtEl>
                                        <p:attrNameLst>
                                          <p:attrName>style.visibility</p:attrName>
                                        </p:attrNameLst>
                                      </p:cBhvr>
                                      <p:to>
                                        <p:strVal val="visible"/>
                                      </p:to>
                                    </p:set>
                                    <p:animEffect transition="in" filter="fade">
                                      <p:cBhvr>
                                        <p:cTn id="27" dur="2000"/>
                                        <p:tgtEl>
                                          <p:spTgt spid="124935"/>
                                        </p:tgtEl>
                                      </p:cBhvr>
                                    </p:animEffect>
                                  </p:childTnLst>
                                </p:cTn>
                              </p:par>
                              <p:par>
                                <p:cTn id="28" presetID="6" presetClass="emph" presetSubtype="0" repeatCount="indefinite" accel="50000" decel="50000" autoRev="1" fill="hold" grpId="1" nodeType="withEffect">
                                  <p:stCondLst>
                                    <p:cond delay="0"/>
                                  </p:stCondLst>
                                  <p:childTnLst>
                                    <p:animScale>
                                      <p:cBhvr>
                                        <p:cTn id="29" dur="5000" fill="hold"/>
                                        <p:tgtEl>
                                          <p:spTgt spid="124934"/>
                                        </p:tgtEl>
                                      </p:cBhvr>
                                      <p:by x="25000" y="100000"/>
                                    </p:animScale>
                                  </p:childTnLst>
                                </p:cTn>
                              </p:par>
                              <p:par>
                                <p:cTn id="30" presetID="35" presetClass="path" presetSubtype="0" repeatCount="indefinite" accel="50000" decel="50000" autoRev="1" fill="hold" grpId="2" nodeType="withEffect">
                                  <p:stCondLst>
                                    <p:cond delay="0"/>
                                  </p:stCondLst>
                                  <p:childTnLst>
                                    <p:animMotion origin="layout" path="M 5.55556E-7 -1.48148E-6 L -0.14618 -1.48148E-6 " pathEditMode="relative" rAng="0" ptsTypes="AA">
                                      <p:cBhvr>
                                        <p:cTn id="31" dur="5000" fill="hold"/>
                                        <p:tgtEl>
                                          <p:spTgt spid="124934"/>
                                        </p:tgtEl>
                                        <p:attrNameLst>
                                          <p:attrName>ppt_x</p:attrName>
                                          <p:attrName>ppt_y</p:attrName>
                                        </p:attrNameLst>
                                      </p:cBhvr>
                                      <p:rCtr x="-73" y="0"/>
                                    </p:animMotion>
                                  </p:childTnLst>
                                </p:cTn>
                              </p:par>
                              <p:par>
                                <p:cTn id="32" presetID="35" presetClass="path" presetSubtype="0" repeatCount="indefinite" accel="50000" decel="50000" autoRev="1" fill="hold" grpId="1" nodeType="withEffect">
                                  <p:stCondLst>
                                    <p:cond delay="0"/>
                                  </p:stCondLst>
                                  <p:childTnLst>
                                    <p:animMotion origin="layout" path="M -0.00034 1.85185E-6 L -0.26736 1.85185E-6 " pathEditMode="relative" rAng="0" ptsTypes="AA">
                                      <p:cBhvr>
                                        <p:cTn id="33" dur="5000" fill="hold"/>
                                        <p:tgtEl>
                                          <p:spTgt spid="124935"/>
                                        </p:tgtEl>
                                        <p:attrNameLst>
                                          <p:attrName>ppt_x</p:attrName>
                                          <p:attrName>ppt_y</p:attrName>
                                        </p:attrNameLst>
                                      </p:cBhvr>
                                      <p:rCtr x="-134" y="0"/>
                                    </p:animMotion>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24930">
                                            <p:txEl>
                                              <p:pRg st="2" end="2"/>
                                            </p:txEl>
                                          </p:spTgt>
                                        </p:tgtEl>
                                        <p:attrNameLst>
                                          <p:attrName>style.visibility</p:attrName>
                                        </p:attrNameLst>
                                      </p:cBhvr>
                                      <p:to>
                                        <p:strVal val="visible"/>
                                      </p:to>
                                    </p:set>
                                    <p:anim calcmode="lin" valueType="num">
                                      <p:cBhvr additive="base">
                                        <p:cTn id="38" dur="500" fill="hold"/>
                                        <p:tgtEl>
                                          <p:spTgt spid="124930">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2493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4932"/>
                                        </p:tgtEl>
                                        <p:attrNameLst>
                                          <p:attrName>style.visibility</p:attrName>
                                        </p:attrNameLst>
                                      </p:cBhvr>
                                      <p:to>
                                        <p:strVal val="visible"/>
                                      </p:to>
                                    </p:set>
                                    <p:anim calcmode="lin" valueType="num">
                                      <p:cBhvr additive="base">
                                        <p:cTn id="44" dur="500" fill="hold"/>
                                        <p:tgtEl>
                                          <p:spTgt spid="124932"/>
                                        </p:tgtEl>
                                        <p:attrNameLst>
                                          <p:attrName>ppt_x</p:attrName>
                                        </p:attrNameLst>
                                      </p:cBhvr>
                                      <p:tavLst>
                                        <p:tav tm="0">
                                          <p:val>
                                            <p:strVal val="#ppt_x"/>
                                          </p:val>
                                        </p:tav>
                                        <p:tav tm="100000">
                                          <p:val>
                                            <p:strVal val="#ppt_x"/>
                                          </p:val>
                                        </p:tav>
                                      </p:tavLst>
                                    </p:anim>
                                    <p:anim calcmode="lin" valueType="num">
                                      <p:cBhvr additive="base">
                                        <p:cTn id="45" dur="500" fill="hold"/>
                                        <p:tgtEl>
                                          <p:spTgt spid="12493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5" name="suction.wav"/>
                                        </p:tgtEl>
                                      </p:cMediaNode>
                                    </p:audio>
                                  </p:subTnLst>
                                </p:cTn>
                              </p:par>
                            </p:childTnLst>
                          </p:cTn>
                        </p:par>
                        <p:par>
                          <p:cTn id="46" fill="hold" nodeType="afterGroup">
                            <p:stCondLst>
                              <p:cond delay="500"/>
                            </p:stCondLst>
                            <p:childTnLst>
                              <p:par>
                                <p:cTn id="47" presetID="2" presetClass="entr" presetSubtype="4" fill="hold" grpId="0" nodeType="afterEffect">
                                  <p:stCondLst>
                                    <p:cond delay="0"/>
                                  </p:stCondLst>
                                  <p:childTnLst>
                                    <p:set>
                                      <p:cBhvr>
                                        <p:cTn id="48" dur="1" fill="hold">
                                          <p:stCondLst>
                                            <p:cond delay="0"/>
                                          </p:stCondLst>
                                        </p:cTn>
                                        <p:tgtEl>
                                          <p:spTgt spid="124933"/>
                                        </p:tgtEl>
                                        <p:attrNameLst>
                                          <p:attrName>style.visibility</p:attrName>
                                        </p:attrNameLst>
                                      </p:cBhvr>
                                      <p:to>
                                        <p:strVal val="visible"/>
                                      </p:to>
                                    </p:set>
                                    <p:anim calcmode="lin" valueType="num">
                                      <p:cBhvr additive="base">
                                        <p:cTn id="49" dur="500" fill="hold"/>
                                        <p:tgtEl>
                                          <p:spTgt spid="124933"/>
                                        </p:tgtEl>
                                        <p:attrNameLst>
                                          <p:attrName>ppt_x</p:attrName>
                                        </p:attrNameLst>
                                      </p:cBhvr>
                                      <p:tavLst>
                                        <p:tav tm="0">
                                          <p:val>
                                            <p:strVal val="#ppt_x"/>
                                          </p:val>
                                        </p:tav>
                                        <p:tav tm="100000">
                                          <p:val>
                                            <p:strVal val="#ppt_x"/>
                                          </p:val>
                                        </p:tav>
                                      </p:tavLst>
                                    </p:anim>
                                    <p:anim calcmode="lin" valueType="num">
                                      <p:cBhvr additive="base">
                                        <p:cTn id="50" dur="500" fill="hold"/>
                                        <p:tgtEl>
                                          <p:spTgt spid="12493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5" name="suction.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24930">
                                            <p:txEl>
                                              <p:pRg st="3" end="3"/>
                                            </p:txEl>
                                          </p:spTgt>
                                        </p:tgtEl>
                                        <p:attrNameLst>
                                          <p:attrName>style.visibility</p:attrName>
                                        </p:attrNameLst>
                                      </p:cBhvr>
                                      <p:to>
                                        <p:strVal val="visible"/>
                                      </p:to>
                                    </p:set>
                                    <p:anim calcmode="lin" valueType="num">
                                      <p:cBhvr additive="base">
                                        <p:cTn id="55" dur="500" fill="hold"/>
                                        <p:tgtEl>
                                          <p:spTgt spid="124930">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493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4969"/>
                                        </p:tgtEl>
                                        <p:attrNameLst>
                                          <p:attrName>style.visibility</p:attrName>
                                        </p:attrNameLst>
                                      </p:cBhvr>
                                      <p:to>
                                        <p:strVal val="visible"/>
                                      </p:to>
                                    </p:set>
                                    <p:anim calcmode="lin" valueType="num">
                                      <p:cBhvr additive="base">
                                        <p:cTn id="61" dur="500" fill="hold"/>
                                        <p:tgtEl>
                                          <p:spTgt spid="124969"/>
                                        </p:tgtEl>
                                        <p:attrNameLst>
                                          <p:attrName>ppt_x</p:attrName>
                                        </p:attrNameLst>
                                      </p:cBhvr>
                                      <p:tavLst>
                                        <p:tav tm="0">
                                          <p:val>
                                            <p:strVal val="#ppt_x"/>
                                          </p:val>
                                        </p:tav>
                                        <p:tav tm="100000">
                                          <p:val>
                                            <p:strVal val="#ppt_x"/>
                                          </p:val>
                                        </p:tav>
                                      </p:tavLst>
                                    </p:anim>
                                    <p:anim calcmode="lin" valueType="num">
                                      <p:cBhvr additive="base">
                                        <p:cTn id="62" dur="500" fill="hold"/>
                                        <p:tgtEl>
                                          <p:spTgt spid="12496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5" name="suction.wav"/>
                                        </p:tgtEl>
                                      </p:cMediaNode>
                                    </p:audio>
                                  </p:subTnLst>
                                </p:cTn>
                              </p:par>
                              <p:par>
                                <p:cTn id="63" presetID="22" presetClass="entr" presetSubtype="1" fill="hold" grpId="0" nodeType="withEffect">
                                  <p:stCondLst>
                                    <p:cond delay="0"/>
                                  </p:stCondLst>
                                  <p:childTnLst>
                                    <p:set>
                                      <p:cBhvr>
                                        <p:cTn id="64" dur="1" fill="hold">
                                          <p:stCondLst>
                                            <p:cond delay="0"/>
                                          </p:stCondLst>
                                        </p:cTn>
                                        <p:tgtEl>
                                          <p:spTgt spid="124970"/>
                                        </p:tgtEl>
                                        <p:attrNameLst>
                                          <p:attrName>style.visibility</p:attrName>
                                        </p:attrNameLst>
                                      </p:cBhvr>
                                      <p:to>
                                        <p:strVal val="visible"/>
                                      </p:to>
                                    </p:set>
                                    <p:animEffect transition="in" filter="wipe(up)">
                                      <p:cBhvr>
                                        <p:cTn id="65" dur="500"/>
                                        <p:tgtEl>
                                          <p:spTgt spid="12497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nodeType="clickEffect">
                                  <p:stCondLst>
                                    <p:cond delay="0"/>
                                  </p:stCondLst>
                                  <p:childTnLst>
                                    <p:set>
                                      <p:cBhvr>
                                        <p:cTn id="69" dur="1" fill="hold">
                                          <p:stCondLst>
                                            <p:cond delay="0"/>
                                          </p:stCondLst>
                                        </p:cTn>
                                        <p:tgtEl>
                                          <p:spTgt spid="124930">
                                            <p:txEl>
                                              <p:pRg st="4" end="4"/>
                                            </p:txEl>
                                          </p:spTgt>
                                        </p:tgtEl>
                                        <p:attrNameLst>
                                          <p:attrName>style.visibility</p:attrName>
                                        </p:attrNameLst>
                                      </p:cBhvr>
                                      <p:to>
                                        <p:strVal val="visible"/>
                                      </p:to>
                                    </p:set>
                                    <p:anim calcmode="lin" valueType="num">
                                      <p:cBhvr additive="base">
                                        <p:cTn id="70" dur="500" fill="hold"/>
                                        <p:tgtEl>
                                          <p:spTgt spid="124930">
                                            <p:txEl>
                                              <p:pRg st="4" end="4"/>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12493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8"/>
                                            </p:cond>
                                          </p:stCondLst>
                                          <p:endCondLst>
                                            <p:cond evt="onStopAudio" delay="0">
                                              <p:tgtEl>
                                                <p:sldTgt/>
                                              </p:tgtEl>
                                            </p:cond>
                                          </p:endCondLst>
                                        </p:cTn>
                                        <p:tgtEl>
                                          <p:sndTgt r:embed="rId4" name="arrow.wav"/>
                                        </p:tgtEl>
                                      </p:cMediaNode>
                                    </p:audio>
                                  </p:subTnLst>
                                </p:cTn>
                              </p:par>
                              <p:par>
                                <p:cTn id="72" presetID="10" presetClass="entr" presetSubtype="0" fill="hold" nodeType="withEffect">
                                  <p:stCondLst>
                                    <p:cond delay="0"/>
                                  </p:stCondLst>
                                  <p:childTnLst>
                                    <p:set>
                                      <p:cBhvr>
                                        <p:cTn id="73" dur="1" fill="hold">
                                          <p:stCondLst>
                                            <p:cond delay="0"/>
                                          </p:stCondLst>
                                        </p:cTn>
                                        <p:tgtEl>
                                          <p:spTgt spid="4"/>
                                        </p:tgtEl>
                                        <p:attrNameLst>
                                          <p:attrName>style.visibility</p:attrName>
                                        </p:attrNameLst>
                                      </p:cBhvr>
                                      <p:to>
                                        <p:strVal val="visible"/>
                                      </p:to>
                                    </p:set>
                                    <p:animEffect transition="in" filter="fade">
                                      <p:cBhvr>
                                        <p:cTn id="74" dur="2000"/>
                                        <p:tgtEl>
                                          <p:spTgt spid="4"/>
                                        </p:tgtEl>
                                      </p:cBhvr>
                                    </p:animEffect>
                                  </p:childTnLst>
                                </p:cTn>
                              </p:par>
                              <p:par>
                                <p:cTn id="75" presetID="10" presetClass="entr" presetSubtype="0" fill="hold" nodeType="with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fade">
                                      <p:cBhvr>
                                        <p:cTn id="77" dur="2000"/>
                                        <p:tgtEl>
                                          <p:spTgt spid="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mph" presetSubtype="0" repeatCount="indefinite" fill="hold" nodeType="clickEffect">
                                  <p:stCondLst>
                                    <p:cond delay="0"/>
                                  </p:stCondLst>
                                  <p:childTnLst>
                                    <p:animRot by="21600000">
                                      <p:cBhvr>
                                        <p:cTn id="81" dur="5000" fill="hold"/>
                                        <p:tgtEl>
                                          <p:spTgt spid="5"/>
                                        </p:tgtEl>
                                        <p:attrNameLst>
                                          <p:attrName>r</p:attrName>
                                        </p:attrNameLst>
                                      </p:cBhvr>
                                    </p:animRot>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4" fill="hold" nodeType="clickEffect">
                                  <p:stCondLst>
                                    <p:cond delay="0"/>
                                  </p:stCondLst>
                                  <p:childTnLst>
                                    <p:set>
                                      <p:cBhvr>
                                        <p:cTn id="85" dur="1" fill="hold">
                                          <p:stCondLst>
                                            <p:cond delay="0"/>
                                          </p:stCondLst>
                                        </p:cTn>
                                        <p:tgtEl>
                                          <p:spTgt spid="124930">
                                            <p:txEl>
                                              <p:pRg st="5" end="5"/>
                                            </p:txEl>
                                          </p:spTgt>
                                        </p:tgtEl>
                                        <p:attrNameLst>
                                          <p:attrName>style.visibility</p:attrName>
                                        </p:attrNameLst>
                                      </p:cBhvr>
                                      <p:to>
                                        <p:strVal val="visible"/>
                                      </p:to>
                                    </p:set>
                                    <p:anim calcmode="lin" valueType="num">
                                      <p:cBhvr additive="base">
                                        <p:cTn id="86" dur="500" fill="hold"/>
                                        <p:tgtEl>
                                          <p:spTgt spid="124930">
                                            <p:txEl>
                                              <p:pRg st="5" end="5"/>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124930">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4"/>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2" grpId="0" animBg="1"/>
      <p:bldP spid="124933" grpId="0"/>
      <p:bldP spid="124934" grpId="0" animBg="1"/>
      <p:bldP spid="124934" grpId="1" animBg="1"/>
      <p:bldP spid="124934" grpId="2" animBg="1"/>
      <p:bldP spid="124935" grpId="0" animBg="1"/>
      <p:bldP spid="124935" grpId="1" animBg="1"/>
      <p:bldP spid="124969" grpId="0"/>
      <p:bldP spid="12497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5" name="Rectangle 9"/>
          <p:cNvSpPr>
            <a:spLocks noChangeArrowheads="1"/>
          </p:cNvSpPr>
          <p:nvPr/>
        </p:nvSpPr>
        <p:spPr bwMode="auto">
          <a:xfrm>
            <a:off x="674688" y="4391025"/>
            <a:ext cx="7772400" cy="2466975"/>
          </a:xfrm>
          <a:prstGeom prst="rect">
            <a:avLst/>
          </a:prstGeom>
          <a:solidFill>
            <a:srgbClr val="FFFFCC"/>
          </a:solidFill>
          <a:ln w="9525">
            <a:noFill/>
            <a:miter lim="800000"/>
            <a:headEnd/>
            <a:tailEnd/>
          </a:ln>
        </p:spPr>
        <p:txBody>
          <a:bodyPr/>
          <a:lstStyle/>
          <a:p>
            <a:pPr eaLnBrk="0" hangingPunct="0">
              <a:spcBef>
                <a:spcPct val="20000"/>
              </a:spcBef>
            </a:pPr>
            <a:r>
              <a:rPr lang="en-US" altLang="en-US">
                <a:sym typeface="Symbol" pitchFamily="18" charset="2"/>
              </a:rPr>
              <a:t>EXAMPLE: </a:t>
            </a:r>
            <a:r>
              <a:rPr lang="en-US" altLang="en-US">
                <a:solidFill>
                  <a:srgbClr val="000000"/>
                </a:solidFill>
                <a:cs typeface="Times New Roman" pitchFamily="18" charset="0"/>
                <a:sym typeface="Symbol" pitchFamily="18" charset="2"/>
              </a:rPr>
              <a:t>The cycle of the previous example repeated each 24 s. What are the period and the frequency of the oscillation?</a:t>
            </a:r>
          </a:p>
          <a:p>
            <a:pPr eaLnBrk="0" hangingPunct="0">
              <a:spcBef>
                <a:spcPct val="20000"/>
              </a:spcBef>
            </a:pPr>
            <a:r>
              <a:rPr lang="en-US" altLang="en-US">
                <a:solidFill>
                  <a:srgbClr val="000000"/>
                </a:solidFill>
                <a:cs typeface="Times New Roman" pitchFamily="18" charset="0"/>
                <a:sym typeface="Symbol" pitchFamily="18" charset="2"/>
              </a:rPr>
              <a:t>SOLUTION:</a:t>
            </a:r>
          </a:p>
          <a:p>
            <a:pPr eaLnBrk="0" hangingPunct="0">
              <a:spcBef>
                <a:spcPct val="20000"/>
              </a:spcBef>
            </a:pPr>
            <a:r>
              <a:rPr lang="en-US" altLang="en-US">
                <a:solidFill>
                  <a:srgbClr val="000000"/>
                </a:solidFill>
                <a:cs typeface="Times New Roman" pitchFamily="18" charset="0"/>
                <a:sym typeface="Symbol" pitchFamily="18" charset="2"/>
              </a:rPr>
              <a:t>The period is </a:t>
            </a:r>
            <a:r>
              <a:rPr lang="en-US" altLang="en-US" i="1">
                <a:solidFill>
                  <a:srgbClr val="000000"/>
                </a:solidFill>
                <a:cs typeface="Times New Roman" pitchFamily="18" charset="0"/>
                <a:sym typeface="Symbol" pitchFamily="18" charset="2"/>
              </a:rPr>
              <a:t>T</a:t>
            </a:r>
            <a:r>
              <a:rPr lang="en-US" altLang="en-US">
                <a:solidFill>
                  <a:srgbClr val="000000"/>
                </a:solidFill>
                <a:cs typeface="Times New Roman" pitchFamily="18" charset="0"/>
                <a:sym typeface="Symbol" pitchFamily="18" charset="2"/>
              </a:rPr>
              <a:t> = 24 s.</a:t>
            </a:r>
          </a:p>
          <a:p>
            <a:pPr eaLnBrk="0" hangingPunct="0">
              <a:spcBef>
                <a:spcPct val="20000"/>
              </a:spcBef>
            </a:pPr>
            <a:r>
              <a:rPr lang="en-US" altLang="en-US">
                <a:solidFill>
                  <a:srgbClr val="000000"/>
                </a:solidFill>
                <a:cs typeface="Times New Roman" pitchFamily="18" charset="0"/>
                <a:sym typeface="Symbol" pitchFamily="18" charset="2"/>
              </a:rPr>
              <a:t>The frequency is </a:t>
            </a:r>
            <a:r>
              <a:rPr lang="en-US" altLang="en-US" i="1">
                <a:solidFill>
                  <a:srgbClr val="000000"/>
                </a:solidFill>
                <a:cs typeface="Times New Roman" pitchFamily="18" charset="0"/>
                <a:sym typeface="Symbol" pitchFamily="18" charset="2"/>
              </a:rPr>
              <a:t>f</a:t>
            </a:r>
            <a:r>
              <a:rPr lang="en-US" altLang="en-US">
                <a:solidFill>
                  <a:srgbClr val="000000"/>
                </a:solidFill>
                <a:cs typeface="Times New Roman" pitchFamily="18" charset="0"/>
                <a:sym typeface="Symbol" pitchFamily="18" charset="2"/>
              </a:rPr>
              <a:t> = 1 </a:t>
            </a:r>
            <a:r>
              <a:rPr lang="en-US" altLang="en-US" i="1">
                <a:solidFill>
                  <a:srgbClr val="000000"/>
                </a:solidFill>
                <a:cs typeface="Times New Roman" pitchFamily="18" charset="0"/>
                <a:sym typeface="Symbol" pitchFamily="18" charset="2"/>
              </a:rPr>
              <a:t>/</a:t>
            </a:r>
            <a:r>
              <a:rPr lang="en-US" altLang="en-US">
                <a:solidFill>
                  <a:srgbClr val="000000"/>
                </a:solidFill>
                <a:cs typeface="Times New Roman" pitchFamily="18" charset="0"/>
                <a:sym typeface="Symbol" pitchFamily="18" charset="2"/>
              </a:rPr>
              <a:t> </a:t>
            </a:r>
            <a:r>
              <a:rPr lang="en-US" altLang="en-US" i="1">
                <a:solidFill>
                  <a:srgbClr val="000000"/>
                </a:solidFill>
                <a:cs typeface="Times New Roman" pitchFamily="18" charset="0"/>
                <a:sym typeface="Symbol" pitchFamily="18" charset="2"/>
              </a:rPr>
              <a:t>T</a:t>
            </a:r>
            <a:r>
              <a:rPr lang="en-US" altLang="en-US">
                <a:solidFill>
                  <a:srgbClr val="000000"/>
                </a:solidFill>
                <a:cs typeface="Times New Roman" pitchFamily="18" charset="0"/>
                <a:sym typeface="Symbol" pitchFamily="18" charset="2"/>
              </a:rPr>
              <a:t> = 1 </a:t>
            </a:r>
            <a:r>
              <a:rPr lang="en-US" altLang="en-US" i="1">
                <a:solidFill>
                  <a:srgbClr val="000000"/>
                </a:solidFill>
                <a:cs typeface="Times New Roman" pitchFamily="18" charset="0"/>
                <a:sym typeface="Symbol" pitchFamily="18" charset="2"/>
              </a:rPr>
              <a:t>/</a:t>
            </a:r>
            <a:r>
              <a:rPr lang="en-US" altLang="en-US">
                <a:solidFill>
                  <a:srgbClr val="000000"/>
                </a:solidFill>
                <a:cs typeface="Times New Roman" pitchFamily="18" charset="0"/>
                <a:sym typeface="Symbol" pitchFamily="18" charset="2"/>
              </a:rPr>
              <a:t> 24 = 0.042 Hz</a:t>
            </a:r>
          </a:p>
        </p:txBody>
      </p:sp>
      <p:sp>
        <p:nvSpPr>
          <p:cNvPr id="126978" name="Rectangle 2"/>
          <p:cNvSpPr>
            <a:spLocks noChangeArrowheads="1"/>
          </p:cNvSpPr>
          <p:nvPr/>
        </p:nvSpPr>
        <p:spPr bwMode="auto">
          <a:xfrm>
            <a:off x="685800" y="1549400"/>
            <a:ext cx="7772400" cy="2857500"/>
          </a:xfrm>
          <a:prstGeom prst="rect">
            <a:avLst/>
          </a:prstGeom>
          <a:solidFill>
            <a:srgbClr val="EAEAEA"/>
          </a:solidFill>
          <a:ln w="9525">
            <a:noFill/>
            <a:miter lim="800000"/>
            <a:headEnd/>
            <a:tailEnd/>
          </a:ln>
        </p:spPr>
        <p:txBody>
          <a:bodyPr/>
          <a:lstStyle/>
          <a:p>
            <a:pPr eaLnBrk="0" hangingPunct="0">
              <a:spcBef>
                <a:spcPct val="20000"/>
              </a:spcBef>
            </a:pPr>
            <a:r>
              <a:rPr lang="en-US" altLang="en-US" i="1" dirty="0">
                <a:solidFill>
                  <a:schemeClr val="accent2"/>
                </a:solidFill>
              </a:rPr>
              <a:t>Time period and frequency</a:t>
            </a:r>
            <a:endParaRPr lang="en-US" altLang="en-US" sz="2000" dirty="0">
              <a:solidFill>
                <a:srgbClr val="000000"/>
              </a:solidFill>
              <a:latin typeface="Courier New" pitchFamily="49" charset="0"/>
              <a:ea typeface="Calibri" pitchFamily="34" charset="0"/>
              <a:cs typeface="Times New Roman" pitchFamily="18" charset="0"/>
            </a:endParaRP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The </a:t>
            </a:r>
            <a:r>
              <a:rPr lang="en-US" altLang="en-US" b="1" dirty="0">
                <a:solidFill>
                  <a:srgbClr val="000000"/>
                </a:solidFill>
                <a:ea typeface="Calibri" pitchFamily="34" charset="0"/>
                <a:cs typeface="Times New Roman" pitchFamily="18" charset="0"/>
                <a:sym typeface="Symbol" pitchFamily="18" charset="2"/>
              </a:rPr>
              <a:t>frequency</a:t>
            </a:r>
            <a:r>
              <a:rPr lang="en-US" altLang="en-US" dirty="0">
                <a:solidFill>
                  <a:srgbClr val="000000"/>
                </a:solidFill>
                <a:ea typeface="Calibri" pitchFamily="34" charset="0"/>
                <a:cs typeface="Times New Roman" pitchFamily="18" charset="0"/>
                <a:sym typeface="Symbol" pitchFamily="18" charset="2"/>
              </a:rPr>
              <a:t> </a:t>
            </a:r>
            <a:r>
              <a:rPr lang="en-US" altLang="en-US" i="1" dirty="0">
                <a:solidFill>
                  <a:srgbClr val="000000"/>
                </a:solidFill>
                <a:ea typeface="Calibri" pitchFamily="34" charset="0"/>
                <a:cs typeface="Times New Roman" pitchFamily="18" charset="0"/>
                <a:sym typeface="Symbol" pitchFamily="18" charset="2"/>
              </a:rPr>
              <a:t>f</a:t>
            </a:r>
            <a:r>
              <a:rPr lang="en-US" altLang="en-US" dirty="0">
                <a:solidFill>
                  <a:srgbClr val="000000"/>
                </a:solidFill>
                <a:ea typeface="Calibri" pitchFamily="34" charset="0"/>
                <a:cs typeface="Times New Roman" pitchFamily="18" charset="0"/>
                <a:sym typeface="Symbol" pitchFamily="18" charset="2"/>
              </a:rPr>
              <a:t> (measured in Hz or </a:t>
            </a:r>
            <a:r>
              <a:rPr lang="en-US" altLang="en-US" dirty="0" smtClean="0">
                <a:solidFill>
                  <a:srgbClr val="000000"/>
                </a:solidFill>
                <a:ea typeface="Calibri" pitchFamily="34" charset="0"/>
                <a:cs typeface="Times New Roman" pitchFamily="18" charset="0"/>
                <a:sym typeface="Symbol" pitchFamily="18" charset="2"/>
              </a:rPr>
              <a:t>cycles </a:t>
            </a:r>
            <a:r>
              <a:rPr lang="en-US" altLang="en-US" i="1" dirty="0" smtClean="0">
                <a:solidFill>
                  <a:srgbClr val="000000"/>
                </a:solidFill>
                <a:ea typeface="Calibri" pitchFamily="34" charset="0"/>
                <a:cs typeface="Times New Roman" pitchFamily="18" charset="0"/>
                <a:sym typeface="Symbol" pitchFamily="18" charset="2"/>
              </a:rPr>
              <a:t>/</a:t>
            </a:r>
            <a:r>
              <a:rPr lang="en-US" altLang="en-US" dirty="0" smtClean="0">
                <a:solidFill>
                  <a:srgbClr val="000000"/>
                </a:solidFill>
                <a:ea typeface="Calibri" pitchFamily="34" charset="0"/>
                <a:cs typeface="Times New Roman" pitchFamily="18" charset="0"/>
                <a:sym typeface="Symbol" pitchFamily="18" charset="2"/>
              </a:rPr>
              <a:t> s</a:t>
            </a:r>
            <a:r>
              <a:rPr lang="en-US" altLang="en-US" dirty="0">
                <a:solidFill>
                  <a:srgbClr val="000000"/>
                </a:solidFill>
                <a:ea typeface="Calibri" pitchFamily="34" charset="0"/>
                <a:cs typeface="Times New Roman" pitchFamily="18" charset="0"/>
                <a:sym typeface="Symbol" pitchFamily="18" charset="2"/>
              </a:rPr>
              <a:t>) is defined as how many cycles (oscillations, repetitions) occur each second.</a:t>
            </a:r>
          </a:p>
          <a:p>
            <a:pPr eaLnBrk="0" hangingPunct="0">
              <a:spcBef>
                <a:spcPct val="20000"/>
              </a:spcBef>
            </a:pPr>
            <a:r>
              <a:rPr lang="en-US" altLang="en-US" dirty="0">
                <a:solidFill>
                  <a:srgbClr val="000000"/>
                </a:solidFill>
                <a:ea typeface="Calibri" pitchFamily="34" charset="0"/>
                <a:cs typeface="Times New Roman" pitchFamily="18" charset="0"/>
                <a:sym typeface="Symbol" pitchFamily="18" charset="2"/>
              </a:rPr>
              <a:t>Since period </a:t>
            </a:r>
            <a:r>
              <a:rPr lang="en-US" altLang="en-US" i="1" dirty="0">
                <a:solidFill>
                  <a:srgbClr val="000000"/>
                </a:solidFill>
                <a:ea typeface="Calibri" pitchFamily="34" charset="0"/>
                <a:cs typeface="Times New Roman" pitchFamily="18" charset="0"/>
                <a:sym typeface="Symbol" pitchFamily="18" charset="2"/>
              </a:rPr>
              <a:t>T</a:t>
            </a:r>
            <a:r>
              <a:rPr lang="en-US" altLang="en-US" dirty="0">
                <a:solidFill>
                  <a:srgbClr val="000000"/>
                </a:solidFill>
                <a:ea typeface="Calibri" pitchFamily="34" charset="0"/>
                <a:cs typeface="Times New Roman" pitchFamily="18" charset="0"/>
                <a:sym typeface="Symbol" pitchFamily="18" charset="2"/>
              </a:rPr>
              <a:t> is </a:t>
            </a:r>
            <a:r>
              <a:rPr lang="en-US" altLang="en-US" i="1" dirty="0">
                <a:solidFill>
                  <a:srgbClr val="000000"/>
                </a:solidFill>
                <a:ea typeface="Calibri" pitchFamily="34" charset="0"/>
                <a:cs typeface="Times New Roman" pitchFamily="18" charset="0"/>
                <a:sym typeface="Symbol" pitchFamily="18" charset="2"/>
              </a:rPr>
              <a:t>seconds</a:t>
            </a:r>
            <a:r>
              <a:rPr lang="en-US" altLang="en-US" dirty="0">
                <a:solidFill>
                  <a:srgbClr val="000000"/>
                </a:solidFill>
                <a:ea typeface="Calibri" pitchFamily="34" charset="0"/>
                <a:cs typeface="Times New Roman" pitchFamily="18" charset="0"/>
                <a:sym typeface="Symbol" pitchFamily="18" charset="2"/>
              </a:rPr>
              <a:t> per </a:t>
            </a:r>
            <a:r>
              <a:rPr lang="en-US" altLang="en-US" i="1" dirty="0">
                <a:solidFill>
                  <a:srgbClr val="000000"/>
                </a:solidFill>
                <a:ea typeface="Calibri" pitchFamily="34" charset="0"/>
                <a:cs typeface="Times New Roman" pitchFamily="18" charset="0"/>
                <a:sym typeface="Symbol" pitchFamily="18" charset="2"/>
              </a:rPr>
              <a:t>cycle</a:t>
            </a:r>
            <a:r>
              <a:rPr lang="en-US" altLang="en-US" dirty="0">
                <a:solidFill>
                  <a:srgbClr val="000000"/>
                </a:solidFill>
                <a:ea typeface="Calibri" pitchFamily="34" charset="0"/>
                <a:cs typeface="Times New Roman" pitchFamily="18" charset="0"/>
                <a:sym typeface="Symbol" pitchFamily="18" charset="2"/>
              </a:rPr>
              <a:t>, frequency must be </a:t>
            </a:r>
            <a:r>
              <a:rPr lang="en-US" altLang="en-US" dirty="0" smtClean="0">
                <a:solidFill>
                  <a:srgbClr val="000000"/>
                </a:solidFill>
                <a:ea typeface="Calibri" pitchFamily="34" charset="0"/>
                <a:cs typeface="Times New Roman" pitchFamily="18" charset="0"/>
                <a:sym typeface="Symbol" pitchFamily="18" charset="2"/>
              </a:rPr>
              <a:t>1 </a:t>
            </a:r>
            <a:r>
              <a:rPr lang="en-US" altLang="en-US" i="1" dirty="0" smtClean="0">
                <a:solidFill>
                  <a:srgbClr val="000000"/>
                </a:solidFill>
                <a:ea typeface="Calibri" pitchFamily="34" charset="0"/>
                <a:cs typeface="Times New Roman" pitchFamily="18" charset="0"/>
                <a:sym typeface="Symbol" pitchFamily="18" charset="2"/>
              </a:rPr>
              <a:t>/</a:t>
            </a:r>
            <a:r>
              <a:rPr lang="en-US" altLang="en-US" dirty="0" smtClean="0">
                <a:solidFill>
                  <a:srgbClr val="000000"/>
                </a:solidFill>
                <a:ea typeface="Calibri" pitchFamily="34" charset="0"/>
                <a:cs typeface="Times New Roman" pitchFamily="18" charset="0"/>
                <a:sym typeface="Symbol" pitchFamily="18" charset="2"/>
              </a:rPr>
              <a:t> </a:t>
            </a:r>
            <a:r>
              <a:rPr lang="en-US" altLang="en-US" i="1" dirty="0" smtClean="0">
                <a:solidFill>
                  <a:srgbClr val="000000"/>
                </a:solidFill>
                <a:ea typeface="Calibri" pitchFamily="34" charset="0"/>
                <a:cs typeface="Times New Roman" pitchFamily="18" charset="0"/>
                <a:sym typeface="Symbol" pitchFamily="18" charset="2"/>
              </a:rPr>
              <a:t>T</a:t>
            </a:r>
            <a:r>
              <a:rPr lang="en-US" altLang="en-US" dirty="0">
                <a:solidFill>
                  <a:srgbClr val="000000"/>
                </a:solidFill>
                <a:ea typeface="Calibri" pitchFamily="34" charset="0"/>
                <a:cs typeface="Times New Roman" pitchFamily="18" charset="0"/>
                <a:sym typeface="Symbol" pitchFamily="18" charset="2"/>
              </a:rPr>
              <a:t>.</a:t>
            </a:r>
          </a:p>
        </p:txBody>
      </p:sp>
      <p:sp>
        <p:nvSpPr>
          <p:cNvPr id="12292"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grpSp>
        <p:nvGrpSpPr>
          <p:cNvPr id="2" name="Group 10"/>
          <p:cNvGrpSpPr>
            <a:grpSpLocks/>
          </p:cNvGrpSpPr>
          <p:nvPr/>
        </p:nvGrpSpPr>
        <p:grpSpPr bwMode="auto">
          <a:xfrm>
            <a:off x="831850" y="3919538"/>
            <a:ext cx="7464425" cy="457200"/>
            <a:chOff x="524" y="2437"/>
            <a:chExt cx="4702" cy="288"/>
          </a:xfrm>
        </p:grpSpPr>
        <p:sp>
          <p:nvSpPr>
            <p:cNvPr id="12294" name="Rectangle 5"/>
            <p:cNvSpPr>
              <a:spLocks noChangeArrowheads="1"/>
            </p:cNvSpPr>
            <p:nvPr/>
          </p:nvSpPr>
          <p:spPr bwMode="auto">
            <a:xfrm>
              <a:off x="527" y="2450"/>
              <a:ext cx="1295" cy="202"/>
            </a:xfrm>
            <a:prstGeom prst="rect">
              <a:avLst/>
            </a:prstGeom>
            <a:noFill/>
            <a:ln w="9525">
              <a:noFill/>
              <a:miter lim="800000"/>
              <a:headEnd/>
              <a:tailEnd/>
            </a:ln>
          </p:spPr>
          <p:txBody>
            <a:bodyPr/>
            <a:lstStyle/>
            <a:p>
              <a:pPr eaLnBrk="0" hangingPunct="0">
                <a:lnSpc>
                  <a:spcPct val="90000"/>
                </a:lnSpc>
                <a:spcBef>
                  <a:spcPct val="20000"/>
                </a:spcBef>
              </a:pPr>
              <a:r>
                <a:rPr lang="en-US" altLang="en-US" i="1">
                  <a:cs typeface="Courier New" pitchFamily="49" charset="0"/>
                  <a:sym typeface="Symbol" pitchFamily="18" charset="2"/>
                </a:rPr>
                <a:t>f </a:t>
              </a:r>
              <a:r>
                <a:rPr lang="en-US" altLang="en-US">
                  <a:cs typeface="Courier New" pitchFamily="49" charset="0"/>
                  <a:sym typeface="Symbol" pitchFamily="18" charset="2"/>
                </a:rPr>
                <a:t>=</a:t>
              </a:r>
              <a:r>
                <a:rPr lang="en-US" altLang="en-US" i="1">
                  <a:cs typeface="Courier New" pitchFamily="49" charset="0"/>
                  <a:sym typeface="Symbol" pitchFamily="18" charset="2"/>
                </a:rPr>
                <a:t> </a:t>
              </a:r>
              <a:r>
                <a:rPr lang="en-US" altLang="en-US">
                  <a:cs typeface="Courier New" pitchFamily="49" charset="0"/>
                  <a:sym typeface="Symbol" pitchFamily="18" charset="2"/>
                </a:rPr>
                <a:t>1</a:t>
              </a:r>
              <a:r>
                <a:rPr lang="en-US" altLang="en-US" i="1">
                  <a:cs typeface="Courier New" pitchFamily="49" charset="0"/>
                  <a:sym typeface="Symbol" pitchFamily="18" charset="2"/>
                </a:rPr>
                <a:t> / T</a:t>
              </a:r>
              <a:endParaRPr lang="en-US" altLang="en-US">
                <a:sym typeface="Symbol" pitchFamily="18" charset="2"/>
              </a:endParaRPr>
            </a:p>
          </p:txBody>
        </p:sp>
        <p:sp>
          <p:nvSpPr>
            <p:cNvPr id="12295" name="Text Box 6"/>
            <p:cNvSpPr txBox="1">
              <a:spLocks noChangeArrowheads="1"/>
            </p:cNvSpPr>
            <p:nvPr/>
          </p:nvSpPr>
          <p:spPr bwMode="auto">
            <a:xfrm>
              <a:off x="2966" y="2437"/>
              <a:ext cx="2260" cy="288"/>
            </a:xfrm>
            <a:prstGeom prst="rect">
              <a:avLst/>
            </a:prstGeom>
            <a:solidFill>
              <a:srgbClr val="FF0000"/>
            </a:solidFill>
            <a:ln w="9525">
              <a:noFill/>
              <a:miter lim="800000"/>
              <a:headEnd/>
              <a:tailEnd/>
            </a:ln>
          </p:spPr>
          <p:txBody>
            <a:bodyPr>
              <a:spAutoFit/>
            </a:bodyPr>
            <a:lstStyle/>
            <a:p>
              <a:pPr algn="ctr">
                <a:spcBef>
                  <a:spcPct val="50000"/>
                </a:spcBef>
              </a:pPr>
              <a:r>
                <a:rPr lang="en-US" altLang="en-US" dirty="0">
                  <a:solidFill>
                    <a:schemeClr val="bg1"/>
                  </a:solidFill>
                </a:rPr>
                <a:t>relation between </a:t>
              </a:r>
              <a:r>
                <a:rPr lang="en-US" altLang="en-US" i="1" dirty="0">
                  <a:solidFill>
                    <a:schemeClr val="bg1"/>
                  </a:solidFill>
                </a:rPr>
                <a:t>T</a:t>
              </a:r>
              <a:r>
                <a:rPr lang="en-US" altLang="en-US" dirty="0">
                  <a:solidFill>
                    <a:schemeClr val="bg1"/>
                  </a:solidFill>
                </a:rPr>
                <a:t> and </a:t>
              </a:r>
              <a:r>
                <a:rPr lang="en-US" altLang="en-US" i="1" dirty="0">
                  <a:solidFill>
                    <a:schemeClr val="bg1"/>
                  </a:solidFill>
                </a:rPr>
                <a:t>f</a:t>
              </a:r>
              <a:endParaRPr lang="en-US" altLang="en-US" i="1" dirty="0">
                <a:solidFill>
                  <a:schemeClr val="bg1"/>
                </a:solidFill>
                <a:sym typeface="Symbol" pitchFamily="18" charset="2"/>
              </a:endParaRPr>
            </a:p>
          </p:txBody>
        </p:sp>
        <p:sp>
          <p:nvSpPr>
            <p:cNvPr id="12296" name="Rectangle 7"/>
            <p:cNvSpPr>
              <a:spLocks noChangeArrowheads="1"/>
            </p:cNvSpPr>
            <p:nvPr/>
          </p:nvSpPr>
          <p:spPr bwMode="auto">
            <a:xfrm>
              <a:off x="524" y="2439"/>
              <a:ext cx="4701" cy="281"/>
            </a:xfrm>
            <a:prstGeom prst="rect">
              <a:avLst/>
            </a:prstGeom>
            <a:noFill/>
            <a:ln w="12700">
              <a:solidFill>
                <a:schemeClr val="tx1"/>
              </a:solidFill>
              <a:miter lim="800000"/>
              <a:headEnd/>
              <a:tailEnd/>
            </a:ln>
          </p:spPr>
          <p:txBody>
            <a:bodyPr wrap="none" anchor="ctr"/>
            <a:lstStyle/>
            <a:p>
              <a:endParaRPr lang="en-US" altLang="en-US"/>
            </a:p>
          </p:txBody>
        </p:sp>
        <p:sp>
          <p:nvSpPr>
            <p:cNvPr id="12297" name="Rectangle 8"/>
            <p:cNvSpPr>
              <a:spLocks noChangeArrowheads="1"/>
            </p:cNvSpPr>
            <p:nvPr/>
          </p:nvSpPr>
          <p:spPr bwMode="auto">
            <a:xfrm>
              <a:off x="1665" y="2451"/>
              <a:ext cx="1295" cy="202"/>
            </a:xfrm>
            <a:prstGeom prst="rect">
              <a:avLst/>
            </a:prstGeom>
            <a:noFill/>
            <a:ln w="9525">
              <a:noFill/>
              <a:miter lim="800000"/>
              <a:headEnd/>
              <a:tailEnd/>
            </a:ln>
          </p:spPr>
          <p:txBody>
            <a:bodyPr/>
            <a:lstStyle/>
            <a:p>
              <a:pPr algn="r" eaLnBrk="0" hangingPunct="0">
                <a:lnSpc>
                  <a:spcPct val="90000"/>
                </a:lnSpc>
                <a:spcBef>
                  <a:spcPct val="20000"/>
                </a:spcBef>
              </a:pPr>
              <a:r>
                <a:rPr lang="en-US" altLang="en-US" i="1">
                  <a:cs typeface="Courier New" pitchFamily="49" charset="0"/>
                  <a:sym typeface="Symbol" pitchFamily="18" charset="2"/>
                </a:rPr>
                <a:t>T </a:t>
              </a:r>
              <a:r>
                <a:rPr lang="en-US" altLang="en-US">
                  <a:cs typeface="Courier New" pitchFamily="49" charset="0"/>
                  <a:sym typeface="Symbol" pitchFamily="18" charset="2"/>
                </a:rPr>
                <a:t>=</a:t>
              </a:r>
              <a:r>
                <a:rPr lang="en-US" altLang="en-US" i="1">
                  <a:cs typeface="Courier New" pitchFamily="49" charset="0"/>
                  <a:sym typeface="Symbol" pitchFamily="18" charset="2"/>
                </a:rPr>
                <a:t> </a:t>
              </a:r>
              <a:r>
                <a:rPr lang="en-US" altLang="en-US">
                  <a:cs typeface="Courier New" pitchFamily="49" charset="0"/>
                  <a:sym typeface="Symbol" pitchFamily="18" charset="2"/>
                </a:rPr>
                <a:t>1</a:t>
              </a:r>
              <a:r>
                <a:rPr lang="en-US" altLang="en-US" i="1">
                  <a:cs typeface="Courier New" pitchFamily="49" charset="0"/>
                  <a:sym typeface="Symbol" pitchFamily="18" charset="2"/>
                </a:rPr>
                <a:t> / f</a:t>
              </a:r>
              <a:endParaRPr lang="en-US" altLang="en-US">
                <a:sym typeface="Symbol" pitchFamily="18" charset="2"/>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anim calcmode="lin" valueType="num">
                                      <p:cBhvr additive="base">
                                        <p:cTn id="7" dur="500" fill="hold"/>
                                        <p:tgtEl>
                                          <p:spTgt spid="1269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697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6978">
                                            <p:txEl>
                                              <p:pRg st="1" end="1"/>
                                            </p:txEl>
                                          </p:spTgt>
                                        </p:tgtEl>
                                        <p:attrNameLst>
                                          <p:attrName>style.visibility</p:attrName>
                                        </p:attrNameLst>
                                      </p:cBhvr>
                                      <p:to>
                                        <p:strVal val="visible"/>
                                      </p:to>
                                    </p:set>
                                    <p:anim calcmode="lin" valueType="num">
                                      <p:cBhvr additive="base">
                                        <p:cTn id="13" dur="500" fill="hold"/>
                                        <p:tgtEl>
                                          <p:spTgt spid="12697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697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26978">
                                            <p:txEl>
                                              <p:pRg st="2" end="2"/>
                                            </p:txEl>
                                          </p:spTgt>
                                        </p:tgtEl>
                                        <p:attrNameLst>
                                          <p:attrName>style.visibility</p:attrName>
                                        </p:attrNameLst>
                                      </p:cBhvr>
                                      <p:to>
                                        <p:strVal val="visible"/>
                                      </p:to>
                                    </p:set>
                                    <p:anim calcmode="lin" valueType="num">
                                      <p:cBhvr additive="base">
                                        <p:cTn id="19" dur="500" fill="hold"/>
                                        <p:tgtEl>
                                          <p:spTgt spid="12697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697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ppt_w</p:attrName>
                                        </p:attrNameLst>
                                      </p:cBhvr>
                                      <p:tavLst>
                                        <p:tav tm="0">
                                          <p:val>
                                            <p:fltVal val="0"/>
                                          </p:val>
                                        </p:tav>
                                        <p:tav tm="100000">
                                          <p:val>
                                            <p:strVal val="#ppt_w"/>
                                          </p:val>
                                        </p:tav>
                                      </p:tavLst>
                                    </p:anim>
                                    <p:anim calcmode="lin" valueType="num">
                                      <p:cBhvr>
                                        <p:cTn id="26" dur="500" fill="hold"/>
                                        <p:tgtEl>
                                          <p:spTgt spid="2"/>
                                        </p:tgtEl>
                                        <p:attrNameLst>
                                          <p:attrName>ppt_h</p:attrName>
                                        </p:attrNameLst>
                                      </p:cBhvr>
                                      <p:tavLst>
                                        <p:tav tm="0">
                                          <p:val>
                                            <p:fltVal val="0"/>
                                          </p:val>
                                        </p:tav>
                                        <p:tav tm="100000">
                                          <p:val>
                                            <p:strVal val="#ppt_h"/>
                                          </p:val>
                                        </p:tav>
                                      </p:tavLst>
                                    </p:anim>
                                    <p:animEffect transition="in" filter="fade">
                                      <p:cBhvr>
                                        <p:cTn id="27" dur="500"/>
                                        <p:tgtEl>
                                          <p:spTgt spid="2"/>
                                        </p:tgtEl>
                                      </p:cBhvr>
                                    </p:animEffect>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26985">
                                            <p:txEl>
                                              <p:pRg st="0" end="0"/>
                                            </p:txEl>
                                          </p:spTgt>
                                        </p:tgtEl>
                                        <p:attrNameLst>
                                          <p:attrName>style.visibility</p:attrName>
                                        </p:attrNameLst>
                                      </p:cBhvr>
                                      <p:to>
                                        <p:strVal val="visible"/>
                                      </p:to>
                                    </p:set>
                                    <p:anim calcmode="lin" valueType="num">
                                      <p:cBhvr additive="base">
                                        <p:cTn id="32" dur="500" fill="hold"/>
                                        <p:tgtEl>
                                          <p:spTgt spid="126985">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2698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26985">
                                            <p:txEl>
                                              <p:pRg st="1" end="1"/>
                                            </p:txEl>
                                          </p:spTgt>
                                        </p:tgtEl>
                                        <p:attrNameLst>
                                          <p:attrName>style.visibility</p:attrName>
                                        </p:attrNameLst>
                                      </p:cBhvr>
                                      <p:to>
                                        <p:strVal val="visible"/>
                                      </p:to>
                                    </p:set>
                                    <p:anim calcmode="lin" valueType="num">
                                      <p:cBhvr additive="base">
                                        <p:cTn id="38" dur="500" fill="hold"/>
                                        <p:tgtEl>
                                          <p:spTgt spid="126985">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26985">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26985">
                                            <p:txEl>
                                              <p:pRg st="2" end="2"/>
                                            </p:txEl>
                                          </p:spTgt>
                                        </p:tgtEl>
                                        <p:attrNameLst>
                                          <p:attrName>style.visibility</p:attrName>
                                        </p:attrNameLst>
                                      </p:cBhvr>
                                      <p:to>
                                        <p:strVal val="visible"/>
                                      </p:to>
                                    </p:set>
                                    <p:anim calcmode="lin" valueType="num">
                                      <p:cBhvr additive="base">
                                        <p:cTn id="44" dur="500" fill="hold"/>
                                        <p:tgtEl>
                                          <p:spTgt spid="126985">
                                            <p:txEl>
                                              <p:pRg st="2" end="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26985">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26985">
                                            <p:txEl>
                                              <p:pRg st="3" end="3"/>
                                            </p:txEl>
                                          </p:spTgt>
                                        </p:tgtEl>
                                        <p:attrNameLst>
                                          <p:attrName>style.visibility</p:attrName>
                                        </p:attrNameLst>
                                      </p:cBhvr>
                                      <p:to>
                                        <p:strVal val="visible"/>
                                      </p:to>
                                    </p:set>
                                    <p:anim calcmode="lin" valueType="num">
                                      <p:cBhvr additive="base">
                                        <p:cTn id="50" dur="500" fill="hold"/>
                                        <p:tgtEl>
                                          <p:spTgt spid="126985">
                                            <p:txEl>
                                              <p:pRg st="3" end="3"/>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26985">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685800" y="1549400"/>
            <a:ext cx="7772400" cy="5308600"/>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chemeClr val="accent2"/>
                </a:solidFill>
              </a:rPr>
              <a:t>Phase difference</a:t>
            </a:r>
            <a:endParaRPr lang="en-US" altLang="en-US" sz="2000">
              <a:solidFill>
                <a:srgbClr val="000000"/>
              </a:solidFill>
              <a:latin typeface="Courier New" pitchFamily="49" charset="0"/>
              <a:ea typeface="Calibri" pitchFamily="34" charset="0"/>
              <a:cs typeface="Times New Roman" pitchFamily="18" charset="0"/>
            </a:endParaRPr>
          </a:p>
          <a:p>
            <a:pPr eaLnBrk="0" hangingPunct="0">
              <a:spcBef>
                <a:spcPct val="20000"/>
              </a:spcBef>
            </a:pPr>
            <a:r>
              <a:rPr lang="en-US" altLang="en-US">
                <a:solidFill>
                  <a:srgbClr val="000000"/>
                </a:solidFill>
                <a:ea typeface="Calibri" pitchFamily="34" charset="0"/>
                <a:cs typeface="Times New Roman" pitchFamily="18" charset="0"/>
                <a:sym typeface="Symbol" pitchFamily="18" charset="2"/>
              </a:rPr>
              <a:t>We can pull the mass to the right and then release it to begin its motion:</a:t>
            </a:r>
          </a:p>
          <a:p>
            <a:pPr eaLnBrk="0" hangingPunct="0">
              <a:spcBef>
                <a:spcPct val="20000"/>
              </a:spcBef>
            </a:pPr>
            <a:endParaRPr lang="en-US" altLang="en-US">
              <a:solidFill>
                <a:srgbClr val="000000"/>
              </a:solidFill>
              <a:ea typeface="Calibri" pitchFamily="34" charset="0"/>
              <a:cs typeface="Times New Roman" pitchFamily="18" charset="0"/>
              <a:sym typeface="Symbol" pitchFamily="18" charset="2"/>
            </a:endParaRPr>
          </a:p>
          <a:p>
            <a:pPr eaLnBrk="0" hangingPunct="0">
              <a:spcBef>
                <a:spcPct val="20000"/>
              </a:spcBef>
            </a:pPr>
            <a:endParaRPr lang="en-US" altLang="en-US">
              <a:solidFill>
                <a:srgbClr val="000000"/>
              </a:solidFill>
              <a:ea typeface="Calibri" pitchFamily="34" charset="0"/>
              <a:cs typeface="Times New Roman" pitchFamily="18" charset="0"/>
              <a:sym typeface="Symbol" pitchFamily="18" charset="2"/>
            </a:endParaRPr>
          </a:p>
          <a:p>
            <a:pPr eaLnBrk="0" hangingPunct="0">
              <a:spcBef>
                <a:spcPct val="20000"/>
              </a:spcBef>
            </a:pPr>
            <a:endParaRPr lang="en-US" altLang="en-US">
              <a:solidFill>
                <a:srgbClr val="000000"/>
              </a:solidFill>
              <a:ea typeface="Calibri" pitchFamily="34" charset="0"/>
              <a:cs typeface="Times New Roman" pitchFamily="18" charset="0"/>
              <a:sym typeface="Symbol" pitchFamily="18" charset="2"/>
            </a:endParaRPr>
          </a:p>
          <a:p>
            <a:pPr eaLnBrk="0" hangingPunct="0">
              <a:spcBef>
                <a:spcPct val="20000"/>
              </a:spcBef>
            </a:pPr>
            <a:endParaRPr lang="en-US" altLang="en-US">
              <a:solidFill>
                <a:srgbClr val="000000"/>
              </a:solidFill>
              <a:ea typeface="Calibri" pitchFamily="34" charset="0"/>
              <a:cs typeface="Times New Roman" pitchFamily="18" charset="0"/>
              <a:sym typeface="Symbol" pitchFamily="18" charset="2"/>
            </a:endParaRPr>
          </a:p>
          <a:p>
            <a:pPr eaLnBrk="0" hangingPunct="0">
              <a:spcBef>
                <a:spcPct val="20000"/>
              </a:spcBef>
            </a:pPr>
            <a:endParaRPr lang="en-US" altLang="en-US">
              <a:solidFill>
                <a:srgbClr val="000000"/>
              </a:solidFill>
              <a:ea typeface="Calibri" pitchFamily="34" charset="0"/>
              <a:cs typeface="Times New Roman" pitchFamily="18" charset="0"/>
              <a:sym typeface="Symbol" pitchFamily="18" charset="2"/>
            </a:endParaRPr>
          </a:p>
          <a:p>
            <a:pPr eaLnBrk="0" hangingPunct="0">
              <a:spcBef>
                <a:spcPct val="75000"/>
              </a:spcBef>
            </a:pPr>
            <a:r>
              <a:rPr lang="en-US" altLang="en-US">
                <a:solidFill>
                  <a:srgbClr val="000000"/>
                </a:solidFill>
                <a:ea typeface="Calibri" pitchFamily="34" charset="0"/>
                <a:cs typeface="Times New Roman" pitchFamily="18" charset="0"/>
                <a:sym typeface="Symbol" pitchFamily="18" charset="2"/>
              </a:rPr>
              <a:t>Or we could push it to the left and release it:</a:t>
            </a:r>
          </a:p>
          <a:p>
            <a:pPr eaLnBrk="0" hangingPunct="0">
              <a:spcBef>
                <a:spcPct val="20000"/>
              </a:spcBef>
            </a:pPr>
            <a:r>
              <a:rPr lang="en-US" altLang="en-US">
                <a:solidFill>
                  <a:srgbClr val="000000"/>
                </a:solidFill>
                <a:ea typeface="Calibri" pitchFamily="34" charset="0"/>
                <a:cs typeface="Times New Roman" pitchFamily="18" charset="0"/>
                <a:sym typeface="Symbol" pitchFamily="18" charset="2"/>
              </a:rPr>
              <a:t>Both motions would have the same values for </a:t>
            </a:r>
            <a:r>
              <a:rPr lang="en-US" altLang="en-US" i="1">
                <a:solidFill>
                  <a:srgbClr val="000000"/>
                </a:solidFill>
                <a:ea typeface="Calibri" pitchFamily="34" charset="0"/>
                <a:cs typeface="Times New Roman" pitchFamily="18" charset="0"/>
                <a:sym typeface="Symbol" pitchFamily="18" charset="2"/>
              </a:rPr>
              <a:t>T</a:t>
            </a:r>
            <a:r>
              <a:rPr lang="en-US" altLang="en-US">
                <a:solidFill>
                  <a:srgbClr val="000000"/>
                </a:solidFill>
                <a:ea typeface="Calibri" pitchFamily="34" charset="0"/>
                <a:cs typeface="Times New Roman" pitchFamily="18" charset="0"/>
                <a:sym typeface="Symbol" pitchFamily="18" charset="2"/>
              </a:rPr>
              <a:t> and </a:t>
            </a:r>
            <a:r>
              <a:rPr lang="en-US" altLang="en-US" i="1">
                <a:solidFill>
                  <a:srgbClr val="000000"/>
                </a:solidFill>
                <a:ea typeface="Calibri" pitchFamily="34" charset="0"/>
                <a:cs typeface="Times New Roman" pitchFamily="18" charset="0"/>
                <a:sym typeface="Symbol" pitchFamily="18" charset="2"/>
              </a:rPr>
              <a:t>f</a:t>
            </a:r>
            <a:r>
              <a:rPr lang="en-US" altLang="en-US">
                <a:solidFill>
                  <a:srgbClr val="000000"/>
                </a:solidFill>
                <a:ea typeface="Calibri" pitchFamily="34" charset="0"/>
                <a:cs typeface="Times New Roman" pitchFamily="18" charset="0"/>
                <a:sym typeface="Symbol" pitchFamily="18" charset="2"/>
              </a:rPr>
              <a:t>.</a:t>
            </a:r>
          </a:p>
          <a:p>
            <a:pPr eaLnBrk="0" hangingPunct="0">
              <a:spcBef>
                <a:spcPct val="20000"/>
              </a:spcBef>
            </a:pPr>
            <a:r>
              <a:rPr lang="en-US" altLang="en-US">
                <a:solidFill>
                  <a:srgbClr val="000000"/>
                </a:solidFill>
                <a:ea typeface="Calibri" pitchFamily="34" charset="0"/>
                <a:cs typeface="Times New Roman" pitchFamily="18" charset="0"/>
                <a:sym typeface="Symbol" pitchFamily="18" charset="2"/>
              </a:rPr>
              <a:t>However, the resulting motion will have a </a:t>
            </a:r>
            <a:r>
              <a:rPr lang="en-US" altLang="en-US" b="1">
                <a:solidFill>
                  <a:srgbClr val="000000"/>
                </a:solidFill>
                <a:ea typeface="Calibri" pitchFamily="34" charset="0"/>
                <a:cs typeface="Times New Roman" pitchFamily="18" charset="0"/>
                <a:sym typeface="Symbol" pitchFamily="18" charset="2"/>
              </a:rPr>
              <a:t>phase difference</a:t>
            </a:r>
            <a:r>
              <a:rPr lang="en-US" altLang="en-US">
                <a:solidFill>
                  <a:srgbClr val="000000"/>
                </a:solidFill>
                <a:ea typeface="Calibri" pitchFamily="34" charset="0"/>
                <a:cs typeface="Times New Roman" pitchFamily="18" charset="0"/>
                <a:sym typeface="Symbol" pitchFamily="18" charset="2"/>
              </a:rPr>
              <a:t> of half a cycle.</a:t>
            </a:r>
          </a:p>
        </p:txBody>
      </p:sp>
      <p:sp>
        <p:nvSpPr>
          <p:cNvPr id="13315"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29028" name="Text Box 4"/>
          <p:cNvSpPr txBox="1">
            <a:spLocks noChangeArrowheads="1"/>
          </p:cNvSpPr>
          <p:nvPr/>
        </p:nvSpPr>
        <p:spPr bwMode="auto">
          <a:xfrm>
            <a:off x="6819900" y="2741613"/>
            <a:ext cx="1628775" cy="830997"/>
          </a:xfrm>
          <a:prstGeom prst="rect">
            <a:avLst/>
          </a:prstGeom>
          <a:noFill/>
          <a:ln w="9525">
            <a:noFill/>
            <a:miter lim="800000"/>
            <a:headEnd/>
            <a:tailEnd/>
          </a:ln>
        </p:spPr>
        <p:txBody>
          <a:bodyPr>
            <a:spAutoFit/>
          </a:bodyPr>
          <a:lstStyle/>
          <a:p>
            <a:r>
              <a:rPr lang="en-US" altLang="en-US" i="1" dirty="0">
                <a:solidFill>
                  <a:schemeClr val="hlink"/>
                </a:solidFill>
              </a:rPr>
              <a:t>Start stretched</a:t>
            </a:r>
          </a:p>
        </p:txBody>
      </p:sp>
      <p:sp>
        <p:nvSpPr>
          <p:cNvPr id="129029" name="Text Box 5"/>
          <p:cNvSpPr txBox="1">
            <a:spLocks noChangeArrowheads="1"/>
          </p:cNvSpPr>
          <p:nvPr/>
        </p:nvSpPr>
        <p:spPr bwMode="auto">
          <a:xfrm>
            <a:off x="6851650" y="4241800"/>
            <a:ext cx="2074863" cy="830997"/>
          </a:xfrm>
          <a:prstGeom prst="rect">
            <a:avLst/>
          </a:prstGeom>
          <a:noFill/>
          <a:ln w="9525">
            <a:noFill/>
            <a:miter lim="800000"/>
            <a:headEnd/>
            <a:tailEnd/>
          </a:ln>
        </p:spPr>
        <p:txBody>
          <a:bodyPr>
            <a:spAutoFit/>
          </a:bodyPr>
          <a:lstStyle/>
          <a:p>
            <a:r>
              <a:rPr lang="en-US" altLang="en-US" i="1" dirty="0">
                <a:solidFill>
                  <a:schemeClr val="hlink"/>
                </a:solidFill>
              </a:rPr>
              <a:t>Start compressed</a:t>
            </a:r>
          </a:p>
        </p:txBody>
      </p:sp>
      <p:sp>
        <p:nvSpPr>
          <p:cNvPr id="129030" name="Text Box 6"/>
          <p:cNvSpPr txBox="1">
            <a:spLocks noChangeArrowheads="1"/>
          </p:cNvSpPr>
          <p:nvPr/>
        </p:nvSpPr>
        <p:spPr bwMode="auto">
          <a:xfrm>
            <a:off x="1117600" y="3800475"/>
            <a:ext cx="6402388" cy="457200"/>
          </a:xfrm>
          <a:prstGeom prst="rect">
            <a:avLst/>
          </a:prstGeom>
          <a:noFill/>
          <a:ln w="9525">
            <a:noFill/>
            <a:miter lim="800000"/>
            <a:headEnd/>
            <a:tailEnd/>
          </a:ln>
        </p:spPr>
        <p:txBody>
          <a:bodyPr wrap="none">
            <a:spAutoFit/>
          </a:bodyPr>
          <a:lstStyle/>
          <a:p>
            <a:r>
              <a:rPr lang="en-US" altLang="en-US">
                <a:solidFill>
                  <a:srgbClr val="FF0000"/>
                </a:solidFill>
              </a:rPr>
              <a:t>The two motions are half a cycle out of phase.</a:t>
            </a:r>
            <a:endParaRPr lang="en-US" altLang="en-US">
              <a:solidFill>
                <a:srgbClr val="FF0000"/>
              </a:solidFill>
              <a:cs typeface="Courier New" pitchFamily="49" charset="0"/>
            </a:endParaRPr>
          </a:p>
        </p:txBody>
      </p:sp>
      <p:sp>
        <p:nvSpPr>
          <p:cNvPr id="129031" name="Freeform 7"/>
          <p:cNvSpPr>
            <a:spLocks/>
          </p:cNvSpPr>
          <p:nvPr/>
        </p:nvSpPr>
        <p:spPr bwMode="auto">
          <a:xfrm>
            <a:off x="2181225" y="2808288"/>
            <a:ext cx="3962400"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29032" name="Rectangle 8"/>
          <p:cNvSpPr>
            <a:spLocks noChangeArrowheads="1"/>
          </p:cNvSpPr>
          <p:nvPr/>
        </p:nvSpPr>
        <p:spPr bwMode="auto">
          <a:xfrm>
            <a:off x="5773738" y="2808288"/>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9"/>
          <p:cNvGrpSpPr>
            <a:grpSpLocks/>
          </p:cNvGrpSpPr>
          <p:nvPr/>
        </p:nvGrpSpPr>
        <p:grpSpPr bwMode="auto">
          <a:xfrm>
            <a:off x="2133600" y="2808288"/>
            <a:ext cx="4664075" cy="1374775"/>
            <a:chOff x="1708" y="3117"/>
            <a:chExt cx="2938" cy="866"/>
          </a:xfrm>
        </p:grpSpPr>
        <p:sp>
          <p:nvSpPr>
            <p:cNvPr id="13340" name="Freeform 10"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13341" name="Freeform 11"/>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13342" name="Group 12"/>
            <p:cNvGrpSpPr>
              <a:grpSpLocks/>
            </p:cNvGrpSpPr>
            <p:nvPr/>
          </p:nvGrpSpPr>
          <p:grpSpPr bwMode="auto">
            <a:xfrm>
              <a:off x="2361" y="3117"/>
              <a:ext cx="2084" cy="866"/>
              <a:chOff x="2688" y="1584"/>
              <a:chExt cx="2084" cy="866"/>
            </a:xfrm>
          </p:grpSpPr>
          <p:sp>
            <p:nvSpPr>
              <p:cNvPr id="13343" name="Line 13"/>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3344" name="Line 14"/>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3345" name="Text Box 15"/>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3346" name="Text Box 16"/>
              <p:cNvSpPr txBox="1">
                <a:spLocks noChangeArrowheads="1"/>
              </p:cNvSpPr>
              <p:nvPr/>
            </p:nvSpPr>
            <p:spPr bwMode="auto">
              <a:xfrm>
                <a:off x="3454" y="2162"/>
                <a:ext cx="116" cy="288"/>
              </a:xfrm>
              <a:prstGeom prst="rect">
                <a:avLst/>
              </a:prstGeom>
              <a:noFill/>
              <a:ln w="9525">
                <a:noFill/>
                <a:miter lim="800000"/>
                <a:headEnd/>
                <a:tailEnd/>
              </a:ln>
            </p:spPr>
            <p:txBody>
              <a:bodyPr wrap="none">
                <a:spAutoFit/>
              </a:bodyPr>
              <a:lstStyle/>
              <a:p>
                <a:endParaRPr lang="en-US" altLang="en-US"/>
              </a:p>
            </p:txBody>
          </p:sp>
          <p:sp>
            <p:nvSpPr>
              <p:cNvPr id="13347" name="Line 17"/>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3348" name="Line 18"/>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3349" name="Line 19"/>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3350" name="Line 20"/>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3351" name="Line 21"/>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3352" name="Line 22"/>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3353" name="Line 23"/>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3354" name="Line 24"/>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sp>
        <p:nvSpPr>
          <p:cNvPr id="129049" name="Freeform 25"/>
          <p:cNvSpPr>
            <a:spLocks/>
          </p:cNvSpPr>
          <p:nvPr/>
        </p:nvSpPr>
        <p:spPr bwMode="auto">
          <a:xfrm>
            <a:off x="2262188" y="4287838"/>
            <a:ext cx="1039812"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29050" name="Rectangle 26"/>
          <p:cNvSpPr>
            <a:spLocks noChangeArrowheads="1"/>
          </p:cNvSpPr>
          <p:nvPr/>
        </p:nvSpPr>
        <p:spPr bwMode="auto">
          <a:xfrm>
            <a:off x="3305175" y="4302125"/>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4" name="Group 27"/>
          <p:cNvGrpSpPr>
            <a:grpSpLocks/>
          </p:cNvGrpSpPr>
          <p:nvPr/>
        </p:nvGrpSpPr>
        <p:grpSpPr bwMode="auto">
          <a:xfrm>
            <a:off x="1987550" y="4271963"/>
            <a:ext cx="4795838" cy="1362075"/>
            <a:chOff x="1252" y="2571"/>
            <a:chExt cx="3021" cy="858"/>
          </a:xfrm>
        </p:grpSpPr>
        <p:sp>
          <p:nvSpPr>
            <p:cNvPr id="13325" name="Freeform 28" descr="Light upward diagonal"/>
            <p:cNvSpPr>
              <a:spLocks/>
            </p:cNvSpPr>
            <p:nvPr/>
          </p:nvSpPr>
          <p:spPr bwMode="auto">
            <a:xfrm>
              <a:off x="1252" y="2571"/>
              <a:ext cx="3021" cy="442"/>
            </a:xfrm>
            <a:custGeom>
              <a:avLst/>
              <a:gdLst>
                <a:gd name="T0" fmla="*/ 3012 w 3021"/>
                <a:gd name="T1" fmla="*/ 435 h 442"/>
                <a:gd name="T2" fmla="*/ 3021 w 3021"/>
                <a:gd name="T3" fmla="*/ 339 h 442"/>
                <a:gd name="T4" fmla="*/ 181 w 3021"/>
                <a:gd name="T5" fmla="*/ 340 h 442"/>
                <a:gd name="T6" fmla="*/ 181 w 3021"/>
                <a:gd name="T7" fmla="*/ 0 h 442"/>
                <a:gd name="T8" fmla="*/ 0 w 3021"/>
                <a:gd name="T9" fmla="*/ 10 h 442"/>
                <a:gd name="T10" fmla="*/ 0 w 3021"/>
                <a:gd name="T11" fmla="*/ 442 h 442"/>
                <a:gd name="T12" fmla="*/ 3012 w 3021"/>
                <a:gd name="T13" fmla="*/ 435 h 442"/>
                <a:gd name="T14" fmla="*/ 0 60000 65536"/>
                <a:gd name="T15" fmla="*/ 0 60000 65536"/>
                <a:gd name="T16" fmla="*/ 0 60000 65536"/>
                <a:gd name="T17" fmla="*/ 0 60000 65536"/>
                <a:gd name="T18" fmla="*/ 0 60000 65536"/>
                <a:gd name="T19" fmla="*/ 0 60000 65536"/>
                <a:gd name="T20" fmla="*/ 0 60000 65536"/>
                <a:gd name="T21" fmla="*/ 0 w 3021"/>
                <a:gd name="T22" fmla="*/ 0 h 442"/>
                <a:gd name="T23" fmla="*/ 3021 w 3021"/>
                <a:gd name="T24" fmla="*/ 442 h 4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1" h="442">
                  <a:moveTo>
                    <a:pt x="3012" y="435"/>
                  </a:moveTo>
                  <a:lnTo>
                    <a:pt x="3021" y="339"/>
                  </a:lnTo>
                  <a:lnTo>
                    <a:pt x="181" y="340"/>
                  </a:lnTo>
                  <a:lnTo>
                    <a:pt x="181" y="0"/>
                  </a:lnTo>
                  <a:lnTo>
                    <a:pt x="0" y="10"/>
                  </a:lnTo>
                  <a:lnTo>
                    <a:pt x="0" y="442"/>
                  </a:lnTo>
                  <a:lnTo>
                    <a:pt x="3012" y="435"/>
                  </a:lnTo>
                  <a:close/>
                </a:path>
              </a:pathLst>
            </a:custGeom>
            <a:pattFill prst="ltUpDiag">
              <a:fgClr>
                <a:schemeClr val="tx1"/>
              </a:fgClr>
              <a:bgClr>
                <a:srgbClr val="FFCC99"/>
              </a:bgClr>
            </a:pattFill>
            <a:ln w="9525">
              <a:noFill/>
              <a:round/>
              <a:headEnd/>
              <a:tailEnd/>
            </a:ln>
          </p:spPr>
          <p:txBody>
            <a:bodyPr/>
            <a:lstStyle/>
            <a:p>
              <a:endParaRPr lang="en-US"/>
            </a:p>
          </p:txBody>
        </p:sp>
        <p:grpSp>
          <p:nvGrpSpPr>
            <p:cNvPr id="13326" name="Group 29"/>
            <p:cNvGrpSpPr>
              <a:grpSpLocks/>
            </p:cNvGrpSpPr>
            <p:nvPr/>
          </p:nvGrpSpPr>
          <p:grpSpPr bwMode="auto">
            <a:xfrm>
              <a:off x="1988" y="2581"/>
              <a:ext cx="2084" cy="848"/>
              <a:chOff x="2688" y="1584"/>
              <a:chExt cx="2084" cy="848"/>
            </a:xfrm>
          </p:grpSpPr>
          <p:sp>
            <p:nvSpPr>
              <p:cNvPr id="13328" name="Line 30"/>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3329" name="Line 31"/>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3330" name="Text Box 32"/>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3331" name="Text Box 33"/>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3332" name="Line 34"/>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3333" name="Line 35"/>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3334" name="Line 36"/>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3335" name="Line 37"/>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3336" name="Line 38"/>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3337" name="Line 39"/>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3338" name="Line 40"/>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3339" name="Line 41"/>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sp>
          <p:nvSpPr>
            <p:cNvPr id="13327" name="Freeform 42"/>
            <p:cNvSpPr>
              <a:spLocks/>
            </p:cNvSpPr>
            <p:nvPr/>
          </p:nvSpPr>
          <p:spPr bwMode="auto">
            <a:xfrm>
              <a:off x="1440" y="2581"/>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9026">
                                            <p:txEl>
                                              <p:pRg st="0" end="0"/>
                                            </p:txEl>
                                          </p:spTgt>
                                        </p:tgtEl>
                                        <p:attrNameLst>
                                          <p:attrName>style.visibility</p:attrName>
                                        </p:attrNameLst>
                                      </p:cBhvr>
                                      <p:to>
                                        <p:strVal val="visible"/>
                                      </p:to>
                                    </p:set>
                                    <p:anim calcmode="lin" valueType="num">
                                      <p:cBhvr additive="base">
                                        <p:cTn id="7" dur="500" fill="hold"/>
                                        <p:tgtEl>
                                          <p:spTgt spid="1290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902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9026">
                                            <p:txEl>
                                              <p:pRg st="1" end="1"/>
                                            </p:txEl>
                                          </p:spTgt>
                                        </p:tgtEl>
                                        <p:attrNameLst>
                                          <p:attrName>style.visibility</p:attrName>
                                        </p:attrNameLst>
                                      </p:cBhvr>
                                      <p:to>
                                        <p:strVal val="visible"/>
                                      </p:to>
                                    </p:set>
                                    <p:anim calcmode="lin" valueType="num">
                                      <p:cBhvr additive="base">
                                        <p:cTn id="13" dur="500" fill="hold"/>
                                        <p:tgtEl>
                                          <p:spTgt spid="1290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902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9032"/>
                                        </p:tgtEl>
                                        <p:attrNameLst>
                                          <p:attrName>style.visibility</p:attrName>
                                        </p:attrNameLst>
                                      </p:cBhvr>
                                      <p:to>
                                        <p:strVal val="visible"/>
                                      </p:to>
                                    </p:set>
                                    <p:animEffect transition="in" filter="fade">
                                      <p:cBhvr>
                                        <p:cTn id="22" dur="500"/>
                                        <p:tgtEl>
                                          <p:spTgt spid="12903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9031"/>
                                        </p:tgtEl>
                                        <p:attrNameLst>
                                          <p:attrName>style.visibility</p:attrName>
                                        </p:attrNameLst>
                                      </p:cBhvr>
                                      <p:to>
                                        <p:strVal val="visible"/>
                                      </p:to>
                                    </p:set>
                                    <p:animEffect transition="in" filter="fade">
                                      <p:cBhvr>
                                        <p:cTn id="25" dur="500"/>
                                        <p:tgtEl>
                                          <p:spTgt spid="129031"/>
                                        </p:tgtEl>
                                      </p:cBhvr>
                                    </p:animEffect>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29026">
                                            <p:txEl>
                                              <p:pRg st="7" end="7"/>
                                            </p:txEl>
                                          </p:spTgt>
                                        </p:tgtEl>
                                        <p:attrNameLst>
                                          <p:attrName>style.visibility</p:attrName>
                                        </p:attrNameLst>
                                      </p:cBhvr>
                                      <p:to>
                                        <p:strVal val="visible"/>
                                      </p:to>
                                    </p:set>
                                    <p:anim calcmode="lin" valueType="num">
                                      <p:cBhvr additive="base">
                                        <p:cTn id="30" dur="500" fill="hold"/>
                                        <p:tgtEl>
                                          <p:spTgt spid="129026">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29026">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subTnLst>
                                    <p:audio>
                                      <p:cMediaNode>
                                        <p:cTn display="0" masterRel="sameClick">
                                          <p:stCondLst>
                                            <p:cond evt="begin" delay="0">
                                              <p:tn val="34"/>
                                            </p:cond>
                                          </p:stCondLst>
                                          <p:endCondLst>
                                            <p:cond evt="onStopAudio" delay="0">
                                              <p:tgtEl>
                                                <p:sldTgt/>
                                              </p:tgtEl>
                                            </p:cond>
                                          </p:endCondLst>
                                        </p:cTn>
                                        <p:tgtEl>
                                          <p:sndTgt r:embed="rId4" name="arrow.wav"/>
                                        </p:tgtEl>
                                      </p:cMediaNode>
                                    </p:audio>
                                  </p:subTnLst>
                                </p:cTn>
                              </p:par>
                              <p:par>
                                <p:cTn id="37" presetID="10" presetClass="entr" presetSubtype="0" fill="hold" grpId="0" nodeType="withEffect">
                                  <p:stCondLst>
                                    <p:cond delay="0"/>
                                  </p:stCondLst>
                                  <p:childTnLst>
                                    <p:set>
                                      <p:cBhvr>
                                        <p:cTn id="38" dur="1" fill="hold">
                                          <p:stCondLst>
                                            <p:cond delay="0"/>
                                          </p:stCondLst>
                                        </p:cTn>
                                        <p:tgtEl>
                                          <p:spTgt spid="129049"/>
                                        </p:tgtEl>
                                        <p:attrNameLst>
                                          <p:attrName>style.visibility</p:attrName>
                                        </p:attrNameLst>
                                      </p:cBhvr>
                                      <p:to>
                                        <p:strVal val="visible"/>
                                      </p:to>
                                    </p:set>
                                    <p:animEffect transition="in" filter="fade">
                                      <p:cBhvr>
                                        <p:cTn id="39" dur="500"/>
                                        <p:tgtEl>
                                          <p:spTgt spid="129049"/>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9050"/>
                                        </p:tgtEl>
                                        <p:attrNameLst>
                                          <p:attrName>style.visibility</p:attrName>
                                        </p:attrNameLst>
                                      </p:cBhvr>
                                      <p:to>
                                        <p:strVal val="visible"/>
                                      </p:to>
                                    </p:set>
                                    <p:animEffect transition="in" filter="fade">
                                      <p:cBhvr>
                                        <p:cTn id="42" dur="500"/>
                                        <p:tgtEl>
                                          <p:spTgt spid="12905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129028"/>
                                        </p:tgtEl>
                                        <p:attrNameLst>
                                          <p:attrName>style.visibility</p:attrName>
                                        </p:attrNameLst>
                                      </p:cBhvr>
                                      <p:to>
                                        <p:strVal val="visible"/>
                                      </p:to>
                                    </p:set>
                                    <p:anim calcmode="lin" valueType="num">
                                      <p:cBhvr>
                                        <p:cTn id="47" dur="500" fill="hold"/>
                                        <p:tgtEl>
                                          <p:spTgt spid="129028"/>
                                        </p:tgtEl>
                                        <p:attrNameLst>
                                          <p:attrName>ppt_w</p:attrName>
                                        </p:attrNameLst>
                                      </p:cBhvr>
                                      <p:tavLst>
                                        <p:tav tm="0">
                                          <p:val>
                                            <p:fltVal val="0"/>
                                          </p:val>
                                        </p:tav>
                                        <p:tav tm="100000">
                                          <p:val>
                                            <p:strVal val="#ppt_w"/>
                                          </p:val>
                                        </p:tav>
                                      </p:tavLst>
                                    </p:anim>
                                    <p:anim calcmode="lin" valueType="num">
                                      <p:cBhvr>
                                        <p:cTn id="48" dur="500" fill="hold"/>
                                        <p:tgtEl>
                                          <p:spTgt spid="129028"/>
                                        </p:tgtEl>
                                        <p:attrNameLst>
                                          <p:attrName>ppt_h</p:attrName>
                                        </p:attrNameLst>
                                      </p:cBhvr>
                                      <p:tavLst>
                                        <p:tav tm="0">
                                          <p:val>
                                            <p:fltVal val="0"/>
                                          </p:val>
                                        </p:tav>
                                        <p:tav tm="100000">
                                          <p:val>
                                            <p:strVal val="#ppt_h"/>
                                          </p:val>
                                        </p:tav>
                                      </p:tavLst>
                                    </p:anim>
                                    <p:animEffect transition="in" filter="fade">
                                      <p:cBhvr>
                                        <p:cTn id="49" dur="500"/>
                                        <p:tgtEl>
                                          <p:spTgt spid="129028"/>
                                        </p:tgtEl>
                                      </p:cBhvr>
                                    </p:animEffect>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129029"/>
                                        </p:tgtEl>
                                        <p:attrNameLst>
                                          <p:attrName>style.visibility</p:attrName>
                                        </p:attrNameLst>
                                      </p:cBhvr>
                                      <p:to>
                                        <p:strVal val="visible"/>
                                      </p:to>
                                    </p:set>
                                    <p:anim calcmode="lin" valueType="num">
                                      <p:cBhvr>
                                        <p:cTn id="54" dur="500" fill="hold"/>
                                        <p:tgtEl>
                                          <p:spTgt spid="129029"/>
                                        </p:tgtEl>
                                        <p:attrNameLst>
                                          <p:attrName>ppt_w</p:attrName>
                                        </p:attrNameLst>
                                      </p:cBhvr>
                                      <p:tavLst>
                                        <p:tav tm="0">
                                          <p:val>
                                            <p:fltVal val="0"/>
                                          </p:val>
                                        </p:tav>
                                        <p:tav tm="100000">
                                          <p:val>
                                            <p:strVal val="#ppt_w"/>
                                          </p:val>
                                        </p:tav>
                                      </p:tavLst>
                                    </p:anim>
                                    <p:anim calcmode="lin" valueType="num">
                                      <p:cBhvr>
                                        <p:cTn id="55" dur="500" fill="hold"/>
                                        <p:tgtEl>
                                          <p:spTgt spid="129029"/>
                                        </p:tgtEl>
                                        <p:attrNameLst>
                                          <p:attrName>ppt_h</p:attrName>
                                        </p:attrNameLst>
                                      </p:cBhvr>
                                      <p:tavLst>
                                        <p:tav tm="0">
                                          <p:val>
                                            <p:fltVal val="0"/>
                                          </p:val>
                                        </p:tav>
                                        <p:tav tm="100000">
                                          <p:val>
                                            <p:strVal val="#ppt_h"/>
                                          </p:val>
                                        </p:tav>
                                      </p:tavLst>
                                    </p:anim>
                                    <p:animEffect transition="in" filter="fade">
                                      <p:cBhvr>
                                        <p:cTn id="56" dur="500"/>
                                        <p:tgtEl>
                                          <p:spTgt spid="129029"/>
                                        </p:tgtEl>
                                      </p:cBhvr>
                                    </p:animEffect>
                                  </p:childTnLst>
                                  <p:subTnLst>
                                    <p:audio>
                                      <p:cMediaNode>
                                        <p:cTn display="0" masterRel="sameClick">
                                          <p:stCondLst>
                                            <p:cond evt="begin" delay="0">
                                              <p:tn val="52"/>
                                            </p:cond>
                                          </p:stCondLst>
                                          <p:endCondLst>
                                            <p:cond evt="onStopAudio" delay="0">
                                              <p:tgtEl>
                                                <p:sldTgt/>
                                              </p:tgtEl>
                                            </p:cond>
                                          </p:endCondLst>
                                        </p:cTn>
                                        <p:tgtEl>
                                          <p:sndTgt r:embed="rId3" name="camera.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29026">
                                            <p:txEl>
                                              <p:pRg st="8" end="8"/>
                                            </p:txEl>
                                          </p:spTgt>
                                        </p:tgtEl>
                                        <p:attrNameLst>
                                          <p:attrName>style.visibility</p:attrName>
                                        </p:attrNameLst>
                                      </p:cBhvr>
                                      <p:to>
                                        <p:strVal val="visible"/>
                                      </p:to>
                                    </p:set>
                                    <p:anim calcmode="lin" valueType="num">
                                      <p:cBhvr additive="base">
                                        <p:cTn id="61" dur="500" fill="hold"/>
                                        <p:tgtEl>
                                          <p:spTgt spid="129026">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29026">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6" presetClass="emph" presetSubtype="0" repeatCount="indefinite" accel="50000" decel="50000" autoRev="1" fill="hold" grpId="1" nodeType="clickEffect">
                                  <p:stCondLst>
                                    <p:cond delay="0"/>
                                  </p:stCondLst>
                                  <p:childTnLst>
                                    <p:animScale>
                                      <p:cBhvr>
                                        <p:cTn id="66" dur="5000" fill="hold"/>
                                        <p:tgtEl>
                                          <p:spTgt spid="129031"/>
                                        </p:tgtEl>
                                      </p:cBhvr>
                                      <p:by x="25000" y="100000"/>
                                    </p:animScale>
                                  </p:childTnLst>
                                </p:cTn>
                              </p:par>
                              <p:par>
                                <p:cTn id="67" presetID="35" presetClass="path" presetSubtype="0" repeatCount="indefinite" accel="50000" decel="50000" autoRev="1" fill="hold" grpId="2" nodeType="withEffect">
                                  <p:stCondLst>
                                    <p:cond delay="0"/>
                                  </p:stCondLst>
                                  <p:childTnLst>
                                    <p:animMotion origin="layout" path="M 5.55556E-7 -1.48148E-6 L -0.14618 -1.48148E-6 " pathEditMode="relative" rAng="0" ptsTypes="AA">
                                      <p:cBhvr>
                                        <p:cTn id="68" dur="5000" fill="hold"/>
                                        <p:tgtEl>
                                          <p:spTgt spid="129031"/>
                                        </p:tgtEl>
                                        <p:attrNameLst>
                                          <p:attrName>ppt_x</p:attrName>
                                          <p:attrName>ppt_y</p:attrName>
                                        </p:attrNameLst>
                                      </p:cBhvr>
                                      <p:rCtr x="-73" y="0"/>
                                    </p:animMotion>
                                  </p:childTnLst>
                                </p:cTn>
                              </p:par>
                              <p:par>
                                <p:cTn id="69" presetID="35" presetClass="path" presetSubtype="0" repeatCount="indefinite" accel="50000" decel="50000" autoRev="1" fill="hold" grpId="1" nodeType="withEffect">
                                  <p:stCondLst>
                                    <p:cond delay="0"/>
                                  </p:stCondLst>
                                  <p:childTnLst>
                                    <p:animMotion origin="layout" path="M -0.00034 1.85185E-6 L -0.26736 1.85185E-6 " pathEditMode="relative" rAng="0" ptsTypes="AA">
                                      <p:cBhvr>
                                        <p:cTn id="70" dur="5000" fill="hold"/>
                                        <p:tgtEl>
                                          <p:spTgt spid="129032"/>
                                        </p:tgtEl>
                                        <p:attrNameLst>
                                          <p:attrName>ppt_x</p:attrName>
                                          <p:attrName>ppt_y</p:attrName>
                                        </p:attrNameLst>
                                      </p:cBhvr>
                                      <p:rCtr x="-134" y="0"/>
                                    </p:animMotion>
                                  </p:childTnLst>
                                </p:cTn>
                              </p:par>
                              <p:par>
                                <p:cTn id="71" presetID="6" presetClass="emph" presetSubtype="0" repeatCount="indefinite" accel="50000" decel="50000" autoRev="1" fill="hold" grpId="1" nodeType="withEffect">
                                  <p:stCondLst>
                                    <p:cond delay="0"/>
                                  </p:stCondLst>
                                  <p:childTnLst>
                                    <p:animScale>
                                      <p:cBhvr>
                                        <p:cTn id="72" dur="5000" fill="hold"/>
                                        <p:tgtEl>
                                          <p:spTgt spid="129049"/>
                                        </p:tgtEl>
                                      </p:cBhvr>
                                      <p:by x="400000" y="100000"/>
                                    </p:animScale>
                                  </p:childTnLst>
                                </p:cTn>
                              </p:par>
                              <p:par>
                                <p:cTn id="73" presetID="63" presetClass="path" presetSubtype="0" repeatCount="indefinite" accel="50000" decel="50000" autoRev="1" fill="hold" grpId="1" nodeType="withEffect">
                                  <p:stCondLst>
                                    <p:cond delay="0"/>
                                  </p:stCondLst>
                                  <p:childTnLst>
                                    <p:animMotion origin="layout" path="M -2.5E-6 1.85185E-6 L 0.2658 1.85185E-6 " pathEditMode="relative" rAng="0" ptsTypes="AA">
                                      <p:cBhvr>
                                        <p:cTn id="74" dur="5000" fill="hold"/>
                                        <p:tgtEl>
                                          <p:spTgt spid="129050"/>
                                        </p:tgtEl>
                                        <p:attrNameLst>
                                          <p:attrName>ppt_x</p:attrName>
                                          <p:attrName>ppt_y</p:attrName>
                                        </p:attrNameLst>
                                      </p:cBhvr>
                                      <p:rCtr x="133" y="0"/>
                                    </p:animMotion>
                                  </p:childTnLst>
                                </p:cTn>
                              </p:par>
                              <p:par>
                                <p:cTn id="75" presetID="63" presetClass="path" presetSubtype="0" repeatCount="indefinite" accel="50000" decel="50000" autoRev="1" fill="hold" grpId="2" nodeType="withEffect">
                                  <p:stCondLst>
                                    <p:cond delay="0"/>
                                  </p:stCondLst>
                                  <p:childTnLst>
                                    <p:animMotion origin="layout" path="M -2.22222E-6 1.85185E-6 L 0.14601 1.85185E-6 " pathEditMode="relative" rAng="0" ptsTypes="AA">
                                      <p:cBhvr>
                                        <p:cTn id="76" dur="5000" fill="hold"/>
                                        <p:tgtEl>
                                          <p:spTgt spid="129049"/>
                                        </p:tgtEl>
                                        <p:attrNameLst>
                                          <p:attrName>ppt_x</p:attrName>
                                          <p:attrName>ppt_y</p:attrName>
                                        </p:attrNameLst>
                                      </p:cBhvr>
                                      <p:rCtr x="73" y="0"/>
                                    </p:animMotion>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ntr" presetSubtype="4" fill="hold" nodeType="clickEffect">
                                  <p:stCondLst>
                                    <p:cond delay="0"/>
                                  </p:stCondLst>
                                  <p:childTnLst>
                                    <p:set>
                                      <p:cBhvr>
                                        <p:cTn id="80" dur="1" fill="hold">
                                          <p:stCondLst>
                                            <p:cond delay="0"/>
                                          </p:stCondLst>
                                        </p:cTn>
                                        <p:tgtEl>
                                          <p:spTgt spid="129026">
                                            <p:txEl>
                                              <p:pRg st="9" end="9"/>
                                            </p:txEl>
                                          </p:spTgt>
                                        </p:tgtEl>
                                        <p:attrNameLst>
                                          <p:attrName>style.visibility</p:attrName>
                                        </p:attrNameLst>
                                      </p:cBhvr>
                                      <p:to>
                                        <p:strVal val="visible"/>
                                      </p:to>
                                    </p:set>
                                    <p:anim calcmode="lin" valueType="num">
                                      <p:cBhvr additive="base">
                                        <p:cTn id="81" dur="500" fill="hold"/>
                                        <p:tgtEl>
                                          <p:spTgt spid="129026">
                                            <p:txEl>
                                              <p:pRg st="9" end="9"/>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129026">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9"/>
                                            </p:cond>
                                          </p:stCondLst>
                                          <p:endCondLst>
                                            <p:cond evt="onStopAudio" delay="0">
                                              <p:tgtEl>
                                                <p:sldTgt/>
                                              </p:tgtEl>
                                            </p:cond>
                                          </p:endCondLst>
                                        </p:cTn>
                                        <p:tgtEl>
                                          <p:sndTgt r:embed="rId4" name="arrow.wav"/>
                                        </p:tgtEl>
                                      </p:cMediaNode>
                                    </p:audio>
                                  </p:subTnLst>
                                </p:cTn>
                              </p:par>
                            </p:childTnLst>
                          </p:cTn>
                        </p:par>
                      </p:childTnLst>
                    </p:cTn>
                  </p:par>
                  <p:par>
                    <p:cTn id="83" fill="hold" nodeType="clickPar">
                      <p:stCondLst>
                        <p:cond delay="indefinite"/>
                      </p:stCondLst>
                      <p:childTnLst>
                        <p:par>
                          <p:cTn id="84" fill="hold" nodeType="withGroup">
                            <p:stCondLst>
                              <p:cond delay="0"/>
                            </p:stCondLst>
                            <p:childTnLst>
                              <p:par>
                                <p:cTn id="85" presetID="53" presetClass="entr" presetSubtype="0" fill="hold" grpId="0" nodeType="clickEffect">
                                  <p:stCondLst>
                                    <p:cond delay="0"/>
                                  </p:stCondLst>
                                  <p:childTnLst>
                                    <p:set>
                                      <p:cBhvr>
                                        <p:cTn id="86" dur="1" fill="hold">
                                          <p:stCondLst>
                                            <p:cond delay="0"/>
                                          </p:stCondLst>
                                        </p:cTn>
                                        <p:tgtEl>
                                          <p:spTgt spid="129030"/>
                                        </p:tgtEl>
                                        <p:attrNameLst>
                                          <p:attrName>style.visibility</p:attrName>
                                        </p:attrNameLst>
                                      </p:cBhvr>
                                      <p:to>
                                        <p:strVal val="visible"/>
                                      </p:to>
                                    </p:set>
                                    <p:anim calcmode="lin" valueType="num">
                                      <p:cBhvr>
                                        <p:cTn id="87" dur="500" fill="hold"/>
                                        <p:tgtEl>
                                          <p:spTgt spid="129030"/>
                                        </p:tgtEl>
                                        <p:attrNameLst>
                                          <p:attrName>ppt_w</p:attrName>
                                        </p:attrNameLst>
                                      </p:cBhvr>
                                      <p:tavLst>
                                        <p:tav tm="0">
                                          <p:val>
                                            <p:fltVal val="0"/>
                                          </p:val>
                                        </p:tav>
                                        <p:tav tm="100000">
                                          <p:val>
                                            <p:strVal val="#ppt_w"/>
                                          </p:val>
                                        </p:tav>
                                      </p:tavLst>
                                    </p:anim>
                                    <p:anim calcmode="lin" valueType="num">
                                      <p:cBhvr>
                                        <p:cTn id="88" dur="500" fill="hold"/>
                                        <p:tgtEl>
                                          <p:spTgt spid="129030"/>
                                        </p:tgtEl>
                                        <p:attrNameLst>
                                          <p:attrName>ppt_h</p:attrName>
                                        </p:attrNameLst>
                                      </p:cBhvr>
                                      <p:tavLst>
                                        <p:tav tm="0">
                                          <p:val>
                                            <p:fltVal val="0"/>
                                          </p:val>
                                        </p:tav>
                                        <p:tav tm="100000">
                                          <p:val>
                                            <p:strVal val="#ppt_h"/>
                                          </p:val>
                                        </p:tav>
                                      </p:tavLst>
                                    </p:anim>
                                    <p:animEffect transition="in" filter="fade">
                                      <p:cBhvr>
                                        <p:cTn id="89" dur="500"/>
                                        <p:tgtEl>
                                          <p:spTgt spid="129030"/>
                                        </p:tgtEl>
                                      </p:cBhvr>
                                    </p:animEffect>
                                  </p:childTnLst>
                                  <p:subTnLst>
                                    <p:audio>
                                      <p:cMediaNode>
                                        <p:cTn display="0" masterRel="sameClick">
                                          <p:stCondLst>
                                            <p:cond evt="begin" delay="0">
                                              <p:tn val="85"/>
                                            </p:cond>
                                          </p:stCondLst>
                                          <p:endCondLst>
                                            <p:cond evt="onStopAudio" delay="0">
                                              <p:tgtEl>
                                                <p:sldTgt/>
                                              </p:tgtEl>
                                            </p:cond>
                                          </p:endCondLst>
                                        </p:cTn>
                                        <p:tgtEl>
                                          <p:sndTgt r:embed="rId5"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p:bldP spid="129029" grpId="0"/>
      <p:bldP spid="129030" grpId="0"/>
      <p:bldP spid="129031" grpId="0" animBg="1"/>
      <p:bldP spid="129031" grpId="1" animBg="1"/>
      <p:bldP spid="129031" grpId="2" animBg="1"/>
      <p:bldP spid="129032" grpId="0" animBg="1"/>
      <p:bldP spid="129032" grpId="1" animBg="1"/>
      <p:bldP spid="129049" grpId="0" animBg="1"/>
      <p:bldP spid="129049" grpId="1" animBg="1"/>
      <p:bldP spid="129049" grpId="2" animBg="1"/>
      <p:bldP spid="129050" grpId="0" animBg="1"/>
      <p:bldP spid="12905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685800" y="1992313"/>
            <a:ext cx="7772400" cy="4514850"/>
          </a:xfrm>
          <a:prstGeom prst="rect">
            <a:avLst/>
          </a:prstGeom>
          <a:solidFill>
            <a:srgbClr val="CCFFCC"/>
          </a:solidFill>
          <a:ln>
            <a:noFill/>
          </a:ln>
          <a:effectLst/>
          <a:extLst/>
        </p:spPr>
        <p:txBody>
          <a:bodyPr/>
          <a:lstStyle/>
          <a:p>
            <a:pPr>
              <a:defRPr/>
            </a:pPr>
            <a:r>
              <a:rPr lang="en-US" altLang="en-US" dirty="0">
                <a:latin typeface="+mn-lt"/>
              </a:rPr>
              <a:t>PRACTICE: </a:t>
            </a:r>
            <a:r>
              <a:rPr lang="en-US" altLang="en-US" dirty="0">
                <a:solidFill>
                  <a:srgbClr val="000000"/>
                </a:solidFill>
                <a:latin typeface="+mn-lt"/>
                <a:sym typeface="Symbol" pitchFamily="18" charset="2"/>
              </a:rPr>
              <a:t>Two identical mass-spring systems are started in two different ways. What is their phase difference?</a:t>
            </a: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r>
              <a:rPr lang="en-US" altLang="en-US" dirty="0">
                <a:solidFill>
                  <a:srgbClr val="000000"/>
                </a:solidFill>
                <a:latin typeface="+mn-lt"/>
                <a:sym typeface="Symbol" pitchFamily="18" charset="2"/>
              </a:rPr>
              <a:t>SOLUTION:</a:t>
            </a:r>
          </a:p>
          <a:p>
            <a:pPr>
              <a:defRPr/>
            </a:pPr>
            <a:r>
              <a:rPr lang="en-US" altLang="en-US" dirty="0">
                <a:solidFill>
                  <a:srgbClr val="000000"/>
                </a:solidFill>
                <a:latin typeface="+mn-lt"/>
                <a:sym typeface="Symbol" pitchFamily="18" charset="2"/>
              </a:rPr>
              <a:t>The phase difference is one-quarter of a cycle.</a:t>
            </a:r>
          </a:p>
        </p:txBody>
      </p:sp>
      <p:sp>
        <p:nvSpPr>
          <p:cNvPr id="14339" name="Rectangle 3"/>
          <p:cNvSpPr>
            <a:spLocks noChangeArrowheads="1"/>
          </p:cNvSpPr>
          <p:nvPr/>
        </p:nvSpPr>
        <p:spPr bwMode="auto">
          <a:xfrm>
            <a:off x="685800" y="1549400"/>
            <a:ext cx="7772400" cy="442913"/>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chemeClr val="accent2"/>
                </a:solidFill>
              </a:rPr>
              <a:t>Phase difference</a:t>
            </a:r>
            <a:endParaRPr lang="en-US" altLang="en-US">
              <a:solidFill>
                <a:srgbClr val="000000"/>
              </a:solidFill>
              <a:latin typeface="Courier New" pitchFamily="49" charset="0"/>
              <a:ea typeface="Calibri" pitchFamily="34" charset="0"/>
              <a:cs typeface="Times New Roman" pitchFamily="18" charset="0"/>
            </a:endParaRPr>
          </a:p>
        </p:txBody>
      </p:sp>
      <p:sp>
        <p:nvSpPr>
          <p:cNvPr id="14340" name="Rectangle 4"/>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31077" name="Text Box 5"/>
          <p:cNvSpPr txBox="1">
            <a:spLocks noChangeArrowheads="1"/>
          </p:cNvSpPr>
          <p:nvPr/>
        </p:nvSpPr>
        <p:spPr bwMode="auto">
          <a:xfrm>
            <a:off x="5711825" y="3224213"/>
            <a:ext cx="2746375" cy="830262"/>
          </a:xfrm>
          <a:prstGeom prst="rect">
            <a:avLst/>
          </a:prstGeom>
          <a:noFill/>
          <a:ln>
            <a:noFill/>
          </a:ln>
          <a:effectLst/>
          <a:extLst/>
        </p:spPr>
        <p:txBody>
          <a:bodyPr>
            <a:spAutoFit/>
          </a:bodyPr>
          <a:lstStyle/>
          <a:p>
            <a:pPr>
              <a:defRPr/>
            </a:pPr>
            <a:r>
              <a:rPr lang="en-US" altLang="en-US" i="1" dirty="0">
                <a:solidFill>
                  <a:schemeClr val="hlink"/>
                </a:solidFill>
                <a:latin typeface="+mn-lt"/>
              </a:rPr>
              <a:t>Start stretched and then release</a:t>
            </a:r>
          </a:p>
        </p:txBody>
      </p:sp>
      <p:sp>
        <p:nvSpPr>
          <p:cNvPr id="131078" name="Text Box 6"/>
          <p:cNvSpPr txBox="1">
            <a:spLocks noChangeArrowheads="1"/>
          </p:cNvSpPr>
          <p:nvPr/>
        </p:nvSpPr>
        <p:spPr bwMode="auto">
          <a:xfrm>
            <a:off x="5745163" y="4424363"/>
            <a:ext cx="2713037" cy="830262"/>
          </a:xfrm>
          <a:prstGeom prst="rect">
            <a:avLst/>
          </a:prstGeom>
          <a:noFill/>
          <a:ln>
            <a:noFill/>
          </a:ln>
          <a:effectLst/>
          <a:extLst/>
        </p:spPr>
        <p:txBody>
          <a:bodyPr>
            <a:spAutoFit/>
          </a:bodyPr>
          <a:lstStyle/>
          <a:p>
            <a:pPr>
              <a:defRPr/>
            </a:pPr>
            <a:r>
              <a:rPr lang="en-US" altLang="en-US" i="1" dirty="0">
                <a:solidFill>
                  <a:schemeClr val="hlink"/>
                </a:solidFill>
                <a:latin typeface="+mn-lt"/>
              </a:rPr>
              <a:t>Start </a:t>
            </a:r>
            <a:r>
              <a:rPr lang="en-US" altLang="en-US" i="1" dirty="0" err="1">
                <a:solidFill>
                  <a:schemeClr val="hlink"/>
                </a:solidFill>
                <a:latin typeface="+mn-lt"/>
              </a:rPr>
              <a:t>unstretched</a:t>
            </a:r>
            <a:r>
              <a:rPr lang="en-US" altLang="en-US" i="1" dirty="0">
                <a:solidFill>
                  <a:schemeClr val="hlink"/>
                </a:solidFill>
                <a:latin typeface="+mn-lt"/>
              </a:rPr>
              <a:t> with a push </a:t>
            </a:r>
            <a:r>
              <a:rPr lang="en-US" altLang="en-US" i="1" u="sng" dirty="0">
                <a:solidFill>
                  <a:schemeClr val="hlink"/>
                </a:solidFill>
                <a:latin typeface="+mn-lt"/>
              </a:rPr>
              <a:t>left</a:t>
            </a:r>
          </a:p>
        </p:txBody>
      </p:sp>
      <p:grpSp>
        <p:nvGrpSpPr>
          <p:cNvPr id="2" name="Group 7"/>
          <p:cNvGrpSpPr>
            <a:grpSpLocks/>
          </p:cNvGrpSpPr>
          <p:nvPr/>
        </p:nvGrpSpPr>
        <p:grpSpPr bwMode="auto">
          <a:xfrm>
            <a:off x="831850" y="3340100"/>
            <a:ext cx="4810125" cy="2584450"/>
            <a:chOff x="1252" y="1801"/>
            <a:chExt cx="3030" cy="1628"/>
          </a:xfrm>
        </p:grpSpPr>
        <p:sp>
          <p:nvSpPr>
            <p:cNvPr id="14346" name="Freeform 8"/>
            <p:cNvSpPr>
              <a:spLocks/>
            </p:cNvSpPr>
            <p:nvPr/>
          </p:nvSpPr>
          <p:spPr bwMode="auto">
            <a:xfrm>
              <a:off x="1374" y="1801"/>
              <a:ext cx="2496" cy="336"/>
            </a:xfrm>
            <a:custGeom>
              <a:avLst/>
              <a:gdLst>
                <a:gd name="T0" fmla="*/ 0 w 1056"/>
                <a:gd name="T1" fmla="*/ 168 h 336"/>
                <a:gd name="T2" fmla="*/ 7089 w 1056"/>
                <a:gd name="T3" fmla="*/ 168 h 336"/>
                <a:gd name="T4" fmla="*/ 14168 w 1056"/>
                <a:gd name="T5" fmla="*/ 24 h 336"/>
                <a:gd name="T6" fmla="*/ 21259 w 1056"/>
                <a:gd name="T7" fmla="*/ 312 h 336"/>
                <a:gd name="T8" fmla="*/ 28335 w 1056"/>
                <a:gd name="T9" fmla="*/ 24 h 336"/>
                <a:gd name="T10" fmla="*/ 35431 w 1056"/>
                <a:gd name="T11" fmla="*/ 312 h 336"/>
                <a:gd name="T12" fmla="*/ 42482 w 1056"/>
                <a:gd name="T13" fmla="*/ 24 h 336"/>
                <a:gd name="T14" fmla="*/ 49561 w 1056"/>
                <a:gd name="T15" fmla="*/ 312 h 336"/>
                <a:gd name="T16" fmla="*/ 56649 w 1056"/>
                <a:gd name="T17" fmla="*/ 24 h 336"/>
                <a:gd name="T18" fmla="*/ 63740 w 1056"/>
                <a:gd name="T19" fmla="*/ 312 h 336"/>
                <a:gd name="T20" fmla="*/ 70817 w 1056"/>
                <a:gd name="T21" fmla="*/ 168 h 336"/>
                <a:gd name="T22" fmla="*/ 77908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4347" name="Rectangle 9"/>
            <p:cNvSpPr>
              <a:spLocks noChangeArrowheads="1"/>
            </p:cNvSpPr>
            <p:nvPr/>
          </p:nvSpPr>
          <p:spPr bwMode="auto">
            <a:xfrm>
              <a:off x="3637" y="1801"/>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14348" name="Group 10"/>
            <p:cNvGrpSpPr>
              <a:grpSpLocks/>
            </p:cNvGrpSpPr>
            <p:nvPr/>
          </p:nvGrpSpPr>
          <p:grpSpPr bwMode="auto">
            <a:xfrm>
              <a:off x="1344" y="1801"/>
              <a:ext cx="2938" cy="848"/>
              <a:chOff x="1708" y="3117"/>
              <a:chExt cx="2938" cy="848"/>
            </a:xfrm>
          </p:grpSpPr>
          <p:sp>
            <p:nvSpPr>
              <p:cNvPr id="14367" name="Freeform 11"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14368" name="Freeform 12"/>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14369" name="Group 13"/>
              <p:cNvGrpSpPr>
                <a:grpSpLocks/>
              </p:cNvGrpSpPr>
              <p:nvPr/>
            </p:nvGrpSpPr>
            <p:grpSpPr bwMode="auto">
              <a:xfrm>
                <a:off x="2361" y="3117"/>
                <a:ext cx="2084" cy="848"/>
                <a:chOff x="2688" y="1584"/>
                <a:chExt cx="2084" cy="848"/>
              </a:xfrm>
            </p:grpSpPr>
            <p:sp>
              <p:nvSpPr>
                <p:cNvPr id="14370" name="Line 14"/>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4371" name="Line 15"/>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4372" name="Text Box 16"/>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4373" name="Text Box 17"/>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4374" name="Line 18"/>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4375" name="Line 19"/>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4376" name="Line 20"/>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4377" name="Line 21"/>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4378" name="Line 22"/>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4379" name="Line 23"/>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4380" name="Line 24"/>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4381" name="Line 25"/>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sp>
          <p:nvSpPr>
            <p:cNvPr id="14349" name="Freeform 26"/>
            <p:cNvSpPr>
              <a:spLocks/>
            </p:cNvSpPr>
            <p:nvPr/>
          </p:nvSpPr>
          <p:spPr bwMode="auto">
            <a:xfrm>
              <a:off x="1425" y="2581"/>
              <a:ext cx="1428" cy="336"/>
            </a:xfrm>
            <a:custGeom>
              <a:avLst/>
              <a:gdLst>
                <a:gd name="T0" fmla="*/ 0 w 1056"/>
                <a:gd name="T1" fmla="*/ 168 h 336"/>
                <a:gd name="T2" fmla="*/ 435 w 1056"/>
                <a:gd name="T3" fmla="*/ 168 h 336"/>
                <a:gd name="T4" fmla="*/ 871 w 1056"/>
                <a:gd name="T5" fmla="*/ 24 h 336"/>
                <a:gd name="T6" fmla="*/ 1300 w 1056"/>
                <a:gd name="T7" fmla="*/ 312 h 336"/>
                <a:gd name="T8" fmla="*/ 1735 w 1056"/>
                <a:gd name="T9" fmla="*/ 24 h 336"/>
                <a:gd name="T10" fmla="*/ 2170 w 1056"/>
                <a:gd name="T11" fmla="*/ 312 h 336"/>
                <a:gd name="T12" fmla="*/ 2604 w 1056"/>
                <a:gd name="T13" fmla="*/ 24 h 336"/>
                <a:gd name="T14" fmla="*/ 3039 w 1056"/>
                <a:gd name="T15" fmla="*/ 312 h 336"/>
                <a:gd name="T16" fmla="*/ 3474 w 1056"/>
                <a:gd name="T17" fmla="*/ 24 h 336"/>
                <a:gd name="T18" fmla="*/ 3904 w 1056"/>
                <a:gd name="T19" fmla="*/ 312 h 336"/>
                <a:gd name="T20" fmla="*/ 4339 w 1056"/>
                <a:gd name="T21" fmla="*/ 168 h 336"/>
                <a:gd name="T22" fmla="*/ 4775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4350" name="Rectangle 27"/>
            <p:cNvSpPr>
              <a:spLocks noChangeArrowheads="1"/>
            </p:cNvSpPr>
            <p:nvPr/>
          </p:nvSpPr>
          <p:spPr bwMode="auto">
            <a:xfrm>
              <a:off x="2847" y="2590"/>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14351" name="Group 28"/>
            <p:cNvGrpSpPr>
              <a:grpSpLocks/>
            </p:cNvGrpSpPr>
            <p:nvPr/>
          </p:nvGrpSpPr>
          <p:grpSpPr bwMode="auto">
            <a:xfrm>
              <a:off x="1252" y="2571"/>
              <a:ext cx="3021" cy="858"/>
              <a:chOff x="1252" y="2571"/>
              <a:chExt cx="3021" cy="858"/>
            </a:xfrm>
          </p:grpSpPr>
          <p:sp>
            <p:nvSpPr>
              <p:cNvPr id="14352" name="Freeform 29" descr="Light upward diagonal"/>
              <p:cNvSpPr>
                <a:spLocks/>
              </p:cNvSpPr>
              <p:nvPr/>
            </p:nvSpPr>
            <p:spPr bwMode="auto">
              <a:xfrm>
                <a:off x="1252" y="2571"/>
                <a:ext cx="3021" cy="442"/>
              </a:xfrm>
              <a:custGeom>
                <a:avLst/>
                <a:gdLst>
                  <a:gd name="T0" fmla="*/ 3012 w 3021"/>
                  <a:gd name="T1" fmla="*/ 435 h 442"/>
                  <a:gd name="T2" fmla="*/ 3021 w 3021"/>
                  <a:gd name="T3" fmla="*/ 339 h 442"/>
                  <a:gd name="T4" fmla="*/ 181 w 3021"/>
                  <a:gd name="T5" fmla="*/ 340 h 442"/>
                  <a:gd name="T6" fmla="*/ 181 w 3021"/>
                  <a:gd name="T7" fmla="*/ 0 h 442"/>
                  <a:gd name="T8" fmla="*/ 0 w 3021"/>
                  <a:gd name="T9" fmla="*/ 10 h 442"/>
                  <a:gd name="T10" fmla="*/ 0 w 3021"/>
                  <a:gd name="T11" fmla="*/ 442 h 442"/>
                  <a:gd name="T12" fmla="*/ 3012 w 3021"/>
                  <a:gd name="T13" fmla="*/ 435 h 442"/>
                  <a:gd name="T14" fmla="*/ 0 60000 65536"/>
                  <a:gd name="T15" fmla="*/ 0 60000 65536"/>
                  <a:gd name="T16" fmla="*/ 0 60000 65536"/>
                  <a:gd name="T17" fmla="*/ 0 60000 65536"/>
                  <a:gd name="T18" fmla="*/ 0 60000 65536"/>
                  <a:gd name="T19" fmla="*/ 0 60000 65536"/>
                  <a:gd name="T20" fmla="*/ 0 60000 65536"/>
                  <a:gd name="T21" fmla="*/ 0 w 3021"/>
                  <a:gd name="T22" fmla="*/ 0 h 442"/>
                  <a:gd name="T23" fmla="*/ 3021 w 3021"/>
                  <a:gd name="T24" fmla="*/ 442 h 4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1" h="442">
                    <a:moveTo>
                      <a:pt x="3012" y="435"/>
                    </a:moveTo>
                    <a:lnTo>
                      <a:pt x="3021" y="339"/>
                    </a:lnTo>
                    <a:lnTo>
                      <a:pt x="181" y="340"/>
                    </a:lnTo>
                    <a:lnTo>
                      <a:pt x="181" y="0"/>
                    </a:lnTo>
                    <a:lnTo>
                      <a:pt x="0" y="10"/>
                    </a:lnTo>
                    <a:lnTo>
                      <a:pt x="0" y="442"/>
                    </a:lnTo>
                    <a:lnTo>
                      <a:pt x="3012" y="435"/>
                    </a:lnTo>
                    <a:close/>
                  </a:path>
                </a:pathLst>
              </a:custGeom>
              <a:pattFill prst="ltUpDiag">
                <a:fgClr>
                  <a:schemeClr val="tx1"/>
                </a:fgClr>
                <a:bgClr>
                  <a:srgbClr val="FFCC99"/>
                </a:bgClr>
              </a:pattFill>
              <a:ln w="9525">
                <a:noFill/>
                <a:round/>
                <a:headEnd/>
                <a:tailEnd/>
              </a:ln>
            </p:spPr>
            <p:txBody>
              <a:bodyPr/>
              <a:lstStyle/>
              <a:p>
                <a:endParaRPr lang="en-US"/>
              </a:p>
            </p:txBody>
          </p:sp>
          <p:grpSp>
            <p:nvGrpSpPr>
              <p:cNvPr id="14353" name="Group 30"/>
              <p:cNvGrpSpPr>
                <a:grpSpLocks/>
              </p:cNvGrpSpPr>
              <p:nvPr/>
            </p:nvGrpSpPr>
            <p:grpSpPr bwMode="auto">
              <a:xfrm>
                <a:off x="1988" y="2581"/>
                <a:ext cx="2084" cy="848"/>
                <a:chOff x="2688" y="1584"/>
                <a:chExt cx="2084" cy="848"/>
              </a:xfrm>
            </p:grpSpPr>
            <p:sp>
              <p:nvSpPr>
                <p:cNvPr id="14355" name="Line 31"/>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4356" name="Line 32"/>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4357" name="Text Box 33"/>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4358" name="Text Box 34"/>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4359" name="Line 35"/>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4360" name="Line 36"/>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4361" name="Line 37"/>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4362" name="Line 38"/>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4363" name="Line 39"/>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4364" name="Line 40"/>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4365" name="Line 41"/>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4366" name="Line 42"/>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sp>
            <p:nvSpPr>
              <p:cNvPr id="14354" name="Freeform 43"/>
              <p:cNvSpPr>
                <a:spLocks/>
              </p:cNvSpPr>
              <p:nvPr/>
            </p:nvSpPr>
            <p:spPr bwMode="auto">
              <a:xfrm>
                <a:off x="1440" y="2581"/>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grpSp>
      <p:sp>
        <p:nvSpPr>
          <p:cNvPr id="131116" name="Line 44"/>
          <p:cNvSpPr>
            <a:spLocks noChangeShapeType="1"/>
          </p:cNvSpPr>
          <p:nvPr/>
        </p:nvSpPr>
        <p:spPr bwMode="auto">
          <a:xfrm flipH="1">
            <a:off x="3465513" y="4837113"/>
            <a:ext cx="420687" cy="0"/>
          </a:xfrm>
          <a:prstGeom prst="line">
            <a:avLst/>
          </a:prstGeom>
          <a:noFill/>
          <a:ln w="38100">
            <a:solidFill>
              <a:schemeClr val="tx1"/>
            </a:solidFill>
            <a:round/>
            <a:headEnd/>
            <a:tailEnd type="arrow" w="med" len="med"/>
          </a:ln>
        </p:spPr>
        <p:txBody>
          <a:bodyPr/>
          <a:lstStyle/>
          <a:p>
            <a:endParaRPr lang="en-US"/>
          </a:p>
        </p:txBody>
      </p:sp>
      <p:sp>
        <p:nvSpPr>
          <p:cNvPr id="131117" name="Line 45"/>
          <p:cNvSpPr>
            <a:spLocks noChangeShapeType="1"/>
          </p:cNvSpPr>
          <p:nvPr/>
        </p:nvSpPr>
        <p:spPr bwMode="auto">
          <a:xfrm flipH="1">
            <a:off x="3357563" y="3236913"/>
            <a:ext cx="1201737" cy="0"/>
          </a:xfrm>
          <a:prstGeom prst="line">
            <a:avLst/>
          </a:prstGeom>
          <a:noFill/>
          <a:ln w="38100">
            <a:solidFill>
              <a:schemeClr val="tx1"/>
            </a:solidFill>
            <a:round/>
            <a:headEnd type="diamond" w="med" len="med"/>
            <a:tailEnd type="triangle" w="med" len="med"/>
          </a:ln>
        </p:spPr>
        <p:txBody>
          <a:bodyPr/>
          <a:lstStyle/>
          <a:p>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 calcmode="lin" valueType="num">
                                      <p:cBhvr additive="base">
                                        <p:cTn id="7" dur="500" fill="hold"/>
                                        <p:tgtEl>
                                          <p:spTgt spid="131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7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53"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subTnLst>
                                    <p:audio>
                                      <p:cMediaNode>
                                        <p:cTn display="0" masterRel="sameClick">
                                          <p:stCondLst>
                                            <p:cond evt="begin" delay="0">
                                              <p:tn val="9"/>
                                            </p:cond>
                                          </p:stCondLst>
                                          <p:endCondLst>
                                            <p:cond evt="onStopAudio" delay="0">
                                              <p:tgtEl>
                                                <p:sldTgt/>
                                              </p:tgtEl>
                                            </p:cond>
                                          </p:endCondLst>
                                        </p:cTn>
                                        <p:tgtEl>
                                          <p:sndTgt r:embed="rId4" name="arrow.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31077"/>
                                        </p:tgtEl>
                                        <p:attrNameLst>
                                          <p:attrName>style.visibility</p:attrName>
                                        </p:attrNameLst>
                                      </p:cBhvr>
                                      <p:to>
                                        <p:strVal val="visible"/>
                                      </p:to>
                                    </p:set>
                                    <p:anim calcmode="lin" valueType="num">
                                      <p:cBhvr>
                                        <p:cTn id="18" dur="500" fill="hold"/>
                                        <p:tgtEl>
                                          <p:spTgt spid="131077"/>
                                        </p:tgtEl>
                                        <p:attrNameLst>
                                          <p:attrName>ppt_w</p:attrName>
                                        </p:attrNameLst>
                                      </p:cBhvr>
                                      <p:tavLst>
                                        <p:tav tm="0">
                                          <p:val>
                                            <p:fltVal val="0"/>
                                          </p:val>
                                        </p:tav>
                                        <p:tav tm="100000">
                                          <p:val>
                                            <p:strVal val="#ppt_w"/>
                                          </p:val>
                                        </p:tav>
                                      </p:tavLst>
                                    </p:anim>
                                    <p:anim calcmode="lin" valueType="num">
                                      <p:cBhvr>
                                        <p:cTn id="19" dur="500" fill="hold"/>
                                        <p:tgtEl>
                                          <p:spTgt spid="131077"/>
                                        </p:tgtEl>
                                        <p:attrNameLst>
                                          <p:attrName>ppt_h</p:attrName>
                                        </p:attrNameLst>
                                      </p:cBhvr>
                                      <p:tavLst>
                                        <p:tav tm="0">
                                          <p:val>
                                            <p:fltVal val="0"/>
                                          </p:val>
                                        </p:tav>
                                        <p:tav tm="100000">
                                          <p:val>
                                            <p:strVal val="#ppt_h"/>
                                          </p:val>
                                        </p:tav>
                                      </p:tavLst>
                                    </p:anim>
                                    <p:animEffect transition="in" filter="fade">
                                      <p:cBhvr>
                                        <p:cTn id="20" dur="500"/>
                                        <p:tgtEl>
                                          <p:spTgt spid="131077"/>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31078"/>
                                        </p:tgtEl>
                                        <p:attrNameLst>
                                          <p:attrName>style.visibility</p:attrName>
                                        </p:attrNameLst>
                                      </p:cBhvr>
                                      <p:to>
                                        <p:strVal val="visible"/>
                                      </p:to>
                                    </p:set>
                                    <p:anim calcmode="lin" valueType="num">
                                      <p:cBhvr>
                                        <p:cTn id="25" dur="500" fill="hold"/>
                                        <p:tgtEl>
                                          <p:spTgt spid="131078"/>
                                        </p:tgtEl>
                                        <p:attrNameLst>
                                          <p:attrName>ppt_w</p:attrName>
                                        </p:attrNameLst>
                                      </p:cBhvr>
                                      <p:tavLst>
                                        <p:tav tm="0">
                                          <p:val>
                                            <p:fltVal val="0"/>
                                          </p:val>
                                        </p:tav>
                                        <p:tav tm="100000">
                                          <p:val>
                                            <p:strVal val="#ppt_w"/>
                                          </p:val>
                                        </p:tav>
                                      </p:tavLst>
                                    </p:anim>
                                    <p:anim calcmode="lin" valueType="num">
                                      <p:cBhvr>
                                        <p:cTn id="26" dur="500" fill="hold"/>
                                        <p:tgtEl>
                                          <p:spTgt spid="131078"/>
                                        </p:tgtEl>
                                        <p:attrNameLst>
                                          <p:attrName>ppt_h</p:attrName>
                                        </p:attrNameLst>
                                      </p:cBhvr>
                                      <p:tavLst>
                                        <p:tav tm="0">
                                          <p:val>
                                            <p:fltVal val="0"/>
                                          </p:val>
                                        </p:tav>
                                        <p:tav tm="100000">
                                          <p:val>
                                            <p:strVal val="#ppt_h"/>
                                          </p:val>
                                        </p:tav>
                                      </p:tavLst>
                                    </p:anim>
                                    <p:animEffect transition="in" filter="fade">
                                      <p:cBhvr>
                                        <p:cTn id="27" dur="500"/>
                                        <p:tgtEl>
                                          <p:spTgt spid="131078"/>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31116"/>
                                        </p:tgtEl>
                                        <p:attrNameLst>
                                          <p:attrName>style.visibility</p:attrName>
                                        </p:attrNameLst>
                                      </p:cBhvr>
                                      <p:to>
                                        <p:strVal val="visible"/>
                                      </p:to>
                                    </p:set>
                                    <p:animEffect transition="in" filter="wipe(right)">
                                      <p:cBhvr>
                                        <p:cTn id="32" dur="1000"/>
                                        <p:tgtEl>
                                          <p:spTgt spid="131116"/>
                                        </p:tgtEl>
                                      </p:cBhvr>
                                    </p:animEffect>
                                  </p:childTnLst>
                                  <p:subTnLst>
                                    <p:audio>
                                      <p:cMediaNode>
                                        <p:cTn display="0" masterRel="sameClick">
                                          <p:stCondLst>
                                            <p:cond evt="begin" delay="0">
                                              <p:tn val="30"/>
                                            </p:cond>
                                          </p:stCondLst>
                                          <p:endCondLst>
                                            <p:cond evt="onStopAudio" delay="0">
                                              <p:tgtEl>
                                                <p:sldTgt/>
                                              </p:tgtEl>
                                            </p:cond>
                                          </p:endCondLst>
                                        </p:cTn>
                                        <p:tgtEl>
                                          <p:sndTgt r:embed="rId5" name="pu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31074">
                                            <p:txEl>
                                              <p:pRg st="8" end="8"/>
                                            </p:txEl>
                                          </p:spTgt>
                                        </p:tgtEl>
                                        <p:attrNameLst>
                                          <p:attrName>style.visibility</p:attrName>
                                        </p:attrNameLst>
                                      </p:cBhvr>
                                      <p:to>
                                        <p:strVal val="visible"/>
                                      </p:to>
                                    </p:set>
                                    <p:anim calcmode="lin" valueType="num">
                                      <p:cBhvr additive="base">
                                        <p:cTn id="37" dur="500" fill="hold"/>
                                        <p:tgtEl>
                                          <p:spTgt spid="131074">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1074">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31074">
                                            <p:txEl>
                                              <p:pRg st="9" end="9"/>
                                            </p:txEl>
                                          </p:spTgt>
                                        </p:tgtEl>
                                        <p:attrNameLst>
                                          <p:attrName>style.visibility</p:attrName>
                                        </p:attrNameLst>
                                      </p:cBhvr>
                                      <p:to>
                                        <p:strVal val="visible"/>
                                      </p:to>
                                    </p:set>
                                    <p:anim calcmode="lin" valueType="num">
                                      <p:cBhvr additive="base">
                                        <p:cTn id="43" dur="500" fill="hold"/>
                                        <p:tgtEl>
                                          <p:spTgt spid="13107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31074">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131117"/>
                                        </p:tgtEl>
                                        <p:attrNameLst>
                                          <p:attrName>style.visibility</p:attrName>
                                        </p:attrNameLst>
                                      </p:cBhvr>
                                      <p:to>
                                        <p:strVal val="visible"/>
                                      </p:to>
                                    </p:set>
                                    <p:animEffect transition="in" filter="wipe(right)">
                                      <p:cBhvr>
                                        <p:cTn id="49" dur="500"/>
                                        <p:tgtEl>
                                          <p:spTgt spid="131117"/>
                                        </p:tgtEl>
                                      </p:cBhvr>
                                    </p:animEffect>
                                  </p:childTnLst>
                                  <p:subTnLst>
                                    <p:audio>
                                      <p:cMediaNode>
                                        <p:cTn display="0" masterRel="sameClick">
                                          <p:stCondLst>
                                            <p:cond evt="begin" delay="0">
                                              <p:tn val="47"/>
                                            </p:cond>
                                          </p:stCondLst>
                                          <p:endCondLst>
                                            <p:cond evt="onStopAudio" delay="0">
                                              <p:tgtEl>
                                                <p:sldTgt/>
                                              </p:tgtEl>
                                            </p:cond>
                                          </p:endCondLst>
                                        </p:cTn>
                                        <p:tgtEl>
                                          <p:sndTgt r:embed="rId6"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7" grpId="0"/>
      <p:bldP spid="131078" grpId="0"/>
      <p:bldP spid="131116" grpId="0" animBg="1"/>
      <p:bldP spid="1311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685800" y="1992313"/>
            <a:ext cx="7772400" cy="4514850"/>
          </a:xfrm>
          <a:prstGeom prst="rect">
            <a:avLst/>
          </a:prstGeom>
          <a:solidFill>
            <a:srgbClr val="CCFFCC"/>
          </a:solidFill>
          <a:ln>
            <a:noFill/>
          </a:ln>
          <a:effectLst/>
          <a:extLst/>
        </p:spPr>
        <p:txBody>
          <a:bodyPr/>
          <a:lstStyle/>
          <a:p>
            <a:pPr>
              <a:defRPr/>
            </a:pPr>
            <a:r>
              <a:rPr lang="en-US" altLang="en-US" dirty="0">
                <a:latin typeface="+mn-lt"/>
              </a:rPr>
              <a:t>PRACTICE: </a:t>
            </a:r>
            <a:r>
              <a:rPr lang="en-US" altLang="en-US" dirty="0">
                <a:solidFill>
                  <a:srgbClr val="000000"/>
                </a:solidFill>
                <a:latin typeface="+mn-lt"/>
                <a:sym typeface="Symbol" pitchFamily="18" charset="2"/>
              </a:rPr>
              <a:t>Two identical mass-spring systems are started in two different ways. What is their phase difference?</a:t>
            </a: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r>
              <a:rPr lang="en-US" altLang="en-US" dirty="0">
                <a:solidFill>
                  <a:srgbClr val="000000"/>
                </a:solidFill>
                <a:latin typeface="+mn-lt"/>
                <a:sym typeface="Symbol" pitchFamily="18" charset="2"/>
              </a:rPr>
              <a:t>SOLUTION:</a:t>
            </a:r>
          </a:p>
          <a:p>
            <a:pPr>
              <a:defRPr/>
            </a:pPr>
            <a:r>
              <a:rPr lang="en-US" altLang="en-US" dirty="0">
                <a:solidFill>
                  <a:srgbClr val="000000"/>
                </a:solidFill>
                <a:latin typeface="+mn-lt"/>
                <a:sym typeface="Symbol" pitchFamily="18" charset="2"/>
              </a:rPr>
              <a:t>The phase difference is three-quarters of a cycle.</a:t>
            </a:r>
          </a:p>
        </p:txBody>
      </p:sp>
      <p:sp>
        <p:nvSpPr>
          <p:cNvPr id="15363" name="Rectangle 4"/>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33125" name="Text Box 5"/>
          <p:cNvSpPr txBox="1">
            <a:spLocks noChangeArrowheads="1"/>
          </p:cNvSpPr>
          <p:nvPr/>
        </p:nvSpPr>
        <p:spPr bwMode="auto">
          <a:xfrm>
            <a:off x="5711825" y="3224213"/>
            <a:ext cx="2659063" cy="830262"/>
          </a:xfrm>
          <a:prstGeom prst="rect">
            <a:avLst/>
          </a:prstGeom>
          <a:noFill/>
          <a:ln>
            <a:noFill/>
          </a:ln>
          <a:effectLst/>
          <a:extLst/>
        </p:spPr>
        <p:txBody>
          <a:bodyPr>
            <a:spAutoFit/>
          </a:bodyPr>
          <a:lstStyle/>
          <a:p>
            <a:pPr>
              <a:defRPr/>
            </a:pPr>
            <a:r>
              <a:rPr lang="en-US" altLang="en-US" i="1" dirty="0">
                <a:solidFill>
                  <a:schemeClr val="hlink"/>
                </a:solidFill>
                <a:latin typeface="+mn-lt"/>
              </a:rPr>
              <a:t>Start stretched and then release</a:t>
            </a:r>
          </a:p>
        </p:txBody>
      </p:sp>
      <p:sp>
        <p:nvSpPr>
          <p:cNvPr id="133126" name="Text Box 6"/>
          <p:cNvSpPr txBox="1">
            <a:spLocks noChangeArrowheads="1"/>
          </p:cNvSpPr>
          <p:nvPr/>
        </p:nvSpPr>
        <p:spPr bwMode="auto">
          <a:xfrm>
            <a:off x="5745163" y="4424363"/>
            <a:ext cx="3051175" cy="830262"/>
          </a:xfrm>
          <a:prstGeom prst="rect">
            <a:avLst/>
          </a:prstGeom>
          <a:noFill/>
          <a:ln>
            <a:noFill/>
          </a:ln>
          <a:effectLst/>
          <a:extLst/>
        </p:spPr>
        <p:txBody>
          <a:bodyPr>
            <a:spAutoFit/>
          </a:bodyPr>
          <a:lstStyle/>
          <a:p>
            <a:pPr>
              <a:defRPr/>
            </a:pPr>
            <a:r>
              <a:rPr lang="en-US" altLang="en-US" i="1">
                <a:solidFill>
                  <a:schemeClr val="hlink"/>
                </a:solidFill>
                <a:latin typeface="+mn-lt"/>
              </a:rPr>
              <a:t>Start unstretched with a push </a:t>
            </a:r>
            <a:r>
              <a:rPr lang="en-US" altLang="en-US" i="1" u="sng">
                <a:solidFill>
                  <a:schemeClr val="hlink"/>
                </a:solidFill>
                <a:latin typeface="+mn-lt"/>
              </a:rPr>
              <a:t>right</a:t>
            </a:r>
          </a:p>
        </p:txBody>
      </p:sp>
      <p:grpSp>
        <p:nvGrpSpPr>
          <p:cNvPr id="2" name="Group 7"/>
          <p:cNvGrpSpPr>
            <a:grpSpLocks/>
          </p:cNvGrpSpPr>
          <p:nvPr/>
        </p:nvGrpSpPr>
        <p:grpSpPr bwMode="auto">
          <a:xfrm>
            <a:off x="831850" y="3340100"/>
            <a:ext cx="4810125" cy="2584450"/>
            <a:chOff x="1252" y="1801"/>
            <a:chExt cx="3030" cy="1628"/>
          </a:xfrm>
        </p:grpSpPr>
        <p:sp>
          <p:nvSpPr>
            <p:cNvPr id="15372" name="Freeform 8"/>
            <p:cNvSpPr>
              <a:spLocks/>
            </p:cNvSpPr>
            <p:nvPr/>
          </p:nvSpPr>
          <p:spPr bwMode="auto">
            <a:xfrm>
              <a:off x="1374" y="1801"/>
              <a:ext cx="2496" cy="336"/>
            </a:xfrm>
            <a:custGeom>
              <a:avLst/>
              <a:gdLst>
                <a:gd name="T0" fmla="*/ 0 w 1056"/>
                <a:gd name="T1" fmla="*/ 168 h 336"/>
                <a:gd name="T2" fmla="*/ 7089 w 1056"/>
                <a:gd name="T3" fmla="*/ 168 h 336"/>
                <a:gd name="T4" fmla="*/ 14168 w 1056"/>
                <a:gd name="T5" fmla="*/ 24 h 336"/>
                <a:gd name="T6" fmla="*/ 21259 w 1056"/>
                <a:gd name="T7" fmla="*/ 312 h 336"/>
                <a:gd name="T8" fmla="*/ 28335 w 1056"/>
                <a:gd name="T9" fmla="*/ 24 h 336"/>
                <a:gd name="T10" fmla="*/ 35431 w 1056"/>
                <a:gd name="T11" fmla="*/ 312 h 336"/>
                <a:gd name="T12" fmla="*/ 42482 w 1056"/>
                <a:gd name="T13" fmla="*/ 24 h 336"/>
                <a:gd name="T14" fmla="*/ 49561 w 1056"/>
                <a:gd name="T15" fmla="*/ 312 h 336"/>
                <a:gd name="T16" fmla="*/ 56649 w 1056"/>
                <a:gd name="T17" fmla="*/ 24 h 336"/>
                <a:gd name="T18" fmla="*/ 63740 w 1056"/>
                <a:gd name="T19" fmla="*/ 312 h 336"/>
                <a:gd name="T20" fmla="*/ 70817 w 1056"/>
                <a:gd name="T21" fmla="*/ 168 h 336"/>
                <a:gd name="T22" fmla="*/ 77908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5373" name="Rectangle 9"/>
            <p:cNvSpPr>
              <a:spLocks noChangeArrowheads="1"/>
            </p:cNvSpPr>
            <p:nvPr/>
          </p:nvSpPr>
          <p:spPr bwMode="auto">
            <a:xfrm>
              <a:off x="3637" y="1801"/>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15374" name="Group 10"/>
            <p:cNvGrpSpPr>
              <a:grpSpLocks/>
            </p:cNvGrpSpPr>
            <p:nvPr/>
          </p:nvGrpSpPr>
          <p:grpSpPr bwMode="auto">
            <a:xfrm>
              <a:off x="1344" y="1801"/>
              <a:ext cx="2938" cy="848"/>
              <a:chOff x="1708" y="3117"/>
              <a:chExt cx="2938" cy="848"/>
            </a:xfrm>
          </p:grpSpPr>
          <p:sp>
            <p:nvSpPr>
              <p:cNvPr id="15393" name="Freeform 11"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15394" name="Freeform 12"/>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15395" name="Group 13"/>
              <p:cNvGrpSpPr>
                <a:grpSpLocks/>
              </p:cNvGrpSpPr>
              <p:nvPr/>
            </p:nvGrpSpPr>
            <p:grpSpPr bwMode="auto">
              <a:xfrm>
                <a:off x="2361" y="3117"/>
                <a:ext cx="2084" cy="848"/>
                <a:chOff x="2688" y="1584"/>
                <a:chExt cx="2084" cy="848"/>
              </a:xfrm>
            </p:grpSpPr>
            <p:sp>
              <p:nvSpPr>
                <p:cNvPr id="15396" name="Line 14"/>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5397" name="Line 15"/>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5398" name="Text Box 16"/>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5399" name="Text Box 17"/>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5400" name="Line 18"/>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5401" name="Line 19"/>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5402" name="Line 20"/>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5403" name="Line 21"/>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5404" name="Line 22"/>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5405" name="Line 23"/>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5406" name="Line 24"/>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5407" name="Line 25"/>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sp>
          <p:nvSpPr>
            <p:cNvPr id="15375" name="Freeform 26"/>
            <p:cNvSpPr>
              <a:spLocks/>
            </p:cNvSpPr>
            <p:nvPr/>
          </p:nvSpPr>
          <p:spPr bwMode="auto">
            <a:xfrm>
              <a:off x="1425" y="2581"/>
              <a:ext cx="1428" cy="336"/>
            </a:xfrm>
            <a:custGeom>
              <a:avLst/>
              <a:gdLst>
                <a:gd name="T0" fmla="*/ 0 w 1056"/>
                <a:gd name="T1" fmla="*/ 168 h 336"/>
                <a:gd name="T2" fmla="*/ 435 w 1056"/>
                <a:gd name="T3" fmla="*/ 168 h 336"/>
                <a:gd name="T4" fmla="*/ 871 w 1056"/>
                <a:gd name="T5" fmla="*/ 24 h 336"/>
                <a:gd name="T6" fmla="*/ 1300 w 1056"/>
                <a:gd name="T7" fmla="*/ 312 h 336"/>
                <a:gd name="T8" fmla="*/ 1735 w 1056"/>
                <a:gd name="T9" fmla="*/ 24 h 336"/>
                <a:gd name="T10" fmla="*/ 2170 w 1056"/>
                <a:gd name="T11" fmla="*/ 312 h 336"/>
                <a:gd name="T12" fmla="*/ 2604 w 1056"/>
                <a:gd name="T13" fmla="*/ 24 h 336"/>
                <a:gd name="T14" fmla="*/ 3039 w 1056"/>
                <a:gd name="T15" fmla="*/ 312 h 336"/>
                <a:gd name="T16" fmla="*/ 3474 w 1056"/>
                <a:gd name="T17" fmla="*/ 24 h 336"/>
                <a:gd name="T18" fmla="*/ 3904 w 1056"/>
                <a:gd name="T19" fmla="*/ 312 h 336"/>
                <a:gd name="T20" fmla="*/ 4339 w 1056"/>
                <a:gd name="T21" fmla="*/ 168 h 336"/>
                <a:gd name="T22" fmla="*/ 4775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5376" name="Rectangle 27"/>
            <p:cNvSpPr>
              <a:spLocks noChangeArrowheads="1"/>
            </p:cNvSpPr>
            <p:nvPr/>
          </p:nvSpPr>
          <p:spPr bwMode="auto">
            <a:xfrm>
              <a:off x="2847" y="2590"/>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15377" name="Group 28"/>
            <p:cNvGrpSpPr>
              <a:grpSpLocks/>
            </p:cNvGrpSpPr>
            <p:nvPr/>
          </p:nvGrpSpPr>
          <p:grpSpPr bwMode="auto">
            <a:xfrm>
              <a:off x="1252" y="2571"/>
              <a:ext cx="3021" cy="858"/>
              <a:chOff x="1252" y="2571"/>
              <a:chExt cx="3021" cy="858"/>
            </a:xfrm>
          </p:grpSpPr>
          <p:sp>
            <p:nvSpPr>
              <p:cNvPr id="15378" name="Freeform 29" descr="Light upward diagonal"/>
              <p:cNvSpPr>
                <a:spLocks/>
              </p:cNvSpPr>
              <p:nvPr/>
            </p:nvSpPr>
            <p:spPr bwMode="auto">
              <a:xfrm>
                <a:off x="1252" y="2571"/>
                <a:ext cx="3021" cy="442"/>
              </a:xfrm>
              <a:custGeom>
                <a:avLst/>
                <a:gdLst>
                  <a:gd name="T0" fmla="*/ 3012 w 3021"/>
                  <a:gd name="T1" fmla="*/ 435 h 442"/>
                  <a:gd name="T2" fmla="*/ 3021 w 3021"/>
                  <a:gd name="T3" fmla="*/ 339 h 442"/>
                  <a:gd name="T4" fmla="*/ 181 w 3021"/>
                  <a:gd name="T5" fmla="*/ 340 h 442"/>
                  <a:gd name="T6" fmla="*/ 181 w 3021"/>
                  <a:gd name="T7" fmla="*/ 0 h 442"/>
                  <a:gd name="T8" fmla="*/ 0 w 3021"/>
                  <a:gd name="T9" fmla="*/ 10 h 442"/>
                  <a:gd name="T10" fmla="*/ 0 w 3021"/>
                  <a:gd name="T11" fmla="*/ 442 h 442"/>
                  <a:gd name="T12" fmla="*/ 3012 w 3021"/>
                  <a:gd name="T13" fmla="*/ 435 h 442"/>
                  <a:gd name="T14" fmla="*/ 0 60000 65536"/>
                  <a:gd name="T15" fmla="*/ 0 60000 65536"/>
                  <a:gd name="T16" fmla="*/ 0 60000 65536"/>
                  <a:gd name="T17" fmla="*/ 0 60000 65536"/>
                  <a:gd name="T18" fmla="*/ 0 60000 65536"/>
                  <a:gd name="T19" fmla="*/ 0 60000 65536"/>
                  <a:gd name="T20" fmla="*/ 0 60000 65536"/>
                  <a:gd name="T21" fmla="*/ 0 w 3021"/>
                  <a:gd name="T22" fmla="*/ 0 h 442"/>
                  <a:gd name="T23" fmla="*/ 3021 w 3021"/>
                  <a:gd name="T24" fmla="*/ 442 h 4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1" h="442">
                    <a:moveTo>
                      <a:pt x="3012" y="435"/>
                    </a:moveTo>
                    <a:lnTo>
                      <a:pt x="3021" y="339"/>
                    </a:lnTo>
                    <a:lnTo>
                      <a:pt x="181" y="340"/>
                    </a:lnTo>
                    <a:lnTo>
                      <a:pt x="181" y="0"/>
                    </a:lnTo>
                    <a:lnTo>
                      <a:pt x="0" y="10"/>
                    </a:lnTo>
                    <a:lnTo>
                      <a:pt x="0" y="442"/>
                    </a:lnTo>
                    <a:lnTo>
                      <a:pt x="3012" y="435"/>
                    </a:lnTo>
                    <a:close/>
                  </a:path>
                </a:pathLst>
              </a:custGeom>
              <a:pattFill prst="ltUpDiag">
                <a:fgClr>
                  <a:schemeClr val="tx1"/>
                </a:fgClr>
                <a:bgClr>
                  <a:srgbClr val="FFCC99"/>
                </a:bgClr>
              </a:pattFill>
              <a:ln w="9525">
                <a:noFill/>
                <a:round/>
                <a:headEnd/>
                <a:tailEnd/>
              </a:ln>
            </p:spPr>
            <p:txBody>
              <a:bodyPr/>
              <a:lstStyle/>
              <a:p>
                <a:endParaRPr lang="en-US"/>
              </a:p>
            </p:txBody>
          </p:sp>
          <p:grpSp>
            <p:nvGrpSpPr>
              <p:cNvPr id="15379" name="Group 30"/>
              <p:cNvGrpSpPr>
                <a:grpSpLocks/>
              </p:cNvGrpSpPr>
              <p:nvPr/>
            </p:nvGrpSpPr>
            <p:grpSpPr bwMode="auto">
              <a:xfrm>
                <a:off x="1988" y="2581"/>
                <a:ext cx="2084" cy="848"/>
                <a:chOff x="2688" y="1584"/>
                <a:chExt cx="2084" cy="848"/>
              </a:xfrm>
            </p:grpSpPr>
            <p:sp>
              <p:nvSpPr>
                <p:cNvPr id="15381" name="Line 31"/>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5382" name="Line 32"/>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5383" name="Text Box 33"/>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15384" name="Text Box 34"/>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15385" name="Line 35"/>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5386" name="Line 36"/>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5387" name="Line 37"/>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5388" name="Line 38"/>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5389" name="Line 39"/>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5390" name="Line 40"/>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5391" name="Line 41"/>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5392" name="Line 42"/>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sp>
            <p:nvSpPr>
              <p:cNvPr id="15380" name="Freeform 43"/>
              <p:cNvSpPr>
                <a:spLocks/>
              </p:cNvSpPr>
              <p:nvPr/>
            </p:nvSpPr>
            <p:spPr bwMode="auto">
              <a:xfrm>
                <a:off x="1440" y="2581"/>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grpSp>
      <p:sp>
        <p:nvSpPr>
          <p:cNvPr id="133164" name="Line 44"/>
          <p:cNvSpPr>
            <a:spLocks noChangeShapeType="1"/>
          </p:cNvSpPr>
          <p:nvPr/>
        </p:nvSpPr>
        <p:spPr bwMode="auto">
          <a:xfrm flipH="1">
            <a:off x="3465513" y="4837113"/>
            <a:ext cx="420687" cy="0"/>
          </a:xfrm>
          <a:prstGeom prst="line">
            <a:avLst/>
          </a:prstGeom>
          <a:noFill/>
          <a:ln w="38100">
            <a:solidFill>
              <a:schemeClr val="tx1"/>
            </a:solidFill>
            <a:round/>
            <a:headEnd type="arrow" w="med" len="med"/>
            <a:tailEnd/>
          </a:ln>
        </p:spPr>
        <p:txBody>
          <a:bodyPr/>
          <a:lstStyle/>
          <a:p>
            <a:endParaRPr lang="en-US"/>
          </a:p>
        </p:txBody>
      </p:sp>
      <p:sp>
        <p:nvSpPr>
          <p:cNvPr id="133165" name="Line 45"/>
          <p:cNvSpPr>
            <a:spLocks noChangeShapeType="1"/>
          </p:cNvSpPr>
          <p:nvPr/>
        </p:nvSpPr>
        <p:spPr bwMode="auto">
          <a:xfrm flipH="1">
            <a:off x="3357563" y="3236913"/>
            <a:ext cx="1201737" cy="0"/>
          </a:xfrm>
          <a:prstGeom prst="line">
            <a:avLst/>
          </a:prstGeom>
          <a:noFill/>
          <a:ln w="38100">
            <a:solidFill>
              <a:schemeClr val="tx1"/>
            </a:solidFill>
            <a:round/>
            <a:headEnd type="diamond" w="med" len="med"/>
            <a:tailEnd type="triangle" w="med" len="med"/>
          </a:ln>
        </p:spPr>
        <p:txBody>
          <a:bodyPr/>
          <a:lstStyle/>
          <a:p>
            <a:endParaRPr lang="en-US"/>
          </a:p>
        </p:txBody>
      </p:sp>
      <p:sp>
        <p:nvSpPr>
          <p:cNvPr id="133166" name="Line 46"/>
          <p:cNvSpPr>
            <a:spLocks noChangeShapeType="1"/>
          </p:cNvSpPr>
          <p:nvPr/>
        </p:nvSpPr>
        <p:spPr bwMode="auto">
          <a:xfrm flipH="1">
            <a:off x="2144713" y="3238500"/>
            <a:ext cx="1201737" cy="0"/>
          </a:xfrm>
          <a:prstGeom prst="line">
            <a:avLst/>
          </a:prstGeom>
          <a:noFill/>
          <a:ln w="38100">
            <a:solidFill>
              <a:schemeClr val="tx1"/>
            </a:solidFill>
            <a:round/>
            <a:headEnd type="diamond" w="med" len="med"/>
            <a:tailEnd type="triangle" w="med" len="med"/>
          </a:ln>
        </p:spPr>
        <p:txBody>
          <a:bodyPr/>
          <a:lstStyle/>
          <a:p>
            <a:endParaRPr lang="en-US"/>
          </a:p>
        </p:txBody>
      </p:sp>
      <p:sp>
        <p:nvSpPr>
          <p:cNvPr id="133167" name="Line 47"/>
          <p:cNvSpPr>
            <a:spLocks noChangeShapeType="1"/>
          </p:cNvSpPr>
          <p:nvPr/>
        </p:nvSpPr>
        <p:spPr bwMode="auto">
          <a:xfrm>
            <a:off x="2181225" y="3419475"/>
            <a:ext cx="1201738" cy="0"/>
          </a:xfrm>
          <a:prstGeom prst="line">
            <a:avLst/>
          </a:prstGeom>
          <a:noFill/>
          <a:ln w="38100">
            <a:solidFill>
              <a:schemeClr val="tx1"/>
            </a:solidFill>
            <a:round/>
            <a:headEnd type="diamond" w="med" len="med"/>
            <a:tailEnd type="triangle" w="med" len="med"/>
          </a:ln>
        </p:spPr>
        <p:txBody>
          <a:bodyPr/>
          <a:lstStyle/>
          <a:p>
            <a:endParaRPr lang="en-US"/>
          </a:p>
        </p:txBody>
      </p:sp>
      <p:sp>
        <p:nvSpPr>
          <p:cNvPr id="15371" name="Rectangle 3"/>
          <p:cNvSpPr>
            <a:spLocks noChangeArrowheads="1"/>
          </p:cNvSpPr>
          <p:nvPr/>
        </p:nvSpPr>
        <p:spPr bwMode="auto">
          <a:xfrm>
            <a:off x="685800" y="1549400"/>
            <a:ext cx="7772400" cy="442913"/>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chemeClr val="accent2"/>
                </a:solidFill>
              </a:rPr>
              <a:t>Phase difference</a:t>
            </a:r>
            <a:endParaRPr lang="en-US" altLang="en-US">
              <a:solidFill>
                <a:srgbClr val="000000"/>
              </a:solidFill>
              <a:latin typeface="Courier New" pitchFamily="49" charset="0"/>
              <a:ea typeface="Calibri" pitchFamily="34" charset="0"/>
              <a:cs typeface="Times New Roman" pitchFamily="18" charset="0"/>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3122">
                                            <p:txEl>
                                              <p:pRg st="0" end="0"/>
                                            </p:txEl>
                                          </p:spTgt>
                                        </p:tgtEl>
                                        <p:attrNameLst>
                                          <p:attrName>style.visibility</p:attrName>
                                        </p:attrNameLst>
                                      </p:cBhvr>
                                      <p:to>
                                        <p:strVal val="visible"/>
                                      </p:to>
                                    </p:set>
                                    <p:anim calcmode="lin" valueType="num">
                                      <p:cBhvr additive="base">
                                        <p:cTn id="7" dur="500" fill="hold"/>
                                        <p:tgtEl>
                                          <p:spTgt spid="1331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2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53"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subTnLst>
                                    <p:audio>
                                      <p:cMediaNode>
                                        <p:cTn display="0" masterRel="sameClick">
                                          <p:stCondLst>
                                            <p:cond evt="begin" delay="0">
                                              <p:tn val="9"/>
                                            </p:cond>
                                          </p:stCondLst>
                                          <p:endCondLst>
                                            <p:cond evt="onStopAudio" delay="0">
                                              <p:tgtEl>
                                                <p:sldTgt/>
                                              </p:tgtEl>
                                            </p:cond>
                                          </p:endCondLst>
                                        </p:cTn>
                                        <p:tgtEl>
                                          <p:sndTgt r:embed="rId4" name="arrow.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33125"/>
                                        </p:tgtEl>
                                        <p:attrNameLst>
                                          <p:attrName>style.visibility</p:attrName>
                                        </p:attrNameLst>
                                      </p:cBhvr>
                                      <p:to>
                                        <p:strVal val="visible"/>
                                      </p:to>
                                    </p:set>
                                    <p:anim calcmode="lin" valueType="num">
                                      <p:cBhvr>
                                        <p:cTn id="18" dur="500" fill="hold"/>
                                        <p:tgtEl>
                                          <p:spTgt spid="133125"/>
                                        </p:tgtEl>
                                        <p:attrNameLst>
                                          <p:attrName>ppt_w</p:attrName>
                                        </p:attrNameLst>
                                      </p:cBhvr>
                                      <p:tavLst>
                                        <p:tav tm="0">
                                          <p:val>
                                            <p:fltVal val="0"/>
                                          </p:val>
                                        </p:tav>
                                        <p:tav tm="100000">
                                          <p:val>
                                            <p:strVal val="#ppt_w"/>
                                          </p:val>
                                        </p:tav>
                                      </p:tavLst>
                                    </p:anim>
                                    <p:anim calcmode="lin" valueType="num">
                                      <p:cBhvr>
                                        <p:cTn id="19" dur="500" fill="hold"/>
                                        <p:tgtEl>
                                          <p:spTgt spid="133125"/>
                                        </p:tgtEl>
                                        <p:attrNameLst>
                                          <p:attrName>ppt_h</p:attrName>
                                        </p:attrNameLst>
                                      </p:cBhvr>
                                      <p:tavLst>
                                        <p:tav tm="0">
                                          <p:val>
                                            <p:fltVal val="0"/>
                                          </p:val>
                                        </p:tav>
                                        <p:tav tm="100000">
                                          <p:val>
                                            <p:strVal val="#ppt_h"/>
                                          </p:val>
                                        </p:tav>
                                      </p:tavLst>
                                    </p:anim>
                                    <p:animEffect transition="in" filter="fade">
                                      <p:cBhvr>
                                        <p:cTn id="20" dur="500"/>
                                        <p:tgtEl>
                                          <p:spTgt spid="133125"/>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33126"/>
                                        </p:tgtEl>
                                        <p:attrNameLst>
                                          <p:attrName>style.visibility</p:attrName>
                                        </p:attrNameLst>
                                      </p:cBhvr>
                                      <p:to>
                                        <p:strVal val="visible"/>
                                      </p:to>
                                    </p:set>
                                    <p:anim calcmode="lin" valueType="num">
                                      <p:cBhvr>
                                        <p:cTn id="25" dur="500" fill="hold"/>
                                        <p:tgtEl>
                                          <p:spTgt spid="133126"/>
                                        </p:tgtEl>
                                        <p:attrNameLst>
                                          <p:attrName>ppt_w</p:attrName>
                                        </p:attrNameLst>
                                      </p:cBhvr>
                                      <p:tavLst>
                                        <p:tav tm="0">
                                          <p:val>
                                            <p:fltVal val="0"/>
                                          </p:val>
                                        </p:tav>
                                        <p:tav tm="100000">
                                          <p:val>
                                            <p:strVal val="#ppt_w"/>
                                          </p:val>
                                        </p:tav>
                                      </p:tavLst>
                                    </p:anim>
                                    <p:anim calcmode="lin" valueType="num">
                                      <p:cBhvr>
                                        <p:cTn id="26" dur="500" fill="hold"/>
                                        <p:tgtEl>
                                          <p:spTgt spid="133126"/>
                                        </p:tgtEl>
                                        <p:attrNameLst>
                                          <p:attrName>ppt_h</p:attrName>
                                        </p:attrNameLst>
                                      </p:cBhvr>
                                      <p:tavLst>
                                        <p:tav tm="0">
                                          <p:val>
                                            <p:fltVal val="0"/>
                                          </p:val>
                                        </p:tav>
                                        <p:tav tm="100000">
                                          <p:val>
                                            <p:strVal val="#ppt_h"/>
                                          </p:val>
                                        </p:tav>
                                      </p:tavLst>
                                    </p:anim>
                                    <p:animEffect transition="in" filter="fade">
                                      <p:cBhvr>
                                        <p:cTn id="27" dur="500"/>
                                        <p:tgtEl>
                                          <p:spTgt spid="13312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3164"/>
                                        </p:tgtEl>
                                        <p:attrNameLst>
                                          <p:attrName>style.visibility</p:attrName>
                                        </p:attrNameLst>
                                      </p:cBhvr>
                                      <p:to>
                                        <p:strVal val="visible"/>
                                      </p:to>
                                    </p:set>
                                    <p:animEffect transition="in" filter="wipe(left)">
                                      <p:cBhvr>
                                        <p:cTn id="32" dur="1000"/>
                                        <p:tgtEl>
                                          <p:spTgt spid="133164"/>
                                        </p:tgtEl>
                                      </p:cBhvr>
                                    </p:animEffect>
                                  </p:childTnLst>
                                  <p:subTnLst>
                                    <p:audio>
                                      <p:cMediaNode>
                                        <p:cTn display="0" masterRel="sameClick">
                                          <p:stCondLst>
                                            <p:cond evt="begin" delay="0">
                                              <p:tn val="30"/>
                                            </p:cond>
                                          </p:stCondLst>
                                          <p:endCondLst>
                                            <p:cond evt="onStopAudio" delay="0">
                                              <p:tgtEl>
                                                <p:sldTgt/>
                                              </p:tgtEl>
                                            </p:cond>
                                          </p:endCondLst>
                                        </p:cTn>
                                        <p:tgtEl>
                                          <p:sndTgt r:embed="rId5" name="pu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33122">
                                            <p:txEl>
                                              <p:pRg st="8" end="8"/>
                                            </p:txEl>
                                          </p:spTgt>
                                        </p:tgtEl>
                                        <p:attrNameLst>
                                          <p:attrName>style.visibility</p:attrName>
                                        </p:attrNameLst>
                                      </p:cBhvr>
                                      <p:to>
                                        <p:strVal val="visible"/>
                                      </p:to>
                                    </p:set>
                                    <p:anim calcmode="lin" valueType="num">
                                      <p:cBhvr additive="base">
                                        <p:cTn id="37" dur="500" fill="hold"/>
                                        <p:tgtEl>
                                          <p:spTgt spid="13312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3122">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33122">
                                            <p:txEl>
                                              <p:pRg st="9" end="9"/>
                                            </p:txEl>
                                          </p:spTgt>
                                        </p:tgtEl>
                                        <p:attrNameLst>
                                          <p:attrName>style.visibility</p:attrName>
                                        </p:attrNameLst>
                                      </p:cBhvr>
                                      <p:to>
                                        <p:strVal val="visible"/>
                                      </p:to>
                                    </p:set>
                                    <p:anim calcmode="lin" valueType="num">
                                      <p:cBhvr additive="base">
                                        <p:cTn id="43" dur="500" fill="hold"/>
                                        <p:tgtEl>
                                          <p:spTgt spid="13312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33122">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133165"/>
                                        </p:tgtEl>
                                        <p:attrNameLst>
                                          <p:attrName>style.visibility</p:attrName>
                                        </p:attrNameLst>
                                      </p:cBhvr>
                                      <p:to>
                                        <p:strVal val="visible"/>
                                      </p:to>
                                    </p:set>
                                    <p:animEffect transition="in" filter="wipe(right)">
                                      <p:cBhvr>
                                        <p:cTn id="49" dur="500"/>
                                        <p:tgtEl>
                                          <p:spTgt spid="133165"/>
                                        </p:tgtEl>
                                      </p:cBhvr>
                                    </p:animEffect>
                                  </p:childTnLst>
                                  <p:subTnLst>
                                    <p:audio>
                                      <p:cMediaNode>
                                        <p:cTn display="0" masterRel="sameClick">
                                          <p:stCondLst>
                                            <p:cond evt="begin" delay="0">
                                              <p:tn val="47"/>
                                            </p:cond>
                                          </p:stCondLst>
                                          <p:endCondLst>
                                            <p:cond evt="onStopAudio" delay="0">
                                              <p:tgtEl>
                                                <p:sldTgt/>
                                              </p:tgtEl>
                                            </p:cond>
                                          </p:endCondLst>
                                        </p:cTn>
                                        <p:tgtEl>
                                          <p:sndTgt r:embed="rId6" name="cashreg.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2" fill="hold" grpId="0" nodeType="clickEffect">
                                  <p:stCondLst>
                                    <p:cond delay="0"/>
                                  </p:stCondLst>
                                  <p:childTnLst>
                                    <p:set>
                                      <p:cBhvr>
                                        <p:cTn id="53" dur="1" fill="hold">
                                          <p:stCondLst>
                                            <p:cond delay="0"/>
                                          </p:stCondLst>
                                        </p:cTn>
                                        <p:tgtEl>
                                          <p:spTgt spid="133166"/>
                                        </p:tgtEl>
                                        <p:attrNameLst>
                                          <p:attrName>style.visibility</p:attrName>
                                        </p:attrNameLst>
                                      </p:cBhvr>
                                      <p:to>
                                        <p:strVal val="visible"/>
                                      </p:to>
                                    </p:set>
                                    <p:animEffect transition="in" filter="wipe(right)">
                                      <p:cBhvr>
                                        <p:cTn id="54" dur="500"/>
                                        <p:tgtEl>
                                          <p:spTgt spid="133166"/>
                                        </p:tgtEl>
                                      </p:cBhvr>
                                    </p:animEffect>
                                  </p:childTnLst>
                                  <p:subTnLst>
                                    <p:audio>
                                      <p:cMediaNode>
                                        <p:cTn display="0" masterRel="sameClick">
                                          <p:stCondLst>
                                            <p:cond evt="begin" delay="0">
                                              <p:tn val="52"/>
                                            </p:cond>
                                          </p:stCondLst>
                                          <p:endCondLst>
                                            <p:cond evt="onStopAudio" delay="0">
                                              <p:tgtEl>
                                                <p:sldTgt/>
                                              </p:tgtEl>
                                            </p:cond>
                                          </p:endCondLst>
                                        </p:cTn>
                                        <p:tgtEl>
                                          <p:sndTgt r:embed="rId6" name="cashreg.wav"/>
                                        </p:tgtEl>
                                      </p:cMediaNode>
                                    </p:audio>
                                  </p:sub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133167"/>
                                        </p:tgtEl>
                                        <p:attrNameLst>
                                          <p:attrName>style.visibility</p:attrName>
                                        </p:attrNameLst>
                                      </p:cBhvr>
                                      <p:to>
                                        <p:strVal val="visible"/>
                                      </p:to>
                                    </p:set>
                                    <p:animEffect transition="in" filter="wipe(left)">
                                      <p:cBhvr>
                                        <p:cTn id="59" dur="500"/>
                                        <p:tgtEl>
                                          <p:spTgt spid="133167"/>
                                        </p:tgtEl>
                                      </p:cBhvr>
                                    </p:animEffect>
                                  </p:childTnLst>
                                  <p:subTnLst>
                                    <p:audio>
                                      <p:cMediaNode>
                                        <p:cTn display="0" masterRel="sameClick">
                                          <p:stCondLst>
                                            <p:cond evt="begin" delay="0">
                                              <p:tn val="57"/>
                                            </p:cond>
                                          </p:stCondLst>
                                          <p:endCondLst>
                                            <p:cond evt="onStopAudio" delay="0">
                                              <p:tgtEl>
                                                <p:sldTgt/>
                                              </p:tgtEl>
                                            </p:cond>
                                          </p:endCondLst>
                                        </p:cTn>
                                        <p:tgtEl>
                                          <p:sndTgt r:embed="rId6"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5" grpId="0"/>
      <p:bldP spid="133126" grpId="0"/>
      <p:bldP spid="133164" grpId="0" animBg="1"/>
      <p:bldP spid="133165" grpId="0" animBg="1"/>
      <p:bldP spid="133166" grpId="0" animBg="1"/>
      <p:bldP spid="13316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2" name="Rectangle 4"/>
          <p:cNvSpPr>
            <a:spLocks noChangeArrowheads="1"/>
          </p:cNvSpPr>
          <p:nvPr/>
        </p:nvSpPr>
        <p:spPr bwMode="auto">
          <a:xfrm>
            <a:off x="674688" y="2035175"/>
            <a:ext cx="7772400" cy="48228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spring having a                                             spring constant of 125 N</a:t>
            </a:r>
            <a:r>
              <a:rPr lang="en-US" altLang="en-US" sz="2400" baseline="-250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pitchFamily="18" charset="2"/>
              </a:rPr>
              <a:t>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attached to a 5.0-kg mass, stretched +4.0 m as shown, and then released from rest.</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(a) Using Hooke’s law, show that the acceleration </a:t>
            </a:r>
            <a:r>
              <a:rPr lang="en-US" altLang="en-US" sz="2400" i="1" dirty="0" smtClean="0">
                <a:solidFill>
                  <a:srgbClr val="000000"/>
                </a:solidFill>
                <a:latin typeface="+mn-lt"/>
                <a:cs typeface="Times New Roman" pitchFamily="18" charset="0"/>
                <a:sym typeface="Symbol" pitchFamily="18" charset="2"/>
              </a:rPr>
              <a:t>a </a:t>
            </a:r>
            <a:r>
              <a:rPr lang="en-US" altLang="en-US" sz="2400" dirty="0" smtClean="0">
                <a:solidFill>
                  <a:srgbClr val="000000"/>
                </a:solidFill>
                <a:latin typeface="+mn-lt"/>
                <a:cs typeface="Times New Roman" pitchFamily="18" charset="0"/>
                <a:sym typeface="Symbol" pitchFamily="18" charset="2"/>
              </a:rPr>
              <a:t>of a mass-spring system is related to the spring’s displacement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by the proportion </a:t>
            </a:r>
            <a:r>
              <a:rPr lang="en-US" altLang="en-US" sz="2400" i="1" dirty="0" smtClean="0">
                <a:solidFill>
                  <a:srgbClr val="000000"/>
                </a:solidFill>
                <a:latin typeface="+mn-lt"/>
                <a:cs typeface="Times New Roman" pitchFamily="18" charset="0"/>
                <a:sym typeface="Symbol" pitchFamily="18" charset="2"/>
              </a:rPr>
              <a:t>a </a:t>
            </a:r>
            <a:r>
              <a:rPr lang="en-US" altLang="en-US" sz="2400" dirty="0" smtClean="0">
                <a:solidFill>
                  <a:srgbClr val="000000"/>
                </a:solidFill>
                <a:latin typeface="+mn-lt"/>
                <a:cs typeface="Times New Roman" pitchFamily="18" charset="0"/>
                <a:sym typeface="Symbol"/>
              </a:rPr>
              <a:t></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SOLUTION:</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Recall Hooke’s law: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 -</a:t>
            </a:r>
            <a:r>
              <a:rPr lang="en-US" altLang="en-US" sz="2400" i="1" dirty="0" err="1" smtClean="0">
                <a:solidFill>
                  <a:srgbClr val="000000"/>
                </a:solidFill>
                <a:latin typeface="+mn-lt"/>
                <a:cs typeface="Times New Roman" pitchFamily="18" charset="0"/>
                <a:sym typeface="Symbol" pitchFamily="18" charset="2"/>
              </a:rPr>
              <a:t>kx</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333399"/>
                </a:solidFill>
                <a:latin typeface="+mn-lt"/>
                <a:cs typeface="Times New Roman" pitchFamily="18" charset="0"/>
                <a:sym typeface="Symbol" pitchFamily="18" charset="2"/>
              </a:rPr>
              <a:t>see Topic 2-3</a:t>
            </a:r>
            <a:r>
              <a:rPr lang="en-US" altLang="en-US" sz="2400" dirty="0" smtClean="0">
                <a:solidFill>
                  <a:srgbClr val="000000"/>
                </a:solidFill>
                <a:latin typeface="+mn-lt"/>
                <a:cs typeface="Times New Roman" pitchFamily="18" charset="0"/>
                <a:sym typeface="Symbol" pitchFamily="18" charset="2"/>
              </a:rPr>
              <a:t>).</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From Newton’s second law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 </a:t>
            </a:r>
            <a:r>
              <a:rPr lang="en-US" altLang="en-US" sz="2400" i="1" dirty="0" smtClean="0">
                <a:solidFill>
                  <a:srgbClr val="000000"/>
                </a:solidFill>
                <a:latin typeface="+mn-lt"/>
                <a:cs typeface="Times New Roman" pitchFamily="18" charset="0"/>
                <a:sym typeface="Symbol" pitchFamily="18" charset="2"/>
              </a:rPr>
              <a:t>ma</a:t>
            </a:r>
            <a:r>
              <a:rPr lang="en-US" altLang="en-US" sz="2400" dirty="0" smtClean="0">
                <a:solidFill>
                  <a:srgbClr val="000000"/>
                </a:solidFill>
                <a:latin typeface="+mn-lt"/>
                <a:cs typeface="Times New Roman" pitchFamily="18" charset="0"/>
                <a:sym typeface="Symbol" pitchFamily="18" charset="2"/>
              </a:rPr>
              <a:t> we then have</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ma</a:t>
            </a:r>
            <a:r>
              <a:rPr lang="en-US" altLang="en-US" sz="2400" dirty="0" smtClean="0">
                <a:solidFill>
                  <a:srgbClr val="000000"/>
                </a:solidFill>
                <a:latin typeface="+mn-lt"/>
                <a:cs typeface="Times New Roman" pitchFamily="18" charset="0"/>
                <a:sym typeface="Symbol" pitchFamily="18" charset="2"/>
              </a:rPr>
              <a:t> = -</a:t>
            </a:r>
            <a:r>
              <a:rPr lang="en-US" altLang="en-US" sz="2400" i="1" dirty="0" err="1" smtClean="0">
                <a:solidFill>
                  <a:srgbClr val="000000"/>
                </a:solidFill>
                <a:latin typeface="+mn-lt"/>
                <a:cs typeface="Times New Roman" pitchFamily="18" charset="0"/>
                <a:sym typeface="Symbol" pitchFamily="18" charset="2"/>
              </a:rPr>
              <a:t>kx</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or a</a:t>
            </a:r>
            <a:r>
              <a:rPr lang="en-US" altLang="en-US" sz="2400" dirty="0" smtClean="0">
                <a:solidFill>
                  <a:srgbClr val="000000"/>
                </a:solidFill>
                <a:latin typeface="+mn-lt"/>
                <a:cs typeface="Times New Roman" pitchFamily="18" charset="0"/>
                <a:sym typeface="Symbol" pitchFamily="18" charset="2"/>
              </a:rPr>
              <a:t> = -(</a:t>
            </a:r>
            <a:r>
              <a:rPr lang="en-US" altLang="en-US" sz="2400" i="1" dirty="0" smtClean="0">
                <a:solidFill>
                  <a:srgbClr val="000000"/>
                </a:solidFill>
                <a:latin typeface="+mn-lt"/>
                <a:cs typeface="Times New Roman" pitchFamily="18" charset="0"/>
                <a:sym typeface="Symbol" pitchFamily="18" charset="2"/>
              </a:rPr>
              <a:t>k / m</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a:t>
            </a:r>
          </a:p>
          <a:p>
            <a:pPr>
              <a:spcBef>
                <a:spcPts val="500"/>
              </a:spcBef>
              <a:buFontTx/>
              <a:buNone/>
              <a:defRPr/>
            </a:pPr>
            <a:r>
              <a:rPr lang="en-US" altLang="en-US" sz="2400" dirty="0" smtClean="0">
                <a:solidFill>
                  <a:srgbClr val="000000"/>
                </a:solidFill>
                <a:cs typeface="Times New Roman" pitchFamily="18" charset="0"/>
                <a:sym typeface="Symbol" pitchFamily="18" charset="2"/>
              </a:rPr>
              <a:t>Thus, </a:t>
            </a:r>
            <a:r>
              <a:rPr lang="en-US" altLang="en-US" sz="2400" i="1" dirty="0" smtClean="0">
                <a:solidFill>
                  <a:srgbClr val="000000"/>
                </a:solidFill>
                <a:cs typeface="Times New Roman" pitchFamily="18" charset="0"/>
                <a:sym typeface="Symbol" pitchFamily="18" charset="2"/>
              </a:rPr>
              <a:t>a </a:t>
            </a:r>
            <a:r>
              <a:rPr lang="en-US" altLang="en-US" sz="2400" dirty="0" smtClean="0">
                <a:solidFill>
                  <a:srgbClr val="000000"/>
                </a:solidFill>
                <a:cs typeface="Times New Roman" pitchFamily="18" charset="0"/>
                <a:sym typeface="Symbol"/>
              </a:rPr>
              <a:t></a:t>
            </a:r>
            <a:r>
              <a:rPr lang="en-US" altLang="en-US" sz="2400" dirty="0" smtClean="0">
                <a:solidFill>
                  <a:srgbClr val="000000"/>
                </a:solidFill>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a:t>
            </a:r>
            <a:endParaRPr lang="en-US" altLang="en-US" sz="2400" dirty="0" smtClean="0">
              <a:solidFill>
                <a:srgbClr val="000000"/>
              </a:solidFill>
              <a:latin typeface="+mn-lt"/>
              <a:cs typeface="Times New Roman" pitchFamily="18" charset="0"/>
              <a:sym typeface="Symbol" pitchFamily="18" charset="2"/>
            </a:endParaRPr>
          </a:p>
        </p:txBody>
      </p:sp>
      <p:sp>
        <p:nvSpPr>
          <p:cNvPr id="165890" name="Rectangle 2"/>
          <p:cNvSpPr>
            <a:spLocks noChangeArrowheads="1"/>
          </p:cNvSpPr>
          <p:nvPr/>
        </p:nvSpPr>
        <p:spPr bwMode="auto">
          <a:xfrm>
            <a:off x="685800" y="1549400"/>
            <a:ext cx="7772400" cy="485775"/>
          </a:xfrm>
          <a:prstGeom prst="rect">
            <a:avLst/>
          </a:prstGeom>
          <a:solidFill>
            <a:srgbClr val="EAEAEA"/>
          </a:solidFill>
          <a:ln w="9525">
            <a:noFill/>
            <a:miter lim="800000"/>
            <a:headEnd/>
            <a:tailEnd/>
          </a:ln>
        </p:spPr>
        <p:txBody>
          <a:bodyPr/>
          <a:lstStyle/>
          <a:p>
            <a:r>
              <a:rPr lang="en-US" altLang="en-US" i="1">
                <a:solidFill>
                  <a:srgbClr val="333399"/>
                </a:solidFill>
              </a:rPr>
              <a:t>Conditions for simple harmonic motion </a:t>
            </a:r>
          </a:p>
        </p:txBody>
      </p:sp>
      <p:sp>
        <p:nvSpPr>
          <p:cNvPr id="1638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65893" name="Freeform 5"/>
          <p:cNvSpPr>
            <a:spLocks/>
          </p:cNvSpPr>
          <p:nvPr/>
        </p:nvSpPr>
        <p:spPr bwMode="auto">
          <a:xfrm>
            <a:off x="5113338" y="2035175"/>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65894" name="Rectangle 6"/>
          <p:cNvSpPr>
            <a:spLocks noChangeArrowheads="1"/>
          </p:cNvSpPr>
          <p:nvPr/>
        </p:nvSpPr>
        <p:spPr bwMode="auto">
          <a:xfrm>
            <a:off x="8274050" y="2035175"/>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65713" y="2038350"/>
            <a:ext cx="4078287" cy="990600"/>
            <a:chOff x="1190" y="3183"/>
            <a:chExt cx="2993" cy="727"/>
          </a:xfrm>
        </p:grpSpPr>
        <p:sp>
          <p:nvSpPr>
            <p:cNvPr id="16392"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16393"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16394"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16395"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16396"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16397"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16398"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16399"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16400"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16401"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16402"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16403"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16404"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5890">
                                            <p:txEl>
                                              <p:pRg st="0" end="0"/>
                                            </p:txEl>
                                          </p:spTgt>
                                        </p:tgtEl>
                                        <p:attrNameLst>
                                          <p:attrName>style.visibility</p:attrName>
                                        </p:attrNameLst>
                                      </p:cBhvr>
                                      <p:to>
                                        <p:strVal val="visible"/>
                                      </p:to>
                                    </p:set>
                                    <p:anim calcmode="lin" valueType="num">
                                      <p:cBhvr additive="base">
                                        <p:cTn id="7" dur="500" fill="hold"/>
                                        <p:tgtEl>
                                          <p:spTgt spid="16589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89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5892">
                                            <p:txEl>
                                              <p:pRg st="0" end="0"/>
                                            </p:txEl>
                                          </p:spTgt>
                                        </p:tgtEl>
                                        <p:attrNameLst>
                                          <p:attrName>style.visibility</p:attrName>
                                        </p:attrNameLst>
                                      </p:cBhvr>
                                      <p:to>
                                        <p:strVal val="visible"/>
                                      </p:to>
                                    </p:set>
                                    <p:anim calcmode="lin" valueType="num">
                                      <p:cBhvr additive="base">
                                        <p:cTn id="13" dur="500" fill="hold"/>
                                        <p:tgtEl>
                                          <p:spTgt spid="16589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89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5" presetID="10"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65894"/>
                                        </p:tgtEl>
                                        <p:attrNameLst>
                                          <p:attrName>style.visibility</p:attrName>
                                        </p:attrNameLst>
                                      </p:cBhvr>
                                      <p:to>
                                        <p:strVal val="visible"/>
                                      </p:to>
                                    </p:set>
                                    <p:animEffect transition="in" filter="fade">
                                      <p:cBhvr>
                                        <p:cTn id="20" dur="500"/>
                                        <p:tgtEl>
                                          <p:spTgt spid="165894"/>
                                        </p:tgtEl>
                                      </p:cBhvr>
                                    </p:animEffect>
                                  </p:childTnLst>
                                </p:cTn>
                              </p:par>
                            </p:childTnLst>
                          </p:cTn>
                        </p:par>
                        <p:par>
                          <p:cTn id="21" fill="hold" nodeType="afterGroup">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165893"/>
                                        </p:tgtEl>
                                        <p:attrNameLst>
                                          <p:attrName>style.visibility</p:attrName>
                                        </p:attrNameLst>
                                      </p:cBhvr>
                                      <p:to>
                                        <p:strVal val="visible"/>
                                      </p:to>
                                    </p:set>
                                    <p:animEffect transition="in" filter="fade">
                                      <p:cBhvr>
                                        <p:cTn id="24" dur="500"/>
                                        <p:tgtEl>
                                          <p:spTgt spid="165893"/>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mph" presetSubtype="0" repeatCount="indefinite" accel="50000" decel="50000" autoRev="1" fill="hold" grpId="1" nodeType="clickEffect">
                                  <p:stCondLst>
                                    <p:cond delay="0"/>
                                  </p:stCondLst>
                                  <p:childTnLst>
                                    <p:animScale>
                                      <p:cBhvr>
                                        <p:cTn id="28" dur="3000" fill="hold"/>
                                        <p:tgtEl>
                                          <p:spTgt spid="165893"/>
                                        </p:tgtEl>
                                      </p:cBhvr>
                                      <p:by x="25000" y="100000"/>
                                    </p:animScale>
                                  </p:childTnLst>
                                </p:cTn>
                              </p:par>
                              <p:par>
                                <p:cTn id="29" presetID="35" presetClass="path" presetSubtype="0" repeatCount="indefinite" accel="50000" decel="50000" autoRev="1" fill="hold" grpId="2" nodeType="withEffect">
                                  <p:stCondLst>
                                    <p:cond delay="0"/>
                                  </p:stCondLst>
                                  <p:childTnLst>
                                    <p:animMotion origin="layout" path="M 0.00539 -7.40741E-7 L -0.13055 -7.40741E-7 " pathEditMode="relative" rAng="0" ptsTypes="AA">
                                      <p:cBhvr>
                                        <p:cTn id="30" dur="3000" fill="hold"/>
                                        <p:tgtEl>
                                          <p:spTgt spid="165893"/>
                                        </p:tgtEl>
                                        <p:attrNameLst>
                                          <p:attrName>ppt_x</p:attrName>
                                          <p:attrName>ppt_y</p:attrName>
                                        </p:attrNameLst>
                                      </p:cBhvr>
                                      <p:rCtr x="-68" y="0"/>
                                    </p:animMotion>
                                  </p:childTnLst>
                                </p:cTn>
                              </p:par>
                              <p:par>
                                <p:cTn id="31" presetID="35" presetClass="path" presetSubtype="0" repeatCount="indefinite" accel="50000" decel="50000" autoRev="1" fill="hold" grpId="1" nodeType="withEffect">
                                  <p:stCondLst>
                                    <p:cond delay="0"/>
                                  </p:stCondLst>
                                  <p:childTnLst>
                                    <p:animMotion origin="layout" path="M -0.00035 -7.40741E-7 L -0.22917 -7.40741E-7 " pathEditMode="relative" rAng="0" ptsTypes="AA">
                                      <p:cBhvr>
                                        <p:cTn id="32" dur="3000" fill="hold"/>
                                        <p:tgtEl>
                                          <p:spTgt spid="165894"/>
                                        </p:tgtEl>
                                        <p:attrNameLst>
                                          <p:attrName>ppt_x</p:attrName>
                                          <p:attrName>ppt_y</p:attrName>
                                        </p:attrNameLst>
                                      </p:cBhvr>
                                      <p:rCtr x="-114" y="0"/>
                                    </p:animMotion>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65892">
                                            <p:txEl>
                                              <p:pRg st="1" end="1"/>
                                            </p:txEl>
                                          </p:spTgt>
                                        </p:tgtEl>
                                        <p:attrNameLst>
                                          <p:attrName>style.visibility</p:attrName>
                                        </p:attrNameLst>
                                      </p:cBhvr>
                                      <p:to>
                                        <p:strVal val="visible"/>
                                      </p:to>
                                    </p:set>
                                    <p:anim calcmode="lin" valueType="num">
                                      <p:cBhvr additive="base">
                                        <p:cTn id="37" dur="500" fill="hold"/>
                                        <p:tgtEl>
                                          <p:spTgt spid="165892">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589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65892">
                                            <p:txEl>
                                              <p:pRg st="2" end="2"/>
                                            </p:txEl>
                                          </p:spTgt>
                                        </p:tgtEl>
                                        <p:attrNameLst>
                                          <p:attrName>style.visibility</p:attrName>
                                        </p:attrNameLst>
                                      </p:cBhvr>
                                      <p:to>
                                        <p:strVal val="visible"/>
                                      </p:to>
                                    </p:set>
                                    <p:anim calcmode="lin" valueType="num">
                                      <p:cBhvr additive="base">
                                        <p:cTn id="43" dur="500" fill="hold"/>
                                        <p:tgtEl>
                                          <p:spTgt spid="165892">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589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65892">
                                            <p:txEl>
                                              <p:pRg st="3" end="3"/>
                                            </p:txEl>
                                          </p:spTgt>
                                        </p:tgtEl>
                                        <p:attrNameLst>
                                          <p:attrName>style.visibility</p:attrName>
                                        </p:attrNameLst>
                                      </p:cBhvr>
                                      <p:to>
                                        <p:strVal val="visible"/>
                                      </p:to>
                                    </p:set>
                                    <p:anim calcmode="lin" valueType="num">
                                      <p:cBhvr additive="base">
                                        <p:cTn id="49" dur="500" fill="hold"/>
                                        <p:tgtEl>
                                          <p:spTgt spid="165892">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589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65892">
                                            <p:txEl>
                                              <p:pRg st="4" end="4"/>
                                            </p:txEl>
                                          </p:spTgt>
                                        </p:tgtEl>
                                        <p:attrNameLst>
                                          <p:attrName>style.visibility</p:attrName>
                                        </p:attrNameLst>
                                      </p:cBhvr>
                                      <p:to>
                                        <p:strVal val="visible"/>
                                      </p:to>
                                    </p:set>
                                    <p:anim calcmode="lin" valueType="num">
                                      <p:cBhvr additive="base">
                                        <p:cTn id="55" dur="500" fill="hold"/>
                                        <p:tgtEl>
                                          <p:spTgt spid="165892">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589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65892">
                                            <p:txEl>
                                              <p:pRg st="5" end="5"/>
                                            </p:txEl>
                                          </p:spTgt>
                                        </p:tgtEl>
                                        <p:attrNameLst>
                                          <p:attrName>style.visibility</p:attrName>
                                        </p:attrNameLst>
                                      </p:cBhvr>
                                      <p:to>
                                        <p:strVal val="visible"/>
                                      </p:to>
                                    </p:set>
                                    <p:anim calcmode="lin" valueType="num">
                                      <p:cBhvr additive="base">
                                        <p:cTn id="61" dur="500" fill="hold"/>
                                        <p:tgtEl>
                                          <p:spTgt spid="165892">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589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65892">
                                            <p:txEl>
                                              <p:pRg st="6" end="6"/>
                                            </p:txEl>
                                          </p:spTgt>
                                        </p:tgtEl>
                                        <p:attrNameLst>
                                          <p:attrName>style.visibility</p:attrName>
                                        </p:attrNameLst>
                                      </p:cBhvr>
                                      <p:to>
                                        <p:strVal val="visible"/>
                                      </p:to>
                                    </p:set>
                                    <p:anim calcmode="lin" valueType="num">
                                      <p:cBhvr additive="base">
                                        <p:cTn id="67" dur="500" fill="hold"/>
                                        <p:tgtEl>
                                          <p:spTgt spid="165892">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65892">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3" grpId="0" animBg="1"/>
      <p:bldP spid="165893" grpId="1" animBg="1"/>
      <p:bldP spid="165893" grpId="2" animBg="1"/>
      <p:bldP spid="165894" grpId="0" animBg="1"/>
      <p:bldP spid="165894"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1549400"/>
            <a:ext cx="7772400" cy="485775"/>
          </a:xfrm>
          <a:prstGeom prst="rect">
            <a:avLst/>
          </a:prstGeom>
          <a:solidFill>
            <a:srgbClr val="EAEAEA"/>
          </a:solidFill>
          <a:ln w="9525">
            <a:noFill/>
            <a:miter lim="800000"/>
            <a:headEnd/>
            <a:tailEnd/>
          </a:ln>
        </p:spPr>
        <p:txBody>
          <a:bodyPr/>
          <a:lstStyle/>
          <a:p>
            <a:r>
              <a:rPr lang="en-US" altLang="en-US" i="1">
                <a:solidFill>
                  <a:srgbClr val="333399"/>
                </a:solidFill>
              </a:rPr>
              <a:t>Conditions for simple harmonic motion </a:t>
            </a:r>
          </a:p>
        </p:txBody>
      </p:sp>
      <p:sp>
        <p:nvSpPr>
          <p:cNvPr id="17411"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65892" name="Rectangle 4"/>
          <p:cNvSpPr>
            <a:spLocks noChangeArrowheads="1"/>
          </p:cNvSpPr>
          <p:nvPr/>
        </p:nvSpPr>
        <p:spPr bwMode="auto">
          <a:xfrm>
            <a:off x="674688" y="2035175"/>
            <a:ext cx="7772400" cy="48228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spring having a                                             spring constant of 125 N</a:t>
            </a:r>
            <a:r>
              <a:rPr lang="en-US" altLang="en-US" sz="2400" baseline="-250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pitchFamily="18" charset="2"/>
              </a:rPr>
              <a:t>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attached to a 5.0-kg mass, stretched +4.0 m as shown, and then released from rest.</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(b) Tailor your equation to this example, and find the acceleration of the mass when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 -2.0 m.</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(c) What is the displacement of the mass when the acceleration is -42 ms</a:t>
            </a:r>
            <a:r>
              <a:rPr lang="en-US" altLang="en-US" sz="2400" baseline="30000" dirty="0" smtClean="0">
                <a:solidFill>
                  <a:srgbClr val="000000"/>
                </a:solidFill>
                <a:latin typeface="+mn-lt"/>
                <a:cs typeface="Times New Roman" pitchFamily="18" charset="0"/>
                <a:sym typeface="Symbol" pitchFamily="18" charset="2"/>
              </a:rPr>
              <a:t>-2</a:t>
            </a:r>
            <a:r>
              <a:rPr lang="en-US" altLang="en-US" sz="2400" dirty="0" smtClean="0">
                <a:solidFill>
                  <a:srgbClr val="000000"/>
                </a:solidFill>
                <a:latin typeface="+mn-lt"/>
                <a:cs typeface="Times New Roman" pitchFamily="18" charset="0"/>
                <a:sym typeface="Symbol" pitchFamily="18" charset="2"/>
              </a:rPr>
              <a:t>?</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SOLUTION:</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(b)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latin typeface="+mn-lt"/>
                <a:cs typeface="Times New Roman" pitchFamily="18" charset="0"/>
                <a:sym typeface="Symbol" pitchFamily="18" charset="2"/>
              </a:rPr>
              <a:t> = -(</a:t>
            </a:r>
            <a:r>
              <a:rPr lang="en-US" altLang="en-US" sz="2400" i="1" dirty="0" smtClean="0">
                <a:solidFill>
                  <a:srgbClr val="000000"/>
                </a:solidFill>
                <a:latin typeface="+mn-lt"/>
                <a:cs typeface="Times New Roman" pitchFamily="18" charset="0"/>
                <a:sym typeface="Symbol" pitchFamily="18" charset="2"/>
              </a:rPr>
              <a:t>k / m</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 -(125 </a:t>
            </a:r>
            <a:r>
              <a:rPr lang="en-US" altLang="en-US" sz="2400" i="1" dirty="0" smtClean="0">
                <a:solidFill>
                  <a:srgbClr val="000000"/>
                </a:solidFill>
                <a:latin typeface="+mn-lt"/>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5)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 -25</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Thus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latin typeface="+mn-lt"/>
                <a:cs typeface="Times New Roman" pitchFamily="18" charset="0"/>
                <a:sym typeface="Symbol" pitchFamily="18" charset="2"/>
              </a:rPr>
              <a:t> = -25</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so</a:t>
            </a:r>
          </a:p>
          <a:p>
            <a:pPr>
              <a:spcBef>
                <a:spcPts val="500"/>
              </a:spcBef>
              <a:buFontTx/>
              <a:buNone/>
              <a:defRPr/>
            </a:pPr>
            <a:r>
              <a:rPr lang="en-US" altLang="en-US" sz="2400" i="1" dirty="0" smtClean="0">
                <a:solidFill>
                  <a:srgbClr val="000000"/>
                </a:solidFill>
                <a:cs typeface="Times New Roman" pitchFamily="18" charset="0"/>
                <a:sym typeface="Symbol" pitchFamily="18" charset="2"/>
              </a:rPr>
              <a:t>		  a</a:t>
            </a:r>
            <a:r>
              <a:rPr lang="en-US" altLang="en-US" sz="2400" dirty="0" smtClean="0">
                <a:solidFill>
                  <a:srgbClr val="000000"/>
                </a:solidFill>
                <a:cs typeface="Times New Roman" pitchFamily="18" charset="0"/>
                <a:sym typeface="Symbol" pitchFamily="18" charset="2"/>
              </a:rPr>
              <a:t> = -25(-2.0) = </a:t>
            </a:r>
            <a:r>
              <a:rPr lang="en-US" altLang="en-US" sz="2400" baseline="30000" dirty="0" smtClean="0">
                <a:solidFill>
                  <a:srgbClr val="000000"/>
                </a:solidFill>
                <a:cs typeface="Times New Roman" pitchFamily="18" charset="0"/>
                <a:sym typeface="Symbol" pitchFamily="18" charset="2"/>
              </a:rPr>
              <a:t>+</a:t>
            </a:r>
            <a:r>
              <a:rPr lang="en-US" altLang="en-US" sz="2400" dirty="0" smtClean="0">
                <a:solidFill>
                  <a:srgbClr val="000000"/>
                </a:solidFill>
                <a:cs typeface="Times New Roman" pitchFamily="18" charset="0"/>
                <a:sym typeface="Symbol" pitchFamily="18" charset="2"/>
              </a:rPr>
              <a:t>50. ms</a:t>
            </a:r>
            <a:r>
              <a:rPr lang="en-US" altLang="en-US" sz="2400" baseline="30000" dirty="0" smtClean="0">
                <a:solidFill>
                  <a:srgbClr val="000000"/>
                </a:solidFill>
                <a:cs typeface="Times New Roman" pitchFamily="18" charset="0"/>
                <a:sym typeface="Symbol" pitchFamily="18" charset="2"/>
              </a:rPr>
              <a:t>-2</a:t>
            </a:r>
            <a:r>
              <a:rPr lang="en-US" altLang="en-US" sz="2400" dirty="0" smtClean="0">
                <a:solidFill>
                  <a:srgbClr val="000000"/>
                </a:solidFill>
                <a:cs typeface="Times New Roman" pitchFamily="18" charset="0"/>
                <a:sym typeface="Symbol" pitchFamily="18" charset="2"/>
              </a:rPr>
              <a:t>.</a:t>
            </a:r>
          </a:p>
          <a:p>
            <a:pPr>
              <a:spcBef>
                <a:spcPts val="500"/>
              </a:spcBef>
              <a:buFontTx/>
              <a:buNone/>
              <a:defRPr/>
            </a:pPr>
            <a:r>
              <a:rPr lang="en-US" altLang="en-US" sz="2400" dirty="0" smtClean="0">
                <a:solidFill>
                  <a:srgbClr val="000000"/>
                </a:solidFill>
                <a:latin typeface="+mn-lt"/>
                <a:cs typeface="Times New Roman" pitchFamily="18" charset="0"/>
                <a:sym typeface="Symbol" pitchFamily="18" charset="2"/>
              </a:rPr>
              <a:t>(c) </a:t>
            </a:r>
            <a:r>
              <a:rPr lang="en-US" altLang="en-US" sz="2400" i="1" dirty="0" smtClean="0">
                <a:solidFill>
                  <a:srgbClr val="000000"/>
                </a:solidFill>
                <a:cs typeface="Times New Roman" pitchFamily="18" charset="0"/>
                <a:sym typeface="Symbol" pitchFamily="18" charset="2"/>
              </a:rPr>
              <a:t>a</a:t>
            </a:r>
            <a:r>
              <a:rPr lang="en-US" altLang="en-US" sz="2400" dirty="0" smtClean="0">
                <a:solidFill>
                  <a:srgbClr val="000000"/>
                </a:solidFill>
                <a:cs typeface="Times New Roman" pitchFamily="18" charset="0"/>
                <a:sym typeface="Symbol" pitchFamily="18" charset="2"/>
              </a:rPr>
              <a:t> = -25</a:t>
            </a:r>
            <a:r>
              <a:rPr lang="en-US" altLang="en-US" sz="2400" i="1" dirty="0" smtClean="0">
                <a:solidFill>
                  <a:srgbClr val="000000"/>
                </a:solidFill>
                <a:cs typeface="Times New Roman" pitchFamily="18" charset="0"/>
                <a:sym typeface="Symbol" pitchFamily="18" charset="2"/>
              </a:rPr>
              <a:t>x </a:t>
            </a:r>
            <a:r>
              <a:rPr lang="en-US" altLang="en-US" sz="2400" dirty="0" smtClean="0">
                <a:solidFill>
                  <a:srgbClr val="000000"/>
                </a:solidFill>
                <a:cs typeface="Times New Roman" pitchFamily="18" charset="0"/>
                <a:sym typeface="Symbol"/>
              </a:rPr>
              <a:t></a:t>
            </a:r>
            <a:r>
              <a:rPr lang="en-US" altLang="en-US" sz="2400" i="1" dirty="0" smtClean="0">
                <a:solidFill>
                  <a:srgbClr val="000000"/>
                </a:solidFill>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pitchFamily="18" charset="2"/>
              </a:rPr>
              <a:t>-42 = - 25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a:rPr>
              <a:t> </a:t>
            </a:r>
            <a:r>
              <a:rPr lang="en-US" altLang="en-US" sz="2400" i="1" dirty="0" smtClean="0">
                <a:solidFill>
                  <a:srgbClr val="000000"/>
                </a:solidFill>
                <a:latin typeface="+mn-lt"/>
                <a:cs typeface="Times New Roman" pitchFamily="18" charset="0"/>
                <a:sym typeface="Symbol"/>
              </a:rPr>
              <a:t>x</a:t>
            </a:r>
            <a:r>
              <a:rPr lang="en-US" altLang="en-US" sz="2400" dirty="0" smtClean="0">
                <a:solidFill>
                  <a:srgbClr val="000000"/>
                </a:solidFill>
                <a:latin typeface="+mn-lt"/>
                <a:cs typeface="Times New Roman" pitchFamily="18" charset="0"/>
                <a:sym typeface="Symbol"/>
              </a:rPr>
              <a:t> = -42 </a:t>
            </a:r>
            <a:r>
              <a:rPr lang="en-US" altLang="en-US" sz="2400" i="1" dirty="0" smtClean="0">
                <a:solidFill>
                  <a:srgbClr val="000000"/>
                </a:solidFill>
                <a:latin typeface="+mn-lt"/>
                <a:cs typeface="Times New Roman" pitchFamily="18" charset="0"/>
                <a:sym typeface="Symbol"/>
              </a:rPr>
              <a:t>/ </a:t>
            </a:r>
            <a:r>
              <a:rPr lang="en-US" altLang="en-US" sz="2400" dirty="0" smtClean="0">
                <a:solidFill>
                  <a:srgbClr val="000000"/>
                </a:solidFill>
                <a:latin typeface="+mn-lt"/>
                <a:cs typeface="Times New Roman" pitchFamily="18" charset="0"/>
                <a:sym typeface="Symbol"/>
              </a:rPr>
              <a:t>-25 = </a:t>
            </a:r>
            <a:r>
              <a:rPr lang="en-US" altLang="en-US" sz="2400" baseline="30000" dirty="0" smtClean="0">
                <a:solidFill>
                  <a:srgbClr val="000000"/>
                </a:solidFill>
                <a:latin typeface="+mn-lt"/>
                <a:cs typeface="Times New Roman" pitchFamily="18" charset="0"/>
                <a:sym typeface="Symbol"/>
              </a:rPr>
              <a:t>+</a:t>
            </a:r>
            <a:r>
              <a:rPr lang="en-US" altLang="en-US" sz="2400" dirty="0" smtClean="0">
                <a:solidFill>
                  <a:srgbClr val="000000"/>
                </a:solidFill>
                <a:latin typeface="+mn-lt"/>
                <a:cs typeface="Times New Roman" pitchFamily="18" charset="0"/>
                <a:sym typeface="Symbol"/>
              </a:rPr>
              <a:t>1.7 m.</a:t>
            </a:r>
            <a:endParaRPr lang="en-US" altLang="en-US" sz="2400" dirty="0" smtClean="0">
              <a:solidFill>
                <a:srgbClr val="000000"/>
              </a:solidFill>
              <a:latin typeface="+mn-lt"/>
              <a:cs typeface="Times New Roman" pitchFamily="18" charset="0"/>
              <a:sym typeface="Symbol" pitchFamily="18" charset="2"/>
            </a:endParaRPr>
          </a:p>
        </p:txBody>
      </p:sp>
      <p:sp>
        <p:nvSpPr>
          <p:cNvPr id="165893" name="Freeform 5"/>
          <p:cNvSpPr>
            <a:spLocks/>
          </p:cNvSpPr>
          <p:nvPr/>
        </p:nvSpPr>
        <p:spPr bwMode="auto">
          <a:xfrm>
            <a:off x="5113338" y="2035175"/>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65894" name="Rectangle 6"/>
          <p:cNvSpPr>
            <a:spLocks noChangeArrowheads="1"/>
          </p:cNvSpPr>
          <p:nvPr/>
        </p:nvSpPr>
        <p:spPr bwMode="auto">
          <a:xfrm>
            <a:off x="8274050" y="2035175"/>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17415" name="Group 7"/>
          <p:cNvGrpSpPr>
            <a:grpSpLocks/>
          </p:cNvGrpSpPr>
          <p:nvPr/>
        </p:nvGrpSpPr>
        <p:grpSpPr bwMode="auto">
          <a:xfrm>
            <a:off x="5065713" y="2038350"/>
            <a:ext cx="4078287" cy="990600"/>
            <a:chOff x="1190" y="3183"/>
            <a:chExt cx="2993" cy="727"/>
          </a:xfrm>
        </p:grpSpPr>
        <p:sp>
          <p:nvSpPr>
            <p:cNvPr id="17416"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17417"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17418"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17419"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17420"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17421"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17422"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17423"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17424"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17425"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17426"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17427"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17428"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repeatCount="indefinite" accel="50000" decel="50000" autoRev="1" fill="hold" grpId="0" nodeType="withEffect">
                                  <p:stCondLst>
                                    <p:cond delay="0"/>
                                  </p:stCondLst>
                                  <p:childTnLst>
                                    <p:animScale>
                                      <p:cBhvr>
                                        <p:cTn id="6" dur="3000" fill="hold"/>
                                        <p:tgtEl>
                                          <p:spTgt spid="165893"/>
                                        </p:tgtEl>
                                      </p:cBhvr>
                                      <p:by x="25000" y="100000"/>
                                    </p:animScale>
                                  </p:childTnLst>
                                </p:cTn>
                              </p:par>
                              <p:par>
                                <p:cTn id="7" presetID="35" presetClass="path" presetSubtype="0" repeatCount="indefinite" accel="50000" decel="50000" autoRev="1" fill="hold" grpId="1" nodeType="withEffect">
                                  <p:stCondLst>
                                    <p:cond delay="0"/>
                                  </p:stCondLst>
                                  <p:childTnLst>
                                    <p:animMotion origin="layout" path="M 0.00539 -7.40741E-7 L -0.13055 -7.40741E-7 " pathEditMode="relative" rAng="0" ptsTypes="AA">
                                      <p:cBhvr>
                                        <p:cTn id="8" dur="3000" fill="hold"/>
                                        <p:tgtEl>
                                          <p:spTgt spid="165893"/>
                                        </p:tgtEl>
                                        <p:attrNameLst>
                                          <p:attrName>ppt_x</p:attrName>
                                          <p:attrName>ppt_y</p:attrName>
                                        </p:attrNameLst>
                                      </p:cBhvr>
                                      <p:rCtr x="-68" y="0"/>
                                    </p:animMotion>
                                  </p:childTnLst>
                                </p:cTn>
                              </p:par>
                              <p:par>
                                <p:cTn id="9" presetID="35" presetClass="path" presetSubtype="0" repeatCount="indefinite" accel="50000" decel="50000" autoRev="1" fill="hold" grpId="0" nodeType="withEffect">
                                  <p:stCondLst>
                                    <p:cond delay="0"/>
                                  </p:stCondLst>
                                  <p:childTnLst>
                                    <p:animMotion origin="layout" path="M -0.00035 -7.40741E-7 L -0.22917 -7.40741E-7 " pathEditMode="relative" rAng="0" ptsTypes="AA">
                                      <p:cBhvr>
                                        <p:cTn id="10" dur="3000" fill="hold"/>
                                        <p:tgtEl>
                                          <p:spTgt spid="165894"/>
                                        </p:tgtEl>
                                        <p:attrNameLst>
                                          <p:attrName>ppt_x</p:attrName>
                                          <p:attrName>ppt_y</p:attrName>
                                        </p:attrNameLst>
                                      </p:cBhvr>
                                      <p:rCtr x="-114" y="0"/>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65892">
                                            <p:txEl>
                                              <p:pRg st="1" end="1"/>
                                            </p:txEl>
                                          </p:spTgt>
                                        </p:tgtEl>
                                        <p:attrNameLst>
                                          <p:attrName>style.visibility</p:attrName>
                                        </p:attrNameLst>
                                      </p:cBhvr>
                                      <p:to>
                                        <p:strVal val="visible"/>
                                      </p:to>
                                    </p:set>
                                    <p:anim calcmode="lin" valueType="num">
                                      <p:cBhvr additive="base">
                                        <p:cTn id="15" dur="500" fill="hold"/>
                                        <p:tgtEl>
                                          <p:spTgt spid="165892">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6589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4" name="arrow.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65892">
                                            <p:txEl>
                                              <p:pRg st="2" end="2"/>
                                            </p:txEl>
                                          </p:spTgt>
                                        </p:tgtEl>
                                        <p:attrNameLst>
                                          <p:attrName>style.visibility</p:attrName>
                                        </p:attrNameLst>
                                      </p:cBhvr>
                                      <p:to>
                                        <p:strVal val="visible"/>
                                      </p:to>
                                    </p:set>
                                    <p:anim calcmode="lin" valueType="num">
                                      <p:cBhvr additive="base">
                                        <p:cTn id="21" dur="500" fill="hold"/>
                                        <p:tgtEl>
                                          <p:spTgt spid="165892">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6589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arrow.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65892">
                                            <p:txEl>
                                              <p:pRg st="3" end="3"/>
                                            </p:txEl>
                                          </p:spTgt>
                                        </p:tgtEl>
                                        <p:attrNameLst>
                                          <p:attrName>style.visibility</p:attrName>
                                        </p:attrNameLst>
                                      </p:cBhvr>
                                      <p:to>
                                        <p:strVal val="visible"/>
                                      </p:to>
                                    </p:set>
                                    <p:anim calcmode="lin" valueType="num">
                                      <p:cBhvr additive="base">
                                        <p:cTn id="27" dur="500" fill="hold"/>
                                        <p:tgtEl>
                                          <p:spTgt spid="165892">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589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4" name="arrow.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65892">
                                            <p:txEl>
                                              <p:pRg st="4" end="4"/>
                                            </p:txEl>
                                          </p:spTgt>
                                        </p:tgtEl>
                                        <p:attrNameLst>
                                          <p:attrName>style.visibility</p:attrName>
                                        </p:attrNameLst>
                                      </p:cBhvr>
                                      <p:to>
                                        <p:strVal val="visible"/>
                                      </p:to>
                                    </p:set>
                                    <p:anim calcmode="lin" valueType="num">
                                      <p:cBhvr additive="base">
                                        <p:cTn id="33" dur="500" fill="hold"/>
                                        <p:tgtEl>
                                          <p:spTgt spid="165892">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6589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4" name="arrow.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65892">
                                            <p:txEl>
                                              <p:pRg st="5" end="5"/>
                                            </p:txEl>
                                          </p:spTgt>
                                        </p:tgtEl>
                                        <p:attrNameLst>
                                          <p:attrName>style.visibility</p:attrName>
                                        </p:attrNameLst>
                                      </p:cBhvr>
                                      <p:to>
                                        <p:strVal val="visible"/>
                                      </p:to>
                                    </p:set>
                                    <p:anim calcmode="lin" valueType="num">
                                      <p:cBhvr additive="base">
                                        <p:cTn id="39" dur="500" fill="hold"/>
                                        <p:tgtEl>
                                          <p:spTgt spid="165892">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6589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4" name="arrow.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65892">
                                            <p:txEl>
                                              <p:pRg st="6" end="6"/>
                                            </p:txEl>
                                          </p:spTgt>
                                        </p:tgtEl>
                                        <p:attrNameLst>
                                          <p:attrName>style.visibility</p:attrName>
                                        </p:attrNameLst>
                                      </p:cBhvr>
                                      <p:to>
                                        <p:strVal val="visible"/>
                                      </p:to>
                                    </p:set>
                                    <p:anim calcmode="lin" valueType="num">
                                      <p:cBhvr additive="base">
                                        <p:cTn id="45" dur="500" fill="hold"/>
                                        <p:tgtEl>
                                          <p:spTgt spid="165892">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65892">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3" grpId="0" animBg="1"/>
      <p:bldP spid="165893" grpId="1" animBg="1"/>
      <p:bldP spid="16589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
          <p:cNvSpPr>
            <a:spLocks noChangeArrowheads="1"/>
          </p:cNvSpPr>
          <p:nvPr/>
        </p:nvSpPr>
        <p:spPr bwMode="auto">
          <a:xfrm>
            <a:off x="685800" y="4203700"/>
            <a:ext cx="7772400" cy="2654300"/>
          </a:xfrm>
          <a:prstGeom prst="rect">
            <a:avLst/>
          </a:prstGeom>
          <a:solidFill>
            <a:srgbClr val="CCFFCC"/>
          </a:solidFill>
          <a:ln>
            <a:noFill/>
          </a:ln>
          <a:effectLst/>
          <a:extLst/>
        </p:spPr>
        <p:txBody>
          <a:bodyPr/>
          <a:lstStyle/>
          <a:p>
            <a:pPr>
              <a:defRPr/>
            </a:pPr>
            <a:r>
              <a:rPr lang="en-US" altLang="en-US" dirty="0">
                <a:latin typeface="+mn-lt"/>
              </a:rPr>
              <a:t>PRACTICE: </a:t>
            </a:r>
            <a:r>
              <a:rPr lang="en-US" altLang="en-US" dirty="0">
                <a:solidFill>
                  <a:srgbClr val="000000"/>
                </a:solidFill>
                <a:latin typeface="+mn-lt"/>
                <a:sym typeface="Symbol" pitchFamily="18" charset="2"/>
              </a:rPr>
              <a:t>Show that a mass oscillating on a spring executes simple harmonic motion.</a:t>
            </a:r>
          </a:p>
          <a:p>
            <a:pPr>
              <a:defRPr/>
            </a:pPr>
            <a:endParaRPr lang="en-US" altLang="en-US" dirty="0">
              <a:solidFill>
                <a:srgbClr val="000000"/>
              </a:solidFill>
              <a:latin typeface="+mn-lt"/>
              <a:sym typeface="Symbol" pitchFamily="18" charset="2"/>
            </a:endParaRPr>
          </a:p>
          <a:p>
            <a:pPr>
              <a:defRPr/>
            </a:pPr>
            <a:endParaRPr lang="en-US" altLang="en-US" dirty="0">
              <a:solidFill>
                <a:srgbClr val="000000"/>
              </a:solidFill>
              <a:latin typeface="+mn-lt"/>
              <a:sym typeface="Symbol" pitchFamily="18" charset="2"/>
            </a:endParaRPr>
          </a:p>
          <a:p>
            <a:pPr>
              <a:defRPr/>
            </a:pPr>
            <a:r>
              <a:rPr lang="en-US" altLang="en-US" dirty="0">
                <a:solidFill>
                  <a:srgbClr val="000000"/>
                </a:solidFill>
                <a:latin typeface="+mn-lt"/>
                <a:sym typeface="Symbol" pitchFamily="18" charset="2"/>
              </a:rPr>
              <a:t>SOLUTION:</a:t>
            </a:r>
          </a:p>
          <a:p>
            <a:pPr>
              <a:defRPr/>
            </a:pPr>
            <a:r>
              <a:rPr lang="en-US" altLang="en-US" dirty="0">
                <a:solidFill>
                  <a:srgbClr val="000000"/>
                </a:solidFill>
                <a:latin typeface="+mn-lt"/>
                <a:sym typeface="Symbol" pitchFamily="18" charset="2"/>
              </a:rPr>
              <a:t>We already did when we showed that </a:t>
            </a:r>
            <a:r>
              <a:rPr lang="en-US" altLang="en-US" i="1" dirty="0">
                <a:solidFill>
                  <a:srgbClr val="000000"/>
                </a:solidFill>
                <a:latin typeface="+mn-lt"/>
                <a:sym typeface="Symbol" pitchFamily="18" charset="2"/>
              </a:rPr>
              <a:t>a</a:t>
            </a:r>
            <a:r>
              <a:rPr lang="en-US" altLang="en-US" dirty="0">
                <a:solidFill>
                  <a:srgbClr val="000000"/>
                </a:solidFill>
                <a:latin typeface="+mn-lt"/>
                <a:sym typeface="Symbol" pitchFamily="18" charset="2"/>
              </a:rPr>
              <a:t> = -(</a:t>
            </a:r>
            <a:r>
              <a:rPr lang="en-US" altLang="en-US" i="1" dirty="0">
                <a:solidFill>
                  <a:srgbClr val="000000"/>
                </a:solidFill>
                <a:latin typeface="+mn-lt"/>
                <a:sym typeface="Symbol" pitchFamily="18" charset="2"/>
              </a:rPr>
              <a:t>k / m</a:t>
            </a:r>
            <a:r>
              <a:rPr lang="en-US" altLang="en-US" dirty="0">
                <a:solidFill>
                  <a:srgbClr val="000000"/>
                </a:solidFill>
                <a:latin typeface="+mn-lt"/>
                <a:sym typeface="Symbol" pitchFamily="18" charset="2"/>
              </a:rPr>
              <a:t>)</a:t>
            </a:r>
            <a:r>
              <a:rPr lang="en-US" altLang="en-US" i="1" dirty="0">
                <a:solidFill>
                  <a:srgbClr val="000000"/>
                </a:solidFill>
                <a:latin typeface="+mn-lt"/>
                <a:sym typeface="Symbol" pitchFamily="18" charset="2"/>
              </a:rPr>
              <a:t>x</a:t>
            </a:r>
            <a:r>
              <a:rPr lang="en-US" altLang="en-US" dirty="0">
                <a:solidFill>
                  <a:srgbClr val="000000"/>
                </a:solidFill>
                <a:latin typeface="+mn-lt"/>
                <a:sym typeface="Symbol" pitchFamily="18" charset="2"/>
              </a:rPr>
              <a:t>, since this means that </a:t>
            </a:r>
            <a:r>
              <a:rPr lang="en-US" altLang="en-US" i="1" dirty="0">
                <a:solidFill>
                  <a:srgbClr val="000000"/>
                </a:solidFill>
                <a:cs typeface="Times New Roman" pitchFamily="18" charset="0"/>
                <a:sym typeface="Symbol" pitchFamily="18" charset="2"/>
              </a:rPr>
              <a:t>a</a:t>
            </a:r>
            <a:r>
              <a:rPr lang="en-US" altLang="en-US" dirty="0">
                <a:solidFill>
                  <a:srgbClr val="000000"/>
                </a:solidFill>
                <a:cs typeface="Times New Roman" pitchFamily="18" charset="0"/>
                <a:sym typeface="Symbol" pitchFamily="18" charset="2"/>
              </a:rPr>
              <a:t>  -</a:t>
            </a:r>
            <a:r>
              <a:rPr lang="en-US" altLang="en-US" i="1" dirty="0">
                <a:solidFill>
                  <a:srgbClr val="000000"/>
                </a:solidFill>
                <a:cs typeface="Times New Roman" pitchFamily="18" charset="0"/>
                <a:sym typeface="Symbol" pitchFamily="18" charset="2"/>
              </a:rPr>
              <a:t>x</a:t>
            </a:r>
            <a:r>
              <a:rPr lang="en-US" altLang="en-US" i="1" dirty="0">
                <a:solidFill>
                  <a:srgbClr val="000000"/>
                </a:solidFill>
                <a:latin typeface="+mn-lt"/>
                <a:sym typeface="Symbol" pitchFamily="18" charset="2"/>
              </a:rPr>
              <a:t>.</a:t>
            </a:r>
            <a:endParaRPr lang="en-US" altLang="en-US" dirty="0">
              <a:sym typeface="Symbol" pitchFamily="18" charset="2"/>
            </a:endParaRPr>
          </a:p>
        </p:txBody>
      </p:sp>
      <p:sp>
        <p:nvSpPr>
          <p:cNvPr id="135170" name="Rectangle 2"/>
          <p:cNvSpPr>
            <a:spLocks noChangeArrowheads="1"/>
          </p:cNvSpPr>
          <p:nvPr/>
        </p:nvSpPr>
        <p:spPr bwMode="auto">
          <a:xfrm>
            <a:off x="685800" y="1549400"/>
            <a:ext cx="7772400" cy="2654300"/>
          </a:xfrm>
          <a:prstGeom prst="rect">
            <a:avLst/>
          </a:prstGeom>
          <a:solidFill>
            <a:srgbClr val="EAEAEA"/>
          </a:solidFill>
          <a:ln>
            <a:noFill/>
          </a:ln>
          <a:effectLst/>
          <a:extLst/>
        </p:spPr>
        <p:txBody>
          <a:bodyPr/>
          <a:lstStyle>
            <a:lvl1pPr algn="ctr" eaLnBrk="0" hangingPunct="0">
              <a:spcBef>
                <a:spcPct val="20000"/>
              </a:spcBef>
              <a:defRPr sz="3200">
                <a:solidFill>
                  <a:schemeClr val="tx1"/>
                </a:solidFill>
                <a:latin typeface="Arial" charset="0"/>
              </a:defRPr>
            </a:lvl1pPr>
            <a:lvl2pPr marL="571500" algn="ctr" eaLnBrk="0" hangingPunct="0">
              <a:spcBef>
                <a:spcPct val="20000"/>
              </a:spcBef>
              <a:defRPr sz="2800">
                <a:solidFill>
                  <a:schemeClr val="tx1"/>
                </a:solidFill>
                <a:latin typeface="Arial" charset="0"/>
              </a:defRPr>
            </a:lvl2pPr>
            <a:lvl3pPr algn="ctr" eaLnBrk="0" hangingPunct="0">
              <a:spcBef>
                <a:spcPct val="20000"/>
              </a:spcBef>
              <a:defRPr sz="2400">
                <a:solidFill>
                  <a:schemeClr val="tx1"/>
                </a:solidFill>
                <a:latin typeface="Arial" charset="0"/>
              </a:defRPr>
            </a:lvl3pPr>
            <a:lvl4pPr algn="ctr" eaLnBrk="0" hangingPunct="0">
              <a:spcBef>
                <a:spcPct val="20000"/>
              </a:spcBef>
              <a:defRPr sz="2000">
                <a:solidFill>
                  <a:schemeClr val="tx1"/>
                </a:solidFill>
                <a:latin typeface="Arial" charset="0"/>
              </a:defRPr>
            </a:lvl4pPr>
            <a:lvl5pPr algn="ctr" eaLnBrk="0" hangingPunct="0">
              <a:spcBef>
                <a:spcPct val="20000"/>
              </a:spcBef>
              <a:defRPr sz="2000">
                <a:solidFill>
                  <a:schemeClr val="tx1"/>
                </a:solidFill>
                <a:latin typeface="Arial" charset="0"/>
              </a:defRPr>
            </a:lvl5pPr>
            <a:lvl6pPr algn="ctr" eaLnBrk="0" fontAlgn="base" hangingPunct="0">
              <a:spcBef>
                <a:spcPct val="20000"/>
              </a:spcBef>
              <a:spcAft>
                <a:spcPct val="0"/>
              </a:spcAft>
              <a:defRPr sz="2000">
                <a:solidFill>
                  <a:schemeClr val="tx1"/>
                </a:solidFill>
                <a:latin typeface="Arial" charset="0"/>
              </a:defRPr>
            </a:lvl6pPr>
            <a:lvl7pPr algn="ctr" eaLnBrk="0" fontAlgn="base" hangingPunct="0">
              <a:spcBef>
                <a:spcPct val="20000"/>
              </a:spcBef>
              <a:spcAft>
                <a:spcPct val="0"/>
              </a:spcAft>
              <a:defRPr sz="2000">
                <a:solidFill>
                  <a:schemeClr val="tx1"/>
                </a:solidFill>
                <a:latin typeface="Arial" charset="0"/>
              </a:defRPr>
            </a:lvl7pPr>
            <a:lvl8pPr algn="ctr" eaLnBrk="0" fontAlgn="base" hangingPunct="0">
              <a:spcBef>
                <a:spcPct val="20000"/>
              </a:spcBef>
              <a:spcAft>
                <a:spcPct val="0"/>
              </a:spcAft>
              <a:defRPr sz="2000">
                <a:solidFill>
                  <a:schemeClr val="tx1"/>
                </a:solidFill>
                <a:latin typeface="Arial" charset="0"/>
              </a:defRPr>
            </a:lvl8pPr>
            <a:lvl9pPr algn="ctr" eaLnBrk="0" fontAlgn="base" hangingPunct="0">
              <a:spcBef>
                <a:spcPct val="20000"/>
              </a:spcBef>
              <a:spcAft>
                <a:spcPct val="0"/>
              </a:spcAft>
              <a:defRPr sz="2000">
                <a:solidFill>
                  <a:schemeClr val="tx1"/>
                </a:solidFill>
                <a:latin typeface="Arial" charset="0"/>
              </a:defRPr>
            </a:lvl9pPr>
          </a:lstStyle>
          <a:p>
            <a:pPr algn="l">
              <a:defRPr/>
            </a:pPr>
            <a:r>
              <a:rPr lang="en-US" altLang="en-US" sz="2400" i="1" dirty="0" smtClean="0">
                <a:solidFill>
                  <a:schemeClr val="accent2"/>
                </a:solidFill>
              </a:rPr>
              <a:t>Conditions for simple harmonic motion </a:t>
            </a:r>
          </a:p>
          <a:p>
            <a:pPr algn="l">
              <a:defRPr/>
            </a:pPr>
            <a:r>
              <a:rPr lang="en-US" altLang="en-US" sz="2400" dirty="0" smtClean="0">
                <a:solidFill>
                  <a:srgbClr val="000000"/>
                </a:solidFill>
                <a:latin typeface="+mn-lt"/>
                <a:cs typeface="Times New Roman" pitchFamily="18" charset="0"/>
                <a:sym typeface="Symbol" pitchFamily="18" charset="2"/>
              </a:rPr>
              <a:t>A very special kind of oscillation that shows up often in the physical world is called simple harmonic motion.</a:t>
            </a:r>
          </a:p>
          <a:p>
            <a:pPr algn="l">
              <a:defRPr/>
            </a:pPr>
            <a:r>
              <a:rPr lang="en-US" altLang="en-US" sz="2400" dirty="0" smtClean="0">
                <a:solidFill>
                  <a:srgbClr val="000000"/>
                </a:solidFill>
                <a:latin typeface="+mn-lt"/>
                <a:cs typeface="Times New Roman" pitchFamily="18" charset="0"/>
                <a:sym typeface="Symbol" pitchFamily="18" charset="2"/>
              </a:rPr>
              <a:t>In </a:t>
            </a:r>
            <a:r>
              <a:rPr lang="en-US" altLang="en-US" sz="2400" b="1" dirty="0" smtClean="0">
                <a:solidFill>
                  <a:srgbClr val="000000"/>
                </a:solidFill>
                <a:latin typeface="+mn-lt"/>
                <a:cs typeface="Times New Roman" pitchFamily="18" charset="0"/>
                <a:sym typeface="Symbol" pitchFamily="18" charset="2"/>
              </a:rPr>
              <a:t>simple harmonic motion </a:t>
            </a:r>
            <a:r>
              <a:rPr lang="en-US" altLang="en-US" sz="2400" dirty="0" smtClean="0">
                <a:solidFill>
                  <a:srgbClr val="000000"/>
                </a:solidFill>
                <a:latin typeface="+mn-lt"/>
                <a:cs typeface="Times New Roman" pitchFamily="18" charset="0"/>
                <a:sym typeface="Symbol" pitchFamily="18" charset="2"/>
              </a:rPr>
              <a:t>(SHM),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latin typeface="+mn-lt"/>
                <a:cs typeface="Times New Roman" pitchFamily="18" charset="0"/>
                <a:sym typeface="Symbol" pitchFamily="18" charset="2"/>
              </a:rPr>
              <a:t> and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are related in a very precise way: Namely,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a:rPr>
              <a:t> -</a:t>
            </a:r>
            <a:r>
              <a:rPr lang="en-US" altLang="en-US" sz="2400" i="1" dirty="0" smtClean="0">
                <a:solidFill>
                  <a:srgbClr val="000000"/>
                </a:solidFill>
                <a:latin typeface="+mn-lt"/>
                <a:cs typeface="Times New Roman" pitchFamily="18" charset="0"/>
                <a:sym typeface="Symbol"/>
              </a:rPr>
              <a:t>x</a:t>
            </a:r>
            <a:r>
              <a:rPr lang="en-US" altLang="en-US" sz="2400" dirty="0" smtClean="0">
                <a:solidFill>
                  <a:srgbClr val="000000"/>
                </a:solidFill>
                <a:latin typeface="+mn-lt"/>
                <a:cs typeface="Times New Roman" pitchFamily="18" charset="0"/>
                <a:sym typeface="Symbol"/>
              </a:rPr>
              <a:t>.</a:t>
            </a:r>
            <a:endParaRPr lang="en-US" altLang="en-US" sz="2400" dirty="0" smtClean="0">
              <a:solidFill>
                <a:srgbClr val="000000"/>
              </a:solidFill>
              <a:latin typeface="+mn-lt"/>
              <a:cs typeface="Times New Roman" pitchFamily="18" charset="0"/>
              <a:sym typeface="Symbol" pitchFamily="18" charset="2"/>
            </a:endParaRPr>
          </a:p>
        </p:txBody>
      </p:sp>
      <p:sp>
        <p:nvSpPr>
          <p:cNvPr id="18436"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grpSp>
        <p:nvGrpSpPr>
          <p:cNvPr id="2" name="Group 10"/>
          <p:cNvGrpSpPr>
            <a:grpSpLocks/>
          </p:cNvGrpSpPr>
          <p:nvPr/>
        </p:nvGrpSpPr>
        <p:grpSpPr bwMode="auto">
          <a:xfrm>
            <a:off x="831850" y="3638550"/>
            <a:ext cx="7464425" cy="457200"/>
            <a:chOff x="524" y="2437"/>
            <a:chExt cx="4702" cy="288"/>
          </a:xfrm>
        </p:grpSpPr>
        <p:sp>
          <p:nvSpPr>
            <p:cNvPr id="18454" name="Rectangle 5"/>
            <p:cNvSpPr>
              <a:spLocks noChangeArrowheads="1"/>
            </p:cNvSpPr>
            <p:nvPr/>
          </p:nvSpPr>
          <p:spPr bwMode="auto">
            <a:xfrm>
              <a:off x="527" y="2450"/>
              <a:ext cx="1295" cy="203"/>
            </a:xfrm>
            <a:prstGeom prst="rect">
              <a:avLst/>
            </a:prstGeom>
            <a:noFill/>
            <a:ln w="9525">
              <a:noFill/>
              <a:miter lim="800000"/>
              <a:headEnd/>
              <a:tailEnd/>
            </a:ln>
          </p:spPr>
          <p:txBody>
            <a:bodyPr/>
            <a:lstStyle/>
            <a:p>
              <a:pPr eaLnBrk="0" hangingPunct="0">
                <a:lnSpc>
                  <a:spcPct val="90000"/>
                </a:lnSpc>
                <a:spcBef>
                  <a:spcPct val="20000"/>
                </a:spcBef>
              </a:pPr>
              <a:r>
                <a:rPr lang="en-US" altLang="en-US" i="1">
                  <a:solidFill>
                    <a:srgbClr val="000000"/>
                  </a:solidFill>
                  <a:cs typeface="Times New Roman" pitchFamily="18" charset="0"/>
                  <a:sym typeface="Symbol" pitchFamily="18" charset="2"/>
                </a:rPr>
                <a:t>a</a:t>
              </a:r>
              <a:r>
                <a:rPr lang="en-US" altLang="en-US">
                  <a:solidFill>
                    <a:srgbClr val="000000"/>
                  </a:solidFill>
                  <a:cs typeface="Times New Roman" pitchFamily="18" charset="0"/>
                  <a:sym typeface="Symbol" pitchFamily="18" charset="2"/>
                </a:rPr>
                <a:t>  -</a:t>
              </a:r>
              <a:r>
                <a:rPr lang="en-US" altLang="en-US" i="1">
                  <a:solidFill>
                    <a:srgbClr val="000000"/>
                  </a:solidFill>
                  <a:cs typeface="Times New Roman" pitchFamily="18" charset="0"/>
                  <a:sym typeface="Symbol" pitchFamily="18" charset="2"/>
                </a:rPr>
                <a:t>x</a:t>
              </a:r>
              <a:endParaRPr lang="en-US" altLang="en-US">
                <a:sym typeface="Symbol" pitchFamily="18" charset="2"/>
              </a:endParaRPr>
            </a:p>
          </p:txBody>
        </p:sp>
        <p:sp>
          <p:nvSpPr>
            <p:cNvPr id="18455" name="Text Box 6"/>
            <p:cNvSpPr txBox="1">
              <a:spLocks noChangeArrowheads="1"/>
            </p:cNvSpPr>
            <p:nvPr/>
          </p:nvSpPr>
          <p:spPr bwMode="auto">
            <a:xfrm>
              <a:off x="2966" y="2437"/>
              <a:ext cx="2260" cy="288"/>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definition of SHM</a:t>
              </a:r>
              <a:endParaRPr lang="en-US" altLang="en-US">
                <a:solidFill>
                  <a:schemeClr val="bg1"/>
                </a:solidFill>
                <a:sym typeface="Symbol" pitchFamily="18" charset="2"/>
              </a:endParaRPr>
            </a:p>
          </p:txBody>
        </p:sp>
        <p:sp>
          <p:nvSpPr>
            <p:cNvPr id="18456" name="Rectangle 7"/>
            <p:cNvSpPr>
              <a:spLocks noChangeArrowheads="1"/>
            </p:cNvSpPr>
            <p:nvPr/>
          </p:nvSpPr>
          <p:spPr bwMode="auto">
            <a:xfrm>
              <a:off x="524" y="2439"/>
              <a:ext cx="4701" cy="281"/>
            </a:xfrm>
            <a:prstGeom prst="rect">
              <a:avLst/>
            </a:prstGeom>
            <a:noFill/>
            <a:ln w="12700">
              <a:solidFill>
                <a:schemeClr val="tx1"/>
              </a:solidFill>
              <a:miter lim="800000"/>
              <a:headEnd/>
              <a:tailEnd/>
            </a:ln>
          </p:spPr>
          <p:txBody>
            <a:bodyPr wrap="none" anchor="ctr"/>
            <a:lstStyle/>
            <a:p>
              <a:endParaRPr lang="en-US" altLang="en-US"/>
            </a:p>
          </p:txBody>
        </p:sp>
        <p:sp>
          <p:nvSpPr>
            <p:cNvPr id="18457" name="Rectangle 8"/>
            <p:cNvSpPr>
              <a:spLocks noChangeArrowheads="1"/>
            </p:cNvSpPr>
            <p:nvPr/>
          </p:nvSpPr>
          <p:spPr bwMode="auto">
            <a:xfrm>
              <a:off x="1665" y="2451"/>
              <a:ext cx="1295" cy="202"/>
            </a:xfrm>
            <a:prstGeom prst="rect">
              <a:avLst/>
            </a:prstGeom>
            <a:noFill/>
            <a:ln w="9525">
              <a:noFill/>
              <a:miter lim="800000"/>
              <a:headEnd/>
              <a:tailEnd/>
            </a:ln>
          </p:spPr>
          <p:txBody>
            <a:bodyPr/>
            <a:lstStyle/>
            <a:p>
              <a:pPr algn="r" eaLnBrk="0" hangingPunct="0">
                <a:lnSpc>
                  <a:spcPct val="90000"/>
                </a:lnSpc>
                <a:spcBef>
                  <a:spcPct val="20000"/>
                </a:spcBef>
              </a:pPr>
              <a:endParaRPr lang="en-US" altLang="en-US">
                <a:sym typeface="Symbol" pitchFamily="18" charset="2"/>
              </a:endParaRPr>
            </a:p>
          </p:txBody>
        </p:sp>
      </p:grpSp>
      <p:sp>
        <p:nvSpPr>
          <p:cNvPr id="37" name="Freeform 5"/>
          <p:cNvSpPr>
            <a:spLocks/>
          </p:cNvSpPr>
          <p:nvPr/>
        </p:nvSpPr>
        <p:spPr bwMode="auto">
          <a:xfrm>
            <a:off x="2644775" y="5132388"/>
            <a:ext cx="3617913"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38" name="Rectangle 6"/>
          <p:cNvSpPr>
            <a:spLocks noChangeArrowheads="1"/>
          </p:cNvSpPr>
          <p:nvPr/>
        </p:nvSpPr>
        <p:spPr bwMode="auto">
          <a:xfrm>
            <a:off x="5805488" y="5132388"/>
            <a:ext cx="523875" cy="458787"/>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3" name="Group 7"/>
          <p:cNvGrpSpPr>
            <a:grpSpLocks/>
          </p:cNvGrpSpPr>
          <p:nvPr/>
        </p:nvGrpSpPr>
        <p:grpSpPr bwMode="auto">
          <a:xfrm>
            <a:off x="2597150" y="5135563"/>
            <a:ext cx="4078288" cy="990600"/>
            <a:chOff x="1190" y="3183"/>
            <a:chExt cx="2993" cy="727"/>
          </a:xfrm>
        </p:grpSpPr>
        <p:sp>
          <p:nvSpPr>
            <p:cNvPr id="18441"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18442"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18443"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18444"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18445"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18446"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18447"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18448"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18449"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18450"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18451"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18452"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18453"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5170">
                                            <p:txEl>
                                              <p:pRg st="1" end="1"/>
                                            </p:txEl>
                                          </p:spTgt>
                                        </p:tgtEl>
                                        <p:attrNameLst>
                                          <p:attrName>style.visibility</p:attrName>
                                        </p:attrNameLst>
                                      </p:cBhvr>
                                      <p:to>
                                        <p:strVal val="visible"/>
                                      </p:to>
                                    </p:set>
                                    <p:anim calcmode="lin" valueType="num">
                                      <p:cBhvr additive="base">
                                        <p:cTn id="7" dur="500" fill="hold"/>
                                        <p:tgtEl>
                                          <p:spTgt spid="1351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517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5170">
                                            <p:txEl>
                                              <p:pRg st="2" end="2"/>
                                            </p:txEl>
                                          </p:spTgt>
                                        </p:tgtEl>
                                        <p:attrNameLst>
                                          <p:attrName>style.visibility</p:attrName>
                                        </p:attrNameLst>
                                      </p:cBhvr>
                                      <p:to>
                                        <p:strVal val="visible"/>
                                      </p:to>
                                    </p:set>
                                    <p:anim calcmode="lin" valueType="num">
                                      <p:cBhvr additive="base">
                                        <p:cTn id="13" dur="500" fill="hold"/>
                                        <p:tgtEl>
                                          <p:spTgt spid="13517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517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31">
                                            <p:txEl>
                                              <p:pRg st="0" end="0"/>
                                            </p:txEl>
                                          </p:spTgt>
                                        </p:tgtEl>
                                        <p:attrNameLst>
                                          <p:attrName>style.visibility</p:attrName>
                                        </p:attrNameLst>
                                      </p:cBhvr>
                                      <p:to>
                                        <p:strVal val="visible"/>
                                      </p:to>
                                    </p:set>
                                    <p:anim calcmode="lin" valueType="num">
                                      <p:cBhvr additive="base">
                                        <p:cTn id="26"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par>
                                <p:cTn id="28" presetID="10" presetClass="entr" presetSubtype="0" fill="hold"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animEffect transition="in" filter="fade">
                                      <p:cBhvr>
                                        <p:cTn id="33" dur="500"/>
                                        <p:tgtEl>
                                          <p:spTgt spid="38"/>
                                        </p:tgtEl>
                                      </p:cBhvr>
                                    </p:animEffect>
                                  </p:childTnLst>
                                </p:cTn>
                              </p:par>
                            </p:childTnLst>
                          </p:cTn>
                        </p:par>
                        <p:par>
                          <p:cTn id="34" fill="hold" nodeType="afterGroup">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par>
                                <p:cTn id="38" presetID="6" presetClass="emph" presetSubtype="0" repeatCount="indefinite" accel="50000" decel="50000" autoRev="1" fill="hold" grpId="1" nodeType="withEffect">
                                  <p:stCondLst>
                                    <p:cond delay="0"/>
                                  </p:stCondLst>
                                  <p:childTnLst>
                                    <p:animScale>
                                      <p:cBhvr>
                                        <p:cTn id="39" dur="3000" fill="hold"/>
                                        <p:tgtEl>
                                          <p:spTgt spid="37"/>
                                        </p:tgtEl>
                                      </p:cBhvr>
                                      <p:by x="25000" y="100000"/>
                                    </p:animScale>
                                  </p:childTnLst>
                                </p:cTn>
                              </p:par>
                              <p:par>
                                <p:cTn id="40" presetID="35" presetClass="path" presetSubtype="0" repeatCount="indefinite" accel="50000" decel="50000" autoRev="1" fill="hold" grpId="2" nodeType="withEffect">
                                  <p:stCondLst>
                                    <p:cond delay="0"/>
                                  </p:stCondLst>
                                  <p:childTnLst>
                                    <p:animMotion origin="layout" path="M 0.00539 -7.40741E-7 L -0.13055 -7.40741E-7 " pathEditMode="relative" rAng="0" ptsTypes="AA">
                                      <p:cBhvr>
                                        <p:cTn id="41" dur="3000" fill="hold"/>
                                        <p:tgtEl>
                                          <p:spTgt spid="37"/>
                                        </p:tgtEl>
                                        <p:attrNameLst>
                                          <p:attrName>ppt_x</p:attrName>
                                          <p:attrName>ppt_y</p:attrName>
                                        </p:attrNameLst>
                                      </p:cBhvr>
                                      <p:rCtr x="-68" y="0"/>
                                    </p:animMotion>
                                  </p:childTnLst>
                                </p:cTn>
                              </p:par>
                              <p:par>
                                <p:cTn id="42" presetID="35" presetClass="path" presetSubtype="0" repeatCount="indefinite" accel="50000" decel="50000" autoRev="1" fill="hold" grpId="1" nodeType="withEffect">
                                  <p:stCondLst>
                                    <p:cond delay="0"/>
                                  </p:stCondLst>
                                  <p:childTnLst>
                                    <p:animMotion origin="layout" path="M -0.00035 -7.40741E-7 L -0.22917 -7.40741E-7 " pathEditMode="relative" rAng="0" ptsTypes="AA">
                                      <p:cBhvr>
                                        <p:cTn id="43" dur="3000" fill="hold"/>
                                        <p:tgtEl>
                                          <p:spTgt spid="38"/>
                                        </p:tgtEl>
                                        <p:attrNameLst>
                                          <p:attrName>ppt_x</p:attrName>
                                          <p:attrName>ppt_y</p:attrName>
                                        </p:attrNameLst>
                                      </p:cBhvr>
                                      <p:rCtr x="-114" y="0"/>
                                    </p:animMotion>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31">
                                            <p:txEl>
                                              <p:pRg st="3" end="3"/>
                                            </p:txEl>
                                          </p:spTgt>
                                        </p:tgtEl>
                                        <p:attrNameLst>
                                          <p:attrName>style.visibility</p:attrName>
                                        </p:attrNameLst>
                                      </p:cBhvr>
                                      <p:to>
                                        <p:strVal val="visible"/>
                                      </p:to>
                                    </p:set>
                                    <p:anim calcmode="lin" valueType="num">
                                      <p:cBhvr additive="base">
                                        <p:cTn id="48" dur="500" fill="hold"/>
                                        <p:tgtEl>
                                          <p:spTgt spid="31">
                                            <p:txEl>
                                              <p:pRg st="3" end="3"/>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1">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4" name="arrow.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31">
                                            <p:txEl>
                                              <p:pRg st="4" end="4"/>
                                            </p:txEl>
                                          </p:spTgt>
                                        </p:tgtEl>
                                        <p:attrNameLst>
                                          <p:attrName>style.visibility</p:attrName>
                                        </p:attrNameLst>
                                      </p:cBhvr>
                                      <p:to>
                                        <p:strVal val="visible"/>
                                      </p:to>
                                    </p:set>
                                    <p:anim calcmode="lin" valueType="num">
                                      <p:cBhvr additive="base">
                                        <p:cTn id="54" dur="500" fill="hold"/>
                                        <p:tgtEl>
                                          <p:spTgt spid="31">
                                            <p:txEl>
                                              <p:pRg st="4" end="4"/>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1">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37" grpId="2" animBg="1"/>
      <p:bldP spid="38" grpId="0" animBg="1"/>
      <p:bldP spid="38"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685800" y="1549400"/>
            <a:ext cx="7772400" cy="5308600"/>
          </a:xfrm>
          <a:prstGeom prst="rect">
            <a:avLst/>
          </a:prstGeom>
          <a:solidFill>
            <a:srgbClr val="EAEAEA"/>
          </a:solidFill>
          <a:ln>
            <a:noFill/>
          </a:ln>
          <a:effectLst/>
          <a:extLst/>
        </p:spPr>
        <p:txBody>
          <a:bodyPr/>
          <a:lstStyle>
            <a:lvl1pPr algn="ctr" eaLnBrk="0" hangingPunct="0">
              <a:spcBef>
                <a:spcPct val="20000"/>
              </a:spcBef>
              <a:defRPr sz="3200">
                <a:solidFill>
                  <a:schemeClr val="tx1"/>
                </a:solidFill>
                <a:latin typeface="Arial" charset="0"/>
              </a:defRPr>
            </a:lvl1pPr>
            <a:lvl2pPr marL="571500" algn="ctr" eaLnBrk="0" hangingPunct="0">
              <a:spcBef>
                <a:spcPct val="20000"/>
              </a:spcBef>
              <a:defRPr sz="2800">
                <a:solidFill>
                  <a:schemeClr val="tx1"/>
                </a:solidFill>
                <a:latin typeface="Arial" charset="0"/>
              </a:defRPr>
            </a:lvl2pPr>
            <a:lvl3pPr algn="ctr" eaLnBrk="0" hangingPunct="0">
              <a:spcBef>
                <a:spcPct val="20000"/>
              </a:spcBef>
              <a:defRPr sz="2400">
                <a:solidFill>
                  <a:schemeClr val="tx1"/>
                </a:solidFill>
                <a:latin typeface="Arial" charset="0"/>
              </a:defRPr>
            </a:lvl3pPr>
            <a:lvl4pPr algn="ctr" eaLnBrk="0" hangingPunct="0">
              <a:spcBef>
                <a:spcPct val="20000"/>
              </a:spcBef>
              <a:defRPr sz="2000">
                <a:solidFill>
                  <a:schemeClr val="tx1"/>
                </a:solidFill>
                <a:latin typeface="Arial" charset="0"/>
              </a:defRPr>
            </a:lvl4pPr>
            <a:lvl5pPr algn="ctr" eaLnBrk="0" hangingPunct="0">
              <a:spcBef>
                <a:spcPct val="20000"/>
              </a:spcBef>
              <a:defRPr sz="2000">
                <a:solidFill>
                  <a:schemeClr val="tx1"/>
                </a:solidFill>
                <a:latin typeface="Arial" charset="0"/>
              </a:defRPr>
            </a:lvl5pPr>
            <a:lvl6pPr algn="ctr" eaLnBrk="0" fontAlgn="base" hangingPunct="0">
              <a:spcBef>
                <a:spcPct val="20000"/>
              </a:spcBef>
              <a:spcAft>
                <a:spcPct val="0"/>
              </a:spcAft>
              <a:defRPr sz="2000">
                <a:solidFill>
                  <a:schemeClr val="tx1"/>
                </a:solidFill>
                <a:latin typeface="Arial" charset="0"/>
              </a:defRPr>
            </a:lvl6pPr>
            <a:lvl7pPr algn="ctr" eaLnBrk="0" fontAlgn="base" hangingPunct="0">
              <a:spcBef>
                <a:spcPct val="20000"/>
              </a:spcBef>
              <a:spcAft>
                <a:spcPct val="0"/>
              </a:spcAft>
              <a:defRPr sz="2000">
                <a:solidFill>
                  <a:schemeClr val="tx1"/>
                </a:solidFill>
                <a:latin typeface="Arial" charset="0"/>
              </a:defRPr>
            </a:lvl7pPr>
            <a:lvl8pPr algn="ctr" eaLnBrk="0" fontAlgn="base" hangingPunct="0">
              <a:spcBef>
                <a:spcPct val="20000"/>
              </a:spcBef>
              <a:spcAft>
                <a:spcPct val="0"/>
              </a:spcAft>
              <a:defRPr sz="2000">
                <a:solidFill>
                  <a:schemeClr val="tx1"/>
                </a:solidFill>
                <a:latin typeface="Arial" charset="0"/>
              </a:defRPr>
            </a:lvl8pPr>
            <a:lvl9pPr algn="ctr" eaLnBrk="0" fontAlgn="base" hangingPunct="0">
              <a:spcBef>
                <a:spcPct val="20000"/>
              </a:spcBef>
              <a:spcAft>
                <a:spcPct val="0"/>
              </a:spcAft>
              <a:defRPr sz="2000">
                <a:solidFill>
                  <a:schemeClr val="tx1"/>
                </a:solidFill>
                <a:latin typeface="Arial" charset="0"/>
              </a:defRPr>
            </a:lvl9pPr>
          </a:lstStyle>
          <a:p>
            <a:pPr algn="l">
              <a:defRPr/>
            </a:pPr>
            <a:r>
              <a:rPr lang="en-US" altLang="en-US" sz="2400" i="1" dirty="0" smtClean="0">
                <a:solidFill>
                  <a:schemeClr val="accent2"/>
                </a:solidFill>
              </a:rPr>
              <a:t>Conditions for simple harmonic motion </a:t>
            </a:r>
          </a:p>
          <a:p>
            <a:pPr algn="l">
              <a:defRPr/>
            </a:pPr>
            <a:endParaRPr lang="en-US" altLang="en-US" sz="2400" dirty="0" smtClean="0">
              <a:solidFill>
                <a:srgbClr val="000000"/>
              </a:solidFill>
              <a:latin typeface="+mn-lt"/>
              <a:cs typeface="Times New Roman" pitchFamily="18" charset="0"/>
              <a:sym typeface="Symbol" pitchFamily="18" charset="2"/>
            </a:endParaRPr>
          </a:p>
          <a:p>
            <a:pPr algn="l">
              <a:defRPr/>
            </a:pPr>
            <a:r>
              <a:rPr lang="en-US" altLang="en-US" sz="2400" dirty="0" smtClean="0">
                <a:solidFill>
                  <a:srgbClr val="000000"/>
                </a:solidFill>
                <a:latin typeface="+mn-lt"/>
                <a:cs typeface="Times New Roman" pitchFamily="18" charset="0"/>
                <a:sym typeface="Symbol" pitchFamily="18" charset="2"/>
              </a:rPr>
              <a:t>The minus sign in Hooke’s law,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 -</a:t>
            </a:r>
            <a:r>
              <a:rPr lang="en-US" altLang="en-US" sz="2400" i="1" dirty="0" err="1" smtClean="0">
                <a:solidFill>
                  <a:srgbClr val="000000"/>
                </a:solidFill>
                <a:latin typeface="+mn-lt"/>
                <a:cs typeface="Times New Roman" pitchFamily="18" charset="0"/>
                <a:sym typeface="Symbol" pitchFamily="18" charset="2"/>
              </a:rPr>
              <a:t>kx</a:t>
            </a:r>
            <a:r>
              <a:rPr lang="en-US" altLang="en-US" sz="2400" dirty="0" smtClean="0">
                <a:solidFill>
                  <a:srgbClr val="000000"/>
                </a:solidFill>
                <a:latin typeface="+mn-lt"/>
                <a:cs typeface="Times New Roman" pitchFamily="18" charset="0"/>
                <a:sym typeface="Symbol" pitchFamily="18" charset="2"/>
              </a:rPr>
              <a:t>,</a:t>
            </a:r>
            <a:r>
              <a:rPr lang="en-US" altLang="en-US" sz="2400" i="1"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pitchFamily="18" charset="2"/>
              </a:rPr>
              <a:t>tells us that if the displacement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is positive (right), the spring force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is negative (left). </a:t>
            </a:r>
          </a:p>
          <a:p>
            <a:pPr algn="l">
              <a:defRPr/>
            </a:pPr>
            <a:r>
              <a:rPr lang="en-US" altLang="en-US" sz="2400" dirty="0" smtClean="0">
                <a:solidFill>
                  <a:srgbClr val="000000"/>
                </a:solidFill>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It also tells us that if the displacement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is negative (left), the spring force </a:t>
            </a:r>
            <a:r>
              <a:rPr lang="en-US" altLang="en-US" sz="2400" i="1" dirty="0" smtClean="0">
                <a:solidFill>
                  <a:srgbClr val="000000"/>
                </a:solidFill>
                <a:latin typeface="+mn-lt"/>
                <a:cs typeface="Times New Roman" pitchFamily="18" charset="0"/>
                <a:sym typeface="Symbol" pitchFamily="18" charset="2"/>
              </a:rPr>
              <a:t>F </a:t>
            </a:r>
            <a:r>
              <a:rPr lang="en-US" altLang="en-US" sz="2400" dirty="0" smtClean="0">
                <a:solidFill>
                  <a:srgbClr val="000000"/>
                </a:solidFill>
                <a:latin typeface="+mn-lt"/>
                <a:cs typeface="Times New Roman" pitchFamily="18" charset="0"/>
                <a:sym typeface="Symbol" pitchFamily="18" charset="2"/>
              </a:rPr>
              <a:t>is positive (right).</a:t>
            </a:r>
          </a:p>
          <a:p>
            <a:pPr algn="l">
              <a:defRPr/>
            </a:pPr>
            <a:r>
              <a:rPr lang="en-US" altLang="en-US" sz="2400" dirty="0" smtClean="0">
                <a:solidFill>
                  <a:srgbClr val="000000"/>
                </a:solidFill>
                <a:latin typeface="+mn-lt"/>
                <a:cs typeface="Times New Roman" pitchFamily="18" charset="0"/>
                <a:sym typeface="Symbol" pitchFamily="18" charset="2"/>
              </a:rPr>
              <a:t></a:t>
            </a:r>
            <a:r>
              <a:rPr lang="en-US" altLang="en-US" sz="2400" u="sng" dirty="0" smtClean="0">
                <a:solidFill>
                  <a:srgbClr val="000000"/>
                </a:solidFill>
                <a:latin typeface="+mn-lt"/>
                <a:cs typeface="Times New Roman" pitchFamily="18" charset="0"/>
                <a:sym typeface="Symbol" pitchFamily="18" charset="2"/>
              </a:rPr>
              <a:t>Any</a:t>
            </a:r>
            <a:r>
              <a:rPr lang="en-US" altLang="en-US" sz="2400" dirty="0" smtClean="0">
                <a:solidFill>
                  <a:srgbClr val="000000"/>
                </a:solidFill>
                <a:latin typeface="+mn-lt"/>
                <a:cs typeface="Times New Roman" pitchFamily="18" charset="0"/>
                <a:sym typeface="Symbol" pitchFamily="18" charset="2"/>
              </a:rPr>
              <a:t> force that is proportional to the </a:t>
            </a:r>
            <a:r>
              <a:rPr lang="en-US" altLang="en-US" sz="2400" i="1" dirty="0" smtClean="0">
                <a:solidFill>
                  <a:srgbClr val="000000"/>
                </a:solidFill>
                <a:latin typeface="+mn-lt"/>
                <a:cs typeface="Times New Roman" pitchFamily="18" charset="0"/>
                <a:sym typeface="Symbol" pitchFamily="18" charset="2"/>
              </a:rPr>
              <a:t>opposite</a:t>
            </a:r>
            <a:r>
              <a:rPr lang="en-US" altLang="en-US" sz="2400" dirty="0" smtClean="0">
                <a:solidFill>
                  <a:srgbClr val="000000"/>
                </a:solidFill>
                <a:latin typeface="+mn-lt"/>
                <a:cs typeface="Times New Roman" pitchFamily="18" charset="0"/>
                <a:sym typeface="Symbol" pitchFamily="18" charset="2"/>
              </a:rPr>
              <a:t> of a displacement is called a </a:t>
            </a:r>
            <a:r>
              <a:rPr lang="en-US" altLang="en-US" sz="2400" b="1" dirty="0" smtClean="0">
                <a:solidFill>
                  <a:srgbClr val="000000"/>
                </a:solidFill>
                <a:latin typeface="+mn-lt"/>
                <a:cs typeface="Times New Roman" pitchFamily="18" charset="0"/>
                <a:sym typeface="Symbol" pitchFamily="18" charset="2"/>
              </a:rPr>
              <a:t>restoring force</a:t>
            </a:r>
            <a:r>
              <a:rPr lang="en-US" altLang="en-US" sz="2400" dirty="0" smtClean="0">
                <a:solidFill>
                  <a:srgbClr val="000000"/>
                </a:solidFill>
                <a:latin typeface="+mn-lt"/>
                <a:cs typeface="Times New Roman" pitchFamily="18" charset="0"/>
                <a:sym typeface="Symbol" pitchFamily="18" charset="2"/>
              </a:rPr>
              <a:t>.</a:t>
            </a:r>
          </a:p>
          <a:p>
            <a:pPr algn="l">
              <a:defRPr/>
            </a:pPr>
            <a:r>
              <a:rPr lang="en-US" altLang="en-US" sz="2400" dirty="0" smtClean="0">
                <a:solidFill>
                  <a:srgbClr val="000000"/>
                </a:solidFill>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For </a:t>
            </a:r>
            <a:r>
              <a:rPr lang="en-US" altLang="en-US" sz="2400" u="sng" dirty="0" smtClean="0">
                <a:solidFill>
                  <a:srgbClr val="000000"/>
                </a:solidFill>
                <a:latin typeface="+mn-lt"/>
                <a:cs typeface="Times New Roman" pitchFamily="18" charset="0"/>
                <a:sym typeface="Symbol" pitchFamily="18" charset="2"/>
              </a:rPr>
              <a:t>any</a:t>
            </a:r>
            <a:r>
              <a:rPr lang="en-US" altLang="en-US" sz="2400" dirty="0" smtClean="0">
                <a:solidFill>
                  <a:srgbClr val="000000"/>
                </a:solidFill>
                <a:latin typeface="+mn-lt"/>
                <a:cs typeface="Times New Roman" pitchFamily="18" charset="0"/>
                <a:sym typeface="Symbol" pitchFamily="18" charset="2"/>
              </a:rPr>
              <a:t> restoring force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a:t>
            </a:r>
            <a:r>
              <a:rPr lang="en-US" altLang="en-US" sz="2400" dirty="0">
                <a:solidFill>
                  <a:srgbClr val="000000"/>
                </a:solidFill>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-x</a:t>
            </a:r>
            <a:r>
              <a:rPr lang="en-US" altLang="en-US" sz="2400" dirty="0">
                <a:solidFill>
                  <a:srgbClr val="000000"/>
                </a:solidFill>
                <a:latin typeface="+mn-lt"/>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a:t>
            </a:r>
          </a:p>
          <a:p>
            <a:pPr algn="l">
              <a:defRPr/>
            </a:pPr>
            <a:r>
              <a:rPr lang="en-US" altLang="en-US" sz="2400" dirty="0" smtClean="0">
                <a:solidFill>
                  <a:srgbClr val="000000"/>
                </a:solidFill>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Since </a:t>
            </a:r>
            <a:r>
              <a:rPr lang="en-US" altLang="en-US" sz="2400" i="1" dirty="0" smtClean="0">
                <a:solidFill>
                  <a:srgbClr val="000000"/>
                </a:solidFill>
                <a:latin typeface="+mn-lt"/>
                <a:cs typeface="Times New Roman" pitchFamily="18" charset="0"/>
                <a:sym typeface="Symbol" pitchFamily="18" charset="2"/>
              </a:rPr>
              <a:t>F </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ma </a:t>
            </a:r>
            <a:r>
              <a:rPr lang="en-US" altLang="en-US" sz="2400" dirty="0" smtClean="0">
                <a:solidFill>
                  <a:srgbClr val="000000"/>
                </a:solidFill>
                <a:latin typeface="+mn-lt"/>
                <a:cs typeface="Times New Roman" pitchFamily="18" charset="0"/>
                <a:sym typeface="Symbol" pitchFamily="18" charset="2"/>
              </a:rPr>
              <a:t>we see that </a:t>
            </a:r>
            <a:r>
              <a:rPr lang="en-US" altLang="en-US" sz="2400" i="1" dirty="0" smtClean="0">
                <a:solidFill>
                  <a:srgbClr val="000000"/>
                </a:solidFill>
                <a:latin typeface="+mn-lt"/>
                <a:cs typeface="Times New Roman" pitchFamily="18" charset="0"/>
                <a:sym typeface="Symbol" pitchFamily="18" charset="2"/>
              </a:rPr>
              <a:t>ma</a:t>
            </a:r>
            <a:r>
              <a:rPr lang="en-US" altLang="en-US" sz="2400" dirty="0" smtClean="0">
                <a:solidFill>
                  <a:srgbClr val="000000"/>
                </a:solidFill>
                <a:latin typeface="+mn-lt"/>
                <a:cs typeface="Times New Roman" pitchFamily="18" charset="0"/>
                <a:sym typeface="Symbol" pitchFamily="18" charset="2"/>
              </a:rPr>
              <a:t> </a:t>
            </a:r>
            <a:r>
              <a:rPr lang="en-US" altLang="en-US" sz="2400" dirty="0">
                <a:solidFill>
                  <a:srgbClr val="000000"/>
                </a:solidFill>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or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cs typeface="Times New Roman" pitchFamily="18" charset="0"/>
                <a:sym typeface="Symbol" pitchFamily="18" charset="2"/>
              </a:rPr>
              <a:t> </a:t>
            </a:r>
            <a:r>
              <a:rPr lang="en-US" altLang="en-US" sz="2400" dirty="0">
                <a:solidFill>
                  <a:srgbClr val="000000"/>
                </a:solidFill>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a:t>
            </a:r>
          </a:p>
          <a:p>
            <a:pPr algn="l">
              <a:defRPr/>
            </a:pPr>
            <a:r>
              <a:rPr lang="en-US" altLang="en-US" sz="2400" dirty="0" smtClean="0">
                <a:solidFill>
                  <a:srgbClr val="000000"/>
                </a:solidFill>
                <a:cs typeface="Times New Roman" pitchFamily="18" charset="0"/>
                <a:sym typeface="Symbol" pitchFamily="18" charset="2"/>
              </a:rPr>
              <a:t>All restoring forces can drive simple harmonic motion (SHM).</a:t>
            </a:r>
            <a:endParaRPr lang="en-US" altLang="en-US" sz="2400" dirty="0" smtClean="0">
              <a:solidFill>
                <a:srgbClr val="000000"/>
              </a:solidFill>
              <a:latin typeface="+mn-lt"/>
              <a:cs typeface="Times New Roman" pitchFamily="18" charset="0"/>
              <a:sym typeface="Symbol" pitchFamily="18" charset="2"/>
            </a:endParaRPr>
          </a:p>
        </p:txBody>
      </p:sp>
      <p:sp>
        <p:nvSpPr>
          <p:cNvPr id="19459"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grpSp>
        <p:nvGrpSpPr>
          <p:cNvPr id="2" name="Group 10"/>
          <p:cNvGrpSpPr>
            <a:grpSpLocks/>
          </p:cNvGrpSpPr>
          <p:nvPr/>
        </p:nvGrpSpPr>
        <p:grpSpPr bwMode="auto">
          <a:xfrm>
            <a:off x="831850" y="1992313"/>
            <a:ext cx="7464425" cy="457200"/>
            <a:chOff x="524" y="2437"/>
            <a:chExt cx="4702" cy="288"/>
          </a:xfrm>
        </p:grpSpPr>
        <p:sp>
          <p:nvSpPr>
            <p:cNvPr id="19497" name="Rectangle 5"/>
            <p:cNvSpPr>
              <a:spLocks noChangeArrowheads="1"/>
            </p:cNvSpPr>
            <p:nvPr/>
          </p:nvSpPr>
          <p:spPr bwMode="auto">
            <a:xfrm>
              <a:off x="527" y="2450"/>
              <a:ext cx="1295" cy="203"/>
            </a:xfrm>
            <a:prstGeom prst="rect">
              <a:avLst/>
            </a:prstGeom>
            <a:noFill/>
            <a:ln w="9525">
              <a:noFill/>
              <a:miter lim="800000"/>
              <a:headEnd/>
              <a:tailEnd/>
            </a:ln>
          </p:spPr>
          <p:txBody>
            <a:bodyPr/>
            <a:lstStyle/>
            <a:p>
              <a:pPr eaLnBrk="0" hangingPunct="0">
                <a:lnSpc>
                  <a:spcPct val="90000"/>
                </a:lnSpc>
                <a:spcBef>
                  <a:spcPct val="20000"/>
                </a:spcBef>
              </a:pPr>
              <a:r>
                <a:rPr lang="en-US" altLang="en-US" i="1">
                  <a:solidFill>
                    <a:srgbClr val="000000"/>
                  </a:solidFill>
                  <a:cs typeface="Times New Roman" pitchFamily="18" charset="0"/>
                  <a:sym typeface="Symbol" pitchFamily="18" charset="2"/>
                </a:rPr>
                <a:t>a</a:t>
              </a:r>
              <a:r>
                <a:rPr lang="en-US" altLang="en-US">
                  <a:solidFill>
                    <a:srgbClr val="000000"/>
                  </a:solidFill>
                  <a:cs typeface="Times New Roman" pitchFamily="18" charset="0"/>
                  <a:sym typeface="Symbol" pitchFamily="18" charset="2"/>
                </a:rPr>
                <a:t>  -</a:t>
              </a:r>
              <a:r>
                <a:rPr lang="en-US" altLang="en-US" i="1">
                  <a:solidFill>
                    <a:srgbClr val="000000"/>
                  </a:solidFill>
                  <a:cs typeface="Times New Roman" pitchFamily="18" charset="0"/>
                  <a:sym typeface="Symbol" pitchFamily="18" charset="2"/>
                </a:rPr>
                <a:t>x</a:t>
              </a:r>
              <a:endParaRPr lang="en-US" altLang="en-US">
                <a:sym typeface="Symbol" pitchFamily="18" charset="2"/>
              </a:endParaRPr>
            </a:p>
          </p:txBody>
        </p:sp>
        <p:sp>
          <p:nvSpPr>
            <p:cNvPr id="19498" name="Text Box 6"/>
            <p:cNvSpPr txBox="1">
              <a:spLocks noChangeArrowheads="1"/>
            </p:cNvSpPr>
            <p:nvPr/>
          </p:nvSpPr>
          <p:spPr bwMode="auto">
            <a:xfrm>
              <a:off x="2966" y="2437"/>
              <a:ext cx="2260" cy="288"/>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definition of SHM</a:t>
              </a:r>
              <a:endParaRPr lang="en-US" altLang="en-US">
                <a:solidFill>
                  <a:schemeClr val="bg1"/>
                </a:solidFill>
                <a:sym typeface="Symbol" pitchFamily="18" charset="2"/>
              </a:endParaRPr>
            </a:p>
          </p:txBody>
        </p:sp>
        <p:sp>
          <p:nvSpPr>
            <p:cNvPr id="19499" name="Rectangle 7"/>
            <p:cNvSpPr>
              <a:spLocks noChangeArrowheads="1"/>
            </p:cNvSpPr>
            <p:nvPr/>
          </p:nvSpPr>
          <p:spPr bwMode="auto">
            <a:xfrm>
              <a:off x="524" y="2439"/>
              <a:ext cx="4701" cy="281"/>
            </a:xfrm>
            <a:prstGeom prst="rect">
              <a:avLst/>
            </a:prstGeom>
            <a:noFill/>
            <a:ln w="12700">
              <a:solidFill>
                <a:schemeClr val="tx1"/>
              </a:solidFill>
              <a:miter lim="800000"/>
              <a:headEnd/>
              <a:tailEnd/>
            </a:ln>
          </p:spPr>
          <p:txBody>
            <a:bodyPr wrap="none" anchor="ctr"/>
            <a:lstStyle/>
            <a:p>
              <a:endParaRPr lang="en-US" altLang="en-US"/>
            </a:p>
          </p:txBody>
        </p:sp>
        <p:sp>
          <p:nvSpPr>
            <p:cNvPr id="19500" name="Rectangle 8"/>
            <p:cNvSpPr>
              <a:spLocks noChangeArrowheads="1"/>
            </p:cNvSpPr>
            <p:nvPr/>
          </p:nvSpPr>
          <p:spPr bwMode="auto">
            <a:xfrm>
              <a:off x="1665" y="2451"/>
              <a:ext cx="1295" cy="202"/>
            </a:xfrm>
            <a:prstGeom prst="rect">
              <a:avLst/>
            </a:prstGeom>
            <a:noFill/>
            <a:ln w="9525">
              <a:noFill/>
              <a:miter lim="800000"/>
              <a:headEnd/>
              <a:tailEnd/>
            </a:ln>
          </p:spPr>
          <p:txBody>
            <a:bodyPr/>
            <a:lstStyle/>
            <a:p>
              <a:pPr algn="r" eaLnBrk="0" hangingPunct="0">
                <a:lnSpc>
                  <a:spcPct val="90000"/>
                </a:lnSpc>
                <a:spcBef>
                  <a:spcPct val="20000"/>
                </a:spcBef>
              </a:pPr>
              <a:endParaRPr lang="en-US" altLang="en-US">
                <a:sym typeface="Symbol" pitchFamily="18" charset="2"/>
              </a:endParaRPr>
            </a:p>
          </p:txBody>
        </p:sp>
      </p:grpSp>
      <p:sp>
        <p:nvSpPr>
          <p:cNvPr id="26" name="Freeform 4"/>
          <p:cNvSpPr>
            <a:spLocks/>
          </p:cNvSpPr>
          <p:nvPr/>
        </p:nvSpPr>
        <p:spPr bwMode="auto">
          <a:xfrm>
            <a:off x="5443538" y="147587"/>
            <a:ext cx="1676400"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grpSp>
        <p:nvGrpSpPr>
          <p:cNvPr id="3" name="Group 5"/>
          <p:cNvGrpSpPr>
            <a:grpSpLocks/>
          </p:cNvGrpSpPr>
          <p:nvPr/>
        </p:nvGrpSpPr>
        <p:grpSpPr bwMode="auto">
          <a:xfrm flipH="1">
            <a:off x="5291138" y="147587"/>
            <a:ext cx="3124200" cy="685800"/>
            <a:chOff x="1056" y="2400"/>
            <a:chExt cx="1968" cy="432"/>
          </a:xfrm>
        </p:grpSpPr>
        <p:sp>
          <p:nvSpPr>
            <p:cNvPr id="19495" name="Freeform 6" descr="Light upward diagonal"/>
            <p:cNvSpPr>
              <a:spLocks/>
            </p:cNvSpPr>
            <p:nvPr/>
          </p:nvSpPr>
          <p:spPr bwMode="auto">
            <a:xfrm>
              <a:off x="1056" y="2400"/>
              <a:ext cx="1968" cy="432"/>
            </a:xfrm>
            <a:custGeom>
              <a:avLst/>
              <a:gdLst>
                <a:gd name="T0" fmla="*/ 0 w 1968"/>
                <a:gd name="T1" fmla="*/ 432 h 432"/>
                <a:gd name="T2" fmla="*/ 0 w 1968"/>
                <a:gd name="T3" fmla="*/ 336 h 432"/>
                <a:gd name="T4" fmla="*/ 1872 w 1968"/>
                <a:gd name="T5" fmla="*/ 336 h 432"/>
                <a:gd name="T6" fmla="*/ 1872 w 1968"/>
                <a:gd name="T7" fmla="*/ 0 h 432"/>
                <a:gd name="T8" fmla="*/ 1968 w 1968"/>
                <a:gd name="T9" fmla="*/ 0 h 432"/>
                <a:gd name="T10" fmla="*/ 1968 w 1968"/>
                <a:gd name="T11" fmla="*/ 432 h 432"/>
                <a:gd name="T12" fmla="*/ 0 w 1968"/>
                <a:gd name="T13" fmla="*/ 432 h 432"/>
                <a:gd name="T14" fmla="*/ 0 60000 65536"/>
                <a:gd name="T15" fmla="*/ 0 60000 65536"/>
                <a:gd name="T16" fmla="*/ 0 60000 65536"/>
                <a:gd name="T17" fmla="*/ 0 60000 65536"/>
                <a:gd name="T18" fmla="*/ 0 60000 65536"/>
                <a:gd name="T19" fmla="*/ 0 60000 65536"/>
                <a:gd name="T20" fmla="*/ 0 60000 65536"/>
                <a:gd name="T21" fmla="*/ 0 w 1968"/>
                <a:gd name="T22" fmla="*/ 0 h 432"/>
                <a:gd name="T23" fmla="*/ 1968 w 196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68" h="432">
                  <a:moveTo>
                    <a:pt x="0" y="432"/>
                  </a:moveTo>
                  <a:lnTo>
                    <a:pt x="0" y="336"/>
                  </a:lnTo>
                  <a:lnTo>
                    <a:pt x="1872" y="336"/>
                  </a:lnTo>
                  <a:lnTo>
                    <a:pt x="1872" y="0"/>
                  </a:lnTo>
                  <a:lnTo>
                    <a:pt x="1968" y="0"/>
                  </a:lnTo>
                  <a:lnTo>
                    <a:pt x="1968" y="432"/>
                  </a:lnTo>
                  <a:lnTo>
                    <a:pt x="0" y="432"/>
                  </a:lnTo>
                  <a:close/>
                </a:path>
              </a:pathLst>
            </a:custGeom>
            <a:pattFill prst="ltUpDiag">
              <a:fgClr>
                <a:schemeClr val="tx1"/>
              </a:fgClr>
              <a:bgClr>
                <a:srgbClr val="FFCC99"/>
              </a:bgClr>
            </a:pattFill>
            <a:ln w="9525">
              <a:noFill/>
              <a:round/>
              <a:headEnd/>
              <a:tailEnd/>
            </a:ln>
          </p:spPr>
          <p:txBody>
            <a:bodyPr/>
            <a:lstStyle/>
            <a:p>
              <a:endParaRPr lang="en-US"/>
            </a:p>
          </p:txBody>
        </p:sp>
        <p:sp>
          <p:nvSpPr>
            <p:cNvPr id="19496" name="Freeform 7"/>
            <p:cNvSpPr>
              <a:spLocks/>
            </p:cNvSpPr>
            <p:nvPr/>
          </p:nvSpPr>
          <p:spPr bwMode="auto">
            <a:xfrm>
              <a:off x="1056" y="2400"/>
              <a:ext cx="1872" cy="336"/>
            </a:xfrm>
            <a:custGeom>
              <a:avLst/>
              <a:gdLst>
                <a:gd name="T0" fmla="*/ 0 w 1872"/>
                <a:gd name="T1" fmla="*/ 336 h 336"/>
                <a:gd name="T2" fmla="*/ 1872 w 1872"/>
                <a:gd name="T3" fmla="*/ 336 h 336"/>
                <a:gd name="T4" fmla="*/ 1872 w 1872"/>
                <a:gd name="T5" fmla="*/ 0 h 336"/>
                <a:gd name="T6" fmla="*/ 0 60000 65536"/>
                <a:gd name="T7" fmla="*/ 0 60000 65536"/>
                <a:gd name="T8" fmla="*/ 0 60000 65536"/>
                <a:gd name="T9" fmla="*/ 0 w 1872"/>
                <a:gd name="T10" fmla="*/ 0 h 336"/>
                <a:gd name="T11" fmla="*/ 1872 w 1872"/>
                <a:gd name="T12" fmla="*/ 336 h 336"/>
              </a:gdLst>
              <a:ahLst/>
              <a:cxnLst>
                <a:cxn ang="T6">
                  <a:pos x="T0" y="T1"/>
                </a:cxn>
                <a:cxn ang="T7">
                  <a:pos x="T2" y="T3"/>
                </a:cxn>
                <a:cxn ang="T8">
                  <a:pos x="T4" y="T5"/>
                </a:cxn>
              </a:cxnLst>
              <a:rect l="T9" t="T10" r="T11" b="T12"/>
              <a:pathLst>
                <a:path w="1872" h="336">
                  <a:moveTo>
                    <a:pt x="0" y="336"/>
                  </a:moveTo>
                  <a:lnTo>
                    <a:pt x="1872" y="336"/>
                  </a:lnTo>
                  <a:lnTo>
                    <a:pt x="1872" y="0"/>
                  </a:lnTo>
                </a:path>
              </a:pathLst>
            </a:custGeom>
            <a:noFill/>
            <a:ln w="9525">
              <a:solidFill>
                <a:schemeClr val="tx1"/>
              </a:solidFill>
              <a:round/>
              <a:headEnd/>
              <a:tailEnd/>
            </a:ln>
          </p:spPr>
          <p:txBody>
            <a:bodyPr/>
            <a:lstStyle/>
            <a:p>
              <a:endParaRPr lang="en-US"/>
            </a:p>
          </p:txBody>
        </p:sp>
      </p:grpSp>
      <p:sp>
        <p:nvSpPr>
          <p:cNvPr id="30" name="Rectangle 8"/>
          <p:cNvSpPr>
            <a:spLocks noChangeArrowheads="1"/>
          </p:cNvSpPr>
          <p:nvPr/>
        </p:nvSpPr>
        <p:spPr bwMode="auto">
          <a:xfrm>
            <a:off x="7119938" y="147587"/>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sz="2000">
              <a:latin typeface="Courier New" pitchFamily="49" charset="0"/>
            </a:endParaRPr>
          </a:p>
        </p:txBody>
      </p:sp>
      <p:pic>
        <p:nvPicPr>
          <p:cNvPr id="32" name="Picture 9" descr="bd05378_[1]"/>
          <p:cNvPicPr>
            <a:picLocks noChangeAspect="1" noChangeArrowheads="1"/>
          </p:cNvPicPr>
          <p:nvPr/>
        </p:nvPicPr>
        <p:blipFill>
          <a:blip r:embed="rId8" cstate="print"/>
          <a:srcRect/>
          <a:stretch>
            <a:fillRect/>
          </a:stretch>
        </p:blipFill>
        <p:spPr bwMode="auto">
          <a:xfrm>
            <a:off x="7308850" y="122187"/>
            <a:ext cx="839788" cy="509587"/>
          </a:xfrm>
          <a:prstGeom prst="rect">
            <a:avLst/>
          </a:prstGeom>
          <a:noFill/>
          <a:ln w="9525">
            <a:noFill/>
            <a:miter lim="800000"/>
            <a:headEnd/>
            <a:tailEnd/>
          </a:ln>
        </p:spPr>
      </p:pic>
      <p:grpSp>
        <p:nvGrpSpPr>
          <p:cNvPr id="4" name="Group 10"/>
          <p:cNvGrpSpPr>
            <a:grpSpLocks/>
          </p:cNvGrpSpPr>
          <p:nvPr/>
        </p:nvGrpSpPr>
        <p:grpSpPr bwMode="auto">
          <a:xfrm>
            <a:off x="5443538" y="123774"/>
            <a:ext cx="3009900" cy="558800"/>
            <a:chOff x="1944" y="3456"/>
            <a:chExt cx="1896" cy="352"/>
          </a:xfrm>
        </p:grpSpPr>
        <p:sp>
          <p:nvSpPr>
            <p:cNvPr id="19492" name="Freeform 11"/>
            <p:cNvSpPr>
              <a:spLocks/>
            </p:cNvSpPr>
            <p:nvPr/>
          </p:nvSpPr>
          <p:spPr bwMode="auto">
            <a:xfrm>
              <a:off x="1944" y="3472"/>
              <a:ext cx="1248" cy="336"/>
            </a:xfrm>
            <a:custGeom>
              <a:avLst/>
              <a:gdLst>
                <a:gd name="T0" fmla="*/ 0 w 1056"/>
                <a:gd name="T1" fmla="*/ 168 h 336"/>
                <a:gd name="T2" fmla="*/ 430 w 1056"/>
                <a:gd name="T3" fmla="*/ 168 h 336"/>
                <a:gd name="T4" fmla="*/ 865 w 1056"/>
                <a:gd name="T5" fmla="*/ 24 h 336"/>
                <a:gd name="T6" fmla="*/ 1295 w 1056"/>
                <a:gd name="T7" fmla="*/ 312 h 336"/>
                <a:gd name="T8" fmla="*/ 1728 w 1056"/>
                <a:gd name="T9" fmla="*/ 24 h 336"/>
                <a:gd name="T10" fmla="*/ 2158 w 1056"/>
                <a:gd name="T11" fmla="*/ 312 h 336"/>
                <a:gd name="T12" fmla="*/ 2589 w 1056"/>
                <a:gd name="T13" fmla="*/ 24 h 336"/>
                <a:gd name="T14" fmla="*/ 3022 w 1056"/>
                <a:gd name="T15" fmla="*/ 312 h 336"/>
                <a:gd name="T16" fmla="*/ 3457 w 1056"/>
                <a:gd name="T17" fmla="*/ 24 h 336"/>
                <a:gd name="T18" fmla="*/ 3885 w 1056"/>
                <a:gd name="T19" fmla="*/ 312 h 336"/>
                <a:gd name="T20" fmla="*/ 4320 w 1056"/>
                <a:gd name="T21" fmla="*/ 168 h 336"/>
                <a:gd name="T22" fmla="*/ 4750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9493" name="Rectangle 12"/>
            <p:cNvSpPr>
              <a:spLocks noChangeArrowheads="1"/>
            </p:cNvSpPr>
            <p:nvPr/>
          </p:nvSpPr>
          <p:spPr bwMode="auto">
            <a:xfrm>
              <a:off x="3192" y="3472"/>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sz="2000">
                <a:latin typeface="Courier New" pitchFamily="49" charset="0"/>
              </a:endParaRPr>
            </a:p>
          </p:txBody>
        </p:sp>
        <p:pic>
          <p:nvPicPr>
            <p:cNvPr id="19494" name="Picture 13" descr="bd05378_[1]"/>
            <p:cNvPicPr>
              <a:picLocks noChangeAspect="1" noChangeArrowheads="1"/>
            </p:cNvPicPr>
            <p:nvPr/>
          </p:nvPicPr>
          <p:blipFill>
            <a:blip r:embed="rId8" cstate="print"/>
            <a:srcRect/>
            <a:stretch>
              <a:fillRect/>
            </a:stretch>
          </p:blipFill>
          <p:spPr bwMode="auto">
            <a:xfrm>
              <a:off x="3311" y="3456"/>
              <a:ext cx="529" cy="321"/>
            </a:xfrm>
            <a:prstGeom prst="rect">
              <a:avLst/>
            </a:prstGeom>
            <a:noFill/>
            <a:ln w="9525">
              <a:noFill/>
              <a:miter lim="800000"/>
              <a:headEnd/>
              <a:tailEnd/>
            </a:ln>
          </p:spPr>
        </p:pic>
      </p:grpSp>
      <p:grpSp>
        <p:nvGrpSpPr>
          <p:cNvPr id="5" name="Group 14"/>
          <p:cNvGrpSpPr>
            <a:grpSpLocks/>
          </p:cNvGrpSpPr>
          <p:nvPr/>
        </p:nvGrpSpPr>
        <p:grpSpPr bwMode="auto">
          <a:xfrm>
            <a:off x="6494463" y="211087"/>
            <a:ext cx="914400" cy="366712"/>
            <a:chOff x="3648" y="220"/>
            <a:chExt cx="576" cy="231"/>
          </a:xfrm>
        </p:grpSpPr>
        <p:sp>
          <p:nvSpPr>
            <p:cNvPr id="19490" name="Line 15"/>
            <p:cNvSpPr>
              <a:spLocks noChangeShapeType="1"/>
            </p:cNvSpPr>
            <p:nvPr/>
          </p:nvSpPr>
          <p:spPr bwMode="auto">
            <a:xfrm flipH="1">
              <a:off x="3840" y="336"/>
              <a:ext cx="384" cy="0"/>
            </a:xfrm>
            <a:prstGeom prst="line">
              <a:avLst/>
            </a:prstGeom>
            <a:noFill/>
            <a:ln w="57150">
              <a:solidFill>
                <a:srgbClr val="C00000"/>
              </a:solidFill>
              <a:round/>
              <a:headEnd/>
              <a:tailEnd type="arrow" w="med" len="med"/>
            </a:ln>
          </p:spPr>
          <p:txBody>
            <a:bodyPr/>
            <a:lstStyle/>
            <a:p>
              <a:endParaRPr lang="en-US"/>
            </a:p>
          </p:txBody>
        </p:sp>
        <p:sp>
          <p:nvSpPr>
            <p:cNvPr id="19491" name="Text Box 16"/>
            <p:cNvSpPr txBox="1">
              <a:spLocks noChangeArrowheads="1"/>
            </p:cNvSpPr>
            <p:nvPr/>
          </p:nvSpPr>
          <p:spPr bwMode="auto">
            <a:xfrm>
              <a:off x="3648" y="220"/>
              <a:ext cx="204" cy="231"/>
            </a:xfrm>
            <a:prstGeom prst="rect">
              <a:avLst/>
            </a:prstGeom>
            <a:noFill/>
            <a:ln w="9525">
              <a:noFill/>
              <a:miter lim="800000"/>
              <a:headEnd/>
              <a:tailEnd/>
            </a:ln>
          </p:spPr>
          <p:txBody>
            <a:bodyPr wrap="none">
              <a:spAutoFit/>
            </a:bodyPr>
            <a:lstStyle/>
            <a:p>
              <a:r>
                <a:rPr lang="en-US" altLang="en-US" sz="1800" b="1">
                  <a:solidFill>
                    <a:srgbClr val="C00000"/>
                  </a:solidFill>
                </a:rPr>
                <a:t>F</a:t>
              </a:r>
            </a:p>
          </p:txBody>
        </p:sp>
      </p:grpSp>
      <p:grpSp>
        <p:nvGrpSpPr>
          <p:cNvPr id="6" name="Group 17"/>
          <p:cNvGrpSpPr>
            <a:grpSpLocks/>
          </p:cNvGrpSpPr>
          <p:nvPr/>
        </p:nvGrpSpPr>
        <p:grpSpPr bwMode="auto">
          <a:xfrm>
            <a:off x="5443538" y="147587"/>
            <a:ext cx="2286000" cy="533400"/>
            <a:chOff x="864" y="3568"/>
            <a:chExt cx="1440" cy="336"/>
          </a:xfrm>
        </p:grpSpPr>
        <p:sp>
          <p:nvSpPr>
            <p:cNvPr id="19488" name="Freeform 18"/>
            <p:cNvSpPr>
              <a:spLocks/>
            </p:cNvSpPr>
            <p:nvPr/>
          </p:nvSpPr>
          <p:spPr bwMode="auto">
            <a:xfrm>
              <a:off x="864" y="3568"/>
              <a:ext cx="1056" cy="336"/>
            </a:xfrm>
            <a:custGeom>
              <a:avLst/>
              <a:gdLst>
                <a:gd name="T0" fmla="*/ 0 w 1056"/>
                <a:gd name="T1" fmla="*/ 168 h 336"/>
                <a:gd name="T2" fmla="*/ 96 w 1056"/>
                <a:gd name="T3" fmla="*/ 168 h 336"/>
                <a:gd name="T4" fmla="*/ 192 w 1056"/>
                <a:gd name="T5" fmla="*/ 24 h 336"/>
                <a:gd name="T6" fmla="*/ 288 w 1056"/>
                <a:gd name="T7" fmla="*/ 312 h 336"/>
                <a:gd name="T8" fmla="*/ 384 w 1056"/>
                <a:gd name="T9" fmla="*/ 24 h 336"/>
                <a:gd name="T10" fmla="*/ 480 w 1056"/>
                <a:gd name="T11" fmla="*/ 312 h 336"/>
                <a:gd name="T12" fmla="*/ 576 w 1056"/>
                <a:gd name="T13" fmla="*/ 24 h 336"/>
                <a:gd name="T14" fmla="*/ 672 w 1056"/>
                <a:gd name="T15" fmla="*/ 312 h 336"/>
                <a:gd name="T16" fmla="*/ 768 w 1056"/>
                <a:gd name="T17" fmla="*/ 24 h 336"/>
                <a:gd name="T18" fmla="*/ 864 w 1056"/>
                <a:gd name="T19" fmla="*/ 312 h 336"/>
                <a:gd name="T20" fmla="*/ 960 w 1056"/>
                <a:gd name="T21" fmla="*/ 168 h 336"/>
                <a:gd name="T22" fmla="*/ 1056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9489" name="Rectangle 19"/>
            <p:cNvSpPr>
              <a:spLocks noChangeArrowheads="1"/>
            </p:cNvSpPr>
            <p:nvPr/>
          </p:nvSpPr>
          <p:spPr bwMode="auto">
            <a:xfrm>
              <a:off x="1920" y="3568"/>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sz="2000">
                <a:latin typeface="Courier New" pitchFamily="49" charset="0"/>
              </a:endParaRPr>
            </a:p>
          </p:txBody>
        </p:sp>
      </p:grpSp>
      <p:grpSp>
        <p:nvGrpSpPr>
          <p:cNvPr id="7" name="Group 20"/>
          <p:cNvGrpSpPr>
            <a:grpSpLocks/>
          </p:cNvGrpSpPr>
          <p:nvPr/>
        </p:nvGrpSpPr>
        <p:grpSpPr bwMode="auto">
          <a:xfrm>
            <a:off x="5443538" y="147587"/>
            <a:ext cx="2209800" cy="533400"/>
            <a:chOff x="432" y="3568"/>
            <a:chExt cx="1392" cy="336"/>
          </a:xfrm>
        </p:grpSpPr>
        <p:sp>
          <p:nvSpPr>
            <p:cNvPr id="19485" name="Freeform 21"/>
            <p:cNvSpPr>
              <a:spLocks/>
            </p:cNvSpPr>
            <p:nvPr/>
          </p:nvSpPr>
          <p:spPr bwMode="auto">
            <a:xfrm>
              <a:off x="432" y="3568"/>
              <a:ext cx="863" cy="336"/>
            </a:xfrm>
            <a:custGeom>
              <a:avLst/>
              <a:gdLst>
                <a:gd name="T0" fmla="*/ 0 w 1056"/>
                <a:gd name="T1" fmla="*/ 168 h 336"/>
                <a:gd name="T2" fmla="*/ 16 w 1056"/>
                <a:gd name="T3" fmla="*/ 168 h 336"/>
                <a:gd name="T4" fmla="*/ 31 w 1056"/>
                <a:gd name="T5" fmla="*/ 24 h 336"/>
                <a:gd name="T6" fmla="*/ 47 w 1056"/>
                <a:gd name="T7" fmla="*/ 312 h 336"/>
                <a:gd name="T8" fmla="*/ 63 w 1056"/>
                <a:gd name="T9" fmla="*/ 24 h 336"/>
                <a:gd name="T10" fmla="*/ 78 w 1056"/>
                <a:gd name="T11" fmla="*/ 312 h 336"/>
                <a:gd name="T12" fmla="*/ 94 w 1056"/>
                <a:gd name="T13" fmla="*/ 24 h 336"/>
                <a:gd name="T14" fmla="*/ 109 w 1056"/>
                <a:gd name="T15" fmla="*/ 312 h 336"/>
                <a:gd name="T16" fmla="*/ 124 w 1056"/>
                <a:gd name="T17" fmla="*/ 24 h 336"/>
                <a:gd name="T18" fmla="*/ 141 w 1056"/>
                <a:gd name="T19" fmla="*/ 312 h 336"/>
                <a:gd name="T20" fmla="*/ 157 w 1056"/>
                <a:gd name="T21" fmla="*/ 168 h 336"/>
                <a:gd name="T22" fmla="*/ 172 w 1056"/>
                <a:gd name="T23" fmla="*/ 168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9486" name="Rectangle 22"/>
            <p:cNvSpPr>
              <a:spLocks noChangeArrowheads="1"/>
            </p:cNvSpPr>
            <p:nvPr/>
          </p:nvSpPr>
          <p:spPr bwMode="auto">
            <a:xfrm>
              <a:off x="1295" y="3568"/>
              <a:ext cx="384" cy="336"/>
            </a:xfrm>
            <a:prstGeom prst="rect">
              <a:avLst/>
            </a:prstGeom>
            <a:solidFill>
              <a:schemeClr val="accent1"/>
            </a:solidFill>
            <a:ln w="9525">
              <a:solidFill>
                <a:schemeClr val="tx1"/>
              </a:solidFill>
              <a:miter lim="800000"/>
              <a:headEnd/>
              <a:tailEnd/>
            </a:ln>
          </p:spPr>
          <p:txBody>
            <a:bodyPr wrap="none" anchor="ctr"/>
            <a:lstStyle/>
            <a:p>
              <a:endParaRPr lang="en-US" altLang="en-US" sz="2000">
                <a:latin typeface="Courier New" pitchFamily="49" charset="0"/>
              </a:endParaRPr>
            </a:p>
          </p:txBody>
        </p:sp>
        <p:pic>
          <p:nvPicPr>
            <p:cNvPr id="19487" name="Picture 23" descr="bd05378_[1]"/>
            <p:cNvPicPr>
              <a:picLocks noChangeAspect="1" noChangeArrowheads="1"/>
            </p:cNvPicPr>
            <p:nvPr/>
          </p:nvPicPr>
          <p:blipFill>
            <a:blip r:embed="rId8" cstate="print"/>
            <a:srcRect/>
            <a:stretch>
              <a:fillRect/>
            </a:stretch>
          </p:blipFill>
          <p:spPr bwMode="auto">
            <a:xfrm flipH="1">
              <a:off x="1295" y="3583"/>
              <a:ext cx="529" cy="321"/>
            </a:xfrm>
            <a:prstGeom prst="rect">
              <a:avLst/>
            </a:prstGeom>
            <a:noFill/>
            <a:ln w="9525">
              <a:noFill/>
              <a:miter lim="800000"/>
              <a:headEnd/>
              <a:tailEnd/>
            </a:ln>
          </p:spPr>
        </p:pic>
      </p:grpSp>
      <p:grpSp>
        <p:nvGrpSpPr>
          <p:cNvPr id="8" name="Group 24"/>
          <p:cNvGrpSpPr>
            <a:grpSpLocks/>
          </p:cNvGrpSpPr>
          <p:nvPr/>
        </p:nvGrpSpPr>
        <p:grpSpPr bwMode="auto">
          <a:xfrm>
            <a:off x="5748338" y="147587"/>
            <a:ext cx="3270250" cy="1346200"/>
            <a:chOff x="2688" y="1584"/>
            <a:chExt cx="2060" cy="848"/>
          </a:xfrm>
        </p:grpSpPr>
        <p:sp>
          <p:nvSpPr>
            <p:cNvPr id="19473" name="Line 25"/>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19474" name="Line 26"/>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19475" name="Text Box 27"/>
            <p:cNvSpPr txBox="1">
              <a:spLocks noChangeArrowheads="1"/>
            </p:cNvSpPr>
            <p:nvPr/>
          </p:nvSpPr>
          <p:spPr bwMode="auto">
            <a:xfrm>
              <a:off x="4560" y="2016"/>
              <a:ext cx="188" cy="231"/>
            </a:xfrm>
            <a:prstGeom prst="rect">
              <a:avLst/>
            </a:prstGeom>
            <a:noFill/>
            <a:ln w="9525">
              <a:noFill/>
              <a:miter lim="800000"/>
              <a:headEnd/>
              <a:tailEnd/>
            </a:ln>
          </p:spPr>
          <p:txBody>
            <a:bodyPr wrap="none">
              <a:spAutoFit/>
            </a:bodyPr>
            <a:lstStyle/>
            <a:p>
              <a:r>
                <a:rPr lang="en-US" altLang="en-US" sz="1800" i="1"/>
                <a:t>x</a:t>
              </a:r>
            </a:p>
          </p:txBody>
        </p:sp>
        <p:sp>
          <p:nvSpPr>
            <p:cNvPr id="19476" name="Text Box 28"/>
            <p:cNvSpPr txBox="1">
              <a:spLocks noChangeArrowheads="1"/>
            </p:cNvSpPr>
            <p:nvPr/>
          </p:nvSpPr>
          <p:spPr bwMode="auto">
            <a:xfrm>
              <a:off x="3454" y="2240"/>
              <a:ext cx="178" cy="192"/>
            </a:xfrm>
            <a:prstGeom prst="rect">
              <a:avLst/>
            </a:prstGeom>
            <a:noFill/>
            <a:ln w="9525">
              <a:noFill/>
              <a:miter lim="800000"/>
              <a:headEnd/>
              <a:tailEnd/>
            </a:ln>
          </p:spPr>
          <p:txBody>
            <a:bodyPr wrap="none">
              <a:spAutoFit/>
            </a:bodyPr>
            <a:lstStyle/>
            <a:p>
              <a:r>
                <a:rPr lang="en-US" altLang="en-US" sz="1400"/>
                <a:t>0</a:t>
              </a:r>
            </a:p>
          </p:txBody>
        </p:sp>
        <p:sp>
          <p:nvSpPr>
            <p:cNvPr id="19477" name="Line 29"/>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19478" name="Line 30"/>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19479" name="Line 31"/>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19480" name="Line 32"/>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19481" name="Line 33"/>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19482" name="Line 34"/>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19483" name="Line 35"/>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19484" name="Line 36"/>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nvGrpSpPr>
          <p:cNvPr id="9" name="Group 37"/>
          <p:cNvGrpSpPr>
            <a:grpSpLocks/>
          </p:cNvGrpSpPr>
          <p:nvPr/>
        </p:nvGrpSpPr>
        <p:grpSpPr bwMode="auto">
          <a:xfrm>
            <a:off x="5929313" y="217437"/>
            <a:ext cx="876300" cy="366712"/>
            <a:chOff x="3229" y="3568"/>
            <a:chExt cx="552" cy="231"/>
          </a:xfrm>
        </p:grpSpPr>
        <p:sp>
          <p:nvSpPr>
            <p:cNvPr id="19471" name="Line 38"/>
            <p:cNvSpPr>
              <a:spLocks noChangeShapeType="1"/>
            </p:cNvSpPr>
            <p:nvPr/>
          </p:nvSpPr>
          <p:spPr bwMode="auto">
            <a:xfrm flipH="1">
              <a:off x="3397" y="3684"/>
              <a:ext cx="384" cy="0"/>
            </a:xfrm>
            <a:prstGeom prst="line">
              <a:avLst/>
            </a:prstGeom>
            <a:noFill/>
            <a:ln w="57150">
              <a:solidFill>
                <a:srgbClr val="C00000"/>
              </a:solidFill>
              <a:round/>
              <a:headEnd type="arrow" w="med" len="med"/>
              <a:tailEnd/>
            </a:ln>
          </p:spPr>
          <p:txBody>
            <a:bodyPr/>
            <a:lstStyle/>
            <a:p>
              <a:endParaRPr lang="en-US"/>
            </a:p>
          </p:txBody>
        </p:sp>
        <p:sp>
          <p:nvSpPr>
            <p:cNvPr id="19472" name="Text Box 39"/>
            <p:cNvSpPr txBox="1">
              <a:spLocks noChangeArrowheads="1"/>
            </p:cNvSpPr>
            <p:nvPr/>
          </p:nvSpPr>
          <p:spPr bwMode="auto">
            <a:xfrm>
              <a:off x="3229" y="3568"/>
              <a:ext cx="204" cy="231"/>
            </a:xfrm>
            <a:prstGeom prst="rect">
              <a:avLst/>
            </a:prstGeom>
            <a:noFill/>
            <a:ln w="9525">
              <a:noFill/>
              <a:miter lim="800000"/>
              <a:headEnd/>
              <a:tailEnd/>
            </a:ln>
          </p:spPr>
          <p:txBody>
            <a:bodyPr wrap="none">
              <a:spAutoFit/>
            </a:bodyPr>
            <a:lstStyle/>
            <a:p>
              <a:r>
                <a:rPr lang="en-US" altLang="en-US" sz="1800" b="1">
                  <a:solidFill>
                    <a:srgbClr val="C00000"/>
                  </a:solidFill>
                </a:rPr>
                <a:t>F</a:t>
              </a:r>
            </a:p>
          </p:txBody>
        </p:sp>
      </p:grpSp>
      <p:grpSp>
        <p:nvGrpSpPr>
          <p:cNvPr id="45" name="Group 37"/>
          <p:cNvGrpSpPr>
            <a:grpSpLocks/>
          </p:cNvGrpSpPr>
          <p:nvPr/>
        </p:nvGrpSpPr>
        <p:grpSpPr bwMode="auto">
          <a:xfrm>
            <a:off x="7095010" y="914954"/>
            <a:ext cx="341313" cy="427035"/>
            <a:chOff x="3566" y="3681"/>
            <a:chExt cx="215" cy="269"/>
          </a:xfrm>
        </p:grpSpPr>
        <p:sp>
          <p:nvSpPr>
            <p:cNvPr id="46" name="Line 38"/>
            <p:cNvSpPr>
              <a:spLocks noChangeShapeType="1"/>
            </p:cNvSpPr>
            <p:nvPr/>
          </p:nvSpPr>
          <p:spPr bwMode="auto">
            <a:xfrm flipH="1" flipV="1">
              <a:off x="3590" y="3681"/>
              <a:ext cx="191" cy="3"/>
            </a:xfrm>
            <a:prstGeom prst="line">
              <a:avLst/>
            </a:prstGeom>
            <a:noFill/>
            <a:ln w="57150">
              <a:solidFill>
                <a:schemeClr val="tx1"/>
              </a:solidFill>
              <a:round/>
              <a:headEnd type="arrow" w="med" len="med"/>
              <a:tailEnd/>
            </a:ln>
          </p:spPr>
          <p:txBody>
            <a:bodyPr/>
            <a:lstStyle/>
            <a:p>
              <a:endParaRPr lang="en-US"/>
            </a:p>
          </p:txBody>
        </p:sp>
        <p:sp>
          <p:nvSpPr>
            <p:cNvPr id="47" name="Text Box 39"/>
            <p:cNvSpPr txBox="1">
              <a:spLocks noChangeArrowheads="1"/>
            </p:cNvSpPr>
            <p:nvPr/>
          </p:nvSpPr>
          <p:spPr bwMode="auto">
            <a:xfrm>
              <a:off x="3566" y="3719"/>
              <a:ext cx="204" cy="231"/>
            </a:xfrm>
            <a:prstGeom prst="rect">
              <a:avLst/>
            </a:prstGeom>
            <a:noFill/>
            <a:ln w="9525">
              <a:noFill/>
              <a:miter lim="800000"/>
              <a:headEnd/>
              <a:tailEnd/>
            </a:ln>
          </p:spPr>
          <p:txBody>
            <a:bodyPr wrap="none">
              <a:spAutoFit/>
            </a:bodyPr>
            <a:lstStyle/>
            <a:p>
              <a:r>
                <a:rPr lang="en-US" altLang="en-US" sz="1800" b="1" dirty="0" smtClean="0"/>
                <a:t>x</a:t>
              </a:r>
              <a:endParaRPr lang="en-US" altLang="en-US" sz="1800" b="1" dirty="0"/>
            </a:p>
          </p:txBody>
        </p:sp>
      </p:grpSp>
      <p:grpSp>
        <p:nvGrpSpPr>
          <p:cNvPr id="48" name="Group 37"/>
          <p:cNvGrpSpPr>
            <a:grpSpLocks/>
          </p:cNvGrpSpPr>
          <p:nvPr/>
        </p:nvGrpSpPr>
        <p:grpSpPr bwMode="auto">
          <a:xfrm>
            <a:off x="6783388" y="912604"/>
            <a:ext cx="327025" cy="441322"/>
            <a:chOff x="3575" y="3681"/>
            <a:chExt cx="206" cy="278"/>
          </a:xfrm>
        </p:grpSpPr>
        <p:sp>
          <p:nvSpPr>
            <p:cNvPr id="49" name="Line 38"/>
            <p:cNvSpPr>
              <a:spLocks noChangeShapeType="1"/>
            </p:cNvSpPr>
            <p:nvPr/>
          </p:nvSpPr>
          <p:spPr bwMode="auto">
            <a:xfrm flipH="1" flipV="1">
              <a:off x="3590" y="3681"/>
              <a:ext cx="191" cy="3"/>
            </a:xfrm>
            <a:prstGeom prst="line">
              <a:avLst/>
            </a:prstGeom>
            <a:noFill/>
            <a:ln w="57150">
              <a:solidFill>
                <a:schemeClr val="tx1"/>
              </a:solidFill>
              <a:round/>
              <a:headEnd type="none" w="med" len="med"/>
              <a:tailEnd type="arrow" w="med" len="med"/>
            </a:ln>
          </p:spPr>
          <p:txBody>
            <a:bodyPr/>
            <a:lstStyle/>
            <a:p>
              <a:endParaRPr lang="en-US"/>
            </a:p>
          </p:txBody>
        </p:sp>
        <p:sp>
          <p:nvSpPr>
            <p:cNvPr id="50" name="Text Box 39"/>
            <p:cNvSpPr txBox="1">
              <a:spLocks noChangeArrowheads="1"/>
            </p:cNvSpPr>
            <p:nvPr/>
          </p:nvSpPr>
          <p:spPr bwMode="auto">
            <a:xfrm>
              <a:off x="3575" y="3728"/>
              <a:ext cx="204" cy="231"/>
            </a:xfrm>
            <a:prstGeom prst="rect">
              <a:avLst/>
            </a:prstGeom>
            <a:noFill/>
            <a:ln w="9525">
              <a:noFill/>
              <a:miter lim="800000"/>
              <a:headEnd/>
              <a:tailEnd/>
            </a:ln>
          </p:spPr>
          <p:txBody>
            <a:bodyPr wrap="none">
              <a:spAutoFit/>
            </a:bodyPr>
            <a:lstStyle/>
            <a:p>
              <a:r>
                <a:rPr lang="en-US" altLang="en-US" sz="1800" b="1" dirty="0" smtClean="0"/>
                <a:t>x</a:t>
              </a:r>
              <a:endParaRPr lang="en-US" altLang="en-US" sz="1800" b="1" dirty="0"/>
            </a:p>
          </p:txBody>
        </p:sp>
      </p:grpSp>
      <p:sp>
        <p:nvSpPr>
          <p:cNvPr id="51" name="TextBox 50"/>
          <p:cNvSpPr txBox="1"/>
          <p:nvPr/>
        </p:nvSpPr>
        <p:spPr>
          <a:xfrm>
            <a:off x="5978761" y="1294227"/>
            <a:ext cx="2321169" cy="707886"/>
          </a:xfrm>
          <a:prstGeom prst="rect">
            <a:avLst/>
          </a:prstGeom>
          <a:noFill/>
        </p:spPr>
        <p:txBody>
          <a:bodyPr wrap="square" rtlCol="0">
            <a:spAutoFit/>
          </a:bodyPr>
          <a:lstStyle/>
          <a:p>
            <a:pPr algn="ctr"/>
            <a:r>
              <a:rPr lang="en-US" sz="2000" b="1" dirty="0" smtClean="0">
                <a:solidFill>
                  <a:srgbClr val="C00000"/>
                </a:solidFill>
              </a:rPr>
              <a:t>F</a:t>
            </a:r>
            <a:r>
              <a:rPr lang="en-US" sz="2000" b="1" dirty="0" smtClean="0">
                <a:solidFill>
                  <a:schemeClr val="bg2">
                    <a:lumMod val="50000"/>
                  </a:schemeClr>
                </a:solidFill>
              </a:rPr>
              <a:t> </a:t>
            </a:r>
            <a:r>
              <a:rPr lang="en-US" sz="2000" i="1" dirty="0" smtClean="0">
                <a:solidFill>
                  <a:schemeClr val="bg2">
                    <a:lumMod val="50000"/>
                  </a:schemeClr>
                </a:solidFill>
              </a:rPr>
              <a:t>and</a:t>
            </a:r>
            <a:r>
              <a:rPr lang="en-US" sz="2000" dirty="0" smtClean="0">
                <a:solidFill>
                  <a:schemeClr val="bg2">
                    <a:lumMod val="50000"/>
                  </a:schemeClr>
                </a:solidFill>
              </a:rPr>
              <a:t> </a:t>
            </a:r>
            <a:r>
              <a:rPr lang="en-US" sz="2000" b="1" dirty="0" smtClean="0">
                <a:solidFill>
                  <a:schemeClr val="bg2">
                    <a:lumMod val="50000"/>
                  </a:schemeClr>
                </a:solidFill>
              </a:rPr>
              <a:t>x</a:t>
            </a:r>
            <a:r>
              <a:rPr lang="en-US" sz="2000" dirty="0" smtClean="0">
                <a:solidFill>
                  <a:schemeClr val="bg2">
                    <a:lumMod val="50000"/>
                  </a:schemeClr>
                </a:solidFill>
              </a:rPr>
              <a:t> </a:t>
            </a:r>
            <a:r>
              <a:rPr lang="en-US" sz="2000" i="1" dirty="0" smtClean="0">
                <a:solidFill>
                  <a:schemeClr val="bg2">
                    <a:lumMod val="50000"/>
                  </a:schemeClr>
                </a:solidFill>
              </a:rPr>
              <a:t>oppose each other.</a:t>
            </a:r>
            <a:endParaRPr lang="en-US" sz="2000" i="1" dirty="0">
              <a:solidFill>
                <a:schemeClr val="bg2">
                  <a:lumMod val="50000"/>
                </a:schemeClr>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35170">
                                            <p:txEl>
                                              <p:pRg st="2" end="2"/>
                                            </p:txEl>
                                          </p:spTgt>
                                        </p:tgtEl>
                                        <p:attrNameLst>
                                          <p:attrName>style.visibility</p:attrName>
                                        </p:attrNameLst>
                                      </p:cBhvr>
                                      <p:to>
                                        <p:strVal val="visible"/>
                                      </p:to>
                                    </p:set>
                                    <p:anim calcmode="lin" valueType="num">
                                      <p:cBhvr additive="base">
                                        <p:cTn id="14" dur="500" fill="hold"/>
                                        <p:tgtEl>
                                          <p:spTgt spid="135170">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517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1000"/>
                                        <p:tgtEl>
                                          <p:spTgt spid="3"/>
                                        </p:tgtEl>
                                      </p:cBhvr>
                                    </p:animEffect>
                                  </p:childTnLst>
                                  <p:subTnLst>
                                    <p:audio>
                                      <p:cMediaNode>
                                        <p:cTn display="0" masterRel="sameClick">
                                          <p:stCondLst>
                                            <p:cond evt="begin" delay="0">
                                              <p:tn val="18"/>
                                            </p:cond>
                                          </p:stCondLst>
                                          <p:endCondLst>
                                            <p:cond evt="onStopAudio" delay="0">
                                              <p:tgtEl>
                                                <p:sldTgt/>
                                              </p:tgtEl>
                                            </p:cond>
                                          </p:endCondLst>
                                        </p:cTn>
                                        <p:tgtEl>
                                          <p:sndTgt r:embed="rId5" name="voltag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1000"/>
                                        <p:tgtEl>
                                          <p:spTgt spid="26"/>
                                        </p:tgtEl>
                                      </p:cBhvr>
                                    </p:animEffect>
                                  </p:childTnLst>
                                  <p:subTnLst>
                                    <p:audio>
                                      <p:cMediaNode>
                                        <p:cTn display="0" masterRel="sameClick">
                                          <p:stCondLst>
                                            <p:cond evt="begin" delay="0">
                                              <p:tn val="23"/>
                                            </p:cond>
                                          </p:stCondLst>
                                          <p:endCondLst>
                                            <p:cond evt="onStopAudio" delay="0">
                                              <p:tgtEl>
                                                <p:sldTgt/>
                                              </p:tgtEl>
                                            </p:cond>
                                          </p:endCondLst>
                                        </p:cTn>
                                        <p:tgtEl>
                                          <p:sndTgt r:embed="rId5" name="voltage.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childTnLst>
                                  <p:subTnLst>
                                    <p:audio>
                                      <p:cMediaNode>
                                        <p:cTn display="0" masterRel="sameClick">
                                          <p:stCondLst>
                                            <p:cond evt="begin" delay="0">
                                              <p:tn val="28"/>
                                            </p:cond>
                                          </p:stCondLst>
                                          <p:endCondLst>
                                            <p:cond evt="onStopAudio" delay="0">
                                              <p:tgtEl>
                                                <p:sldTgt/>
                                              </p:tgtEl>
                                            </p:cond>
                                          </p:endCondLst>
                                        </p:cTn>
                                        <p:tgtEl>
                                          <p:sndTgt r:embed="rId3" name="camera.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32"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diamond(out)">
                                      <p:cBhvr>
                                        <p:cTn id="35" dur="1000"/>
                                        <p:tgtEl>
                                          <p:spTgt spid="30"/>
                                        </p:tgtEl>
                                      </p:cBhvr>
                                    </p:animEffect>
                                  </p:childTnLst>
                                  <p:subTnLst>
                                    <p:audio>
                                      <p:cMediaNode>
                                        <p:cTn display="0" masterRel="sameClick">
                                          <p:stCondLst>
                                            <p:cond evt="begin" delay="0">
                                              <p:tn val="33"/>
                                            </p:cond>
                                          </p:stCondLst>
                                          <p:endCondLst>
                                            <p:cond evt="onStopAudio" delay="0">
                                              <p:tgtEl>
                                                <p:sldTgt/>
                                              </p:tgtEl>
                                            </p:cond>
                                          </p:endCondLst>
                                        </p:cTn>
                                        <p:tgtEl>
                                          <p:sndTgt r:embed="rId5" name="voltage.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subTnLst>
                                    <p:audio>
                                      <p:cMediaNode>
                                        <p:cTn display="0" masterRel="sameClick">
                                          <p:stCondLst>
                                            <p:cond evt="begin" delay="0">
                                              <p:tn val="38"/>
                                            </p:cond>
                                          </p:stCondLst>
                                          <p:endCondLst>
                                            <p:cond evt="onStopAudio" delay="0">
                                              <p:tgtEl>
                                                <p:sldTgt/>
                                              </p:tgtEl>
                                            </p:cond>
                                          </p:endCondLst>
                                        </p:cTn>
                                        <p:tgtEl>
                                          <p:sndTgt r:embed="rId6" name="whoosh.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500"/>
                                        <p:tgtEl>
                                          <p:spTgt spid="4"/>
                                        </p:tgtEl>
                                      </p:cBhvr>
                                    </p:animEffect>
                                  </p:childTnLst>
                                </p:cTn>
                              </p:par>
                              <p:par>
                                <p:cTn id="46" presetID="10" presetClass="entr" presetSubtype="0" fill="hold" nodeType="withEffect">
                                  <p:stCondLst>
                                    <p:cond delay="0"/>
                                  </p:stCondLst>
                                  <p:childTnLst>
                                    <p:set>
                                      <p:cBhvr>
                                        <p:cTn id="47" dur="1" fill="hold">
                                          <p:stCondLst>
                                            <p:cond delay="0"/>
                                          </p:stCondLst>
                                        </p:cTn>
                                        <p:tgtEl>
                                          <p:spTgt spid="45"/>
                                        </p:tgtEl>
                                        <p:attrNameLst>
                                          <p:attrName>style.visibility</p:attrName>
                                        </p:attrNameLst>
                                      </p:cBhvr>
                                      <p:to>
                                        <p:strVal val="visible"/>
                                      </p:to>
                                    </p:set>
                                    <p:animEffect transition="in" filter="fade">
                                      <p:cBhvr>
                                        <p:cTn id="48" dur="500"/>
                                        <p:tgtEl>
                                          <p:spTgt spid="45"/>
                                        </p:tgtEl>
                                      </p:cBhvr>
                                    </p:animEffect>
                                  </p:childTnLst>
                                  <p:subTnLst>
                                    <p:audio>
                                      <p:cMediaNode>
                                        <p:cTn display="0" masterRel="sameClick">
                                          <p:stCondLst>
                                            <p:cond evt="begin" delay="0">
                                              <p:tn val="46"/>
                                            </p:cond>
                                          </p:stCondLst>
                                          <p:endCondLst>
                                            <p:cond evt="onStopAudio" delay="0">
                                              <p:tgtEl>
                                                <p:sldTgt/>
                                              </p:tgtEl>
                                            </p:cond>
                                          </p:endCondLst>
                                        </p:cTn>
                                        <p:tgtEl>
                                          <p:sndTgt r:embed="rId3" name="camera.wav"/>
                                        </p:tgtEl>
                                      </p:cMediaNode>
                                    </p:audio>
                                  </p:subTnLst>
                                </p:cTn>
                              </p:par>
                              <p:par>
                                <p:cTn id="49" presetID="10" presetClass="exit" presetSubtype="0" fill="hold" grpId="1" nodeType="withEffect">
                                  <p:stCondLst>
                                    <p:cond delay="0"/>
                                  </p:stCondLst>
                                  <p:childTnLst>
                                    <p:animEffect transition="out" filter="fade">
                                      <p:cBhvr>
                                        <p:cTn id="50" dur="500"/>
                                        <p:tgtEl>
                                          <p:spTgt spid="30"/>
                                        </p:tgtEl>
                                      </p:cBhvr>
                                    </p:animEffect>
                                    <p:set>
                                      <p:cBhvr>
                                        <p:cTn id="51" dur="1" fill="hold">
                                          <p:stCondLst>
                                            <p:cond delay="499"/>
                                          </p:stCondLst>
                                        </p:cTn>
                                        <p:tgtEl>
                                          <p:spTgt spid="30"/>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26"/>
                                        </p:tgtEl>
                                      </p:cBhvr>
                                    </p:animEffect>
                                    <p:set>
                                      <p:cBhvr>
                                        <p:cTn id="54" dur="1" fill="hold">
                                          <p:stCondLst>
                                            <p:cond delay="499"/>
                                          </p:stCondLst>
                                        </p:cTn>
                                        <p:tgtEl>
                                          <p:spTgt spid="26"/>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500"/>
                                        <p:tgtEl>
                                          <p:spTgt spid="32"/>
                                        </p:tgtEl>
                                      </p:cBhvr>
                                    </p:animEffect>
                                    <p:set>
                                      <p:cBhvr>
                                        <p:cTn id="57" dur="1" fill="hold">
                                          <p:stCondLst>
                                            <p:cond delay="499"/>
                                          </p:stCondLst>
                                        </p:cTn>
                                        <p:tgtEl>
                                          <p:spTgt spid="32"/>
                                        </p:tgtEl>
                                        <p:attrNameLst>
                                          <p:attrName>style.visibility</p:attrName>
                                        </p:attrNameLst>
                                      </p:cBhvr>
                                      <p:to>
                                        <p:strVal val="hidden"/>
                                      </p:to>
                                    </p:set>
                                  </p:childTnLst>
                                </p:cTn>
                              </p:par>
                              <p:par>
                                <p:cTn id="58" presetID="10" presetClass="entr" presetSubtype="0" fill="hold" nodeType="with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fade">
                                      <p:cBhvr>
                                        <p:cTn id="60" dur="500"/>
                                        <p:tgtEl>
                                          <p:spTgt spid="5"/>
                                        </p:tgtEl>
                                      </p:cBhvr>
                                    </p:animEffect>
                                  </p:childTnLst>
                                  <p:subTnLst>
                                    <p:audio>
                                      <p:cMediaNode>
                                        <p:cTn display="0" masterRel="sameClick">
                                          <p:stCondLst>
                                            <p:cond evt="begin" delay="0">
                                              <p:tn val="58"/>
                                            </p:cond>
                                          </p:stCondLst>
                                          <p:endCondLst>
                                            <p:cond evt="onStopAudio" delay="0">
                                              <p:tgtEl>
                                                <p:sldTgt/>
                                              </p:tgtEl>
                                            </p:cond>
                                          </p:endCondLst>
                                        </p:cTn>
                                        <p:tgtEl>
                                          <p:sndTgt r:embed="rId3" name="camera.wav"/>
                                        </p:tgtEl>
                                      </p:cMediaNode>
                                    </p:audio>
                                  </p:sub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iterate type="lt">
                                    <p:tmPct val="10000"/>
                                  </p:iterate>
                                  <p:childTnLst>
                                    <p:set>
                                      <p:cBhvr>
                                        <p:cTn id="64" dur="1" fill="hold">
                                          <p:stCondLst>
                                            <p:cond delay="0"/>
                                          </p:stCondLst>
                                        </p:cTn>
                                        <p:tgtEl>
                                          <p:spTgt spid="51"/>
                                        </p:tgtEl>
                                        <p:attrNameLst>
                                          <p:attrName>style.visibility</p:attrName>
                                        </p:attrNameLst>
                                      </p:cBhvr>
                                      <p:to>
                                        <p:strVal val="visible"/>
                                      </p:to>
                                    </p:set>
                                    <p:anim calcmode="lin" valueType="num">
                                      <p:cBhvr additive="base">
                                        <p:cTn id="65" dur="500" fill="hold"/>
                                        <p:tgtEl>
                                          <p:spTgt spid="51"/>
                                        </p:tgtEl>
                                        <p:attrNameLst>
                                          <p:attrName>ppt_x</p:attrName>
                                        </p:attrNameLst>
                                      </p:cBhvr>
                                      <p:tavLst>
                                        <p:tav tm="0">
                                          <p:val>
                                            <p:strVal val="#ppt_x"/>
                                          </p:val>
                                        </p:tav>
                                        <p:tav tm="100000">
                                          <p:val>
                                            <p:strVal val="#ppt_x"/>
                                          </p:val>
                                        </p:tav>
                                      </p:tavLst>
                                    </p:anim>
                                    <p:anim calcmode="lin" valueType="num">
                                      <p:cBhvr additive="base">
                                        <p:cTn id="66" dur="500" fill="hold"/>
                                        <p:tgtEl>
                                          <p:spTgt spid="5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3"/>
                                            </p:cond>
                                          </p:stCondLst>
                                          <p:endCondLst>
                                            <p:cond evt="onStopAudio" delay="0">
                                              <p:tgtEl>
                                                <p:sldTgt/>
                                              </p:tgtEl>
                                            </p:cond>
                                          </p:endCondLst>
                                        </p:cTn>
                                        <p:tgtEl>
                                          <p:sndTgt r:embed="rId7" name="type.wav"/>
                                        </p:tgtEl>
                                      </p:cMediaNode>
                                    </p:audio>
                                  </p:sub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nodeType="clickEffect">
                                  <p:stCondLst>
                                    <p:cond delay="0"/>
                                  </p:stCondLst>
                                  <p:childTnLst>
                                    <p:set>
                                      <p:cBhvr>
                                        <p:cTn id="70" dur="1" fill="hold">
                                          <p:stCondLst>
                                            <p:cond delay="0"/>
                                          </p:stCondLst>
                                        </p:cTn>
                                        <p:tgtEl>
                                          <p:spTgt spid="135170">
                                            <p:txEl>
                                              <p:pRg st="3" end="3"/>
                                            </p:txEl>
                                          </p:spTgt>
                                        </p:tgtEl>
                                        <p:attrNameLst>
                                          <p:attrName>style.visibility</p:attrName>
                                        </p:attrNameLst>
                                      </p:cBhvr>
                                      <p:to>
                                        <p:strVal val="visible"/>
                                      </p:to>
                                    </p:set>
                                    <p:anim calcmode="lin" valueType="num">
                                      <p:cBhvr additive="base">
                                        <p:cTn id="71" dur="500" fill="hold"/>
                                        <p:tgtEl>
                                          <p:spTgt spid="135170">
                                            <p:txEl>
                                              <p:pRg st="3" end="3"/>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3517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4" name="arrow.wav"/>
                                        </p:tgtEl>
                                      </p:cMediaNode>
                                    </p:audio>
                                  </p:sub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fade">
                                      <p:cBhvr>
                                        <p:cTn id="77" dur="500"/>
                                        <p:tgtEl>
                                          <p:spTgt spid="6"/>
                                        </p:tgtEl>
                                      </p:cBhvr>
                                    </p:animEffect>
                                  </p:childTnLst>
                                </p:cTn>
                              </p:par>
                              <p:par>
                                <p:cTn id="78" presetID="10" presetClass="exit" presetSubtype="0" fill="hold" nodeType="withEffect">
                                  <p:stCondLst>
                                    <p:cond delay="0"/>
                                  </p:stCondLst>
                                  <p:childTnLst>
                                    <p:animEffect transition="out" filter="fade">
                                      <p:cBhvr>
                                        <p:cTn id="79" dur="500"/>
                                        <p:tgtEl>
                                          <p:spTgt spid="4"/>
                                        </p:tgtEl>
                                      </p:cBhvr>
                                    </p:animEffect>
                                    <p:set>
                                      <p:cBhvr>
                                        <p:cTn id="80" dur="1" fill="hold">
                                          <p:stCondLst>
                                            <p:cond delay="499"/>
                                          </p:stCondLst>
                                        </p:cTn>
                                        <p:tgtEl>
                                          <p:spTgt spid="4"/>
                                        </p:tgtEl>
                                        <p:attrNameLst>
                                          <p:attrName>style.visibility</p:attrName>
                                        </p:attrNameLst>
                                      </p:cBhvr>
                                      <p:to>
                                        <p:strVal val="hidden"/>
                                      </p:to>
                                    </p:set>
                                  </p:childTnLst>
                                </p:cTn>
                              </p:par>
                              <p:par>
                                <p:cTn id="81" presetID="10" presetClass="exit" presetSubtype="0" fill="hold" nodeType="withEffect">
                                  <p:stCondLst>
                                    <p:cond delay="0"/>
                                  </p:stCondLst>
                                  <p:childTnLst>
                                    <p:animEffect transition="out" filter="fade">
                                      <p:cBhvr>
                                        <p:cTn id="82" dur="500"/>
                                        <p:tgtEl>
                                          <p:spTgt spid="5"/>
                                        </p:tgtEl>
                                      </p:cBhvr>
                                    </p:animEffect>
                                    <p:set>
                                      <p:cBhvr>
                                        <p:cTn id="83" dur="1" fill="hold">
                                          <p:stCondLst>
                                            <p:cond delay="499"/>
                                          </p:stCondLst>
                                        </p:cTn>
                                        <p:tgtEl>
                                          <p:spTgt spid="5"/>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500"/>
                                        <p:tgtEl>
                                          <p:spTgt spid="45"/>
                                        </p:tgtEl>
                                      </p:cBhvr>
                                    </p:animEffect>
                                    <p:set>
                                      <p:cBhvr>
                                        <p:cTn id="86" dur="1" fill="hold">
                                          <p:stCondLst>
                                            <p:cond delay="499"/>
                                          </p:stCondLst>
                                        </p:cTn>
                                        <p:tgtEl>
                                          <p:spTgt spid="45"/>
                                        </p:tgtEl>
                                        <p:attrNameLst>
                                          <p:attrName>style.visibility</p:attrName>
                                        </p:attrNameLst>
                                      </p:cBhvr>
                                      <p:to>
                                        <p:strVal val="hidden"/>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fade">
                                      <p:cBhvr>
                                        <p:cTn id="91" dur="500"/>
                                        <p:tgtEl>
                                          <p:spTgt spid="7"/>
                                        </p:tgtEl>
                                      </p:cBhvr>
                                    </p:animEffect>
                                  </p:childTnLst>
                                </p:cTn>
                              </p:par>
                              <p:par>
                                <p:cTn id="92" presetID="10" presetClass="exit" presetSubtype="0" fill="hold" nodeType="withEffect">
                                  <p:stCondLst>
                                    <p:cond delay="0"/>
                                  </p:stCondLst>
                                  <p:childTnLst>
                                    <p:animEffect transition="out" filter="fade">
                                      <p:cBhvr>
                                        <p:cTn id="93" dur="500"/>
                                        <p:tgtEl>
                                          <p:spTgt spid="6"/>
                                        </p:tgtEl>
                                      </p:cBhvr>
                                    </p:animEffect>
                                    <p:set>
                                      <p:cBhvr>
                                        <p:cTn id="94" dur="1" fill="hold">
                                          <p:stCondLst>
                                            <p:cond delay="499"/>
                                          </p:stCondLst>
                                        </p:cTn>
                                        <p:tgtEl>
                                          <p:spTgt spid="6"/>
                                        </p:tgtEl>
                                        <p:attrNameLst>
                                          <p:attrName>style.visibility</p:attrName>
                                        </p:attrNameLst>
                                      </p:cBhvr>
                                      <p:to>
                                        <p:strVal val="hidden"/>
                                      </p:to>
                                    </p:set>
                                  </p:childTnLst>
                                </p:cTn>
                              </p:par>
                              <p:par>
                                <p:cTn id="95" presetID="10" presetClass="entr" presetSubtype="0" fill="hold" nodeType="with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fade">
                                      <p:cBhvr>
                                        <p:cTn id="97" dur="500"/>
                                        <p:tgtEl>
                                          <p:spTgt spid="9"/>
                                        </p:tgtEl>
                                      </p:cBhvr>
                                    </p:animEffect>
                                  </p:childTnLst>
                                  <p:subTnLst>
                                    <p:audio>
                                      <p:cMediaNode>
                                        <p:cTn display="0" masterRel="sameClick">
                                          <p:stCondLst>
                                            <p:cond evt="begin" delay="0">
                                              <p:tn val="95"/>
                                            </p:cond>
                                          </p:stCondLst>
                                          <p:endCondLst>
                                            <p:cond evt="onStopAudio" delay="0">
                                              <p:tgtEl>
                                                <p:sldTgt/>
                                              </p:tgtEl>
                                            </p:cond>
                                          </p:endCondLst>
                                        </p:cTn>
                                        <p:tgtEl>
                                          <p:sndTgt r:embed="rId3" name="camera.wav"/>
                                        </p:tgtEl>
                                      </p:cMediaNode>
                                    </p:audio>
                                  </p:subTnLst>
                                </p:cTn>
                              </p:par>
                              <p:par>
                                <p:cTn id="98" presetID="10" presetClass="entr" presetSubtype="0" fill="hold" nodeType="withEffect">
                                  <p:stCondLst>
                                    <p:cond delay="0"/>
                                  </p:stCondLst>
                                  <p:childTnLst>
                                    <p:set>
                                      <p:cBhvr>
                                        <p:cTn id="99" dur="1" fill="hold">
                                          <p:stCondLst>
                                            <p:cond delay="0"/>
                                          </p:stCondLst>
                                        </p:cTn>
                                        <p:tgtEl>
                                          <p:spTgt spid="48"/>
                                        </p:tgtEl>
                                        <p:attrNameLst>
                                          <p:attrName>style.visibility</p:attrName>
                                        </p:attrNameLst>
                                      </p:cBhvr>
                                      <p:to>
                                        <p:strVal val="visible"/>
                                      </p:to>
                                    </p:set>
                                    <p:animEffect transition="in" filter="fade">
                                      <p:cBhvr>
                                        <p:cTn id="100" dur="500"/>
                                        <p:tgtEl>
                                          <p:spTgt spid="48"/>
                                        </p:tgtEl>
                                      </p:cBhvr>
                                    </p:animEffect>
                                  </p:childTnLst>
                                  <p:subTnLst>
                                    <p:audio>
                                      <p:cMediaNode>
                                        <p:cTn display="0" masterRel="sameClick">
                                          <p:stCondLst>
                                            <p:cond evt="begin" delay="0">
                                              <p:tn val="98"/>
                                            </p:cond>
                                          </p:stCondLst>
                                          <p:endCondLst>
                                            <p:cond evt="onStopAudio" delay="0">
                                              <p:tgtEl>
                                                <p:sldTgt/>
                                              </p:tgtEl>
                                            </p:cond>
                                          </p:endCondLst>
                                        </p:cTn>
                                        <p:tgtEl>
                                          <p:sndTgt r:embed="rId3" name="camera.wav"/>
                                        </p:tgtEl>
                                      </p:cMediaNode>
                                    </p:audio>
                                  </p:sub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35170">
                                            <p:txEl>
                                              <p:pRg st="4" end="4"/>
                                            </p:txEl>
                                          </p:spTgt>
                                        </p:tgtEl>
                                        <p:attrNameLst>
                                          <p:attrName>style.visibility</p:attrName>
                                        </p:attrNameLst>
                                      </p:cBhvr>
                                      <p:to>
                                        <p:strVal val="visible"/>
                                      </p:to>
                                    </p:set>
                                    <p:anim calcmode="lin" valueType="num">
                                      <p:cBhvr additive="base">
                                        <p:cTn id="105" dur="500" fill="hold"/>
                                        <p:tgtEl>
                                          <p:spTgt spid="135170">
                                            <p:txEl>
                                              <p:pRg st="4" end="4"/>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13517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3"/>
                                            </p:cond>
                                          </p:stCondLst>
                                          <p:endCondLst>
                                            <p:cond evt="onStopAudio" delay="0">
                                              <p:tgtEl>
                                                <p:sldTgt/>
                                              </p:tgtEl>
                                            </p:cond>
                                          </p:endCondLst>
                                        </p:cTn>
                                        <p:tgtEl>
                                          <p:sndTgt r:embed="rId4" name="arrow.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nodeType="clickEffect">
                                  <p:stCondLst>
                                    <p:cond delay="0"/>
                                  </p:stCondLst>
                                  <p:childTnLst>
                                    <p:set>
                                      <p:cBhvr>
                                        <p:cTn id="110" dur="1" fill="hold">
                                          <p:stCondLst>
                                            <p:cond delay="0"/>
                                          </p:stCondLst>
                                        </p:cTn>
                                        <p:tgtEl>
                                          <p:spTgt spid="135170">
                                            <p:txEl>
                                              <p:pRg st="5" end="5"/>
                                            </p:txEl>
                                          </p:spTgt>
                                        </p:tgtEl>
                                        <p:attrNameLst>
                                          <p:attrName>style.visibility</p:attrName>
                                        </p:attrNameLst>
                                      </p:cBhvr>
                                      <p:to>
                                        <p:strVal val="visible"/>
                                      </p:to>
                                    </p:set>
                                    <p:anim calcmode="lin" valueType="num">
                                      <p:cBhvr additive="base">
                                        <p:cTn id="111" dur="500" fill="hold"/>
                                        <p:tgtEl>
                                          <p:spTgt spid="135170">
                                            <p:txEl>
                                              <p:pRg st="5" end="5"/>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135170">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9"/>
                                            </p:cond>
                                          </p:stCondLst>
                                          <p:endCondLst>
                                            <p:cond evt="onStopAudio" delay="0">
                                              <p:tgtEl>
                                                <p:sldTgt/>
                                              </p:tgtEl>
                                            </p:cond>
                                          </p:endCondLst>
                                        </p:cTn>
                                        <p:tgtEl>
                                          <p:sndTgt r:embed="rId4" name="arrow.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nodeType="clickEffect">
                                  <p:stCondLst>
                                    <p:cond delay="0"/>
                                  </p:stCondLst>
                                  <p:childTnLst>
                                    <p:set>
                                      <p:cBhvr>
                                        <p:cTn id="116" dur="1" fill="hold">
                                          <p:stCondLst>
                                            <p:cond delay="0"/>
                                          </p:stCondLst>
                                        </p:cTn>
                                        <p:tgtEl>
                                          <p:spTgt spid="135170">
                                            <p:txEl>
                                              <p:pRg st="6" end="6"/>
                                            </p:txEl>
                                          </p:spTgt>
                                        </p:tgtEl>
                                        <p:attrNameLst>
                                          <p:attrName>style.visibility</p:attrName>
                                        </p:attrNameLst>
                                      </p:cBhvr>
                                      <p:to>
                                        <p:strVal val="visible"/>
                                      </p:to>
                                    </p:set>
                                    <p:anim calcmode="lin" valueType="num">
                                      <p:cBhvr additive="base">
                                        <p:cTn id="117" dur="500" fill="hold"/>
                                        <p:tgtEl>
                                          <p:spTgt spid="135170">
                                            <p:txEl>
                                              <p:pRg st="6" end="6"/>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135170">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5"/>
                                            </p:cond>
                                          </p:stCondLst>
                                          <p:endCondLst>
                                            <p:cond evt="onStopAudio" delay="0">
                                              <p:tgtEl>
                                                <p:sldTgt/>
                                              </p:tgtEl>
                                            </p:cond>
                                          </p:endCondLst>
                                        </p:cTn>
                                        <p:tgtEl>
                                          <p:sndTgt r:embed="rId4" name="arrow.wav"/>
                                        </p:tgtEl>
                                      </p:cMediaNode>
                                    </p:audio>
                                  </p:sub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4" fill="hold" nodeType="clickEffect">
                                  <p:stCondLst>
                                    <p:cond delay="0"/>
                                  </p:stCondLst>
                                  <p:childTnLst>
                                    <p:set>
                                      <p:cBhvr>
                                        <p:cTn id="122" dur="1" fill="hold">
                                          <p:stCondLst>
                                            <p:cond delay="0"/>
                                          </p:stCondLst>
                                        </p:cTn>
                                        <p:tgtEl>
                                          <p:spTgt spid="135170">
                                            <p:txEl>
                                              <p:pRg st="7" end="7"/>
                                            </p:txEl>
                                          </p:spTgt>
                                        </p:tgtEl>
                                        <p:attrNameLst>
                                          <p:attrName>style.visibility</p:attrName>
                                        </p:attrNameLst>
                                      </p:cBhvr>
                                      <p:to>
                                        <p:strVal val="visible"/>
                                      </p:to>
                                    </p:set>
                                    <p:anim calcmode="lin" valueType="num">
                                      <p:cBhvr additive="base">
                                        <p:cTn id="123" dur="500" fill="hold"/>
                                        <p:tgtEl>
                                          <p:spTgt spid="135170">
                                            <p:txEl>
                                              <p:pRg st="7" end="7"/>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135170">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30" grpId="0" animBg="1"/>
      <p:bldP spid="30" grpId="1" animBg="1"/>
      <p:bldP spid="5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685800" y="1549400"/>
            <a:ext cx="7772400" cy="5308600"/>
          </a:xfrm>
          <a:prstGeom prst="rect">
            <a:avLst/>
          </a:prstGeom>
          <a:solidFill>
            <a:srgbClr val="EAEAEA"/>
          </a:solidFill>
          <a:ln>
            <a:noFill/>
          </a:ln>
          <a:effectLst/>
          <a:extLst/>
        </p:spPr>
        <p:txBody>
          <a:bodyPr/>
          <a:lstStyle>
            <a:lvl1pPr algn="ctr" eaLnBrk="0" hangingPunct="0">
              <a:spcBef>
                <a:spcPct val="20000"/>
              </a:spcBef>
              <a:defRPr sz="3200">
                <a:solidFill>
                  <a:schemeClr val="tx1"/>
                </a:solidFill>
                <a:latin typeface="Arial" charset="0"/>
              </a:defRPr>
            </a:lvl1pPr>
            <a:lvl2pPr marL="571500" algn="ctr" eaLnBrk="0" hangingPunct="0">
              <a:spcBef>
                <a:spcPct val="20000"/>
              </a:spcBef>
              <a:defRPr sz="2800">
                <a:solidFill>
                  <a:schemeClr val="tx1"/>
                </a:solidFill>
                <a:latin typeface="Arial" charset="0"/>
              </a:defRPr>
            </a:lvl2pPr>
            <a:lvl3pPr algn="ctr" eaLnBrk="0" hangingPunct="0">
              <a:spcBef>
                <a:spcPct val="20000"/>
              </a:spcBef>
              <a:defRPr sz="2400">
                <a:solidFill>
                  <a:schemeClr val="tx1"/>
                </a:solidFill>
                <a:latin typeface="Arial" charset="0"/>
              </a:defRPr>
            </a:lvl3pPr>
            <a:lvl4pPr algn="ctr" eaLnBrk="0" hangingPunct="0">
              <a:spcBef>
                <a:spcPct val="20000"/>
              </a:spcBef>
              <a:defRPr sz="2000">
                <a:solidFill>
                  <a:schemeClr val="tx1"/>
                </a:solidFill>
                <a:latin typeface="Arial" charset="0"/>
              </a:defRPr>
            </a:lvl4pPr>
            <a:lvl5pPr algn="ctr" eaLnBrk="0" hangingPunct="0">
              <a:spcBef>
                <a:spcPct val="20000"/>
              </a:spcBef>
              <a:defRPr sz="2000">
                <a:solidFill>
                  <a:schemeClr val="tx1"/>
                </a:solidFill>
                <a:latin typeface="Arial" charset="0"/>
              </a:defRPr>
            </a:lvl5pPr>
            <a:lvl6pPr algn="ctr" eaLnBrk="0" fontAlgn="base" hangingPunct="0">
              <a:spcBef>
                <a:spcPct val="20000"/>
              </a:spcBef>
              <a:spcAft>
                <a:spcPct val="0"/>
              </a:spcAft>
              <a:defRPr sz="2000">
                <a:solidFill>
                  <a:schemeClr val="tx1"/>
                </a:solidFill>
                <a:latin typeface="Arial" charset="0"/>
              </a:defRPr>
            </a:lvl6pPr>
            <a:lvl7pPr algn="ctr" eaLnBrk="0" fontAlgn="base" hangingPunct="0">
              <a:spcBef>
                <a:spcPct val="20000"/>
              </a:spcBef>
              <a:spcAft>
                <a:spcPct val="0"/>
              </a:spcAft>
              <a:defRPr sz="2000">
                <a:solidFill>
                  <a:schemeClr val="tx1"/>
                </a:solidFill>
                <a:latin typeface="Arial" charset="0"/>
              </a:defRPr>
            </a:lvl7pPr>
            <a:lvl8pPr algn="ctr" eaLnBrk="0" fontAlgn="base" hangingPunct="0">
              <a:spcBef>
                <a:spcPct val="20000"/>
              </a:spcBef>
              <a:spcAft>
                <a:spcPct val="0"/>
              </a:spcAft>
              <a:defRPr sz="2000">
                <a:solidFill>
                  <a:schemeClr val="tx1"/>
                </a:solidFill>
                <a:latin typeface="Arial" charset="0"/>
              </a:defRPr>
            </a:lvl8pPr>
            <a:lvl9pPr algn="ctr" eaLnBrk="0" fontAlgn="base" hangingPunct="0">
              <a:spcBef>
                <a:spcPct val="20000"/>
              </a:spcBef>
              <a:spcAft>
                <a:spcPct val="0"/>
              </a:spcAft>
              <a:defRPr sz="2000">
                <a:solidFill>
                  <a:schemeClr val="tx1"/>
                </a:solidFill>
                <a:latin typeface="Arial" charset="0"/>
              </a:defRPr>
            </a:lvl9pPr>
          </a:lstStyle>
          <a:p>
            <a:pPr algn="l">
              <a:defRPr/>
            </a:pPr>
            <a:r>
              <a:rPr lang="en-US" altLang="en-US" sz="2400" i="1" dirty="0" smtClean="0">
                <a:solidFill>
                  <a:schemeClr val="accent2"/>
                </a:solidFill>
              </a:rPr>
              <a:t>Conditions for simple harmonic motion </a:t>
            </a:r>
          </a:p>
          <a:p>
            <a:pPr algn="l">
              <a:lnSpc>
                <a:spcPct val="95000"/>
              </a:lnSpc>
              <a:defRPr/>
            </a:pPr>
            <a:r>
              <a:rPr lang="en-US" altLang="en-US" sz="2400" dirty="0" smtClean="0">
                <a:solidFill>
                  <a:srgbClr val="000000"/>
                </a:solidFill>
                <a:cs typeface="Times New Roman" pitchFamily="18" charset="0"/>
                <a:sym typeface="Symbol" pitchFamily="18" charset="2"/>
              </a:rPr>
              <a:t>If we place a pen on the oscillating mass, and pull                   a piece of paper at a constant speed past the pen,                   we trace out the displacement vs. time graph of SHM.</a:t>
            </a:r>
          </a:p>
          <a:p>
            <a:pPr algn="l">
              <a:lnSpc>
                <a:spcPct val="95000"/>
              </a:lnSpc>
              <a:spcBef>
                <a:spcPts val="15"/>
              </a:spcBef>
              <a:defRPr/>
            </a:pPr>
            <a:r>
              <a:rPr lang="en-US" altLang="en-US" sz="2400" dirty="0" smtClean="0">
                <a:solidFill>
                  <a:srgbClr val="000000"/>
                </a:solidFill>
                <a:cs typeface="Times New Roman" pitchFamily="18" charset="0"/>
                <a:sym typeface="Symbol" pitchFamily="18" charset="2"/>
              </a:rPr>
              <a:t>SHM traces out </a:t>
            </a:r>
            <a:r>
              <a:rPr lang="en-US" altLang="en-US" sz="2400" b="1" dirty="0" smtClean="0">
                <a:solidFill>
                  <a:srgbClr val="000000"/>
                </a:solidFill>
                <a:cs typeface="Times New Roman" pitchFamily="18" charset="0"/>
                <a:sym typeface="Symbol" pitchFamily="18" charset="2"/>
              </a:rPr>
              <a:t>perfect sinusoidal waveforms</a:t>
            </a:r>
            <a:r>
              <a:rPr lang="en-US" altLang="en-US" sz="2400" dirty="0" smtClean="0">
                <a:solidFill>
                  <a:srgbClr val="000000"/>
                </a:solidFill>
                <a:cs typeface="Times New Roman" pitchFamily="18" charset="0"/>
                <a:sym typeface="Symbol" pitchFamily="18" charset="2"/>
              </a:rPr>
              <a:t>.</a:t>
            </a:r>
          </a:p>
          <a:p>
            <a:pPr algn="l">
              <a:defRPr/>
            </a:pPr>
            <a:endParaRPr lang="en-US" altLang="en-US" sz="2400" dirty="0">
              <a:solidFill>
                <a:srgbClr val="000000"/>
              </a:solidFill>
              <a:latin typeface="+mn-lt"/>
              <a:cs typeface="Times New Roman" pitchFamily="18" charset="0"/>
              <a:sym typeface="Symbol" pitchFamily="18" charset="2"/>
            </a:endParaRPr>
          </a:p>
          <a:p>
            <a:pPr algn="l">
              <a:defRPr/>
            </a:pPr>
            <a:endParaRPr lang="en-US" altLang="en-US" sz="2400" dirty="0" smtClean="0">
              <a:solidFill>
                <a:srgbClr val="000000"/>
              </a:solidFill>
              <a:latin typeface="+mn-lt"/>
              <a:cs typeface="Times New Roman" pitchFamily="18" charset="0"/>
              <a:sym typeface="Symbol" pitchFamily="18" charset="2"/>
            </a:endParaRPr>
          </a:p>
          <a:p>
            <a:pPr algn="l">
              <a:defRPr/>
            </a:pPr>
            <a:endParaRPr lang="en-US" altLang="en-US" sz="2400" dirty="0">
              <a:solidFill>
                <a:srgbClr val="000000"/>
              </a:solidFill>
              <a:latin typeface="+mn-lt"/>
              <a:cs typeface="Times New Roman" pitchFamily="18" charset="0"/>
              <a:sym typeface="Symbol" pitchFamily="18" charset="2"/>
            </a:endParaRPr>
          </a:p>
          <a:p>
            <a:pPr algn="l">
              <a:defRPr/>
            </a:pPr>
            <a:endParaRPr lang="en-US" altLang="en-US" sz="2400" dirty="0" smtClean="0">
              <a:solidFill>
                <a:srgbClr val="000000"/>
              </a:solidFill>
              <a:latin typeface="+mn-lt"/>
              <a:cs typeface="Times New Roman" pitchFamily="18" charset="0"/>
              <a:sym typeface="Symbol" pitchFamily="18" charset="2"/>
            </a:endParaRPr>
          </a:p>
          <a:p>
            <a:pPr algn="l">
              <a:defRPr/>
            </a:pPr>
            <a:endParaRPr lang="en-US" altLang="en-US" sz="2400" dirty="0">
              <a:solidFill>
                <a:srgbClr val="000000"/>
              </a:solidFill>
              <a:latin typeface="+mn-lt"/>
              <a:cs typeface="Times New Roman" pitchFamily="18" charset="0"/>
              <a:sym typeface="Symbol" pitchFamily="18" charset="2"/>
            </a:endParaRPr>
          </a:p>
          <a:p>
            <a:pPr algn="l">
              <a:defRPr/>
            </a:pPr>
            <a:endParaRPr lang="en-US" altLang="en-US" sz="2400" dirty="0" smtClean="0">
              <a:solidFill>
                <a:srgbClr val="000000"/>
              </a:solidFill>
              <a:latin typeface="+mn-lt"/>
              <a:cs typeface="Times New Roman" pitchFamily="18" charset="0"/>
              <a:sym typeface="Symbol" pitchFamily="18" charset="2"/>
            </a:endParaRPr>
          </a:p>
          <a:p>
            <a:pPr algn="l">
              <a:spcBef>
                <a:spcPts val="700"/>
              </a:spcBef>
              <a:defRPr/>
            </a:pPr>
            <a:r>
              <a:rPr lang="en-US" altLang="en-US" sz="2400" dirty="0" smtClean="0">
                <a:solidFill>
                  <a:srgbClr val="000000"/>
                </a:solidFill>
                <a:cs typeface="Times New Roman" pitchFamily="18" charset="0"/>
                <a:sym typeface="Symbol" pitchFamily="18" charset="2"/>
              </a:rPr>
              <a:t>Note that the period can be found from the graph:                Just look for repeating cycles.</a:t>
            </a:r>
            <a:endParaRPr lang="en-US" altLang="en-US" sz="2400" dirty="0" smtClean="0">
              <a:solidFill>
                <a:srgbClr val="000000"/>
              </a:solidFill>
              <a:latin typeface="+mn-lt"/>
              <a:cs typeface="Times New Roman" pitchFamily="18" charset="0"/>
              <a:sym typeface="Symbol" pitchFamily="18" charset="2"/>
            </a:endParaRPr>
          </a:p>
          <a:p>
            <a:pPr algn="l">
              <a:defRPr/>
            </a:pPr>
            <a:endParaRPr lang="en-US" altLang="en-US" sz="2400" dirty="0" smtClean="0">
              <a:solidFill>
                <a:srgbClr val="000000"/>
              </a:solidFill>
              <a:latin typeface="+mn-lt"/>
              <a:cs typeface="Times New Roman" pitchFamily="18" charset="0"/>
              <a:sym typeface="Symbol" pitchFamily="18" charset="2"/>
            </a:endParaRPr>
          </a:p>
        </p:txBody>
      </p:sp>
      <p:grpSp>
        <p:nvGrpSpPr>
          <p:cNvPr id="2" name="Group 15"/>
          <p:cNvGrpSpPr>
            <a:grpSpLocks/>
          </p:cNvGrpSpPr>
          <p:nvPr/>
        </p:nvGrpSpPr>
        <p:grpSpPr bwMode="auto">
          <a:xfrm>
            <a:off x="8412163" y="3447142"/>
            <a:ext cx="7924800" cy="2738438"/>
            <a:chOff x="8412480" y="3831058"/>
            <a:chExt cx="7924800" cy="2737382"/>
          </a:xfrm>
        </p:grpSpPr>
        <p:sp>
          <p:nvSpPr>
            <p:cNvPr id="70" name="Rectangle 69"/>
            <p:cNvSpPr/>
            <p:nvPr/>
          </p:nvSpPr>
          <p:spPr>
            <a:xfrm>
              <a:off x="8425180" y="3831058"/>
              <a:ext cx="1582737"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Rectangle 70"/>
            <p:cNvSpPr/>
            <p:nvPr/>
          </p:nvSpPr>
          <p:spPr>
            <a:xfrm>
              <a:off x="10007917" y="3831058"/>
              <a:ext cx="1582738"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2" name="Rectangle 71"/>
            <p:cNvSpPr/>
            <p:nvPr/>
          </p:nvSpPr>
          <p:spPr>
            <a:xfrm>
              <a:off x="11590655" y="3831058"/>
              <a:ext cx="1582737"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3" name="Rectangle 72"/>
            <p:cNvSpPr/>
            <p:nvPr/>
          </p:nvSpPr>
          <p:spPr>
            <a:xfrm>
              <a:off x="13173392" y="3831058"/>
              <a:ext cx="1581150"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4" name="Rectangle 73"/>
            <p:cNvSpPr/>
            <p:nvPr/>
          </p:nvSpPr>
          <p:spPr>
            <a:xfrm>
              <a:off x="14754542" y="3831058"/>
              <a:ext cx="1582738"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6" name="Rectangle 75"/>
            <p:cNvSpPr/>
            <p:nvPr/>
          </p:nvSpPr>
          <p:spPr>
            <a:xfrm>
              <a:off x="8425180" y="5189434"/>
              <a:ext cx="1582737"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7" name="Rectangle 76"/>
            <p:cNvSpPr/>
            <p:nvPr/>
          </p:nvSpPr>
          <p:spPr>
            <a:xfrm>
              <a:off x="10007917" y="5189434"/>
              <a:ext cx="1582738"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8" name="Rectangle 77"/>
            <p:cNvSpPr/>
            <p:nvPr/>
          </p:nvSpPr>
          <p:spPr>
            <a:xfrm>
              <a:off x="11590655" y="5189434"/>
              <a:ext cx="1582737"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9" name="Rectangle 78"/>
            <p:cNvSpPr/>
            <p:nvPr/>
          </p:nvSpPr>
          <p:spPr>
            <a:xfrm>
              <a:off x="13173392" y="5189434"/>
              <a:ext cx="1581150"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0" name="Rectangle 79"/>
            <p:cNvSpPr/>
            <p:nvPr/>
          </p:nvSpPr>
          <p:spPr>
            <a:xfrm>
              <a:off x="14754542" y="5189434"/>
              <a:ext cx="1582738" cy="13694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Freeform 11"/>
            <p:cNvSpPr/>
            <p:nvPr/>
          </p:nvSpPr>
          <p:spPr>
            <a:xfrm>
              <a:off x="8412480" y="3834232"/>
              <a:ext cx="7912100" cy="2727861"/>
            </a:xfrm>
            <a:custGeom>
              <a:avLst/>
              <a:gdLst>
                <a:gd name="connsiteX0" fmla="*/ 0 w 9144000"/>
                <a:gd name="connsiteY0" fmla="*/ 2727960 h 2727960"/>
                <a:gd name="connsiteX1" fmla="*/ 259080 w 9144000"/>
                <a:gd name="connsiteY1" fmla="*/ 2423160 h 2727960"/>
                <a:gd name="connsiteX2" fmla="*/ 914400 w 9144000"/>
                <a:gd name="connsiteY2" fmla="*/ 1356360 h 2727960"/>
                <a:gd name="connsiteX3" fmla="*/ 1844040 w 9144000"/>
                <a:gd name="connsiteY3" fmla="*/ 0 h 2727960"/>
                <a:gd name="connsiteX4" fmla="*/ 2712720 w 9144000"/>
                <a:gd name="connsiteY4" fmla="*/ 1356360 h 2727960"/>
                <a:gd name="connsiteX5" fmla="*/ 3672840 w 9144000"/>
                <a:gd name="connsiteY5" fmla="*/ 2727960 h 2727960"/>
                <a:gd name="connsiteX6" fmla="*/ 4587240 w 9144000"/>
                <a:gd name="connsiteY6" fmla="*/ 1356360 h 2727960"/>
                <a:gd name="connsiteX7" fmla="*/ 5501640 w 9144000"/>
                <a:gd name="connsiteY7" fmla="*/ 0 h 2727960"/>
                <a:gd name="connsiteX8" fmla="*/ 6416040 w 9144000"/>
                <a:gd name="connsiteY8" fmla="*/ 1356360 h 2727960"/>
                <a:gd name="connsiteX9" fmla="*/ 7345680 w 9144000"/>
                <a:gd name="connsiteY9" fmla="*/ 2727960 h 2727960"/>
                <a:gd name="connsiteX10" fmla="*/ 8229600 w 9144000"/>
                <a:gd name="connsiteY10" fmla="*/ 1356360 h 2727960"/>
                <a:gd name="connsiteX11" fmla="*/ 8854440 w 9144000"/>
                <a:gd name="connsiteY11" fmla="*/ 228600 h 2727960"/>
                <a:gd name="connsiteX12" fmla="*/ 9144000 w 9144000"/>
                <a:gd name="connsiteY12" fmla="*/ 0 h 272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2727960">
                  <a:moveTo>
                    <a:pt x="0" y="2727960"/>
                  </a:moveTo>
                  <a:cubicBezTo>
                    <a:pt x="53340" y="2689860"/>
                    <a:pt x="106680" y="2651760"/>
                    <a:pt x="259080" y="2423160"/>
                  </a:cubicBezTo>
                  <a:cubicBezTo>
                    <a:pt x="411480" y="2194560"/>
                    <a:pt x="650240" y="1760220"/>
                    <a:pt x="914400" y="1356360"/>
                  </a:cubicBezTo>
                  <a:cubicBezTo>
                    <a:pt x="1178560" y="952500"/>
                    <a:pt x="1544320" y="0"/>
                    <a:pt x="1844040" y="0"/>
                  </a:cubicBezTo>
                  <a:cubicBezTo>
                    <a:pt x="2143760" y="0"/>
                    <a:pt x="2407920" y="901700"/>
                    <a:pt x="2712720" y="1356360"/>
                  </a:cubicBezTo>
                  <a:cubicBezTo>
                    <a:pt x="3017520" y="1811020"/>
                    <a:pt x="3360420" y="2727960"/>
                    <a:pt x="3672840" y="2727960"/>
                  </a:cubicBezTo>
                  <a:cubicBezTo>
                    <a:pt x="3985260" y="2727960"/>
                    <a:pt x="4587240" y="1356360"/>
                    <a:pt x="4587240" y="1356360"/>
                  </a:cubicBezTo>
                  <a:cubicBezTo>
                    <a:pt x="4892040" y="901700"/>
                    <a:pt x="5196840" y="0"/>
                    <a:pt x="5501640" y="0"/>
                  </a:cubicBezTo>
                  <a:cubicBezTo>
                    <a:pt x="5806440" y="0"/>
                    <a:pt x="6416040" y="1356360"/>
                    <a:pt x="6416040" y="1356360"/>
                  </a:cubicBezTo>
                  <a:cubicBezTo>
                    <a:pt x="6723380" y="1811020"/>
                    <a:pt x="7043420" y="2727960"/>
                    <a:pt x="7345680" y="2727960"/>
                  </a:cubicBezTo>
                  <a:cubicBezTo>
                    <a:pt x="7647940" y="2727960"/>
                    <a:pt x="7978140" y="1772920"/>
                    <a:pt x="8229600" y="1356360"/>
                  </a:cubicBezTo>
                  <a:cubicBezTo>
                    <a:pt x="8481060" y="939800"/>
                    <a:pt x="8702040" y="454660"/>
                    <a:pt x="8854440" y="228600"/>
                  </a:cubicBezTo>
                  <a:cubicBezTo>
                    <a:pt x="9006840" y="2540"/>
                    <a:pt x="9075420" y="1270"/>
                    <a:pt x="9144000" y="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4" name="Straight Connector 13"/>
            <p:cNvCxnSpPr>
              <a:endCxn id="12" idx="12"/>
            </p:cNvCxnSpPr>
            <p:nvPr/>
          </p:nvCxnSpPr>
          <p:spPr>
            <a:xfrm flipH="1" flipV="1">
              <a:off x="16324580" y="3834232"/>
              <a:ext cx="12700" cy="272468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H="1" flipV="1">
              <a:off x="8412480" y="3843753"/>
              <a:ext cx="12700" cy="272468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 name="Rectangle 3"/>
          <p:cNvSpPr/>
          <p:nvPr/>
        </p:nvSpPr>
        <p:spPr>
          <a:xfrm>
            <a:off x="8450263" y="3259817"/>
            <a:ext cx="693737" cy="330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485"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45" name="Freeform 6"/>
          <p:cNvSpPr>
            <a:spLocks/>
          </p:cNvSpPr>
          <p:nvPr/>
        </p:nvSpPr>
        <p:spPr bwMode="auto">
          <a:xfrm rot="5400000">
            <a:off x="6438900" y="3729038"/>
            <a:ext cx="3962400"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7" name="Rectangle 7"/>
          <p:cNvSpPr>
            <a:spLocks noChangeArrowheads="1"/>
          </p:cNvSpPr>
          <p:nvPr/>
        </p:nvSpPr>
        <p:spPr bwMode="auto">
          <a:xfrm rot="5400000">
            <a:off x="8115300" y="5890305"/>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sp>
        <p:nvSpPr>
          <p:cNvPr id="3" name="Rectangle 2"/>
          <p:cNvSpPr/>
          <p:nvPr/>
        </p:nvSpPr>
        <p:spPr>
          <a:xfrm>
            <a:off x="7924800" y="1384980"/>
            <a:ext cx="1020763" cy="822325"/>
          </a:xfrm>
          <a:prstGeom prst="rect">
            <a:avLst/>
          </a:prstGeom>
          <a:blipFill>
            <a:blip r:embed="rId7"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 name="Group 23"/>
          <p:cNvGrpSpPr>
            <a:grpSpLocks/>
          </p:cNvGrpSpPr>
          <p:nvPr/>
        </p:nvGrpSpPr>
        <p:grpSpPr bwMode="auto">
          <a:xfrm>
            <a:off x="402772" y="3439205"/>
            <a:ext cx="8247063" cy="2727325"/>
            <a:chOff x="188154" y="292469"/>
            <a:chExt cx="8247186" cy="2727960"/>
          </a:xfrm>
        </p:grpSpPr>
        <p:cxnSp>
          <p:nvCxnSpPr>
            <p:cNvPr id="21" name="Straight Arrow Connector 20"/>
            <p:cNvCxnSpPr/>
            <p:nvPr/>
          </p:nvCxnSpPr>
          <p:spPr>
            <a:xfrm flipV="1">
              <a:off x="188154" y="292469"/>
              <a:ext cx="12700" cy="272796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00854" y="1650097"/>
              <a:ext cx="8234486" cy="1111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5" name="TextBox 24"/>
          <p:cNvSpPr txBox="1">
            <a:spLocks noChangeArrowheads="1"/>
          </p:cNvSpPr>
          <p:nvPr/>
        </p:nvSpPr>
        <p:spPr bwMode="auto">
          <a:xfrm>
            <a:off x="276225" y="2969305"/>
            <a:ext cx="363538" cy="523875"/>
          </a:xfrm>
          <a:prstGeom prst="rect">
            <a:avLst/>
          </a:prstGeom>
          <a:noFill/>
          <a:ln w="9525">
            <a:noFill/>
            <a:miter lim="800000"/>
            <a:headEnd/>
            <a:tailEnd/>
          </a:ln>
        </p:spPr>
        <p:txBody>
          <a:bodyPr wrap="none">
            <a:spAutoFit/>
          </a:bodyPr>
          <a:lstStyle/>
          <a:p>
            <a:r>
              <a:rPr lang="en-US" sz="2800" i="1"/>
              <a:t>x</a:t>
            </a:r>
          </a:p>
        </p:txBody>
      </p:sp>
      <p:sp>
        <p:nvSpPr>
          <p:cNvPr id="114" name="TextBox 113"/>
          <p:cNvSpPr txBox="1">
            <a:spLocks noChangeArrowheads="1"/>
          </p:cNvSpPr>
          <p:nvPr/>
        </p:nvSpPr>
        <p:spPr bwMode="auto">
          <a:xfrm>
            <a:off x="8777288" y="4531405"/>
            <a:ext cx="282575" cy="523875"/>
          </a:xfrm>
          <a:prstGeom prst="rect">
            <a:avLst/>
          </a:prstGeom>
          <a:noFill/>
          <a:ln w="9525">
            <a:noFill/>
            <a:miter lim="800000"/>
            <a:headEnd/>
            <a:tailEnd/>
          </a:ln>
        </p:spPr>
        <p:txBody>
          <a:bodyPr wrap="none">
            <a:spAutoFit/>
          </a:bodyPr>
          <a:lstStyle/>
          <a:p>
            <a:r>
              <a:rPr lang="en-US" sz="2800" i="1"/>
              <a:t>t</a:t>
            </a:r>
          </a:p>
        </p:txBody>
      </p:sp>
      <p:cxnSp>
        <p:nvCxnSpPr>
          <p:cNvPr id="29" name="Straight Arrow Connector 28"/>
          <p:cNvCxnSpPr/>
          <p:nvPr/>
        </p:nvCxnSpPr>
        <p:spPr>
          <a:xfrm flipV="1">
            <a:off x="427038" y="6158592"/>
            <a:ext cx="3165475" cy="12700"/>
          </a:xfrm>
          <a:prstGeom prst="straightConnector1">
            <a:avLst/>
          </a:prstGeom>
          <a:ln w="57150">
            <a:solidFill>
              <a:srgbClr val="7030A0"/>
            </a:solidFill>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V="1">
            <a:off x="2768600" y="4801280"/>
            <a:ext cx="3165475" cy="12700"/>
          </a:xfrm>
          <a:prstGeom prst="straightConnector1">
            <a:avLst/>
          </a:prstGeom>
          <a:ln w="57150">
            <a:solidFill>
              <a:srgbClr val="7030A0"/>
            </a:solidFill>
            <a:headEnd type="diamond"/>
            <a:tailEnd type="diamond"/>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5170">
                                            <p:txEl>
                                              <p:pRg st="1" end="1"/>
                                            </p:txEl>
                                          </p:spTgt>
                                        </p:tgtEl>
                                        <p:attrNameLst>
                                          <p:attrName>style.visibility</p:attrName>
                                        </p:attrNameLst>
                                      </p:cBhvr>
                                      <p:to>
                                        <p:strVal val="visible"/>
                                      </p:to>
                                    </p:set>
                                    <p:anim calcmode="lin" valueType="num">
                                      <p:cBhvr additive="base">
                                        <p:cTn id="7" dur="500" fill="hold"/>
                                        <p:tgtEl>
                                          <p:spTgt spid="1351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517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par>
                          <p:cTn id="13" fill="hold">
                            <p:stCondLst>
                              <p:cond delay="0"/>
                            </p:stCondLst>
                            <p:childTnLst>
                              <p:par>
                                <p:cTn id="14" presetID="10" presetClass="entr" presetSubtype="0" fill="hold" grpId="0" nodeType="after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fade">
                                      <p:cBhvr>
                                        <p:cTn id="16" dur="2000"/>
                                        <p:tgtEl>
                                          <p:spTgt spid="45"/>
                                        </p:tgtEl>
                                      </p:cBhvr>
                                    </p:animEffect>
                                  </p:childTnLst>
                                  <p:subTnLst>
                                    <p:audio>
                                      <p:cMediaNode>
                                        <p:cTn display="0" masterRel="sameClick">
                                          <p:stCondLst>
                                            <p:cond evt="begin" delay="0">
                                              <p:tn val="14"/>
                                            </p:cond>
                                          </p:stCondLst>
                                          <p:endCondLst>
                                            <p:cond evt="onStopAudio" delay="0">
                                              <p:tgtEl>
                                                <p:sldTgt/>
                                              </p:tgtEl>
                                            </p:cond>
                                          </p:endCondLst>
                                        </p:cTn>
                                        <p:tgtEl>
                                          <p:sndTgt r:embed="rId4" name="arrow.wav"/>
                                        </p:tgtEl>
                                      </p:cMediaNode>
                                    </p:audio>
                                  </p:subTnLst>
                                </p:cTn>
                              </p:par>
                              <p:par>
                                <p:cTn id="17" presetID="10"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fade">
                                      <p:cBhvr>
                                        <p:cTn id="19" dur="2000"/>
                                        <p:tgtEl>
                                          <p:spTgt spid="47"/>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mph" presetSubtype="0" repeatCount="indefinite" accel="50000" decel="50000" autoRev="1" fill="hold" grpId="1" nodeType="clickEffect">
                                  <p:stCondLst>
                                    <p:cond delay="0"/>
                                  </p:stCondLst>
                                  <p:childTnLst>
                                    <p:animScale>
                                      <p:cBhvr>
                                        <p:cTn id="23" dur="1000" fill="hold"/>
                                        <p:tgtEl>
                                          <p:spTgt spid="45"/>
                                        </p:tgtEl>
                                      </p:cBhvr>
                                      <p:by x="100000" y="25000"/>
                                    </p:animScale>
                                  </p:childTnLst>
                                </p:cTn>
                              </p:par>
                              <p:par>
                                <p:cTn id="24" presetID="22" presetClass="entr" presetSubtype="4"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down)">
                                      <p:cBhvr>
                                        <p:cTn id="26" dur="1000"/>
                                        <p:tgtEl>
                                          <p:spTgt spid="2"/>
                                        </p:tgtEl>
                                      </p:cBhvr>
                                    </p:animEffect>
                                  </p:childTnLst>
                                </p:cTn>
                              </p:par>
                              <p:par>
                                <p:cTn id="27" presetID="35" presetClass="path" presetSubtype="0" repeatCount="indefinite" accel="50000" decel="50000" autoRev="1" fill="hold" grpId="2" nodeType="withEffect">
                                  <p:stCondLst>
                                    <p:cond delay="0"/>
                                  </p:stCondLst>
                                  <p:childTnLst>
                                    <p:animMotion origin="layout" path="M 4.44444E-6 -4.81481E-6 L 0.00052 -0.20208 " pathEditMode="relative" rAng="0" ptsTypes="AA">
                                      <p:cBhvr>
                                        <p:cTn id="28" dur="1000" fill="hold"/>
                                        <p:tgtEl>
                                          <p:spTgt spid="45"/>
                                        </p:tgtEl>
                                        <p:attrNameLst>
                                          <p:attrName>ppt_x</p:attrName>
                                          <p:attrName>ppt_y</p:attrName>
                                        </p:attrNameLst>
                                      </p:cBhvr>
                                      <p:rCtr x="0" y="-101"/>
                                    </p:animMotion>
                                  </p:childTnLst>
                                </p:cTn>
                              </p:par>
                              <p:par>
                                <p:cTn id="29" presetID="35" presetClass="path" presetSubtype="0" repeatCount="indefinite" accel="50000" decel="50000" autoRev="1" fill="hold" grpId="1" nodeType="withEffect">
                                  <p:stCondLst>
                                    <p:cond delay="0"/>
                                  </p:stCondLst>
                                  <p:childTnLst>
                                    <p:animMotion origin="layout" path="M 0.00035 -0.00023 L -3.33333E-6 -0.39791 " pathEditMode="relative" rAng="0" ptsTypes="AA">
                                      <p:cBhvr>
                                        <p:cTn id="30" dur="1000" fill="hold"/>
                                        <p:tgtEl>
                                          <p:spTgt spid="47"/>
                                        </p:tgtEl>
                                        <p:attrNameLst>
                                          <p:attrName>ppt_x</p:attrName>
                                          <p:attrName>ppt_y</p:attrName>
                                        </p:attrNameLst>
                                      </p:cBhvr>
                                      <p:rCtr x="0" y="-199"/>
                                    </p:animMotion>
                                  </p:childTnLst>
                                </p:cTn>
                              </p:par>
                            </p:childTnLst>
                          </p:cTn>
                        </p:par>
                        <p:par>
                          <p:cTn id="31" fill="hold">
                            <p:stCondLst>
                              <p:cond delay="2000"/>
                            </p:stCondLst>
                            <p:childTnLst>
                              <p:par>
                                <p:cTn id="32" presetID="35" presetClass="path" presetSubtype="0" fill="hold" nodeType="afterEffect">
                                  <p:stCondLst>
                                    <p:cond delay="0"/>
                                  </p:stCondLst>
                                  <p:childTnLst>
                                    <p:animMotion origin="layout" path="M 1.38889E-6 -1.85185E-6 L -0.875 -1.85185E-6 " pathEditMode="relative" rAng="0" ptsTypes="AA">
                                      <p:cBhvr>
                                        <p:cTn id="33" dur="5000" fill="hold"/>
                                        <p:tgtEl>
                                          <p:spTgt spid="2"/>
                                        </p:tgtEl>
                                        <p:attrNameLst>
                                          <p:attrName>ppt_x</p:attrName>
                                          <p:attrName>ppt_y</p:attrName>
                                        </p:attrNameLst>
                                      </p:cBhvr>
                                      <p:rCtr x="-438" y="0"/>
                                    </p:animMotion>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1000"/>
                                        <p:tgtEl>
                                          <p:spTgt spid="5"/>
                                        </p:tgtEl>
                                      </p:cBhvr>
                                    </p:animEffect>
                                  </p:childTnLst>
                                  <p:subTnLst>
                                    <p:audio>
                                      <p:cMediaNode>
                                        <p:cTn display="0" masterRel="sameClick">
                                          <p:stCondLst>
                                            <p:cond evt="begin" delay="0">
                                              <p:tn val="36"/>
                                            </p:cond>
                                          </p:stCondLst>
                                          <p:endCondLst>
                                            <p:cond evt="onStopAudio" delay="0">
                                              <p:tgtEl>
                                                <p:sldTgt/>
                                              </p:tgtEl>
                                            </p:cond>
                                          </p:endCondLst>
                                        </p:cTn>
                                        <p:tgtEl>
                                          <p:sndTgt r:embed="rId5" name="chimes.wav"/>
                                        </p:tgtEl>
                                      </p:cMediaNode>
                                    </p:audio>
                                  </p:sub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 calcmode="lin" valueType="num">
                                      <p:cBhvr>
                                        <p:cTn id="43" dur="500" fill="hold"/>
                                        <p:tgtEl>
                                          <p:spTgt spid="25"/>
                                        </p:tgtEl>
                                        <p:attrNameLst>
                                          <p:attrName>ppt_w</p:attrName>
                                        </p:attrNameLst>
                                      </p:cBhvr>
                                      <p:tavLst>
                                        <p:tav tm="0">
                                          <p:val>
                                            <p:fltVal val="0"/>
                                          </p:val>
                                        </p:tav>
                                        <p:tav tm="100000">
                                          <p:val>
                                            <p:strVal val="#ppt_w"/>
                                          </p:val>
                                        </p:tav>
                                      </p:tavLst>
                                    </p:anim>
                                    <p:anim calcmode="lin" valueType="num">
                                      <p:cBhvr>
                                        <p:cTn id="44" dur="500" fill="hold"/>
                                        <p:tgtEl>
                                          <p:spTgt spid="25"/>
                                        </p:tgtEl>
                                        <p:attrNameLst>
                                          <p:attrName>ppt_h</p:attrName>
                                        </p:attrNameLst>
                                      </p:cBhvr>
                                      <p:tavLst>
                                        <p:tav tm="0">
                                          <p:val>
                                            <p:fltVal val="0"/>
                                          </p:val>
                                        </p:tav>
                                        <p:tav tm="100000">
                                          <p:val>
                                            <p:strVal val="#ppt_h"/>
                                          </p:val>
                                        </p:tav>
                                      </p:tavLst>
                                    </p:anim>
                                    <p:animEffect transition="in" filter="fade">
                                      <p:cBhvr>
                                        <p:cTn id="45" dur="500"/>
                                        <p:tgtEl>
                                          <p:spTgt spid="25"/>
                                        </p:tgtEl>
                                      </p:cBhvr>
                                    </p:animEffect>
                                  </p:childTnLst>
                                  <p:subTnLst>
                                    <p:audio>
                                      <p:cMediaNode>
                                        <p:cTn display="0" masterRel="sameClick">
                                          <p:stCondLst>
                                            <p:cond evt="begin" delay="0">
                                              <p:tn val="41"/>
                                            </p:cond>
                                          </p:stCondLst>
                                          <p:endCondLst>
                                            <p:cond evt="onStopAudio" delay="0">
                                              <p:tgtEl>
                                                <p:sldTgt/>
                                              </p:tgtEl>
                                            </p:cond>
                                          </p:endCondLst>
                                        </p:cTn>
                                        <p:tgtEl>
                                          <p:sndTgt r:embed="rId3" name="camera.wav"/>
                                        </p:tgtEl>
                                      </p:cMediaNode>
                                    </p:audio>
                                  </p:sub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14"/>
                                        </p:tgtEl>
                                        <p:attrNameLst>
                                          <p:attrName>style.visibility</p:attrName>
                                        </p:attrNameLst>
                                      </p:cBhvr>
                                      <p:to>
                                        <p:strVal val="visible"/>
                                      </p:to>
                                    </p:set>
                                    <p:anim calcmode="lin" valueType="num">
                                      <p:cBhvr>
                                        <p:cTn id="50" dur="500" fill="hold"/>
                                        <p:tgtEl>
                                          <p:spTgt spid="114"/>
                                        </p:tgtEl>
                                        <p:attrNameLst>
                                          <p:attrName>ppt_w</p:attrName>
                                        </p:attrNameLst>
                                      </p:cBhvr>
                                      <p:tavLst>
                                        <p:tav tm="0">
                                          <p:val>
                                            <p:fltVal val="0"/>
                                          </p:val>
                                        </p:tav>
                                        <p:tav tm="100000">
                                          <p:val>
                                            <p:strVal val="#ppt_w"/>
                                          </p:val>
                                        </p:tav>
                                      </p:tavLst>
                                    </p:anim>
                                    <p:anim calcmode="lin" valueType="num">
                                      <p:cBhvr>
                                        <p:cTn id="51" dur="500" fill="hold"/>
                                        <p:tgtEl>
                                          <p:spTgt spid="114"/>
                                        </p:tgtEl>
                                        <p:attrNameLst>
                                          <p:attrName>ppt_h</p:attrName>
                                        </p:attrNameLst>
                                      </p:cBhvr>
                                      <p:tavLst>
                                        <p:tav tm="0">
                                          <p:val>
                                            <p:fltVal val="0"/>
                                          </p:val>
                                        </p:tav>
                                        <p:tav tm="100000">
                                          <p:val>
                                            <p:strVal val="#ppt_h"/>
                                          </p:val>
                                        </p:tav>
                                      </p:tavLst>
                                    </p:anim>
                                    <p:animEffect transition="in" filter="fade">
                                      <p:cBhvr>
                                        <p:cTn id="52" dur="500"/>
                                        <p:tgtEl>
                                          <p:spTgt spid="114"/>
                                        </p:tgtEl>
                                      </p:cBhvr>
                                    </p:animEffect>
                                  </p:childTnLst>
                                  <p:subTnLst>
                                    <p:audio>
                                      <p:cMediaNode>
                                        <p:cTn display="0" masterRel="sameClick">
                                          <p:stCondLst>
                                            <p:cond evt="begin" delay="0">
                                              <p:tn val="48"/>
                                            </p:cond>
                                          </p:stCondLst>
                                          <p:endCondLst>
                                            <p:cond evt="onStopAudio" delay="0">
                                              <p:tgtEl>
                                                <p:sldTgt/>
                                              </p:tgtEl>
                                            </p:cond>
                                          </p:endCondLst>
                                        </p:cTn>
                                        <p:tgtEl>
                                          <p:sndTgt r:embed="rId3" name="camera.wav"/>
                                        </p:tgtEl>
                                      </p:cMediaNode>
                                    </p:audio>
                                  </p:sub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35170">
                                            <p:txEl>
                                              <p:pRg st="2" end="2"/>
                                            </p:txEl>
                                          </p:spTgt>
                                        </p:tgtEl>
                                        <p:attrNameLst>
                                          <p:attrName>style.visibility</p:attrName>
                                        </p:attrNameLst>
                                      </p:cBhvr>
                                      <p:to>
                                        <p:strVal val="visible"/>
                                      </p:to>
                                    </p:set>
                                    <p:anim calcmode="lin" valueType="num">
                                      <p:cBhvr additive="base">
                                        <p:cTn id="57" dur="500" fill="hold"/>
                                        <p:tgtEl>
                                          <p:spTgt spid="135170">
                                            <p:txEl>
                                              <p:p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3517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5"/>
                                            </p:cond>
                                          </p:stCondLst>
                                          <p:endCondLst>
                                            <p:cond evt="onStopAudio" delay="0">
                                              <p:tgtEl>
                                                <p:sldTgt/>
                                              </p:tgtEl>
                                            </p:cond>
                                          </p:endCondLst>
                                        </p:cTn>
                                        <p:tgtEl>
                                          <p:sndTgt r:embed="rId4" name="arrow.wav"/>
                                        </p:tgtEl>
                                      </p:cMediaNode>
                                    </p:audio>
                                  </p:sub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35170">
                                            <p:txEl>
                                              <p:pRg st="9" end="9"/>
                                            </p:txEl>
                                          </p:spTgt>
                                        </p:tgtEl>
                                        <p:attrNameLst>
                                          <p:attrName>style.visibility</p:attrName>
                                        </p:attrNameLst>
                                      </p:cBhvr>
                                      <p:to>
                                        <p:strVal val="visible"/>
                                      </p:to>
                                    </p:set>
                                    <p:anim calcmode="lin" valueType="num">
                                      <p:cBhvr additive="base">
                                        <p:cTn id="63" dur="500" fill="hold"/>
                                        <p:tgtEl>
                                          <p:spTgt spid="135170">
                                            <p:txEl>
                                              <p:pRg st="9" end="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35170">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4" name="arrow.wav"/>
                                        </p:tgtEl>
                                      </p:cMediaNode>
                                    </p:audio>
                                  </p:subTnLst>
                                </p:cTn>
                              </p:par>
                            </p:childTnLst>
                          </p:cTn>
                        </p:par>
                      </p:childTnLst>
                    </p:cTn>
                  </p:par>
                  <p:par>
                    <p:cTn id="65" fill="hold">
                      <p:stCondLst>
                        <p:cond delay="indefinite"/>
                      </p:stCondLst>
                      <p:childTnLst>
                        <p:par>
                          <p:cTn id="66" fill="hold">
                            <p:stCondLst>
                              <p:cond delay="0"/>
                            </p:stCondLst>
                            <p:childTnLst>
                              <p:par>
                                <p:cTn id="67" presetID="22" presetClass="entr" presetSubtype="8" fill="hold" nodeType="clickEffect">
                                  <p:stCondLst>
                                    <p:cond delay="0"/>
                                  </p:stCondLst>
                                  <p:childTnLst>
                                    <p:set>
                                      <p:cBhvr>
                                        <p:cTn id="68" dur="1" fill="hold">
                                          <p:stCondLst>
                                            <p:cond delay="0"/>
                                          </p:stCondLst>
                                        </p:cTn>
                                        <p:tgtEl>
                                          <p:spTgt spid="29"/>
                                        </p:tgtEl>
                                        <p:attrNameLst>
                                          <p:attrName>style.visibility</p:attrName>
                                        </p:attrNameLst>
                                      </p:cBhvr>
                                      <p:to>
                                        <p:strVal val="visible"/>
                                      </p:to>
                                    </p:set>
                                    <p:animEffect transition="in" filter="wipe(left)">
                                      <p:cBhvr>
                                        <p:cTn id="69" dur="500"/>
                                        <p:tgtEl>
                                          <p:spTgt spid="29"/>
                                        </p:tgtEl>
                                      </p:cBhvr>
                                    </p:animEffect>
                                  </p:childTnLst>
                                  <p:subTnLst>
                                    <p:audio>
                                      <p:cMediaNode>
                                        <p:cTn display="0" masterRel="sameClick">
                                          <p:stCondLst>
                                            <p:cond evt="begin" delay="0">
                                              <p:tn val="67"/>
                                            </p:cond>
                                          </p:stCondLst>
                                          <p:endCondLst>
                                            <p:cond evt="onStopAudio" delay="0">
                                              <p:tgtEl>
                                                <p:sldTgt/>
                                              </p:tgtEl>
                                            </p:cond>
                                          </p:endCondLst>
                                        </p:cTn>
                                        <p:tgtEl>
                                          <p:sndTgt r:embed="rId6" name="cashreg.wav"/>
                                        </p:tgtEl>
                                      </p:cMediaNode>
                                    </p:audio>
                                  </p:sub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117"/>
                                        </p:tgtEl>
                                        <p:attrNameLst>
                                          <p:attrName>style.visibility</p:attrName>
                                        </p:attrNameLst>
                                      </p:cBhvr>
                                      <p:to>
                                        <p:strVal val="visible"/>
                                      </p:to>
                                    </p:set>
                                    <p:animEffect transition="in" filter="wipe(left)">
                                      <p:cBhvr>
                                        <p:cTn id="74" dur="500"/>
                                        <p:tgtEl>
                                          <p:spTgt spid="117"/>
                                        </p:tgtEl>
                                      </p:cBhvr>
                                    </p:animEffect>
                                  </p:childTnLst>
                                  <p:subTnLst>
                                    <p:audio>
                                      <p:cMediaNode>
                                        <p:cTn display="0" masterRel="sameClick">
                                          <p:stCondLst>
                                            <p:cond evt="begin" delay="0">
                                              <p:tn val="72"/>
                                            </p:cond>
                                          </p:stCondLst>
                                          <p:endCondLst>
                                            <p:cond evt="onStopAudio" delay="0">
                                              <p:tgtEl>
                                                <p:sldTgt/>
                                              </p:tgtEl>
                                            </p:cond>
                                          </p:endCondLst>
                                        </p:cTn>
                                        <p:tgtEl>
                                          <p:sndTgt r:embed="rId6"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45" grpId="2" animBg="1"/>
      <p:bldP spid="47" grpId="0" animBg="1"/>
      <p:bldP spid="47" grpId="1" animBg="1"/>
      <p:bldP spid="3" grpId="0" animBg="1"/>
      <p:bldP spid="25" grpId="0"/>
      <p:bldP spid="1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4487863"/>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Nature of science:</a:t>
            </a:r>
            <a:r>
              <a:rPr lang="en-US" altLang="en-US">
                <a:solidFill>
                  <a:srgbClr val="000000"/>
                </a:solidFill>
              </a:rPr>
              <a:t> Models: Oscillations play a great part in our lives, from the tides to the motion of the swinging pendulum that once governed our perception of time. General principles govern this area of physics, from water waves in the deep ocean or the oscillations of a car suspension system. This introduction to the topic reminds us that not all oscillations are isochronous. However, the simple harmonic oscillator is of great importance to physicists because all periodic oscillations can be described through the mathematics of simple harmonic motion.</a:t>
            </a:r>
            <a:endParaRPr lang="en-US" altLang="en-US" b="1">
              <a:solidFill>
                <a:srgbClr val="000000"/>
              </a:solidFill>
            </a:endParaRPr>
          </a:p>
        </p:txBody>
      </p:sp>
      <p:sp>
        <p:nvSpPr>
          <p:cNvPr id="3075"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685800" y="1549400"/>
            <a:ext cx="7772400" cy="5308600"/>
          </a:xfrm>
          <a:prstGeom prst="rect">
            <a:avLst/>
          </a:prstGeom>
          <a:solidFill>
            <a:srgbClr val="EAEAEA"/>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defRPr/>
            </a:pPr>
            <a:r>
              <a:rPr lang="en-US" altLang="en-US" sz="2400" i="1" dirty="0" smtClean="0">
                <a:solidFill>
                  <a:srgbClr val="333399"/>
                </a:solidFill>
              </a:rPr>
              <a:t>Qualitatively describing the energy changes taking place during one cycle of an oscillation</a:t>
            </a:r>
            <a:r>
              <a:rPr lang="en-US" altLang="en-US" sz="2000" i="1" dirty="0" smtClean="0">
                <a:solidFill>
                  <a:srgbClr val="000000"/>
                </a:solidFill>
                <a:latin typeface="Courier New" pitchFamily="49" charset="0"/>
                <a:cs typeface="Times New Roman" pitchFamily="18" charset="0"/>
                <a:sym typeface="Symbol" pitchFamily="18" charset="2"/>
              </a:rPr>
              <a:t> </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Consider the pendulum to                                                   the right which is placed in                                                position and held there.</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Let the </a:t>
            </a:r>
            <a:r>
              <a:rPr lang="en-US" altLang="en-US" sz="2400" dirty="0" smtClean="0">
                <a:latin typeface="+mn-lt"/>
                <a:cs typeface="Times New Roman" pitchFamily="18" charset="0"/>
                <a:sym typeface="Symbol" pitchFamily="18" charset="2"/>
              </a:rPr>
              <a:t>green rectangle</a:t>
            </a:r>
            <a:r>
              <a:rPr lang="en-US" altLang="en-US" sz="2400" dirty="0" smtClean="0">
                <a:solidFill>
                  <a:srgbClr val="000000"/>
                </a:solidFill>
                <a:latin typeface="+mn-lt"/>
                <a:cs typeface="Times New Roman" pitchFamily="18" charset="0"/>
                <a:sym typeface="Symbol" pitchFamily="18" charset="2"/>
              </a:rPr>
              <a:t>                                              represent the </a:t>
            </a:r>
            <a:r>
              <a:rPr lang="en-US" altLang="en-US" sz="2400" dirty="0" smtClean="0">
                <a:solidFill>
                  <a:srgbClr val="008000"/>
                </a:solidFill>
                <a:latin typeface="+mn-lt"/>
                <a:cs typeface="Times New Roman" pitchFamily="18" charset="0"/>
                <a:sym typeface="Symbol" pitchFamily="18" charset="2"/>
              </a:rPr>
              <a:t>potential energy</a:t>
            </a:r>
            <a:r>
              <a:rPr lang="en-US" altLang="en-US" sz="2400" dirty="0" smtClean="0">
                <a:solidFill>
                  <a:srgbClr val="000000"/>
                </a:solidFill>
                <a:latin typeface="+mn-lt"/>
                <a:cs typeface="Times New Roman" pitchFamily="18" charset="0"/>
                <a:sym typeface="Symbol" pitchFamily="18" charset="2"/>
              </a:rPr>
              <a:t>                                                 of the system.</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Let the red rectangle represent                                               the </a:t>
            </a:r>
            <a:r>
              <a:rPr lang="en-US" altLang="en-US" sz="2400" dirty="0" smtClean="0">
                <a:solidFill>
                  <a:srgbClr val="FF0000"/>
                </a:solidFill>
                <a:latin typeface="+mn-lt"/>
                <a:cs typeface="Times New Roman" pitchFamily="18" charset="0"/>
                <a:sym typeface="Symbol" pitchFamily="18" charset="2"/>
              </a:rPr>
              <a:t>kinetic energy</a:t>
            </a:r>
            <a:r>
              <a:rPr lang="en-US" altLang="en-US" sz="2400" dirty="0" smtClean="0">
                <a:solidFill>
                  <a:srgbClr val="000000"/>
                </a:solidFill>
                <a:latin typeface="+mn-lt"/>
                <a:cs typeface="Times New Roman" pitchFamily="18" charset="0"/>
                <a:sym typeface="Symbol" pitchFamily="18" charset="2"/>
              </a:rPr>
              <a:t> of the system.</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Because there is no motion yet, there is no kinetic energy. But if we release it, the </a:t>
            </a:r>
            <a:r>
              <a:rPr lang="en-US" altLang="en-US" sz="2400" dirty="0" smtClean="0">
                <a:solidFill>
                  <a:srgbClr val="FF0000"/>
                </a:solidFill>
                <a:latin typeface="+mn-lt"/>
                <a:cs typeface="Times New Roman" pitchFamily="18" charset="0"/>
                <a:sym typeface="Symbol" pitchFamily="18" charset="2"/>
              </a:rPr>
              <a:t>kinetic energy</a:t>
            </a:r>
            <a:r>
              <a:rPr lang="en-US" altLang="en-US" sz="2400" dirty="0" smtClean="0">
                <a:solidFill>
                  <a:srgbClr val="000000"/>
                </a:solidFill>
                <a:latin typeface="+mn-lt"/>
                <a:cs typeface="Times New Roman" pitchFamily="18" charset="0"/>
                <a:sym typeface="Symbol" pitchFamily="18" charset="2"/>
              </a:rPr>
              <a:t> will grow as the </a:t>
            </a:r>
            <a:r>
              <a:rPr lang="en-US" altLang="en-US" sz="2400" dirty="0" smtClean="0">
                <a:solidFill>
                  <a:srgbClr val="008000"/>
                </a:solidFill>
                <a:latin typeface="+mn-lt"/>
                <a:cs typeface="Times New Roman" pitchFamily="18" charset="0"/>
                <a:sym typeface="Symbol" pitchFamily="18" charset="2"/>
              </a:rPr>
              <a:t>potential energy</a:t>
            </a:r>
            <a:r>
              <a:rPr lang="en-US" altLang="en-US" sz="2400" dirty="0" smtClean="0">
                <a:solidFill>
                  <a:srgbClr val="000000"/>
                </a:solidFill>
                <a:latin typeface="+mn-lt"/>
                <a:cs typeface="Times New Roman" pitchFamily="18" charset="0"/>
                <a:sym typeface="Symbol" pitchFamily="18" charset="2"/>
              </a:rPr>
              <a:t> diminishes.</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A continuous exchange between </a:t>
            </a:r>
            <a:r>
              <a:rPr lang="en-US" altLang="en-US" sz="2400" i="1" dirty="0" smtClean="0">
                <a:solidFill>
                  <a:srgbClr val="FF0000"/>
                </a:solidFill>
                <a:latin typeface="+mn-lt"/>
                <a:cs typeface="Times New Roman" pitchFamily="18" charset="0"/>
                <a:sym typeface="Symbol" pitchFamily="18" charset="2"/>
              </a:rPr>
              <a:t>E</a:t>
            </a:r>
            <a:r>
              <a:rPr lang="en-US" altLang="en-US" sz="2400" baseline="-25000" dirty="0" smtClean="0">
                <a:solidFill>
                  <a:srgbClr val="FF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and </a:t>
            </a:r>
            <a:r>
              <a:rPr lang="en-US" altLang="en-US" sz="2400" i="1" dirty="0" smtClean="0">
                <a:solidFill>
                  <a:srgbClr val="008000"/>
                </a:solidFill>
                <a:latin typeface="+mn-lt"/>
                <a:cs typeface="Times New Roman" pitchFamily="18" charset="0"/>
                <a:sym typeface="Symbol" pitchFamily="18" charset="2"/>
              </a:rPr>
              <a:t>E</a:t>
            </a:r>
            <a:r>
              <a:rPr lang="en-US" altLang="en-US" sz="2400" baseline="-25000" dirty="0" smtClean="0">
                <a:solidFill>
                  <a:srgbClr val="008000"/>
                </a:solidFill>
                <a:latin typeface="+mn-lt"/>
                <a:cs typeface="Times New Roman" pitchFamily="18" charset="0"/>
                <a:sym typeface="Symbol" pitchFamily="18" charset="2"/>
              </a:rPr>
              <a:t>P</a:t>
            </a:r>
            <a:r>
              <a:rPr lang="en-US" altLang="en-US" sz="2400" dirty="0" smtClean="0">
                <a:solidFill>
                  <a:srgbClr val="000000"/>
                </a:solidFill>
                <a:latin typeface="+mn-lt"/>
                <a:cs typeface="Times New Roman" pitchFamily="18" charset="0"/>
                <a:sym typeface="Symbol" pitchFamily="18" charset="2"/>
              </a:rPr>
              <a:t> occurs.</a:t>
            </a:r>
          </a:p>
        </p:txBody>
      </p:sp>
      <p:sp>
        <p:nvSpPr>
          <p:cNvPr id="2150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84324" name="Rectangle 4"/>
          <p:cNvSpPr>
            <a:spLocks noChangeArrowheads="1"/>
          </p:cNvSpPr>
          <p:nvPr/>
        </p:nvSpPr>
        <p:spPr bwMode="auto">
          <a:xfrm>
            <a:off x="6335713" y="3270250"/>
            <a:ext cx="692150" cy="996950"/>
          </a:xfrm>
          <a:prstGeom prst="rect">
            <a:avLst/>
          </a:prstGeom>
          <a:solidFill>
            <a:srgbClr val="FF0000"/>
          </a:solidFill>
          <a:ln w="9525">
            <a:noFill/>
            <a:miter lim="800000"/>
            <a:headEnd/>
            <a:tailEnd/>
          </a:ln>
        </p:spPr>
        <p:txBody>
          <a:bodyPr wrap="none" anchor="ctr"/>
          <a:lstStyle/>
          <a:p>
            <a:endParaRPr lang="en-US" altLang="en-US"/>
          </a:p>
        </p:txBody>
      </p:sp>
      <p:sp>
        <p:nvSpPr>
          <p:cNvPr id="184325" name="Rectangle 5"/>
          <p:cNvSpPr>
            <a:spLocks noChangeArrowheads="1"/>
          </p:cNvSpPr>
          <p:nvPr/>
        </p:nvSpPr>
        <p:spPr bwMode="auto">
          <a:xfrm>
            <a:off x="6338888" y="3262313"/>
            <a:ext cx="700087" cy="996950"/>
          </a:xfrm>
          <a:prstGeom prst="rect">
            <a:avLst/>
          </a:prstGeom>
          <a:solidFill>
            <a:srgbClr val="008000"/>
          </a:solidFill>
          <a:ln w="9525">
            <a:noFill/>
            <a:miter lim="800000"/>
            <a:headEnd/>
            <a:tailEnd/>
          </a:ln>
        </p:spPr>
        <p:txBody>
          <a:bodyPr wrap="none" anchor="ctr"/>
          <a:lstStyle/>
          <a:p>
            <a:endParaRPr lang="en-US" altLang="en-US"/>
          </a:p>
        </p:txBody>
      </p:sp>
      <p:sp>
        <p:nvSpPr>
          <p:cNvPr id="184326" name="Rectangle 6"/>
          <p:cNvSpPr>
            <a:spLocks noChangeArrowheads="1"/>
          </p:cNvSpPr>
          <p:nvPr/>
        </p:nvSpPr>
        <p:spPr bwMode="auto">
          <a:xfrm>
            <a:off x="6316663" y="4256088"/>
            <a:ext cx="715962" cy="1057275"/>
          </a:xfrm>
          <a:prstGeom prst="rect">
            <a:avLst/>
          </a:prstGeom>
          <a:solidFill>
            <a:srgbClr val="EAEAEA"/>
          </a:solidFill>
          <a:ln w="9525">
            <a:solidFill>
              <a:srgbClr val="EAEAEA"/>
            </a:solidFill>
            <a:miter lim="800000"/>
            <a:headEnd/>
            <a:tailEnd/>
          </a:ln>
        </p:spPr>
        <p:txBody>
          <a:bodyPr wrap="none" anchor="ctr"/>
          <a:lstStyle/>
          <a:p>
            <a:endParaRPr lang="en-US" altLang="en-US"/>
          </a:p>
        </p:txBody>
      </p:sp>
      <p:grpSp>
        <p:nvGrpSpPr>
          <p:cNvPr id="2" name="Group 7"/>
          <p:cNvGrpSpPr>
            <a:grpSpLocks/>
          </p:cNvGrpSpPr>
          <p:nvPr/>
        </p:nvGrpSpPr>
        <p:grpSpPr bwMode="auto">
          <a:xfrm rot="-5400000">
            <a:off x="6511925" y="982663"/>
            <a:ext cx="276225" cy="3883025"/>
            <a:chOff x="1934" y="1419"/>
            <a:chExt cx="174" cy="2446"/>
          </a:xfrm>
        </p:grpSpPr>
        <p:sp>
          <p:nvSpPr>
            <p:cNvPr id="184328" name="Oval 8"/>
            <p:cNvSpPr>
              <a:spLocks noChangeArrowheads="1"/>
            </p:cNvSpPr>
            <p:nvPr/>
          </p:nvSpPr>
          <p:spPr bwMode="auto">
            <a:xfrm>
              <a:off x="1953" y="3691"/>
              <a:ext cx="159" cy="159"/>
            </a:xfrm>
            <a:prstGeom prst="ellipse">
              <a:avLst/>
            </a:prstGeom>
            <a:gradFill rotWithShape="1">
              <a:gsLst>
                <a:gs pos="0">
                  <a:schemeClr val="tx1">
                    <a:gamma/>
                    <a:tint val="0"/>
                    <a:invGamma/>
                  </a:schemeClr>
                </a:gs>
                <a:gs pos="100000">
                  <a:schemeClr val="tx1"/>
                </a:gs>
              </a:gsLst>
              <a:path path="shape">
                <a:fillToRect l="50000" t="50000" r="50000" b="50000"/>
              </a:path>
            </a:gradFill>
            <a:ln w="9525">
              <a:solidFill>
                <a:schemeClr val="tx1"/>
              </a:solidFill>
              <a:round/>
              <a:headEnd/>
              <a:tailEnd/>
            </a:ln>
            <a:effectLst/>
            <a:extLst/>
          </p:spPr>
          <p:txBody>
            <a:bodyPr wrap="none" anchor="ctr"/>
            <a:lstStyle/>
            <a:p>
              <a:pPr>
                <a:defRPr/>
              </a:pPr>
              <a:endParaRPr lang="en-US"/>
            </a:p>
          </p:txBody>
        </p:sp>
        <p:sp>
          <p:nvSpPr>
            <p:cNvPr id="21519" name="Line 9"/>
            <p:cNvSpPr>
              <a:spLocks noChangeShapeType="1"/>
            </p:cNvSpPr>
            <p:nvPr/>
          </p:nvSpPr>
          <p:spPr bwMode="auto">
            <a:xfrm flipV="1">
              <a:off x="2024" y="2653"/>
              <a:ext cx="0" cy="1046"/>
            </a:xfrm>
            <a:prstGeom prst="line">
              <a:avLst/>
            </a:prstGeom>
            <a:noFill/>
            <a:ln w="28575">
              <a:solidFill>
                <a:schemeClr val="tx1"/>
              </a:solidFill>
              <a:round/>
              <a:headEnd/>
              <a:tailEnd/>
            </a:ln>
          </p:spPr>
          <p:txBody>
            <a:bodyPr/>
            <a:lstStyle/>
            <a:p>
              <a:endParaRPr lang="en-US"/>
            </a:p>
          </p:txBody>
        </p:sp>
        <p:grpSp>
          <p:nvGrpSpPr>
            <p:cNvPr id="21520" name="Group 10"/>
            <p:cNvGrpSpPr>
              <a:grpSpLocks/>
            </p:cNvGrpSpPr>
            <p:nvPr/>
          </p:nvGrpSpPr>
          <p:grpSpPr bwMode="auto">
            <a:xfrm>
              <a:off x="1934" y="1419"/>
              <a:ext cx="174" cy="2446"/>
              <a:chOff x="1934" y="1419"/>
              <a:chExt cx="174" cy="2446"/>
            </a:xfrm>
          </p:grpSpPr>
          <p:sp>
            <p:nvSpPr>
              <p:cNvPr id="21521" name="Rectangle 11"/>
              <p:cNvSpPr>
                <a:spLocks noChangeArrowheads="1"/>
              </p:cNvSpPr>
              <p:nvPr/>
            </p:nvSpPr>
            <p:spPr bwMode="auto">
              <a:xfrm>
                <a:off x="1940" y="2645"/>
                <a:ext cx="167" cy="1220"/>
              </a:xfrm>
              <a:prstGeom prst="rect">
                <a:avLst/>
              </a:prstGeom>
              <a:noFill/>
              <a:ln w="9525">
                <a:noFill/>
                <a:miter lim="800000"/>
                <a:headEnd/>
                <a:tailEnd/>
              </a:ln>
            </p:spPr>
            <p:txBody>
              <a:bodyPr wrap="none" anchor="ctr"/>
              <a:lstStyle/>
              <a:p>
                <a:endParaRPr lang="en-US" altLang="en-US"/>
              </a:p>
            </p:txBody>
          </p:sp>
          <p:sp>
            <p:nvSpPr>
              <p:cNvPr id="21522" name="Rectangle 12"/>
              <p:cNvSpPr>
                <a:spLocks noChangeArrowheads="1"/>
              </p:cNvSpPr>
              <p:nvPr/>
            </p:nvSpPr>
            <p:spPr bwMode="auto">
              <a:xfrm>
                <a:off x="1934" y="1419"/>
                <a:ext cx="174" cy="1220"/>
              </a:xfrm>
              <a:prstGeom prst="rect">
                <a:avLst/>
              </a:prstGeom>
              <a:noFill/>
              <a:ln w="9525">
                <a:noFill/>
                <a:miter lim="800000"/>
                <a:headEnd/>
                <a:tailEnd/>
              </a:ln>
            </p:spPr>
            <p:txBody>
              <a:bodyPr wrap="none" anchor="ctr"/>
              <a:lstStyle/>
              <a:p>
                <a:endParaRPr lang="en-US" altLang="en-US"/>
              </a:p>
            </p:txBody>
          </p:sp>
        </p:grpSp>
      </p:grpSp>
      <p:grpSp>
        <p:nvGrpSpPr>
          <p:cNvPr id="4" name="Group 13"/>
          <p:cNvGrpSpPr>
            <a:grpSpLocks/>
          </p:cNvGrpSpPr>
          <p:nvPr/>
        </p:nvGrpSpPr>
        <p:grpSpPr bwMode="auto">
          <a:xfrm>
            <a:off x="6194425" y="2632075"/>
            <a:ext cx="950913" cy="349250"/>
            <a:chOff x="3774" y="2486"/>
            <a:chExt cx="599" cy="220"/>
          </a:xfrm>
        </p:grpSpPr>
        <p:sp>
          <p:nvSpPr>
            <p:cNvPr id="21515" name="Rectangle 14" descr="Light downward diagonal"/>
            <p:cNvSpPr>
              <a:spLocks noChangeArrowheads="1"/>
            </p:cNvSpPr>
            <p:nvPr/>
          </p:nvSpPr>
          <p:spPr bwMode="auto">
            <a:xfrm>
              <a:off x="3774" y="2486"/>
              <a:ext cx="599" cy="174"/>
            </a:xfrm>
            <a:prstGeom prst="rect">
              <a:avLst/>
            </a:prstGeom>
            <a:pattFill prst="ltDnDiag">
              <a:fgClr>
                <a:schemeClr val="tx2"/>
              </a:fgClr>
              <a:bgClr>
                <a:schemeClr val="bg1"/>
              </a:bgClr>
            </a:pattFill>
            <a:ln w="9525">
              <a:noFill/>
              <a:miter lim="800000"/>
              <a:headEnd/>
              <a:tailEnd/>
            </a:ln>
          </p:spPr>
          <p:txBody>
            <a:bodyPr wrap="none" anchor="ctr"/>
            <a:lstStyle/>
            <a:p>
              <a:endParaRPr lang="en-US" altLang="en-US"/>
            </a:p>
          </p:txBody>
        </p:sp>
        <p:sp>
          <p:nvSpPr>
            <p:cNvPr id="21516" name="Line 15"/>
            <p:cNvSpPr>
              <a:spLocks noChangeShapeType="1"/>
            </p:cNvSpPr>
            <p:nvPr/>
          </p:nvSpPr>
          <p:spPr bwMode="auto">
            <a:xfrm>
              <a:off x="3782" y="2665"/>
              <a:ext cx="591" cy="0"/>
            </a:xfrm>
            <a:prstGeom prst="line">
              <a:avLst/>
            </a:prstGeom>
            <a:noFill/>
            <a:ln w="9525">
              <a:solidFill>
                <a:schemeClr val="tx1"/>
              </a:solidFill>
              <a:round/>
              <a:headEnd/>
              <a:tailEnd/>
            </a:ln>
          </p:spPr>
          <p:txBody>
            <a:bodyPr/>
            <a:lstStyle/>
            <a:p>
              <a:endParaRPr lang="en-US"/>
            </a:p>
          </p:txBody>
        </p:sp>
        <p:sp>
          <p:nvSpPr>
            <p:cNvPr id="21517" name="Oval 16"/>
            <p:cNvSpPr>
              <a:spLocks noChangeArrowheads="1"/>
            </p:cNvSpPr>
            <p:nvPr/>
          </p:nvSpPr>
          <p:spPr bwMode="auto">
            <a:xfrm>
              <a:off x="4025" y="2615"/>
              <a:ext cx="91" cy="91"/>
            </a:xfrm>
            <a:prstGeom prst="ellipse">
              <a:avLst/>
            </a:prstGeom>
            <a:solidFill>
              <a:schemeClr val="tx1"/>
            </a:solidFill>
            <a:ln w="9525">
              <a:solidFill>
                <a:schemeClr val="tx1"/>
              </a:solidFill>
              <a:round/>
              <a:headEnd/>
              <a:tailEnd/>
            </a:ln>
          </p:spPr>
          <p:txBody>
            <a:bodyPr wrap="none" anchor="ctr"/>
            <a:lstStyle/>
            <a:p>
              <a:endParaRPr lang="en-US" altLang="en-US"/>
            </a:p>
          </p:txBody>
        </p:sp>
      </p:grpSp>
      <p:pic>
        <p:nvPicPr>
          <p:cNvPr id="184337" name="Picture 17" descr="bd05378_[1]"/>
          <p:cNvPicPr>
            <a:picLocks noChangeAspect="1" noChangeArrowheads="1"/>
          </p:cNvPicPr>
          <p:nvPr/>
        </p:nvPicPr>
        <p:blipFill>
          <a:blip r:embed="rId6" cstate="print"/>
          <a:srcRect/>
          <a:stretch>
            <a:fillRect/>
          </a:stretch>
        </p:blipFill>
        <p:spPr bwMode="auto">
          <a:xfrm flipH="1">
            <a:off x="8242300" y="2987675"/>
            <a:ext cx="839788" cy="509588"/>
          </a:xfrm>
          <a:prstGeom prst="rect">
            <a:avLst/>
          </a:prstGeom>
          <a:noFill/>
          <a:ln w="9525">
            <a:noFill/>
            <a:miter lim="800000"/>
            <a:headEnd/>
            <a:tailEnd/>
          </a:ln>
        </p:spPr>
      </p:pic>
      <p:sp>
        <p:nvSpPr>
          <p:cNvPr id="18" name="Rectangle 30"/>
          <p:cNvSpPr>
            <a:spLocks noChangeArrowheads="1"/>
          </p:cNvSpPr>
          <p:nvPr/>
        </p:nvSpPr>
        <p:spPr bwMode="auto">
          <a:xfrm>
            <a:off x="6335713" y="3254375"/>
            <a:ext cx="685800" cy="1011238"/>
          </a:xfrm>
          <a:prstGeom prst="rect">
            <a:avLst/>
          </a:prstGeom>
          <a:noFill/>
          <a:ln w="38100">
            <a:solidFill>
              <a:schemeClr val="tx1"/>
            </a:solidFill>
            <a:miter lim="800000"/>
            <a:headEnd/>
            <a:tailEnd/>
          </a:ln>
        </p:spPr>
        <p:txBody>
          <a:bodyPr wrap="none" anchor="ctr"/>
          <a:lstStyle/>
          <a:p>
            <a:endParaRPr lang="en-US" alt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4322">
                                            <p:txEl>
                                              <p:pRg st="0" end="0"/>
                                            </p:txEl>
                                          </p:spTgt>
                                        </p:tgtEl>
                                        <p:attrNameLst>
                                          <p:attrName>style.visibility</p:attrName>
                                        </p:attrNameLst>
                                      </p:cBhvr>
                                      <p:to>
                                        <p:strVal val="visible"/>
                                      </p:to>
                                    </p:set>
                                    <p:anim calcmode="lin" valueType="num">
                                      <p:cBhvr additive="base">
                                        <p:cTn id="7" dur="500" fill="hold"/>
                                        <p:tgtEl>
                                          <p:spTgt spid="1843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2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4322">
                                            <p:txEl>
                                              <p:pRg st="1" end="1"/>
                                            </p:txEl>
                                          </p:spTgt>
                                        </p:tgtEl>
                                        <p:attrNameLst>
                                          <p:attrName>style.visibility</p:attrName>
                                        </p:attrNameLst>
                                      </p:cBhvr>
                                      <p:to>
                                        <p:strVal val="visible"/>
                                      </p:to>
                                    </p:set>
                                    <p:anim calcmode="lin" valueType="num">
                                      <p:cBhvr additive="base">
                                        <p:cTn id="13" dur="500" fill="hold"/>
                                        <p:tgtEl>
                                          <p:spTgt spid="1843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2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par>
                                <p:cTn id="20" presetID="10"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subTnLst>
                                    <p:audio>
                                      <p:cMediaNode>
                                        <p:cTn display="0" masterRel="sameClick">
                                          <p:stCondLst>
                                            <p:cond evt="begin" delay="0">
                                              <p:tn val="20"/>
                                            </p:cond>
                                          </p:stCondLst>
                                          <p:endCondLst>
                                            <p:cond evt="onStopAudio" delay="0">
                                              <p:tgtEl>
                                                <p:sldTgt/>
                                              </p:tgtEl>
                                            </p:cond>
                                          </p:endCondLst>
                                        </p:cTn>
                                        <p:tgtEl>
                                          <p:sndTgt r:embed="rId4" name="arrow.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2" fill="hold" nodeType="clickEffect">
                                  <p:stCondLst>
                                    <p:cond delay="0"/>
                                  </p:stCondLst>
                                  <p:childTnLst>
                                    <p:set>
                                      <p:cBhvr>
                                        <p:cTn id="26" dur="1" fill="hold">
                                          <p:stCondLst>
                                            <p:cond delay="0"/>
                                          </p:stCondLst>
                                        </p:cTn>
                                        <p:tgtEl>
                                          <p:spTgt spid="184337"/>
                                        </p:tgtEl>
                                        <p:attrNameLst>
                                          <p:attrName>style.visibility</p:attrName>
                                        </p:attrNameLst>
                                      </p:cBhvr>
                                      <p:to>
                                        <p:strVal val="visible"/>
                                      </p:to>
                                    </p:set>
                                    <p:anim calcmode="lin" valueType="num">
                                      <p:cBhvr additive="base">
                                        <p:cTn id="27" dur="500" fill="hold"/>
                                        <p:tgtEl>
                                          <p:spTgt spid="184337"/>
                                        </p:tgtEl>
                                        <p:attrNameLst>
                                          <p:attrName>ppt_x</p:attrName>
                                        </p:attrNameLst>
                                      </p:cBhvr>
                                      <p:tavLst>
                                        <p:tav tm="0">
                                          <p:val>
                                            <p:strVal val="1+#ppt_w/2"/>
                                          </p:val>
                                        </p:tav>
                                        <p:tav tm="100000">
                                          <p:val>
                                            <p:strVal val="#ppt_x"/>
                                          </p:val>
                                        </p:tav>
                                      </p:tavLst>
                                    </p:anim>
                                    <p:anim calcmode="lin" valueType="num">
                                      <p:cBhvr additive="base">
                                        <p:cTn id="28" dur="500" fill="hold"/>
                                        <p:tgtEl>
                                          <p:spTgt spid="18433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4" name="arrow.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84322">
                                            <p:txEl>
                                              <p:pRg st="2" end="2"/>
                                            </p:txEl>
                                          </p:spTgt>
                                        </p:tgtEl>
                                        <p:attrNameLst>
                                          <p:attrName>style.visibility</p:attrName>
                                        </p:attrNameLst>
                                      </p:cBhvr>
                                      <p:to>
                                        <p:strVal val="visible"/>
                                      </p:to>
                                    </p:set>
                                    <p:anim calcmode="lin" valueType="num">
                                      <p:cBhvr additive="base">
                                        <p:cTn id="33" dur="500" fill="hold"/>
                                        <p:tgtEl>
                                          <p:spTgt spid="184322">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8432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4" name="arrow.wav"/>
                                        </p:tgtEl>
                                      </p:cMediaNode>
                                    </p:audio>
                                  </p:sub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2000"/>
                                        <p:tgtEl>
                                          <p:spTgt spid="18"/>
                                        </p:tgtEl>
                                      </p:cBhvr>
                                    </p:animEffect>
                                  </p:childTnLst>
                                  <p:subTnLst>
                                    <p:audio>
                                      <p:cMediaNode>
                                        <p:cTn display="0" masterRel="sameClick">
                                          <p:stCondLst>
                                            <p:cond evt="begin" delay="0">
                                              <p:tn val="37"/>
                                            </p:cond>
                                          </p:stCondLst>
                                          <p:endCondLst>
                                            <p:cond evt="onStopAudio" delay="0">
                                              <p:tgtEl>
                                                <p:sldTgt/>
                                              </p:tgtEl>
                                            </p:cond>
                                          </p:endCondLst>
                                        </p:cTn>
                                        <p:tgtEl>
                                          <p:sndTgt r:embed="rId5" name="chimes.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84324"/>
                                        </p:tgtEl>
                                        <p:attrNameLst>
                                          <p:attrName>style.visibility</p:attrName>
                                        </p:attrNameLst>
                                      </p:cBhvr>
                                      <p:to>
                                        <p:strVal val="visible"/>
                                      </p:to>
                                    </p:set>
                                    <p:animEffect transition="in" filter="fade">
                                      <p:cBhvr>
                                        <p:cTn id="44" dur="500"/>
                                        <p:tgtEl>
                                          <p:spTgt spid="18432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4325"/>
                                        </p:tgtEl>
                                        <p:attrNameLst>
                                          <p:attrName>style.visibility</p:attrName>
                                        </p:attrNameLst>
                                      </p:cBhvr>
                                      <p:to>
                                        <p:strVal val="visible"/>
                                      </p:to>
                                    </p:set>
                                    <p:animEffect transition="in" filter="fade">
                                      <p:cBhvr>
                                        <p:cTn id="47" dur="500"/>
                                        <p:tgtEl>
                                          <p:spTgt spid="184325"/>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84326"/>
                                        </p:tgtEl>
                                        <p:attrNameLst>
                                          <p:attrName>style.visibility</p:attrName>
                                        </p:attrNameLst>
                                      </p:cBhvr>
                                      <p:to>
                                        <p:strVal val="visible"/>
                                      </p:to>
                                    </p:set>
                                    <p:animEffect transition="in" filter="fade">
                                      <p:cBhvr>
                                        <p:cTn id="50" dur="500"/>
                                        <p:tgtEl>
                                          <p:spTgt spid="18432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84322">
                                            <p:txEl>
                                              <p:pRg st="3" end="3"/>
                                            </p:txEl>
                                          </p:spTgt>
                                        </p:tgtEl>
                                        <p:attrNameLst>
                                          <p:attrName>style.visibility</p:attrName>
                                        </p:attrNameLst>
                                      </p:cBhvr>
                                      <p:to>
                                        <p:strVal val="visible"/>
                                      </p:to>
                                    </p:set>
                                    <p:anim calcmode="lin" valueType="num">
                                      <p:cBhvr additive="base">
                                        <p:cTn id="55" dur="500" fill="hold"/>
                                        <p:tgtEl>
                                          <p:spTgt spid="184322">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432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84322">
                                            <p:txEl>
                                              <p:pRg st="4" end="4"/>
                                            </p:txEl>
                                          </p:spTgt>
                                        </p:tgtEl>
                                        <p:attrNameLst>
                                          <p:attrName>style.visibility</p:attrName>
                                        </p:attrNameLst>
                                      </p:cBhvr>
                                      <p:to>
                                        <p:strVal val="visible"/>
                                      </p:to>
                                    </p:set>
                                    <p:anim calcmode="lin" valueType="num">
                                      <p:cBhvr additive="base">
                                        <p:cTn id="61" dur="500" fill="hold"/>
                                        <p:tgtEl>
                                          <p:spTgt spid="184322">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8432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xit" presetSubtype="2" fill="hold" nodeType="clickEffect">
                                  <p:stCondLst>
                                    <p:cond delay="0"/>
                                  </p:stCondLst>
                                  <p:childTnLst>
                                    <p:anim calcmode="lin" valueType="num">
                                      <p:cBhvr additive="base">
                                        <p:cTn id="66" dur="500"/>
                                        <p:tgtEl>
                                          <p:spTgt spid="184337"/>
                                        </p:tgtEl>
                                        <p:attrNameLst>
                                          <p:attrName>ppt_x</p:attrName>
                                        </p:attrNameLst>
                                      </p:cBhvr>
                                      <p:tavLst>
                                        <p:tav tm="0">
                                          <p:val>
                                            <p:strVal val="ppt_x"/>
                                          </p:val>
                                        </p:tav>
                                        <p:tav tm="100000">
                                          <p:val>
                                            <p:strVal val="1+ppt_w/2"/>
                                          </p:val>
                                        </p:tav>
                                      </p:tavLst>
                                    </p:anim>
                                    <p:anim calcmode="lin" valueType="num">
                                      <p:cBhvr additive="base">
                                        <p:cTn id="67" dur="500"/>
                                        <p:tgtEl>
                                          <p:spTgt spid="184337"/>
                                        </p:tgtEl>
                                        <p:attrNameLst>
                                          <p:attrName>ppt_y</p:attrName>
                                        </p:attrNameLst>
                                      </p:cBhvr>
                                      <p:tavLst>
                                        <p:tav tm="0">
                                          <p:val>
                                            <p:strVal val="ppt_y"/>
                                          </p:val>
                                        </p:tav>
                                        <p:tav tm="100000">
                                          <p:val>
                                            <p:strVal val="ppt_y"/>
                                          </p:val>
                                        </p:tav>
                                      </p:tavLst>
                                    </p:anim>
                                    <p:set>
                                      <p:cBhvr>
                                        <p:cTn id="68" dur="1" fill="hold">
                                          <p:stCondLst>
                                            <p:cond delay="499"/>
                                          </p:stCondLst>
                                        </p:cTn>
                                        <p:tgtEl>
                                          <p:spTgt spid="184337"/>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4" name="arrow.wav"/>
                                        </p:tgtEl>
                                      </p:cMediaNode>
                                    </p:audio>
                                  </p:subTnLst>
                                </p:cTn>
                              </p:par>
                            </p:childTnLst>
                          </p:cTn>
                        </p:par>
                        <p:par>
                          <p:cTn id="69" fill="hold" nodeType="afterGroup">
                            <p:stCondLst>
                              <p:cond delay="500"/>
                            </p:stCondLst>
                            <p:childTnLst>
                              <p:par>
                                <p:cTn id="70" presetID="8" presetClass="emph" presetSubtype="0" repeatCount="indefinite" accel="50000" decel="50000" autoRev="1" fill="hold" nodeType="afterEffect">
                                  <p:stCondLst>
                                    <p:cond delay="0"/>
                                  </p:stCondLst>
                                  <p:childTnLst>
                                    <p:animRot by="10800000">
                                      <p:cBhvr>
                                        <p:cTn id="71" dur="2000" fill="hold"/>
                                        <p:tgtEl>
                                          <p:spTgt spid="2"/>
                                        </p:tgtEl>
                                        <p:attrNameLst>
                                          <p:attrName>r</p:attrName>
                                        </p:attrNameLst>
                                      </p:cBhvr>
                                    </p:animRot>
                                  </p:childTnLst>
                                </p:cTn>
                              </p:par>
                              <p:par>
                                <p:cTn id="72" presetID="42" presetClass="path" presetSubtype="0" repeatCount="indefinite" accel="50000" decel="50000" autoRev="1" fill="hold" grpId="1" nodeType="withEffect">
                                  <p:stCondLst>
                                    <p:cond delay="0"/>
                                  </p:stCondLst>
                                  <p:childTnLst>
                                    <p:animMotion origin="layout" path="M -8.33333E-7 4.07407E-6 L -8.33333E-7 0.1456 " pathEditMode="relative" rAng="0" ptsTypes="AA">
                                      <p:cBhvr>
                                        <p:cTn id="73" dur="1000" fill="hold"/>
                                        <p:tgtEl>
                                          <p:spTgt spid="184325"/>
                                        </p:tgtEl>
                                        <p:attrNameLst>
                                          <p:attrName>ppt_x</p:attrName>
                                          <p:attrName>ppt_y</p:attrName>
                                        </p:attrNameLst>
                                      </p:cBhvr>
                                      <p:rCtr x="0" y="73"/>
                                    </p:animMotion>
                                  </p:childTnLst>
                                </p:cTn>
                              </p:par>
                            </p:childTnLst>
                          </p:cTn>
                        </p:par>
                      </p:childTnLst>
                    </p:cTn>
                  </p:par>
                  <p:par>
                    <p:cTn id="74" fill="hold" nodeType="clickPar">
                      <p:stCondLst>
                        <p:cond delay="indefinite"/>
                      </p:stCondLst>
                      <p:childTnLst>
                        <p:par>
                          <p:cTn id="75" fill="hold" nodeType="withGroup">
                            <p:stCondLst>
                              <p:cond delay="0"/>
                            </p:stCondLst>
                            <p:childTnLst>
                              <p:par>
                                <p:cTn id="76" presetID="2" presetClass="entr" presetSubtype="4" fill="hold" nodeType="clickEffect">
                                  <p:stCondLst>
                                    <p:cond delay="0"/>
                                  </p:stCondLst>
                                  <p:childTnLst>
                                    <p:set>
                                      <p:cBhvr>
                                        <p:cTn id="77" dur="1" fill="hold">
                                          <p:stCondLst>
                                            <p:cond delay="0"/>
                                          </p:stCondLst>
                                        </p:cTn>
                                        <p:tgtEl>
                                          <p:spTgt spid="184322">
                                            <p:txEl>
                                              <p:pRg st="5" end="5"/>
                                            </p:txEl>
                                          </p:spTgt>
                                        </p:tgtEl>
                                        <p:attrNameLst>
                                          <p:attrName>style.visibility</p:attrName>
                                        </p:attrNameLst>
                                      </p:cBhvr>
                                      <p:to>
                                        <p:strVal val="visible"/>
                                      </p:to>
                                    </p:set>
                                    <p:anim calcmode="lin" valueType="num">
                                      <p:cBhvr additive="base">
                                        <p:cTn id="78" dur="500" fill="hold"/>
                                        <p:tgtEl>
                                          <p:spTgt spid="184322">
                                            <p:txEl>
                                              <p:pRg st="5" end="5"/>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18432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6"/>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4" grpId="0" animBg="1"/>
      <p:bldP spid="184325" grpId="0" animBg="1"/>
      <p:bldP spid="184325" grpId="1" animBg="1"/>
      <p:bldP spid="184326" grpId="0" animBg="1"/>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ChangeArrowheads="1"/>
          </p:cNvSpPr>
          <p:nvPr/>
        </p:nvSpPr>
        <p:spPr bwMode="auto">
          <a:xfrm>
            <a:off x="685800" y="1549400"/>
            <a:ext cx="7772400" cy="5308600"/>
          </a:xfrm>
          <a:prstGeom prst="rect">
            <a:avLst/>
          </a:prstGeom>
          <a:solidFill>
            <a:srgbClr val="EAEAEA"/>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defRPr/>
            </a:pPr>
            <a:r>
              <a:rPr lang="en-US" altLang="en-US" sz="2400" i="1" dirty="0" smtClean="0">
                <a:solidFill>
                  <a:srgbClr val="333399"/>
                </a:solidFill>
              </a:rPr>
              <a:t>Qualitatively describing the energy changes taking place during one cycle of an oscillation </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Consider the mass-spring                                                  system shown here. The                                                      mass is pulled to the right                                                        and held in place.</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Let the </a:t>
            </a:r>
            <a:r>
              <a:rPr lang="en-US" altLang="en-US" sz="2400" dirty="0" smtClean="0">
                <a:latin typeface="+mn-lt"/>
                <a:cs typeface="Times New Roman" pitchFamily="18" charset="0"/>
                <a:sym typeface="Symbol" pitchFamily="18" charset="2"/>
              </a:rPr>
              <a:t>green rectangle</a:t>
            </a:r>
            <a:r>
              <a:rPr lang="en-US" altLang="en-US" sz="2400" dirty="0" smtClean="0">
                <a:solidFill>
                  <a:srgbClr val="000000"/>
                </a:solidFill>
                <a:latin typeface="+mn-lt"/>
                <a:cs typeface="Times New Roman" pitchFamily="18" charset="0"/>
                <a:sym typeface="Symbol" pitchFamily="18" charset="2"/>
              </a:rPr>
              <a:t> represent the                            </a:t>
            </a:r>
            <a:r>
              <a:rPr lang="en-US" altLang="en-US" sz="2400" dirty="0" smtClean="0">
                <a:solidFill>
                  <a:srgbClr val="008000"/>
                </a:solidFill>
                <a:latin typeface="+mn-lt"/>
                <a:cs typeface="Times New Roman" pitchFamily="18" charset="0"/>
                <a:sym typeface="Symbol" pitchFamily="18" charset="2"/>
              </a:rPr>
              <a:t>potential energy</a:t>
            </a:r>
            <a:r>
              <a:rPr lang="en-US" altLang="en-US" sz="2400" dirty="0" smtClean="0">
                <a:solidFill>
                  <a:srgbClr val="000000"/>
                </a:solidFill>
                <a:latin typeface="+mn-lt"/>
                <a:cs typeface="Times New Roman" pitchFamily="18" charset="0"/>
                <a:sym typeface="Symbol" pitchFamily="18" charset="2"/>
              </a:rPr>
              <a:t> of the system.</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Let the red rectangle                                                                    represent the </a:t>
            </a:r>
            <a:r>
              <a:rPr lang="en-US" altLang="en-US" sz="2400" dirty="0" smtClean="0">
                <a:solidFill>
                  <a:srgbClr val="FF0000"/>
                </a:solidFill>
                <a:latin typeface="+mn-lt"/>
                <a:cs typeface="Times New Roman" pitchFamily="18" charset="0"/>
                <a:sym typeface="Symbol" pitchFamily="18" charset="2"/>
              </a:rPr>
              <a:t>kinetic                                                                       energy</a:t>
            </a:r>
            <a:r>
              <a:rPr lang="en-US" altLang="en-US" sz="2400" dirty="0" smtClean="0">
                <a:solidFill>
                  <a:srgbClr val="000000"/>
                </a:solidFill>
                <a:latin typeface="+mn-lt"/>
                <a:cs typeface="Times New Roman" pitchFamily="18" charset="0"/>
                <a:sym typeface="Symbol" pitchFamily="18" charset="2"/>
              </a:rPr>
              <a:t> of the system.</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A continuous exchange between </a:t>
            </a:r>
            <a:r>
              <a:rPr lang="en-US" altLang="en-US" sz="2400" i="1" dirty="0" smtClean="0">
                <a:solidFill>
                  <a:srgbClr val="FF0000"/>
                </a:solidFill>
                <a:latin typeface="+mn-lt"/>
                <a:cs typeface="Times New Roman" pitchFamily="18" charset="0"/>
                <a:sym typeface="Symbol" pitchFamily="18" charset="2"/>
              </a:rPr>
              <a:t>E</a:t>
            </a:r>
            <a:r>
              <a:rPr lang="en-US" altLang="en-US" sz="2400" baseline="-25000" dirty="0" smtClean="0">
                <a:solidFill>
                  <a:srgbClr val="FF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and </a:t>
            </a:r>
            <a:r>
              <a:rPr lang="en-US" altLang="en-US" sz="2400" i="1" dirty="0" smtClean="0">
                <a:solidFill>
                  <a:srgbClr val="008000"/>
                </a:solidFill>
                <a:latin typeface="+mn-lt"/>
                <a:cs typeface="Times New Roman" pitchFamily="18" charset="0"/>
                <a:sym typeface="Symbol" pitchFamily="18" charset="2"/>
              </a:rPr>
              <a:t>E</a:t>
            </a:r>
            <a:r>
              <a:rPr lang="en-US" altLang="en-US" sz="2400" baseline="-25000" dirty="0" smtClean="0">
                <a:solidFill>
                  <a:srgbClr val="008000"/>
                </a:solidFill>
                <a:latin typeface="+mn-lt"/>
                <a:cs typeface="Times New Roman" pitchFamily="18" charset="0"/>
                <a:sym typeface="Symbol" pitchFamily="18" charset="2"/>
              </a:rPr>
              <a:t>P</a:t>
            </a:r>
            <a:r>
              <a:rPr lang="en-US" altLang="en-US" sz="2400" dirty="0" smtClean="0">
                <a:solidFill>
                  <a:srgbClr val="000000"/>
                </a:solidFill>
                <a:latin typeface="+mn-lt"/>
                <a:cs typeface="Times New Roman" pitchFamily="18" charset="0"/>
                <a:sym typeface="Symbol" pitchFamily="18" charset="2"/>
              </a:rPr>
              <a:t> occurs.</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Note that the sum of </a:t>
            </a:r>
            <a:r>
              <a:rPr lang="en-US" altLang="en-US" sz="2400" i="1" dirty="0" smtClean="0">
                <a:solidFill>
                  <a:srgbClr val="FF0000"/>
                </a:solidFill>
                <a:latin typeface="+mn-lt"/>
                <a:cs typeface="Times New Roman" pitchFamily="18" charset="0"/>
                <a:sym typeface="Symbol" pitchFamily="18" charset="2"/>
              </a:rPr>
              <a:t>E</a:t>
            </a:r>
            <a:r>
              <a:rPr lang="en-US" altLang="en-US" sz="2400" baseline="-25000" dirty="0" smtClean="0">
                <a:solidFill>
                  <a:srgbClr val="FF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and </a:t>
            </a:r>
            <a:r>
              <a:rPr lang="en-US" altLang="en-US" sz="2400" i="1" dirty="0" smtClean="0">
                <a:solidFill>
                  <a:srgbClr val="009900"/>
                </a:solidFill>
                <a:latin typeface="+mn-lt"/>
                <a:cs typeface="Times New Roman" pitchFamily="18" charset="0"/>
                <a:sym typeface="Symbol" pitchFamily="18" charset="2"/>
              </a:rPr>
              <a:t>E</a:t>
            </a:r>
            <a:r>
              <a:rPr lang="en-US" altLang="en-US" sz="2400" baseline="-25000" dirty="0" smtClean="0">
                <a:solidFill>
                  <a:srgbClr val="009900"/>
                </a:solidFill>
                <a:latin typeface="+mn-lt"/>
                <a:cs typeface="Times New Roman" pitchFamily="18" charset="0"/>
                <a:sym typeface="Symbol" pitchFamily="18" charset="2"/>
              </a:rPr>
              <a:t>P</a:t>
            </a:r>
            <a:r>
              <a:rPr lang="en-US" altLang="en-US" sz="2400" dirty="0" smtClean="0">
                <a:solidFill>
                  <a:srgbClr val="000000"/>
                </a:solidFill>
                <a:latin typeface="+mn-lt"/>
                <a:cs typeface="Times New Roman" pitchFamily="18" charset="0"/>
                <a:sym typeface="Symbol" pitchFamily="18" charset="2"/>
              </a:rPr>
              <a:t> is constant.</a:t>
            </a:r>
          </a:p>
        </p:txBody>
      </p:sp>
      <p:sp>
        <p:nvSpPr>
          <p:cNvPr id="22531"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86372" name="Freeform 4"/>
          <p:cNvSpPr>
            <a:spLocks/>
          </p:cNvSpPr>
          <p:nvPr/>
        </p:nvSpPr>
        <p:spPr bwMode="auto">
          <a:xfrm>
            <a:off x="4491038" y="2611438"/>
            <a:ext cx="3989387"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86373" name="Rectangle 5"/>
          <p:cNvSpPr>
            <a:spLocks noChangeArrowheads="1"/>
          </p:cNvSpPr>
          <p:nvPr/>
        </p:nvSpPr>
        <p:spPr bwMode="auto">
          <a:xfrm>
            <a:off x="8120063" y="2611438"/>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6"/>
          <p:cNvGrpSpPr>
            <a:grpSpLocks/>
          </p:cNvGrpSpPr>
          <p:nvPr/>
        </p:nvGrpSpPr>
        <p:grpSpPr bwMode="auto">
          <a:xfrm>
            <a:off x="4479925" y="2611438"/>
            <a:ext cx="4664075" cy="1346200"/>
            <a:chOff x="1708" y="3117"/>
            <a:chExt cx="2938" cy="848"/>
          </a:xfrm>
        </p:grpSpPr>
        <p:sp>
          <p:nvSpPr>
            <p:cNvPr id="22545" name="Freeform 7"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22546" name="Freeform 8"/>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22547" name="Group 9"/>
            <p:cNvGrpSpPr>
              <a:grpSpLocks/>
            </p:cNvGrpSpPr>
            <p:nvPr/>
          </p:nvGrpSpPr>
          <p:grpSpPr bwMode="auto">
            <a:xfrm>
              <a:off x="2361" y="3117"/>
              <a:ext cx="2084" cy="848"/>
              <a:chOff x="2688" y="1584"/>
              <a:chExt cx="2084" cy="848"/>
            </a:xfrm>
          </p:grpSpPr>
          <p:sp>
            <p:nvSpPr>
              <p:cNvPr id="22548" name="Line 10"/>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22549" name="Line 11"/>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22550" name="Text Box 12"/>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22551" name="Text Box 13"/>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22552" name="Line 14"/>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22553" name="Line 15"/>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22554" name="Line 16"/>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22555" name="Line 17"/>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22556" name="Line 18"/>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22557" name="Line 19"/>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22558" name="Line 20"/>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22559" name="Line 21"/>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pic>
        <p:nvPicPr>
          <p:cNvPr id="186390" name="Picture 22" descr="bd05378_[1]"/>
          <p:cNvPicPr>
            <a:picLocks noChangeAspect="1" noChangeArrowheads="1"/>
          </p:cNvPicPr>
          <p:nvPr/>
        </p:nvPicPr>
        <p:blipFill>
          <a:blip r:embed="rId6" cstate="print"/>
          <a:srcRect/>
          <a:stretch>
            <a:fillRect/>
          </a:stretch>
        </p:blipFill>
        <p:spPr bwMode="auto">
          <a:xfrm flipH="1">
            <a:off x="8242300" y="2622550"/>
            <a:ext cx="839788" cy="509588"/>
          </a:xfrm>
          <a:prstGeom prst="rect">
            <a:avLst/>
          </a:prstGeom>
          <a:noFill/>
          <a:ln w="9525">
            <a:noFill/>
            <a:miter lim="800000"/>
            <a:headEnd/>
            <a:tailEnd/>
          </a:ln>
        </p:spPr>
      </p:pic>
      <p:sp>
        <p:nvSpPr>
          <p:cNvPr id="186391" name="Rectangle 23"/>
          <p:cNvSpPr>
            <a:spLocks noChangeArrowheads="1"/>
          </p:cNvSpPr>
          <p:nvPr/>
        </p:nvSpPr>
        <p:spPr bwMode="auto">
          <a:xfrm>
            <a:off x="6529388" y="3494088"/>
            <a:ext cx="692150" cy="996950"/>
          </a:xfrm>
          <a:prstGeom prst="rect">
            <a:avLst/>
          </a:prstGeom>
          <a:solidFill>
            <a:srgbClr val="FF0000"/>
          </a:solidFill>
          <a:ln w="9525">
            <a:noFill/>
            <a:miter lim="800000"/>
            <a:headEnd/>
            <a:tailEnd/>
          </a:ln>
        </p:spPr>
        <p:txBody>
          <a:bodyPr wrap="none" anchor="ctr"/>
          <a:lstStyle/>
          <a:p>
            <a:endParaRPr lang="en-US" altLang="en-US"/>
          </a:p>
        </p:txBody>
      </p:sp>
      <p:sp>
        <p:nvSpPr>
          <p:cNvPr id="186392" name="Rectangle 24"/>
          <p:cNvSpPr>
            <a:spLocks noChangeArrowheads="1"/>
          </p:cNvSpPr>
          <p:nvPr/>
        </p:nvSpPr>
        <p:spPr bwMode="auto">
          <a:xfrm>
            <a:off x="6516688" y="3486150"/>
            <a:ext cx="700087" cy="996950"/>
          </a:xfrm>
          <a:prstGeom prst="rect">
            <a:avLst/>
          </a:prstGeom>
          <a:solidFill>
            <a:srgbClr val="008000"/>
          </a:solidFill>
          <a:ln w="9525">
            <a:noFill/>
            <a:miter lim="800000"/>
            <a:headEnd/>
            <a:tailEnd/>
          </a:ln>
        </p:spPr>
        <p:txBody>
          <a:bodyPr wrap="none" anchor="ctr"/>
          <a:lstStyle/>
          <a:p>
            <a:endParaRPr lang="en-US" altLang="en-US"/>
          </a:p>
        </p:txBody>
      </p:sp>
      <p:sp>
        <p:nvSpPr>
          <p:cNvPr id="186393" name="Rectangle 25"/>
          <p:cNvSpPr>
            <a:spLocks noChangeArrowheads="1"/>
          </p:cNvSpPr>
          <p:nvPr/>
        </p:nvSpPr>
        <p:spPr bwMode="auto">
          <a:xfrm>
            <a:off x="6510338" y="4492625"/>
            <a:ext cx="715962" cy="1057275"/>
          </a:xfrm>
          <a:prstGeom prst="rect">
            <a:avLst/>
          </a:prstGeom>
          <a:solidFill>
            <a:srgbClr val="EAEAEA"/>
          </a:solidFill>
          <a:ln w="9525">
            <a:solidFill>
              <a:srgbClr val="EAEAEA"/>
            </a:solidFill>
            <a:miter lim="800000"/>
            <a:headEnd/>
            <a:tailEnd/>
          </a:ln>
        </p:spPr>
        <p:txBody>
          <a:bodyPr wrap="none" anchor="ctr"/>
          <a:lstStyle/>
          <a:p>
            <a:endParaRPr lang="en-US" altLang="en-US"/>
          </a:p>
        </p:txBody>
      </p:sp>
      <p:grpSp>
        <p:nvGrpSpPr>
          <p:cNvPr id="4" name="Group 1"/>
          <p:cNvGrpSpPr>
            <a:grpSpLocks/>
          </p:cNvGrpSpPr>
          <p:nvPr/>
        </p:nvGrpSpPr>
        <p:grpSpPr bwMode="auto">
          <a:xfrm>
            <a:off x="839788" y="6372225"/>
            <a:ext cx="7464425" cy="461963"/>
            <a:chOff x="839788" y="6249995"/>
            <a:chExt cx="7464425" cy="461665"/>
          </a:xfrm>
        </p:grpSpPr>
        <p:sp>
          <p:nvSpPr>
            <p:cNvPr id="40974" name="Rectangle 27"/>
            <p:cNvSpPr>
              <a:spLocks noChangeArrowheads="1"/>
            </p:cNvSpPr>
            <p:nvPr/>
          </p:nvSpPr>
          <p:spPr bwMode="auto">
            <a:xfrm>
              <a:off x="844550" y="6270620"/>
              <a:ext cx="3635375" cy="320468"/>
            </a:xfrm>
            <a:prstGeom prst="rect">
              <a:avLst/>
            </a:prstGeom>
            <a:noFill/>
            <a:ln>
              <a:noFill/>
            </a:ln>
            <a:effectLs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K</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P</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T</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CONST</a:t>
              </a:r>
              <a:endParaRPr lang="en-US" altLang="en-US" sz="2400" i="1" dirty="0" smtClean="0">
                <a:latin typeface="+mn-lt"/>
                <a:sym typeface="Symbol" pitchFamily="18" charset="2"/>
              </a:endParaRPr>
            </a:p>
          </p:txBody>
        </p:sp>
        <p:sp>
          <p:nvSpPr>
            <p:cNvPr id="40975" name="Text Box 28"/>
            <p:cNvSpPr txBox="1">
              <a:spLocks noChangeArrowheads="1"/>
            </p:cNvSpPr>
            <p:nvPr/>
          </p:nvSpPr>
          <p:spPr bwMode="auto">
            <a:xfrm>
              <a:off x="4267200" y="6249995"/>
              <a:ext cx="4037013" cy="461665"/>
            </a:xfrm>
            <a:prstGeom prst="rect">
              <a:avLst/>
            </a:prstGeom>
            <a:solidFill>
              <a:srgbClr val="FF0000"/>
            </a:solidFill>
            <a:ln>
              <a:noFill/>
            </a:ln>
            <a:effectLs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50000"/>
                </a:spcBef>
                <a:defRPr/>
              </a:pPr>
              <a:r>
                <a:rPr lang="en-US" altLang="en-US" dirty="0" smtClean="0">
                  <a:solidFill>
                    <a:schemeClr val="bg1"/>
                  </a:solidFill>
                  <a:latin typeface="+mn-lt"/>
                </a:rPr>
                <a:t>relation between </a:t>
              </a:r>
              <a:r>
                <a:rPr lang="en-US" altLang="en-US" i="1" dirty="0" smtClean="0">
                  <a:solidFill>
                    <a:schemeClr val="bg1"/>
                  </a:solidFill>
                  <a:latin typeface="+mn-lt"/>
                </a:rPr>
                <a:t>E</a:t>
              </a:r>
              <a:r>
                <a:rPr lang="en-US" altLang="en-US" baseline="-25000" dirty="0" smtClean="0">
                  <a:solidFill>
                    <a:schemeClr val="bg1"/>
                  </a:solidFill>
                  <a:latin typeface="+mn-lt"/>
                </a:rPr>
                <a:t>K</a:t>
              </a:r>
              <a:r>
                <a:rPr lang="en-US" altLang="en-US" dirty="0" smtClean="0">
                  <a:solidFill>
                    <a:schemeClr val="bg1"/>
                  </a:solidFill>
                  <a:latin typeface="+mn-lt"/>
                </a:rPr>
                <a:t> and </a:t>
              </a:r>
              <a:r>
                <a:rPr lang="en-US" altLang="en-US" i="1" dirty="0" smtClean="0">
                  <a:solidFill>
                    <a:schemeClr val="bg1"/>
                  </a:solidFill>
                  <a:latin typeface="+mn-lt"/>
                </a:rPr>
                <a:t>E</a:t>
              </a:r>
              <a:r>
                <a:rPr lang="en-US" altLang="en-US" baseline="-25000" dirty="0" smtClean="0">
                  <a:solidFill>
                    <a:schemeClr val="bg1"/>
                  </a:solidFill>
                  <a:latin typeface="+mn-lt"/>
                </a:rPr>
                <a:t>P</a:t>
              </a:r>
              <a:endParaRPr lang="en-US" altLang="en-US" dirty="0" smtClean="0">
                <a:solidFill>
                  <a:schemeClr val="bg1"/>
                </a:solidFill>
                <a:latin typeface="+mn-lt"/>
                <a:sym typeface="Symbol" pitchFamily="18" charset="2"/>
              </a:endParaRPr>
            </a:p>
          </p:txBody>
        </p:sp>
        <p:sp>
          <p:nvSpPr>
            <p:cNvPr id="40976" name="Rectangle 29"/>
            <p:cNvSpPr>
              <a:spLocks noChangeArrowheads="1"/>
            </p:cNvSpPr>
            <p:nvPr/>
          </p:nvSpPr>
          <p:spPr bwMode="auto">
            <a:xfrm>
              <a:off x="839788" y="6253168"/>
              <a:ext cx="7462837" cy="458492"/>
            </a:xfrm>
            <a:prstGeom prst="rect">
              <a:avLst/>
            </a:prstGeom>
            <a:noFill/>
            <a:ln w="12700">
              <a:solidFill>
                <a:schemeClr val="tx1"/>
              </a:solidFill>
              <a:miter lim="800000"/>
              <a:headEnd/>
              <a:tailEnd/>
            </a:ln>
            <a:effectLst/>
            <a:extLst/>
          </p:spPr>
          <p:txBody>
            <a:bodyPr wrap="none"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defRPr/>
              </a:pPr>
              <a:endParaRPr lang="en-US" altLang="en-US" smtClean="0">
                <a:latin typeface="+mn-lt"/>
              </a:endParaRPr>
            </a:p>
          </p:txBody>
        </p:sp>
      </p:grpSp>
      <p:sp>
        <p:nvSpPr>
          <p:cNvPr id="186398" name="Rectangle 30"/>
          <p:cNvSpPr>
            <a:spLocks noChangeArrowheads="1"/>
          </p:cNvSpPr>
          <p:nvPr/>
        </p:nvSpPr>
        <p:spPr bwMode="auto">
          <a:xfrm>
            <a:off x="6518275" y="3476625"/>
            <a:ext cx="685800" cy="1011238"/>
          </a:xfrm>
          <a:prstGeom prst="rect">
            <a:avLst/>
          </a:prstGeom>
          <a:noFill/>
          <a:ln w="38100">
            <a:solidFill>
              <a:schemeClr val="tx1"/>
            </a:solidFill>
            <a:miter lim="800000"/>
            <a:headEnd/>
            <a:tailEnd/>
          </a:ln>
        </p:spPr>
        <p:txBody>
          <a:bodyPr wrap="none" anchor="ctr"/>
          <a:lstStyle/>
          <a:p>
            <a:endParaRPr lang="en-US" altLang="en-US"/>
          </a:p>
        </p:txBody>
      </p:sp>
      <p:sp>
        <p:nvSpPr>
          <p:cNvPr id="186399" name="Rectangle 31"/>
          <p:cNvSpPr>
            <a:spLocks noChangeArrowheads="1"/>
          </p:cNvSpPr>
          <p:nvPr/>
        </p:nvSpPr>
        <p:spPr bwMode="auto">
          <a:xfrm>
            <a:off x="3916363" y="4740275"/>
            <a:ext cx="4530725" cy="825500"/>
          </a:xfrm>
          <a:prstGeom prst="rect">
            <a:avLst/>
          </a:prstGeom>
          <a:solidFill>
            <a:srgbClr val="FFCC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b="1" i="1" dirty="0" smtClean="0">
                <a:latin typeface="+mn-lt"/>
              </a:rPr>
              <a:t>FYI   </a:t>
            </a:r>
            <a:r>
              <a:rPr lang="en-US" altLang="en-US" sz="2400" b="1" dirty="0" smtClean="0">
                <a:latin typeface="+mn-lt"/>
                <a:sym typeface="Symbol" pitchFamily="18" charset="2"/>
              </a:rPr>
              <a:t></a:t>
            </a:r>
            <a:r>
              <a:rPr lang="en-US" altLang="en-US" sz="2400" dirty="0" smtClean="0">
                <a:latin typeface="+mn-lt"/>
                <a:sym typeface="Symbol" pitchFamily="18" charset="2"/>
              </a:rPr>
              <a:t>If friction and drag are both zero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T</a:t>
            </a:r>
            <a:r>
              <a:rPr lang="en-US" altLang="en-US" sz="2400" dirty="0" smtClean="0">
                <a:latin typeface="+mn-lt"/>
                <a:cs typeface="Courier New" pitchFamily="49" charset="0"/>
                <a:sym typeface="Symbol" pitchFamily="18" charset="2"/>
              </a:rPr>
              <a:t> = CONST</a:t>
            </a:r>
            <a:r>
              <a:rPr lang="en-US" altLang="en-US" sz="2400" dirty="0" smtClean="0">
                <a:latin typeface="+mn-lt"/>
                <a:sym typeface="Symbol" pitchFamily="18" charset="2"/>
              </a:rPr>
              <a:t>.</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6370">
                                            <p:txEl>
                                              <p:pRg st="1" end="1"/>
                                            </p:txEl>
                                          </p:spTgt>
                                        </p:tgtEl>
                                        <p:attrNameLst>
                                          <p:attrName>style.visibility</p:attrName>
                                        </p:attrNameLst>
                                      </p:cBhvr>
                                      <p:to>
                                        <p:strVal val="visible"/>
                                      </p:to>
                                    </p:set>
                                    <p:anim calcmode="lin" valueType="num">
                                      <p:cBhvr additive="base">
                                        <p:cTn id="7" dur="500" fill="hold"/>
                                        <p:tgtEl>
                                          <p:spTgt spid="1863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637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86372"/>
                                        </p:tgtEl>
                                        <p:attrNameLst>
                                          <p:attrName>style.visibility</p:attrName>
                                        </p:attrNameLst>
                                      </p:cBhvr>
                                      <p:to>
                                        <p:strVal val="visible"/>
                                      </p:to>
                                    </p:set>
                                    <p:animEffect transition="in" filter="fade">
                                      <p:cBhvr>
                                        <p:cTn id="13" dur="2000"/>
                                        <p:tgtEl>
                                          <p:spTgt spid="186372"/>
                                        </p:tgtEl>
                                      </p:cBhvr>
                                    </p:animEffect>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4" presetID="10" presetClass="entr" presetSubtype="0" fill="hold" grpId="0" nodeType="withEffect">
                                  <p:stCondLst>
                                    <p:cond delay="0"/>
                                  </p:stCondLst>
                                  <p:childTnLst>
                                    <p:set>
                                      <p:cBhvr>
                                        <p:cTn id="15" dur="1" fill="hold">
                                          <p:stCondLst>
                                            <p:cond delay="0"/>
                                          </p:stCondLst>
                                        </p:cTn>
                                        <p:tgtEl>
                                          <p:spTgt spid="186373"/>
                                        </p:tgtEl>
                                        <p:attrNameLst>
                                          <p:attrName>style.visibility</p:attrName>
                                        </p:attrNameLst>
                                      </p:cBhvr>
                                      <p:to>
                                        <p:strVal val="visible"/>
                                      </p:to>
                                    </p:set>
                                    <p:animEffect transition="in" filter="fade">
                                      <p:cBhvr>
                                        <p:cTn id="16" dur="2000"/>
                                        <p:tgtEl>
                                          <p:spTgt spid="186373"/>
                                        </p:tgtEl>
                                      </p:cBhvr>
                                    </p:animEffect>
                                  </p:childTnLst>
                                </p:cTn>
                              </p:par>
                              <p:par>
                                <p:cTn id="17" presetID="10"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20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nodeType="clickEffect">
                                  <p:stCondLst>
                                    <p:cond delay="0"/>
                                  </p:stCondLst>
                                  <p:childTnLst>
                                    <p:set>
                                      <p:cBhvr>
                                        <p:cTn id="23" dur="1" fill="hold">
                                          <p:stCondLst>
                                            <p:cond delay="0"/>
                                          </p:stCondLst>
                                        </p:cTn>
                                        <p:tgtEl>
                                          <p:spTgt spid="186390"/>
                                        </p:tgtEl>
                                        <p:attrNameLst>
                                          <p:attrName>style.visibility</p:attrName>
                                        </p:attrNameLst>
                                      </p:cBhvr>
                                      <p:to>
                                        <p:strVal val="visible"/>
                                      </p:to>
                                    </p:set>
                                    <p:anim calcmode="lin" valueType="num">
                                      <p:cBhvr additive="base">
                                        <p:cTn id="24" dur="500" fill="hold"/>
                                        <p:tgtEl>
                                          <p:spTgt spid="186390"/>
                                        </p:tgtEl>
                                        <p:attrNameLst>
                                          <p:attrName>ppt_x</p:attrName>
                                        </p:attrNameLst>
                                      </p:cBhvr>
                                      <p:tavLst>
                                        <p:tav tm="0">
                                          <p:val>
                                            <p:strVal val="1+#ppt_w/2"/>
                                          </p:val>
                                        </p:tav>
                                        <p:tav tm="100000">
                                          <p:val>
                                            <p:strVal val="#ppt_x"/>
                                          </p:val>
                                        </p:tav>
                                      </p:tavLst>
                                    </p:anim>
                                    <p:anim calcmode="lin" valueType="num">
                                      <p:cBhvr additive="base">
                                        <p:cTn id="25" dur="500" fill="hold"/>
                                        <p:tgtEl>
                                          <p:spTgt spid="18639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4" name="arrow.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86370">
                                            <p:txEl>
                                              <p:pRg st="2" end="2"/>
                                            </p:txEl>
                                          </p:spTgt>
                                        </p:tgtEl>
                                        <p:attrNameLst>
                                          <p:attrName>style.visibility</p:attrName>
                                        </p:attrNameLst>
                                      </p:cBhvr>
                                      <p:to>
                                        <p:strVal val="visible"/>
                                      </p:to>
                                    </p:set>
                                    <p:anim calcmode="lin" valueType="num">
                                      <p:cBhvr additive="base">
                                        <p:cTn id="30" dur="500" fill="hold"/>
                                        <p:tgtEl>
                                          <p:spTgt spid="186370">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8637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86398"/>
                                        </p:tgtEl>
                                        <p:attrNameLst>
                                          <p:attrName>style.visibility</p:attrName>
                                        </p:attrNameLst>
                                      </p:cBhvr>
                                      <p:to>
                                        <p:strVal val="visible"/>
                                      </p:to>
                                    </p:set>
                                    <p:animEffect transition="in" filter="fade">
                                      <p:cBhvr>
                                        <p:cTn id="36" dur="2000"/>
                                        <p:tgtEl>
                                          <p:spTgt spid="186398"/>
                                        </p:tgtEl>
                                      </p:cBhvr>
                                    </p:animEffect>
                                  </p:childTnLst>
                                  <p:subTnLst>
                                    <p:audio>
                                      <p:cMediaNode>
                                        <p:cTn display="0" masterRel="sameClick">
                                          <p:stCondLst>
                                            <p:cond evt="begin" delay="0">
                                              <p:tn val="34"/>
                                            </p:cond>
                                          </p:stCondLst>
                                          <p:endCondLst>
                                            <p:cond evt="onStopAudio" delay="0">
                                              <p:tgtEl>
                                                <p:sldTgt/>
                                              </p:tgtEl>
                                            </p:cond>
                                          </p:endCondLst>
                                        </p:cTn>
                                        <p:tgtEl>
                                          <p:sndTgt r:embed="rId5" name="chimes.wav"/>
                                        </p:tgtEl>
                                      </p:cMediaNode>
                                    </p:audio>
                                  </p:sub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86391"/>
                                        </p:tgtEl>
                                        <p:attrNameLst>
                                          <p:attrName>style.visibility</p:attrName>
                                        </p:attrNameLst>
                                      </p:cBhvr>
                                      <p:to>
                                        <p:strVal val="visible"/>
                                      </p:to>
                                    </p:set>
                                    <p:animEffect transition="in" filter="fade">
                                      <p:cBhvr>
                                        <p:cTn id="41" dur="500"/>
                                        <p:tgtEl>
                                          <p:spTgt spid="18639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86392"/>
                                        </p:tgtEl>
                                        <p:attrNameLst>
                                          <p:attrName>style.visibility</p:attrName>
                                        </p:attrNameLst>
                                      </p:cBhvr>
                                      <p:to>
                                        <p:strVal val="visible"/>
                                      </p:to>
                                    </p:set>
                                    <p:animEffect transition="in" filter="fade">
                                      <p:cBhvr>
                                        <p:cTn id="44" dur="500"/>
                                        <p:tgtEl>
                                          <p:spTgt spid="18639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6393"/>
                                        </p:tgtEl>
                                        <p:attrNameLst>
                                          <p:attrName>style.visibility</p:attrName>
                                        </p:attrNameLst>
                                      </p:cBhvr>
                                      <p:to>
                                        <p:strVal val="visible"/>
                                      </p:to>
                                    </p:set>
                                    <p:animEffect transition="in" filter="fade">
                                      <p:cBhvr>
                                        <p:cTn id="47" dur="500"/>
                                        <p:tgtEl>
                                          <p:spTgt spid="18639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186370">
                                            <p:txEl>
                                              <p:pRg st="3" end="3"/>
                                            </p:txEl>
                                          </p:spTgt>
                                        </p:tgtEl>
                                        <p:attrNameLst>
                                          <p:attrName>style.visibility</p:attrName>
                                        </p:attrNameLst>
                                      </p:cBhvr>
                                      <p:to>
                                        <p:strVal val="visible"/>
                                      </p:to>
                                    </p:set>
                                    <p:anim calcmode="lin" valueType="num">
                                      <p:cBhvr additive="base">
                                        <p:cTn id="52" dur="500" fill="hold"/>
                                        <p:tgtEl>
                                          <p:spTgt spid="186370">
                                            <p:txEl>
                                              <p:pRg st="3" end="3"/>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8637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0"/>
                                            </p:cond>
                                          </p:stCondLst>
                                          <p:endCondLst>
                                            <p:cond evt="onStopAudio" delay="0">
                                              <p:tgtEl>
                                                <p:sldTgt/>
                                              </p:tgtEl>
                                            </p:cond>
                                          </p:endCondLst>
                                        </p:cTn>
                                        <p:tgtEl>
                                          <p:sndTgt r:embed="rId4" name="arrow.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xit" presetSubtype="2" fill="hold" nodeType="clickEffect">
                                  <p:stCondLst>
                                    <p:cond delay="0"/>
                                  </p:stCondLst>
                                  <p:childTnLst>
                                    <p:anim calcmode="lin" valueType="num">
                                      <p:cBhvr additive="base">
                                        <p:cTn id="57" dur="500"/>
                                        <p:tgtEl>
                                          <p:spTgt spid="186390"/>
                                        </p:tgtEl>
                                        <p:attrNameLst>
                                          <p:attrName>ppt_x</p:attrName>
                                        </p:attrNameLst>
                                      </p:cBhvr>
                                      <p:tavLst>
                                        <p:tav tm="0">
                                          <p:val>
                                            <p:strVal val="ppt_x"/>
                                          </p:val>
                                        </p:tav>
                                        <p:tav tm="100000">
                                          <p:val>
                                            <p:strVal val="1+ppt_w/2"/>
                                          </p:val>
                                        </p:tav>
                                      </p:tavLst>
                                    </p:anim>
                                    <p:anim calcmode="lin" valueType="num">
                                      <p:cBhvr additive="base">
                                        <p:cTn id="58" dur="500"/>
                                        <p:tgtEl>
                                          <p:spTgt spid="186390"/>
                                        </p:tgtEl>
                                        <p:attrNameLst>
                                          <p:attrName>ppt_y</p:attrName>
                                        </p:attrNameLst>
                                      </p:cBhvr>
                                      <p:tavLst>
                                        <p:tav tm="0">
                                          <p:val>
                                            <p:strVal val="ppt_y"/>
                                          </p:val>
                                        </p:tav>
                                        <p:tav tm="100000">
                                          <p:val>
                                            <p:strVal val="ppt_y"/>
                                          </p:val>
                                        </p:tav>
                                      </p:tavLst>
                                    </p:anim>
                                    <p:set>
                                      <p:cBhvr>
                                        <p:cTn id="59" dur="1" fill="hold">
                                          <p:stCondLst>
                                            <p:cond delay="499"/>
                                          </p:stCondLst>
                                        </p:cTn>
                                        <p:tgtEl>
                                          <p:spTgt spid="186390"/>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4" name="arrow.wav"/>
                                        </p:tgtEl>
                                      </p:cMediaNode>
                                    </p:audio>
                                  </p:subTnLst>
                                </p:cTn>
                              </p:par>
                              <p:par>
                                <p:cTn id="60" presetID="6" presetClass="emph" presetSubtype="0" repeatCount="indefinite" accel="50000" decel="50000" autoRev="1" fill="hold" grpId="1" nodeType="withEffect">
                                  <p:stCondLst>
                                    <p:cond delay="0"/>
                                  </p:stCondLst>
                                  <p:childTnLst>
                                    <p:animScale>
                                      <p:cBhvr>
                                        <p:cTn id="61" dur="2000" fill="hold"/>
                                        <p:tgtEl>
                                          <p:spTgt spid="186372"/>
                                        </p:tgtEl>
                                      </p:cBhvr>
                                      <p:by x="25000" y="100000"/>
                                    </p:animScale>
                                  </p:childTnLst>
                                </p:cTn>
                              </p:par>
                              <p:par>
                                <p:cTn id="62" presetID="35" presetClass="path" presetSubtype="0" repeatCount="indefinite" accel="50000" decel="50000" autoRev="1" fill="hold" grpId="2" nodeType="withEffect">
                                  <p:stCondLst>
                                    <p:cond delay="0"/>
                                  </p:stCondLst>
                                  <p:childTnLst>
                                    <p:animMotion origin="layout" path="M -1.38889E-6 4.07407E-6 L -0.14739 4.07407E-6 " pathEditMode="relative" rAng="0" ptsTypes="AA">
                                      <p:cBhvr>
                                        <p:cTn id="63" dur="2000" fill="hold"/>
                                        <p:tgtEl>
                                          <p:spTgt spid="186372"/>
                                        </p:tgtEl>
                                        <p:attrNameLst>
                                          <p:attrName>ppt_x</p:attrName>
                                          <p:attrName>ppt_y</p:attrName>
                                        </p:attrNameLst>
                                      </p:cBhvr>
                                      <p:rCtr x="-74" y="0"/>
                                    </p:animMotion>
                                  </p:childTnLst>
                                </p:cTn>
                              </p:par>
                              <p:par>
                                <p:cTn id="64" presetID="35" presetClass="path" presetSubtype="0" repeatCount="indefinite" accel="50000" decel="50000" autoRev="1" fill="hold" grpId="1" nodeType="withEffect">
                                  <p:stCondLst>
                                    <p:cond delay="0"/>
                                  </p:stCondLst>
                                  <p:childTnLst>
                                    <p:animMotion origin="layout" path="M -0.00034 1.85185E-6 L -0.26736 1.85185E-6 " pathEditMode="relative" rAng="0" ptsTypes="AA">
                                      <p:cBhvr>
                                        <p:cTn id="65" dur="2000" fill="hold"/>
                                        <p:tgtEl>
                                          <p:spTgt spid="186373"/>
                                        </p:tgtEl>
                                        <p:attrNameLst>
                                          <p:attrName>ppt_x</p:attrName>
                                          <p:attrName>ppt_y</p:attrName>
                                        </p:attrNameLst>
                                      </p:cBhvr>
                                      <p:rCtr x="-134" y="0"/>
                                    </p:animMotion>
                                  </p:childTnLst>
                                </p:cTn>
                              </p:par>
                              <p:par>
                                <p:cTn id="66" presetID="42" presetClass="path" presetSubtype="0" repeatCount="indefinite" accel="50000" decel="50000" autoRev="1" fill="hold" grpId="1" nodeType="withEffect">
                                  <p:stCondLst>
                                    <p:cond delay="0"/>
                                  </p:stCondLst>
                                  <p:childTnLst>
                                    <p:animMotion origin="layout" path="M -8.33333E-7 4.07407E-6 L -8.33333E-7 0.1456 " pathEditMode="relative" rAng="0" ptsTypes="AA">
                                      <p:cBhvr>
                                        <p:cTn id="67" dur="1000" fill="hold"/>
                                        <p:tgtEl>
                                          <p:spTgt spid="186392"/>
                                        </p:tgtEl>
                                        <p:attrNameLst>
                                          <p:attrName>ppt_x</p:attrName>
                                          <p:attrName>ppt_y</p:attrName>
                                        </p:attrNameLst>
                                      </p:cBhvr>
                                      <p:rCtr x="0" y="73"/>
                                    </p:animMotion>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4" fill="hold" nodeType="clickEffect">
                                  <p:stCondLst>
                                    <p:cond delay="0"/>
                                  </p:stCondLst>
                                  <p:childTnLst>
                                    <p:set>
                                      <p:cBhvr>
                                        <p:cTn id="71" dur="1" fill="hold">
                                          <p:stCondLst>
                                            <p:cond delay="0"/>
                                          </p:stCondLst>
                                        </p:cTn>
                                        <p:tgtEl>
                                          <p:spTgt spid="186370">
                                            <p:txEl>
                                              <p:pRg st="4" end="4"/>
                                            </p:txEl>
                                          </p:spTgt>
                                        </p:tgtEl>
                                        <p:attrNameLst>
                                          <p:attrName>style.visibility</p:attrName>
                                        </p:attrNameLst>
                                      </p:cBhvr>
                                      <p:to>
                                        <p:strVal val="visible"/>
                                      </p:to>
                                    </p:set>
                                    <p:anim calcmode="lin" valueType="num">
                                      <p:cBhvr additive="base">
                                        <p:cTn id="72" dur="500" fill="hold"/>
                                        <p:tgtEl>
                                          <p:spTgt spid="186370">
                                            <p:txEl>
                                              <p:pRg st="4" end="4"/>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18637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0"/>
                                            </p:cond>
                                          </p:stCondLst>
                                          <p:endCondLst>
                                            <p:cond evt="onStopAudio" delay="0">
                                              <p:tgtEl>
                                                <p:sldTgt/>
                                              </p:tgtEl>
                                            </p:cond>
                                          </p:endCondLst>
                                        </p:cTn>
                                        <p:tgtEl>
                                          <p:sndTgt r:embed="rId4" name="arrow.wav"/>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2" presetClass="entr" presetSubtype="4" fill="hold" nodeType="clickEffect">
                                  <p:stCondLst>
                                    <p:cond delay="0"/>
                                  </p:stCondLst>
                                  <p:childTnLst>
                                    <p:set>
                                      <p:cBhvr>
                                        <p:cTn id="77" dur="1" fill="hold">
                                          <p:stCondLst>
                                            <p:cond delay="0"/>
                                          </p:stCondLst>
                                        </p:cTn>
                                        <p:tgtEl>
                                          <p:spTgt spid="186370">
                                            <p:txEl>
                                              <p:pRg st="5" end="5"/>
                                            </p:txEl>
                                          </p:spTgt>
                                        </p:tgtEl>
                                        <p:attrNameLst>
                                          <p:attrName>style.visibility</p:attrName>
                                        </p:attrNameLst>
                                      </p:cBhvr>
                                      <p:to>
                                        <p:strVal val="visible"/>
                                      </p:to>
                                    </p:set>
                                    <p:anim calcmode="lin" valueType="num">
                                      <p:cBhvr additive="base">
                                        <p:cTn id="78" dur="500" fill="hold"/>
                                        <p:tgtEl>
                                          <p:spTgt spid="186370">
                                            <p:txEl>
                                              <p:pRg st="5" end="5"/>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186370">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6"/>
                                            </p:cond>
                                          </p:stCondLst>
                                          <p:endCondLst>
                                            <p:cond evt="onStopAudio" delay="0">
                                              <p:tgtEl>
                                                <p:sldTgt/>
                                              </p:tgtEl>
                                            </p:cond>
                                          </p:endCondLst>
                                        </p:cTn>
                                        <p:tgtEl>
                                          <p:sndTgt r:embed="rId4" name="arrow.wav"/>
                                        </p:tgtEl>
                                      </p:cMediaNode>
                                    </p:audio>
                                  </p:subTnLst>
                                </p:cTn>
                              </p:par>
                            </p:childTnLst>
                          </p:cTn>
                        </p:par>
                      </p:childTnLst>
                    </p:cTn>
                  </p:par>
                  <p:par>
                    <p:cTn id="80" fill="hold">
                      <p:stCondLst>
                        <p:cond delay="indefinite"/>
                      </p:stCondLst>
                      <p:childTnLst>
                        <p:par>
                          <p:cTn id="81" fill="hold">
                            <p:stCondLst>
                              <p:cond delay="0"/>
                            </p:stCondLst>
                            <p:childTnLst>
                              <p:par>
                                <p:cTn id="82" presetID="2" presetClass="entr" presetSubtype="2" fill="hold" nodeType="clickEffect">
                                  <p:stCondLst>
                                    <p:cond delay="0"/>
                                  </p:stCondLst>
                                  <p:childTnLst>
                                    <p:set>
                                      <p:cBhvr>
                                        <p:cTn id="83" dur="1" fill="hold">
                                          <p:stCondLst>
                                            <p:cond delay="0"/>
                                          </p:stCondLst>
                                        </p:cTn>
                                        <p:tgtEl>
                                          <p:spTgt spid="186399">
                                            <p:txEl>
                                              <p:pRg st="0" end="0"/>
                                            </p:txEl>
                                          </p:spTgt>
                                        </p:tgtEl>
                                        <p:attrNameLst>
                                          <p:attrName>style.visibility</p:attrName>
                                        </p:attrNameLst>
                                      </p:cBhvr>
                                      <p:to>
                                        <p:strVal val="visible"/>
                                      </p:to>
                                    </p:set>
                                    <p:anim calcmode="lin" valueType="num">
                                      <p:cBhvr additive="base">
                                        <p:cTn id="84" dur="500" fill="hold"/>
                                        <p:tgtEl>
                                          <p:spTgt spid="186399">
                                            <p:txEl>
                                              <p:pRg st="0" end="0"/>
                                            </p:txEl>
                                          </p:spTgt>
                                        </p:tgtEl>
                                        <p:attrNameLst>
                                          <p:attrName>ppt_x</p:attrName>
                                        </p:attrNameLst>
                                      </p:cBhvr>
                                      <p:tavLst>
                                        <p:tav tm="0">
                                          <p:val>
                                            <p:strVal val="1+#ppt_w/2"/>
                                          </p:val>
                                        </p:tav>
                                        <p:tav tm="100000">
                                          <p:val>
                                            <p:strVal val="#ppt_x"/>
                                          </p:val>
                                        </p:tav>
                                      </p:tavLst>
                                    </p:anim>
                                    <p:anim calcmode="lin" valueType="num">
                                      <p:cBhvr additive="base">
                                        <p:cTn id="85" dur="500" fill="hold"/>
                                        <p:tgtEl>
                                          <p:spTgt spid="1863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2"/>
                                            </p:cond>
                                          </p:stCondLst>
                                          <p:endCondLst>
                                            <p:cond evt="onStopAudio" delay="0">
                                              <p:tgtEl>
                                                <p:sldTgt/>
                                              </p:tgtEl>
                                            </p:cond>
                                          </p:endCondLst>
                                        </p:cTn>
                                        <p:tgtEl>
                                          <p:sndTgt r:embed="rId4" name="arrow.wav"/>
                                        </p:tgtEl>
                                      </p:cMediaNode>
                                    </p:audio>
                                  </p:subTnLst>
                                </p:cTn>
                              </p:par>
                            </p:childTnLst>
                          </p:cTn>
                        </p:par>
                      </p:childTnLst>
                    </p:cTn>
                  </p:par>
                  <p:par>
                    <p:cTn id="86" fill="hold">
                      <p:stCondLst>
                        <p:cond delay="indefinite"/>
                      </p:stCondLst>
                      <p:childTnLst>
                        <p:par>
                          <p:cTn id="87" fill="hold">
                            <p:stCondLst>
                              <p:cond delay="0"/>
                            </p:stCondLst>
                            <p:childTnLst>
                              <p:par>
                                <p:cTn id="88" presetID="53" presetClass="entr" presetSubtype="16" fill="hold" nodeType="clickEffect">
                                  <p:stCondLst>
                                    <p:cond delay="0"/>
                                  </p:stCondLst>
                                  <p:childTnLst>
                                    <p:set>
                                      <p:cBhvr>
                                        <p:cTn id="89" dur="1" fill="hold">
                                          <p:stCondLst>
                                            <p:cond delay="0"/>
                                          </p:stCondLst>
                                        </p:cTn>
                                        <p:tgtEl>
                                          <p:spTgt spid="4"/>
                                        </p:tgtEl>
                                        <p:attrNameLst>
                                          <p:attrName>style.visibility</p:attrName>
                                        </p:attrNameLst>
                                      </p:cBhvr>
                                      <p:to>
                                        <p:strVal val="visible"/>
                                      </p:to>
                                    </p:set>
                                    <p:anim calcmode="lin" valueType="num">
                                      <p:cBhvr>
                                        <p:cTn id="90" dur="500" fill="hold"/>
                                        <p:tgtEl>
                                          <p:spTgt spid="4"/>
                                        </p:tgtEl>
                                        <p:attrNameLst>
                                          <p:attrName>ppt_w</p:attrName>
                                        </p:attrNameLst>
                                      </p:cBhvr>
                                      <p:tavLst>
                                        <p:tav tm="0">
                                          <p:val>
                                            <p:fltVal val="0"/>
                                          </p:val>
                                        </p:tav>
                                        <p:tav tm="100000">
                                          <p:val>
                                            <p:strVal val="#ppt_w"/>
                                          </p:val>
                                        </p:tav>
                                      </p:tavLst>
                                    </p:anim>
                                    <p:anim calcmode="lin" valueType="num">
                                      <p:cBhvr>
                                        <p:cTn id="91" dur="500" fill="hold"/>
                                        <p:tgtEl>
                                          <p:spTgt spid="4"/>
                                        </p:tgtEl>
                                        <p:attrNameLst>
                                          <p:attrName>ppt_h</p:attrName>
                                        </p:attrNameLst>
                                      </p:cBhvr>
                                      <p:tavLst>
                                        <p:tav tm="0">
                                          <p:val>
                                            <p:fltVal val="0"/>
                                          </p:val>
                                        </p:tav>
                                        <p:tav tm="100000">
                                          <p:val>
                                            <p:strVal val="#ppt_h"/>
                                          </p:val>
                                        </p:tav>
                                      </p:tavLst>
                                    </p:anim>
                                    <p:animEffect transition="in" filter="fade">
                                      <p:cBhvr>
                                        <p:cTn id="92" dur="500"/>
                                        <p:tgtEl>
                                          <p:spTgt spid="4"/>
                                        </p:tgtEl>
                                      </p:cBhvr>
                                    </p:animEffect>
                                  </p:childTnLst>
                                  <p:subTnLst>
                                    <p:audio>
                                      <p:cMediaNode>
                                        <p:cTn display="0" masterRel="sameClick">
                                          <p:stCondLst>
                                            <p:cond evt="begin" delay="0">
                                              <p:tn val="8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2" grpId="0" animBg="1"/>
      <p:bldP spid="186372" grpId="1" animBg="1"/>
      <p:bldP spid="186372" grpId="2" animBg="1"/>
      <p:bldP spid="186373" grpId="0" animBg="1"/>
      <p:bldP spid="186373" grpId="1" animBg="1"/>
      <p:bldP spid="186391" grpId="0" animBg="1"/>
      <p:bldP spid="186392" grpId="0" animBg="1"/>
      <p:bldP spid="186392" grpId="1" animBg="1"/>
      <p:bldP spid="186393" grpId="0" animBg="1"/>
      <p:bldP spid="18639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ChangeArrowheads="1"/>
          </p:cNvSpPr>
          <p:nvPr/>
        </p:nvSpPr>
        <p:spPr bwMode="auto">
          <a:xfrm>
            <a:off x="685800" y="1549400"/>
            <a:ext cx="7772400" cy="5308600"/>
          </a:xfrm>
          <a:prstGeom prst="rect">
            <a:avLst/>
          </a:prstGeom>
          <a:solidFill>
            <a:srgbClr val="EAEAEA"/>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US" altLang="en-US" sz="2400" i="1" dirty="0" smtClean="0">
                <a:solidFill>
                  <a:srgbClr val="333399"/>
                </a:solidFill>
              </a:rPr>
              <a:t>Qualitatively describing the energy changes taking place during one cycle of an oscillation </a:t>
            </a:r>
          </a:p>
          <a:p>
            <a:pPr>
              <a:spcBef>
                <a:spcPct val="0"/>
              </a:spcBef>
              <a:buFontTx/>
              <a:buNone/>
              <a:defRPr/>
            </a:pPr>
            <a:endParaRPr lang="en-US" altLang="en-US" sz="2000" dirty="0" smtClean="0">
              <a:solidFill>
                <a:srgbClr val="000000"/>
              </a:solidFill>
              <a:latin typeface="Courier New" pitchFamily="49" charset="0"/>
              <a:cs typeface="Times New Roman" pitchFamily="18" charset="0"/>
              <a:sym typeface="Symbol" pitchFamily="18" charset="2"/>
            </a:endParaRPr>
          </a:p>
          <a:p>
            <a:pPr>
              <a:spcBef>
                <a:spcPct val="0"/>
              </a:spcBef>
              <a:buFontTx/>
              <a:buNone/>
              <a:defRPr/>
            </a:pPr>
            <a:endParaRPr lang="en-US" altLang="en-US" sz="2000" dirty="0" smtClean="0">
              <a:solidFill>
                <a:srgbClr val="000000"/>
              </a:solidFill>
              <a:latin typeface="Courier New" pitchFamily="49" charset="0"/>
              <a:cs typeface="Times New Roman" pitchFamily="18" charset="0"/>
              <a:sym typeface="Symbol" pitchFamily="18" charset="2"/>
            </a:endParaRP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If we plot both </a:t>
            </a:r>
            <a:r>
              <a:rPr lang="en-US" altLang="en-US" sz="2400" dirty="0" smtClean="0">
                <a:solidFill>
                  <a:srgbClr val="FF0000"/>
                </a:solidFill>
                <a:latin typeface="+mn-lt"/>
                <a:cs typeface="Times New Roman" pitchFamily="18" charset="0"/>
                <a:sym typeface="Symbol" pitchFamily="18" charset="2"/>
              </a:rPr>
              <a:t>kinetic                                                      energy</a:t>
            </a:r>
            <a:r>
              <a:rPr lang="en-US" altLang="en-US" sz="2400" dirty="0" smtClean="0">
                <a:solidFill>
                  <a:srgbClr val="000000"/>
                </a:solidFill>
                <a:latin typeface="+mn-lt"/>
                <a:cs typeface="Times New Roman" pitchFamily="18" charset="0"/>
                <a:sym typeface="Symbol" pitchFamily="18" charset="2"/>
              </a:rPr>
              <a:t> and </a:t>
            </a:r>
            <a:r>
              <a:rPr lang="en-US" altLang="en-US" sz="2400" dirty="0" smtClean="0">
                <a:solidFill>
                  <a:srgbClr val="008000"/>
                </a:solidFill>
                <a:latin typeface="+mn-lt"/>
                <a:cs typeface="Times New Roman" pitchFamily="18" charset="0"/>
                <a:sym typeface="Symbol" pitchFamily="18" charset="2"/>
              </a:rPr>
              <a:t>potential                                                             energy</a:t>
            </a:r>
            <a:r>
              <a:rPr lang="en-US" altLang="en-US" sz="2400" dirty="0" smtClean="0">
                <a:solidFill>
                  <a:srgbClr val="000000"/>
                </a:solidFill>
                <a:latin typeface="+mn-lt"/>
                <a:cs typeface="Times New Roman" pitchFamily="18" charset="0"/>
                <a:sym typeface="Symbol" pitchFamily="18" charset="2"/>
              </a:rPr>
              <a:t> vs. time for </a:t>
            </a:r>
            <a:r>
              <a:rPr lang="en-US" altLang="en-US" sz="2400" u="sng" dirty="0" smtClean="0">
                <a:solidFill>
                  <a:srgbClr val="000000"/>
                </a:solidFill>
                <a:latin typeface="+mn-lt"/>
                <a:cs typeface="Times New Roman" pitchFamily="18" charset="0"/>
                <a:sym typeface="Symbol" pitchFamily="18" charset="2"/>
              </a:rPr>
              <a:t>either</a:t>
            </a:r>
            <a:r>
              <a:rPr lang="en-US" altLang="en-US" sz="2400" dirty="0" smtClean="0">
                <a:solidFill>
                  <a:srgbClr val="000000"/>
                </a:solidFill>
                <a:latin typeface="+mn-lt"/>
                <a:cs typeface="Times New Roman" pitchFamily="18" charset="0"/>
                <a:sym typeface="Symbol" pitchFamily="18" charset="2"/>
              </a:rPr>
              <a:t>                                                    system we would get the                                               following graph:</a:t>
            </a:r>
          </a:p>
        </p:txBody>
      </p:sp>
      <p:sp>
        <p:nvSpPr>
          <p:cNvPr id="23555"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88420" name="Rectangle 4"/>
          <p:cNvSpPr>
            <a:spLocks noChangeArrowheads="1"/>
          </p:cNvSpPr>
          <p:nvPr/>
        </p:nvSpPr>
        <p:spPr bwMode="auto">
          <a:xfrm>
            <a:off x="6362700" y="4656138"/>
            <a:ext cx="692150" cy="996950"/>
          </a:xfrm>
          <a:prstGeom prst="rect">
            <a:avLst/>
          </a:prstGeom>
          <a:solidFill>
            <a:srgbClr val="FF0000"/>
          </a:solidFill>
          <a:ln w="9525">
            <a:noFill/>
            <a:miter lim="800000"/>
            <a:headEnd/>
            <a:tailEnd/>
          </a:ln>
        </p:spPr>
        <p:txBody>
          <a:bodyPr wrap="none" anchor="ctr"/>
          <a:lstStyle/>
          <a:p>
            <a:endParaRPr lang="en-US" altLang="en-US"/>
          </a:p>
        </p:txBody>
      </p:sp>
      <p:sp>
        <p:nvSpPr>
          <p:cNvPr id="188421" name="Rectangle 5"/>
          <p:cNvSpPr>
            <a:spLocks noChangeArrowheads="1"/>
          </p:cNvSpPr>
          <p:nvPr/>
        </p:nvSpPr>
        <p:spPr bwMode="auto">
          <a:xfrm>
            <a:off x="6365875" y="4648200"/>
            <a:ext cx="700088" cy="996950"/>
          </a:xfrm>
          <a:prstGeom prst="rect">
            <a:avLst/>
          </a:prstGeom>
          <a:solidFill>
            <a:srgbClr val="008000"/>
          </a:solidFill>
          <a:ln w="9525">
            <a:noFill/>
            <a:miter lim="800000"/>
            <a:headEnd/>
            <a:tailEnd/>
          </a:ln>
        </p:spPr>
        <p:txBody>
          <a:bodyPr wrap="none" anchor="ctr"/>
          <a:lstStyle/>
          <a:p>
            <a:endParaRPr lang="en-US" altLang="en-US"/>
          </a:p>
        </p:txBody>
      </p:sp>
      <p:sp>
        <p:nvSpPr>
          <p:cNvPr id="188422" name="Rectangle 6"/>
          <p:cNvSpPr>
            <a:spLocks noChangeArrowheads="1"/>
          </p:cNvSpPr>
          <p:nvPr/>
        </p:nvSpPr>
        <p:spPr bwMode="auto">
          <a:xfrm>
            <a:off x="6343650" y="5654675"/>
            <a:ext cx="715963" cy="1057275"/>
          </a:xfrm>
          <a:prstGeom prst="rect">
            <a:avLst/>
          </a:prstGeom>
          <a:solidFill>
            <a:srgbClr val="EAEAEA"/>
          </a:solidFill>
          <a:ln w="9525">
            <a:solidFill>
              <a:srgbClr val="EAEAEA"/>
            </a:solidFill>
            <a:miter lim="800000"/>
            <a:headEnd/>
            <a:tailEnd/>
          </a:ln>
        </p:spPr>
        <p:txBody>
          <a:bodyPr wrap="none" anchor="ctr"/>
          <a:lstStyle/>
          <a:p>
            <a:endParaRPr lang="en-US" altLang="en-US"/>
          </a:p>
        </p:txBody>
      </p:sp>
      <p:sp>
        <p:nvSpPr>
          <p:cNvPr id="188427" name="Rectangle 11"/>
          <p:cNvSpPr>
            <a:spLocks noChangeArrowheads="1"/>
          </p:cNvSpPr>
          <p:nvPr/>
        </p:nvSpPr>
        <p:spPr bwMode="auto">
          <a:xfrm>
            <a:off x="6365875" y="4638675"/>
            <a:ext cx="685800" cy="1011238"/>
          </a:xfrm>
          <a:prstGeom prst="rect">
            <a:avLst/>
          </a:prstGeom>
          <a:noFill/>
          <a:ln w="38100">
            <a:solidFill>
              <a:schemeClr val="tx1"/>
            </a:solidFill>
            <a:miter lim="800000"/>
            <a:headEnd/>
            <a:tailEnd/>
          </a:ln>
        </p:spPr>
        <p:txBody>
          <a:bodyPr wrap="none" anchor="ctr"/>
          <a:lstStyle/>
          <a:p>
            <a:endParaRPr lang="en-US" altLang="en-US"/>
          </a:p>
        </p:txBody>
      </p:sp>
      <p:grpSp>
        <p:nvGrpSpPr>
          <p:cNvPr id="2" name="Group 12"/>
          <p:cNvGrpSpPr>
            <a:grpSpLocks/>
          </p:cNvGrpSpPr>
          <p:nvPr/>
        </p:nvGrpSpPr>
        <p:grpSpPr bwMode="auto">
          <a:xfrm>
            <a:off x="608013" y="4903787"/>
            <a:ext cx="3752851" cy="2019299"/>
            <a:chOff x="1017" y="2961"/>
            <a:chExt cx="2364" cy="1272"/>
          </a:xfrm>
        </p:grpSpPr>
        <p:grpSp>
          <p:nvGrpSpPr>
            <p:cNvPr id="23630" name="Group 13"/>
            <p:cNvGrpSpPr>
              <a:grpSpLocks/>
            </p:cNvGrpSpPr>
            <p:nvPr/>
          </p:nvGrpSpPr>
          <p:grpSpPr bwMode="auto">
            <a:xfrm>
              <a:off x="1277" y="2961"/>
              <a:ext cx="2104" cy="1012"/>
              <a:chOff x="1277" y="2961"/>
              <a:chExt cx="2104" cy="1012"/>
            </a:xfrm>
          </p:grpSpPr>
          <p:sp>
            <p:nvSpPr>
              <p:cNvPr id="23633" name="Rectangle 14"/>
              <p:cNvSpPr>
                <a:spLocks noChangeArrowheads="1"/>
              </p:cNvSpPr>
              <p:nvPr/>
            </p:nvSpPr>
            <p:spPr bwMode="auto">
              <a:xfrm>
                <a:off x="1284" y="3018"/>
                <a:ext cx="2022" cy="951"/>
              </a:xfrm>
              <a:prstGeom prst="rect">
                <a:avLst/>
              </a:prstGeom>
              <a:solidFill>
                <a:schemeClr val="bg1"/>
              </a:solidFill>
              <a:ln w="9525">
                <a:solidFill>
                  <a:schemeClr val="hlink"/>
                </a:solidFill>
                <a:miter lim="800000"/>
                <a:headEnd/>
                <a:tailEnd/>
              </a:ln>
            </p:spPr>
            <p:txBody>
              <a:bodyPr wrap="none" anchor="ctr"/>
              <a:lstStyle/>
              <a:p>
                <a:endParaRPr lang="en-US" altLang="en-US"/>
              </a:p>
            </p:txBody>
          </p:sp>
          <p:sp>
            <p:nvSpPr>
              <p:cNvPr id="23634" name="Line 15"/>
              <p:cNvSpPr>
                <a:spLocks noChangeShapeType="1"/>
              </p:cNvSpPr>
              <p:nvPr/>
            </p:nvSpPr>
            <p:spPr bwMode="auto">
              <a:xfrm>
                <a:off x="1280" y="3496"/>
                <a:ext cx="2027" cy="0"/>
              </a:xfrm>
              <a:prstGeom prst="line">
                <a:avLst/>
              </a:prstGeom>
              <a:noFill/>
              <a:ln w="9525">
                <a:solidFill>
                  <a:schemeClr val="hlink"/>
                </a:solidFill>
                <a:round/>
                <a:headEnd/>
                <a:tailEnd/>
              </a:ln>
            </p:spPr>
            <p:txBody>
              <a:bodyPr/>
              <a:lstStyle/>
              <a:p>
                <a:endParaRPr lang="en-US"/>
              </a:p>
            </p:txBody>
          </p:sp>
          <p:sp>
            <p:nvSpPr>
              <p:cNvPr id="23635" name="Line 16"/>
              <p:cNvSpPr>
                <a:spLocks noChangeShapeType="1"/>
              </p:cNvSpPr>
              <p:nvPr/>
            </p:nvSpPr>
            <p:spPr bwMode="auto">
              <a:xfrm>
                <a:off x="1279" y="3253"/>
                <a:ext cx="2027" cy="0"/>
              </a:xfrm>
              <a:prstGeom prst="line">
                <a:avLst/>
              </a:prstGeom>
              <a:noFill/>
              <a:ln w="9525">
                <a:solidFill>
                  <a:schemeClr val="hlink"/>
                </a:solidFill>
                <a:round/>
                <a:headEnd/>
                <a:tailEnd/>
              </a:ln>
            </p:spPr>
            <p:txBody>
              <a:bodyPr/>
              <a:lstStyle/>
              <a:p>
                <a:endParaRPr lang="en-US"/>
              </a:p>
            </p:txBody>
          </p:sp>
          <p:sp>
            <p:nvSpPr>
              <p:cNvPr id="23636" name="Line 17"/>
              <p:cNvSpPr>
                <a:spLocks noChangeShapeType="1"/>
              </p:cNvSpPr>
              <p:nvPr/>
            </p:nvSpPr>
            <p:spPr bwMode="auto">
              <a:xfrm>
                <a:off x="1279" y="3732"/>
                <a:ext cx="2027" cy="0"/>
              </a:xfrm>
              <a:prstGeom prst="line">
                <a:avLst/>
              </a:prstGeom>
              <a:noFill/>
              <a:ln w="9525">
                <a:solidFill>
                  <a:schemeClr val="hlink"/>
                </a:solidFill>
                <a:round/>
                <a:headEnd/>
                <a:tailEnd/>
              </a:ln>
            </p:spPr>
            <p:txBody>
              <a:bodyPr/>
              <a:lstStyle/>
              <a:p>
                <a:endParaRPr lang="en-US"/>
              </a:p>
            </p:txBody>
          </p:sp>
          <p:sp>
            <p:nvSpPr>
              <p:cNvPr id="23637" name="Line 18"/>
              <p:cNvSpPr>
                <a:spLocks noChangeShapeType="1"/>
              </p:cNvSpPr>
              <p:nvPr/>
            </p:nvSpPr>
            <p:spPr bwMode="auto">
              <a:xfrm>
                <a:off x="1279" y="3375"/>
                <a:ext cx="2027" cy="0"/>
              </a:xfrm>
              <a:prstGeom prst="line">
                <a:avLst/>
              </a:prstGeom>
              <a:noFill/>
              <a:ln w="9525">
                <a:solidFill>
                  <a:schemeClr val="hlink"/>
                </a:solidFill>
                <a:round/>
                <a:headEnd/>
                <a:tailEnd/>
              </a:ln>
            </p:spPr>
            <p:txBody>
              <a:bodyPr/>
              <a:lstStyle/>
              <a:p>
                <a:endParaRPr lang="en-US"/>
              </a:p>
            </p:txBody>
          </p:sp>
          <p:sp>
            <p:nvSpPr>
              <p:cNvPr id="23638" name="Line 19"/>
              <p:cNvSpPr>
                <a:spLocks noChangeShapeType="1"/>
              </p:cNvSpPr>
              <p:nvPr/>
            </p:nvSpPr>
            <p:spPr bwMode="auto">
              <a:xfrm>
                <a:off x="1278" y="3132"/>
                <a:ext cx="2027" cy="0"/>
              </a:xfrm>
              <a:prstGeom prst="line">
                <a:avLst/>
              </a:prstGeom>
              <a:noFill/>
              <a:ln w="9525">
                <a:solidFill>
                  <a:schemeClr val="hlink"/>
                </a:solidFill>
                <a:round/>
                <a:headEnd/>
                <a:tailEnd/>
              </a:ln>
            </p:spPr>
            <p:txBody>
              <a:bodyPr/>
              <a:lstStyle/>
              <a:p>
                <a:endParaRPr lang="en-US"/>
              </a:p>
            </p:txBody>
          </p:sp>
          <p:sp>
            <p:nvSpPr>
              <p:cNvPr id="23639" name="Line 20"/>
              <p:cNvSpPr>
                <a:spLocks noChangeShapeType="1"/>
              </p:cNvSpPr>
              <p:nvPr/>
            </p:nvSpPr>
            <p:spPr bwMode="auto">
              <a:xfrm>
                <a:off x="1278" y="3853"/>
                <a:ext cx="2027" cy="0"/>
              </a:xfrm>
              <a:prstGeom prst="line">
                <a:avLst/>
              </a:prstGeom>
              <a:noFill/>
              <a:ln w="9525">
                <a:solidFill>
                  <a:schemeClr val="hlink"/>
                </a:solidFill>
                <a:round/>
                <a:headEnd/>
                <a:tailEnd/>
              </a:ln>
            </p:spPr>
            <p:txBody>
              <a:bodyPr/>
              <a:lstStyle/>
              <a:p>
                <a:endParaRPr lang="en-US"/>
              </a:p>
            </p:txBody>
          </p:sp>
          <p:sp>
            <p:nvSpPr>
              <p:cNvPr id="23640" name="Line 21"/>
              <p:cNvSpPr>
                <a:spLocks noChangeShapeType="1"/>
              </p:cNvSpPr>
              <p:nvPr/>
            </p:nvSpPr>
            <p:spPr bwMode="auto">
              <a:xfrm>
                <a:off x="1277" y="3610"/>
                <a:ext cx="2027" cy="0"/>
              </a:xfrm>
              <a:prstGeom prst="line">
                <a:avLst/>
              </a:prstGeom>
              <a:noFill/>
              <a:ln w="9525">
                <a:solidFill>
                  <a:schemeClr val="hlink"/>
                </a:solidFill>
                <a:round/>
                <a:headEnd/>
                <a:tailEnd/>
              </a:ln>
            </p:spPr>
            <p:txBody>
              <a:bodyPr/>
              <a:lstStyle/>
              <a:p>
                <a:endParaRPr lang="en-US"/>
              </a:p>
            </p:txBody>
          </p:sp>
          <p:sp>
            <p:nvSpPr>
              <p:cNvPr id="23641" name="Line 22"/>
              <p:cNvSpPr>
                <a:spLocks noChangeShapeType="1"/>
              </p:cNvSpPr>
              <p:nvPr/>
            </p:nvSpPr>
            <p:spPr bwMode="auto">
              <a:xfrm>
                <a:off x="1578" y="3018"/>
                <a:ext cx="0" cy="951"/>
              </a:xfrm>
              <a:prstGeom prst="line">
                <a:avLst/>
              </a:prstGeom>
              <a:noFill/>
              <a:ln w="9525">
                <a:solidFill>
                  <a:schemeClr val="hlink"/>
                </a:solidFill>
                <a:round/>
                <a:headEnd/>
                <a:tailEnd/>
              </a:ln>
            </p:spPr>
            <p:txBody>
              <a:bodyPr/>
              <a:lstStyle/>
              <a:p>
                <a:endParaRPr lang="en-US"/>
              </a:p>
            </p:txBody>
          </p:sp>
          <p:sp>
            <p:nvSpPr>
              <p:cNvPr id="23642" name="Line 23"/>
              <p:cNvSpPr>
                <a:spLocks noChangeShapeType="1"/>
              </p:cNvSpPr>
              <p:nvPr/>
            </p:nvSpPr>
            <p:spPr bwMode="auto">
              <a:xfrm>
                <a:off x="1866" y="3018"/>
                <a:ext cx="0" cy="951"/>
              </a:xfrm>
              <a:prstGeom prst="line">
                <a:avLst/>
              </a:prstGeom>
              <a:noFill/>
              <a:ln w="9525">
                <a:solidFill>
                  <a:schemeClr val="hlink"/>
                </a:solidFill>
                <a:round/>
                <a:headEnd/>
                <a:tailEnd/>
              </a:ln>
            </p:spPr>
            <p:txBody>
              <a:bodyPr/>
              <a:lstStyle/>
              <a:p>
                <a:endParaRPr lang="en-US"/>
              </a:p>
            </p:txBody>
          </p:sp>
          <p:sp>
            <p:nvSpPr>
              <p:cNvPr id="23643" name="Line 24"/>
              <p:cNvSpPr>
                <a:spLocks noChangeShapeType="1"/>
              </p:cNvSpPr>
              <p:nvPr/>
            </p:nvSpPr>
            <p:spPr bwMode="auto">
              <a:xfrm>
                <a:off x="2154" y="3017"/>
                <a:ext cx="0" cy="951"/>
              </a:xfrm>
              <a:prstGeom prst="line">
                <a:avLst/>
              </a:prstGeom>
              <a:noFill/>
              <a:ln w="9525">
                <a:solidFill>
                  <a:schemeClr val="hlink"/>
                </a:solidFill>
                <a:round/>
                <a:headEnd/>
                <a:tailEnd/>
              </a:ln>
            </p:spPr>
            <p:txBody>
              <a:bodyPr/>
              <a:lstStyle/>
              <a:p>
                <a:endParaRPr lang="en-US"/>
              </a:p>
            </p:txBody>
          </p:sp>
          <p:sp>
            <p:nvSpPr>
              <p:cNvPr id="23644" name="Line 25"/>
              <p:cNvSpPr>
                <a:spLocks noChangeShapeType="1"/>
              </p:cNvSpPr>
              <p:nvPr/>
            </p:nvSpPr>
            <p:spPr bwMode="auto">
              <a:xfrm>
                <a:off x="2436" y="3017"/>
                <a:ext cx="0" cy="951"/>
              </a:xfrm>
              <a:prstGeom prst="line">
                <a:avLst/>
              </a:prstGeom>
              <a:noFill/>
              <a:ln w="9525">
                <a:solidFill>
                  <a:schemeClr val="hlink"/>
                </a:solidFill>
                <a:round/>
                <a:headEnd/>
                <a:tailEnd/>
              </a:ln>
            </p:spPr>
            <p:txBody>
              <a:bodyPr/>
              <a:lstStyle/>
              <a:p>
                <a:endParaRPr lang="en-US"/>
              </a:p>
            </p:txBody>
          </p:sp>
          <p:sp>
            <p:nvSpPr>
              <p:cNvPr id="23645" name="Line 26"/>
              <p:cNvSpPr>
                <a:spLocks noChangeShapeType="1"/>
              </p:cNvSpPr>
              <p:nvPr/>
            </p:nvSpPr>
            <p:spPr bwMode="auto">
              <a:xfrm>
                <a:off x="2724" y="3022"/>
                <a:ext cx="0" cy="951"/>
              </a:xfrm>
              <a:prstGeom prst="line">
                <a:avLst/>
              </a:prstGeom>
              <a:noFill/>
              <a:ln w="9525">
                <a:solidFill>
                  <a:schemeClr val="hlink"/>
                </a:solidFill>
                <a:round/>
                <a:headEnd/>
                <a:tailEnd/>
              </a:ln>
            </p:spPr>
            <p:txBody>
              <a:bodyPr/>
              <a:lstStyle/>
              <a:p>
                <a:endParaRPr lang="en-US"/>
              </a:p>
            </p:txBody>
          </p:sp>
          <p:sp>
            <p:nvSpPr>
              <p:cNvPr id="23646" name="Line 27"/>
              <p:cNvSpPr>
                <a:spLocks noChangeShapeType="1"/>
              </p:cNvSpPr>
              <p:nvPr/>
            </p:nvSpPr>
            <p:spPr bwMode="auto">
              <a:xfrm>
                <a:off x="3006" y="3022"/>
                <a:ext cx="0" cy="951"/>
              </a:xfrm>
              <a:prstGeom prst="line">
                <a:avLst/>
              </a:prstGeom>
              <a:noFill/>
              <a:ln w="9525">
                <a:solidFill>
                  <a:schemeClr val="hlink"/>
                </a:solidFill>
                <a:round/>
                <a:headEnd/>
                <a:tailEnd/>
              </a:ln>
            </p:spPr>
            <p:txBody>
              <a:bodyPr/>
              <a:lstStyle/>
              <a:p>
                <a:endParaRPr lang="en-US"/>
              </a:p>
            </p:txBody>
          </p:sp>
          <p:sp>
            <p:nvSpPr>
              <p:cNvPr id="23647" name="Line 28"/>
              <p:cNvSpPr>
                <a:spLocks noChangeShapeType="1"/>
              </p:cNvSpPr>
              <p:nvPr/>
            </p:nvSpPr>
            <p:spPr bwMode="auto">
              <a:xfrm flipV="1">
                <a:off x="1279" y="2961"/>
                <a:ext cx="0" cy="1008"/>
              </a:xfrm>
              <a:prstGeom prst="line">
                <a:avLst/>
              </a:prstGeom>
              <a:noFill/>
              <a:ln w="19050">
                <a:solidFill>
                  <a:schemeClr val="tx1"/>
                </a:solidFill>
                <a:round/>
                <a:headEnd/>
                <a:tailEnd type="triangle" w="med" len="med"/>
              </a:ln>
            </p:spPr>
            <p:txBody>
              <a:bodyPr/>
              <a:lstStyle/>
              <a:p>
                <a:endParaRPr lang="en-US"/>
              </a:p>
            </p:txBody>
          </p:sp>
          <p:sp>
            <p:nvSpPr>
              <p:cNvPr id="23648" name="Line 29"/>
              <p:cNvSpPr>
                <a:spLocks noChangeShapeType="1"/>
              </p:cNvSpPr>
              <p:nvPr/>
            </p:nvSpPr>
            <p:spPr bwMode="auto">
              <a:xfrm>
                <a:off x="1279" y="3969"/>
                <a:ext cx="2102" cy="0"/>
              </a:xfrm>
              <a:prstGeom prst="line">
                <a:avLst/>
              </a:prstGeom>
              <a:noFill/>
              <a:ln w="19050">
                <a:solidFill>
                  <a:schemeClr val="tx1"/>
                </a:solidFill>
                <a:round/>
                <a:headEnd/>
                <a:tailEnd type="triangle" w="med" len="med"/>
              </a:ln>
            </p:spPr>
            <p:txBody>
              <a:bodyPr/>
              <a:lstStyle/>
              <a:p>
                <a:endParaRPr lang="en-US"/>
              </a:p>
            </p:txBody>
          </p:sp>
        </p:grpSp>
        <p:sp>
          <p:nvSpPr>
            <p:cNvPr id="23631" name="Text Box 30"/>
            <p:cNvSpPr txBox="1">
              <a:spLocks noChangeArrowheads="1"/>
            </p:cNvSpPr>
            <p:nvPr/>
          </p:nvSpPr>
          <p:spPr bwMode="auto">
            <a:xfrm rot="16200000">
              <a:off x="797" y="3318"/>
              <a:ext cx="731" cy="291"/>
            </a:xfrm>
            <a:prstGeom prst="rect">
              <a:avLst/>
            </a:prstGeom>
            <a:noFill/>
            <a:ln w="9525">
              <a:noFill/>
              <a:miter lim="800000"/>
              <a:headEnd/>
              <a:tailEnd/>
            </a:ln>
          </p:spPr>
          <p:txBody>
            <a:bodyPr wrap="none">
              <a:spAutoFit/>
            </a:bodyPr>
            <a:lstStyle/>
            <a:p>
              <a:r>
                <a:rPr lang="en-US" altLang="en-US" dirty="0">
                  <a:solidFill>
                    <a:schemeClr val="bg1">
                      <a:lumMod val="50000"/>
                    </a:schemeClr>
                  </a:solidFill>
                  <a:latin typeface="+mn-lt"/>
                </a:rPr>
                <a:t>Energy</a:t>
              </a:r>
            </a:p>
          </p:txBody>
        </p:sp>
        <p:sp>
          <p:nvSpPr>
            <p:cNvPr id="23632" name="Text Box 31"/>
            <p:cNvSpPr txBox="1">
              <a:spLocks noChangeArrowheads="1"/>
            </p:cNvSpPr>
            <p:nvPr/>
          </p:nvSpPr>
          <p:spPr bwMode="auto">
            <a:xfrm>
              <a:off x="1997" y="3942"/>
              <a:ext cx="483" cy="291"/>
            </a:xfrm>
            <a:prstGeom prst="rect">
              <a:avLst/>
            </a:prstGeom>
            <a:noFill/>
            <a:ln w="9525">
              <a:noFill/>
              <a:miter lim="800000"/>
              <a:headEnd/>
              <a:tailEnd/>
            </a:ln>
          </p:spPr>
          <p:txBody>
            <a:bodyPr wrap="none">
              <a:spAutoFit/>
            </a:bodyPr>
            <a:lstStyle/>
            <a:p>
              <a:r>
                <a:rPr lang="en-US" altLang="en-US" dirty="0">
                  <a:solidFill>
                    <a:schemeClr val="bg1">
                      <a:lumMod val="50000"/>
                    </a:schemeClr>
                  </a:solidFill>
                  <a:latin typeface="+mn-lt"/>
                </a:rPr>
                <a:t>time</a:t>
              </a:r>
            </a:p>
          </p:txBody>
        </p:sp>
      </p:grpSp>
      <p:sp>
        <p:nvSpPr>
          <p:cNvPr id="188448" name="Freeform 32"/>
          <p:cNvSpPr>
            <a:spLocks/>
          </p:cNvSpPr>
          <p:nvPr/>
        </p:nvSpPr>
        <p:spPr bwMode="auto">
          <a:xfrm>
            <a:off x="4491038" y="5757863"/>
            <a:ext cx="3722687"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88449" name="Rectangle 33"/>
          <p:cNvSpPr>
            <a:spLocks noChangeArrowheads="1"/>
          </p:cNvSpPr>
          <p:nvPr/>
        </p:nvSpPr>
        <p:spPr bwMode="auto">
          <a:xfrm>
            <a:off x="8120063" y="5757863"/>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4" name="Group 34"/>
          <p:cNvGrpSpPr>
            <a:grpSpLocks/>
          </p:cNvGrpSpPr>
          <p:nvPr/>
        </p:nvGrpSpPr>
        <p:grpSpPr bwMode="auto">
          <a:xfrm>
            <a:off x="4479925" y="5757863"/>
            <a:ext cx="4664075" cy="1346200"/>
            <a:chOff x="1708" y="3117"/>
            <a:chExt cx="2938" cy="848"/>
          </a:xfrm>
        </p:grpSpPr>
        <p:sp>
          <p:nvSpPr>
            <p:cNvPr id="23615" name="Freeform 35"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23616" name="Freeform 36"/>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23617" name="Group 37"/>
            <p:cNvGrpSpPr>
              <a:grpSpLocks/>
            </p:cNvGrpSpPr>
            <p:nvPr/>
          </p:nvGrpSpPr>
          <p:grpSpPr bwMode="auto">
            <a:xfrm>
              <a:off x="2361" y="3117"/>
              <a:ext cx="2084" cy="848"/>
              <a:chOff x="2688" y="1584"/>
              <a:chExt cx="2084" cy="848"/>
            </a:xfrm>
          </p:grpSpPr>
          <p:sp>
            <p:nvSpPr>
              <p:cNvPr id="23618" name="Line 38"/>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23619" name="Line 39"/>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23620" name="Text Box 40"/>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23621" name="Text Box 41"/>
              <p:cNvSpPr txBox="1">
                <a:spLocks noChangeArrowheads="1"/>
              </p:cNvSpPr>
              <p:nvPr/>
            </p:nvSpPr>
            <p:spPr bwMode="auto">
              <a:xfrm>
                <a:off x="3454" y="2240"/>
                <a:ext cx="116" cy="192"/>
              </a:xfrm>
              <a:prstGeom prst="rect">
                <a:avLst/>
              </a:prstGeom>
              <a:noFill/>
              <a:ln w="9525">
                <a:noFill/>
                <a:miter lim="800000"/>
                <a:headEnd/>
                <a:tailEnd/>
              </a:ln>
            </p:spPr>
            <p:txBody>
              <a:bodyPr wrap="none">
                <a:spAutoFit/>
              </a:bodyPr>
              <a:lstStyle/>
              <a:p>
                <a:endParaRPr lang="en-US" altLang="en-US" sz="1400"/>
              </a:p>
            </p:txBody>
          </p:sp>
          <p:sp>
            <p:nvSpPr>
              <p:cNvPr id="23622" name="Line 42"/>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23623" name="Line 43"/>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23624" name="Line 44"/>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23625" name="Line 45"/>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23626" name="Line 46"/>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23627" name="Line 47"/>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23628" name="Line 48"/>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23629" name="Line 49"/>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grpSp>
        <p:nvGrpSpPr>
          <p:cNvPr id="6" name="Group 50"/>
          <p:cNvGrpSpPr>
            <a:grpSpLocks/>
          </p:cNvGrpSpPr>
          <p:nvPr/>
        </p:nvGrpSpPr>
        <p:grpSpPr bwMode="auto">
          <a:xfrm rot="-5400000">
            <a:off x="6573838" y="1223963"/>
            <a:ext cx="276225" cy="3883025"/>
            <a:chOff x="1934" y="1419"/>
            <a:chExt cx="174" cy="2446"/>
          </a:xfrm>
        </p:grpSpPr>
        <p:sp>
          <p:nvSpPr>
            <p:cNvPr id="188467" name="Oval 51"/>
            <p:cNvSpPr>
              <a:spLocks noChangeArrowheads="1"/>
            </p:cNvSpPr>
            <p:nvPr/>
          </p:nvSpPr>
          <p:spPr bwMode="auto">
            <a:xfrm>
              <a:off x="1953" y="3691"/>
              <a:ext cx="159" cy="159"/>
            </a:xfrm>
            <a:prstGeom prst="ellipse">
              <a:avLst/>
            </a:prstGeom>
            <a:gradFill rotWithShape="1">
              <a:gsLst>
                <a:gs pos="0">
                  <a:schemeClr val="tx1">
                    <a:gamma/>
                    <a:tint val="0"/>
                    <a:invGamma/>
                  </a:schemeClr>
                </a:gs>
                <a:gs pos="100000">
                  <a:schemeClr val="tx1"/>
                </a:gs>
              </a:gsLst>
              <a:path path="shape">
                <a:fillToRect l="50000" t="50000" r="50000" b="50000"/>
              </a:path>
            </a:gradFill>
            <a:ln w="9525">
              <a:solidFill>
                <a:schemeClr val="tx1"/>
              </a:solidFill>
              <a:round/>
              <a:headEnd/>
              <a:tailEnd/>
            </a:ln>
            <a:effectLst/>
            <a:extLst/>
          </p:spPr>
          <p:txBody>
            <a:bodyPr wrap="none" anchor="ctr"/>
            <a:lstStyle/>
            <a:p>
              <a:pPr>
                <a:defRPr/>
              </a:pPr>
              <a:endParaRPr lang="en-US"/>
            </a:p>
          </p:txBody>
        </p:sp>
        <p:sp>
          <p:nvSpPr>
            <p:cNvPr id="23611" name="Line 52"/>
            <p:cNvSpPr>
              <a:spLocks noChangeShapeType="1"/>
            </p:cNvSpPr>
            <p:nvPr/>
          </p:nvSpPr>
          <p:spPr bwMode="auto">
            <a:xfrm flipV="1">
              <a:off x="2024" y="2653"/>
              <a:ext cx="0" cy="1046"/>
            </a:xfrm>
            <a:prstGeom prst="line">
              <a:avLst/>
            </a:prstGeom>
            <a:noFill/>
            <a:ln w="28575">
              <a:solidFill>
                <a:schemeClr val="tx1"/>
              </a:solidFill>
              <a:round/>
              <a:headEnd/>
              <a:tailEnd/>
            </a:ln>
          </p:spPr>
          <p:txBody>
            <a:bodyPr/>
            <a:lstStyle/>
            <a:p>
              <a:endParaRPr lang="en-US"/>
            </a:p>
          </p:txBody>
        </p:sp>
        <p:grpSp>
          <p:nvGrpSpPr>
            <p:cNvPr id="23612" name="Group 53"/>
            <p:cNvGrpSpPr>
              <a:grpSpLocks/>
            </p:cNvGrpSpPr>
            <p:nvPr/>
          </p:nvGrpSpPr>
          <p:grpSpPr bwMode="auto">
            <a:xfrm>
              <a:off x="1934" y="1419"/>
              <a:ext cx="174" cy="2446"/>
              <a:chOff x="1934" y="1419"/>
              <a:chExt cx="174" cy="2446"/>
            </a:xfrm>
          </p:grpSpPr>
          <p:sp>
            <p:nvSpPr>
              <p:cNvPr id="23613" name="Rectangle 54"/>
              <p:cNvSpPr>
                <a:spLocks noChangeArrowheads="1"/>
              </p:cNvSpPr>
              <p:nvPr/>
            </p:nvSpPr>
            <p:spPr bwMode="auto">
              <a:xfrm>
                <a:off x="1940" y="2645"/>
                <a:ext cx="167" cy="1220"/>
              </a:xfrm>
              <a:prstGeom prst="rect">
                <a:avLst/>
              </a:prstGeom>
              <a:noFill/>
              <a:ln w="9525">
                <a:noFill/>
                <a:miter lim="800000"/>
                <a:headEnd/>
                <a:tailEnd/>
              </a:ln>
            </p:spPr>
            <p:txBody>
              <a:bodyPr wrap="none" anchor="ctr"/>
              <a:lstStyle/>
              <a:p>
                <a:endParaRPr lang="en-US" altLang="en-US"/>
              </a:p>
            </p:txBody>
          </p:sp>
          <p:sp>
            <p:nvSpPr>
              <p:cNvPr id="23614" name="Rectangle 55"/>
              <p:cNvSpPr>
                <a:spLocks noChangeArrowheads="1"/>
              </p:cNvSpPr>
              <p:nvPr/>
            </p:nvSpPr>
            <p:spPr bwMode="auto">
              <a:xfrm>
                <a:off x="1934" y="1419"/>
                <a:ext cx="174" cy="1220"/>
              </a:xfrm>
              <a:prstGeom prst="rect">
                <a:avLst/>
              </a:prstGeom>
              <a:noFill/>
              <a:ln w="9525">
                <a:noFill/>
                <a:miter lim="800000"/>
                <a:headEnd/>
                <a:tailEnd/>
              </a:ln>
            </p:spPr>
            <p:txBody>
              <a:bodyPr wrap="none" anchor="ctr"/>
              <a:lstStyle/>
              <a:p>
                <a:endParaRPr lang="en-US" altLang="en-US"/>
              </a:p>
            </p:txBody>
          </p:sp>
        </p:grpSp>
      </p:grpSp>
      <p:grpSp>
        <p:nvGrpSpPr>
          <p:cNvPr id="8" name="Group 56"/>
          <p:cNvGrpSpPr>
            <a:grpSpLocks/>
          </p:cNvGrpSpPr>
          <p:nvPr/>
        </p:nvGrpSpPr>
        <p:grpSpPr bwMode="auto">
          <a:xfrm>
            <a:off x="6256338" y="2873375"/>
            <a:ext cx="950912" cy="349250"/>
            <a:chOff x="3774" y="2486"/>
            <a:chExt cx="599" cy="220"/>
          </a:xfrm>
        </p:grpSpPr>
        <p:sp>
          <p:nvSpPr>
            <p:cNvPr id="23607" name="Rectangle 57" descr="Light downward diagonal"/>
            <p:cNvSpPr>
              <a:spLocks noChangeArrowheads="1"/>
            </p:cNvSpPr>
            <p:nvPr/>
          </p:nvSpPr>
          <p:spPr bwMode="auto">
            <a:xfrm>
              <a:off x="3774" y="2486"/>
              <a:ext cx="599" cy="174"/>
            </a:xfrm>
            <a:prstGeom prst="rect">
              <a:avLst/>
            </a:prstGeom>
            <a:pattFill prst="ltDnDiag">
              <a:fgClr>
                <a:schemeClr val="tx2"/>
              </a:fgClr>
              <a:bgClr>
                <a:schemeClr val="bg1"/>
              </a:bgClr>
            </a:pattFill>
            <a:ln w="9525">
              <a:noFill/>
              <a:miter lim="800000"/>
              <a:headEnd/>
              <a:tailEnd/>
            </a:ln>
          </p:spPr>
          <p:txBody>
            <a:bodyPr wrap="none" anchor="ctr"/>
            <a:lstStyle/>
            <a:p>
              <a:endParaRPr lang="en-US" altLang="en-US"/>
            </a:p>
          </p:txBody>
        </p:sp>
        <p:sp>
          <p:nvSpPr>
            <p:cNvPr id="23608" name="Line 58"/>
            <p:cNvSpPr>
              <a:spLocks noChangeShapeType="1"/>
            </p:cNvSpPr>
            <p:nvPr/>
          </p:nvSpPr>
          <p:spPr bwMode="auto">
            <a:xfrm>
              <a:off x="3782" y="2665"/>
              <a:ext cx="591" cy="0"/>
            </a:xfrm>
            <a:prstGeom prst="line">
              <a:avLst/>
            </a:prstGeom>
            <a:noFill/>
            <a:ln w="9525">
              <a:solidFill>
                <a:schemeClr val="tx1"/>
              </a:solidFill>
              <a:round/>
              <a:headEnd/>
              <a:tailEnd/>
            </a:ln>
          </p:spPr>
          <p:txBody>
            <a:bodyPr/>
            <a:lstStyle/>
            <a:p>
              <a:endParaRPr lang="en-US"/>
            </a:p>
          </p:txBody>
        </p:sp>
        <p:sp>
          <p:nvSpPr>
            <p:cNvPr id="23609" name="Oval 59"/>
            <p:cNvSpPr>
              <a:spLocks noChangeArrowheads="1"/>
            </p:cNvSpPr>
            <p:nvPr/>
          </p:nvSpPr>
          <p:spPr bwMode="auto">
            <a:xfrm>
              <a:off x="4025" y="2615"/>
              <a:ext cx="91" cy="91"/>
            </a:xfrm>
            <a:prstGeom prst="ellipse">
              <a:avLst/>
            </a:prstGeom>
            <a:solidFill>
              <a:schemeClr val="tx1"/>
            </a:solidFill>
            <a:ln w="9525">
              <a:solidFill>
                <a:schemeClr val="tx1"/>
              </a:solidFill>
              <a:round/>
              <a:headEnd/>
              <a:tailEnd/>
            </a:ln>
          </p:spPr>
          <p:txBody>
            <a:bodyPr wrap="none" anchor="ctr"/>
            <a:lstStyle/>
            <a:p>
              <a:endParaRPr lang="en-US" altLang="en-US"/>
            </a:p>
          </p:txBody>
        </p:sp>
      </p:grpSp>
      <p:pic>
        <p:nvPicPr>
          <p:cNvPr id="188476" name="Picture 60" descr="bd05378_[1]"/>
          <p:cNvPicPr>
            <a:picLocks noChangeAspect="1" noChangeArrowheads="1"/>
          </p:cNvPicPr>
          <p:nvPr/>
        </p:nvPicPr>
        <p:blipFill>
          <a:blip r:embed="rId6" cstate="print"/>
          <a:srcRect/>
          <a:stretch>
            <a:fillRect/>
          </a:stretch>
        </p:blipFill>
        <p:spPr bwMode="auto">
          <a:xfrm flipH="1">
            <a:off x="8304213" y="3228975"/>
            <a:ext cx="839787" cy="509588"/>
          </a:xfrm>
          <a:prstGeom prst="rect">
            <a:avLst/>
          </a:prstGeom>
          <a:noFill/>
          <a:ln w="9525">
            <a:noFill/>
            <a:miter lim="800000"/>
            <a:headEnd/>
            <a:tailEnd/>
          </a:ln>
        </p:spPr>
      </p:pic>
      <p:pic>
        <p:nvPicPr>
          <p:cNvPr id="188477" name="Picture 61" descr="bd05378_[1]"/>
          <p:cNvPicPr>
            <a:picLocks noChangeAspect="1" noChangeArrowheads="1"/>
          </p:cNvPicPr>
          <p:nvPr/>
        </p:nvPicPr>
        <p:blipFill>
          <a:blip r:embed="rId6" cstate="print"/>
          <a:srcRect/>
          <a:stretch>
            <a:fillRect/>
          </a:stretch>
        </p:blipFill>
        <p:spPr bwMode="auto">
          <a:xfrm flipH="1">
            <a:off x="8304213" y="5759450"/>
            <a:ext cx="839787" cy="509588"/>
          </a:xfrm>
          <a:prstGeom prst="rect">
            <a:avLst/>
          </a:prstGeom>
          <a:noFill/>
          <a:ln w="9525">
            <a:noFill/>
            <a:miter lim="800000"/>
            <a:headEnd/>
            <a:tailEnd/>
          </a:ln>
        </p:spPr>
      </p:pic>
      <p:grpSp>
        <p:nvGrpSpPr>
          <p:cNvPr id="9" name="Group 62"/>
          <p:cNvGrpSpPr>
            <a:grpSpLocks/>
          </p:cNvGrpSpPr>
          <p:nvPr/>
        </p:nvGrpSpPr>
        <p:grpSpPr bwMode="auto">
          <a:xfrm>
            <a:off x="1039813" y="5006975"/>
            <a:ext cx="3190875" cy="1477963"/>
            <a:chOff x="1288" y="3032"/>
            <a:chExt cx="2384" cy="931"/>
          </a:xfrm>
        </p:grpSpPr>
        <p:sp>
          <p:nvSpPr>
            <p:cNvPr id="23599" name="Arc 63"/>
            <p:cNvSpPr>
              <a:spLocks/>
            </p:cNvSpPr>
            <p:nvPr/>
          </p:nvSpPr>
          <p:spPr bwMode="auto">
            <a:xfrm flipV="1">
              <a:off x="1288" y="3390"/>
              <a:ext cx="172" cy="573"/>
            </a:xfrm>
            <a:custGeom>
              <a:avLst/>
              <a:gdLst>
                <a:gd name="T0" fmla="*/ 0 w 21575"/>
                <a:gd name="T1" fmla="*/ 0 h 21600"/>
                <a:gd name="T2" fmla="*/ 0 w 21575"/>
                <a:gd name="T3" fmla="*/ 0 h 21600"/>
                <a:gd name="T4" fmla="*/ 0 w 21575"/>
                <a:gd name="T5" fmla="*/ 0 h 21600"/>
                <a:gd name="T6" fmla="*/ 0 60000 65536"/>
                <a:gd name="T7" fmla="*/ 0 60000 65536"/>
                <a:gd name="T8" fmla="*/ 0 60000 65536"/>
                <a:gd name="T9" fmla="*/ 0 w 21575"/>
                <a:gd name="T10" fmla="*/ 0 h 21600"/>
                <a:gd name="T11" fmla="*/ 21575 w 21575"/>
                <a:gd name="T12" fmla="*/ 21600 h 21600"/>
              </a:gdLst>
              <a:ahLst/>
              <a:cxnLst>
                <a:cxn ang="T6">
                  <a:pos x="T0" y="T1"/>
                </a:cxn>
                <a:cxn ang="T7">
                  <a:pos x="T2" y="T3"/>
                </a:cxn>
                <a:cxn ang="T8">
                  <a:pos x="T4" y="T5"/>
                </a:cxn>
              </a:cxnLst>
              <a:rect l="T9" t="T10" r="T11" b="T12"/>
              <a:pathLst>
                <a:path w="21575" h="21600" fill="none" extrusionOk="0">
                  <a:moveTo>
                    <a:pt x="0" y="3"/>
                  </a:moveTo>
                  <a:cubicBezTo>
                    <a:pt x="127" y="1"/>
                    <a:pt x="254" y="-1"/>
                    <a:pt x="382" y="0"/>
                  </a:cubicBezTo>
                  <a:cubicBezTo>
                    <a:pt x="10701" y="0"/>
                    <a:pt x="19579" y="7299"/>
                    <a:pt x="21574" y="17424"/>
                  </a:cubicBezTo>
                </a:path>
                <a:path w="21575" h="21600" stroke="0" extrusionOk="0">
                  <a:moveTo>
                    <a:pt x="0" y="3"/>
                  </a:moveTo>
                  <a:cubicBezTo>
                    <a:pt x="127" y="1"/>
                    <a:pt x="254" y="-1"/>
                    <a:pt x="382" y="0"/>
                  </a:cubicBezTo>
                  <a:cubicBezTo>
                    <a:pt x="10701" y="0"/>
                    <a:pt x="19579" y="7299"/>
                    <a:pt x="21574" y="17424"/>
                  </a:cubicBezTo>
                  <a:lnTo>
                    <a:pt x="382" y="21600"/>
                  </a:lnTo>
                  <a:lnTo>
                    <a:pt x="0" y="3"/>
                  </a:lnTo>
                  <a:close/>
                </a:path>
              </a:pathLst>
            </a:custGeom>
            <a:noFill/>
            <a:ln w="28575">
              <a:solidFill>
                <a:srgbClr val="FF0000"/>
              </a:solidFill>
              <a:round/>
              <a:headEnd/>
              <a:tailEnd/>
            </a:ln>
          </p:spPr>
          <p:txBody>
            <a:bodyPr wrap="none" anchor="ctr"/>
            <a:lstStyle/>
            <a:p>
              <a:endParaRPr lang="en-US"/>
            </a:p>
          </p:txBody>
        </p:sp>
        <p:sp>
          <p:nvSpPr>
            <p:cNvPr id="23600" name="Arc 64"/>
            <p:cNvSpPr>
              <a:spLocks/>
            </p:cNvSpPr>
            <p:nvPr/>
          </p:nvSpPr>
          <p:spPr bwMode="auto">
            <a:xfrm>
              <a:off x="1462"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1" name="Arc 65"/>
            <p:cNvSpPr>
              <a:spLocks/>
            </p:cNvSpPr>
            <p:nvPr/>
          </p:nvSpPr>
          <p:spPr bwMode="auto">
            <a:xfrm flipV="1">
              <a:off x="1802"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2" name="Arc 66"/>
            <p:cNvSpPr>
              <a:spLocks/>
            </p:cNvSpPr>
            <p:nvPr/>
          </p:nvSpPr>
          <p:spPr bwMode="auto">
            <a:xfrm>
              <a:off x="2142"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3" name="Arc 67"/>
            <p:cNvSpPr>
              <a:spLocks/>
            </p:cNvSpPr>
            <p:nvPr/>
          </p:nvSpPr>
          <p:spPr bwMode="auto">
            <a:xfrm flipV="1">
              <a:off x="2481"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4" name="Arc 68"/>
            <p:cNvSpPr>
              <a:spLocks/>
            </p:cNvSpPr>
            <p:nvPr/>
          </p:nvSpPr>
          <p:spPr bwMode="auto">
            <a:xfrm>
              <a:off x="2821"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5" name="Arc 69"/>
            <p:cNvSpPr>
              <a:spLocks/>
            </p:cNvSpPr>
            <p:nvPr/>
          </p:nvSpPr>
          <p:spPr bwMode="auto">
            <a:xfrm flipV="1">
              <a:off x="3161"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sp>
          <p:nvSpPr>
            <p:cNvPr id="23606" name="Arc 70"/>
            <p:cNvSpPr>
              <a:spLocks/>
            </p:cNvSpPr>
            <p:nvPr/>
          </p:nvSpPr>
          <p:spPr bwMode="auto">
            <a:xfrm>
              <a:off x="3501" y="3033"/>
              <a:ext cx="171" cy="573"/>
            </a:xfrm>
            <a:custGeom>
              <a:avLst/>
              <a:gdLst>
                <a:gd name="T0" fmla="*/ 0 w 21444"/>
                <a:gd name="T1" fmla="*/ 0 h 21600"/>
                <a:gd name="T2" fmla="*/ 0 w 21444"/>
                <a:gd name="T3" fmla="*/ 0 h 21600"/>
                <a:gd name="T4" fmla="*/ 0 w 21444"/>
                <a:gd name="T5" fmla="*/ 0 h 21600"/>
                <a:gd name="T6" fmla="*/ 0 60000 65536"/>
                <a:gd name="T7" fmla="*/ 0 60000 65536"/>
                <a:gd name="T8" fmla="*/ 0 60000 65536"/>
                <a:gd name="T9" fmla="*/ 0 w 21444"/>
                <a:gd name="T10" fmla="*/ 0 h 21600"/>
                <a:gd name="T11" fmla="*/ 21444 w 21444"/>
                <a:gd name="T12" fmla="*/ 21600 h 21600"/>
              </a:gdLst>
              <a:ahLst/>
              <a:cxnLst>
                <a:cxn ang="T6">
                  <a:pos x="T0" y="T1"/>
                </a:cxn>
                <a:cxn ang="T7">
                  <a:pos x="T2" y="T3"/>
                </a:cxn>
                <a:cxn ang="T8">
                  <a:pos x="T4" y="T5"/>
                </a:cxn>
              </a:cxnLst>
              <a:rect l="T9" t="T10" r="T11" b="T12"/>
              <a:pathLst>
                <a:path w="21444" h="21600" fill="none" extrusionOk="0">
                  <a:moveTo>
                    <a:pt x="-1" y="17499"/>
                  </a:moveTo>
                  <a:cubicBezTo>
                    <a:pt x="1964" y="7339"/>
                    <a:pt x="10858" y="-1"/>
                    <a:pt x="21207" y="0"/>
                  </a:cubicBezTo>
                  <a:cubicBezTo>
                    <a:pt x="21286" y="0"/>
                    <a:pt x="21365" y="0"/>
                    <a:pt x="21443" y="1"/>
                  </a:cubicBezTo>
                </a:path>
                <a:path w="21444" h="21600" stroke="0" extrusionOk="0">
                  <a:moveTo>
                    <a:pt x="-1" y="17499"/>
                  </a:moveTo>
                  <a:cubicBezTo>
                    <a:pt x="1964" y="7339"/>
                    <a:pt x="10858" y="-1"/>
                    <a:pt x="21207" y="0"/>
                  </a:cubicBezTo>
                  <a:cubicBezTo>
                    <a:pt x="21286" y="0"/>
                    <a:pt x="21365" y="0"/>
                    <a:pt x="21443" y="1"/>
                  </a:cubicBezTo>
                  <a:lnTo>
                    <a:pt x="21207" y="21600"/>
                  </a:lnTo>
                  <a:lnTo>
                    <a:pt x="-1" y="17499"/>
                  </a:lnTo>
                  <a:close/>
                </a:path>
              </a:pathLst>
            </a:custGeom>
            <a:noFill/>
            <a:ln w="28575">
              <a:solidFill>
                <a:srgbClr val="FF0000"/>
              </a:solidFill>
              <a:round/>
              <a:headEnd/>
              <a:tailEnd/>
            </a:ln>
          </p:spPr>
          <p:txBody>
            <a:bodyPr wrap="none" anchor="ctr"/>
            <a:lstStyle/>
            <a:p>
              <a:endParaRPr lang="en-US"/>
            </a:p>
          </p:txBody>
        </p:sp>
      </p:grpSp>
      <p:grpSp>
        <p:nvGrpSpPr>
          <p:cNvPr id="10" name="Group 71"/>
          <p:cNvGrpSpPr>
            <a:grpSpLocks/>
          </p:cNvGrpSpPr>
          <p:nvPr/>
        </p:nvGrpSpPr>
        <p:grpSpPr bwMode="auto">
          <a:xfrm flipV="1">
            <a:off x="1028700" y="5013325"/>
            <a:ext cx="3190875" cy="1477963"/>
            <a:chOff x="1288" y="3032"/>
            <a:chExt cx="2384" cy="931"/>
          </a:xfrm>
        </p:grpSpPr>
        <p:sp>
          <p:nvSpPr>
            <p:cNvPr id="23591" name="Arc 72"/>
            <p:cNvSpPr>
              <a:spLocks/>
            </p:cNvSpPr>
            <p:nvPr/>
          </p:nvSpPr>
          <p:spPr bwMode="auto">
            <a:xfrm flipV="1">
              <a:off x="1288" y="3390"/>
              <a:ext cx="172" cy="573"/>
            </a:xfrm>
            <a:custGeom>
              <a:avLst/>
              <a:gdLst>
                <a:gd name="T0" fmla="*/ 0 w 21575"/>
                <a:gd name="T1" fmla="*/ 0 h 21600"/>
                <a:gd name="T2" fmla="*/ 0 w 21575"/>
                <a:gd name="T3" fmla="*/ 0 h 21600"/>
                <a:gd name="T4" fmla="*/ 0 w 21575"/>
                <a:gd name="T5" fmla="*/ 0 h 21600"/>
                <a:gd name="T6" fmla="*/ 0 60000 65536"/>
                <a:gd name="T7" fmla="*/ 0 60000 65536"/>
                <a:gd name="T8" fmla="*/ 0 60000 65536"/>
                <a:gd name="T9" fmla="*/ 0 w 21575"/>
                <a:gd name="T10" fmla="*/ 0 h 21600"/>
                <a:gd name="T11" fmla="*/ 21575 w 21575"/>
                <a:gd name="T12" fmla="*/ 21600 h 21600"/>
              </a:gdLst>
              <a:ahLst/>
              <a:cxnLst>
                <a:cxn ang="T6">
                  <a:pos x="T0" y="T1"/>
                </a:cxn>
                <a:cxn ang="T7">
                  <a:pos x="T2" y="T3"/>
                </a:cxn>
                <a:cxn ang="T8">
                  <a:pos x="T4" y="T5"/>
                </a:cxn>
              </a:cxnLst>
              <a:rect l="T9" t="T10" r="T11" b="T12"/>
              <a:pathLst>
                <a:path w="21575" h="21600" fill="none" extrusionOk="0">
                  <a:moveTo>
                    <a:pt x="0" y="3"/>
                  </a:moveTo>
                  <a:cubicBezTo>
                    <a:pt x="127" y="1"/>
                    <a:pt x="254" y="-1"/>
                    <a:pt x="382" y="0"/>
                  </a:cubicBezTo>
                  <a:cubicBezTo>
                    <a:pt x="10701" y="0"/>
                    <a:pt x="19579" y="7299"/>
                    <a:pt x="21574" y="17424"/>
                  </a:cubicBezTo>
                </a:path>
                <a:path w="21575" h="21600" stroke="0" extrusionOk="0">
                  <a:moveTo>
                    <a:pt x="0" y="3"/>
                  </a:moveTo>
                  <a:cubicBezTo>
                    <a:pt x="127" y="1"/>
                    <a:pt x="254" y="-1"/>
                    <a:pt x="382" y="0"/>
                  </a:cubicBezTo>
                  <a:cubicBezTo>
                    <a:pt x="10701" y="0"/>
                    <a:pt x="19579" y="7299"/>
                    <a:pt x="21574" y="17424"/>
                  </a:cubicBezTo>
                  <a:lnTo>
                    <a:pt x="382" y="21600"/>
                  </a:lnTo>
                  <a:lnTo>
                    <a:pt x="0" y="3"/>
                  </a:lnTo>
                  <a:close/>
                </a:path>
              </a:pathLst>
            </a:custGeom>
            <a:noFill/>
            <a:ln w="28575">
              <a:solidFill>
                <a:srgbClr val="008000"/>
              </a:solidFill>
              <a:round/>
              <a:headEnd/>
              <a:tailEnd/>
            </a:ln>
          </p:spPr>
          <p:txBody>
            <a:bodyPr wrap="none" anchor="ctr"/>
            <a:lstStyle/>
            <a:p>
              <a:endParaRPr lang="en-US"/>
            </a:p>
          </p:txBody>
        </p:sp>
        <p:sp>
          <p:nvSpPr>
            <p:cNvPr id="23592" name="Arc 73"/>
            <p:cNvSpPr>
              <a:spLocks/>
            </p:cNvSpPr>
            <p:nvPr/>
          </p:nvSpPr>
          <p:spPr bwMode="auto">
            <a:xfrm>
              <a:off x="1462"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3" name="Arc 74"/>
            <p:cNvSpPr>
              <a:spLocks/>
            </p:cNvSpPr>
            <p:nvPr/>
          </p:nvSpPr>
          <p:spPr bwMode="auto">
            <a:xfrm flipV="1">
              <a:off x="1802"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4" name="Arc 75"/>
            <p:cNvSpPr>
              <a:spLocks/>
            </p:cNvSpPr>
            <p:nvPr/>
          </p:nvSpPr>
          <p:spPr bwMode="auto">
            <a:xfrm>
              <a:off x="2142"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5" name="Arc 76"/>
            <p:cNvSpPr>
              <a:spLocks/>
            </p:cNvSpPr>
            <p:nvPr/>
          </p:nvSpPr>
          <p:spPr bwMode="auto">
            <a:xfrm flipV="1">
              <a:off x="2481"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6" name="Arc 77"/>
            <p:cNvSpPr>
              <a:spLocks/>
            </p:cNvSpPr>
            <p:nvPr/>
          </p:nvSpPr>
          <p:spPr bwMode="auto">
            <a:xfrm>
              <a:off x="2821" y="3032"/>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7" name="Arc 78"/>
            <p:cNvSpPr>
              <a:spLocks/>
            </p:cNvSpPr>
            <p:nvPr/>
          </p:nvSpPr>
          <p:spPr bwMode="auto">
            <a:xfrm flipV="1">
              <a:off x="3161" y="3390"/>
              <a:ext cx="338" cy="573"/>
            </a:xfrm>
            <a:custGeom>
              <a:avLst/>
              <a:gdLst>
                <a:gd name="T0" fmla="*/ 0 w 42400"/>
                <a:gd name="T1" fmla="*/ 0 h 21600"/>
                <a:gd name="T2" fmla="*/ 0 w 42400"/>
                <a:gd name="T3" fmla="*/ 0 h 21600"/>
                <a:gd name="T4" fmla="*/ 0 w 42400"/>
                <a:gd name="T5" fmla="*/ 0 h 21600"/>
                <a:gd name="T6" fmla="*/ 0 60000 65536"/>
                <a:gd name="T7" fmla="*/ 0 60000 65536"/>
                <a:gd name="T8" fmla="*/ 0 60000 65536"/>
                <a:gd name="T9" fmla="*/ 0 w 42400"/>
                <a:gd name="T10" fmla="*/ 0 h 21600"/>
                <a:gd name="T11" fmla="*/ 42400 w 42400"/>
                <a:gd name="T12" fmla="*/ 21600 h 21600"/>
              </a:gdLst>
              <a:ahLst/>
              <a:cxnLst>
                <a:cxn ang="T6">
                  <a:pos x="T0" y="T1"/>
                </a:cxn>
                <a:cxn ang="T7">
                  <a:pos x="T2" y="T3"/>
                </a:cxn>
                <a:cxn ang="T8">
                  <a:pos x="T4" y="T5"/>
                </a:cxn>
              </a:cxnLst>
              <a:rect l="T9" t="T10" r="T11" b="T12"/>
              <a:pathLst>
                <a:path w="42400" h="21600" fill="none" extrusionOk="0">
                  <a:moveTo>
                    <a:pt x="-1" y="17499"/>
                  </a:moveTo>
                  <a:cubicBezTo>
                    <a:pt x="1964" y="7339"/>
                    <a:pt x="10858" y="-1"/>
                    <a:pt x="21207" y="0"/>
                  </a:cubicBezTo>
                  <a:cubicBezTo>
                    <a:pt x="31526" y="0"/>
                    <a:pt x="40404" y="7299"/>
                    <a:pt x="42399" y="17424"/>
                  </a:cubicBezTo>
                </a:path>
                <a:path w="42400" h="21600" stroke="0" extrusionOk="0">
                  <a:moveTo>
                    <a:pt x="-1" y="17499"/>
                  </a:moveTo>
                  <a:cubicBezTo>
                    <a:pt x="1964" y="7339"/>
                    <a:pt x="10858" y="-1"/>
                    <a:pt x="21207" y="0"/>
                  </a:cubicBezTo>
                  <a:cubicBezTo>
                    <a:pt x="31526" y="0"/>
                    <a:pt x="40404" y="7299"/>
                    <a:pt x="42399" y="17424"/>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sp>
          <p:nvSpPr>
            <p:cNvPr id="23598" name="Arc 79"/>
            <p:cNvSpPr>
              <a:spLocks/>
            </p:cNvSpPr>
            <p:nvPr/>
          </p:nvSpPr>
          <p:spPr bwMode="auto">
            <a:xfrm>
              <a:off x="3501" y="3033"/>
              <a:ext cx="171" cy="573"/>
            </a:xfrm>
            <a:custGeom>
              <a:avLst/>
              <a:gdLst>
                <a:gd name="T0" fmla="*/ 0 w 21444"/>
                <a:gd name="T1" fmla="*/ 0 h 21600"/>
                <a:gd name="T2" fmla="*/ 0 w 21444"/>
                <a:gd name="T3" fmla="*/ 0 h 21600"/>
                <a:gd name="T4" fmla="*/ 0 w 21444"/>
                <a:gd name="T5" fmla="*/ 0 h 21600"/>
                <a:gd name="T6" fmla="*/ 0 60000 65536"/>
                <a:gd name="T7" fmla="*/ 0 60000 65536"/>
                <a:gd name="T8" fmla="*/ 0 60000 65536"/>
                <a:gd name="T9" fmla="*/ 0 w 21444"/>
                <a:gd name="T10" fmla="*/ 0 h 21600"/>
                <a:gd name="T11" fmla="*/ 21444 w 21444"/>
                <a:gd name="T12" fmla="*/ 21600 h 21600"/>
              </a:gdLst>
              <a:ahLst/>
              <a:cxnLst>
                <a:cxn ang="T6">
                  <a:pos x="T0" y="T1"/>
                </a:cxn>
                <a:cxn ang="T7">
                  <a:pos x="T2" y="T3"/>
                </a:cxn>
                <a:cxn ang="T8">
                  <a:pos x="T4" y="T5"/>
                </a:cxn>
              </a:cxnLst>
              <a:rect l="T9" t="T10" r="T11" b="T12"/>
              <a:pathLst>
                <a:path w="21444" h="21600" fill="none" extrusionOk="0">
                  <a:moveTo>
                    <a:pt x="-1" y="17499"/>
                  </a:moveTo>
                  <a:cubicBezTo>
                    <a:pt x="1964" y="7339"/>
                    <a:pt x="10858" y="-1"/>
                    <a:pt x="21207" y="0"/>
                  </a:cubicBezTo>
                  <a:cubicBezTo>
                    <a:pt x="21286" y="0"/>
                    <a:pt x="21365" y="0"/>
                    <a:pt x="21443" y="1"/>
                  </a:cubicBezTo>
                </a:path>
                <a:path w="21444" h="21600" stroke="0" extrusionOk="0">
                  <a:moveTo>
                    <a:pt x="-1" y="17499"/>
                  </a:moveTo>
                  <a:cubicBezTo>
                    <a:pt x="1964" y="7339"/>
                    <a:pt x="10858" y="-1"/>
                    <a:pt x="21207" y="0"/>
                  </a:cubicBezTo>
                  <a:cubicBezTo>
                    <a:pt x="21286" y="0"/>
                    <a:pt x="21365" y="0"/>
                    <a:pt x="21443" y="1"/>
                  </a:cubicBezTo>
                  <a:lnTo>
                    <a:pt x="21207" y="21600"/>
                  </a:lnTo>
                  <a:lnTo>
                    <a:pt x="-1" y="17499"/>
                  </a:lnTo>
                  <a:close/>
                </a:path>
              </a:pathLst>
            </a:custGeom>
            <a:noFill/>
            <a:ln w="28575">
              <a:solidFill>
                <a:srgbClr val="008000"/>
              </a:solidFill>
              <a:round/>
              <a:headEnd/>
              <a:tailEnd/>
            </a:ln>
          </p:spPr>
          <p:txBody>
            <a:bodyPr wrap="none" anchor="ctr"/>
            <a:lstStyle/>
            <a:p>
              <a:endParaRPr lang="en-US"/>
            </a:p>
          </p:txBody>
        </p:sp>
      </p:grpSp>
      <p:grpSp>
        <p:nvGrpSpPr>
          <p:cNvPr id="11" name="Group 80"/>
          <p:cNvGrpSpPr>
            <a:grpSpLocks/>
          </p:cNvGrpSpPr>
          <p:nvPr/>
        </p:nvGrpSpPr>
        <p:grpSpPr bwMode="auto">
          <a:xfrm>
            <a:off x="4379913" y="4079875"/>
            <a:ext cx="1503362" cy="1503363"/>
            <a:chOff x="4100" y="2501"/>
            <a:chExt cx="947" cy="947"/>
          </a:xfrm>
        </p:grpSpPr>
        <p:sp>
          <p:nvSpPr>
            <p:cNvPr id="23579" name="Oval 81"/>
            <p:cNvSpPr>
              <a:spLocks noChangeArrowheads="1"/>
            </p:cNvSpPr>
            <p:nvPr/>
          </p:nvSpPr>
          <p:spPr bwMode="auto">
            <a:xfrm>
              <a:off x="4100" y="2501"/>
              <a:ext cx="947" cy="947"/>
            </a:xfrm>
            <a:prstGeom prst="ellipse">
              <a:avLst/>
            </a:prstGeom>
            <a:solidFill>
              <a:schemeClr val="bg1"/>
            </a:solidFill>
            <a:ln w="57150" cmpd="thickThin">
              <a:solidFill>
                <a:schemeClr val="tx1"/>
              </a:solidFill>
              <a:round/>
              <a:headEnd/>
              <a:tailEnd/>
            </a:ln>
          </p:spPr>
          <p:txBody>
            <a:bodyPr wrap="none" anchor="ctr"/>
            <a:lstStyle/>
            <a:p>
              <a:endParaRPr lang="en-US" altLang="en-US"/>
            </a:p>
          </p:txBody>
        </p:sp>
        <p:sp>
          <p:nvSpPr>
            <p:cNvPr id="23580" name="Line 82"/>
            <p:cNvSpPr>
              <a:spLocks noChangeShapeType="1"/>
            </p:cNvSpPr>
            <p:nvPr/>
          </p:nvSpPr>
          <p:spPr bwMode="auto">
            <a:xfrm>
              <a:off x="4578" y="2523"/>
              <a:ext cx="0" cy="911"/>
            </a:xfrm>
            <a:prstGeom prst="line">
              <a:avLst/>
            </a:prstGeom>
            <a:noFill/>
            <a:ln w="9525">
              <a:solidFill>
                <a:schemeClr val="tx1"/>
              </a:solidFill>
              <a:round/>
              <a:headEnd/>
              <a:tailEnd/>
            </a:ln>
          </p:spPr>
          <p:txBody>
            <a:bodyPr/>
            <a:lstStyle/>
            <a:p>
              <a:endParaRPr lang="en-US"/>
            </a:p>
          </p:txBody>
        </p:sp>
        <p:sp>
          <p:nvSpPr>
            <p:cNvPr id="23581" name="Line 83"/>
            <p:cNvSpPr>
              <a:spLocks noChangeShapeType="1"/>
            </p:cNvSpPr>
            <p:nvPr/>
          </p:nvSpPr>
          <p:spPr bwMode="auto">
            <a:xfrm>
              <a:off x="4122" y="2979"/>
              <a:ext cx="903" cy="0"/>
            </a:xfrm>
            <a:prstGeom prst="line">
              <a:avLst/>
            </a:prstGeom>
            <a:noFill/>
            <a:ln w="9525">
              <a:solidFill>
                <a:schemeClr val="tx1"/>
              </a:solidFill>
              <a:round/>
              <a:headEnd/>
              <a:tailEnd/>
            </a:ln>
          </p:spPr>
          <p:txBody>
            <a:bodyPr/>
            <a:lstStyle/>
            <a:p>
              <a:endParaRPr lang="en-US"/>
            </a:p>
          </p:txBody>
        </p:sp>
        <p:sp>
          <p:nvSpPr>
            <p:cNvPr id="23582" name="Line 84"/>
            <p:cNvSpPr>
              <a:spLocks noChangeShapeType="1"/>
            </p:cNvSpPr>
            <p:nvPr/>
          </p:nvSpPr>
          <p:spPr bwMode="auto">
            <a:xfrm flipV="1">
              <a:off x="4351" y="2588"/>
              <a:ext cx="453" cy="784"/>
            </a:xfrm>
            <a:prstGeom prst="line">
              <a:avLst/>
            </a:prstGeom>
            <a:noFill/>
            <a:ln w="9525">
              <a:solidFill>
                <a:schemeClr val="tx1"/>
              </a:solidFill>
              <a:round/>
              <a:headEnd/>
              <a:tailEnd/>
            </a:ln>
          </p:spPr>
          <p:txBody>
            <a:bodyPr/>
            <a:lstStyle/>
            <a:p>
              <a:endParaRPr lang="en-US"/>
            </a:p>
          </p:txBody>
        </p:sp>
        <p:sp>
          <p:nvSpPr>
            <p:cNvPr id="23583" name="Line 85"/>
            <p:cNvSpPr>
              <a:spLocks noChangeShapeType="1"/>
            </p:cNvSpPr>
            <p:nvPr/>
          </p:nvSpPr>
          <p:spPr bwMode="auto">
            <a:xfrm flipV="1">
              <a:off x="4174" y="2756"/>
              <a:ext cx="789" cy="457"/>
            </a:xfrm>
            <a:prstGeom prst="line">
              <a:avLst/>
            </a:prstGeom>
            <a:noFill/>
            <a:ln w="9525">
              <a:solidFill>
                <a:schemeClr val="tx1"/>
              </a:solidFill>
              <a:round/>
              <a:headEnd/>
              <a:tailEnd/>
            </a:ln>
          </p:spPr>
          <p:txBody>
            <a:bodyPr/>
            <a:lstStyle/>
            <a:p>
              <a:endParaRPr lang="en-US"/>
            </a:p>
          </p:txBody>
        </p:sp>
        <p:sp>
          <p:nvSpPr>
            <p:cNvPr id="23584" name="Line 86"/>
            <p:cNvSpPr>
              <a:spLocks noChangeShapeType="1"/>
            </p:cNvSpPr>
            <p:nvPr/>
          </p:nvSpPr>
          <p:spPr bwMode="auto">
            <a:xfrm flipH="1" flipV="1">
              <a:off x="4346" y="2575"/>
              <a:ext cx="453" cy="784"/>
            </a:xfrm>
            <a:prstGeom prst="line">
              <a:avLst/>
            </a:prstGeom>
            <a:noFill/>
            <a:ln w="9525">
              <a:solidFill>
                <a:schemeClr val="tx1"/>
              </a:solidFill>
              <a:round/>
              <a:headEnd/>
              <a:tailEnd/>
            </a:ln>
          </p:spPr>
          <p:txBody>
            <a:bodyPr/>
            <a:lstStyle/>
            <a:p>
              <a:endParaRPr lang="en-US"/>
            </a:p>
          </p:txBody>
        </p:sp>
        <p:sp>
          <p:nvSpPr>
            <p:cNvPr id="23585" name="Line 87"/>
            <p:cNvSpPr>
              <a:spLocks noChangeShapeType="1"/>
            </p:cNvSpPr>
            <p:nvPr/>
          </p:nvSpPr>
          <p:spPr bwMode="auto">
            <a:xfrm flipH="1" flipV="1">
              <a:off x="4169" y="2743"/>
              <a:ext cx="789" cy="457"/>
            </a:xfrm>
            <a:prstGeom prst="line">
              <a:avLst/>
            </a:prstGeom>
            <a:noFill/>
            <a:ln w="9525">
              <a:solidFill>
                <a:schemeClr val="tx1"/>
              </a:solidFill>
              <a:round/>
              <a:headEnd/>
              <a:tailEnd/>
            </a:ln>
          </p:spPr>
          <p:txBody>
            <a:bodyPr/>
            <a:lstStyle/>
            <a:p>
              <a:endParaRPr lang="en-US"/>
            </a:p>
          </p:txBody>
        </p:sp>
        <p:sp>
          <p:nvSpPr>
            <p:cNvPr id="23586" name="Oval 88"/>
            <p:cNvSpPr>
              <a:spLocks noChangeArrowheads="1"/>
            </p:cNvSpPr>
            <p:nvPr/>
          </p:nvSpPr>
          <p:spPr bwMode="auto">
            <a:xfrm>
              <a:off x="4203" y="2593"/>
              <a:ext cx="750" cy="750"/>
            </a:xfrm>
            <a:prstGeom prst="ellipse">
              <a:avLst/>
            </a:prstGeom>
            <a:solidFill>
              <a:schemeClr val="bg1"/>
            </a:solidFill>
            <a:ln w="9525">
              <a:noFill/>
              <a:round/>
              <a:headEnd/>
              <a:tailEnd/>
            </a:ln>
          </p:spPr>
          <p:txBody>
            <a:bodyPr wrap="none" anchor="ctr"/>
            <a:lstStyle/>
            <a:p>
              <a:endParaRPr lang="en-US" altLang="en-US"/>
            </a:p>
          </p:txBody>
        </p:sp>
        <p:sp>
          <p:nvSpPr>
            <p:cNvPr id="23587" name="Text Box 89"/>
            <p:cNvSpPr txBox="1">
              <a:spLocks noChangeArrowheads="1"/>
            </p:cNvSpPr>
            <p:nvPr/>
          </p:nvSpPr>
          <p:spPr bwMode="auto">
            <a:xfrm>
              <a:off x="4436" y="2528"/>
              <a:ext cx="212" cy="250"/>
            </a:xfrm>
            <a:prstGeom prst="rect">
              <a:avLst/>
            </a:prstGeom>
            <a:noFill/>
            <a:ln w="9525">
              <a:noFill/>
              <a:miter lim="800000"/>
              <a:headEnd/>
              <a:tailEnd/>
            </a:ln>
          </p:spPr>
          <p:txBody>
            <a:bodyPr wrap="none">
              <a:spAutoFit/>
            </a:bodyPr>
            <a:lstStyle/>
            <a:p>
              <a:pPr algn="ctr"/>
              <a:r>
                <a:rPr lang="en-US" altLang="en-US" sz="2000" b="1">
                  <a:latin typeface="Courier New" pitchFamily="49" charset="0"/>
                </a:rPr>
                <a:t> </a:t>
              </a:r>
            </a:p>
          </p:txBody>
        </p:sp>
        <p:sp>
          <p:nvSpPr>
            <p:cNvPr id="23588" name="Text Box 90"/>
            <p:cNvSpPr txBox="1">
              <a:spLocks noChangeArrowheads="1"/>
            </p:cNvSpPr>
            <p:nvPr/>
          </p:nvSpPr>
          <p:spPr bwMode="auto">
            <a:xfrm>
              <a:off x="4798" y="2863"/>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sp>
          <p:nvSpPr>
            <p:cNvPr id="23589" name="Text Box 91"/>
            <p:cNvSpPr txBox="1">
              <a:spLocks noChangeArrowheads="1"/>
            </p:cNvSpPr>
            <p:nvPr/>
          </p:nvSpPr>
          <p:spPr bwMode="auto">
            <a:xfrm>
              <a:off x="4470" y="3167"/>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sp>
          <p:nvSpPr>
            <p:cNvPr id="23590" name="Text Box 92"/>
            <p:cNvSpPr txBox="1">
              <a:spLocks noChangeArrowheads="1"/>
            </p:cNvSpPr>
            <p:nvPr/>
          </p:nvSpPr>
          <p:spPr bwMode="auto">
            <a:xfrm>
              <a:off x="4154" y="2859"/>
              <a:ext cx="212" cy="250"/>
            </a:xfrm>
            <a:prstGeom prst="rect">
              <a:avLst/>
            </a:prstGeom>
            <a:noFill/>
            <a:ln w="9525">
              <a:noFill/>
              <a:miter lim="800000"/>
              <a:headEnd/>
              <a:tailEnd/>
            </a:ln>
          </p:spPr>
          <p:txBody>
            <a:bodyPr wrap="none">
              <a:spAutoFit/>
            </a:bodyPr>
            <a:lstStyle/>
            <a:p>
              <a:r>
                <a:rPr lang="en-US" altLang="en-US" sz="2000" b="1">
                  <a:latin typeface="Courier New" pitchFamily="49" charset="0"/>
                </a:rPr>
                <a:t> </a:t>
              </a:r>
            </a:p>
          </p:txBody>
        </p:sp>
      </p:grpSp>
      <p:grpSp>
        <p:nvGrpSpPr>
          <p:cNvPr id="12" name="Group 93"/>
          <p:cNvGrpSpPr>
            <a:grpSpLocks/>
          </p:cNvGrpSpPr>
          <p:nvPr/>
        </p:nvGrpSpPr>
        <p:grpSpPr bwMode="auto">
          <a:xfrm>
            <a:off x="5091113" y="4175125"/>
            <a:ext cx="96837" cy="1311275"/>
            <a:chOff x="4532" y="2501"/>
            <a:chExt cx="61" cy="826"/>
          </a:xfrm>
        </p:grpSpPr>
        <p:sp>
          <p:nvSpPr>
            <p:cNvPr id="23576" name="Line 94"/>
            <p:cNvSpPr>
              <a:spLocks noChangeShapeType="1"/>
            </p:cNvSpPr>
            <p:nvPr/>
          </p:nvSpPr>
          <p:spPr bwMode="auto">
            <a:xfrm>
              <a:off x="4563" y="2501"/>
              <a:ext cx="0" cy="417"/>
            </a:xfrm>
            <a:prstGeom prst="line">
              <a:avLst/>
            </a:prstGeom>
            <a:noFill/>
            <a:ln w="28575">
              <a:solidFill>
                <a:srgbClr val="FF3300"/>
              </a:solidFill>
              <a:round/>
              <a:headEnd/>
              <a:tailEnd/>
            </a:ln>
          </p:spPr>
          <p:txBody>
            <a:bodyPr/>
            <a:lstStyle/>
            <a:p>
              <a:endParaRPr lang="en-US"/>
            </a:p>
          </p:txBody>
        </p:sp>
        <p:sp>
          <p:nvSpPr>
            <p:cNvPr id="23577" name="Rectangle 95"/>
            <p:cNvSpPr>
              <a:spLocks noChangeArrowheads="1"/>
            </p:cNvSpPr>
            <p:nvPr/>
          </p:nvSpPr>
          <p:spPr bwMode="auto">
            <a:xfrm>
              <a:off x="4540" y="2918"/>
              <a:ext cx="48" cy="409"/>
            </a:xfrm>
            <a:prstGeom prst="rect">
              <a:avLst/>
            </a:prstGeom>
            <a:noFill/>
            <a:ln w="9525">
              <a:noFill/>
              <a:miter lim="800000"/>
              <a:headEnd/>
              <a:tailEnd/>
            </a:ln>
          </p:spPr>
          <p:txBody>
            <a:bodyPr wrap="none" anchor="ctr"/>
            <a:lstStyle/>
            <a:p>
              <a:endParaRPr lang="en-US" altLang="en-US"/>
            </a:p>
          </p:txBody>
        </p:sp>
        <p:sp>
          <p:nvSpPr>
            <p:cNvPr id="23578" name="Oval 96"/>
            <p:cNvSpPr>
              <a:spLocks noChangeArrowheads="1"/>
            </p:cNvSpPr>
            <p:nvPr/>
          </p:nvSpPr>
          <p:spPr bwMode="auto">
            <a:xfrm>
              <a:off x="4532" y="2887"/>
              <a:ext cx="61" cy="61"/>
            </a:xfrm>
            <a:prstGeom prst="ellipse">
              <a:avLst/>
            </a:prstGeom>
            <a:solidFill>
              <a:srgbClr val="FF3300"/>
            </a:solidFill>
            <a:ln w="9525">
              <a:noFill/>
              <a:round/>
              <a:headEnd/>
              <a:tailEnd/>
            </a:ln>
          </p:spPr>
          <p:txBody>
            <a:bodyPr wrap="none" anchor="ctr"/>
            <a:lstStyle/>
            <a:p>
              <a:endParaRPr lang="en-US" altLang="en-US"/>
            </a:p>
          </p:txBody>
        </p:sp>
      </p:grpSp>
      <p:grpSp>
        <p:nvGrpSpPr>
          <p:cNvPr id="13" name="Group 97"/>
          <p:cNvGrpSpPr>
            <a:grpSpLocks/>
          </p:cNvGrpSpPr>
          <p:nvPr/>
        </p:nvGrpSpPr>
        <p:grpSpPr bwMode="auto">
          <a:xfrm>
            <a:off x="839788" y="2373313"/>
            <a:ext cx="7464425" cy="461962"/>
            <a:chOff x="839788" y="6249995"/>
            <a:chExt cx="7464425" cy="461665"/>
          </a:xfrm>
        </p:grpSpPr>
        <p:sp>
          <p:nvSpPr>
            <p:cNvPr id="99" name="Rectangle 27"/>
            <p:cNvSpPr>
              <a:spLocks noChangeArrowheads="1"/>
            </p:cNvSpPr>
            <p:nvPr/>
          </p:nvSpPr>
          <p:spPr bwMode="auto">
            <a:xfrm>
              <a:off x="844550" y="6270619"/>
              <a:ext cx="3635375" cy="320469"/>
            </a:xfrm>
            <a:prstGeom prst="rect">
              <a:avLst/>
            </a:prstGeom>
            <a:noFill/>
            <a:ln>
              <a:noFill/>
            </a:ln>
            <a:effectLs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K</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P</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T</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CONST</a:t>
              </a:r>
              <a:endParaRPr lang="en-US" altLang="en-US" sz="2400" i="1" dirty="0" smtClean="0">
                <a:latin typeface="+mn-lt"/>
                <a:sym typeface="Symbol" pitchFamily="18" charset="2"/>
              </a:endParaRPr>
            </a:p>
          </p:txBody>
        </p:sp>
        <p:sp>
          <p:nvSpPr>
            <p:cNvPr id="100" name="Text Box 28"/>
            <p:cNvSpPr txBox="1">
              <a:spLocks noChangeArrowheads="1"/>
            </p:cNvSpPr>
            <p:nvPr/>
          </p:nvSpPr>
          <p:spPr bwMode="auto">
            <a:xfrm>
              <a:off x="4267200" y="6249995"/>
              <a:ext cx="4037013" cy="461665"/>
            </a:xfrm>
            <a:prstGeom prst="rect">
              <a:avLst/>
            </a:prstGeom>
            <a:solidFill>
              <a:srgbClr val="FF0000"/>
            </a:solidFill>
            <a:ln>
              <a:noFill/>
            </a:ln>
            <a:effectLs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50000"/>
                </a:spcBef>
                <a:defRPr/>
              </a:pPr>
              <a:r>
                <a:rPr lang="en-US" altLang="en-US" dirty="0" smtClean="0">
                  <a:solidFill>
                    <a:schemeClr val="bg1"/>
                  </a:solidFill>
                  <a:latin typeface="+mn-lt"/>
                </a:rPr>
                <a:t>relation between </a:t>
              </a:r>
              <a:r>
                <a:rPr lang="en-US" altLang="en-US" i="1" dirty="0" smtClean="0">
                  <a:solidFill>
                    <a:schemeClr val="bg1"/>
                  </a:solidFill>
                  <a:latin typeface="+mn-lt"/>
                </a:rPr>
                <a:t>E</a:t>
              </a:r>
              <a:r>
                <a:rPr lang="en-US" altLang="en-US" baseline="-25000" dirty="0" smtClean="0">
                  <a:solidFill>
                    <a:schemeClr val="bg1"/>
                  </a:solidFill>
                  <a:latin typeface="+mn-lt"/>
                </a:rPr>
                <a:t>K</a:t>
              </a:r>
              <a:r>
                <a:rPr lang="en-US" altLang="en-US" dirty="0" smtClean="0">
                  <a:solidFill>
                    <a:schemeClr val="bg1"/>
                  </a:solidFill>
                  <a:latin typeface="+mn-lt"/>
                </a:rPr>
                <a:t> and </a:t>
              </a:r>
              <a:r>
                <a:rPr lang="en-US" altLang="en-US" i="1" dirty="0" smtClean="0">
                  <a:solidFill>
                    <a:schemeClr val="bg1"/>
                  </a:solidFill>
                  <a:latin typeface="+mn-lt"/>
                </a:rPr>
                <a:t>E</a:t>
              </a:r>
              <a:r>
                <a:rPr lang="en-US" altLang="en-US" baseline="-25000" dirty="0" smtClean="0">
                  <a:solidFill>
                    <a:schemeClr val="bg1"/>
                  </a:solidFill>
                  <a:latin typeface="+mn-lt"/>
                </a:rPr>
                <a:t>P</a:t>
              </a:r>
              <a:endParaRPr lang="en-US" altLang="en-US" dirty="0" smtClean="0">
                <a:solidFill>
                  <a:schemeClr val="bg1"/>
                </a:solidFill>
                <a:latin typeface="+mn-lt"/>
                <a:sym typeface="Symbol" pitchFamily="18" charset="2"/>
              </a:endParaRPr>
            </a:p>
          </p:txBody>
        </p:sp>
        <p:sp>
          <p:nvSpPr>
            <p:cNvPr id="101" name="Rectangle 29"/>
            <p:cNvSpPr>
              <a:spLocks noChangeArrowheads="1"/>
            </p:cNvSpPr>
            <p:nvPr/>
          </p:nvSpPr>
          <p:spPr bwMode="auto">
            <a:xfrm>
              <a:off x="839788" y="6253168"/>
              <a:ext cx="7462837" cy="458492"/>
            </a:xfrm>
            <a:prstGeom prst="rect">
              <a:avLst/>
            </a:prstGeom>
            <a:noFill/>
            <a:ln w="12700">
              <a:solidFill>
                <a:schemeClr val="tx1"/>
              </a:solidFill>
              <a:miter lim="800000"/>
              <a:headEnd/>
              <a:tailEnd/>
            </a:ln>
            <a:effectLst/>
            <a:extLst/>
          </p:spPr>
          <p:txBody>
            <a:bodyPr wrap="none"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defRPr/>
              </a:pPr>
              <a:endParaRPr lang="en-US" altLang="en-US" smtClean="0">
                <a:latin typeface="+mn-lt"/>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88418">
                                            <p:txEl>
                                              <p:pRg st="3" end="3"/>
                                            </p:txEl>
                                          </p:spTgt>
                                        </p:tgtEl>
                                        <p:attrNameLst>
                                          <p:attrName>style.visibility</p:attrName>
                                        </p:attrNameLst>
                                      </p:cBhvr>
                                      <p:to>
                                        <p:strVal val="visible"/>
                                      </p:to>
                                    </p:set>
                                    <p:anim calcmode="lin" valueType="num">
                                      <p:cBhvr additive="base">
                                        <p:cTn id="14" dur="500" fill="hold"/>
                                        <p:tgtEl>
                                          <p:spTgt spid="188418">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8841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par>
                                <p:cTn id="16" presetID="10" presetClass="entr" presetSubtype="0" fill="hold" grpId="0" nodeType="withEffect">
                                  <p:stCondLst>
                                    <p:cond delay="0"/>
                                  </p:stCondLst>
                                  <p:childTnLst>
                                    <p:set>
                                      <p:cBhvr>
                                        <p:cTn id="17" dur="1" fill="hold">
                                          <p:stCondLst>
                                            <p:cond delay="0"/>
                                          </p:stCondLst>
                                        </p:cTn>
                                        <p:tgtEl>
                                          <p:spTgt spid="188448"/>
                                        </p:tgtEl>
                                        <p:attrNameLst>
                                          <p:attrName>style.visibility</p:attrName>
                                        </p:attrNameLst>
                                      </p:cBhvr>
                                      <p:to>
                                        <p:strVal val="visible"/>
                                      </p:to>
                                    </p:set>
                                    <p:animEffect transition="in" filter="fade">
                                      <p:cBhvr>
                                        <p:cTn id="18" dur="2000"/>
                                        <p:tgtEl>
                                          <p:spTgt spid="188448"/>
                                        </p:tgtEl>
                                      </p:cBhvr>
                                    </p:animEffect>
                                  </p:childTnLst>
                                  <p:subTnLst>
                                    <p:audio>
                                      <p:cMediaNode>
                                        <p:cTn display="0" masterRel="sameClick">
                                          <p:stCondLst>
                                            <p:cond evt="begin" delay="0">
                                              <p:tn val="16"/>
                                            </p:cond>
                                          </p:stCondLst>
                                          <p:endCondLst>
                                            <p:cond evt="onStopAudio" delay="0">
                                              <p:tgtEl>
                                                <p:sldTgt/>
                                              </p:tgtEl>
                                            </p:cond>
                                          </p:endCondLst>
                                        </p:cTn>
                                        <p:tgtEl>
                                          <p:sndTgt r:embed="rId4" name="arrow.wav"/>
                                        </p:tgtEl>
                                      </p:cMediaNode>
                                    </p:audio>
                                  </p:subTnLst>
                                </p:cTn>
                              </p:par>
                              <p:par>
                                <p:cTn id="19" presetID="10" presetClass="entr" presetSubtype="0" fill="hold" grpId="0" nodeType="withEffect">
                                  <p:stCondLst>
                                    <p:cond delay="0"/>
                                  </p:stCondLst>
                                  <p:childTnLst>
                                    <p:set>
                                      <p:cBhvr>
                                        <p:cTn id="20" dur="1" fill="hold">
                                          <p:stCondLst>
                                            <p:cond delay="0"/>
                                          </p:stCondLst>
                                        </p:cTn>
                                        <p:tgtEl>
                                          <p:spTgt spid="188449"/>
                                        </p:tgtEl>
                                        <p:attrNameLst>
                                          <p:attrName>style.visibility</p:attrName>
                                        </p:attrNameLst>
                                      </p:cBhvr>
                                      <p:to>
                                        <p:strVal val="visible"/>
                                      </p:to>
                                    </p:set>
                                    <p:animEffect transition="in" filter="fade">
                                      <p:cBhvr>
                                        <p:cTn id="21" dur="2000"/>
                                        <p:tgtEl>
                                          <p:spTgt spid="188449"/>
                                        </p:tgtEl>
                                      </p:cBhvr>
                                    </p:animEffect>
                                  </p:childTnLst>
                                </p:cTn>
                              </p:par>
                              <p:par>
                                <p:cTn id="22" presetID="10"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2000"/>
                                        <p:tgtEl>
                                          <p:spTgt spid="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88420"/>
                                        </p:tgtEl>
                                        <p:attrNameLst>
                                          <p:attrName>style.visibility</p:attrName>
                                        </p:attrNameLst>
                                      </p:cBhvr>
                                      <p:to>
                                        <p:strVal val="visible"/>
                                      </p:to>
                                    </p:set>
                                    <p:animEffect transition="in" filter="fade">
                                      <p:cBhvr>
                                        <p:cTn id="27" dur="500"/>
                                        <p:tgtEl>
                                          <p:spTgt spid="18842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8421"/>
                                        </p:tgtEl>
                                        <p:attrNameLst>
                                          <p:attrName>style.visibility</p:attrName>
                                        </p:attrNameLst>
                                      </p:cBhvr>
                                      <p:to>
                                        <p:strVal val="visible"/>
                                      </p:to>
                                    </p:set>
                                    <p:animEffect transition="in" filter="fade">
                                      <p:cBhvr>
                                        <p:cTn id="30" dur="500"/>
                                        <p:tgtEl>
                                          <p:spTgt spid="1884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88422"/>
                                        </p:tgtEl>
                                        <p:attrNameLst>
                                          <p:attrName>style.visibility</p:attrName>
                                        </p:attrNameLst>
                                      </p:cBhvr>
                                      <p:to>
                                        <p:strVal val="visible"/>
                                      </p:to>
                                    </p:set>
                                    <p:animEffect transition="in" filter="fade">
                                      <p:cBhvr>
                                        <p:cTn id="33" dur="500"/>
                                        <p:tgtEl>
                                          <p:spTgt spid="18842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88427"/>
                                        </p:tgtEl>
                                        <p:attrNameLst>
                                          <p:attrName>style.visibility</p:attrName>
                                        </p:attrNameLst>
                                      </p:cBhvr>
                                      <p:to>
                                        <p:strVal val="visible"/>
                                      </p:to>
                                    </p:set>
                                    <p:animEffect transition="in" filter="fade">
                                      <p:cBhvr>
                                        <p:cTn id="36" dur="2000"/>
                                        <p:tgtEl>
                                          <p:spTgt spid="188427"/>
                                        </p:tgtEl>
                                      </p:cBhvr>
                                    </p:animEffect>
                                  </p:childTnLst>
                                  <p:subTnLst>
                                    <p:audio>
                                      <p:cMediaNode>
                                        <p:cTn display="0" masterRel="sameClick">
                                          <p:stCondLst>
                                            <p:cond evt="begin" delay="0">
                                              <p:tn val="34"/>
                                            </p:cond>
                                          </p:stCondLst>
                                          <p:endCondLst>
                                            <p:cond evt="onStopAudio" delay="0">
                                              <p:tgtEl>
                                                <p:sldTgt/>
                                              </p:tgtEl>
                                            </p:cond>
                                          </p:endCondLst>
                                        </p:cTn>
                                        <p:tgtEl>
                                          <p:sndTgt r:embed="rId5" name="chimes.wav"/>
                                        </p:tgtEl>
                                      </p:cMediaNode>
                                    </p:audio>
                                  </p:subTnLst>
                                </p:cTn>
                              </p:par>
                              <p:par>
                                <p:cTn id="37" presetID="10" presetClass="entr" presetSubtype="0"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500"/>
                                        <p:tgtEl>
                                          <p:spTgt spid="6"/>
                                        </p:tgtEl>
                                      </p:cBhvr>
                                    </p:animEffect>
                                  </p:childTnLst>
                                  <p:subTnLst>
                                    <p:audio>
                                      <p:cMediaNode>
                                        <p:cTn display="0" masterRel="sameClick">
                                          <p:stCondLst>
                                            <p:cond evt="begin" delay="0">
                                              <p:tn val="37"/>
                                            </p:cond>
                                          </p:stCondLst>
                                          <p:endCondLst>
                                            <p:cond evt="onStopAudio" delay="0">
                                              <p:tgtEl>
                                                <p:sldTgt/>
                                              </p:tgtEl>
                                            </p:cond>
                                          </p:endCondLst>
                                        </p:cTn>
                                        <p:tgtEl>
                                          <p:sndTgt r:embed="rId4" name="arrow.wav"/>
                                        </p:tgtEl>
                                      </p:cMediaNode>
                                    </p:audio>
                                  </p:subTnLst>
                                </p:cTn>
                              </p:par>
                              <p:par>
                                <p:cTn id="40" presetID="10" presetClass="entr" presetSubtype="0" fill="hold"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subTnLst>
                                    <p:audio>
                                      <p:cMediaNode>
                                        <p:cTn display="0" masterRel="sameClick">
                                          <p:stCondLst>
                                            <p:cond evt="begin" delay="0">
                                              <p:tn val="40"/>
                                            </p:cond>
                                          </p:stCondLst>
                                          <p:endCondLst>
                                            <p:cond evt="onStopAudio" delay="0">
                                              <p:tgtEl>
                                                <p:sldTgt/>
                                              </p:tgtEl>
                                            </p:cond>
                                          </p:endCondLst>
                                        </p:cTn>
                                        <p:tgtEl>
                                          <p:sndTgt r:embed="rId4" name="arrow.wav"/>
                                        </p:tgtEl>
                                      </p:cMediaNode>
                                    </p:audio>
                                  </p:subTnLst>
                                </p:cTn>
                              </p:par>
                              <p:par>
                                <p:cTn id="43" presetID="10" presetClass="entr" presetSubtype="0"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500"/>
                                        <p:tgtEl>
                                          <p:spTgt spid="2"/>
                                        </p:tgtEl>
                                      </p:cBhvr>
                                    </p:animEffect>
                                  </p:childTnLst>
                                </p:cTn>
                              </p:par>
                              <p:par>
                                <p:cTn id="46" presetID="10" presetClass="entr" presetSubtype="0" fill="hold"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2000"/>
                                        <p:tgtEl>
                                          <p:spTgt spid="11"/>
                                        </p:tgtEl>
                                      </p:cBhvr>
                                    </p:animEffect>
                                  </p:childTnLst>
                                </p:cTn>
                              </p:par>
                              <p:par>
                                <p:cTn id="49" presetID="10" presetClass="entr" presetSubtype="0" fill="hold"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2000"/>
                                        <p:tgtEl>
                                          <p:spTgt spid="12"/>
                                        </p:tgtEl>
                                      </p:cBhvr>
                                    </p:animEffect>
                                  </p:childTnLst>
                                </p:cTn>
                              </p:par>
                              <p:par>
                                <p:cTn id="52" presetID="2" presetClass="entr" presetSubtype="2" fill="hold" nodeType="withEffect">
                                  <p:stCondLst>
                                    <p:cond delay="0"/>
                                  </p:stCondLst>
                                  <p:childTnLst>
                                    <p:set>
                                      <p:cBhvr>
                                        <p:cTn id="53" dur="1" fill="hold">
                                          <p:stCondLst>
                                            <p:cond delay="0"/>
                                          </p:stCondLst>
                                        </p:cTn>
                                        <p:tgtEl>
                                          <p:spTgt spid="188476"/>
                                        </p:tgtEl>
                                        <p:attrNameLst>
                                          <p:attrName>style.visibility</p:attrName>
                                        </p:attrNameLst>
                                      </p:cBhvr>
                                      <p:to>
                                        <p:strVal val="visible"/>
                                      </p:to>
                                    </p:set>
                                    <p:anim calcmode="lin" valueType="num">
                                      <p:cBhvr additive="base">
                                        <p:cTn id="54" dur="500" fill="hold"/>
                                        <p:tgtEl>
                                          <p:spTgt spid="188476"/>
                                        </p:tgtEl>
                                        <p:attrNameLst>
                                          <p:attrName>ppt_x</p:attrName>
                                        </p:attrNameLst>
                                      </p:cBhvr>
                                      <p:tavLst>
                                        <p:tav tm="0">
                                          <p:val>
                                            <p:strVal val="1+#ppt_w/2"/>
                                          </p:val>
                                        </p:tav>
                                        <p:tav tm="100000">
                                          <p:val>
                                            <p:strVal val="#ppt_x"/>
                                          </p:val>
                                        </p:tav>
                                      </p:tavLst>
                                    </p:anim>
                                    <p:anim calcmode="lin" valueType="num">
                                      <p:cBhvr additive="base">
                                        <p:cTn id="55" dur="500" fill="hold"/>
                                        <p:tgtEl>
                                          <p:spTgt spid="18847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4" name="arrow.wav"/>
                                        </p:tgtEl>
                                      </p:cMediaNode>
                                    </p:audio>
                                  </p:subTnLst>
                                </p:cTn>
                              </p:par>
                              <p:par>
                                <p:cTn id="56" presetID="2" presetClass="entr" presetSubtype="2" fill="hold" nodeType="withEffect">
                                  <p:stCondLst>
                                    <p:cond delay="0"/>
                                  </p:stCondLst>
                                  <p:childTnLst>
                                    <p:set>
                                      <p:cBhvr>
                                        <p:cTn id="57" dur="1" fill="hold">
                                          <p:stCondLst>
                                            <p:cond delay="0"/>
                                          </p:stCondLst>
                                        </p:cTn>
                                        <p:tgtEl>
                                          <p:spTgt spid="188477"/>
                                        </p:tgtEl>
                                        <p:attrNameLst>
                                          <p:attrName>style.visibility</p:attrName>
                                        </p:attrNameLst>
                                      </p:cBhvr>
                                      <p:to>
                                        <p:strVal val="visible"/>
                                      </p:to>
                                    </p:set>
                                    <p:anim calcmode="lin" valueType="num">
                                      <p:cBhvr additive="base">
                                        <p:cTn id="58" dur="500" fill="hold"/>
                                        <p:tgtEl>
                                          <p:spTgt spid="188477"/>
                                        </p:tgtEl>
                                        <p:attrNameLst>
                                          <p:attrName>ppt_x</p:attrName>
                                        </p:attrNameLst>
                                      </p:cBhvr>
                                      <p:tavLst>
                                        <p:tav tm="0">
                                          <p:val>
                                            <p:strVal val="1+#ppt_w/2"/>
                                          </p:val>
                                        </p:tav>
                                        <p:tav tm="100000">
                                          <p:val>
                                            <p:strVal val="#ppt_x"/>
                                          </p:val>
                                        </p:tav>
                                      </p:tavLst>
                                    </p:anim>
                                    <p:anim calcmode="lin" valueType="num">
                                      <p:cBhvr additive="base">
                                        <p:cTn id="59" dur="500" fill="hold"/>
                                        <p:tgtEl>
                                          <p:spTgt spid="18847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6"/>
                                            </p:cond>
                                          </p:stCondLst>
                                          <p:endCondLst>
                                            <p:cond evt="onStopAudio" delay="0">
                                              <p:tgtEl>
                                                <p:sldTgt/>
                                              </p:tgtEl>
                                            </p:cond>
                                          </p:endCondLst>
                                        </p:cTn>
                                        <p:tgtEl>
                                          <p:sndTgt r:embed="rId4" name="arrow.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xit" presetSubtype="2" fill="hold" nodeType="clickEffect">
                                  <p:stCondLst>
                                    <p:cond delay="0"/>
                                  </p:stCondLst>
                                  <p:childTnLst>
                                    <p:anim calcmode="lin" valueType="num">
                                      <p:cBhvr additive="base">
                                        <p:cTn id="63" dur="500"/>
                                        <p:tgtEl>
                                          <p:spTgt spid="188477"/>
                                        </p:tgtEl>
                                        <p:attrNameLst>
                                          <p:attrName>ppt_x</p:attrName>
                                        </p:attrNameLst>
                                      </p:cBhvr>
                                      <p:tavLst>
                                        <p:tav tm="0">
                                          <p:val>
                                            <p:strVal val="ppt_x"/>
                                          </p:val>
                                        </p:tav>
                                        <p:tav tm="100000">
                                          <p:val>
                                            <p:strVal val="1+ppt_w/2"/>
                                          </p:val>
                                        </p:tav>
                                      </p:tavLst>
                                    </p:anim>
                                    <p:anim calcmode="lin" valueType="num">
                                      <p:cBhvr additive="base">
                                        <p:cTn id="64" dur="500"/>
                                        <p:tgtEl>
                                          <p:spTgt spid="188477"/>
                                        </p:tgtEl>
                                        <p:attrNameLst>
                                          <p:attrName>ppt_y</p:attrName>
                                        </p:attrNameLst>
                                      </p:cBhvr>
                                      <p:tavLst>
                                        <p:tav tm="0">
                                          <p:val>
                                            <p:strVal val="ppt_y"/>
                                          </p:val>
                                        </p:tav>
                                        <p:tav tm="100000">
                                          <p:val>
                                            <p:strVal val="ppt_y"/>
                                          </p:val>
                                        </p:tav>
                                      </p:tavLst>
                                    </p:anim>
                                    <p:set>
                                      <p:cBhvr>
                                        <p:cTn id="65" dur="1" fill="hold">
                                          <p:stCondLst>
                                            <p:cond delay="499"/>
                                          </p:stCondLst>
                                        </p:cTn>
                                        <p:tgtEl>
                                          <p:spTgt spid="188477"/>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4" name="arrow.wav"/>
                                        </p:tgtEl>
                                      </p:cMediaNode>
                                    </p:audio>
                                  </p:subTnLst>
                                </p:cTn>
                              </p:par>
                              <p:par>
                                <p:cTn id="66" presetID="6" presetClass="emph" presetSubtype="0" repeatCount="indefinite" accel="50000" decel="50000" autoRev="1" fill="hold" grpId="1" nodeType="withEffect">
                                  <p:stCondLst>
                                    <p:cond delay="0"/>
                                  </p:stCondLst>
                                  <p:childTnLst>
                                    <p:animScale>
                                      <p:cBhvr>
                                        <p:cTn id="67" dur="2000" fill="hold"/>
                                        <p:tgtEl>
                                          <p:spTgt spid="188448"/>
                                        </p:tgtEl>
                                      </p:cBhvr>
                                      <p:by x="25000" y="100000"/>
                                    </p:animScale>
                                  </p:childTnLst>
                                </p:cTn>
                              </p:par>
                              <p:par>
                                <p:cTn id="68" presetID="35" presetClass="path" presetSubtype="0" repeatCount="indefinite" accel="50000" decel="50000" autoRev="1" fill="hold" grpId="2" nodeType="withEffect">
                                  <p:stCondLst>
                                    <p:cond delay="0"/>
                                  </p:stCondLst>
                                  <p:childTnLst>
                                    <p:animMotion origin="layout" path="M 4.72222E-6 1.85185E-6 L -0.12639 1.85185E-6 " pathEditMode="relative" rAng="0" ptsTypes="AA">
                                      <p:cBhvr>
                                        <p:cTn id="69" dur="2000" fill="hold"/>
                                        <p:tgtEl>
                                          <p:spTgt spid="188448"/>
                                        </p:tgtEl>
                                        <p:attrNameLst>
                                          <p:attrName>ppt_x</p:attrName>
                                          <p:attrName>ppt_y</p:attrName>
                                        </p:attrNameLst>
                                      </p:cBhvr>
                                      <p:rCtr x="-63" y="0"/>
                                    </p:animMotion>
                                  </p:childTnLst>
                                </p:cTn>
                              </p:par>
                              <p:par>
                                <p:cTn id="70" presetID="35" presetClass="path" presetSubtype="0" repeatCount="indefinite" accel="50000" decel="50000" autoRev="1" fill="hold" grpId="1" nodeType="withEffect">
                                  <p:stCondLst>
                                    <p:cond delay="0"/>
                                  </p:stCondLst>
                                  <p:childTnLst>
                                    <p:animMotion origin="layout" path="M -0.00034 1.85185E-6 L -0.26736 1.85185E-6 " pathEditMode="relative" rAng="0" ptsTypes="AA">
                                      <p:cBhvr>
                                        <p:cTn id="71" dur="2000" fill="hold"/>
                                        <p:tgtEl>
                                          <p:spTgt spid="188449"/>
                                        </p:tgtEl>
                                        <p:attrNameLst>
                                          <p:attrName>ppt_x</p:attrName>
                                          <p:attrName>ppt_y</p:attrName>
                                        </p:attrNameLst>
                                      </p:cBhvr>
                                      <p:rCtr x="-134" y="0"/>
                                    </p:animMotion>
                                  </p:childTnLst>
                                </p:cTn>
                              </p:par>
                              <p:par>
                                <p:cTn id="72" presetID="42" presetClass="path" presetSubtype="0" repeatCount="indefinite" accel="50000" decel="50000" autoRev="1" fill="hold" grpId="1" nodeType="withEffect">
                                  <p:stCondLst>
                                    <p:cond delay="0"/>
                                  </p:stCondLst>
                                  <p:childTnLst>
                                    <p:animMotion origin="layout" path="M -8.33333E-7 4.07407E-6 L -8.33333E-7 0.1456 " pathEditMode="relative" rAng="0" ptsTypes="AA">
                                      <p:cBhvr>
                                        <p:cTn id="73" dur="1000" fill="hold"/>
                                        <p:tgtEl>
                                          <p:spTgt spid="188421"/>
                                        </p:tgtEl>
                                        <p:attrNameLst>
                                          <p:attrName>ppt_x</p:attrName>
                                          <p:attrName>ppt_y</p:attrName>
                                        </p:attrNameLst>
                                      </p:cBhvr>
                                      <p:rCtr x="0" y="73"/>
                                    </p:animMotion>
                                  </p:childTnLst>
                                </p:cTn>
                              </p:par>
                            </p:childTnLst>
                          </p:cTn>
                        </p:par>
                        <p:par>
                          <p:cTn id="74" fill="hold" nodeType="afterGroup">
                            <p:stCondLst>
                              <p:cond delay="4000"/>
                            </p:stCondLst>
                            <p:childTnLst>
                              <p:par>
                                <p:cTn id="75" presetID="2" presetClass="exit" presetSubtype="2" fill="hold" nodeType="afterEffect">
                                  <p:stCondLst>
                                    <p:cond delay="0"/>
                                  </p:stCondLst>
                                  <p:childTnLst>
                                    <p:anim calcmode="lin" valueType="num">
                                      <p:cBhvr additive="base">
                                        <p:cTn id="76" dur="500"/>
                                        <p:tgtEl>
                                          <p:spTgt spid="188476"/>
                                        </p:tgtEl>
                                        <p:attrNameLst>
                                          <p:attrName>ppt_x</p:attrName>
                                        </p:attrNameLst>
                                      </p:cBhvr>
                                      <p:tavLst>
                                        <p:tav tm="0">
                                          <p:val>
                                            <p:strVal val="ppt_x"/>
                                          </p:val>
                                        </p:tav>
                                        <p:tav tm="100000">
                                          <p:val>
                                            <p:strVal val="1+ppt_w/2"/>
                                          </p:val>
                                        </p:tav>
                                      </p:tavLst>
                                    </p:anim>
                                    <p:anim calcmode="lin" valueType="num">
                                      <p:cBhvr additive="base">
                                        <p:cTn id="77" dur="500"/>
                                        <p:tgtEl>
                                          <p:spTgt spid="188476"/>
                                        </p:tgtEl>
                                        <p:attrNameLst>
                                          <p:attrName>ppt_y</p:attrName>
                                        </p:attrNameLst>
                                      </p:cBhvr>
                                      <p:tavLst>
                                        <p:tav tm="0">
                                          <p:val>
                                            <p:strVal val="ppt_y"/>
                                          </p:val>
                                        </p:tav>
                                        <p:tav tm="100000">
                                          <p:val>
                                            <p:strVal val="ppt_y"/>
                                          </p:val>
                                        </p:tav>
                                      </p:tavLst>
                                    </p:anim>
                                    <p:set>
                                      <p:cBhvr>
                                        <p:cTn id="78" dur="1" fill="hold">
                                          <p:stCondLst>
                                            <p:cond delay="499"/>
                                          </p:stCondLst>
                                        </p:cTn>
                                        <p:tgtEl>
                                          <p:spTgt spid="188476"/>
                                        </p:tgtEl>
                                        <p:attrNameLst>
                                          <p:attrName>style.visibility</p:attrName>
                                        </p:attrNameLst>
                                      </p:cBhvr>
                                      <p:to>
                                        <p:strVal val="hidden"/>
                                      </p:to>
                                    </p:set>
                                  </p:childTnLst>
                                  <p:subTnLst>
                                    <p:audio>
                                      <p:cMediaNode>
                                        <p:cTn display="0" masterRel="sameClick">
                                          <p:stCondLst>
                                            <p:cond evt="begin" delay="0">
                                              <p:tn val="75"/>
                                            </p:cond>
                                          </p:stCondLst>
                                          <p:endCondLst>
                                            <p:cond evt="onStopAudio" delay="0">
                                              <p:tgtEl>
                                                <p:sldTgt/>
                                              </p:tgtEl>
                                            </p:cond>
                                          </p:endCondLst>
                                        </p:cTn>
                                        <p:tgtEl>
                                          <p:sndTgt r:embed="rId4" name="arrow.wav"/>
                                        </p:tgtEl>
                                      </p:cMediaNode>
                                    </p:audio>
                                  </p:subTnLst>
                                </p:cTn>
                              </p:par>
                              <p:par>
                                <p:cTn id="79" presetID="8" presetClass="emph" presetSubtype="0" repeatCount="indefinite" accel="50000" decel="50000" autoRev="1" fill="hold" nodeType="withEffect">
                                  <p:stCondLst>
                                    <p:cond delay="0"/>
                                  </p:stCondLst>
                                  <p:childTnLst>
                                    <p:animRot by="10800000">
                                      <p:cBhvr>
                                        <p:cTn id="80" dur="2000" fill="hold"/>
                                        <p:tgtEl>
                                          <p:spTgt spid="6"/>
                                        </p:tgtEl>
                                        <p:attrNameLst>
                                          <p:attrName>r</p:attrName>
                                        </p:attrNameLst>
                                      </p:cBhvr>
                                    </p:animRot>
                                  </p:childTnLst>
                                </p:cTn>
                              </p:par>
                            </p:childTnLst>
                          </p:cTn>
                        </p:par>
                        <p:par>
                          <p:cTn id="81" fill="hold" nodeType="afterGroup">
                            <p:stCondLst>
                              <p:cond delay="8000"/>
                            </p:stCondLst>
                            <p:childTnLst>
                              <p:par>
                                <p:cTn id="82" presetID="22" presetClass="entr" presetSubtype="8" fill="hold" nodeType="afterEffect">
                                  <p:stCondLst>
                                    <p:cond delay="0"/>
                                  </p:stCondLst>
                                  <p:childTnLst>
                                    <p:set>
                                      <p:cBhvr>
                                        <p:cTn id="83" dur="1" fill="hold">
                                          <p:stCondLst>
                                            <p:cond delay="0"/>
                                          </p:stCondLst>
                                        </p:cTn>
                                        <p:tgtEl>
                                          <p:spTgt spid="10"/>
                                        </p:tgtEl>
                                        <p:attrNameLst>
                                          <p:attrName>style.visibility</p:attrName>
                                        </p:attrNameLst>
                                      </p:cBhvr>
                                      <p:to>
                                        <p:strVal val="visible"/>
                                      </p:to>
                                    </p:set>
                                    <p:animEffect transition="in" filter="wipe(left)">
                                      <p:cBhvr>
                                        <p:cTn id="84" dur="5000"/>
                                        <p:tgtEl>
                                          <p:spTgt spid="10"/>
                                        </p:tgtEl>
                                      </p:cBhvr>
                                    </p:animEffect>
                                  </p:childTnLst>
                                </p:cTn>
                              </p:par>
                              <p:par>
                                <p:cTn id="85" presetID="22" presetClass="entr" presetSubtype="8" fill="hold" nodeType="withEffect">
                                  <p:stCondLst>
                                    <p:cond delay="0"/>
                                  </p:stCondLst>
                                  <p:childTnLst>
                                    <p:set>
                                      <p:cBhvr>
                                        <p:cTn id="86" dur="1" fill="hold">
                                          <p:stCondLst>
                                            <p:cond delay="0"/>
                                          </p:stCondLst>
                                        </p:cTn>
                                        <p:tgtEl>
                                          <p:spTgt spid="9"/>
                                        </p:tgtEl>
                                        <p:attrNameLst>
                                          <p:attrName>style.visibility</p:attrName>
                                        </p:attrNameLst>
                                      </p:cBhvr>
                                      <p:to>
                                        <p:strVal val="visible"/>
                                      </p:to>
                                    </p:set>
                                    <p:animEffect transition="in" filter="wipe(left)">
                                      <p:cBhvr>
                                        <p:cTn id="87" dur="5000"/>
                                        <p:tgtEl>
                                          <p:spTgt spid="9"/>
                                        </p:tgtEl>
                                      </p:cBhvr>
                                    </p:animEffect>
                                  </p:childTnLst>
                                </p:cTn>
                              </p:par>
                              <p:par>
                                <p:cTn id="88" presetID="8" presetClass="emph" presetSubtype="0" repeatCount="indefinite" fill="hold" nodeType="withEffect">
                                  <p:stCondLst>
                                    <p:cond delay="0"/>
                                  </p:stCondLst>
                                  <p:childTnLst>
                                    <p:animRot by="21600000">
                                      <p:cBhvr>
                                        <p:cTn id="89" dur="5000" fill="hold"/>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0" grpId="0" animBg="1"/>
      <p:bldP spid="188421" grpId="0" animBg="1"/>
      <p:bldP spid="188421" grpId="1" animBg="1"/>
      <p:bldP spid="188422" grpId="0" animBg="1"/>
      <p:bldP spid="188427" grpId="0" animBg="1"/>
      <p:bldP spid="188448" grpId="0" animBg="1"/>
      <p:bldP spid="188448" grpId="1" animBg="1"/>
      <p:bldP spid="188448" grpId="2" animBg="1"/>
      <p:bldP spid="188449" grpId="0" animBg="1"/>
      <p:bldP spid="188449"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___IB_2016\IB_2016_PowerPoints\Topic 4 Presentations\Roller coaster energy changes.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 y="15952"/>
            <a:ext cx="9236766" cy="6842048"/>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97"/>
          <p:cNvGrpSpPr>
            <a:grpSpLocks/>
          </p:cNvGrpSpPr>
          <p:nvPr/>
        </p:nvGrpSpPr>
        <p:grpSpPr bwMode="auto">
          <a:xfrm>
            <a:off x="879546" y="6229696"/>
            <a:ext cx="7464425" cy="461962"/>
            <a:chOff x="839788" y="6249995"/>
            <a:chExt cx="7464425" cy="461665"/>
          </a:xfrm>
        </p:grpSpPr>
        <p:sp>
          <p:nvSpPr>
            <p:cNvPr id="99" name="Rectangle 27"/>
            <p:cNvSpPr>
              <a:spLocks noChangeArrowheads="1"/>
            </p:cNvSpPr>
            <p:nvPr/>
          </p:nvSpPr>
          <p:spPr bwMode="auto">
            <a:xfrm>
              <a:off x="844551" y="6270619"/>
              <a:ext cx="3435902" cy="428487"/>
            </a:xfrm>
            <a:prstGeom prst="rect">
              <a:avLst/>
            </a:prstGeom>
            <a:solidFill>
              <a:schemeClr val="bg1"/>
            </a:solidFill>
            <a:ln>
              <a:noFill/>
            </a:ln>
            <a:effectLs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K</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P</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E</a:t>
              </a:r>
              <a:r>
                <a:rPr lang="en-US" altLang="en-US" sz="2400" baseline="-25000" dirty="0" smtClean="0">
                  <a:latin typeface="+mn-lt"/>
                  <a:cs typeface="Courier New" pitchFamily="49" charset="0"/>
                  <a:sym typeface="Symbol" pitchFamily="18" charset="2"/>
                </a:rPr>
                <a:t>T</a:t>
              </a:r>
              <a:r>
                <a:rPr lang="en-US" altLang="en-US" sz="2400" dirty="0" smtClean="0">
                  <a:latin typeface="+mn-lt"/>
                  <a:cs typeface="Courier New" pitchFamily="49" charset="0"/>
                  <a:sym typeface="Symbol" pitchFamily="18" charset="2"/>
                </a:rPr>
                <a:t> = </a:t>
              </a:r>
              <a:r>
                <a:rPr lang="en-US" altLang="en-US" sz="2400" i="1" dirty="0" smtClean="0">
                  <a:latin typeface="+mn-lt"/>
                  <a:cs typeface="Courier New" pitchFamily="49" charset="0"/>
                  <a:sym typeface="Symbol" pitchFamily="18" charset="2"/>
                </a:rPr>
                <a:t>CONST</a:t>
              </a:r>
              <a:endParaRPr lang="en-US" altLang="en-US" sz="2400" i="1" dirty="0" smtClean="0">
                <a:latin typeface="+mn-lt"/>
                <a:sym typeface="Symbol" pitchFamily="18" charset="2"/>
              </a:endParaRPr>
            </a:p>
          </p:txBody>
        </p:sp>
        <p:sp>
          <p:nvSpPr>
            <p:cNvPr id="100" name="Text Box 28"/>
            <p:cNvSpPr txBox="1">
              <a:spLocks noChangeArrowheads="1"/>
            </p:cNvSpPr>
            <p:nvPr/>
          </p:nvSpPr>
          <p:spPr bwMode="auto">
            <a:xfrm>
              <a:off x="4267200" y="6249995"/>
              <a:ext cx="4037013" cy="461665"/>
            </a:xfrm>
            <a:prstGeom prst="rect">
              <a:avLst/>
            </a:prstGeom>
            <a:solidFill>
              <a:srgbClr val="FF0000"/>
            </a:solidFill>
            <a:ln>
              <a:noFill/>
            </a:ln>
            <a:effectLs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50000"/>
                </a:spcBef>
                <a:defRPr/>
              </a:pPr>
              <a:r>
                <a:rPr lang="en-US" altLang="en-US" dirty="0" smtClean="0">
                  <a:solidFill>
                    <a:schemeClr val="bg1"/>
                  </a:solidFill>
                  <a:latin typeface="+mn-lt"/>
                </a:rPr>
                <a:t>relation between </a:t>
              </a:r>
              <a:r>
                <a:rPr lang="en-US" altLang="en-US" i="1" dirty="0" smtClean="0">
                  <a:solidFill>
                    <a:schemeClr val="bg1"/>
                  </a:solidFill>
                  <a:latin typeface="+mn-lt"/>
                </a:rPr>
                <a:t>E</a:t>
              </a:r>
              <a:r>
                <a:rPr lang="en-US" altLang="en-US" baseline="-25000" dirty="0" smtClean="0">
                  <a:solidFill>
                    <a:schemeClr val="bg1"/>
                  </a:solidFill>
                  <a:latin typeface="+mn-lt"/>
                </a:rPr>
                <a:t>K</a:t>
              </a:r>
              <a:r>
                <a:rPr lang="en-US" altLang="en-US" dirty="0" smtClean="0">
                  <a:solidFill>
                    <a:schemeClr val="bg1"/>
                  </a:solidFill>
                  <a:latin typeface="+mn-lt"/>
                </a:rPr>
                <a:t> and </a:t>
              </a:r>
              <a:r>
                <a:rPr lang="en-US" altLang="en-US" i="1" dirty="0" smtClean="0">
                  <a:solidFill>
                    <a:schemeClr val="bg1"/>
                  </a:solidFill>
                  <a:latin typeface="+mn-lt"/>
                </a:rPr>
                <a:t>E</a:t>
              </a:r>
              <a:r>
                <a:rPr lang="en-US" altLang="en-US" baseline="-25000" dirty="0" smtClean="0">
                  <a:solidFill>
                    <a:schemeClr val="bg1"/>
                  </a:solidFill>
                  <a:latin typeface="+mn-lt"/>
                </a:rPr>
                <a:t>P</a:t>
              </a:r>
              <a:endParaRPr lang="en-US" altLang="en-US" dirty="0" smtClean="0">
                <a:solidFill>
                  <a:schemeClr val="bg1"/>
                </a:solidFill>
                <a:latin typeface="+mn-lt"/>
                <a:sym typeface="Symbol" pitchFamily="18" charset="2"/>
              </a:endParaRPr>
            </a:p>
          </p:txBody>
        </p:sp>
        <p:sp>
          <p:nvSpPr>
            <p:cNvPr id="101" name="Rectangle 29"/>
            <p:cNvSpPr>
              <a:spLocks noChangeArrowheads="1"/>
            </p:cNvSpPr>
            <p:nvPr/>
          </p:nvSpPr>
          <p:spPr bwMode="auto">
            <a:xfrm>
              <a:off x="839788" y="6253168"/>
              <a:ext cx="7462837" cy="458492"/>
            </a:xfrm>
            <a:prstGeom prst="rect">
              <a:avLst/>
            </a:prstGeom>
            <a:noFill/>
            <a:ln w="12700">
              <a:solidFill>
                <a:schemeClr val="tx1"/>
              </a:solidFill>
              <a:miter lim="800000"/>
              <a:headEnd/>
              <a:tailEnd/>
            </a:ln>
            <a:effectLst/>
            <a:extLst/>
          </p:spPr>
          <p:txBody>
            <a:bodyPr wrap="none"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defRPr/>
              </a:pPr>
              <a:endParaRPr lang="en-US" altLang="en-US" smtClean="0">
                <a:latin typeface="+mn-lt"/>
              </a:endParaRPr>
            </a:p>
          </p:txBody>
        </p:sp>
      </p:grpSp>
    </p:spTree>
    <p:extLst>
      <p:ext uri="{BB962C8B-B14F-4D97-AF65-F5344CB8AC3E}">
        <p14:creationId xmlns:p14="http://schemas.microsoft.com/office/powerpoint/2010/main" val="980010115"/>
      </p:ext>
    </p:extLst>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animEffect transition="in" filter="fade">
                                      <p:cBhvr>
                                        <p:cTn id="14" dur="500"/>
                                        <p:tgtEl>
                                          <p:spTgt spid="13"/>
                                        </p:tgtEl>
                                      </p:cBhvr>
                                    </p:animEffect>
                                  </p:childTnLst>
                                  <p:subTnLst>
                                    <p:audio>
                                      <p:cMediaNode>
                                        <p:cTn display="0" masterRel="sameClick">
                                          <p:stCondLst>
                                            <p:cond evt="begin" delay="0">
                                              <p:tn val="10"/>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                                                                   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2.5-kg mass on a                                                       spring having spring                                                                   constant </a:t>
            </a:r>
            <a:r>
              <a:rPr lang="en-US" altLang="en-US" sz="2400" i="1" dirty="0" smtClean="0">
                <a:solidFill>
                  <a:srgbClr val="00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 4.0 Nm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shown in the                                                                   sinusoidal graph. </a:t>
            </a:r>
          </a:p>
          <a:p>
            <a:pPr>
              <a:buFontTx/>
              <a:buNone/>
              <a:defRPr/>
            </a:pPr>
            <a:r>
              <a:rPr lang="en-US" altLang="en-US" sz="2400" dirty="0" smtClean="0">
                <a:solidFill>
                  <a:srgbClr val="000000"/>
                </a:solidFill>
                <a:latin typeface="+mn-lt"/>
                <a:cs typeface="Times New Roman" pitchFamily="18" charset="0"/>
                <a:sym typeface="Symbol" pitchFamily="18" charset="2"/>
              </a:rPr>
              <a:t>(a) Find the period and frequency of the motion.</a:t>
            </a:r>
          </a:p>
          <a:p>
            <a:pPr>
              <a:buFontTx/>
              <a:buNone/>
              <a:defRPr/>
            </a:pPr>
            <a:r>
              <a:rPr lang="en-US" altLang="en-US" sz="2400" dirty="0" smtClean="0">
                <a:solidFill>
                  <a:srgbClr val="000000"/>
                </a:solidFill>
                <a:latin typeface="+mn-lt"/>
                <a:cs typeface="Times New Roman" pitchFamily="18" charset="0"/>
                <a:sym typeface="Symbol" pitchFamily="18" charset="2"/>
              </a:rPr>
              <a:t>SOLUTION: </a:t>
            </a:r>
            <a:r>
              <a:rPr lang="en-US" altLang="en-US" sz="2400" dirty="0">
                <a:solidFill>
                  <a:srgbClr val="000000"/>
                </a:solidFill>
                <a:cs typeface="Times New Roman" pitchFamily="18" charset="0"/>
                <a:sym typeface="Symbol" pitchFamily="18" charset="2"/>
              </a:rPr>
              <a:t>The period is the time for </a:t>
            </a:r>
            <a:r>
              <a:rPr lang="en-US" altLang="en-US" sz="2400" dirty="0" smtClean="0">
                <a:solidFill>
                  <a:srgbClr val="000000"/>
                </a:solidFill>
                <a:cs typeface="Times New Roman" pitchFamily="18" charset="0"/>
                <a:sym typeface="Symbol" pitchFamily="18" charset="2"/>
              </a:rPr>
              <a:t>a </a:t>
            </a:r>
            <a:r>
              <a:rPr lang="en-US" altLang="en-US" sz="2400" dirty="0">
                <a:solidFill>
                  <a:srgbClr val="000000"/>
                </a:solidFill>
                <a:cs typeface="Times New Roman" pitchFamily="18" charset="0"/>
                <a:sym typeface="Symbol" pitchFamily="18" charset="2"/>
              </a:rPr>
              <a:t>complete </a:t>
            </a:r>
            <a:r>
              <a:rPr lang="en-US" altLang="en-US" sz="2400" dirty="0" smtClean="0">
                <a:solidFill>
                  <a:srgbClr val="000000"/>
                </a:solidFill>
                <a:cs typeface="Times New Roman" pitchFamily="18" charset="0"/>
                <a:sym typeface="Symbol" pitchFamily="18" charset="2"/>
              </a:rPr>
              <a:t>cycle.</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a:t>
            </a:r>
            <a:r>
              <a:rPr lang="en-US" altLang="en-US" sz="2400" dirty="0" smtClean="0">
                <a:latin typeface="+mn-lt"/>
                <a:sym typeface="Symbol" pitchFamily="18" charset="2"/>
              </a:rPr>
              <a:t>From the graph it is </a:t>
            </a:r>
            <a:r>
              <a:rPr lang="en-US" altLang="en-US" sz="2400" i="1" dirty="0" smtClean="0">
                <a:latin typeface="+mn-lt"/>
                <a:sym typeface="Symbol" pitchFamily="18" charset="2"/>
              </a:rPr>
              <a:t>T</a:t>
            </a:r>
            <a:r>
              <a:rPr lang="en-US" altLang="en-US" sz="2400" dirty="0" smtClean="0">
                <a:latin typeface="+mn-lt"/>
                <a:sym typeface="Symbol" pitchFamily="18" charset="2"/>
              </a:rPr>
              <a:t> = 6.0 ms = 6.010</a:t>
            </a:r>
            <a:r>
              <a:rPr lang="en-US" altLang="en-US" sz="2400" baseline="30000" dirty="0" smtClean="0">
                <a:latin typeface="+mn-lt"/>
                <a:sym typeface="Symbol" pitchFamily="18" charset="2"/>
              </a:rPr>
              <a:t>-3</a:t>
            </a:r>
            <a:r>
              <a:rPr lang="en-US" altLang="en-US" sz="2400" dirty="0" smtClean="0">
                <a:latin typeface="+mn-lt"/>
                <a:sym typeface="Symbol" pitchFamily="18" charset="2"/>
              </a:rPr>
              <a:t> s.</a:t>
            </a:r>
          </a:p>
          <a:p>
            <a:pPr>
              <a:buFontTx/>
              <a:buNone/>
              <a:defRPr/>
            </a:pPr>
            <a:r>
              <a:rPr lang="en-US" altLang="en-US" sz="2400" dirty="0" smtClean="0">
                <a:solidFill>
                  <a:srgbClr val="000000"/>
                </a:solidFill>
                <a:latin typeface="+mn-lt"/>
                <a:cs typeface="Times New Roman" pitchFamily="18" charset="0"/>
                <a:sym typeface="Symbol" pitchFamily="18" charset="2"/>
              </a:rPr>
              <a:t>Then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 1 </a:t>
            </a:r>
            <a:r>
              <a:rPr lang="en-US" altLang="en-US" sz="2400" i="1" dirty="0" smtClean="0">
                <a:solidFill>
                  <a:srgbClr val="000000"/>
                </a:solidFill>
                <a:latin typeface="+mn-lt"/>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latin typeface="+mn-lt"/>
                <a:cs typeface="Times New Roman" pitchFamily="18" charset="0"/>
                <a:sym typeface="Symbol" pitchFamily="18" charset="2"/>
              </a:rPr>
              <a:t>T</a:t>
            </a:r>
            <a:r>
              <a:rPr lang="en-US" altLang="en-US" sz="2400" dirty="0" smtClean="0">
                <a:solidFill>
                  <a:srgbClr val="000000"/>
                </a:solidFill>
                <a:latin typeface="+mn-lt"/>
                <a:cs typeface="Times New Roman" pitchFamily="18" charset="0"/>
                <a:sym typeface="Symbol" pitchFamily="18" charset="2"/>
              </a:rPr>
              <a:t> = 1 </a:t>
            </a:r>
            <a:r>
              <a:rPr lang="en-US" altLang="en-US" sz="2400" i="1" dirty="0" smtClean="0">
                <a:solidFill>
                  <a:srgbClr val="000000"/>
                </a:solidFill>
                <a:latin typeface="+mn-lt"/>
                <a:cs typeface="Times New Roman" pitchFamily="18" charset="0"/>
                <a:sym typeface="Symbol" pitchFamily="18" charset="2"/>
              </a:rPr>
              <a:t>/</a:t>
            </a:r>
            <a:r>
              <a:rPr lang="en-US" altLang="en-US" sz="2400" dirty="0" smtClean="0">
                <a:solidFill>
                  <a:srgbClr val="000000"/>
                </a:solidFill>
                <a:latin typeface="+mn-lt"/>
                <a:cs typeface="Times New Roman" pitchFamily="18" charset="0"/>
                <a:sym typeface="Symbol" pitchFamily="18" charset="2"/>
              </a:rPr>
              <a:t> 0.006 = 170 Hz.</a:t>
            </a:r>
          </a:p>
        </p:txBody>
      </p:sp>
      <p:sp>
        <p:nvSpPr>
          <p:cNvPr id="174082"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4579"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pic>
        <p:nvPicPr>
          <p:cNvPr id="22535" name="Picture 7"/>
          <p:cNvPicPr>
            <a:picLocks noChangeAspect="1" noChangeArrowheads="1"/>
          </p:cNvPicPr>
          <p:nvPr/>
        </p:nvPicPr>
        <p:blipFill>
          <a:blip r:embed="rId6" cstate="print"/>
          <a:srcRect/>
          <a:stretch>
            <a:fillRect/>
          </a:stretch>
        </p:blipFill>
        <p:spPr bwMode="auto">
          <a:xfrm>
            <a:off x="3952875" y="2206625"/>
            <a:ext cx="5068888" cy="2784475"/>
          </a:xfrm>
          <a:prstGeom prst="rect">
            <a:avLst/>
          </a:prstGeom>
          <a:ln>
            <a:noFill/>
          </a:ln>
          <a:effectLst>
            <a:outerShdw blurRad="292100" dist="139700" dir="2700000" algn="tl" rotWithShape="0">
              <a:srgbClr val="333333">
                <a:alpha val="65000"/>
              </a:srgbClr>
            </a:outerShdw>
          </a:effectLst>
          <a:extLst/>
        </p:spPr>
      </p:pic>
      <p:sp>
        <p:nvSpPr>
          <p:cNvPr id="174086" name="Line 6"/>
          <p:cNvSpPr>
            <a:spLocks noChangeShapeType="1"/>
          </p:cNvSpPr>
          <p:nvPr/>
        </p:nvSpPr>
        <p:spPr bwMode="auto">
          <a:xfrm>
            <a:off x="4498975" y="3576638"/>
            <a:ext cx="2603500" cy="0"/>
          </a:xfrm>
          <a:prstGeom prst="line">
            <a:avLst/>
          </a:prstGeom>
          <a:noFill/>
          <a:ln w="38100">
            <a:solidFill>
              <a:srgbClr val="FF0000"/>
            </a:solidFill>
            <a:round/>
            <a:headEnd type="diamond" w="med" len="med"/>
            <a:tailEnd type="diamond" w="med" len="med"/>
          </a:ln>
        </p:spPr>
        <p:txBody>
          <a:bodyPr/>
          <a:lstStyle/>
          <a:p>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2">
                                            <p:txEl>
                                              <p:pRg st="0" end="0"/>
                                            </p:txEl>
                                          </p:spTgt>
                                        </p:tgtEl>
                                        <p:attrNameLst>
                                          <p:attrName>style.visibility</p:attrName>
                                        </p:attrNameLst>
                                      </p:cBhvr>
                                      <p:to>
                                        <p:strVal val="visible"/>
                                      </p:to>
                                    </p:set>
                                    <p:anim calcmode="lin" valueType="num">
                                      <p:cBhvr additive="base">
                                        <p:cTn id="7" dur="500" fill="hold"/>
                                        <p:tgtEl>
                                          <p:spTgt spid="1740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4084">
                                            <p:txEl>
                                              <p:pRg st="0" end="0"/>
                                            </p:txEl>
                                          </p:spTgt>
                                        </p:tgtEl>
                                        <p:attrNameLst>
                                          <p:attrName>style.visibility</p:attrName>
                                        </p:attrNameLst>
                                      </p:cBhvr>
                                      <p:to>
                                        <p:strVal val="visible"/>
                                      </p:to>
                                    </p:set>
                                    <p:anim calcmode="lin" valueType="num">
                                      <p:cBhvr additive="base">
                                        <p:cTn id="13" dur="500" fill="hold"/>
                                        <p:tgtEl>
                                          <p:spTgt spid="17408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08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par>
                          <p:cTn id="15" fill="hold" nodeType="afterGroup">
                            <p:stCondLst>
                              <p:cond delay="500"/>
                            </p:stCondLst>
                            <p:childTnLst>
                              <p:par>
                                <p:cTn id="16" presetID="53" presetClass="entr" presetSubtype="16" fill="hold" nodeType="afterEffect">
                                  <p:stCondLst>
                                    <p:cond delay="0"/>
                                  </p:stCondLst>
                                  <p:childTnLst>
                                    <p:set>
                                      <p:cBhvr>
                                        <p:cTn id="17" dur="1" fill="hold">
                                          <p:stCondLst>
                                            <p:cond delay="0"/>
                                          </p:stCondLst>
                                        </p:cTn>
                                        <p:tgtEl>
                                          <p:spTgt spid="22535"/>
                                        </p:tgtEl>
                                        <p:attrNameLst>
                                          <p:attrName>style.visibility</p:attrName>
                                        </p:attrNameLst>
                                      </p:cBhvr>
                                      <p:to>
                                        <p:strVal val="visible"/>
                                      </p:to>
                                    </p:set>
                                    <p:anim calcmode="lin" valueType="num">
                                      <p:cBhvr>
                                        <p:cTn id="18" dur="500" fill="hold"/>
                                        <p:tgtEl>
                                          <p:spTgt spid="22535"/>
                                        </p:tgtEl>
                                        <p:attrNameLst>
                                          <p:attrName>ppt_w</p:attrName>
                                        </p:attrNameLst>
                                      </p:cBhvr>
                                      <p:tavLst>
                                        <p:tav tm="0">
                                          <p:val>
                                            <p:fltVal val="0"/>
                                          </p:val>
                                        </p:tav>
                                        <p:tav tm="100000">
                                          <p:val>
                                            <p:strVal val="#ppt_w"/>
                                          </p:val>
                                        </p:tav>
                                      </p:tavLst>
                                    </p:anim>
                                    <p:anim calcmode="lin" valueType="num">
                                      <p:cBhvr>
                                        <p:cTn id="19" dur="500" fill="hold"/>
                                        <p:tgtEl>
                                          <p:spTgt spid="22535"/>
                                        </p:tgtEl>
                                        <p:attrNameLst>
                                          <p:attrName>ppt_h</p:attrName>
                                        </p:attrNameLst>
                                      </p:cBhvr>
                                      <p:tavLst>
                                        <p:tav tm="0">
                                          <p:val>
                                            <p:fltVal val="0"/>
                                          </p:val>
                                        </p:tav>
                                        <p:tav tm="100000">
                                          <p:val>
                                            <p:strVal val="#ppt_h"/>
                                          </p:val>
                                        </p:tav>
                                      </p:tavLst>
                                    </p:anim>
                                    <p:animEffect transition="in" filter="fade">
                                      <p:cBhvr>
                                        <p:cTn id="20" dur="500"/>
                                        <p:tgtEl>
                                          <p:spTgt spid="22535"/>
                                        </p:tgtEl>
                                      </p:cBhvr>
                                    </p:animEffect>
                                  </p:childTnLst>
                                  <p:subTnLst>
                                    <p:audio>
                                      <p:cMediaNode>
                                        <p:cTn display="0" masterRel="sameClick">
                                          <p:stCondLst>
                                            <p:cond evt="begin" delay="0">
                                              <p:tn val="16"/>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74084">
                                            <p:txEl>
                                              <p:pRg st="1" end="1"/>
                                            </p:txEl>
                                          </p:spTgt>
                                        </p:tgtEl>
                                        <p:attrNameLst>
                                          <p:attrName>style.visibility</p:attrName>
                                        </p:attrNameLst>
                                      </p:cBhvr>
                                      <p:to>
                                        <p:strVal val="visible"/>
                                      </p:to>
                                    </p:set>
                                    <p:anim calcmode="lin" valueType="num">
                                      <p:cBhvr additive="base">
                                        <p:cTn id="25"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74084">
                                            <p:txEl>
                                              <p:pRg st="2" end="2"/>
                                            </p:txEl>
                                          </p:spTgt>
                                        </p:tgtEl>
                                        <p:attrNameLst>
                                          <p:attrName>style.visibility</p:attrName>
                                        </p:attrNameLst>
                                      </p:cBhvr>
                                      <p:to>
                                        <p:strVal val="visible"/>
                                      </p:to>
                                    </p:set>
                                    <p:anim calcmode="lin" valueType="num">
                                      <p:cBhvr additive="base">
                                        <p:cTn id="31"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74086"/>
                                        </p:tgtEl>
                                        <p:attrNameLst>
                                          <p:attrName>style.visibility</p:attrName>
                                        </p:attrNameLst>
                                      </p:cBhvr>
                                      <p:to>
                                        <p:strVal val="visible"/>
                                      </p:to>
                                    </p:set>
                                    <p:animEffect transition="in" filter="wipe(left)">
                                      <p:cBhvr>
                                        <p:cTn id="37" dur="500"/>
                                        <p:tgtEl>
                                          <p:spTgt spid="174086"/>
                                        </p:tgtEl>
                                      </p:cBhvr>
                                    </p:animEffect>
                                  </p:childTnLst>
                                  <p:subTnLst>
                                    <p:audio>
                                      <p:cMediaNode>
                                        <p:cTn display="0" masterRel="sameClick">
                                          <p:stCondLst>
                                            <p:cond evt="begin" delay="0">
                                              <p:tn val="35"/>
                                            </p:cond>
                                          </p:stCondLst>
                                          <p:endCondLst>
                                            <p:cond evt="onStopAudio" delay="0">
                                              <p:tgtEl>
                                                <p:sldTgt/>
                                              </p:tgtEl>
                                            </p:cond>
                                          </p:endCondLst>
                                        </p:cTn>
                                        <p:tgtEl>
                                          <p:sndTgt r:embed="rId5" name="cashreg.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74084">
                                            <p:txEl>
                                              <p:pRg st="3" end="3"/>
                                            </p:txEl>
                                          </p:spTgt>
                                        </p:tgtEl>
                                        <p:attrNameLst>
                                          <p:attrName>style.visibility</p:attrName>
                                        </p:attrNameLst>
                                      </p:cBhvr>
                                      <p:to>
                                        <p:strVal val="visible"/>
                                      </p:to>
                                    </p:set>
                                    <p:anim calcmode="lin" valueType="num">
                                      <p:cBhvr additive="base">
                                        <p:cTn id="42"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4" name="arrow.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74084">
                                            <p:txEl>
                                              <p:pRg st="4" end="4"/>
                                            </p:txEl>
                                          </p:spTgt>
                                        </p:tgtEl>
                                        <p:attrNameLst>
                                          <p:attrName>style.visibility</p:attrName>
                                        </p:attrNameLst>
                                      </p:cBhvr>
                                      <p:to>
                                        <p:strVal val="visible"/>
                                      </p:to>
                                    </p:set>
                                    <p:anim calcmode="lin" valueType="num">
                                      <p:cBhvr additive="base">
                                        <p:cTn id="48"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5603"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                                                                   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2.5-kg mass on a                                                       spring having spring                                                                   constant </a:t>
            </a:r>
            <a:r>
              <a:rPr lang="en-US" altLang="en-US" sz="2400" i="1" dirty="0" smtClean="0">
                <a:solidFill>
                  <a:srgbClr val="00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 4.0 Nm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shown in the                                                                   sinusoidal graph. </a:t>
            </a:r>
          </a:p>
          <a:p>
            <a:pPr>
              <a:buFontTx/>
              <a:buNone/>
              <a:defRPr/>
            </a:pPr>
            <a:r>
              <a:rPr lang="en-US" altLang="en-US" sz="2400" dirty="0" smtClean="0">
                <a:solidFill>
                  <a:srgbClr val="000000"/>
                </a:solidFill>
                <a:latin typeface="+mn-lt"/>
                <a:cs typeface="Times New Roman" pitchFamily="18" charset="0"/>
                <a:sym typeface="Symbol" pitchFamily="18" charset="2"/>
              </a:rPr>
              <a:t>(b) Find the amplitude of the motion.</a:t>
            </a:r>
          </a:p>
          <a:p>
            <a:pPr>
              <a:buFontTx/>
              <a:buNone/>
              <a:defRPr/>
            </a:pPr>
            <a:r>
              <a:rPr lang="en-US" altLang="en-US" sz="2400" dirty="0" smtClean="0">
                <a:solidFill>
                  <a:srgbClr val="000000"/>
                </a:solidFill>
                <a:latin typeface="+mn-lt"/>
                <a:cs typeface="Times New Roman" pitchFamily="18" charset="0"/>
                <a:sym typeface="Symbol" pitchFamily="18" charset="2"/>
              </a:rPr>
              <a:t>SOLUTION: </a:t>
            </a:r>
          </a:p>
          <a:p>
            <a:pPr>
              <a:buFontTx/>
              <a:buNone/>
              <a:defRPr/>
            </a:pPr>
            <a:r>
              <a:rPr lang="en-US" altLang="en-US" sz="2400" dirty="0" smtClean="0">
                <a:solidFill>
                  <a:srgbClr val="000000"/>
                </a:solidFill>
                <a:cs typeface="Times New Roman" pitchFamily="18" charset="0"/>
                <a:sym typeface="Symbol" pitchFamily="18" charset="2"/>
              </a:rPr>
              <a:t>The amplitude is the maximum displacement.</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a:t>
            </a:r>
            <a:r>
              <a:rPr lang="en-US" altLang="en-US" sz="2400" dirty="0" smtClean="0">
                <a:latin typeface="+mn-lt"/>
                <a:sym typeface="Symbol" pitchFamily="18" charset="2"/>
              </a:rPr>
              <a:t>From the graph it is </a:t>
            </a:r>
            <a:r>
              <a:rPr lang="en-US" altLang="en-US" sz="2400" i="1" dirty="0" err="1" smtClean="0">
                <a:latin typeface="+mn-lt"/>
                <a:sym typeface="Symbol" pitchFamily="18" charset="2"/>
              </a:rPr>
              <a:t>x</a:t>
            </a:r>
            <a:r>
              <a:rPr lang="en-US" altLang="en-US" sz="2400" baseline="-25000" dirty="0" err="1" smtClean="0">
                <a:latin typeface="+mn-lt"/>
                <a:sym typeface="Symbol" pitchFamily="18" charset="2"/>
              </a:rPr>
              <a:t>MAX</a:t>
            </a:r>
            <a:r>
              <a:rPr lang="en-US" altLang="en-US" sz="2400" dirty="0" smtClean="0">
                <a:latin typeface="+mn-lt"/>
                <a:sym typeface="Symbol" pitchFamily="18" charset="2"/>
              </a:rPr>
              <a:t> = 2.0 mm = 2.010</a:t>
            </a:r>
            <a:r>
              <a:rPr lang="en-US" altLang="en-US" sz="2400" baseline="30000" dirty="0" smtClean="0">
                <a:latin typeface="+mn-lt"/>
                <a:sym typeface="Symbol" pitchFamily="18" charset="2"/>
              </a:rPr>
              <a:t>-3</a:t>
            </a:r>
            <a:r>
              <a:rPr lang="en-US" altLang="en-US" sz="2400" dirty="0" smtClean="0">
                <a:latin typeface="+mn-lt"/>
                <a:sym typeface="Symbol" pitchFamily="18" charset="2"/>
              </a:rPr>
              <a:t> m.</a:t>
            </a:r>
          </a:p>
        </p:txBody>
      </p:sp>
      <p:pic>
        <p:nvPicPr>
          <p:cNvPr id="22535" name="Picture 7"/>
          <p:cNvPicPr>
            <a:picLocks noChangeAspect="1" noChangeArrowheads="1"/>
          </p:cNvPicPr>
          <p:nvPr/>
        </p:nvPicPr>
        <p:blipFill>
          <a:blip r:embed="rId6" cstate="print"/>
          <a:srcRect/>
          <a:stretch>
            <a:fillRect/>
          </a:stretch>
        </p:blipFill>
        <p:spPr bwMode="auto">
          <a:xfrm>
            <a:off x="3952875" y="2206625"/>
            <a:ext cx="5068888" cy="2784475"/>
          </a:xfrm>
          <a:prstGeom prst="rect">
            <a:avLst/>
          </a:prstGeom>
          <a:ln>
            <a:noFill/>
          </a:ln>
          <a:effectLst>
            <a:outerShdw blurRad="292100" dist="139700" dir="2700000" algn="tl" rotWithShape="0">
              <a:srgbClr val="333333">
                <a:alpha val="65000"/>
              </a:srgbClr>
            </a:outerShdw>
          </a:effectLst>
          <a:extLst/>
        </p:spPr>
      </p:pic>
      <p:sp>
        <p:nvSpPr>
          <p:cNvPr id="174086" name="Line 6"/>
          <p:cNvSpPr>
            <a:spLocks noChangeShapeType="1"/>
          </p:cNvSpPr>
          <p:nvPr/>
        </p:nvSpPr>
        <p:spPr bwMode="auto">
          <a:xfrm flipV="1">
            <a:off x="5154613" y="2729131"/>
            <a:ext cx="0" cy="872197"/>
          </a:xfrm>
          <a:prstGeom prst="line">
            <a:avLst/>
          </a:prstGeom>
          <a:noFill/>
          <a:ln w="38100">
            <a:solidFill>
              <a:srgbClr val="FF0000"/>
            </a:solidFill>
            <a:round/>
            <a:headEnd/>
            <a:tailEnd type="arrow" w="med" len="med"/>
          </a:ln>
        </p:spPr>
        <p:txBody>
          <a:bodyPr/>
          <a:lstStyle/>
          <a:p>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1" end="1"/>
                                            </p:txEl>
                                          </p:spTgt>
                                        </p:tgtEl>
                                        <p:attrNameLst>
                                          <p:attrName>style.visibility</p:attrName>
                                        </p:attrNameLst>
                                      </p:cBhvr>
                                      <p:to>
                                        <p:strVal val="visible"/>
                                      </p:to>
                                    </p:set>
                                    <p:anim calcmode="lin" valueType="num">
                                      <p:cBhvr additive="base">
                                        <p:cTn id="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4084">
                                            <p:txEl>
                                              <p:pRg st="2" end="2"/>
                                            </p:txEl>
                                          </p:spTgt>
                                        </p:tgtEl>
                                        <p:attrNameLst>
                                          <p:attrName>style.visibility</p:attrName>
                                        </p:attrNameLst>
                                      </p:cBhvr>
                                      <p:to>
                                        <p:strVal val="visible"/>
                                      </p:to>
                                    </p:set>
                                    <p:anim calcmode="lin" valueType="num">
                                      <p:cBhvr additive="base">
                                        <p:cTn id="13"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084">
                                            <p:txEl>
                                              <p:pRg st="3" end="3"/>
                                            </p:txEl>
                                          </p:spTgt>
                                        </p:tgtEl>
                                        <p:attrNameLst>
                                          <p:attrName>style.visibility</p:attrName>
                                        </p:attrNameLst>
                                      </p:cBhvr>
                                      <p:to>
                                        <p:strVal val="visible"/>
                                      </p:to>
                                    </p:set>
                                    <p:anim calcmode="lin" valueType="num">
                                      <p:cBhvr additive="base">
                                        <p:cTn id="19"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74086"/>
                                        </p:tgtEl>
                                        <p:attrNameLst>
                                          <p:attrName>style.visibility</p:attrName>
                                        </p:attrNameLst>
                                      </p:cBhvr>
                                      <p:to>
                                        <p:strVal val="visible"/>
                                      </p:to>
                                    </p:set>
                                    <p:animEffect transition="in" filter="wipe(down)">
                                      <p:cBhvr>
                                        <p:cTn id="25" dur="500"/>
                                        <p:tgtEl>
                                          <p:spTgt spid="174086"/>
                                        </p:tgtEl>
                                      </p:cBhvr>
                                    </p:animEffect>
                                  </p:childTnLst>
                                  <p:subTnLst>
                                    <p:audio>
                                      <p:cMediaNode>
                                        <p:cTn display="0" masterRel="sameClick">
                                          <p:stCondLst>
                                            <p:cond evt="begin" delay="0">
                                              <p:tn val="23"/>
                                            </p:cond>
                                          </p:stCondLst>
                                          <p:endCondLst>
                                            <p:cond evt="onStopAudio" delay="0">
                                              <p:tgtEl>
                                                <p:sldTgt/>
                                              </p:tgtEl>
                                            </p:cond>
                                          </p:endCondLst>
                                        </p:cTn>
                                        <p:tgtEl>
                                          <p:sndTgt r:embed="rId5" name="cashreg.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174084">
                                            <p:txEl>
                                              <p:pRg st="4" end="4"/>
                                            </p:txEl>
                                          </p:spTgt>
                                        </p:tgtEl>
                                        <p:attrNameLst>
                                          <p:attrName>style.visibility</p:attrName>
                                        </p:attrNameLst>
                                      </p:cBhvr>
                                      <p:to>
                                        <p:strVal val="visible"/>
                                      </p:to>
                                    </p:set>
                                    <p:anim calcmode="lin" valueType="num">
                                      <p:cBhvr additive="base">
                                        <p:cTn id="30"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                                                                   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2.5-kg mass on a                                                       spring having spring                                                                   constant </a:t>
            </a:r>
            <a:r>
              <a:rPr lang="en-US" altLang="en-US" sz="2400" i="1" dirty="0" smtClean="0">
                <a:solidFill>
                  <a:srgbClr val="00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 4.0 Nm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shown in the                                                                   sinusoidal graph. </a:t>
            </a:r>
          </a:p>
          <a:p>
            <a:pPr>
              <a:buFontTx/>
              <a:buNone/>
              <a:defRPr/>
            </a:pPr>
            <a:r>
              <a:rPr lang="en-US" altLang="en-US" sz="2400" dirty="0" smtClean="0">
                <a:solidFill>
                  <a:srgbClr val="000000"/>
                </a:solidFill>
                <a:latin typeface="+mn-lt"/>
                <a:cs typeface="Times New Roman" pitchFamily="18" charset="0"/>
                <a:sym typeface="Symbol" pitchFamily="18" charset="2"/>
              </a:rPr>
              <a:t>(c) Sketch the graph of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vs.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 for the situation where the amplitude is cut in half.</a:t>
            </a:r>
          </a:p>
          <a:p>
            <a:pPr>
              <a:buFontTx/>
              <a:buNone/>
              <a:defRPr/>
            </a:pPr>
            <a:r>
              <a:rPr lang="en-US" altLang="en-US" sz="2400" dirty="0" smtClean="0">
                <a:solidFill>
                  <a:srgbClr val="000000"/>
                </a:solidFill>
                <a:latin typeface="+mn-lt"/>
                <a:cs typeface="Times New Roman" pitchFamily="18" charset="0"/>
                <a:sym typeface="Symbol" pitchFamily="18" charset="2"/>
              </a:rPr>
              <a:t>SOLUTION: </a:t>
            </a:r>
          </a:p>
          <a:p>
            <a:pPr>
              <a:buFontTx/>
              <a:buNone/>
              <a:defRPr/>
            </a:pPr>
            <a:r>
              <a:rPr lang="en-US" altLang="en-US" sz="2400" dirty="0" smtClean="0">
                <a:solidFill>
                  <a:srgbClr val="000000"/>
                </a:solidFill>
                <a:cs typeface="Times New Roman" pitchFamily="18" charset="0"/>
                <a:sym typeface="Symbol" pitchFamily="18" charset="2"/>
              </a:rPr>
              <a:t>For SHM, the period is independent of the amplitude.</a:t>
            </a:r>
            <a:endParaRPr lang="en-US" altLang="en-US" sz="2400" dirty="0" smtClean="0">
              <a:solidFill>
                <a:srgbClr val="000000"/>
              </a:solidFill>
              <a:latin typeface="+mn-lt"/>
              <a:cs typeface="Times New Roman" pitchFamily="18" charset="0"/>
              <a:sym typeface="Symbol" pitchFamily="18" charset="2"/>
            </a:endParaRPr>
          </a:p>
        </p:txBody>
      </p:sp>
      <p:pic>
        <p:nvPicPr>
          <p:cNvPr id="22535" name="Picture 7"/>
          <p:cNvPicPr>
            <a:picLocks noChangeAspect="1" noChangeArrowheads="1"/>
          </p:cNvPicPr>
          <p:nvPr/>
        </p:nvPicPr>
        <p:blipFill>
          <a:blip r:embed="rId6" cstate="print"/>
          <a:srcRect/>
          <a:stretch>
            <a:fillRect/>
          </a:stretch>
        </p:blipFill>
        <p:spPr bwMode="auto">
          <a:xfrm>
            <a:off x="3952875" y="2206625"/>
            <a:ext cx="5068888" cy="2784475"/>
          </a:xfrm>
          <a:prstGeom prst="rect">
            <a:avLst/>
          </a:prstGeom>
          <a:ln>
            <a:noFill/>
          </a:ln>
          <a:effectLst>
            <a:outerShdw blurRad="292100" dist="139700" dir="2700000" algn="tl" rotWithShape="0">
              <a:srgbClr val="333333">
                <a:alpha val="65000"/>
              </a:srgbClr>
            </a:outerShdw>
          </a:effectLst>
          <a:extLst/>
        </p:spPr>
      </p:pic>
      <p:sp>
        <p:nvSpPr>
          <p:cNvPr id="2" name="Freeform 1"/>
          <p:cNvSpPr/>
          <p:nvPr/>
        </p:nvSpPr>
        <p:spPr>
          <a:xfrm>
            <a:off x="4495800" y="3170238"/>
            <a:ext cx="4359275" cy="884237"/>
          </a:xfrm>
          <a:custGeom>
            <a:avLst/>
            <a:gdLst>
              <a:gd name="connsiteX0" fmla="*/ 0 w 4358640"/>
              <a:gd name="connsiteY0" fmla="*/ 441960 h 883920"/>
              <a:gd name="connsiteX1" fmla="*/ 655320 w 4358640"/>
              <a:gd name="connsiteY1" fmla="*/ 0 h 883920"/>
              <a:gd name="connsiteX2" fmla="*/ 1325880 w 4358640"/>
              <a:gd name="connsiteY2" fmla="*/ 441960 h 883920"/>
              <a:gd name="connsiteX3" fmla="*/ 1981200 w 4358640"/>
              <a:gd name="connsiteY3" fmla="*/ 883920 h 883920"/>
              <a:gd name="connsiteX4" fmla="*/ 2621280 w 4358640"/>
              <a:gd name="connsiteY4" fmla="*/ 441960 h 883920"/>
              <a:gd name="connsiteX5" fmla="*/ 3261360 w 4358640"/>
              <a:gd name="connsiteY5" fmla="*/ 0 h 883920"/>
              <a:gd name="connsiteX6" fmla="*/ 3947160 w 4358640"/>
              <a:gd name="connsiteY6" fmla="*/ 441960 h 883920"/>
              <a:gd name="connsiteX7" fmla="*/ 4358640 w 4358640"/>
              <a:gd name="connsiteY7" fmla="*/ 807720 h 88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58640" h="883920">
                <a:moveTo>
                  <a:pt x="0" y="441960"/>
                </a:moveTo>
                <a:cubicBezTo>
                  <a:pt x="217170" y="220980"/>
                  <a:pt x="434340" y="0"/>
                  <a:pt x="655320" y="0"/>
                </a:cubicBezTo>
                <a:cubicBezTo>
                  <a:pt x="876300" y="0"/>
                  <a:pt x="1325880" y="441960"/>
                  <a:pt x="1325880" y="441960"/>
                </a:cubicBezTo>
                <a:cubicBezTo>
                  <a:pt x="1546860" y="589280"/>
                  <a:pt x="1765300" y="883920"/>
                  <a:pt x="1981200" y="883920"/>
                </a:cubicBezTo>
                <a:cubicBezTo>
                  <a:pt x="2197100" y="883920"/>
                  <a:pt x="2621280" y="441960"/>
                  <a:pt x="2621280" y="441960"/>
                </a:cubicBezTo>
                <a:cubicBezTo>
                  <a:pt x="2834640" y="294640"/>
                  <a:pt x="3040380" y="0"/>
                  <a:pt x="3261360" y="0"/>
                </a:cubicBezTo>
                <a:cubicBezTo>
                  <a:pt x="3482340" y="0"/>
                  <a:pt x="3764280" y="307340"/>
                  <a:pt x="3947160" y="441960"/>
                </a:cubicBezTo>
                <a:cubicBezTo>
                  <a:pt x="4130040" y="576580"/>
                  <a:pt x="4244340" y="692150"/>
                  <a:pt x="4358640" y="80772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1" end="1"/>
                                            </p:txEl>
                                          </p:spTgt>
                                        </p:tgtEl>
                                        <p:attrNameLst>
                                          <p:attrName>style.visibility</p:attrName>
                                        </p:attrNameLst>
                                      </p:cBhvr>
                                      <p:to>
                                        <p:strVal val="visible"/>
                                      </p:to>
                                    </p:set>
                                    <p:anim calcmode="lin" valueType="num">
                                      <p:cBhvr additive="base">
                                        <p:cTn id="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4084">
                                            <p:txEl>
                                              <p:pRg st="2" end="2"/>
                                            </p:txEl>
                                          </p:spTgt>
                                        </p:tgtEl>
                                        <p:attrNameLst>
                                          <p:attrName>style.visibility</p:attrName>
                                        </p:attrNameLst>
                                      </p:cBhvr>
                                      <p:to>
                                        <p:strVal val="visible"/>
                                      </p:to>
                                    </p:set>
                                    <p:anim calcmode="lin" valueType="num">
                                      <p:cBhvr additive="base">
                                        <p:cTn id="13"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084">
                                            <p:txEl>
                                              <p:pRg st="3" end="3"/>
                                            </p:txEl>
                                          </p:spTgt>
                                        </p:tgtEl>
                                        <p:attrNameLst>
                                          <p:attrName>style.visibility</p:attrName>
                                        </p:attrNameLst>
                                      </p:cBhvr>
                                      <p:to>
                                        <p:strVal val="visible"/>
                                      </p:to>
                                    </p:set>
                                    <p:anim calcmode="lin" valueType="num">
                                      <p:cBhvr additive="base">
                                        <p:cTn id="19"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left)">
                                      <p:cBhvr>
                                        <p:cTn id="25" dur="1000"/>
                                        <p:tgtEl>
                                          <p:spTgt spid="2"/>
                                        </p:tgtEl>
                                      </p:cBhvr>
                                    </p:animEffect>
                                  </p:childTnLst>
                                  <p:subTnLst>
                                    <p:audio>
                                      <p:cMediaNode>
                                        <p:cTn display="0" masterRel="sameClick">
                                          <p:stCondLst>
                                            <p:cond evt="begin" delay="0">
                                              <p:tn val="23"/>
                                            </p:cond>
                                          </p:stCondLst>
                                          <p:endCondLst>
                                            <p:cond evt="onStopAudio" delay="0">
                                              <p:tgtEl>
                                                <p:sldTgt/>
                                              </p:tgtEl>
                                            </p:cond>
                                          </p:endCondLst>
                                        </p:cTn>
                                        <p:tgtEl>
                                          <p:sndTgt r:embed="rId5"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                                                                   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2.5-kg mass on a                                                       spring having spring                                                                   constant </a:t>
            </a:r>
            <a:r>
              <a:rPr lang="en-US" altLang="en-US" sz="2400" i="1" dirty="0" smtClean="0">
                <a:solidFill>
                  <a:srgbClr val="000000"/>
                </a:solidFill>
                <a:latin typeface="+mn-lt"/>
                <a:cs typeface="Times New Roman" pitchFamily="18" charset="0"/>
                <a:sym typeface="Symbol" pitchFamily="18" charset="2"/>
              </a:rPr>
              <a:t>k</a:t>
            </a:r>
            <a:r>
              <a:rPr lang="en-US" altLang="en-US" sz="2400" dirty="0" smtClean="0">
                <a:solidFill>
                  <a:srgbClr val="000000"/>
                </a:solidFill>
                <a:latin typeface="+mn-lt"/>
                <a:cs typeface="Times New Roman" pitchFamily="18" charset="0"/>
                <a:sym typeface="Symbol" pitchFamily="18" charset="2"/>
              </a:rPr>
              <a:t> = 4.0 Nm</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                                                               is shown in the                                                                   sinusoidal graph. </a:t>
            </a:r>
          </a:p>
          <a:p>
            <a:pPr>
              <a:buFontTx/>
              <a:buNone/>
              <a:defRPr/>
            </a:pPr>
            <a:r>
              <a:rPr lang="en-US" altLang="en-US" sz="2400" dirty="0" smtClean="0">
                <a:solidFill>
                  <a:srgbClr val="000000"/>
                </a:solidFill>
                <a:latin typeface="+mn-lt"/>
                <a:cs typeface="Times New Roman" pitchFamily="18" charset="0"/>
                <a:sym typeface="Symbol" pitchFamily="18" charset="2"/>
              </a:rPr>
              <a:t>(c) The blue graph shows an equivalent system in SHM. What is the phase difference between the </a:t>
            </a:r>
            <a:r>
              <a:rPr lang="en-US" altLang="en-US" sz="2400" dirty="0" smtClean="0">
                <a:solidFill>
                  <a:srgbClr val="FF0000"/>
                </a:solidFill>
                <a:latin typeface="+mn-lt"/>
                <a:cs typeface="Times New Roman" pitchFamily="18" charset="0"/>
                <a:sym typeface="Symbol" pitchFamily="18" charset="2"/>
              </a:rPr>
              <a:t>red</a:t>
            </a:r>
            <a:r>
              <a:rPr lang="en-US" altLang="en-US" sz="2400" dirty="0" smtClean="0">
                <a:solidFill>
                  <a:srgbClr val="000000"/>
                </a:solidFill>
                <a:latin typeface="+mn-lt"/>
                <a:cs typeface="Times New Roman" pitchFamily="18" charset="0"/>
                <a:sym typeface="Symbol" pitchFamily="18" charset="2"/>
              </a:rPr>
              <a:t> and </a:t>
            </a:r>
            <a:r>
              <a:rPr lang="en-US" altLang="en-US" sz="2400" dirty="0" smtClean="0">
                <a:solidFill>
                  <a:srgbClr val="333399"/>
                </a:solidFill>
                <a:latin typeface="+mn-lt"/>
                <a:cs typeface="Times New Roman" pitchFamily="18" charset="0"/>
                <a:sym typeface="Symbol" pitchFamily="18" charset="2"/>
              </a:rPr>
              <a:t>blue</a:t>
            </a:r>
            <a:r>
              <a:rPr lang="en-US" altLang="en-US" sz="2400" dirty="0" smtClean="0">
                <a:solidFill>
                  <a:srgbClr val="000000"/>
                </a:solidFill>
                <a:latin typeface="+mn-lt"/>
                <a:cs typeface="Times New Roman" pitchFamily="18" charset="0"/>
                <a:sym typeface="Symbol" pitchFamily="18" charset="2"/>
              </a:rPr>
              <a:t>?</a:t>
            </a:r>
          </a:p>
          <a:p>
            <a:pPr>
              <a:buFontTx/>
              <a:buNone/>
              <a:defRPr/>
            </a:pPr>
            <a:r>
              <a:rPr lang="en-US" altLang="en-US" sz="2400" dirty="0" smtClean="0">
                <a:solidFill>
                  <a:srgbClr val="000000"/>
                </a:solidFill>
                <a:latin typeface="+mn-lt"/>
                <a:cs typeface="Times New Roman" pitchFamily="18" charset="0"/>
                <a:sym typeface="Symbol" pitchFamily="18" charset="2"/>
              </a:rPr>
              <a:t>SOLUTION: </a:t>
            </a:r>
          </a:p>
          <a:p>
            <a:pPr>
              <a:buFontTx/>
              <a:buNone/>
              <a:defRPr/>
            </a:pPr>
            <a:r>
              <a:rPr lang="en-US" altLang="en-US" sz="2400" dirty="0" smtClean="0">
                <a:solidFill>
                  <a:srgbClr val="000000"/>
                </a:solidFill>
                <a:cs typeface="Times New Roman" pitchFamily="18" charset="0"/>
                <a:sym typeface="Symbol" pitchFamily="18" charset="2"/>
              </a:rPr>
              <a:t>We see that it is </a:t>
            </a:r>
            <a:r>
              <a:rPr lang="en-US" altLang="en-US" sz="2400" i="1" dirty="0" smtClean="0">
                <a:solidFill>
                  <a:srgbClr val="000000"/>
                </a:solidFill>
                <a:cs typeface="Times New Roman" pitchFamily="18" charset="0"/>
                <a:sym typeface="Symbol" pitchFamily="18" charset="2"/>
              </a:rPr>
              <a:t>T / </a:t>
            </a:r>
            <a:r>
              <a:rPr lang="en-US" altLang="en-US" sz="2400" dirty="0" smtClean="0">
                <a:solidFill>
                  <a:srgbClr val="000000"/>
                </a:solidFill>
                <a:cs typeface="Times New Roman" pitchFamily="18" charset="0"/>
                <a:sym typeface="Symbol" pitchFamily="18" charset="2"/>
              </a:rPr>
              <a:t>6 (= 360</a:t>
            </a:r>
            <a:r>
              <a:rPr lang="en-US" altLang="en-US" sz="2400" dirty="0" smtClean="0">
                <a:solidFill>
                  <a:srgbClr val="000000"/>
                </a:solidFill>
                <a:cs typeface="Times New Roman" pitchFamily="18" charset="0"/>
                <a:sym typeface="Symbol"/>
              </a:rPr>
              <a:t></a:t>
            </a:r>
            <a:r>
              <a:rPr lang="en-US" altLang="en-US" sz="2400" i="1" dirty="0" smtClean="0">
                <a:solidFill>
                  <a:srgbClr val="000000"/>
                </a:solidFill>
                <a:cs typeface="Times New Roman" pitchFamily="18" charset="0"/>
                <a:sym typeface="Symbol"/>
              </a:rPr>
              <a:t>/</a:t>
            </a:r>
            <a:r>
              <a:rPr lang="en-US" altLang="en-US" sz="2400" i="1" baseline="-25000" dirty="0" smtClean="0">
                <a:solidFill>
                  <a:srgbClr val="000000"/>
                </a:solidFill>
                <a:cs typeface="Times New Roman" pitchFamily="18" charset="0"/>
                <a:sym typeface="Symbol"/>
              </a:rPr>
              <a:t> </a:t>
            </a:r>
            <a:r>
              <a:rPr lang="en-US" altLang="en-US" sz="2400" dirty="0" smtClean="0">
                <a:solidFill>
                  <a:srgbClr val="000000"/>
                </a:solidFill>
                <a:cs typeface="Times New Roman" pitchFamily="18" charset="0"/>
                <a:sym typeface="Symbol"/>
              </a:rPr>
              <a:t>6 = 60 = 2</a:t>
            </a:r>
            <a:r>
              <a:rPr lang="en-US" altLang="en-US" sz="2400" i="1" dirty="0" smtClean="0">
                <a:solidFill>
                  <a:srgbClr val="000000"/>
                </a:solidFill>
                <a:cs typeface="Times New Roman" pitchFamily="18" charset="0"/>
                <a:sym typeface="Symbol"/>
              </a:rPr>
              <a:t>/</a:t>
            </a:r>
            <a:r>
              <a:rPr lang="en-US" altLang="en-US" sz="2400" i="1" baseline="-25000" dirty="0" smtClean="0">
                <a:solidFill>
                  <a:srgbClr val="000000"/>
                </a:solidFill>
                <a:cs typeface="Times New Roman" pitchFamily="18" charset="0"/>
                <a:sym typeface="Symbol"/>
              </a:rPr>
              <a:t> </a:t>
            </a:r>
            <a:r>
              <a:rPr lang="en-US" altLang="en-US" sz="2400" dirty="0" smtClean="0">
                <a:solidFill>
                  <a:srgbClr val="000000"/>
                </a:solidFill>
                <a:cs typeface="Times New Roman" pitchFamily="18" charset="0"/>
                <a:sym typeface="Symbol"/>
              </a:rPr>
              <a:t>6 </a:t>
            </a:r>
            <a:r>
              <a:rPr lang="en-US" altLang="en-US" sz="2400" dirty="0" err="1" smtClean="0">
                <a:solidFill>
                  <a:srgbClr val="000000"/>
                </a:solidFill>
                <a:cs typeface="Times New Roman" pitchFamily="18" charset="0"/>
                <a:sym typeface="Symbol"/>
              </a:rPr>
              <a:t>rad</a:t>
            </a:r>
            <a:r>
              <a:rPr lang="en-US" altLang="en-US" sz="2400" dirty="0" smtClean="0">
                <a:solidFill>
                  <a:srgbClr val="000000"/>
                </a:solidFill>
                <a:cs typeface="Times New Roman" pitchFamily="18" charset="0"/>
                <a:sym typeface="Symbol"/>
              </a:rPr>
              <a:t>)</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latin typeface="+mn-lt"/>
              <a:cs typeface="Times New Roman" pitchFamily="18" charset="0"/>
              <a:sym typeface="Symbol" pitchFamily="18" charset="2"/>
            </a:endParaRPr>
          </a:p>
        </p:txBody>
      </p:sp>
      <p:pic>
        <p:nvPicPr>
          <p:cNvPr id="22535" name="Picture 7"/>
          <p:cNvPicPr>
            <a:picLocks noChangeAspect="1" noChangeArrowheads="1"/>
          </p:cNvPicPr>
          <p:nvPr/>
        </p:nvPicPr>
        <p:blipFill>
          <a:blip r:embed="rId7" cstate="print"/>
          <a:srcRect/>
          <a:stretch>
            <a:fillRect/>
          </a:stretch>
        </p:blipFill>
        <p:spPr bwMode="auto">
          <a:xfrm>
            <a:off x="3952875" y="2206625"/>
            <a:ext cx="5068888" cy="2784475"/>
          </a:xfrm>
          <a:prstGeom prst="rect">
            <a:avLst/>
          </a:prstGeom>
          <a:ln>
            <a:noFill/>
          </a:ln>
          <a:effectLst>
            <a:outerShdw blurRad="292100" dist="139700" dir="2700000" algn="tl" rotWithShape="0">
              <a:srgbClr val="333333">
                <a:alpha val="65000"/>
              </a:srgbClr>
            </a:outerShdw>
          </a:effectLst>
          <a:extLst/>
        </p:spPr>
      </p:pic>
      <p:sp>
        <p:nvSpPr>
          <p:cNvPr id="2" name="Freeform 1"/>
          <p:cNvSpPr/>
          <p:nvPr/>
        </p:nvSpPr>
        <p:spPr>
          <a:xfrm>
            <a:off x="4495800" y="3170238"/>
            <a:ext cx="4359275" cy="884237"/>
          </a:xfrm>
          <a:custGeom>
            <a:avLst/>
            <a:gdLst>
              <a:gd name="connsiteX0" fmla="*/ 0 w 4358640"/>
              <a:gd name="connsiteY0" fmla="*/ 441960 h 883920"/>
              <a:gd name="connsiteX1" fmla="*/ 655320 w 4358640"/>
              <a:gd name="connsiteY1" fmla="*/ 0 h 883920"/>
              <a:gd name="connsiteX2" fmla="*/ 1325880 w 4358640"/>
              <a:gd name="connsiteY2" fmla="*/ 441960 h 883920"/>
              <a:gd name="connsiteX3" fmla="*/ 1981200 w 4358640"/>
              <a:gd name="connsiteY3" fmla="*/ 883920 h 883920"/>
              <a:gd name="connsiteX4" fmla="*/ 2621280 w 4358640"/>
              <a:gd name="connsiteY4" fmla="*/ 441960 h 883920"/>
              <a:gd name="connsiteX5" fmla="*/ 3261360 w 4358640"/>
              <a:gd name="connsiteY5" fmla="*/ 0 h 883920"/>
              <a:gd name="connsiteX6" fmla="*/ 3947160 w 4358640"/>
              <a:gd name="connsiteY6" fmla="*/ 441960 h 883920"/>
              <a:gd name="connsiteX7" fmla="*/ 4358640 w 4358640"/>
              <a:gd name="connsiteY7" fmla="*/ 807720 h 88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58640" h="883920">
                <a:moveTo>
                  <a:pt x="0" y="441960"/>
                </a:moveTo>
                <a:cubicBezTo>
                  <a:pt x="217170" y="220980"/>
                  <a:pt x="434340" y="0"/>
                  <a:pt x="655320" y="0"/>
                </a:cubicBezTo>
                <a:cubicBezTo>
                  <a:pt x="876300" y="0"/>
                  <a:pt x="1325880" y="441960"/>
                  <a:pt x="1325880" y="441960"/>
                </a:cubicBezTo>
                <a:cubicBezTo>
                  <a:pt x="1546860" y="589280"/>
                  <a:pt x="1765300" y="883920"/>
                  <a:pt x="1981200" y="883920"/>
                </a:cubicBezTo>
                <a:cubicBezTo>
                  <a:pt x="2197100" y="883920"/>
                  <a:pt x="2621280" y="441960"/>
                  <a:pt x="2621280" y="441960"/>
                </a:cubicBezTo>
                <a:cubicBezTo>
                  <a:pt x="2834640" y="294640"/>
                  <a:pt x="3040380" y="0"/>
                  <a:pt x="3261360" y="0"/>
                </a:cubicBezTo>
                <a:cubicBezTo>
                  <a:pt x="3482340" y="0"/>
                  <a:pt x="3764280" y="307340"/>
                  <a:pt x="3947160" y="441960"/>
                </a:cubicBezTo>
                <a:cubicBezTo>
                  <a:pt x="4130040" y="576580"/>
                  <a:pt x="4244340" y="692150"/>
                  <a:pt x="4358640" y="80772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flipH="1">
            <a:off x="4521588" y="3181958"/>
            <a:ext cx="4359275" cy="884237"/>
          </a:xfrm>
          <a:custGeom>
            <a:avLst/>
            <a:gdLst>
              <a:gd name="connsiteX0" fmla="*/ 0 w 4358640"/>
              <a:gd name="connsiteY0" fmla="*/ 441960 h 883920"/>
              <a:gd name="connsiteX1" fmla="*/ 655320 w 4358640"/>
              <a:gd name="connsiteY1" fmla="*/ 0 h 883920"/>
              <a:gd name="connsiteX2" fmla="*/ 1325880 w 4358640"/>
              <a:gd name="connsiteY2" fmla="*/ 441960 h 883920"/>
              <a:gd name="connsiteX3" fmla="*/ 1981200 w 4358640"/>
              <a:gd name="connsiteY3" fmla="*/ 883920 h 883920"/>
              <a:gd name="connsiteX4" fmla="*/ 2621280 w 4358640"/>
              <a:gd name="connsiteY4" fmla="*/ 441960 h 883920"/>
              <a:gd name="connsiteX5" fmla="*/ 3261360 w 4358640"/>
              <a:gd name="connsiteY5" fmla="*/ 0 h 883920"/>
              <a:gd name="connsiteX6" fmla="*/ 3947160 w 4358640"/>
              <a:gd name="connsiteY6" fmla="*/ 441960 h 883920"/>
              <a:gd name="connsiteX7" fmla="*/ 4358640 w 4358640"/>
              <a:gd name="connsiteY7" fmla="*/ 807720 h 88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58640" h="883920">
                <a:moveTo>
                  <a:pt x="0" y="441960"/>
                </a:moveTo>
                <a:cubicBezTo>
                  <a:pt x="217170" y="220980"/>
                  <a:pt x="434340" y="0"/>
                  <a:pt x="655320" y="0"/>
                </a:cubicBezTo>
                <a:cubicBezTo>
                  <a:pt x="876300" y="0"/>
                  <a:pt x="1325880" y="441960"/>
                  <a:pt x="1325880" y="441960"/>
                </a:cubicBezTo>
                <a:cubicBezTo>
                  <a:pt x="1546860" y="589280"/>
                  <a:pt x="1765300" y="883920"/>
                  <a:pt x="1981200" y="883920"/>
                </a:cubicBezTo>
                <a:cubicBezTo>
                  <a:pt x="2197100" y="883920"/>
                  <a:pt x="2621280" y="441960"/>
                  <a:pt x="2621280" y="441960"/>
                </a:cubicBezTo>
                <a:cubicBezTo>
                  <a:pt x="2834640" y="294640"/>
                  <a:pt x="3040380" y="0"/>
                  <a:pt x="3261360" y="0"/>
                </a:cubicBezTo>
                <a:cubicBezTo>
                  <a:pt x="3482340" y="0"/>
                  <a:pt x="3764280" y="307340"/>
                  <a:pt x="3947160" y="441960"/>
                </a:cubicBezTo>
                <a:cubicBezTo>
                  <a:pt x="4130040" y="576580"/>
                  <a:pt x="4244340" y="692150"/>
                  <a:pt x="4358640" y="807720"/>
                </a:cubicBezTo>
              </a:path>
            </a:pathLst>
          </a:custGeom>
          <a:noFill/>
          <a:ln>
            <a:solidFill>
              <a:srgbClr val="33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Line 6"/>
          <p:cNvSpPr>
            <a:spLocks noChangeShapeType="1"/>
          </p:cNvSpPr>
          <p:nvPr/>
        </p:nvSpPr>
        <p:spPr bwMode="auto">
          <a:xfrm>
            <a:off x="4498975" y="3604774"/>
            <a:ext cx="2603500" cy="0"/>
          </a:xfrm>
          <a:prstGeom prst="line">
            <a:avLst/>
          </a:prstGeom>
          <a:noFill/>
          <a:ln w="38100">
            <a:solidFill>
              <a:srgbClr val="FF0000"/>
            </a:solidFill>
            <a:round/>
            <a:headEnd type="diamond" w="med" len="med"/>
            <a:tailEnd type="diamond" w="med" len="med"/>
          </a:ln>
        </p:spPr>
        <p:txBody>
          <a:bodyPr/>
          <a:lstStyle/>
          <a:p>
            <a:endParaRPr lang="en-US"/>
          </a:p>
        </p:txBody>
      </p:sp>
      <p:sp>
        <p:nvSpPr>
          <p:cNvPr id="8" name="Line 6"/>
          <p:cNvSpPr>
            <a:spLocks noChangeShapeType="1"/>
          </p:cNvSpPr>
          <p:nvPr/>
        </p:nvSpPr>
        <p:spPr bwMode="auto">
          <a:xfrm flipV="1">
            <a:off x="5821338" y="3601329"/>
            <a:ext cx="424718" cy="3444"/>
          </a:xfrm>
          <a:prstGeom prst="line">
            <a:avLst/>
          </a:prstGeom>
          <a:noFill/>
          <a:ln w="57150">
            <a:solidFill>
              <a:srgbClr val="7030A0"/>
            </a:solidFill>
            <a:round/>
            <a:headEnd type="diamond" w="med" len="med"/>
            <a:tailEnd type="diamond" w="med" len="med"/>
          </a:ln>
        </p:spPr>
        <p:txBody>
          <a:bodyPr/>
          <a:lstStyle/>
          <a:p>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1" end="1"/>
                                            </p:txEl>
                                          </p:spTgt>
                                        </p:tgtEl>
                                        <p:attrNameLst>
                                          <p:attrName>style.visibility</p:attrName>
                                        </p:attrNameLst>
                                      </p:cBhvr>
                                      <p:to>
                                        <p:strVal val="visible"/>
                                      </p:to>
                                    </p:set>
                                    <p:anim calcmode="lin" valueType="num">
                                      <p:cBhvr additive="base">
                                        <p:cTn id="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par>
                          <p:cTn id="9" fill="hold" nodeType="with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2000"/>
                                        <p:tgtEl>
                                          <p:spTgt spid="7"/>
                                        </p:tgtEl>
                                      </p:cBhvr>
                                    </p:animEffect>
                                  </p:childTnLst>
                                  <p:subTnLst>
                                    <p:audio>
                                      <p:cMediaNode>
                                        <p:cTn display="0" masterRel="sameClick">
                                          <p:stCondLst>
                                            <p:cond evt="begin" delay="0">
                                              <p:tn val="10"/>
                                            </p:cond>
                                          </p:stCondLst>
                                          <p:endCondLst>
                                            <p:cond evt="onStopAudio" delay="0">
                                              <p:tgtEl>
                                                <p:sldTgt/>
                                              </p:tgtEl>
                                            </p:cond>
                                          </p:endCondLst>
                                        </p:cTn>
                                        <p:tgtEl>
                                          <p:sndTgt r:embed="rId5" name="drumroll.wav"/>
                                        </p:tgtEl>
                                      </p:cMediaNode>
                                    </p:audio>
                                  </p:sub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2" end="2"/>
                                            </p:txEl>
                                          </p:spTgt>
                                        </p:tgtEl>
                                        <p:attrNameLst>
                                          <p:attrName>style.visibility</p:attrName>
                                        </p:attrNameLst>
                                      </p:cBhvr>
                                      <p:to>
                                        <p:strVal val="visible"/>
                                      </p:to>
                                    </p:set>
                                    <p:anim calcmode="lin" valueType="num">
                                      <p:cBhvr additive="base">
                                        <p:cTn id="17"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left)">
                                      <p:cBhvr>
                                        <p:cTn id="23" dur="500"/>
                                        <p:tgtEl>
                                          <p:spTgt spid="10"/>
                                        </p:tgtEl>
                                      </p:cBhvr>
                                    </p:animEffect>
                                  </p:childTnLst>
                                  <p:subTnLst>
                                    <p:audio>
                                      <p:cMediaNode>
                                        <p:cTn display="0" masterRel="sameClick">
                                          <p:stCondLst>
                                            <p:cond evt="begin" delay="0">
                                              <p:tn val="21"/>
                                            </p:cond>
                                          </p:stCondLst>
                                          <p:endCondLst>
                                            <p:cond evt="onStopAudio" delay="0">
                                              <p:tgtEl>
                                                <p:sldTgt/>
                                              </p:tgtEl>
                                            </p:cond>
                                          </p:endCondLst>
                                        </p:cTn>
                                        <p:tgtEl>
                                          <p:sndTgt r:embed="rId6" name="cashreg.wav"/>
                                        </p:tgtEl>
                                      </p:cMediaNode>
                                    </p:audio>
                                  </p:sub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subTnLst>
                                    <p:audio>
                                      <p:cMediaNode>
                                        <p:cTn display="0" masterRel="sameClick">
                                          <p:stCondLst>
                                            <p:cond evt="begin" delay="0">
                                              <p:tn val="26"/>
                                            </p:cond>
                                          </p:stCondLst>
                                          <p:endCondLst>
                                            <p:cond evt="onStopAudio" delay="0">
                                              <p:tgtEl>
                                                <p:sldTgt/>
                                              </p:tgtEl>
                                            </p:cond>
                                          </p:endCondLst>
                                        </p:cTn>
                                        <p:tgtEl>
                                          <p:sndTgt r:embed="rId6" name="cashreg.wav"/>
                                        </p:tgtEl>
                                      </p:cMediaNode>
                                    </p:audio>
                                  </p:sub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74084">
                                            <p:txEl>
                                              <p:pRg st="3" end="3"/>
                                            </p:txEl>
                                          </p:spTgt>
                                        </p:tgtEl>
                                        <p:attrNameLst>
                                          <p:attrName>style.visibility</p:attrName>
                                        </p:attrNameLst>
                                      </p:cBhvr>
                                      <p:to>
                                        <p:strVal val="visible"/>
                                      </p:to>
                                    </p:set>
                                    <p:anim calcmode="lin" valueType="num">
                                      <p:cBhvr additive="base">
                                        <p:cTn id="33"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system undergoing SHM is shown here.</a:t>
            </a: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Sketch in </a:t>
            </a:r>
            <a:r>
              <a:rPr lang="en-US" altLang="en-US" sz="2400" dirty="0" smtClean="0">
                <a:solidFill>
                  <a:srgbClr val="FF0000"/>
                </a:solidFill>
                <a:latin typeface="+mn-lt"/>
                <a:cs typeface="Times New Roman" pitchFamily="18" charset="0"/>
                <a:sym typeface="Symbol" pitchFamily="18" charset="2"/>
              </a:rPr>
              <a:t>red</a:t>
            </a:r>
            <a:r>
              <a:rPr lang="en-US" altLang="en-US" sz="2400" dirty="0" smtClean="0">
                <a:solidFill>
                  <a:srgbClr val="000000"/>
                </a:solidFill>
                <a:latin typeface="+mn-lt"/>
                <a:cs typeface="Times New Roman" pitchFamily="18" charset="0"/>
                <a:sym typeface="Symbol" pitchFamily="18" charset="2"/>
              </a:rPr>
              <a:t> the velocity vs. time graph.</a:t>
            </a:r>
          </a:p>
          <a:p>
            <a:pPr>
              <a:buFontTx/>
              <a:buNone/>
              <a:defRPr/>
            </a:pPr>
            <a:r>
              <a:rPr lang="en-US" altLang="en-US" sz="2400" dirty="0" smtClean="0">
                <a:solidFill>
                  <a:srgbClr val="000000"/>
                </a:solidFill>
                <a:latin typeface="+mn-lt"/>
                <a:cs typeface="Times New Roman" pitchFamily="18" charset="0"/>
                <a:sym typeface="Symbol" pitchFamily="18" charset="2"/>
              </a:rPr>
              <a:t>SOLUTION: At the extremes, </a:t>
            </a:r>
            <a:r>
              <a:rPr lang="en-US" altLang="en-US" sz="2400" i="1" dirty="0" smtClean="0">
                <a:solidFill>
                  <a:srgbClr val="000000"/>
                </a:solidFill>
                <a:latin typeface="+mn-lt"/>
                <a:cs typeface="Times New Roman" pitchFamily="18" charset="0"/>
                <a:sym typeface="Symbol" pitchFamily="18" charset="2"/>
              </a:rPr>
              <a:t>v</a:t>
            </a:r>
            <a:r>
              <a:rPr lang="en-US" altLang="en-US" sz="2400" dirty="0" smtClean="0">
                <a:solidFill>
                  <a:srgbClr val="000000"/>
                </a:solidFill>
                <a:latin typeface="+mn-lt"/>
                <a:cs typeface="Times New Roman" pitchFamily="18" charset="0"/>
                <a:sym typeface="Symbol" pitchFamily="18" charset="2"/>
              </a:rPr>
              <a:t> = 0. </a:t>
            </a:r>
          </a:p>
          <a:p>
            <a:pPr>
              <a:buFontTx/>
              <a:buNone/>
              <a:defRPr/>
            </a:pPr>
            <a:r>
              <a:rPr lang="en-US" altLang="en-US" sz="2400" dirty="0" smtClean="0">
                <a:solidFill>
                  <a:srgbClr val="000000"/>
                </a:solidFill>
                <a:cs typeface="Times New Roman" pitchFamily="18" charset="0"/>
                <a:sym typeface="Symbol" pitchFamily="18" charset="2"/>
              </a:rPr>
              <a:t>At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 0, </a:t>
            </a:r>
            <a:r>
              <a:rPr lang="en-US" altLang="en-US" sz="2400" i="1" dirty="0" smtClean="0">
                <a:solidFill>
                  <a:srgbClr val="000000"/>
                </a:solidFill>
                <a:cs typeface="Times New Roman" pitchFamily="18" charset="0"/>
                <a:sym typeface="Symbol" pitchFamily="18" charset="2"/>
              </a:rPr>
              <a:t>v</a:t>
            </a:r>
            <a:r>
              <a:rPr lang="en-US" altLang="en-US" sz="2400" dirty="0" smtClean="0">
                <a:solidFill>
                  <a:srgbClr val="000000"/>
                </a:solidFill>
                <a:cs typeface="Times New Roman" pitchFamily="18" charset="0"/>
                <a:sym typeface="Symbol" pitchFamily="18" charset="2"/>
              </a:rPr>
              <a:t> = </a:t>
            </a:r>
            <a:r>
              <a:rPr lang="en-US" altLang="en-US" sz="2400" i="1" dirty="0" err="1" smtClean="0">
                <a:solidFill>
                  <a:srgbClr val="000000"/>
                </a:solidFill>
                <a:cs typeface="Times New Roman" pitchFamily="18" charset="0"/>
                <a:sym typeface="Symbol" pitchFamily="18" charset="2"/>
              </a:rPr>
              <a:t>v</a:t>
            </a:r>
            <a:r>
              <a:rPr lang="en-US" altLang="en-US" sz="2400" baseline="-25000" dirty="0" err="1" smtClean="0">
                <a:solidFill>
                  <a:srgbClr val="000000"/>
                </a:solidFill>
                <a:cs typeface="Times New Roman" pitchFamily="18" charset="0"/>
                <a:sym typeface="Symbol" pitchFamily="18" charset="2"/>
              </a:rPr>
              <a:t>MAX</a:t>
            </a:r>
            <a:r>
              <a:rPr lang="en-US" altLang="en-US" sz="2400" dirty="0" smtClean="0">
                <a:solidFill>
                  <a:srgbClr val="000000"/>
                </a:solidFill>
                <a:cs typeface="Times New Roman" pitchFamily="18" charset="0"/>
                <a:sym typeface="Symbol" pitchFamily="18" charset="2"/>
              </a:rPr>
              <a:t>. The </a:t>
            </a:r>
            <a:r>
              <a:rPr lang="en-US" altLang="en-US" sz="2400" dirty="0" smtClean="0">
                <a:solidFill>
                  <a:srgbClr val="008000"/>
                </a:solidFill>
                <a:cs typeface="Times New Roman" pitchFamily="18" charset="0"/>
                <a:sym typeface="Symbol" pitchFamily="18" charset="2"/>
              </a:rPr>
              <a:t>slope</a:t>
            </a:r>
            <a:r>
              <a:rPr lang="en-US" altLang="en-US" sz="2400" dirty="0" smtClean="0">
                <a:solidFill>
                  <a:srgbClr val="000000"/>
                </a:solidFill>
                <a:cs typeface="Times New Roman" pitchFamily="18" charset="0"/>
                <a:sym typeface="Symbol" pitchFamily="18" charset="2"/>
              </a:rPr>
              <a:t> determines sign of </a:t>
            </a:r>
            <a:r>
              <a:rPr lang="en-US" altLang="en-US" sz="2400" i="1" dirty="0" err="1" smtClean="0">
                <a:solidFill>
                  <a:srgbClr val="000000"/>
                </a:solidFill>
                <a:cs typeface="Times New Roman" pitchFamily="18" charset="0"/>
                <a:sym typeface="Symbol" pitchFamily="18" charset="2"/>
              </a:rPr>
              <a:t>v</a:t>
            </a:r>
            <a:r>
              <a:rPr lang="en-US" altLang="en-US" sz="2400" baseline="-25000" dirty="0" err="1" smtClean="0">
                <a:solidFill>
                  <a:srgbClr val="000000"/>
                </a:solidFill>
                <a:cs typeface="Times New Roman" pitchFamily="18" charset="0"/>
                <a:sym typeface="Symbol" pitchFamily="18" charset="2"/>
              </a:rPr>
              <a:t>MAX</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latin typeface="+mn-lt"/>
              <a:cs typeface="Times New Roman" pitchFamily="18" charset="0"/>
              <a:sym typeface="Symbol" pitchFamily="18" charset="2"/>
            </a:endParaRPr>
          </a:p>
        </p:txBody>
      </p:sp>
      <p:pic>
        <p:nvPicPr>
          <p:cNvPr id="9" name="Picture 9"/>
          <p:cNvPicPr>
            <a:picLocks noChangeAspect="1" noChangeArrowheads="1"/>
          </p:cNvPicPr>
          <p:nvPr/>
        </p:nvPicPr>
        <p:blipFill>
          <a:blip r:embed="rId8" cstate="print"/>
          <a:srcRect/>
          <a:stretch>
            <a:fillRect/>
          </a:stretch>
        </p:blipFill>
        <p:spPr bwMode="auto">
          <a:xfrm>
            <a:off x="792026" y="3193366"/>
            <a:ext cx="6353470" cy="2127153"/>
          </a:xfrm>
          <a:prstGeom prst="rect">
            <a:avLst/>
          </a:prstGeom>
          <a:ln>
            <a:noFill/>
          </a:ln>
          <a:effectLst>
            <a:outerShdw blurRad="292100" dist="139700" dir="2700000" algn="tl" rotWithShape="0">
              <a:srgbClr val="333333">
                <a:alpha val="65000"/>
              </a:srgbClr>
            </a:outerShdw>
          </a:effectLst>
        </p:spPr>
      </p:pic>
      <p:sp>
        <p:nvSpPr>
          <p:cNvPr id="10" name="TextBox 9"/>
          <p:cNvSpPr txBox="1"/>
          <p:nvPr/>
        </p:nvSpPr>
        <p:spPr>
          <a:xfrm>
            <a:off x="7638762" y="2996412"/>
            <a:ext cx="1505238" cy="461665"/>
          </a:xfrm>
          <a:prstGeom prst="rect">
            <a:avLst/>
          </a:prstGeom>
          <a:noFill/>
        </p:spPr>
        <p:txBody>
          <a:bodyPr wrap="square" rtlCol="0">
            <a:spAutoFit/>
          </a:bodyPr>
          <a:lstStyle/>
          <a:p>
            <a:pPr algn="ctr"/>
            <a:r>
              <a:rPr lang="en-US" i="1" dirty="0" smtClean="0"/>
              <a:t>x</a:t>
            </a:r>
            <a:r>
              <a:rPr lang="en-US" dirty="0" smtClean="0"/>
              <a:t>-black</a:t>
            </a:r>
            <a:endParaRPr lang="en-US" dirty="0"/>
          </a:p>
        </p:txBody>
      </p:sp>
      <p:sp>
        <p:nvSpPr>
          <p:cNvPr id="11" name="TextBox 10"/>
          <p:cNvSpPr txBox="1"/>
          <p:nvPr/>
        </p:nvSpPr>
        <p:spPr>
          <a:xfrm>
            <a:off x="7650485" y="3416099"/>
            <a:ext cx="1493515" cy="1200329"/>
          </a:xfrm>
          <a:prstGeom prst="rect">
            <a:avLst/>
          </a:prstGeom>
          <a:noFill/>
        </p:spPr>
        <p:txBody>
          <a:bodyPr wrap="square" rtlCol="0">
            <a:spAutoFit/>
          </a:bodyPr>
          <a:lstStyle/>
          <a:p>
            <a:pPr algn="ctr"/>
            <a:r>
              <a:rPr lang="en-US" i="1" dirty="0" smtClean="0">
                <a:solidFill>
                  <a:srgbClr val="FF0000"/>
                </a:solidFill>
              </a:rPr>
              <a:t>v</a:t>
            </a:r>
            <a:r>
              <a:rPr lang="en-US" dirty="0" smtClean="0">
                <a:solidFill>
                  <a:srgbClr val="FF0000"/>
                </a:solidFill>
              </a:rPr>
              <a:t>-red </a:t>
            </a:r>
            <a:r>
              <a:rPr lang="en-US" dirty="0" smtClean="0">
                <a:solidFill>
                  <a:schemeClr val="bg1">
                    <a:lumMod val="50000"/>
                  </a:schemeClr>
                </a:solidFill>
              </a:rPr>
              <a:t>(different scale)</a:t>
            </a:r>
            <a:endParaRPr lang="en-US" dirty="0">
              <a:solidFill>
                <a:schemeClr val="bg1">
                  <a:lumMod val="50000"/>
                </a:schemeClr>
              </a:solidFill>
            </a:endParaRPr>
          </a:p>
        </p:txBody>
      </p:sp>
      <p:cxnSp>
        <p:nvCxnSpPr>
          <p:cNvPr id="13" name="Straight Arrow Connector 12"/>
          <p:cNvCxnSpPr>
            <a:stCxn id="9" idx="1"/>
          </p:cNvCxnSpPr>
          <p:nvPr/>
        </p:nvCxnSpPr>
        <p:spPr>
          <a:xfrm rot="10800000" flipH="1">
            <a:off x="792025" y="4248443"/>
            <a:ext cx="6832663" cy="85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200315" y="4288301"/>
            <a:ext cx="269626" cy="461665"/>
          </a:xfrm>
          <a:prstGeom prst="rect">
            <a:avLst/>
          </a:prstGeom>
          <a:noFill/>
        </p:spPr>
        <p:txBody>
          <a:bodyPr wrap="none" rtlCol="0">
            <a:spAutoFit/>
          </a:bodyPr>
          <a:lstStyle/>
          <a:p>
            <a:r>
              <a:rPr lang="en-US" i="1" dirty="0" smtClean="0"/>
              <a:t>t</a:t>
            </a:r>
            <a:endParaRPr lang="en-US" dirty="0"/>
          </a:p>
        </p:txBody>
      </p:sp>
      <p:sp>
        <p:nvSpPr>
          <p:cNvPr id="15" name="Diamond 14"/>
          <p:cNvSpPr/>
          <p:nvPr/>
        </p:nvSpPr>
        <p:spPr>
          <a:xfrm>
            <a:off x="1533378" y="4192172"/>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iamond 15"/>
          <p:cNvSpPr/>
          <p:nvPr/>
        </p:nvSpPr>
        <p:spPr>
          <a:xfrm>
            <a:off x="3134782" y="4203892"/>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iamond 16"/>
          <p:cNvSpPr/>
          <p:nvPr/>
        </p:nvSpPr>
        <p:spPr>
          <a:xfrm>
            <a:off x="4708050" y="4201544"/>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iamond 17"/>
          <p:cNvSpPr/>
          <p:nvPr/>
        </p:nvSpPr>
        <p:spPr>
          <a:xfrm>
            <a:off x="6295386" y="4199196"/>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rot="16200000" flipH="1">
            <a:off x="1308294" y="3671667"/>
            <a:ext cx="2152358" cy="1139483"/>
          </a:xfrm>
          <a:prstGeom prst="line">
            <a:avLst/>
          </a:prstGeom>
          <a:ln w="28575">
            <a:solidFill>
              <a:srgbClr val="009900"/>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84626" y="4173415"/>
            <a:ext cx="569387" cy="461665"/>
          </a:xfrm>
          <a:prstGeom prst="rect">
            <a:avLst/>
          </a:prstGeom>
          <a:noFill/>
        </p:spPr>
        <p:txBody>
          <a:bodyPr wrap="none" rtlCol="0">
            <a:spAutoFit/>
          </a:bodyPr>
          <a:lstStyle/>
          <a:p>
            <a:r>
              <a:rPr lang="en-US" dirty="0" smtClean="0">
                <a:solidFill>
                  <a:srgbClr val="008000"/>
                </a:solidFill>
              </a:rPr>
              <a:t>(+)</a:t>
            </a:r>
            <a:endParaRPr lang="en-US" dirty="0">
              <a:solidFill>
                <a:srgbClr val="008000"/>
              </a:solidFill>
            </a:endParaRPr>
          </a:p>
        </p:txBody>
      </p:sp>
      <p:cxnSp>
        <p:nvCxnSpPr>
          <p:cNvPr id="24" name="Straight Connector 23"/>
          <p:cNvCxnSpPr/>
          <p:nvPr/>
        </p:nvCxnSpPr>
        <p:spPr>
          <a:xfrm rot="5400000">
            <a:off x="2895599" y="3683392"/>
            <a:ext cx="2152358" cy="1139483"/>
          </a:xfrm>
          <a:prstGeom prst="line">
            <a:avLst/>
          </a:prstGeom>
          <a:ln w="28575">
            <a:solidFill>
              <a:srgbClr val="009900"/>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5" idx="0"/>
          </p:cNvCxnSpPr>
          <p:nvPr/>
        </p:nvCxnSpPr>
        <p:spPr>
          <a:xfrm rot="5400000" flipH="1" flipV="1">
            <a:off x="1097280" y="3699803"/>
            <a:ext cx="984738"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flipH="1" flipV="1">
            <a:off x="2684584" y="4794739"/>
            <a:ext cx="984738"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flipH="1" flipV="1">
            <a:off x="4274234" y="3683391"/>
            <a:ext cx="984738"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flipH="1" flipV="1">
            <a:off x="5847470" y="4792394"/>
            <a:ext cx="984738"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300112" y="3666979"/>
            <a:ext cx="2152358" cy="1139483"/>
          </a:xfrm>
          <a:prstGeom prst="line">
            <a:avLst/>
          </a:prstGeom>
          <a:ln w="28575">
            <a:solidFill>
              <a:srgbClr val="009900"/>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4471181" y="3655254"/>
            <a:ext cx="2152358" cy="1139483"/>
          </a:xfrm>
          <a:prstGeom prst="line">
            <a:avLst/>
          </a:prstGeom>
          <a:ln w="28575">
            <a:solidFill>
              <a:srgbClr val="009900"/>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6058485" y="3709183"/>
            <a:ext cx="2152358" cy="1139483"/>
          </a:xfrm>
          <a:prstGeom prst="line">
            <a:avLst/>
          </a:prstGeom>
          <a:ln w="28575">
            <a:solidFill>
              <a:srgbClr val="009900"/>
            </a:solidFill>
            <a:prstDash val="sysDot"/>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426687" y="4171070"/>
            <a:ext cx="550151" cy="461665"/>
          </a:xfrm>
          <a:prstGeom prst="rect">
            <a:avLst/>
          </a:prstGeom>
          <a:noFill/>
        </p:spPr>
        <p:txBody>
          <a:bodyPr wrap="none" rtlCol="0">
            <a:spAutoFit/>
          </a:bodyPr>
          <a:lstStyle/>
          <a:p>
            <a:r>
              <a:rPr lang="en-US" dirty="0" smtClean="0">
                <a:solidFill>
                  <a:srgbClr val="008000"/>
                </a:solidFill>
              </a:rPr>
              <a:t>(</a:t>
            </a:r>
            <a:r>
              <a:rPr lang="en-US" baseline="-25000" dirty="0" smtClean="0">
                <a:solidFill>
                  <a:srgbClr val="008000"/>
                </a:solidFill>
              </a:rPr>
              <a:t> </a:t>
            </a:r>
            <a:r>
              <a:rPr lang="en-US" dirty="0" smtClean="0">
                <a:solidFill>
                  <a:srgbClr val="008000"/>
                </a:solidFill>
              </a:rPr>
              <a:t>-)</a:t>
            </a:r>
            <a:endParaRPr lang="en-US" dirty="0">
              <a:solidFill>
                <a:srgbClr val="008000"/>
              </a:solidFill>
            </a:endParaRPr>
          </a:p>
        </p:txBody>
      </p:sp>
      <p:sp>
        <p:nvSpPr>
          <p:cNvPr id="34" name="TextBox 33"/>
          <p:cNvSpPr txBox="1"/>
          <p:nvPr/>
        </p:nvSpPr>
        <p:spPr>
          <a:xfrm>
            <a:off x="3341072" y="4171070"/>
            <a:ext cx="569387" cy="461665"/>
          </a:xfrm>
          <a:prstGeom prst="rect">
            <a:avLst/>
          </a:prstGeom>
          <a:noFill/>
        </p:spPr>
        <p:txBody>
          <a:bodyPr wrap="none" rtlCol="0">
            <a:spAutoFit/>
          </a:bodyPr>
          <a:lstStyle/>
          <a:p>
            <a:r>
              <a:rPr lang="en-US" dirty="0" smtClean="0">
                <a:solidFill>
                  <a:srgbClr val="008000"/>
                </a:solidFill>
              </a:rPr>
              <a:t>(+)</a:t>
            </a:r>
            <a:endParaRPr lang="en-US" dirty="0">
              <a:solidFill>
                <a:srgbClr val="008000"/>
              </a:solidFill>
            </a:endParaRPr>
          </a:p>
        </p:txBody>
      </p:sp>
      <p:sp>
        <p:nvSpPr>
          <p:cNvPr id="35" name="TextBox 34"/>
          <p:cNvSpPr txBox="1"/>
          <p:nvPr/>
        </p:nvSpPr>
        <p:spPr>
          <a:xfrm>
            <a:off x="5634109" y="4171071"/>
            <a:ext cx="724488" cy="461665"/>
          </a:xfrm>
          <a:prstGeom prst="rect">
            <a:avLst/>
          </a:prstGeom>
          <a:noFill/>
        </p:spPr>
        <p:txBody>
          <a:bodyPr wrap="square" rtlCol="0">
            <a:spAutoFit/>
          </a:bodyPr>
          <a:lstStyle/>
          <a:p>
            <a:r>
              <a:rPr lang="en-US" dirty="0" smtClean="0">
                <a:solidFill>
                  <a:srgbClr val="008000"/>
                </a:solidFill>
              </a:rPr>
              <a:t>(</a:t>
            </a:r>
            <a:r>
              <a:rPr lang="en-US" baseline="-25000" dirty="0" smtClean="0">
                <a:solidFill>
                  <a:srgbClr val="008000"/>
                </a:solidFill>
              </a:rPr>
              <a:t> </a:t>
            </a:r>
            <a:r>
              <a:rPr lang="en-US" dirty="0" smtClean="0">
                <a:solidFill>
                  <a:srgbClr val="008000"/>
                </a:solidFill>
              </a:rPr>
              <a:t>-)</a:t>
            </a:r>
            <a:endParaRPr lang="en-US" dirty="0">
              <a:solidFill>
                <a:srgbClr val="008000"/>
              </a:solidFill>
            </a:endParaRPr>
          </a:p>
        </p:txBody>
      </p:sp>
      <p:sp>
        <p:nvSpPr>
          <p:cNvPr id="36" name="TextBox 35"/>
          <p:cNvSpPr txBox="1"/>
          <p:nvPr/>
        </p:nvSpPr>
        <p:spPr>
          <a:xfrm>
            <a:off x="6562576" y="4157002"/>
            <a:ext cx="569387" cy="461665"/>
          </a:xfrm>
          <a:prstGeom prst="rect">
            <a:avLst/>
          </a:prstGeom>
          <a:noFill/>
        </p:spPr>
        <p:txBody>
          <a:bodyPr wrap="none" rtlCol="0">
            <a:spAutoFit/>
          </a:bodyPr>
          <a:lstStyle/>
          <a:p>
            <a:r>
              <a:rPr lang="en-US" dirty="0" smtClean="0">
                <a:solidFill>
                  <a:srgbClr val="008000"/>
                </a:solidFill>
              </a:rPr>
              <a:t>(+)</a:t>
            </a:r>
            <a:endParaRPr lang="en-US" dirty="0">
              <a:solidFill>
                <a:srgbClr val="008000"/>
              </a:solidFill>
            </a:endParaRPr>
          </a:p>
        </p:txBody>
      </p:sp>
      <p:sp>
        <p:nvSpPr>
          <p:cNvPr id="37" name="Diamond 36"/>
          <p:cNvSpPr/>
          <p:nvPr/>
        </p:nvSpPr>
        <p:spPr>
          <a:xfrm>
            <a:off x="740930" y="3315287"/>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p:nvPr/>
        </p:nvCxnSpPr>
        <p:spPr>
          <a:xfrm rot="5400000" flipH="1" flipV="1">
            <a:off x="426720" y="3845170"/>
            <a:ext cx="740899"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9" name="Diamond 38"/>
          <p:cNvSpPr/>
          <p:nvPr/>
        </p:nvSpPr>
        <p:spPr>
          <a:xfrm>
            <a:off x="2318824" y="5076089"/>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p:cNvCxnSpPr/>
          <p:nvPr/>
        </p:nvCxnSpPr>
        <p:spPr>
          <a:xfrm rot="5400000" flipH="1" flipV="1">
            <a:off x="1972996" y="4662269"/>
            <a:ext cx="804201"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1" name="Diamond 40"/>
          <p:cNvSpPr/>
          <p:nvPr/>
        </p:nvSpPr>
        <p:spPr>
          <a:xfrm>
            <a:off x="3903816" y="3327010"/>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p:cNvCxnSpPr/>
          <p:nvPr/>
        </p:nvCxnSpPr>
        <p:spPr>
          <a:xfrm rot="5400000" flipH="1" flipV="1">
            <a:off x="3583744" y="3851031"/>
            <a:ext cx="752622"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3" name="Diamond 42"/>
          <p:cNvSpPr/>
          <p:nvPr/>
        </p:nvSpPr>
        <p:spPr>
          <a:xfrm>
            <a:off x="5495777" y="5087812"/>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p:nvCxnSpPr>
        <p:spPr>
          <a:xfrm rot="5400000" flipH="1" flipV="1">
            <a:off x="5169876" y="4654062"/>
            <a:ext cx="764344"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5" name="Diamond 44"/>
          <p:cNvSpPr/>
          <p:nvPr/>
        </p:nvSpPr>
        <p:spPr>
          <a:xfrm>
            <a:off x="7080770" y="3324665"/>
            <a:ext cx="112542" cy="112542"/>
          </a:xfrm>
          <a:prstGeom prst="diamon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p:cNvCxnSpPr/>
          <p:nvPr/>
        </p:nvCxnSpPr>
        <p:spPr>
          <a:xfrm rot="5400000" flipH="1" flipV="1">
            <a:off x="6747803" y="3849859"/>
            <a:ext cx="750277" cy="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63" name="TextBox 62"/>
          <p:cNvSpPr txBox="1"/>
          <p:nvPr/>
        </p:nvSpPr>
        <p:spPr>
          <a:xfrm>
            <a:off x="7971699" y="0"/>
            <a:ext cx="905017" cy="461665"/>
          </a:xfrm>
          <a:prstGeom prst="rect">
            <a:avLst/>
          </a:prstGeom>
          <a:noFill/>
        </p:spPr>
        <p:txBody>
          <a:bodyPr wrap="square" rtlCol="0">
            <a:spAutoFit/>
          </a:bodyPr>
          <a:lstStyle/>
          <a:p>
            <a:r>
              <a:rPr lang="en-US" i="1" dirty="0" smtClean="0">
                <a:solidFill>
                  <a:schemeClr val="bg1">
                    <a:lumMod val="50000"/>
                  </a:schemeClr>
                </a:solidFill>
              </a:rPr>
              <a:t>v </a:t>
            </a:r>
            <a:r>
              <a:rPr lang="en-US" dirty="0" smtClean="0">
                <a:solidFill>
                  <a:schemeClr val="bg1">
                    <a:lumMod val="50000"/>
                  </a:schemeClr>
                </a:solidFill>
              </a:rPr>
              <a:t>= 0 </a:t>
            </a:r>
            <a:endParaRPr lang="en-US" dirty="0">
              <a:solidFill>
                <a:schemeClr val="bg1">
                  <a:lumMod val="50000"/>
                </a:schemeClr>
              </a:solidFill>
            </a:endParaRPr>
          </a:p>
        </p:txBody>
      </p:sp>
      <p:sp>
        <p:nvSpPr>
          <p:cNvPr id="64" name="TextBox 63"/>
          <p:cNvSpPr txBox="1"/>
          <p:nvPr/>
        </p:nvSpPr>
        <p:spPr>
          <a:xfrm>
            <a:off x="5777139" y="0"/>
            <a:ext cx="1003491" cy="461665"/>
          </a:xfrm>
          <a:prstGeom prst="rect">
            <a:avLst/>
          </a:prstGeom>
          <a:noFill/>
        </p:spPr>
        <p:txBody>
          <a:bodyPr wrap="square" rtlCol="0">
            <a:spAutoFit/>
          </a:bodyPr>
          <a:lstStyle/>
          <a:p>
            <a:r>
              <a:rPr lang="en-US" i="1" dirty="0" smtClean="0">
                <a:solidFill>
                  <a:schemeClr val="bg1">
                    <a:lumMod val="50000"/>
                  </a:schemeClr>
                </a:solidFill>
              </a:rPr>
              <a:t>v</a:t>
            </a:r>
            <a:r>
              <a:rPr lang="en-US" dirty="0" smtClean="0">
                <a:solidFill>
                  <a:schemeClr val="bg1">
                    <a:lumMod val="50000"/>
                  </a:schemeClr>
                </a:solidFill>
              </a:rPr>
              <a:t> = 0</a:t>
            </a:r>
            <a:endParaRPr lang="en-US" dirty="0">
              <a:solidFill>
                <a:schemeClr val="bg1">
                  <a:lumMod val="50000"/>
                </a:schemeClr>
              </a:solidFill>
            </a:endParaRPr>
          </a:p>
        </p:txBody>
      </p:sp>
      <p:sp>
        <p:nvSpPr>
          <p:cNvPr id="65" name="TextBox 64"/>
          <p:cNvSpPr txBox="1"/>
          <p:nvPr/>
        </p:nvSpPr>
        <p:spPr>
          <a:xfrm>
            <a:off x="6801735" y="0"/>
            <a:ext cx="1540408" cy="461665"/>
          </a:xfrm>
          <a:prstGeom prst="rect">
            <a:avLst/>
          </a:prstGeom>
          <a:noFill/>
        </p:spPr>
        <p:txBody>
          <a:bodyPr wrap="square" rtlCol="0">
            <a:spAutoFit/>
          </a:bodyPr>
          <a:lstStyle/>
          <a:p>
            <a:r>
              <a:rPr lang="en-US" i="1" dirty="0" smtClean="0">
                <a:solidFill>
                  <a:schemeClr val="bg1">
                    <a:lumMod val="50000"/>
                  </a:schemeClr>
                </a:solidFill>
              </a:rPr>
              <a:t>v </a:t>
            </a:r>
            <a:r>
              <a:rPr lang="en-US" dirty="0" smtClean="0">
                <a:solidFill>
                  <a:schemeClr val="bg1">
                    <a:lumMod val="50000"/>
                  </a:schemeClr>
                </a:solidFill>
              </a:rPr>
              <a:t>= </a:t>
            </a:r>
            <a:r>
              <a:rPr lang="en-US" i="1" dirty="0" err="1" smtClean="0">
                <a:solidFill>
                  <a:schemeClr val="bg1">
                    <a:lumMod val="50000"/>
                  </a:schemeClr>
                </a:solidFill>
              </a:rPr>
              <a:t>v</a:t>
            </a:r>
            <a:r>
              <a:rPr lang="en-US" sz="1800" baseline="-25000" dirty="0" err="1" smtClean="0">
                <a:solidFill>
                  <a:schemeClr val="bg1">
                    <a:lumMod val="50000"/>
                  </a:schemeClr>
                </a:solidFill>
              </a:rPr>
              <a:t>MAX</a:t>
            </a:r>
            <a:r>
              <a:rPr lang="en-US" dirty="0" smtClean="0">
                <a:solidFill>
                  <a:schemeClr val="bg1">
                    <a:lumMod val="50000"/>
                  </a:schemeClr>
                </a:solidFill>
              </a:rPr>
              <a:t> </a:t>
            </a:r>
            <a:endParaRPr lang="en-US" dirty="0">
              <a:solidFill>
                <a:schemeClr val="bg1">
                  <a:lumMod val="50000"/>
                </a:schemeClr>
              </a:solidFill>
            </a:endParaRPr>
          </a:p>
        </p:txBody>
      </p:sp>
      <p:cxnSp>
        <p:nvCxnSpPr>
          <p:cNvPr id="67" name="Straight Arrow Connector 66"/>
          <p:cNvCxnSpPr/>
          <p:nvPr/>
        </p:nvCxnSpPr>
        <p:spPr>
          <a:xfrm rot="5400000" flipH="1" flipV="1">
            <a:off x="7877907" y="815926"/>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flipH="1" flipV="1">
            <a:off x="5779477" y="813581"/>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rot="5400000" flipH="1" flipV="1">
            <a:off x="6804073" y="811237"/>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0"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22649"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6749" y="1195388"/>
            <a:ext cx="611187" cy="460375"/>
          </a:xfrm>
          <a:prstGeom prst="rect">
            <a:avLst/>
          </a:prstGeom>
          <a:noFill/>
          <a:ln w="9525">
            <a:noFill/>
            <a:miter lim="800000"/>
            <a:headEnd/>
            <a:tailEnd/>
          </a:ln>
        </p:spPr>
        <p:txBody>
          <a:bodyPr wrap="none">
            <a:spAutoFit/>
          </a:bodyPr>
          <a:lstStyle/>
          <a:p>
            <a:r>
              <a:rPr lang="en-US" dirty="0"/>
              <a:t>2.0</a:t>
            </a:r>
          </a:p>
        </p:txBody>
      </p:sp>
      <p:sp>
        <p:nvSpPr>
          <p:cNvPr id="83" name="Freeform 82"/>
          <p:cNvSpPr/>
          <p:nvPr/>
        </p:nvSpPr>
        <p:spPr>
          <a:xfrm>
            <a:off x="801858" y="3348111"/>
            <a:ext cx="6330462" cy="1831145"/>
          </a:xfrm>
          <a:custGeom>
            <a:avLst/>
            <a:gdLst>
              <a:gd name="connsiteX0" fmla="*/ 0 w 6330462"/>
              <a:gd name="connsiteY0" fmla="*/ 14067 h 1831145"/>
              <a:gd name="connsiteX1" fmla="*/ 337625 w 6330462"/>
              <a:gd name="connsiteY1" fmla="*/ 323557 h 1831145"/>
              <a:gd name="connsiteX2" fmla="*/ 773724 w 6330462"/>
              <a:gd name="connsiteY2" fmla="*/ 914400 h 1831145"/>
              <a:gd name="connsiteX3" fmla="*/ 1575582 w 6330462"/>
              <a:gd name="connsiteY3" fmla="*/ 1800664 h 1831145"/>
              <a:gd name="connsiteX4" fmla="*/ 2405576 w 6330462"/>
              <a:gd name="connsiteY4" fmla="*/ 914400 h 1831145"/>
              <a:gd name="connsiteX5" fmla="*/ 3179299 w 6330462"/>
              <a:gd name="connsiteY5" fmla="*/ 42203 h 1831145"/>
              <a:gd name="connsiteX6" fmla="*/ 3953022 w 6330462"/>
              <a:gd name="connsiteY6" fmla="*/ 900332 h 1831145"/>
              <a:gd name="connsiteX7" fmla="*/ 4754880 w 6330462"/>
              <a:gd name="connsiteY7" fmla="*/ 1828800 h 1831145"/>
              <a:gd name="connsiteX8" fmla="*/ 5570807 w 6330462"/>
              <a:gd name="connsiteY8" fmla="*/ 886264 h 1831145"/>
              <a:gd name="connsiteX9" fmla="*/ 6006905 w 6330462"/>
              <a:gd name="connsiteY9" fmla="*/ 253218 h 1831145"/>
              <a:gd name="connsiteX10" fmla="*/ 6330462 w 6330462"/>
              <a:gd name="connsiteY10" fmla="*/ 0 h 1831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0462" h="1831145">
                <a:moveTo>
                  <a:pt x="0" y="14067"/>
                </a:moveTo>
                <a:cubicBezTo>
                  <a:pt x="104335" y="93784"/>
                  <a:pt x="208671" y="173502"/>
                  <a:pt x="337625" y="323557"/>
                </a:cubicBezTo>
                <a:cubicBezTo>
                  <a:pt x="466579" y="473612"/>
                  <a:pt x="567398" y="668216"/>
                  <a:pt x="773724" y="914400"/>
                </a:cubicBezTo>
                <a:cubicBezTo>
                  <a:pt x="980050" y="1160584"/>
                  <a:pt x="1303607" y="1800664"/>
                  <a:pt x="1575582" y="1800664"/>
                </a:cubicBezTo>
                <a:cubicBezTo>
                  <a:pt x="1847557" y="1800664"/>
                  <a:pt x="2138290" y="1207477"/>
                  <a:pt x="2405576" y="914400"/>
                </a:cubicBezTo>
                <a:cubicBezTo>
                  <a:pt x="2672862" y="621323"/>
                  <a:pt x="2921391" y="44548"/>
                  <a:pt x="3179299" y="42203"/>
                </a:cubicBezTo>
                <a:cubicBezTo>
                  <a:pt x="3437207" y="39858"/>
                  <a:pt x="3690425" y="602566"/>
                  <a:pt x="3953022" y="900332"/>
                </a:cubicBezTo>
                <a:cubicBezTo>
                  <a:pt x="4215619" y="1198098"/>
                  <a:pt x="4485249" y="1831145"/>
                  <a:pt x="4754880" y="1828800"/>
                </a:cubicBezTo>
                <a:cubicBezTo>
                  <a:pt x="5024511" y="1826455"/>
                  <a:pt x="5362136" y="1148861"/>
                  <a:pt x="5570807" y="886264"/>
                </a:cubicBezTo>
                <a:cubicBezTo>
                  <a:pt x="5779478" y="623667"/>
                  <a:pt x="5880296" y="400929"/>
                  <a:pt x="6006905" y="253218"/>
                </a:cubicBezTo>
                <a:cubicBezTo>
                  <a:pt x="6133514" y="105507"/>
                  <a:pt x="6231988" y="52753"/>
                  <a:pt x="6330462"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0" end="0"/>
                                            </p:txEl>
                                          </p:spTgt>
                                        </p:tgtEl>
                                        <p:attrNameLst>
                                          <p:attrName>style.visibility</p:attrName>
                                        </p:attrNameLst>
                                      </p:cBhvr>
                                      <p:to>
                                        <p:strVal val="visible"/>
                                      </p:to>
                                    </p:set>
                                    <p:anim calcmode="lin" valueType="num">
                                      <p:cBhvr additive="base">
                                        <p:cTn id="7" dur="500" fill="hold"/>
                                        <p:tgtEl>
                                          <p:spTgt spid="1740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10"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8"/>
                                        </p:tgtEl>
                                        <p:attrNameLst>
                                          <p:attrName>style.visibility</p:attrName>
                                        </p:attrNameLst>
                                      </p:cBhvr>
                                      <p:to>
                                        <p:strVal val="visible"/>
                                      </p:to>
                                    </p:set>
                                    <p:animEffect transition="in" filter="fade">
                                      <p:cBhvr>
                                        <p:cTn id="14" dur="500"/>
                                        <p:tgtEl>
                                          <p:spTgt spid="48"/>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70"/>
                                        </p:tgtEl>
                                        <p:attrNameLst>
                                          <p:attrName>style.visibility</p:attrName>
                                        </p:attrNameLst>
                                      </p:cBhvr>
                                      <p:to>
                                        <p:strVal val="visible"/>
                                      </p:to>
                                    </p:set>
                                    <p:anim calcmode="lin" valueType="num">
                                      <p:cBhvr>
                                        <p:cTn id="17" dur="500" fill="hold"/>
                                        <p:tgtEl>
                                          <p:spTgt spid="70"/>
                                        </p:tgtEl>
                                        <p:attrNameLst>
                                          <p:attrName>ppt_w</p:attrName>
                                        </p:attrNameLst>
                                      </p:cBhvr>
                                      <p:tavLst>
                                        <p:tav tm="0">
                                          <p:val>
                                            <p:fltVal val="0"/>
                                          </p:val>
                                        </p:tav>
                                        <p:tav tm="100000">
                                          <p:val>
                                            <p:strVal val="#ppt_w"/>
                                          </p:val>
                                        </p:tav>
                                      </p:tavLst>
                                    </p:anim>
                                    <p:anim calcmode="lin" valueType="num">
                                      <p:cBhvr>
                                        <p:cTn id="18" dur="500" fill="hold"/>
                                        <p:tgtEl>
                                          <p:spTgt spid="70"/>
                                        </p:tgtEl>
                                        <p:attrNameLst>
                                          <p:attrName>ppt_h</p:attrName>
                                        </p:attrNameLst>
                                      </p:cBhvr>
                                      <p:tavLst>
                                        <p:tav tm="0">
                                          <p:val>
                                            <p:fltVal val="0"/>
                                          </p:val>
                                        </p:tav>
                                        <p:tav tm="100000">
                                          <p:val>
                                            <p:strVal val="#ppt_h"/>
                                          </p:val>
                                        </p:tav>
                                      </p:tavLst>
                                    </p:anim>
                                    <p:animEffect transition="in" filter="fade">
                                      <p:cBhvr>
                                        <p:cTn id="19" dur="500"/>
                                        <p:tgtEl>
                                          <p:spTgt spid="70"/>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71"/>
                                        </p:tgtEl>
                                        <p:attrNameLst>
                                          <p:attrName>style.visibility</p:attrName>
                                        </p:attrNameLst>
                                      </p:cBhvr>
                                      <p:to>
                                        <p:strVal val="visible"/>
                                      </p:to>
                                    </p:set>
                                    <p:anim calcmode="lin" valueType="num">
                                      <p:cBhvr>
                                        <p:cTn id="22" dur="500" fill="hold"/>
                                        <p:tgtEl>
                                          <p:spTgt spid="71"/>
                                        </p:tgtEl>
                                        <p:attrNameLst>
                                          <p:attrName>ppt_w</p:attrName>
                                        </p:attrNameLst>
                                      </p:cBhvr>
                                      <p:tavLst>
                                        <p:tav tm="0">
                                          <p:val>
                                            <p:fltVal val="0"/>
                                          </p:val>
                                        </p:tav>
                                        <p:tav tm="100000">
                                          <p:val>
                                            <p:strVal val="#ppt_w"/>
                                          </p:val>
                                        </p:tav>
                                      </p:tavLst>
                                    </p:anim>
                                    <p:anim calcmode="lin" valueType="num">
                                      <p:cBhvr>
                                        <p:cTn id="23" dur="500" fill="hold"/>
                                        <p:tgtEl>
                                          <p:spTgt spid="71"/>
                                        </p:tgtEl>
                                        <p:attrNameLst>
                                          <p:attrName>ppt_h</p:attrName>
                                        </p:attrNameLst>
                                      </p:cBhvr>
                                      <p:tavLst>
                                        <p:tav tm="0">
                                          <p:val>
                                            <p:fltVal val="0"/>
                                          </p:val>
                                        </p:tav>
                                        <p:tav tm="100000">
                                          <p:val>
                                            <p:strVal val="#ppt_h"/>
                                          </p:val>
                                        </p:tav>
                                      </p:tavLst>
                                    </p:anim>
                                    <p:animEffect transition="in" filter="fade">
                                      <p:cBhvr>
                                        <p:cTn id="24" dur="500"/>
                                        <p:tgtEl>
                                          <p:spTgt spid="71"/>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72"/>
                                        </p:tgtEl>
                                        <p:attrNameLst>
                                          <p:attrName>style.visibility</p:attrName>
                                        </p:attrNameLst>
                                      </p:cBhvr>
                                      <p:to>
                                        <p:strVal val="visible"/>
                                      </p:to>
                                    </p:set>
                                    <p:anim calcmode="lin" valueType="num">
                                      <p:cBhvr>
                                        <p:cTn id="27" dur="500" fill="hold"/>
                                        <p:tgtEl>
                                          <p:spTgt spid="72"/>
                                        </p:tgtEl>
                                        <p:attrNameLst>
                                          <p:attrName>ppt_w</p:attrName>
                                        </p:attrNameLst>
                                      </p:cBhvr>
                                      <p:tavLst>
                                        <p:tav tm="0">
                                          <p:val>
                                            <p:fltVal val="0"/>
                                          </p:val>
                                        </p:tav>
                                        <p:tav tm="100000">
                                          <p:val>
                                            <p:strVal val="#ppt_w"/>
                                          </p:val>
                                        </p:tav>
                                      </p:tavLst>
                                    </p:anim>
                                    <p:anim calcmode="lin" valueType="num">
                                      <p:cBhvr>
                                        <p:cTn id="28" dur="500" fill="hold"/>
                                        <p:tgtEl>
                                          <p:spTgt spid="72"/>
                                        </p:tgtEl>
                                        <p:attrNameLst>
                                          <p:attrName>ppt_h</p:attrName>
                                        </p:attrNameLst>
                                      </p:cBhvr>
                                      <p:tavLst>
                                        <p:tav tm="0">
                                          <p:val>
                                            <p:fltVal val="0"/>
                                          </p:val>
                                        </p:tav>
                                        <p:tav tm="100000">
                                          <p:val>
                                            <p:strVal val="#ppt_h"/>
                                          </p:val>
                                        </p:tav>
                                      </p:tavLst>
                                    </p:anim>
                                    <p:animEffect transition="in" filter="fade">
                                      <p:cBhvr>
                                        <p:cTn id="29" dur="500"/>
                                        <p:tgtEl>
                                          <p:spTgt spid="7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fade">
                                      <p:cBhvr>
                                        <p:cTn id="32" dur="500"/>
                                        <p:tgtEl>
                                          <p:spTgt spid="47"/>
                                        </p:tgtEl>
                                      </p:cBhvr>
                                    </p:animEffect>
                                  </p:childTnLst>
                                </p:cTn>
                              </p:par>
                              <p:par>
                                <p:cTn id="33" presetID="6" presetClass="emph" presetSubtype="0" repeatCount="indefinite" accel="50000" decel="50000" autoRev="1" fill="hold" nodeType="withEffect">
                                  <p:stCondLst>
                                    <p:cond delay="0"/>
                                  </p:stCondLst>
                                  <p:childTnLst>
                                    <p:animScale>
                                      <p:cBhvr>
                                        <p:cTn id="34" dur="3000" fill="hold"/>
                                        <p:tgtEl>
                                          <p:spTgt spid="47"/>
                                        </p:tgtEl>
                                      </p:cBhvr>
                                      <p:by x="25000" y="100000"/>
                                    </p:animScale>
                                  </p:childTnLst>
                                </p:cTn>
                              </p:par>
                              <p:par>
                                <p:cTn id="35"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36" dur="3000" fill="hold"/>
                                        <p:tgtEl>
                                          <p:spTgt spid="47"/>
                                        </p:tgtEl>
                                        <p:attrNameLst>
                                          <p:attrName>ppt_x</p:attrName>
                                          <p:attrName>ppt_y</p:attrName>
                                        </p:attrNameLst>
                                      </p:cBhvr>
                                      <p:rCtr x="-68" y="0"/>
                                    </p:animMotion>
                                  </p:childTnLst>
                                </p:cTn>
                              </p:par>
                              <p:par>
                                <p:cTn id="37"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38" dur="3000" fill="hold"/>
                                        <p:tgtEl>
                                          <p:spTgt spid="48"/>
                                        </p:tgtEl>
                                        <p:attrNameLst>
                                          <p:attrName>ppt_x</p:attrName>
                                          <p:attrName>ppt_y</p:attrName>
                                        </p:attrNameLst>
                                      </p:cBhvr>
                                      <p:rCtr x="-114" y="0"/>
                                    </p:animMotion>
                                  </p:childTnLst>
                                </p:cTn>
                              </p:par>
                            </p:childTnLst>
                          </p:cTn>
                        </p:par>
                        <p:par>
                          <p:cTn id="39" fill="hold">
                            <p:stCondLst>
                              <p:cond delay="6000"/>
                            </p:stCondLst>
                            <p:childTnLst>
                              <p:par>
                                <p:cTn id="40" presetID="53" presetClass="entr" presetSubtype="0" fill="hold" nodeType="afterEffect">
                                  <p:stCondLst>
                                    <p:cond delay="30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subTnLst>
                                    <p:audio>
                                      <p:cMediaNode>
                                        <p:cTn display="0" masterRel="sameClick">
                                          <p:stCondLst>
                                            <p:cond evt="begin" delay="0">
                                              <p:tn val="40"/>
                                            </p:cond>
                                          </p:stCondLst>
                                          <p:endCondLst>
                                            <p:cond evt="onStopAudio" delay="0">
                                              <p:tgtEl>
                                                <p:sldTgt/>
                                              </p:tgtEl>
                                            </p:cond>
                                          </p:endCondLst>
                                        </p:cTn>
                                        <p:tgtEl>
                                          <p:sndTgt r:embed="rId4" name="arrow.wav"/>
                                        </p:tgtEl>
                                      </p:cMediaNode>
                                    </p:audio>
                                  </p:subTnLst>
                                </p:cTn>
                              </p:par>
                            </p:childTnLst>
                          </p:cTn>
                        </p:par>
                        <p:par>
                          <p:cTn id="45" fill="hold">
                            <p:stCondLst>
                              <p:cond delay="6800"/>
                            </p:stCondLst>
                            <p:childTnLst>
                              <p:par>
                                <p:cTn id="46" presetID="22" presetClass="entr" presetSubtype="8"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wipe(left)">
                                      <p:cBhvr>
                                        <p:cTn id="48" dur="500"/>
                                        <p:tgtEl>
                                          <p:spTgt spid="13"/>
                                        </p:tgtEl>
                                      </p:cBhvr>
                                    </p:animEffect>
                                  </p:childTnLst>
                                </p:cTn>
                              </p:par>
                            </p:childTnLst>
                          </p:cTn>
                        </p:par>
                        <p:par>
                          <p:cTn id="49" fill="hold">
                            <p:stCondLst>
                              <p:cond delay="7300"/>
                            </p:stCondLst>
                            <p:childTnLst>
                              <p:par>
                                <p:cTn id="50" presetID="53" presetClass="entr" presetSubtype="0" fill="hold" grpId="0" nodeType="afterEffect">
                                  <p:stCondLst>
                                    <p:cond delay="0"/>
                                  </p:stCondLst>
                                  <p:childTnLst>
                                    <p:set>
                                      <p:cBhvr>
                                        <p:cTn id="51" dur="1" fill="hold">
                                          <p:stCondLst>
                                            <p:cond delay="0"/>
                                          </p:stCondLst>
                                        </p:cTn>
                                        <p:tgtEl>
                                          <p:spTgt spid="14"/>
                                        </p:tgtEl>
                                        <p:attrNameLst>
                                          <p:attrName>style.visibility</p:attrName>
                                        </p:attrNameLst>
                                      </p:cBhvr>
                                      <p:to>
                                        <p:strVal val="visible"/>
                                      </p:to>
                                    </p:set>
                                    <p:anim calcmode="lin" valueType="num">
                                      <p:cBhvr>
                                        <p:cTn id="52" dur="500" fill="hold"/>
                                        <p:tgtEl>
                                          <p:spTgt spid="14"/>
                                        </p:tgtEl>
                                        <p:attrNameLst>
                                          <p:attrName>ppt_w</p:attrName>
                                        </p:attrNameLst>
                                      </p:cBhvr>
                                      <p:tavLst>
                                        <p:tav tm="0">
                                          <p:val>
                                            <p:fltVal val="0"/>
                                          </p:val>
                                        </p:tav>
                                        <p:tav tm="100000">
                                          <p:val>
                                            <p:strVal val="#ppt_w"/>
                                          </p:val>
                                        </p:tav>
                                      </p:tavLst>
                                    </p:anim>
                                    <p:anim calcmode="lin" valueType="num">
                                      <p:cBhvr>
                                        <p:cTn id="53" dur="500" fill="hold"/>
                                        <p:tgtEl>
                                          <p:spTgt spid="14"/>
                                        </p:tgtEl>
                                        <p:attrNameLst>
                                          <p:attrName>ppt_h</p:attrName>
                                        </p:attrNameLst>
                                      </p:cBhvr>
                                      <p:tavLst>
                                        <p:tav tm="0">
                                          <p:val>
                                            <p:fltVal val="0"/>
                                          </p:val>
                                        </p:tav>
                                        <p:tav tm="100000">
                                          <p:val>
                                            <p:strVal val="#ppt_h"/>
                                          </p:val>
                                        </p:tav>
                                      </p:tavLst>
                                    </p:anim>
                                    <p:animEffect transition="in" filter="fade">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74084">
                                            <p:txEl>
                                              <p:pRg st="6" end="6"/>
                                            </p:txEl>
                                          </p:spTgt>
                                        </p:tgtEl>
                                        <p:attrNameLst>
                                          <p:attrName>style.visibility</p:attrName>
                                        </p:attrNameLst>
                                      </p:cBhvr>
                                      <p:to>
                                        <p:strVal val="visible"/>
                                      </p:to>
                                    </p:set>
                                    <p:anim calcmode="lin" valueType="num">
                                      <p:cBhvr additive="base">
                                        <p:cTn id="59" dur="500" fill="hold"/>
                                        <p:tgtEl>
                                          <p:spTgt spid="174084">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74084">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4" name="arrow.wav"/>
                                        </p:tgtEl>
                                      </p:cMediaNode>
                                    </p:audio>
                                  </p:subTnLst>
                                </p:cTn>
                              </p:par>
                            </p:childTnLst>
                          </p:cTn>
                        </p:par>
                      </p:childTnLst>
                    </p:cTn>
                  </p:par>
                  <p:par>
                    <p:cTn id="61" fill="hold">
                      <p:stCondLst>
                        <p:cond delay="indefinite"/>
                      </p:stCondLst>
                      <p:childTnLst>
                        <p:par>
                          <p:cTn id="62" fill="hold">
                            <p:stCondLst>
                              <p:cond delay="0"/>
                            </p:stCondLst>
                            <p:childTnLst>
                              <p:par>
                                <p:cTn id="63" presetID="53" presetClass="entr" presetSubtype="0"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 calcmode="lin" valueType="num">
                                      <p:cBhvr>
                                        <p:cTn id="65" dur="500" fill="hold"/>
                                        <p:tgtEl>
                                          <p:spTgt spid="10"/>
                                        </p:tgtEl>
                                        <p:attrNameLst>
                                          <p:attrName>ppt_w</p:attrName>
                                        </p:attrNameLst>
                                      </p:cBhvr>
                                      <p:tavLst>
                                        <p:tav tm="0">
                                          <p:val>
                                            <p:fltVal val="0"/>
                                          </p:val>
                                        </p:tav>
                                        <p:tav tm="100000">
                                          <p:val>
                                            <p:strVal val="#ppt_w"/>
                                          </p:val>
                                        </p:tav>
                                      </p:tavLst>
                                    </p:anim>
                                    <p:anim calcmode="lin" valueType="num">
                                      <p:cBhvr>
                                        <p:cTn id="66" dur="500" fill="hold"/>
                                        <p:tgtEl>
                                          <p:spTgt spid="10"/>
                                        </p:tgtEl>
                                        <p:attrNameLst>
                                          <p:attrName>ppt_h</p:attrName>
                                        </p:attrNameLst>
                                      </p:cBhvr>
                                      <p:tavLst>
                                        <p:tav tm="0">
                                          <p:val>
                                            <p:fltVal val="0"/>
                                          </p:val>
                                        </p:tav>
                                        <p:tav tm="100000">
                                          <p:val>
                                            <p:strVal val="#ppt_h"/>
                                          </p:val>
                                        </p:tav>
                                      </p:tavLst>
                                    </p:anim>
                                    <p:animEffect transition="in" filter="fade">
                                      <p:cBhvr>
                                        <p:cTn id="67" dur="500"/>
                                        <p:tgtEl>
                                          <p:spTgt spid="10"/>
                                        </p:tgtEl>
                                      </p:cBhvr>
                                    </p:animEffect>
                                  </p:childTnLst>
                                  <p:subTnLst>
                                    <p:audio>
                                      <p:cMediaNode>
                                        <p:cTn display="0" masterRel="sameClick">
                                          <p:stCondLst>
                                            <p:cond evt="begin" delay="0">
                                              <p:tn val="63"/>
                                            </p:cond>
                                          </p:stCondLst>
                                          <p:endCondLst>
                                            <p:cond evt="onStopAudio" delay="0">
                                              <p:tgtEl>
                                                <p:sldTgt/>
                                              </p:tgtEl>
                                            </p:cond>
                                          </p:endCondLst>
                                        </p:cTn>
                                        <p:tgtEl>
                                          <p:sndTgt r:embed="rId3" name="camera.wav"/>
                                        </p:tgtEl>
                                      </p:cMediaNode>
                                    </p:audio>
                                  </p:subTnLst>
                                </p:cTn>
                              </p:par>
                            </p:childTnLst>
                          </p:cTn>
                        </p:par>
                      </p:childTnLst>
                    </p:cTn>
                  </p:par>
                  <p:par>
                    <p:cTn id="68" fill="hold">
                      <p:stCondLst>
                        <p:cond delay="indefinite"/>
                      </p:stCondLst>
                      <p:childTnLst>
                        <p:par>
                          <p:cTn id="69" fill="hold">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11"/>
                                        </p:tgtEl>
                                        <p:attrNameLst>
                                          <p:attrName>style.visibility</p:attrName>
                                        </p:attrNameLst>
                                      </p:cBhvr>
                                      <p:to>
                                        <p:strVal val="visible"/>
                                      </p:to>
                                    </p:set>
                                    <p:anim calcmode="lin" valueType="num">
                                      <p:cBhvr>
                                        <p:cTn id="72" dur="500" fill="hold"/>
                                        <p:tgtEl>
                                          <p:spTgt spid="11"/>
                                        </p:tgtEl>
                                        <p:attrNameLst>
                                          <p:attrName>ppt_w</p:attrName>
                                        </p:attrNameLst>
                                      </p:cBhvr>
                                      <p:tavLst>
                                        <p:tav tm="0">
                                          <p:val>
                                            <p:fltVal val="0"/>
                                          </p:val>
                                        </p:tav>
                                        <p:tav tm="100000">
                                          <p:val>
                                            <p:strVal val="#ppt_w"/>
                                          </p:val>
                                        </p:tav>
                                      </p:tavLst>
                                    </p:anim>
                                    <p:anim calcmode="lin" valueType="num">
                                      <p:cBhvr>
                                        <p:cTn id="73" dur="500" fill="hold"/>
                                        <p:tgtEl>
                                          <p:spTgt spid="11"/>
                                        </p:tgtEl>
                                        <p:attrNameLst>
                                          <p:attrName>ppt_h</p:attrName>
                                        </p:attrNameLst>
                                      </p:cBhvr>
                                      <p:tavLst>
                                        <p:tav tm="0">
                                          <p:val>
                                            <p:fltVal val="0"/>
                                          </p:val>
                                        </p:tav>
                                        <p:tav tm="100000">
                                          <p:val>
                                            <p:strVal val="#ppt_h"/>
                                          </p:val>
                                        </p:tav>
                                      </p:tavLst>
                                    </p:anim>
                                    <p:animEffect transition="in" filter="fade">
                                      <p:cBhvr>
                                        <p:cTn id="74" dur="500"/>
                                        <p:tgtEl>
                                          <p:spTgt spid="11"/>
                                        </p:tgtEl>
                                      </p:cBhvr>
                                    </p:animEffect>
                                  </p:childTnLst>
                                  <p:subTnLst>
                                    <p:audio>
                                      <p:cMediaNode>
                                        <p:cTn display="0" masterRel="sameClick">
                                          <p:stCondLst>
                                            <p:cond evt="begin" delay="0">
                                              <p:tn val="70"/>
                                            </p:cond>
                                          </p:stCondLst>
                                          <p:endCondLst>
                                            <p:cond evt="onStopAudio" delay="0">
                                              <p:tgtEl>
                                                <p:sldTgt/>
                                              </p:tgtEl>
                                            </p:cond>
                                          </p:endCondLst>
                                        </p:cTn>
                                        <p:tgtEl>
                                          <p:sndTgt r:embed="rId3" name="camera.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74084">
                                            <p:txEl>
                                              <p:pRg st="7" end="7"/>
                                            </p:txEl>
                                          </p:spTgt>
                                        </p:tgtEl>
                                        <p:attrNameLst>
                                          <p:attrName>style.visibility</p:attrName>
                                        </p:attrNameLst>
                                      </p:cBhvr>
                                      <p:to>
                                        <p:strVal val="visible"/>
                                      </p:to>
                                    </p:set>
                                    <p:anim calcmode="lin" valueType="num">
                                      <p:cBhvr additive="base">
                                        <p:cTn id="79" dur="500" fill="hold"/>
                                        <p:tgtEl>
                                          <p:spTgt spid="174084">
                                            <p:txEl>
                                              <p:pRg st="7" end="7"/>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74084">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4" name="arrow.wav"/>
                                        </p:tgtEl>
                                      </p:cMediaNode>
                                    </p:audio>
                                  </p:subTnLst>
                                </p:cTn>
                              </p:par>
                            </p:childTnLst>
                          </p:cTn>
                        </p:par>
                      </p:childTnLst>
                    </p:cTn>
                  </p:par>
                  <p:par>
                    <p:cTn id="81" fill="hold">
                      <p:stCondLst>
                        <p:cond delay="indefinite"/>
                      </p:stCondLst>
                      <p:childTnLst>
                        <p:par>
                          <p:cTn id="82" fill="hold">
                            <p:stCondLst>
                              <p:cond delay="0"/>
                            </p:stCondLst>
                            <p:childTnLst>
                              <p:par>
                                <p:cTn id="83" presetID="53" presetClass="entr" presetSubtype="0" fill="hold" grpId="0" nodeType="clickEffect">
                                  <p:stCondLst>
                                    <p:cond delay="0"/>
                                  </p:stCondLst>
                                  <p:childTnLst>
                                    <p:set>
                                      <p:cBhvr>
                                        <p:cTn id="84" dur="1" fill="hold">
                                          <p:stCondLst>
                                            <p:cond delay="0"/>
                                          </p:stCondLst>
                                        </p:cTn>
                                        <p:tgtEl>
                                          <p:spTgt spid="63"/>
                                        </p:tgtEl>
                                        <p:attrNameLst>
                                          <p:attrName>style.visibility</p:attrName>
                                        </p:attrNameLst>
                                      </p:cBhvr>
                                      <p:to>
                                        <p:strVal val="visible"/>
                                      </p:to>
                                    </p:set>
                                    <p:anim calcmode="lin" valueType="num">
                                      <p:cBhvr>
                                        <p:cTn id="85" dur="500" fill="hold"/>
                                        <p:tgtEl>
                                          <p:spTgt spid="63"/>
                                        </p:tgtEl>
                                        <p:attrNameLst>
                                          <p:attrName>ppt_w</p:attrName>
                                        </p:attrNameLst>
                                      </p:cBhvr>
                                      <p:tavLst>
                                        <p:tav tm="0">
                                          <p:val>
                                            <p:fltVal val="0"/>
                                          </p:val>
                                        </p:tav>
                                        <p:tav tm="100000">
                                          <p:val>
                                            <p:strVal val="#ppt_w"/>
                                          </p:val>
                                        </p:tav>
                                      </p:tavLst>
                                    </p:anim>
                                    <p:anim calcmode="lin" valueType="num">
                                      <p:cBhvr>
                                        <p:cTn id="86" dur="500" fill="hold"/>
                                        <p:tgtEl>
                                          <p:spTgt spid="63"/>
                                        </p:tgtEl>
                                        <p:attrNameLst>
                                          <p:attrName>ppt_h</p:attrName>
                                        </p:attrNameLst>
                                      </p:cBhvr>
                                      <p:tavLst>
                                        <p:tav tm="0">
                                          <p:val>
                                            <p:fltVal val="0"/>
                                          </p:val>
                                        </p:tav>
                                        <p:tav tm="100000">
                                          <p:val>
                                            <p:strVal val="#ppt_h"/>
                                          </p:val>
                                        </p:tav>
                                      </p:tavLst>
                                    </p:anim>
                                    <p:animEffect transition="in" filter="fade">
                                      <p:cBhvr>
                                        <p:cTn id="87" dur="500"/>
                                        <p:tgtEl>
                                          <p:spTgt spid="63"/>
                                        </p:tgtEl>
                                      </p:cBhvr>
                                    </p:animEffect>
                                  </p:childTnLst>
                                  <p:subTnLst>
                                    <p:audio>
                                      <p:cMediaNode>
                                        <p:cTn display="0" masterRel="sameClick">
                                          <p:stCondLst>
                                            <p:cond evt="begin" delay="0">
                                              <p:tn val="83"/>
                                            </p:cond>
                                          </p:stCondLst>
                                          <p:endCondLst>
                                            <p:cond evt="onStopAudio" delay="0">
                                              <p:tgtEl>
                                                <p:sldTgt/>
                                              </p:tgtEl>
                                            </p:cond>
                                          </p:endCondLst>
                                        </p:cTn>
                                        <p:tgtEl>
                                          <p:sndTgt r:embed="rId3" name="camera.wav"/>
                                        </p:tgtEl>
                                      </p:cMediaNode>
                                    </p:audio>
                                  </p:subTnLst>
                                </p:cTn>
                              </p:par>
                              <p:par>
                                <p:cTn id="88" presetID="22" presetClass="entr" presetSubtype="4" fill="hold" nodeType="withEffect">
                                  <p:stCondLst>
                                    <p:cond delay="0"/>
                                  </p:stCondLst>
                                  <p:childTnLst>
                                    <p:set>
                                      <p:cBhvr>
                                        <p:cTn id="89" dur="1" fill="hold">
                                          <p:stCondLst>
                                            <p:cond delay="0"/>
                                          </p:stCondLst>
                                        </p:cTn>
                                        <p:tgtEl>
                                          <p:spTgt spid="67"/>
                                        </p:tgtEl>
                                        <p:attrNameLst>
                                          <p:attrName>style.visibility</p:attrName>
                                        </p:attrNameLst>
                                      </p:cBhvr>
                                      <p:to>
                                        <p:strVal val="visible"/>
                                      </p:to>
                                    </p:set>
                                    <p:animEffect transition="in" filter="wipe(down)">
                                      <p:cBhvr>
                                        <p:cTn id="90" dur="500"/>
                                        <p:tgtEl>
                                          <p:spTgt spid="67"/>
                                        </p:tgtEl>
                                      </p:cBhvr>
                                    </p:animEffect>
                                  </p:childTnLst>
                                </p:cTn>
                              </p:par>
                            </p:childTnLst>
                          </p:cTn>
                        </p:par>
                      </p:childTnLst>
                    </p:cTn>
                  </p:par>
                  <p:par>
                    <p:cTn id="91" fill="hold">
                      <p:stCondLst>
                        <p:cond delay="indefinite"/>
                      </p:stCondLst>
                      <p:childTnLst>
                        <p:par>
                          <p:cTn id="92" fill="hold">
                            <p:stCondLst>
                              <p:cond delay="0"/>
                            </p:stCondLst>
                            <p:childTnLst>
                              <p:par>
                                <p:cTn id="93" presetID="53" presetClass="entr" presetSubtype="0" fill="hold" grpId="0" nodeType="clickEffect">
                                  <p:stCondLst>
                                    <p:cond delay="0"/>
                                  </p:stCondLst>
                                  <p:childTnLst>
                                    <p:set>
                                      <p:cBhvr>
                                        <p:cTn id="94" dur="1" fill="hold">
                                          <p:stCondLst>
                                            <p:cond delay="0"/>
                                          </p:stCondLst>
                                        </p:cTn>
                                        <p:tgtEl>
                                          <p:spTgt spid="64"/>
                                        </p:tgtEl>
                                        <p:attrNameLst>
                                          <p:attrName>style.visibility</p:attrName>
                                        </p:attrNameLst>
                                      </p:cBhvr>
                                      <p:to>
                                        <p:strVal val="visible"/>
                                      </p:to>
                                    </p:set>
                                    <p:anim calcmode="lin" valueType="num">
                                      <p:cBhvr>
                                        <p:cTn id="95" dur="500" fill="hold"/>
                                        <p:tgtEl>
                                          <p:spTgt spid="64"/>
                                        </p:tgtEl>
                                        <p:attrNameLst>
                                          <p:attrName>ppt_w</p:attrName>
                                        </p:attrNameLst>
                                      </p:cBhvr>
                                      <p:tavLst>
                                        <p:tav tm="0">
                                          <p:val>
                                            <p:fltVal val="0"/>
                                          </p:val>
                                        </p:tav>
                                        <p:tav tm="100000">
                                          <p:val>
                                            <p:strVal val="#ppt_w"/>
                                          </p:val>
                                        </p:tav>
                                      </p:tavLst>
                                    </p:anim>
                                    <p:anim calcmode="lin" valueType="num">
                                      <p:cBhvr>
                                        <p:cTn id="96" dur="500" fill="hold"/>
                                        <p:tgtEl>
                                          <p:spTgt spid="64"/>
                                        </p:tgtEl>
                                        <p:attrNameLst>
                                          <p:attrName>ppt_h</p:attrName>
                                        </p:attrNameLst>
                                      </p:cBhvr>
                                      <p:tavLst>
                                        <p:tav tm="0">
                                          <p:val>
                                            <p:fltVal val="0"/>
                                          </p:val>
                                        </p:tav>
                                        <p:tav tm="100000">
                                          <p:val>
                                            <p:strVal val="#ppt_h"/>
                                          </p:val>
                                        </p:tav>
                                      </p:tavLst>
                                    </p:anim>
                                    <p:animEffect transition="in" filter="fade">
                                      <p:cBhvr>
                                        <p:cTn id="97" dur="500"/>
                                        <p:tgtEl>
                                          <p:spTgt spid="64"/>
                                        </p:tgtEl>
                                      </p:cBhvr>
                                    </p:animEffect>
                                  </p:childTnLst>
                                  <p:subTnLst>
                                    <p:audio>
                                      <p:cMediaNode>
                                        <p:cTn display="0" masterRel="sameClick">
                                          <p:stCondLst>
                                            <p:cond evt="begin" delay="0">
                                              <p:tn val="93"/>
                                            </p:cond>
                                          </p:stCondLst>
                                          <p:endCondLst>
                                            <p:cond evt="onStopAudio" delay="0">
                                              <p:tgtEl>
                                                <p:sldTgt/>
                                              </p:tgtEl>
                                            </p:cond>
                                          </p:endCondLst>
                                        </p:cTn>
                                        <p:tgtEl>
                                          <p:sndTgt r:embed="rId3" name="camera.wav"/>
                                        </p:tgtEl>
                                      </p:cMediaNode>
                                    </p:audio>
                                  </p:subTnLst>
                                </p:cTn>
                              </p:par>
                              <p:par>
                                <p:cTn id="98" presetID="22" presetClass="entr" presetSubtype="4" fill="hold" nodeType="withEffect">
                                  <p:stCondLst>
                                    <p:cond delay="0"/>
                                  </p:stCondLst>
                                  <p:childTnLst>
                                    <p:set>
                                      <p:cBhvr>
                                        <p:cTn id="99" dur="1" fill="hold">
                                          <p:stCondLst>
                                            <p:cond delay="0"/>
                                          </p:stCondLst>
                                        </p:cTn>
                                        <p:tgtEl>
                                          <p:spTgt spid="68"/>
                                        </p:tgtEl>
                                        <p:attrNameLst>
                                          <p:attrName>style.visibility</p:attrName>
                                        </p:attrNameLst>
                                      </p:cBhvr>
                                      <p:to>
                                        <p:strVal val="visible"/>
                                      </p:to>
                                    </p:set>
                                    <p:animEffect transition="in" filter="wipe(down)">
                                      <p:cBhvr>
                                        <p:cTn id="100" dur="500"/>
                                        <p:tgtEl>
                                          <p:spTgt spid="68"/>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1" fill="hold" nodeType="clickEffect">
                                  <p:stCondLst>
                                    <p:cond delay="0"/>
                                  </p:stCondLst>
                                  <p:childTnLst>
                                    <p:set>
                                      <p:cBhvr>
                                        <p:cTn id="104" dur="1" fill="hold">
                                          <p:stCondLst>
                                            <p:cond delay="0"/>
                                          </p:stCondLst>
                                        </p:cTn>
                                        <p:tgtEl>
                                          <p:spTgt spid="26"/>
                                        </p:tgtEl>
                                        <p:attrNameLst>
                                          <p:attrName>style.visibility</p:attrName>
                                        </p:attrNameLst>
                                      </p:cBhvr>
                                      <p:to>
                                        <p:strVal val="visible"/>
                                      </p:to>
                                    </p:set>
                                    <p:animEffect transition="in" filter="wipe(up)">
                                      <p:cBhvr>
                                        <p:cTn id="105" dur="1000"/>
                                        <p:tgtEl>
                                          <p:spTgt spid="26"/>
                                        </p:tgtEl>
                                      </p:cBhvr>
                                    </p:animEffect>
                                  </p:childTnLst>
                                  <p:subTnLst>
                                    <p:audio>
                                      <p:cMediaNode>
                                        <p:cTn display="0" masterRel="sameClick">
                                          <p:stCondLst>
                                            <p:cond evt="begin" delay="0">
                                              <p:tn val="103"/>
                                            </p:cond>
                                          </p:stCondLst>
                                          <p:endCondLst>
                                            <p:cond evt="onStopAudio" delay="0">
                                              <p:tgtEl>
                                                <p:sldTgt/>
                                              </p:tgtEl>
                                            </p:cond>
                                          </p:endCondLst>
                                        </p:cTn>
                                        <p:tgtEl>
                                          <p:sndTgt r:embed="rId5" name="chimes.wav"/>
                                        </p:tgtEl>
                                      </p:cMediaNode>
                                    </p:audio>
                                  </p:subTnLst>
                                </p:cTn>
                              </p:par>
                            </p:childTnLst>
                          </p:cTn>
                        </p:par>
                      </p:childTnLst>
                    </p:cTn>
                  </p:par>
                  <p:par>
                    <p:cTn id="106" fill="hold">
                      <p:stCondLst>
                        <p:cond delay="indefinite"/>
                      </p:stCondLst>
                      <p:childTnLst>
                        <p:par>
                          <p:cTn id="107" fill="hold">
                            <p:stCondLst>
                              <p:cond delay="0"/>
                            </p:stCondLst>
                            <p:childTnLst>
                              <p:par>
                                <p:cTn id="108" presetID="53" presetClass="entr" presetSubtype="0" fill="hold" grpId="0" nodeType="clickEffect">
                                  <p:stCondLst>
                                    <p:cond delay="0"/>
                                  </p:stCondLst>
                                  <p:childTnLst>
                                    <p:set>
                                      <p:cBhvr>
                                        <p:cTn id="109" dur="1" fill="hold">
                                          <p:stCondLst>
                                            <p:cond delay="0"/>
                                          </p:stCondLst>
                                        </p:cTn>
                                        <p:tgtEl>
                                          <p:spTgt spid="15"/>
                                        </p:tgtEl>
                                        <p:attrNameLst>
                                          <p:attrName>style.visibility</p:attrName>
                                        </p:attrNameLst>
                                      </p:cBhvr>
                                      <p:to>
                                        <p:strVal val="visible"/>
                                      </p:to>
                                    </p:set>
                                    <p:anim calcmode="lin" valueType="num">
                                      <p:cBhvr>
                                        <p:cTn id="110" dur="500" fill="hold"/>
                                        <p:tgtEl>
                                          <p:spTgt spid="15"/>
                                        </p:tgtEl>
                                        <p:attrNameLst>
                                          <p:attrName>ppt_w</p:attrName>
                                        </p:attrNameLst>
                                      </p:cBhvr>
                                      <p:tavLst>
                                        <p:tav tm="0">
                                          <p:val>
                                            <p:fltVal val="0"/>
                                          </p:val>
                                        </p:tav>
                                        <p:tav tm="100000">
                                          <p:val>
                                            <p:strVal val="#ppt_w"/>
                                          </p:val>
                                        </p:tav>
                                      </p:tavLst>
                                    </p:anim>
                                    <p:anim calcmode="lin" valueType="num">
                                      <p:cBhvr>
                                        <p:cTn id="111" dur="500" fill="hold"/>
                                        <p:tgtEl>
                                          <p:spTgt spid="15"/>
                                        </p:tgtEl>
                                        <p:attrNameLst>
                                          <p:attrName>ppt_h</p:attrName>
                                        </p:attrNameLst>
                                      </p:cBhvr>
                                      <p:tavLst>
                                        <p:tav tm="0">
                                          <p:val>
                                            <p:fltVal val="0"/>
                                          </p:val>
                                        </p:tav>
                                        <p:tav tm="100000">
                                          <p:val>
                                            <p:strVal val="#ppt_h"/>
                                          </p:val>
                                        </p:tav>
                                      </p:tavLst>
                                    </p:anim>
                                    <p:animEffect transition="in" filter="fade">
                                      <p:cBhvr>
                                        <p:cTn id="112" dur="500"/>
                                        <p:tgtEl>
                                          <p:spTgt spid="15"/>
                                        </p:tgtEl>
                                      </p:cBhvr>
                                    </p:animEffect>
                                  </p:childTnLst>
                                  <p:subTnLst>
                                    <p:audio>
                                      <p:cMediaNode>
                                        <p:cTn display="0" masterRel="sameClick">
                                          <p:stCondLst>
                                            <p:cond evt="begin" delay="0">
                                              <p:tn val="108"/>
                                            </p:cond>
                                          </p:stCondLst>
                                          <p:endCondLst>
                                            <p:cond evt="onStopAudio" delay="0">
                                              <p:tgtEl>
                                                <p:sldTgt/>
                                              </p:tgtEl>
                                            </p:cond>
                                          </p:endCondLst>
                                        </p:cTn>
                                        <p:tgtEl>
                                          <p:sndTgt r:embed="rId6" name="cashreg.wav"/>
                                        </p:tgtEl>
                                      </p:cMediaNode>
                                    </p:audio>
                                  </p:sub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27"/>
                                        </p:tgtEl>
                                        <p:attrNameLst>
                                          <p:attrName>style.visibility</p:attrName>
                                        </p:attrNameLst>
                                      </p:cBhvr>
                                      <p:to>
                                        <p:strVal val="visible"/>
                                      </p:to>
                                    </p:set>
                                    <p:animEffect transition="in" filter="wipe(down)">
                                      <p:cBhvr>
                                        <p:cTn id="117" dur="1000"/>
                                        <p:tgtEl>
                                          <p:spTgt spid="27"/>
                                        </p:tgtEl>
                                      </p:cBhvr>
                                    </p:animEffect>
                                  </p:childTnLst>
                                  <p:subTnLst>
                                    <p:audio>
                                      <p:cMediaNode>
                                        <p:cTn display="0" masterRel="sameClick">
                                          <p:stCondLst>
                                            <p:cond evt="begin" delay="0">
                                              <p:tn val="115"/>
                                            </p:cond>
                                          </p:stCondLst>
                                          <p:endCondLst>
                                            <p:cond evt="onStopAudio" delay="0">
                                              <p:tgtEl>
                                                <p:sldTgt/>
                                              </p:tgtEl>
                                            </p:cond>
                                          </p:endCondLst>
                                        </p:cTn>
                                        <p:tgtEl>
                                          <p:sndTgt r:embed="rId5" name="chimes.wav"/>
                                        </p:tgtEl>
                                      </p:cMediaNode>
                                    </p:audio>
                                  </p:subTnLst>
                                </p:cTn>
                              </p:par>
                            </p:childTnLst>
                          </p:cTn>
                        </p:par>
                      </p:childTnLst>
                    </p:cTn>
                  </p:par>
                  <p:par>
                    <p:cTn id="118" fill="hold">
                      <p:stCondLst>
                        <p:cond delay="indefinite"/>
                      </p:stCondLst>
                      <p:childTnLst>
                        <p:par>
                          <p:cTn id="119" fill="hold">
                            <p:stCondLst>
                              <p:cond delay="0"/>
                            </p:stCondLst>
                            <p:childTnLst>
                              <p:par>
                                <p:cTn id="120" presetID="53" presetClass="entr" presetSubtype="0" fill="hold" grpId="0" nodeType="clickEffect">
                                  <p:stCondLst>
                                    <p:cond delay="0"/>
                                  </p:stCondLst>
                                  <p:childTnLst>
                                    <p:set>
                                      <p:cBhvr>
                                        <p:cTn id="121" dur="1" fill="hold">
                                          <p:stCondLst>
                                            <p:cond delay="0"/>
                                          </p:stCondLst>
                                        </p:cTn>
                                        <p:tgtEl>
                                          <p:spTgt spid="16"/>
                                        </p:tgtEl>
                                        <p:attrNameLst>
                                          <p:attrName>style.visibility</p:attrName>
                                        </p:attrNameLst>
                                      </p:cBhvr>
                                      <p:to>
                                        <p:strVal val="visible"/>
                                      </p:to>
                                    </p:set>
                                    <p:anim calcmode="lin" valueType="num">
                                      <p:cBhvr>
                                        <p:cTn id="122" dur="500" fill="hold"/>
                                        <p:tgtEl>
                                          <p:spTgt spid="16"/>
                                        </p:tgtEl>
                                        <p:attrNameLst>
                                          <p:attrName>ppt_w</p:attrName>
                                        </p:attrNameLst>
                                      </p:cBhvr>
                                      <p:tavLst>
                                        <p:tav tm="0">
                                          <p:val>
                                            <p:fltVal val="0"/>
                                          </p:val>
                                        </p:tav>
                                        <p:tav tm="100000">
                                          <p:val>
                                            <p:strVal val="#ppt_w"/>
                                          </p:val>
                                        </p:tav>
                                      </p:tavLst>
                                    </p:anim>
                                    <p:anim calcmode="lin" valueType="num">
                                      <p:cBhvr>
                                        <p:cTn id="123" dur="500" fill="hold"/>
                                        <p:tgtEl>
                                          <p:spTgt spid="16"/>
                                        </p:tgtEl>
                                        <p:attrNameLst>
                                          <p:attrName>ppt_h</p:attrName>
                                        </p:attrNameLst>
                                      </p:cBhvr>
                                      <p:tavLst>
                                        <p:tav tm="0">
                                          <p:val>
                                            <p:fltVal val="0"/>
                                          </p:val>
                                        </p:tav>
                                        <p:tav tm="100000">
                                          <p:val>
                                            <p:strVal val="#ppt_h"/>
                                          </p:val>
                                        </p:tav>
                                      </p:tavLst>
                                    </p:anim>
                                    <p:animEffect transition="in" filter="fade">
                                      <p:cBhvr>
                                        <p:cTn id="124" dur="500"/>
                                        <p:tgtEl>
                                          <p:spTgt spid="16"/>
                                        </p:tgtEl>
                                      </p:cBhvr>
                                    </p:animEffect>
                                  </p:childTnLst>
                                  <p:subTnLst>
                                    <p:audio>
                                      <p:cMediaNode>
                                        <p:cTn display="0" masterRel="sameClick">
                                          <p:stCondLst>
                                            <p:cond evt="begin" delay="0">
                                              <p:tn val="120"/>
                                            </p:cond>
                                          </p:stCondLst>
                                          <p:endCondLst>
                                            <p:cond evt="onStopAudio" delay="0">
                                              <p:tgtEl>
                                                <p:sldTgt/>
                                              </p:tgtEl>
                                            </p:cond>
                                          </p:endCondLst>
                                        </p:cTn>
                                        <p:tgtEl>
                                          <p:sndTgt r:embed="rId6" name="cashreg.wav"/>
                                        </p:tgtEl>
                                      </p:cMediaNode>
                                    </p:audio>
                                  </p:subTnLst>
                                </p:cTn>
                              </p:par>
                            </p:childTnLst>
                          </p:cTn>
                        </p:par>
                      </p:childTnLst>
                    </p:cTn>
                  </p:par>
                  <p:par>
                    <p:cTn id="125" fill="hold">
                      <p:stCondLst>
                        <p:cond delay="indefinite"/>
                      </p:stCondLst>
                      <p:childTnLst>
                        <p:par>
                          <p:cTn id="126" fill="hold">
                            <p:stCondLst>
                              <p:cond delay="0"/>
                            </p:stCondLst>
                            <p:childTnLst>
                              <p:par>
                                <p:cTn id="127" presetID="22" presetClass="entr" presetSubtype="1" fill="hold" nodeType="clickEffect">
                                  <p:stCondLst>
                                    <p:cond delay="0"/>
                                  </p:stCondLst>
                                  <p:childTnLst>
                                    <p:set>
                                      <p:cBhvr>
                                        <p:cTn id="128" dur="1" fill="hold">
                                          <p:stCondLst>
                                            <p:cond delay="0"/>
                                          </p:stCondLst>
                                        </p:cTn>
                                        <p:tgtEl>
                                          <p:spTgt spid="28"/>
                                        </p:tgtEl>
                                        <p:attrNameLst>
                                          <p:attrName>style.visibility</p:attrName>
                                        </p:attrNameLst>
                                      </p:cBhvr>
                                      <p:to>
                                        <p:strVal val="visible"/>
                                      </p:to>
                                    </p:set>
                                    <p:animEffect transition="in" filter="wipe(up)">
                                      <p:cBhvr>
                                        <p:cTn id="129" dur="1000"/>
                                        <p:tgtEl>
                                          <p:spTgt spid="28"/>
                                        </p:tgtEl>
                                      </p:cBhvr>
                                    </p:animEffect>
                                  </p:childTnLst>
                                  <p:subTnLst>
                                    <p:audio>
                                      <p:cMediaNode>
                                        <p:cTn display="0" masterRel="sameClick">
                                          <p:stCondLst>
                                            <p:cond evt="begin" delay="0">
                                              <p:tn val="127"/>
                                            </p:cond>
                                          </p:stCondLst>
                                          <p:endCondLst>
                                            <p:cond evt="onStopAudio" delay="0">
                                              <p:tgtEl>
                                                <p:sldTgt/>
                                              </p:tgtEl>
                                            </p:cond>
                                          </p:endCondLst>
                                        </p:cTn>
                                        <p:tgtEl>
                                          <p:sndTgt r:embed="rId5" name="chimes.wav"/>
                                        </p:tgtEl>
                                      </p:cMediaNode>
                                    </p:audio>
                                  </p:subTnLst>
                                </p:cTn>
                              </p:par>
                            </p:childTnLst>
                          </p:cTn>
                        </p:par>
                      </p:childTnLst>
                    </p:cTn>
                  </p:par>
                  <p:par>
                    <p:cTn id="130" fill="hold">
                      <p:stCondLst>
                        <p:cond delay="indefinite"/>
                      </p:stCondLst>
                      <p:childTnLst>
                        <p:par>
                          <p:cTn id="131" fill="hold">
                            <p:stCondLst>
                              <p:cond delay="0"/>
                            </p:stCondLst>
                            <p:childTnLst>
                              <p:par>
                                <p:cTn id="132" presetID="53" presetClass="entr" presetSubtype="0" fill="hold" grpId="0" nodeType="clickEffect">
                                  <p:stCondLst>
                                    <p:cond delay="0"/>
                                  </p:stCondLst>
                                  <p:childTnLst>
                                    <p:set>
                                      <p:cBhvr>
                                        <p:cTn id="133" dur="1" fill="hold">
                                          <p:stCondLst>
                                            <p:cond delay="0"/>
                                          </p:stCondLst>
                                        </p:cTn>
                                        <p:tgtEl>
                                          <p:spTgt spid="17"/>
                                        </p:tgtEl>
                                        <p:attrNameLst>
                                          <p:attrName>style.visibility</p:attrName>
                                        </p:attrNameLst>
                                      </p:cBhvr>
                                      <p:to>
                                        <p:strVal val="visible"/>
                                      </p:to>
                                    </p:set>
                                    <p:anim calcmode="lin" valueType="num">
                                      <p:cBhvr>
                                        <p:cTn id="134" dur="500" fill="hold"/>
                                        <p:tgtEl>
                                          <p:spTgt spid="17"/>
                                        </p:tgtEl>
                                        <p:attrNameLst>
                                          <p:attrName>ppt_w</p:attrName>
                                        </p:attrNameLst>
                                      </p:cBhvr>
                                      <p:tavLst>
                                        <p:tav tm="0">
                                          <p:val>
                                            <p:fltVal val="0"/>
                                          </p:val>
                                        </p:tav>
                                        <p:tav tm="100000">
                                          <p:val>
                                            <p:strVal val="#ppt_w"/>
                                          </p:val>
                                        </p:tav>
                                      </p:tavLst>
                                    </p:anim>
                                    <p:anim calcmode="lin" valueType="num">
                                      <p:cBhvr>
                                        <p:cTn id="135" dur="500" fill="hold"/>
                                        <p:tgtEl>
                                          <p:spTgt spid="17"/>
                                        </p:tgtEl>
                                        <p:attrNameLst>
                                          <p:attrName>ppt_h</p:attrName>
                                        </p:attrNameLst>
                                      </p:cBhvr>
                                      <p:tavLst>
                                        <p:tav tm="0">
                                          <p:val>
                                            <p:fltVal val="0"/>
                                          </p:val>
                                        </p:tav>
                                        <p:tav tm="100000">
                                          <p:val>
                                            <p:strVal val="#ppt_h"/>
                                          </p:val>
                                        </p:tav>
                                      </p:tavLst>
                                    </p:anim>
                                    <p:animEffect transition="in" filter="fade">
                                      <p:cBhvr>
                                        <p:cTn id="136" dur="500"/>
                                        <p:tgtEl>
                                          <p:spTgt spid="17"/>
                                        </p:tgtEl>
                                      </p:cBhvr>
                                    </p:animEffect>
                                  </p:childTnLst>
                                  <p:subTnLst>
                                    <p:audio>
                                      <p:cMediaNode>
                                        <p:cTn display="0" masterRel="sameClick">
                                          <p:stCondLst>
                                            <p:cond evt="begin" delay="0">
                                              <p:tn val="132"/>
                                            </p:cond>
                                          </p:stCondLst>
                                          <p:endCondLst>
                                            <p:cond evt="onStopAudio" delay="0">
                                              <p:tgtEl>
                                                <p:sldTgt/>
                                              </p:tgtEl>
                                            </p:cond>
                                          </p:endCondLst>
                                        </p:cTn>
                                        <p:tgtEl>
                                          <p:sndTgt r:embed="rId6" name="cashreg.wav"/>
                                        </p:tgtEl>
                                      </p:cMediaNode>
                                    </p:audio>
                                  </p:sub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nodeType="clickEffect">
                                  <p:stCondLst>
                                    <p:cond delay="0"/>
                                  </p:stCondLst>
                                  <p:childTnLst>
                                    <p:set>
                                      <p:cBhvr>
                                        <p:cTn id="140" dur="1" fill="hold">
                                          <p:stCondLst>
                                            <p:cond delay="0"/>
                                          </p:stCondLst>
                                        </p:cTn>
                                        <p:tgtEl>
                                          <p:spTgt spid="29"/>
                                        </p:tgtEl>
                                        <p:attrNameLst>
                                          <p:attrName>style.visibility</p:attrName>
                                        </p:attrNameLst>
                                      </p:cBhvr>
                                      <p:to>
                                        <p:strVal val="visible"/>
                                      </p:to>
                                    </p:set>
                                    <p:animEffect transition="in" filter="wipe(down)">
                                      <p:cBhvr>
                                        <p:cTn id="141" dur="1000"/>
                                        <p:tgtEl>
                                          <p:spTgt spid="29"/>
                                        </p:tgtEl>
                                      </p:cBhvr>
                                    </p:animEffect>
                                  </p:childTnLst>
                                  <p:subTnLst>
                                    <p:audio>
                                      <p:cMediaNode>
                                        <p:cTn display="0" masterRel="sameClick">
                                          <p:stCondLst>
                                            <p:cond evt="begin" delay="0">
                                              <p:tn val="139"/>
                                            </p:cond>
                                          </p:stCondLst>
                                          <p:endCondLst>
                                            <p:cond evt="onStopAudio" delay="0">
                                              <p:tgtEl>
                                                <p:sldTgt/>
                                              </p:tgtEl>
                                            </p:cond>
                                          </p:endCondLst>
                                        </p:cTn>
                                        <p:tgtEl>
                                          <p:sndTgt r:embed="rId5" name="chimes.wav"/>
                                        </p:tgtEl>
                                      </p:cMediaNode>
                                    </p:audio>
                                  </p:subTnLst>
                                </p:cTn>
                              </p:par>
                            </p:childTnLst>
                          </p:cTn>
                        </p:par>
                      </p:childTnLst>
                    </p:cTn>
                  </p:par>
                  <p:par>
                    <p:cTn id="142" fill="hold">
                      <p:stCondLst>
                        <p:cond delay="indefinite"/>
                      </p:stCondLst>
                      <p:childTnLst>
                        <p:par>
                          <p:cTn id="143" fill="hold">
                            <p:stCondLst>
                              <p:cond delay="0"/>
                            </p:stCondLst>
                            <p:childTnLst>
                              <p:par>
                                <p:cTn id="144" presetID="53" presetClass="entr" presetSubtype="0" fill="hold" grpId="0" nodeType="clickEffect">
                                  <p:stCondLst>
                                    <p:cond delay="0"/>
                                  </p:stCondLst>
                                  <p:childTnLst>
                                    <p:set>
                                      <p:cBhvr>
                                        <p:cTn id="145" dur="1" fill="hold">
                                          <p:stCondLst>
                                            <p:cond delay="0"/>
                                          </p:stCondLst>
                                        </p:cTn>
                                        <p:tgtEl>
                                          <p:spTgt spid="18"/>
                                        </p:tgtEl>
                                        <p:attrNameLst>
                                          <p:attrName>style.visibility</p:attrName>
                                        </p:attrNameLst>
                                      </p:cBhvr>
                                      <p:to>
                                        <p:strVal val="visible"/>
                                      </p:to>
                                    </p:set>
                                    <p:anim calcmode="lin" valueType="num">
                                      <p:cBhvr>
                                        <p:cTn id="146" dur="500" fill="hold"/>
                                        <p:tgtEl>
                                          <p:spTgt spid="18"/>
                                        </p:tgtEl>
                                        <p:attrNameLst>
                                          <p:attrName>ppt_w</p:attrName>
                                        </p:attrNameLst>
                                      </p:cBhvr>
                                      <p:tavLst>
                                        <p:tav tm="0">
                                          <p:val>
                                            <p:fltVal val="0"/>
                                          </p:val>
                                        </p:tav>
                                        <p:tav tm="100000">
                                          <p:val>
                                            <p:strVal val="#ppt_w"/>
                                          </p:val>
                                        </p:tav>
                                      </p:tavLst>
                                    </p:anim>
                                    <p:anim calcmode="lin" valueType="num">
                                      <p:cBhvr>
                                        <p:cTn id="147" dur="500" fill="hold"/>
                                        <p:tgtEl>
                                          <p:spTgt spid="18"/>
                                        </p:tgtEl>
                                        <p:attrNameLst>
                                          <p:attrName>ppt_h</p:attrName>
                                        </p:attrNameLst>
                                      </p:cBhvr>
                                      <p:tavLst>
                                        <p:tav tm="0">
                                          <p:val>
                                            <p:fltVal val="0"/>
                                          </p:val>
                                        </p:tav>
                                        <p:tav tm="100000">
                                          <p:val>
                                            <p:strVal val="#ppt_h"/>
                                          </p:val>
                                        </p:tav>
                                      </p:tavLst>
                                    </p:anim>
                                    <p:animEffect transition="in" filter="fade">
                                      <p:cBhvr>
                                        <p:cTn id="148" dur="500"/>
                                        <p:tgtEl>
                                          <p:spTgt spid="18"/>
                                        </p:tgtEl>
                                      </p:cBhvr>
                                    </p:animEffect>
                                  </p:childTnLst>
                                  <p:subTnLst>
                                    <p:audio>
                                      <p:cMediaNode>
                                        <p:cTn display="0" masterRel="sameClick">
                                          <p:stCondLst>
                                            <p:cond evt="begin" delay="0">
                                              <p:tn val="144"/>
                                            </p:cond>
                                          </p:stCondLst>
                                          <p:endCondLst>
                                            <p:cond evt="onStopAudio" delay="0">
                                              <p:tgtEl>
                                                <p:sldTgt/>
                                              </p:tgtEl>
                                            </p:cond>
                                          </p:endCondLst>
                                        </p:cTn>
                                        <p:tgtEl>
                                          <p:sndTgt r:embed="rId6" name="cashreg.wav"/>
                                        </p:tgtEl>
                                      </p:cMediaNode>
                                    </p:audio>
                                  </p:subTnLst>
                                </p:cTn>
                              </p:par>
                            </p:childTnLst>
                          </p:cTn>
                        </p:par>
                      </p:childTnLst>
                    </p:cTn>
                  </p:par>
                  <p:par>
                    <p:cTn id="149" fill="hold">
                      <p:stCondLst>
                        <p:cond delay="indefinite"/>
                      </p:stCondLst>
                      <p:childTnLst>
                        <p:par>
                          <p:cTn id="150" fill="hold">
                            <p:stCondLst>
                              <p:cond delay="0"/>
                            </p:stCondLst>
                            <p:childTnLst>
                              <p:par>
                                <p:cTn id="151" presetID="2" presetClass="entr" presetSubtype="4" fill="hold" nodeType="clickEffect">
                                  <p:stCondLst>
                                    <p:cond delay="0"/>
                                  </p:stCondLst>
                                  <p:childTnLst>
                                    <p:set>
                                      <p:cBhvr>
                                        <p:cTn id="152" dur="1" fill="hold">
                                          <p:stCondLst>
                                            <p:cond delay="0"/>
                                          </p:stCondLst>
                                        </p:cTn>
                                        <p:tgtEl>
                                          <p:spTgt spid="174084">
                                            <p:txEl>
                                              <p:pRg st="8" end="8"/>
                                            </p:txEl>
                                          </p:spTgt>
                                        </p:tgtEl>
                                        <p:attrNameLst>
                                          <p:attrName>style.visibility</p:attrName>
                                        </p:attrNameLst>
                                      </p:cBhvr>
                                      <p:to>
                                        <p:strVal val="visible"/>
                                      </p:to>
                                    </p:set>
                                    <p:anim calcmode="lin" valueType="num">
                                      <p:cBhvr additive="base">
                                        <p:cTn id="153" dur="500" fill="hold"/>
                                        <p:tgtEl>
                                          <p:spTgt spid="174084">
                                            <p:txEl>
                                              <p:pRg st="8" end="8"/>
                                            </p:txEl>
                                          </p:spTgt>
                                        </p:tgtEl>
                                        <p:attrNameLst>
                                          <p:attrName>ppt_x</p:attrName>
                                        </p:attrNameLst>
                                      </p:cBhvr>
                                      <p:tavLst>
                                        <p:tav tm="0">
                                          <p:val>
                                            <p:strVal val="#ppt_x"/>
                                          </p:val>
                                        </p:tav>
                                        <p:tav tm="100000">
                                          <p:val>
                                            <p:strVal val="#ppt_x"/>
                                          </p:val>
                                        </p:tav>
                                      </p:tavLst>
                                    </p:anim>
                                    <p:anim calcmode="lin" valueType="num">
                                      <p:cBhvr additive="base">
                                        <p:cTn id="154" dur="500" fill="hold"/>
                                        <p:tgtEl>
                                          <p:spTgt spid="174084">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1"/>
                                            </p:cond>
                                          </p:stCondLst>
                                          <p:endCondLst>
                                            <p:cond evt="onStopAudio" delay="0">
                                              <p:tgtEl>
                                                <p:sldTgt/>
                                              </p:tgtEl>
                                            </p:cond>
                                          </p:endCondLst>
                                        </p:cTn>
                                        <p:tgtEl>
                                          <p:sndTgt r:embed="rId4" name="arrow.wav"/>
                                        </p:tgtEl>
                                      </p:cMediaNode>
                                    </p:audio>
                                  </p:subTnLst>
                                </p:cTn>
                              </p:par>
                            </p:childTnLst>
                          </p:cTn>
                        </p:par>
                      </p:childTnLst>
                    </p:cTn>
                  </p:par>
                  <p:par>
                    <p:cTn id="155" fill="hold">
                      <p:stCondLst>
                        <p:cond delay="indefinite"/>
                      </p:stCondLst>
                      <p:childTnLst>
                        <p:par>
                          <p:cTn id="156" fill="hold">
                            <p:stCondLst>
                              <p:cond delay="0"/>
                            </p:stCondLst>
                            <p:childTnLst>
                              <p:par>
                                <p:cTn id="157" presetID="53" presetClass="entr" presetSubtype="0" fill="hold" grpId="0" nodeType="clickEffect">
                                  <p:stCondLst>
                                    <p:cond delay="0"/>
                                  </p:stCondLst>
                                  <p:childTnLst>
                                    <p:set>
                                      <p:cBhvr>
                                        <p:cTn id="158" dur="1" fill="hold">
                                          <p:stCondLst>
                                            <p:cond delay="0"/>
                                          </p:stCondLst>
                                        </p:cTn>
                                        <p:tgtEl>
                                          <p:spTgt spid="65"/>
                                        </p:tgtEl>
                                        <p:attrNameLst>
                                          <p:attrName>style.visibility</p:attrName>
                                        </p:attrNameLst>
                                      </p:cBhvr>
                                      <p:to>
                                        <p:strVal val="visible"/>
                                      </p:to>
                                    </p:set>
                                    <p:anim calcmode="lin" valueType="num">
                                      <p:cBhvr>
                                        <p:cTn id="159" dur="500" fill="hold"/>
                                        <p:tgtEl>
                                          <p:spTgt spid="65"/>
                                        </p:tgtEl>
                                        <p:attrNameLst>
                                          <p:attrName>ppt_w</p:attrName>
                                        </p:attrNameLst>
                                      </p:cBhvr>
                                      <p:tavLst>
                                        <p:tav tm="0">
                                          <p:val>
                                            <p:fltVal val="0"/>
                                          </p:val>
                                        </p:tav>
                                        <p:tav tm="100000">
                                          <p:val>
                                            <p:strVal val="#ppt_w"/>
                                          </p:val>
                                        </p:tav>
                                      </p:tavLst>
                                    </p:anim>
                                    <p:anim calcmode="lin" valueType="num">
                                      <p:cBhvr>
                                        <p:cTn id="160" dur="500" fill="hold"/>
                                        <p:tgtEl>
                                          <p:spTgt spid="65"/>
                                        </p:tgtEl>
                                        <p:attrNameLst>
                                          <p:attrName>ppt_h</p:attrName>
                                        </p:attrNameLst>
                                      </p:cBhvr>
                                      <p:tavLst>
                                        <p:tav tm="0">
                                          <p:val>
                                            <p:fltVal val="0"/>
                                          </p:val>
                                        </p:tav>
                                        <p:tav tm="100000">
                                          <p:val>
                                            <p:strVal val="#ppt_h"/>
                                          </p:val>
                                        </p:tav>
                                      </p:tavLst>
                                    </p:anim>
                                    <p:animEffect transition="in" filter="fade">
                                      <p:cBhvr>
                                        <p:cTn id="161" dur="500"/>
                                        <p:tgtEl>
                                          <p:spTgt spid="65"/>
                                        </p:tgtEl>
                                      </p:cBhvr>
                                    </p:animEffect>
                                  </p:childTnLst>
                                  <p:subTnLst>
                                    <p:audio>
                                      <p:cMediaNode>
                                        <p:cTn display="0" masterRel="sameClick">
                                          <p:stCondLst>
                                            <p:cond evt="begin" delay="0">
                                              <p:tn val="157"/>
                                            </p:cond>
                                          </p:stCondLst>
                                          <p:endCondLst>
                                            <p:cond evt="onStopAudio" delay="0">
                                              <p:tgtEl>
                                                <p:sldTgt/>
                                              </p:tgtEl>
                                            </p:cond>
                                          </p:endCondLst>
                                        </p:cTn>
                                        <p:tgtEl>
                                          <p:sndTgt r:embed="rId3" name="camera.wav"/>
                                        </p:tgtEl>
                                      </p:cMediaNode>
                                    </p:audio>
                                  </p:subTnLst>
                                </p:cTn>
                              </p:par>
                              <p:par>
                                <p:cTn id="162" presetID="22" presetClass="entr" presetSubtype="4" fill="hold" nodeType="withEffect">
                                  <p:stCondLst>
                                    <p:cond delay="0"/>
                                  </p:stCondLst>
                                  <p:childTnLst>
                                    <p:set>
                                      <p:cBhvr>
                                        <p:cTn id="163" dur="1" fill="hold">
                                          <p:stCondLst>
                                            <p:cond delay="0"/>
                                          </p:stCondLst>
                                        </p:cTn>
                                        <p:tgtEl>
                                          <p:spTgt spid="69"/>
                                        </p:tgtEl>
                                        <p:attrNameLst>
                                          <p:attrName>style.visibility</p:attrName>
                                        </p:attrNameLst>
                                      </p:cBhvr>
                                      <p:to>
                                        <p:strVal val="visible"/>
                                      </p:to>
                                    </p:set>
                                    <p:animEffect transition="in" filter="wipe(down)">
                                      <p:cBhvr>
                                        <p:cTn id="164" dur="500"/>
                                        <p:tgtEl>
                                          <p:spTgt spid="69"/>
                                        </p:tgtEl>
                                      </p:cBhvr>
                                    </p:animEffect>
                                  </p:childTnLst>
                                </p:cTn>
                              </p:par>
                            </p:childTnLst>
                          </p:cTn>
                        </p:par>
                      </p:childTnLst>
                    </p:cTn>
                  </p:par>
                  <p:par>
                    <p:cTn id="165" fill="hold">
                      <p:stCondLst>
                        <p:cond delay="indefinite"/>
                      </p:stCondLst>
                      <p:childTnLst>
                        <p:par>
                          <p:cTn id="166" fill="hold">
                            <p:stCondLst>
                              <p:cond delay="0"/>
                            </p:stCondLst>
                            <p:childTnLst>
                              <p:par>
                                <p:cTn id="167" presetID="22" presetClass="entr" presetSubtype="8" fill="hold" nodeType="clickEffect">
                                  <p:stCondLst>
                                    <p:cond delay="0"/>
                                  </p:stCondLst>
                                  <p:childTnLst>
                                    <p:set>
                                      <p:cBhvr>
                                        <p:cTn id="168" dur="1" fill="hold">
                                          <p:stCondLst>
                                            <p:cond delay="0"/>
                                          </p:stCondLst>
                                        </p:cTn>
                                        <p:tgtEl>
                                          <p:spTgt spid="30"/>
                                        </p:tgtEl>
                                        <p:attrNameLst>
                                          <p:attrName>style.visibility</p:attrName>
                                        </p:attrNameLst>
                                      </p:cBhvr>
                                      <p:to>
                                        <p:strVal val="visible"/>
                                      </p:to>
                                    </p:set>
                                    <p:animEffect transition="in" filter="wipe(left)">
                                      <p:cBhvr>
                                        <p:cTn id="169" dur="2000"/>
                                        <p:tgtEl>
                                          <p:spTgt spid="30"/>
                                        </p:tgtEl>
                                      </p:cBhvr>
                                    </p:animEffect>
                                  </p:childTnLst>
                                  <p:subTnLst>
                                    <p:audio>
                                      <p:cMediaNode>
                                        <p:cTn display="0" masterRel="sameClick">
                                          <p:stCondLst>
                                            <p:cond evt="begin" delay="0">
                                              <p:tn val="167"/>
                                            </p:cond>
                                          </p:stCondLst>
                                          <p:endCondLst>
                                            <p:cond evt="onStopAudio" delay="0">
                                              <p:tgtEl>
                                                <p:sldTgt/>
                                              </p:tgtEl>
                                            </p:cond>
                                          </p:endCondLst>
                                        </p:cTn>
                                        <p:tgtEl>
                                          <p:sndTgt r:embed="rId7" name="drumroll.wav"/>
                                        </p:tgtEl>
                                      </p:cMediaNode>
                                    </p:audio>
                                  </p:subTnLst>
                                </p:cTn>
                              </p:par>
                            </p:childTnLst>
                          </p:cTn>
                        </p:par>
                      </p:childTnLst>
                    </p:cTn>
                  </p:par>
                  <p:par>
                    <p:cTn id="170" fill="hold">
                      <p:stCondLst>
                        <p:cond delay="indefinite"/>
                      </p:stCondLst>
                      <p:childTnLst>
                        <p:par>
                          <p:cTn id="171" fill="hold">
                            <p:stCondLst>
                              <p:cond delay="0"/>
                            </p:stCondLst>
                            <p:childTnLst>
                              <p:par>
                                <p:cTn id="172" presetID="22" presetClass="entr" presetSubtype="8" fill="hold" nodeType="clickEffect">
                                  <p:stCondLst>
                                    <p:cond delay="0"/>
                                  </p:stCondLst>
                                  <p:childTnLst>
                                    <p:set>
                                      <p:cBhvr>
                                        <p:cTn id="173" dur="1" fill="hold">
                                          <p:stCondLst>
                                            <p:cond delay="0"/>
                                          </p:stCondLst>
                                        </p:cTn>
                                        <p:tgtEl>
                                          <p:spTgt spid="20"/>
                                        </p:tgtEl>
                                        <p:attrNameLst>
                                          <p:attrName>style.visibility</p:attrName>
                                        </p:attrNameLst>
                                      </p:cBhvr>
                                      <p:to>
                                        <p:strVal val="visible"/>
                                      </p:to>
                                    </p:set>
                                    <p:animEffect transition="in" filter="wipe(left)">
                                      <p:cBhvr>
                                        <p:cTn id="174" dur="2000"/>
                                        <p:tgtEl>
                                          <p:spTgt spid="20"/>
                                        </p:tgtEl>
                                      </p:cBhvr>
                                    </p:animEffect>
                                  </p:childTnLst>
                                  <p:subTnLst>
                                    <p:audio>
                                      <p:cMediaNode>
                                        <p:cTn display="0" masterRel="sameClick">
                                          <p:stCondLst>
                                            <p:cond evt="begin" delay="0">
                                              <p:tn val="172"/>
                                            </p:cond>
                                          </p:stCondLst>
                                          <p:endCondLst>
                                            <p:cond evt="onStopAudio" delay="0">
                                              <p:tgtEl>
                                                <p:sldTgt/>
                                              </p:tgtEl>
                                            </p:cond>
                                          </p:endCondLst>
                                        </p:cTn>
                                        <p:tgtEl>
                                          <p:sndTgt r:embed="rId7" name="drumroll.wav"/>
                                        </p:tgtEl>
                                      </p:cMediaNode>
                                    </p:audio>
                                  </p:subTnLst>
                                </p:cTn>
                              </p:par>
                            </p:childTnLst>
                          </p:cTn>
                        </p:par>
                      </p:childTnLst>
                    </p:cTn>
                  </p:par>
                  <p:par>
                    <p:cTn id="175" fill="hold">
                      <p:stCondLst>
                        <p:cond delay="indefinite"/>
                      </p:stCondLst>
                      <p:childTnLst>
                        <p:par>
                          <p:cTn id="176" fill="hold">
                            <p:stCondLst>
                              <p:cond delay="0"/>
                            </p:stCondLst>
                            <p:childTnLst>
                              <p:par>
                                <p:cTn id="177" presetID="22" presetClass="entr" presetSubtype="8" fill="hold" nodeType="clickEffect">
                                  <p:stCondLst>
                                    <p:cond delay="0"/>
                                  </p:stCondLst>
                                  <p:childTnLst>
                                    <p:set>
                                      <p:cBhvr>
                                        <p:cTn id="178" dur="1" fill="hold">
                                          <p:stCondLst>
                                            <p:cond delay="0"/>
                                          </p:stCondLst>
                                        </p:cTn>
                                        <p:tgtEl>
                                          <p:spTgt spid="24"/>
                                        </p:tgtEl>
                                        <p:attrNameLst>
                                          <p:attrName>style.visibility</p:attrName>
                                        </p:attrNameLst>
                                      </p:cBhvr>
                                      <p:to>
                                        <p:strVal val="visible"/>
                                      </p:to>
                                    </p:set>
                                    <p:animEffect transition="in" filter="wipe(left)">
                                      <p:cBhvr>
                                        <p:cTn id="179" dur="2000"/>
                                        <p:tgtEl>
                                          <p:spTgt spid="24"/>
                                        </p:tgtEl>
                                      </p:cBhvr>
                                    </p:animEffect>
                                  </p:childTnLst>
                                  <p:subTnLst>
                                    <p:audio>
                                      <p:cMediaNode>
                                        <p:cTn display="0" masterRel="sameClick">
                                          <p:stCondLst>
                                            <p:cond evt="begin" delay="0">
                                              <p:tn val="177"/>
                                            </p:cond>
                                          </p:stCondLst>
                                          <p:endCondLst>
                                            <p:cond evt="onStopAudio" delay="0">
                                              <p:tgtEl>
                                                <p:sldTgt/>
                                              </p:tgtEl>
                                            </p:cond>
                                          </p:endCondLst>
                                        </p:cTn>
                                        <p:tgtEl>
                                          <p:sndTgt r:embed="rId7" name="drumroll.wav"/>
                                        </p:tgtEl>
                                      </p:cMediaNode>
                                    </p:audio>
                                  </p:subTnLst>
                                </p:cTn>
                              </p:par>
                            </p:childTnLst>
                          </p:cTn>
                        </p:par>
                      </p:childTnLst>
                    </p:cTn>
                  </p:par>
                  <p:par>
                    <p:cTn id="180" fill="hold">
                      <p:stCondLst>
                        <p:cond delay="indefinite"/>
                      </p:stCondLst>
                      <p:childTnLst>
                        <p:par>
                          <p:cTn id="181" fill="hold">
                            <p:stCondLst>
                              <p:cond delay="0"/>
                            </p:stCondLst>
                            <p:childTnLst>
                              <p:par>
                                <p:cTn id="182" presetID="22" presetClass="entr" presetSubtype="8" fill="hold" nodeType="clickEffect">
                                  <p:stCondLst>
                                    <p:cond delay="0"/>
                                  </p:stCondLst>
                                  <p:childTnLst>
                                    <p:set>
                                      <p:cBhvr>
                                        <p:cTn id="183" dur="1" fill="hold">
                                          <p:stCondLst>
                                            <p:cond delay="0"/>
                                          </p:stCondLst>
                                        </p:cTn>
                                        <p:tgtEl>
                                          <p:spTgt spid="31"/>
                                        </p:tgtEl>
                                        <p:attrNameLst>
                                          <p:attrName>style.visibility</p:attrName>
                                        </p:attrNameLst>
                                      </p:cBhvr>
                                      <p:to>
                                        <p:strVal val="visible"/>
                                      </p:to>
                                    </p:set>
                                    <p:animEffect transition="in" filter="wipe(left)">
                                      <p:cBhvr>
                                        <p:cTn id="184" dur="2000"/>
                                        <p:tgtEl>
                                          <p:spTgt spid="31"/>
                                        </p:tgtEl>
                                      </p:cBhvr>
                                    </p:animEffect>
                                  </p:childTnLst>
                                  <p:subTnLst>
                                    <p:audio>
                                      <p:cMediaNode>
                                        <p:cTn display="0" masterRel="sameClick">
                                          <p:stCondLst>
                                            <p:cond evt="begin" delay="0">
                                              <p:tn val="182"/>
                                            </p:cond>
                                          </p:stCondLst>
                                          <p:endCondLst>
                                            <p:cond evt="onStopAudio" delay="0">
                                              <p:tgtEl>
                                                <p:sldTgt/>
                                              </p:tgtEl>
                                            </p:cond>
                                          </p:endCondLst>
                                        </p:cTn>
                                        <p:tgtEl>
                                          <p:sndTgt r:embed="rId7" name="drumroll.wav"/>
                                        </p:tgtEl>
                                      </p:cMediaNode>
                                    </p:audio>
                                  </p:subTnLst>
                                </p:cTn>
                              </p:par>
                            </p:childTnLst>
                          </p:cTn>
                        </p:par>
                      </p:childTnLst>
                    </p:cTn>
                  </p:par>
                  <p:par>
                    <p:cTn id="185" fill="hold">
                      <p:stCondLst>
                        <p:cond delay="indefinite"/>
                      </p:stCondLst>
                      <p:childTnLst>
                        <p:par>
                          <p:cTn id="186" fill="hold">
                            <p:stCondLst>
                              <p:cond delay="0"/>
                            </p:stCondLst>
                            <p:childTnLst>
                              <p:par>
                                <p:cTn id="187" presetID="22" presetClass="entr" presetSubtype="8" fill="hold" nodeType="clickEffect">
                                  <p:stCondLst>
                                    <p:cond delay="0"/>
                                  </p:stCondLst>
                                  <p:childTnLst>
                                    <p:set>
                                      <p:cBhvr>
                                        <p:cTn id="188" dur="1" fill="hold">
                                          <p:stCondLst>
                                            <p:cond delay="0"/>
                                          </p:stCondLst>
                                        </p:cTn>
                                        <p:tgtEl>
                                          <p:spTgt spid="32"/>
                                        </p:tgtEl>
                                        <p:attrNameLst>
                                          <p:attrName>style.visibility</p:attrName>
                                        </p:attrNameLst>
                                      </p:cBhvr>
                                      <p:to>
                                        <p:strVal val="visible"/>
                                      </p:to>
                                    </p:set>
                                    <p:animEffect transition="in" filter="wipe(left)">
                                      <p:cBhvr>
                                        <p:cTn id="189" dur="2000"/>
                                        <p:tgtEl>
                                          <p:spTgt spid="32"/>
                                        </p:tgtEl>
                                      </p:cBhvr>
                                    </p:animEffect>
                                  </p:childTnLst>
                                  <p:subTnLst>
                                    <p:audio>
                                      <p:cMediaNode>
                                        <p:cTn display="0" masterRel="sameClick">
                                          <p:stCondLst>
                                            <p:cond evt="begin" delay="0">
                                              <p:tn val="187"/>
                                            </p:cond>
                                          </p:stCondLst>
                                          <p:endCondLst>
                                            <p:cond evt="onStopAudio" delay="0">
                                              <p:tgtEl>
                                                <p:sldTgt/>
                                              </p:tgtEl>
                                            </p:cond>
                                          </p:endCondLst>
                                        </p:cTn>
                                        <p:tgtEl>
                                          <p:sndTgt r:embed="rId7" name="drumroll.wav"/>
                                        </p:tgtEl>
                                      </p:cMediaNode>
                                    </p:audio>
                                  </p:subTnLst>
                                </p:cTn>
                              </p:par>
                            </p:childTnLst>
                          </p:cTn>
                        </p:par>
                      </p:childTnLst>
                    </p:cTn>
                  </p:par>
                  <p:par>
                    <p:cTn id="190" fill="hold">
                      <p:stCondLst>
                        <p:cond delay="indefinite"/>
                      </p:stCondLst>
                      <p:childTnLst>
                        <p:par>
                          <p:cTn id="191" fill="hold">
                            <p:stCondLst>
                              <p:cond delay="0"/>
                            </p:stCondLst>
                            <p:childTnLst>
                              <p:par>
                                <p:cTn id="192" presetID="53" presetClass="entr" presetSubtype="0" fill="hold" grpId="0" nodeType="clickEffect">
                                  <p:stCondLst>
                                    <p:cond delay="0"/>
                                  </p:stCondLst>
                                  <p:childTnLst>
                                    <p:set>
                                      <p:cBhvr>
                                        <p:cTn id="193" dur="1" fill="hold">
                                          <p:stCondLst>
                                            <p:cond delay="0"/>
                                          </p:stCondLst>
                                        </p:cTn>
                                        <p:tgtEl>
                                          <p:spTgt spid="23"/>
                                        </p:tgtEl>
                                        <p:attrNameLst>
                                          <p:attrName>style.visibility</p:attrName>
                                        </p:attrNameLst>
                                      </p:cBhvr>
                                      <p:to>
                                        <p:strVal val="visible"/>
                                      </p:to>
                                    </p:set>
                                    <p:anim calcmode="lin" valueType="num">
                                      <p:cBhvr>
                                        <p:cTn id="194" dur="500" fill="hold"/>
                                        <p:tgtEl>
                                          <p:spTgt spid="23"/>
                                        </p:tgtEl>
                                        <p:attrNameLst>
                                          <p:attrName>ppt_w</p:attrName>
                                        </p:attrNameLst>
                                      </p:cBhvr>
                                      <p:tavLst>
                                        <p:tav tm="0">
                                          <p:val>
                                            <p:fltVal val="0"/>
                                          </p:val>
                                        </p:tav>
                                        <p:tav tm="100000">
                                          <p:val>
                                            <p:strVal val="#ppt_w"/>
                                          </p:val>
                                        </p:tav>
                                      </p:tavLst>
                                    </p:anim>
                                    <p:anim calcmode="lin" valueType="num">
                                      <p:cBhvr>
                                        <p:cTn id="195" dur="500" fill="hold"/>
                                        <p:tgtEl>
                                          <p:spTgt spid="23"/>
                                        </p:tgtEl>
                                        <p:attrNameLst>
                                          <p:attrName>ppt_h</p:attrName>
                                        </p:attrNameLst>
                                      </p:cBhvr>
                                      <p:tavLst>
                                        <p:tav tm="0">
                                          <p:val>
                                            <p:fltVal val="0"/>
                                          </p:val>
                                        </p:tav>
                                        <p:tav tm="100000">
                                          <p:val>
                                            <p:strVal val="#ppt_h"/>
                                          </p:val>
                                        </p:tav>
                                      </p:tavLst>
                                    </p:anim>
                                    <p:animEffect transition="in" filter="fade">
                                      <p:cBhvr>
                                        <p:cTn id="196" dur="500"/>
                                        <p:tgtEl>
                                          <p:spTgt spid="23"/>
                                        </p:tgtEl>
                                      </p:cBhvr>
                                    </p:animEffect>
                                  </p:childTnLst>
                                  <p:subTnLst>
                                    <p:audio>
                                      <p:cMediaNode>
                                        <p:cTn display="0" masterRel="sameClick">
                                          <p:stCondLst>
                                            <p:cond evt="begin" delay="0">
                                              <p:tn val="192"/>
                                            </p:cond>
                                          </p:stCondLst>
                                          <p:endCondLst>
                                            <p:cond evt="onStopAudio" delay="0">
                                              <p:tgtEl>
                                                <p:sldTgt/>
                                              </p:tgtEl>
                                            </p:cond>
                                          </p:endCondLst>
                                        </p:cTn>
                                        <p:tgtEl>
                                          <p:sndTgt r:embed="rId6" name="cashreg.wav"/>
                                        </p:tgtEl>
                                      </p:cMediaNode>
                                    </p:audio>
                                  </p:subTnLst>
                                </p:cTn>
                              </p:par>
                            </p:childTnLst>
                          </p:cTn>
                        </p:par>
                      </p:childTnLst>
                    </p:cTn>
                  </p:par>
                  <p:par>
                    <p:cTn id="197" fill="hold">
                      <p:stCondLst>
                        <p:cond delay="indefinite"/>
                      </p:stCondLst>
                      <p:childTnLst>
                        <p:par>
                          <p:cTn id="198" fill="hold">
                            <p:stCondLst>
                              <p:cond delay="0"/>
                            </p:stCondLst>
                            <p:childTnLst>
                              <p:par>
                                <p:cTn id="199" presetID="53" presetClass="entr" presetSubtype="0" fill="hold" grpId="0" nodeType="clickEffect">
                                  <p:stCondLst>
                                    <p:cond delay="0"/>
                                  </p:stCondLst>
                                  <p:childTnLst>
                                    <p:set>
                                      <p:cBhvr>
                                        <p:cTn id="200" dur="1" fill="hold">
                                          <p:stCondLst>
                                            <p:cond delay="0"/>
                                          </p:stCondLst>
                                        </p:cTn>
                                        <p:tgtEl>
                                          <p:spTgt spid="33"/>
                                        </p:tgtEl>
                                        <p:attrNameLst>
                                          <p:attrName>style.visibility</p:attrName>
                                        </p:attrNameLst>
                                      </p:cBhvr>
                                      <p:to>
                                        <p:strVal val="visible"/>
                                      </p:to>
                                    </p:set>
                                    <p:anim calcmode="lin" valueType="num">
                                      <p:cBhvr>
                                        <p:cTn id="201" dur="500" fill="hold"/>
                                        <p:tgtEl>
                                          <p:spTgt spid="33"/>
                                        </p:tgtEl>
                                        <p:attrNameLst>
                                          <p:attrName>ppt_w</p:attrName>
                                        </p:attrNameLst>
                                      </p:cBhvr>
                                      <p:tavLst>
                                        <p:tav tm="0">
                                          <p:val>
                                            <p:fltVal val="0"/>
                                          </p:val>
                                        </p:tav>
                                        <p:tav tm="100000">
                                          <p:val>
                                            <p:strVal val="#ppt_w"/>
                                          </p:val>
                                        </p:tav>
                                      </p:tavLst>
                                    </p:anim>
                                    <p:anim calcmode="lin" valueType="num">
                                      <p:cBhvr>
                                        <p:cTn id="202" dur="500" fill="hold"/>
                                        <p:tgtEl>
                                          <p:spTgt spid="33"/>
                                        </p:tgtEl>
                                        <p:attrNameLst>
                                          <p:attrName>ppt_h</p:attrName>
                                        </p:attrNameLst>
                                      </p:cBhvr>
                                      <p:tavLst>
                                        <p:tav tm="0">
                                          <p:val>
                                            <p:fltVal val="0"/>
                                          </p:val>
                                        </p:tav>
                                        <p:tav tm="100000">
                                          <p:val>
                                            <p:strVal val="#ppt_h"/>
                                          </p:val>
                                        </p:tav>
                                      </p:tavLst>
                                    </p:anim>
                                    <p:animEffect transition="in" filter="fade">
                                      <p:cBhvr>
                                        <p:cTn id="203" dur="500"/>
                                        <p:tgtEl>
                                          <p:spTgt spid="33"/>
                                        </p:tgtEl>
                                      </p:cBhvr>
                                    </p:animEffect>
                                  </p:childTnLst>
                                  <p:subTnLst>
                                    <p:audio>
                                      <p:cMediaNode>
                                        <p:cTn display="0" masterRel="sameClick">
                                          <p:stCondLst>
                                            <p:cond evt="begin" delay="0">
                                              <p:tn val="199"/>
                                            </p:cond>
                                          </p:stCondLst>
                                          <p:endCondLst>
                                            <p:cond evt="onStopAudio" delay="0">
                                              <p:tgtEl>
                                                <p:sldTgt/>
                                              </p:tgtEl>
                                            </p:cond>
                                          </p:endCondLst>
                                        </p:cTn>
                                        <p:tgtEl>
                                          <p:sndTgt r:embed="rId6" name="cashreg.wav"/>
                                        </p:tgtEl>
                                      </p:cMediaNode>
                                    </p:audio>
                                  </p:subTnLst>
                                </p:cTn>
                              </p:par>
                            </p:childTnLst>
                          </p:cTn>
                        </p:par>
                      </p:childTnLst>
                    </p:cTn>
                  </p:par>
                  <p:par>
                    <p:cTn id="204" fill="hold">
                      <p:stCondLst>
                        <p:cond delay="indefinite"/>
                      </p:stCondLst>
                      <p:childTnLst>
                        <p:par>
                          <p:cTn id="205" fill="hold">
                            <p:stCondLst>
                              <p:cond delay="0"/>
                            </p:stCondLst>
                            <p:childTnLst>
                              <p:par>
                                <p:cTn id="206" presetID="53" presetClass="entr" presetSubtype="0" fill="hold" grpId="0" nodeType="clickEffect">
                                  <p:stCondLst>
                                    <p:cond delay="0"/>
                                  </p:stCondLst>
                                  <p:childTnLst>
                                    <p:set>
                                      <p:cBhvr>
                                        <p:cTn id="207" dur="1" fill="hold">
                                          <p:stCondLst>
                                            <p:cond delay="0"/>
                                          </p:stCondLst>
                                        </p:cTn>
                                        <p:tgtEl>
                                          <p:spTgt spid="34"/>
                                        </p:tgtEl>
                                        <p:attrNameLst>
                                          <p:attrName>style.visibility</p:attrName>
                                        </p:attrNameLst>
                                      </p:cBhvr>
                                      <p:to>
                                        <p:strVal val="visible"/>
                                      </p:to>
                                    </p:set>
                                    <p:anim calcmode="lin" valueType="num">
                                      <p:cBhvr>
                                        <p:cTn id="208" dur="500" fill="hold"/>
                                        <p:tgtEl>
                                          <p:spTgt spid="34"/>
                                        </p:tgtEl>
                                        <p:attrNameLst>
                                          <p:attrName>ppt_w</p:attrName>
                                        </p:attrNameLst>
                                      </p:cBhvr>
                                      <p:tavLst>
                                        <p:tav tm="0">
                                          <p:val>
                                            <p:fltVal val="0"/>
                                          </p:val>
                                        </p:tav>
                                        <p:tav tm="100000">
                                          <p:val>
                                            <p:strVal val="#ppt_w"/>
                                          </p:val>
                                        </p:tav>
                                      </p:tavLst>
                                    </p:anim>
                                    <p:anim calcmode="lin" valueType="num">
                                      <p:cBhvr>
                                        <p:cTn id="209" dur="500" fill="hold"/>
                                        <p:tgtEl>
                                          <p:spTgt spid="34"/>
                                        </p:tgtEl>
                                        <p:attrNameLst>
                                          <p:attrName>ppt_h</p:attrName>
                                        </p:attrNameLst>
                                      </p:cBhvr>
                                      <p:tavLst>
                                        <p:tav tm="0">
                                          <p:val>
                                            <p:fltVal val="0"/>
                                          </p:val>
                                        </p:tav>
                                        <p:tav tm="100000">
                                          <p:val>
                                            <p:strVal val="#ppt_h"/>
                                          </p:val>
                                        </p:tav>
                                      </p:tavLst>
                                    </p:anim>
                                    <p:animEffect transition="in" filter="fade">
                                      <p:cBhvr>
                                        <p:cTn id="210" dur="500"/>
                                        <p:tgtEl>
                                          <p:spTgt spid="34"/>
                                        </p:tgtEl>
                                      </p:cBhvr>
                                    </p:animEffect>
                                  </p:childTnLst>
                                  <p:subTnLst>
                                    <p:audio>
                                      <p:cMediaNode>
                                        <p:cTn display="0" masterRel="sameClick">
                                          <p:stCondLst>
                                            <p:cond evt="begin" delay="0">
                                              <p:tn val="206"/>
                                            </p:cond>
                                          </p:stCondLst>
                                          <p:endCondLst>
                                            <p:cond evt="onStopAudio" delay="0">
                                              <p:tgtEl>
                                                <p:sldTgt/>
                                              </p:tgtEl>
                                            </p:cond>
                                          </p:endCondLst>
                                        </p:cTn>
                                        <p:tgtEl>
                                          <p:sndTgt r:embed="rId6" name="cashreg.wav"/>
                                        </p:tgtEl>
                                      </p:cMediaNode>
                                    </p:audio>
                                  </p:subTnLst>
                                </p:cTn>
                              </p:par>
                            </p:childTnLst>
                          </p:cTn>
                        </p:par>
                      </p:childTnLst>
                    </p:cTn>
                  </p:par>
                  <p:par>
                    <p:cTn id="211" fill="hold">
                      <p:stCondLst>
                        <p:cond delay="indefinite"/>
                      </p:stCondLst>
                      <p:childTnLst>
                        <p:par>
                          <p:cTn id="212" fill="hold">
                            <p:stCondLst>
                              <p:cond delay="0"/>
                            </p:stCondLst>
                            <p:childTnLst>
                              <p:par>
                                <p:cTn id="213" presetID="53" presetClass="entr" presetSubtype="0" fill="hold" grpId="0" nodeType="clickEffect">
                                  <p:stCondLst>
                                    <p:cond delay="0"/>
                                  </p:stCondLst>
                                  <p:childTnLst>
                                    <p:set>
                                      <p:cBhvr>
                                        <p:cTn id="214" dur="1" fill="hold">
                                          <p:stCondLst>
                                            <p:cond delay="0"/>
                                          </p:stCondLst>
                                        </p:cTn>
                                        <p:tgtEl>
                                          <p:spTgt spid="35"/>
                                        </p:tgtEl>
                                        <p:attrNameLst>
                                          <p:attrName>style.visibility</p:attrName>
                                        </p:attrNameLst>
                                      </p:cBhvr>
                                      <p:to>
                                        <p:strVal val="visible"/>
                                      </p:to>
                                    </p:set>
                                    <p:anim calcmode="lin" valueType="num">
                                      <p:cBhvr>
                                        <p:cTn id="215" dur="500" fill="hold"/>
                                        <p:tgtEl>
                                          <p:spTgt spid="35"/>
                                        </p:tgtEl>
                                        <p:attrNameLst>
                                          <p:attrName>ppt_w</p:attrName>
                                        </p:attrNameLst>
                                      </p:cBhvr>
                                      <p:tavLst>
                                        <p:tav tm="0">
                                          <p:val>
                                            <p:fltVal val="0"/>
                                          </p:val>
                                        </p:tav>
                                        <p:tav tm="100000">
                                          <p:val>
                                            <p:strVal val="#ppt_w"/>
                                          </p:val>
                                        </p:tav>
                                      </p:tavLst>
                                    </p:anim>
                                    <p:anim calcmode="lin" valueType="num">
                                      <p:cBhvr>
                                        <p:cTn id="216" dur="500" fill="hold"/>
                                        <p:tgtEl>
                                          <p:spTgt spid="35"/>
                                        </p:tgtEl>
                                        <p:attrNameLst>
                                          <p:attrName>ppt_h</p:attrName>
                                        </p:attrNameLst>
                                      </p:cBhvr>
                                      <p:tavLst>
                                        <p:tav tm="0">
                                          <p:val>
                                            <p:fltVal val="0"/>
                                          </p:val>
                                        </p:tav>
                                        <p:tav tm="100000">
                                          <p:val>
                                            <p:strVal val="#ppt_h"/>
                                          </p:val>
                                        </p:tav>
                                      </p:tavLst>
                                    </p:anim>
                                    <p:animEffect transition="in" filter="fade">
                                      <p:cBhvr>
                                        <p:cTn id="217" dur="500"/>
                                        <p:tgtEl>
                                          <p:spTgt spid="35"/>
                                        </p:tgtEl>
                                      </p:cBhvr>
                                    </p:animEffect>
                                  </p:childTnLst>
                                  <p:subTnLst>
                                    <p:audio>
                                      <p:cMediaNode>
                                        <p:cTn display="0" masterRel="sameClick">
                                          <p:stCondLst>
                                            <p:cond evt="begin" delay="0">
                                              <p:tn val="213"/>
                                            </p:cond>
                                          </p:stCondLst>
                                          <p:endCondLst>
                                            <p:cond evt="onStopAudio" delay="0">
                                              <p:tgtEl>
                                                <p:sldTgt/>
                                              </p:tgtEl>
                                            </p:cond>
                                          </p:endCondLst>
                                        </p:cTn>
                                        <p:tgtEl>
                                          <p:sndTgt r:embed="rId6" name="cashreg.wav"/>
                                        </p:tgtEl>
                                      </p:cMediaNode>
                                    </p:audio>
                                  </p:subTnLst>
                                </p:cTn>
                              </p:par>
                            </p:childTnLst>
                          </p:cTn>
                        </p:par>
                      </p:childTnLst>
                    </p:cTn>
                  </p:par>
                  <p:par>
                    <p:cTn id="218" fill="hold">
                      <p:stCondLst>
                        <p:cond delay="indefinite"/>
                      </p:stCondLst>
                      <p:childTnLst>
                        <p:par>
                          <p:cTn id="219" fill="hold">
                            <p:stCondLst>
                              <p:cond delay="0"/>
                            </p:stCondLst>
                            <p:childTnLst>
                              <p:par>
                                <p:cTn id="220" presetID="53" presetClass="entr" presetSubtype="0" fill="hold" grpId="0" nodeType="clickEffect">
                                  <p:stCondLst>
                                    <p:cond delay="0"/>
                                  </p:stCondLst>
                                  <p:childTnLst>
                                    <p:set>
                                      <p:cBhvr>
                                        <p:cTn id="221" dur="1" fill="hold">
                                          <p:stCondLst>
                                            <p:cond delay="0"/>
                                          </p:stCondLst>
                                        </p:cTn>
                                        <p:tgtEl>
                                          <p:spTgt spid="36"/>
                                        </p:tgtEl>
                                        <p:attrNameLst>
                                          <p:attrName>style.visibility</p:attrName>
                                        </p:attrNameLst>
                                      </p:cBhvr>
                                      <p:to>
                                        <p:strVal val="visible"/>
                                      </p:to>
                                    </p:set>
                                    <p:anim calcmode="lin" valueType="num">
                                      <p:cBhvr>
                                        <p:cTn id="222" dur="500" fill="hold"/>
                                        <p:tgtEl>
                                          <p:spTgt spid="36"/>
                                        </p:tgtEl>
                                        <p:attrNameLst>
                                          <p:attrName>ppt_w</p:attrName>
                                        </p:attrNameLst>
                                      </p:cBhvr>
                                      <p:tavLst>
                                        <p:tav tm="0">
                                          <p:val>
                                            <p:fltVal val="0"/>
                                          </p:val>
                                        </p:tav>
                                        <p:tav tm="100000">
                                          <p:val>
                                            <p:strVal val="#ppt_w"/>
                                          </p:val>
                                        </p:tav>
                                      </p:tavLst>
                                    </p:anim>
                                    <p:anim calcmode="lin" valueType="num">
                                      <p:cBhvr>
                                        <p:cTn id="223" dur="500" fill="hold"/>
                                        <p:tgtEl>
                                          <p:spTgt spid="36"/>
                                        </p:tgtEl>
                                        <p:attrNameLst>
                                          <p:attrName>ppt_h</p:attrName>
                                        </p:attrNameLst>
                                      </p:cBhvr>
                                      <p:tavLst>
                                        <p:tav tm="0">
                                          <p:val>
                                            <p:fltVal val="0"/>
                                          </p:val>
                                        </p:tav>
                                        <p:tav tm="100000">
                                          <p:val>
                                            <p:strVal val="#ppt_h"/>
                                          </p:val>
                                        </p:tav>
                                      </p:tavLst>
                                    </p:anim>
                                    <p:animEffect transition="in" filter="fade">
                                      <p:cBhvr>
                                        <p:cTn id="224" dur="500"/>
                                        <p:tgtEl>
                                          <p:spTgt spid="36"/>
                                        </p:tgtEl>
                                      </p:cBhvr>
                                    </p:animEffect>
                                  </p:childTnLst>
                                  <p:subTnLst>
                                    <p:audio>
                                      <p:cMediaNode>
                                        <p:cTn display="0" masterRel="sameClick">
                                          <p:stCondLst>
                                            <p:cond evt="begin" delay="0">
                                              <p:tn val="220"/>
                                            </p:cond>
                                          </p:stCondLst>
                                          <p:endCondLst>
                                            <p:cond evt="onStopAudio" delay="0">
                                              <p:tgtEl>
                                                <p:sldTgt/>
                                              </p:tgtEl>
                                            </p:cond>
                                          </p:endCondLst>
                                        </p:cTn>
                                        <p:tgtEl>
                                          <p:sndTgt r:embed="rId6" name="cashreg.wav"/>
                                        </p:tgtEl>
                                      </p:cMediaNode>
                                    </p:audio>
                                  </p:subTnLst>
                                </p:cTn>
                              </p:par>
                            </p:childTnLst>
                          </p:cTn>
                        </p:par>
                      </p:childTnLst>
                    </p:cTn>
                  </p:par>
                  <p:par>
                    <p:cTn id="225" fill="hold">
                      <p:stCondLst>
                        <p:cond delay="indefinite"/>
                      </p:stCondLst>
                      <p:childTnLst>
                        <p:par>
                          <p:cTn id="226" fill="hold">
                            <p:stCondLst>
                              <p:cond delay="0"/>
                            </p:stCondLst>
                            <p:childTnLst>
                              <p:par>
                                <p:cTn id="227" presetID="22" presetClass="entr" presetSubtype="4" fill="hold" nodeType="clickEffect">
                                  <p:stCondLst>
                                    <p:cond delay="0"/>
                                  </p:stCondLst>
                                  <p:childTnLst>
                                    <p:set>
                                      <p:cBhvr>
                                        <p:cTn id="228" dur="1" fill="hold">
                                          <p:stCondLst>
                                            <p:cond delay="0"/>
                                          </p:stCondLst>
                                        </p:cTn>
                                        <p:tgtEl>
                                          <p:spTgt spid="38"/>
                                        </p:tgtEl>
                                        <p:attrNameLst>
                                          <p:attrName>style.visibility</p:attrName>
                                        </p:attrNameLst>
                                      </p:cBhvr>
                                      <p:to>
                                        <p:strVal val="visible"/>
                                      </p:to>
                                    </p:set>
                                    <p:animEffect transition="in" filter="wipe(down)">
                                      <p:cBhvr>
                                        <p:cTn id="229" dur="1000"/>
                                        <p:tgtEl>
                                          <p:spTgt spid="38"/>
                                        </p:tgtEl>
                                      </p:cBhvr>
                                    </p:animEffect>
                                  </p:childTnLst>
                                  <p:subTnLst>
                                    <p:audio>
                                      <p:cMediaNode>
                                        <p:cTn display="0" masterRel="sameClick">
                                          <p:stCondLst>
                                            <p:cond evt="begin" delay="0">
                                              <p:tn val="227"/>
                                            </p:cond>
                                          </p:stCondLst>
                                          <p:endCondLst>
                                            <p:cond evt="onStopAudio" delay="0">
                                              <p:tgtEl>
                                                <p:sldTgt/>
                                              </p:tgtEl>
                                            </p:cond>
                                          </p:endCondLst>
                                        </p:cTn>
                                        <p:tgtEl>
                                          <p:sndTgt r:embed="rId5" name="chimes.wav"/>
                                        </p:tgtEl>
                                      </p:cMediaNode>
                                    </p:audio>
                                  </p:subTnLst>
                                </p:cTn>
                              </p:par>
                            </p:childTnLst>
                          </p:cTn>
                        </p:par>
                      </p:childTnLst>
                    </p:cTn>
                  </p:par>
                  <p:par>
                    <p:cTn id="230" fill="hold">
                      <p:stCondLst>
                        <p:cond delay="indefinite"/>
                      </p:stCondLst>
                      <p:childTnLst>
                        <p:par>
                          <p:cTn id="231" fill="hold">
                            <p:stCondLst>
                              <p:cond delay="0"/>
                            </p:stCondLst>
                            <p:childTnLst>
                              <p:par>
                                <p:cTn id="232" presetID="53" presetClass="entr" presetSubtype="0" fill="hold" grpId="0" nodeType="clickEffect">
                                  <p:stCondLst>
                                    <p:cond delay="0"/>
                                  </p:stCondLst>
                                  <p:childTnLst>
                                    <p:set>
                                      <p:cBhvr>
                                        <p:cTn id="233" dur="1" fill="hold">
                                          <p:stCondLst>
                                            <p:cond delay="0"/>
                                          </p:stCondLst>
                                        </p:cTn>
                                        <p:tgtEl>
                                          <p:spTgt spid="37"/>
                                        </p:tgtEl>
                                        <p:attrNameLst>
                                          <p:attrName>style.visibility</p:attrName>
                                        </p:attrNameLst>
                                      </p:cBhvr>
                                      <p:to>
                                        <p:strVal val="visible"/>
                                      </p:to>
                                    </p:set>
                                    <p:anim calcmode="lin" valueType="num">
                                      <p:cBhvr>
                                        <p:cTn id="234" dur="500" fill="hold"/>
                                        <p:tgtEl>
                                          <p:spTgt spid="37"/>
                                        </p:tgtEl>
                                        <p:attrNameLst>
                                          <p:attrName>ppt_w</p:attrName>
                                        </p:attrNameLst>
                                      </p:cBhvr>
                                      <p:tavLst>
                                        <p:tav tm="0">
                                          <p:val>
                                            <p:fltVal val="0"/>
                                          </p:val>
                                        </p:tav>
                                        <p:tav tm="100000">
                                          <p:val>
                                            <p:strVal val="#ppt_w"/>
                                          </p:val>
                                        </p:tav>
                                      </p:tavLst>
                                    </p:anim>
                                    <p:anim calcmode="lin" valueType="num">
                                      <p:cBhvr>
                                        <p:cTn id="235" dur="500" fill="hold"/>
                                        <p:tgtEl>
                                          <p:spTgt spid="37"/>
                                        </p:tgtEl>
                                        <p:attrNameLst>
                                          <p:attrName>ppt_h</p:attrName>
                                        </p:attrNameLst>
                                      </p:cBhvr>
                                      <p:tavLst>
                                        <p:tav tm="0">
                                          <p:val>
                                            <p:fltVal val="0"/>
                                          </p:val>
                                        </p:tav>
                                        <p:tav tm="100000">
                                          <p:val>
                                            <p:strVal val="#ppt_h"/>
                                          </p:val>
                                        </p:tav>
                                      </p:tavLst>
                                    </p:anim>
                                    <p:animEffect transition="in" filter="fade">
                                      <p:cBhvr>
                                        <p:cTn id="236" dur="500"/>
                                        <p:tgtEl>
                                          <p:spTgt spid="37"/>
                                        </p:tgtEl>
                                      </p:cBhvr>
                                    </p:animEffect>
                                  </p:childTnLst>
                                  <p:subTnLst>
                                    <p:audio>
                                      <p:cMediaNode>
                                        <p:cTn display="0" masterRel="sameClick">
                                          <p:stCondLst>
                                            <p:cond evt="begin" delay="0">
                                              <p:tn val="232"/>
                                            </p:cond>
                                          </p:stCondLst>
                                          <p:endCondLst>
                                            <p:cond evt="onStopAudio" delay="0">
                                              <p:tgtEl>
                                                <p:sldTgt/>
                                              </p:tgtEl>
                                            </p:cond>
                                          </p:endCondLst>
                                        </p:cTn>
                                        <p:tgtEl>
                                          <p:sndTgt r:embed="rId6" name="cashreg.wav"/>
                                        </p:tgtEl>
                                      </p:cMediaNode>
                                    </p:audio>
                                  </p:subTnLst>
                                </p:cTn>
                              </p:par>
                            </p:childTnLst>
                          </p:cTn>
                        </p:par>
                      </p:childTnLst>
                    </p:cTn>
                  </p:par>
                  <p:par>
                    <p:cTn id="237" fill="hold">
                      <p:stCondLst>
                        <p:cond delay="indefinite"/>
                      </p:stCondLst>
                      <p:childTnLst>
                        <p:par>
                          <p:cTn id="238" fill="hold">
                            <p:stCondLst>
                              <p:cond delay="0"/>
                            </p:stCondLst>
                            <p:childTnLst>
                              <p:par>
                                <p:cTn id="239" presetID="22" presetClass="entr" presetSubtype="1" fill="hold" nodeType="clickEffect">
                                  <p:stCondLst>
                                    <p:cond delay="0"/>
                                  </p:stCondLst>
                                  <p:childTnLst>
                                    <p:set>
                                      <p:cBhvr>
                                        <p:cTn id="240" dur="1" fill="hold">
                                          <p:stCondLst>
                                            <p:cond delay="0"/>
                                          </p:stCondLst>
                                        </p:cTn>
                                        <p:tgtEl>
                                          <p:spTgt spid="40"/>
                                        </p:tgtEl>
                                        <p:attrNameLst>
                                          <p:attrName>style.visibility</p:attrName>
                                        </p:attrNameLst>
                                      </p:cBhvr>
                                      <p:to>
                                        <p:strVal val="visible"/>
                                      </p:to>
                                    </p:set>
                                    <p:animEffect transition="in" filter="wipe(up)">
                                      <p:cBhvr>
                                        <p:cTn id="241" dur="1000"/>
                                        <p:tgtEl>
                                          <p:spTgt spid="40"/>
                                        </p:tgtEl>
                                      </p:cBhvr>
                                    </p:animEffect>
                                  </p:childTnLst>
                                  <p:subTnLst>
                                    <p:audio>
                                      <p:cMediaNode>
                                        <p:cTn display="0" masterRel="sameClick">
                                          <p:stCondLst>
                                            <p:cond evt="begin" delay="0">
                                              <p:tn val="239"/>
                                            </p:cond>
                                          </p:stCondLst>
                                          <p:endCondLst>
                                            <p:cond evt="onStopAudio" delay="0">
                                              <p:tgtEl>
                                                <p:sldTgt/>
                                              </p:tgtEl>
                                            </p:cond>
                                          </p:endCondLst>
                                        </p:cTn>
                                        <p:tgtEl>
                                          <p:sndTgt r:embed="rId5" name="chimes.wav"/>
                                        </p:tgtEl>
                                      </p:cMediaNode>
                                    </p:audio>
                                  </p:subTnLst>
                                </p:cTn>
                              </p:par>
                            </p:childTnLst>
                          </p:cTn>
                        </p:par>
                      </p:childTnLst>
                    </p:cTn>
                  </p:par>
                  <p:par>
                    <p:cTn id="242" fill="hold">
                      <p:stCondLst>
                        <p:cond delay="indefinite"/>
                      </p:stCondLst>
                      <p:childTnLst>
                        <p:par>
                          <p:cTn id="243" fill="hold">
                            <p:stCondLst>
                              <p:cond delay="0"/>
                            </p:stCondLst>
                            <p:childTnLst>
                              <p:par>
                                <p:cTn id="244" presetID="53" presetClass="entr" presetSubtype="0" fill="hold" grpId="0" nodeType="clickEffect">
                                  <p:stCondLst>
                                    <p:cond delay="0"/>
                                  </p:stCondLst>
                                  <p:childTnLst>
                                    <p:set>
                                      <p:cBhvr>
                                        <p:cTn id="245" dur="1" fill="hold">
                                          <p:stCondLst>
                                            <p:cond delay="0"/>
                                          </p:stCondLst>
                                        </p:cTn>
                                        <p:tgtEl>
                                          <p:spTgt spid="39"/>
                                        </p:tgtEl>
                                        <p:attrNameLst>
                                          <p:attrName>style.visibility</p:attrName>
                                        </p:attrNameLst>
                                      </p:cBhvr>
                                      <p:to>
                                        <p:strVal val="visible"/>
                                      </p:to>
                                    </p:set>
                                    <p:anim calcmode="lin" valueType="num">
                                      <p:cBhvr>
                                        <p:cTn id="246" dur="500" fill="hold"/>
                                        <p:tgtEl>
                                          <p:spTgt spid="39"/>
                                        </p:tgtEl>
                                        <p:attrNameLst>
                                          <p:attrName>ppt_w</p:attrName>
                                        </p:attrNameLst>
                                      </p:cBhvr>
                                      <p:tavLst>
                                        <p:tav tm="0">
                                          <p:val>
                                            <p:fltVal val="0"/>
                                          </p:val>
                                        </p:tav>
                                        <p:tav tm="100000">
                                          <p:val>
                                            <p:strVal val="#ppt_w"/>
                                          </p:val>
                                        </p:tav>
                                      </p:tavLst>
                                    </p:anim>
                                    <p:anim calcmode="lin" valueType="num">
                                      <p:cBhvr>
                                        <p:cTn id="247" dur="500" fill="hold"/>
                                        <p:tgtEl>
                                          <p:spTgt spid="39"/>
                                        </p:tgtEl>
                                        <p:attrNameLst>
                                          <p:attrName>ppt_h</p:attrName>
                                        </p:attrNameLst>
                                      </p:cBhvr>
                                      <p:tavLst>
                                        <p:tav tm="0">
                                          <p:val>
                                            <p:fltVal val="0"/>
                                          </p:val>
                                        </p:tav>
                                        <p:tav tm="100000">
                                          <p:val>
                                            <p:strVal val="#ppt_h"/>
                                          </p:val>
                                        </p:tav>
                                      </p:tavLst>
                                    </p:anim>
                                    <p:animEffect transition="in" filter="fade">
                                      <p:cBhvr>
                                        <p:cTn id="248" dur="500"/>
                                        <p:tgtEl>
                                          <p:spTgt spid="39"/>
                                        </p:tgtEl>
                                      </p:cBhvr>
                                    </p:animEffect>
                                  </p:childTnLst>
                                  <p:subTnLst>
                                    <p:audio>
                                      <p:cMediaNode>
                                        <p:cTn display="0" masterRel="sameClick">
                                          <p:stCondLst>
                                            <p:cond evt="begin" delay="0">
                                              <p:tn val="244"/>
                                            </p:cond>
                                          </p:stCondLst>
                                          <p:endCondLst>
                                            <p:cond evt="onStopAudio" delay="0">
                                              <p:tgtEl>
                                                <p:sldTgt/>
                                              </p:tgtEl>
                                            </p:cond>
                                          </p:endCondLst>
                                        </p:cTn>
                                        <p:tgtEl>
                                          <p:sndTgt r:embed="rId6" name="cashreg.wav"/>
                                        </p:tgtEl>
                                      </p:cMediaNode>
                                    </p:audio>
                                  </p:subTnLst>
                                </p:cTn>
                              </p:par>
                            </p:childTnLst>
                          </p:cTn>
                        </p:par>
                      </p:childTnLst>
                    </p:cTn>
                  </p:par>
                  <p:par>
                    <p:cTn id="249" fill="hold">
                      <p:stCondLst>
                        <p:cond delay="indefinite"/>
                      </p:stCondLst>
                      <p:childTnLst>
                        <p:par>
                          <p:cTn id="250" fill="hold">
                            <p:stCondLst>
                              <p:cond delay="0"/>
                            </p:stCondLst>
                            <p:childTnLst>
                              <p:par>
                                <p:cTn id="251" presetID="22" presetClass="entr" presetSubtype="4" fill="hold" nodeType="clickEffect">
                                  <p:stCondLst>
                                    <p:cond delay="0"/>
                                  </p:stCondLst>
                                  <p:childTnLst>
                                    <p:set>
                                      <p:cBhvr>
                                        <p:cTn id="252" dur="1" fill="hold">
                                          <p:stCondLst>
                                            <p:cond delay="0"/>
                                          </p:stCondLst>
                                        </p:cTn>
                                        <p:tgtEl>
                                          <p:spTgt spid="42"/>
                                        </p:tgtEl>
                                        <p:attrNameLst>
                                          <p:attrName>style.visibility</p:attrName>
                                        </p:attrNameLst>
                                      </p:cBhvr>
                                      <p:to>
                                        <p:strVal val="visible"/>
                                      </p:to>
                                    </p:set>
                                    <p:animEffect transition="in" filter="wipe(down)">
                                      <p:cBhvr>
                                        <p:cTn id="253" dur="1000"/>
                                        <p:tgtEl>
                                          <p:spTgt spid="42"/>
                                        </p:tgtEl>
                                      </p:cBhvr>
                                    </p:animEffect>
                                  </p:childTnLst>
                                  <p:subTnLst>
                                    <p:audio>
                                      <p:cMediaNode>
                                        <p:cTn display="0" masterRel="sameClick">
                                          <p:stCondLst>
                                            <p:cond evt="begin" delay="0">
                                              <p:tn val="251"/>
                                            </p:cond>
                                          </p:stCondLst>
                                          <p:endCondLst>
                                            <p:cond evt="onStopAudio" delay="0">
                                              <p:tgtEl>
                                                <p:sldTgt/>
                                              </p:tgtEl>
                                            </p:cond>
                                          </p:endCondLst>
                                        </p:cTn>
                                        <p:tgtEl>
                                          <p:sndTgt r:embed="rId5" name="chimes.wav"/>
                                        </p:tgtEl>
                                      </p:cMediaNode>
                                    </p:audio>
                                  </p:subTnLst>
                                </p:cTn>
                              </p:par>
                            </p:childTnLst>
                          </p:cTn>
                        </p:par>
                      </p:childTnLst>
                    </p:cTn>
                  </p:par>
                  <p:par>
                    <p:cTn id="254" fill="hold">
                      <p:stCondLst>
                        <p:cond delay="indefinite"/>
                      </p:stCondLst>
                      <p:childTnLst>
                        <p:par>
                          <p:cTn id="255" fill="hold">
                            <p:stCondLst>
                              <p:cond delay="0"/>
                            </p:stCondLst>
                            <p:childTnLst>
                              <p:par>
                                <p:cTn id="256" presetID="53" presetClass="entr" presetSubtype="0" fill="hold" grpId="0" nodeType="clickEffect">
                                  <p:stCondLst>
                                    <p:cond delay="0"/>
                                  </p:stCondLst>
                                  <p:childTnLst>
                                    <p:set>
                                      <p:cBhvr>
                                        <p:cTn id="257" dur="1" fill="hold">
                                          <p:stCondLst>
                                            <p:cond delay="0"/>
                                          </p:stCondLst>
                                        </p:cTn>
                                        <p:tgtEl>
                                          <p:spTgt spid="41"/>
                                        </p:tgtEl>
                                        <p:attrNameLst>
                                          <p:attrName>style.visibility</p:attrName>
                                        </p:attrNameLst>
                                      </p:cBhvr>
                                      <p:to>
                                        <p:strVal val="visible"/>
                                      </p:to>
                                    </p:set>
                                    <p:anim calcmode="lin" valueType="num">
                                      <p:cBhvr>
                                        <p:cTn id="258" dur="500" fill="hold"/>
                                        <p:tgtEl>
                                          <p:spTgt spid="41"/>
                                        </p:tgtEl>
                                        <p:attrNameLst>
                                          <p:attrName>ppt_w</p:attrName>
                                        </p:attrNameLst>
                                      </p:cBhvr>
                                      <p:tavLst>
                                        <p:tav tm="0">
                                          <p:val>
                                            <p:fltVal val="0"/>
                                          </p:val>
                                        </p:tav>
                                        <p:tav tm="100000">
                                          <p:val>
                                            <p:strVal val="#ppt_w"/>
                                          </p:val>
                                        </p:tav>
                                      </p:tavLst>
                                    </p:anim>
                                    <p:anim calcmode="lin" valueType="num">
                                      <p:cBhvr>
                                        <p:cTn id="259" dur="500" fill="hold"/>
                                        <p:tgtEl>
                                          <p:spTgt spid="41"/>
                                        </p:tgtEl>
                                        <p:attrNameLst>
                                          <p:attrName>ppt_h</p:attrName>
                                        </p:attrNameLst>
                                      </p:cBhvr>
                                      <p:tavLst>
                                        <p:tav tm="0">
                                          <p:val>
                                            <p:fltVal val="0"/>
                                          </p:val>
                                        </p:tav>
                                        <p:tav tm="100000">
                                          <p:val>
                                            <p:strVal val="#ppt_h"/>
                                          </p:val>
                                        </p:tav>
                                      </p:tavLst>
                                    </p:anim>
                                    <p:animEffect transition="in" filter="fade">
                                      <p:cBhvr>
                                        <p:cTn id="260" dur="500"/>
                                        <p:tgtEl>
                                          <p:spTgt spid="41"/>
                                        </p:tgtEl>
                                      </p:cBhvr>
                                    </p:animEffect>
                                  </p:childTnLst>
                                  <p:subTnLst>
                                    <p:audio>
                                      <p:cMediaNode>
                                        <p:cTn display="0" masterRel="sameClick">
                                          <p:stCondLst>
                                            <p:cond evt="begin" delay="0">
                                              <p:tn val="256"/>
                                            </p:cond>
                                          </p:stCondLst>
                                          <p:endCondLst>
                                            <p:cond evt="onStopAudio" delay="0">
                                              <p:tgtEl>
                                                <p:sldTgt/>
                                              </p:tgtEl>
                                            </p:cond>
                                          </p:endCondLst>
                                        </p:cTn>
                                        <p:tgtEl>
                                          <p:sndTgt r:embed="rId6" name="cashreg.wav"/>
                                        </p:tgtEl>
                                      </p:cMediaNode>
                                    </p:audio>
                                  </p:subTnLst>
                                </p:cTn>
                              </p:par>
                            </p:childTnLst>
                          </p:cTn>
                        </p:par>
                      </p:childTnLst>
                    </p:cTn>
                  </p:par>
                  <p:par>
                    <p:cTn id="261" fill="hold">
                      <p:stCondLst>
                        <p:cond delay="indefinite"/>
                      </p:stCondLst>
                      <p:childTnLst>
                        <p:par>
                          <p:cTn id="262" fill="hold">
                            <p:stCondLst>
                              <p:cond delay="0"/>
                            </p:stCondLst>
                            <p:childTnLst>
                              <p:par>
                                <p:cTn id="263" presetID="22" presetClass="entr" presetSubtype="1" fill="hold" nodeType="clickEffect">
                                  <p:stCondLst>
                                    <p:cond delay="0"/>
                                  </p:stCondLst>
                                  <p:childTnLst>
                                    <p:set>
                                      <p:cBhvr>
                                        <p:cTn id="264" dur="1" fill="hold">
                                          <p:stCondLst>
                                            <p:cond delay="0"/>
                                          </p:stCondLst>
                                        </p:cTn>
                                        <p:tgtEl>
                                          <p:spTgt spid="44"/>
                                        </p:tgtEl>
                                        <p:attrNameLst>
                                          <p:attrName>style.visibility</p:attrName>
                                        </p:attrNameLst>
                                      </p:cBhvr>
                                      <p:to>
                                        <p:strVal val="visible"/>
                                      </p:to>
                                    </p:set>
                                    <p:animEffect transition="in" filter="wipe(up)">
                                      <p:cBhvr>
                                        <p:cTn id="265" dur="1000"/>
                                        <p:tgtEl>
                                          <p:spTgt spid="44"/>
                                        </p:tgtEl>
                                      </p:cBhvr>
                                    </p:animEffect>
                                  </p:childTnLst>
                                  <p:subTnLst>
                                    <p:audio>
                                      <p:cMediaNode>
                                        <p:cTn display="0" masterRel="sameClick">
                                          <p:stCondLst>
                                            <p:cond evt="begin" delay="0">
                                              <p:tn val="263"/>
                                            </p:cond>
                                          </p:stCondLst>
                                          <p:endCondLst>
                                            <p:cond evt="onStopAudio" delay="0">
                                              <p:tgtEl>
                                                <p:sldTgt/>
                                              </p:tgtEl>
                                            </p:cond>
                                          </p:endCondLst>
                                        </p:cTn>
                                        <p:tgtEl>
                                          <p:sndTgt r:embed="rId5" name="chimes.wav"/>
                                        </p:tgtEl>
                                      </p:cMediaNode>
                                    </p:audio>
                                  </p:subTnLst>
                                </p:cTn>
                              </p:par>
                            </p:childTnLst>
                          </p:cTn>
                        </p:par>
                      </p:childTnLst>
                    </p:cTn>
                  </p:par>
                  <p:par>
                    <p:cTn id="266" fill="hold">
                      <p:stCondLst>
                        <p:cond delay="indefinite"/>
                      </p:stCondLst>
                      <p:childTnLst>
                        <p:par>
                          <p:cTn id="267" fill="hold">
                            <p:stCondLst>
                              <p:cond delay="0"/>
                            </p:stCondLst>
                            <p:childTnLst>
                              <p:par>
                                <p:cTn id="268" presetID="53" presetClass="entr" presetSubtype="0" fill="hold" grpId="0" nodeType="clickEffect">
                                  <p:stCondLst>
                                    <p:cond delay="0"/>
                                  </p:stCondLst>
                                  <p:childTnLst>
                                    <p:set>
                                      <p:cBhvr>
                                        <p:cTn id="269" dur="1" fill="hold">
                                          <p:stCondLst>
                                            <p:cond delay="0"/>
                                          </p:stCondLst>
                                        </p:cTn>
                                        <p:tgtEl>
                                          <p:spTgt spid="43"/>
                                        </p:tgtEl>
                                        <p:attrNameLst>
                                          <p:attrName>style.visibility</p:attrName>
                                        </p:attrNameLst>
                                      </p:cBhvr>
                                      <p:to>
                                        <p:strVal val="visible"/>
                                      </p:to>
                                    </p:set>
                                    <p:anim calcmode="lin" valueType="num">
                                      <p:cBhvr>
                                        <p:cTn id="270" dur="500" fill="hold"/>
                                        <p:tgtEl>
                                          <p:spTgt spid="43"/>
                                        </p:tgtEl>
                                        <p:attrNameLst>
                                          <p:attrName>ppt_w</p:attrName>
                                        </p:attrNameLst>
                                      </p:cBhvr>
                                      <p:tavLst>
                                        <p:tav tm="0">
                                          <p:val>
                                            <p:fltVal val="0"/>
                                          </p:val>
                                        </p:tav>
                                        <p:tav tm="100000">
                                          <p:val>
                                            <p:strVal val="#ppt_w"/>
                                          </p:val>
                                        </p:tav>
                                      </p:tavLst>
                                    </p:anim>
                                    <p:anim calcmode="lin" valueType="num">
                                      <p:cBhvr>
                                        <p:cTn id="271" dur="500" fill="hold"/>
                                        <p:tgtEl>
                                          <p:spTgt spid="43"/>
                                        </p:tgtEl>
                                        <p:attrNameLst>
                                          <p:attrName>ppt_h</p:attrName>
                                        </p:attrNameLst>
                                      </p:cBhvr>
                                      <p:tavLst>
                                        <p:tav tm="0">
                                          <p:val>
                                            <p:fltVal val="0"/>
                                          </p:val>
                                        </p:tav>
                                        <p:tav tm="100000">
                                          <p:val>
                                            <p:strVal val="#ppt_h"/>
                                          </p:val>
                                        </p:tav>
                                      </p:tavLst>
                                    </p:anim>
                                    <p:animEffect transition="in" filter="fade">
                                      <p:cBhvr>
                                        <p:cTn id="272" dur="500"/>
                                        <p:tgtEl>
                                          <p:spTgt spid="43"/>
                                        </p:tgtEl>
                                      </p:cBhvr>
                                    </p:animEffect>
                                  </p:childTnLst>
                                  <p:subTnLst>
                                    <p:audio>
                                      <p:cMediaNode>
                                        <p:cTn display="0" masterRel="sameClick">
                                          <p:stCondLst>
                                            <p:cond evt="begin" delay="0">
                                              <p:tn val="268"/>
                                            </p:cond>
                                          </p:stCondLst>
                                          <p:endCondLst>
                                            <p:cond evt="onStopAudio" delay="0">
                                              <p:tgtEl>
                                                <p:sldTgt/>
                                              </p:tgtEl>
                                            </p:cond>
                                          </p:endCondLst>
                                        </p:cTn>
                                        <p:tgtEl>
                                          <p:sndTgt r:embed="rId6" name="cashreg.wav"/>
                                        </p:tgtEl>
                                      </p:cMediaNode>
                                    </p:audio>
                                  </p:subTnLst>
                                </p:cTn>
                              </p:par>
                            </p:childTnLst>
                          </p:cTn>
                        </p:par>
                      </p:childTnLst>
                    </p:cTn>
                  </p:par>
                  <p:par>
                    <p:cTn id="273" fill="hold">
                      <p:stCondLst>
                        <p:cond delay="indefinite"/>
                      </p:stCondLst>
                      <p:childTnLst>
                        <p:par>
                          <p:cTn id="274" fill="hold">
                            <p:stCondLst>
                              <p:cond delay="0"/>
                            </p:stCondLst>
                            <p:childTnLst>
                              <p:par>
                                <p:cTn id="275" presetID="22" presetClass="entr" presetSubtype="4" fill="hold" nodeType="clickEffect">
                                  <p:stCondLst>
                                    <p:cond delay="0"/>
                                  </p:stCondLst>
                                  <p:childTnLst>
                                    <p:set>
                                      <p:cBhvr>
                                        <p:cTn id="276" dur="1" fill="hold">
                                          <p:stCondLst>
                                            <p:cond delay="0"/>
                                          </p:stCondLst>
                                        </p:cTn>
                                        <p:tgtEl>
                                          <p:spTgt spid="46"/>
                                        </p:tgtEl>
                                        <p:attrNameLst>
                                          <p:attrName>style.visibility</p:attrName>
                                        </p:attrNameLst>
                                      </p:cBhvr>
                                      <p:to>
                                        <p:strVal val="visible"/>
                                      </p:to>
                                    </p:set>
                                    <p:animEffect transition="in" filter="wipe(down)">
                                      <p:cBhvr>
                                        <p:cTn id="277" dur="1000"/>
                                        <p:tgtEl>
                                          <p:spTgt spid="46"/>
                                        </p:tgtEl>
                                      </p:cBhvr>
                                    </p:animEffect>
                                  </p:childTnLst>
                                  <p:subTnLst>
                                    <p:audio>
                                      <p:cMediaNode>
                                        <p:cTn display="0" masterRel="sameClick">
                                          <p:stCondLst>
                                            <p:cond evt="begin" delay="0">
                                              <p:tn val="275"/>
                                            </p:cond>
                                          </p:stCondLst>
                                          <p:endCondLst>
                                            <p:cond evt="onStopAudio" delay="0">
                                              <p:tgtEl>
                                                <p:sldTgt/>
                                              </p:tgtEl>
                                            </p:cond>
                                          </p:endCondLst>
                                        </p:cTn>
                                        <p:tgtEl>
                                          <p:sndTgt r:embed="rId5" name="chimes.wav"/>
                                        </p:tgtEl>
                                      </p:cMediaNode>
                                    </p:audio>
                                  </p:subTnLst>
                                </p:cTn>
                              </p:par>
                            </p:childTnLst>
                          </p:cTn>
                        </p:par>
                      </p:childTnLst>
                    </p:cTn>
                  </p:par>
                  <p:par>
                    <p:cTn id="278" fill="hold">
                      <p:stCondLst>
                        <p:cond delay="indefinite"/>
                      </p:stCondLst>
                      <p:childTnLst>
                        <p:par>
                          <p:cTn id="279" fill="hold">
                            <p:stCondLst>
                              <p:cond delay="0"/>
                            </p:stCondLst>
                            <p:childTnLst>
                              <p:par>
                                <p:cTn id="280" presetID="53" presetClass="entr" presetSubtype="0" fill="hold" grpId="0" nodeType="clickEffect">
                                  <p:stCondLst>
                                    <p:cond delay="0"/>
                                  </p:stCondLst>
                                  <p:childTnLst>
                                    <p:set>
                                      <p:cBhvr>
                                        <p:cTn id="281" dur="1" fill="hold">
                                          <p:stCondLst>
                                            <p:cond delay="0"/>
                                          </p:stCondLst>
                                        </p:cTn>
                                        <p:tgtEl>
                                          <p:spTgt spid="45"/>
                                        </p:tgtEl>
                                        <p:attrNameLst>
                                          <p:attrName>style.visibility</p:attrName>
                                        </p:attrNameLst>
                                      </p:cBhvr>
                                      <p:to>
                                        <p:strVal val="visible"/>
                                      </p:to>
                                    </p:set>
                                    <p:anim calcmode="lin" valueType="num">
                                      <p:cBhvr>
                                        <p:cTn id="282" dur="500" fill="hold"/>
                                        <p:tgtEl>
                                          <p:spTgt spid="45"/>
                                        </p:tgtEl>
                                        <p:attrNameLst>
                                          <p:attrName>ppt_w</p:attrName>
                                        </p:attrNameLst>
                                      </p:cBhvr>
                                      <p:tavLst>
                                        <p:tav tm="0">
                                          <p:val>
                                            <p:fltVal val="0"/>
                                          </p:val>
                                        </p:tav>
                                        <p:tav tm="100000">
                                          <p:val>
                                            <p:strVal val="#ppt_w"/>
                                          </p:val>
                                        </p:tav>
                                      </p:tavLst>
                                    </p:anim>
                                    <p:anim calcmode="lin" valueType="num">
                                      <p:cBhvr>
                                        <p:cTn id="283" dur="500" fill="hold"/>
                                        <p:tgtEl>
                                          <p:spTgt spid="45"/>
                                        </p:tgtEl>
                                        <p:attrNameLst>
                                          <p:attrName>ppt_h</p:attrName>
                                        </p:attrNameLst>
                                      </p:cBhvr>
                                      <p:tavLst>
                                        <p:tav tm="0">
                                          <p:val>
                                            <p:fltVal val="0"/>
                                          </p:val>
                                        </p:tav>
                                        <p:tav tm="100000">
                                          <p:val>
                                            <p:strVal val="#ppt_h"/>
                                          </p:val>
                                        </p:tav>
                                      </p:tavLst>
                                    </p:anim>
                                    <p:animEffect transition="in" filter="fade">
                                      <p:cBhvr>
                                        <p:cTn id="284" dur="500"/>
                                        <p:tgtEl>
                                          <p:spTgt spid="45"/>
                                        </p:tgtEl>
                                      </p:cBhvr>
                                    </p:animEffect>
                                  </p:childTnLst>
                                  <p:subTnLst>
                                    <p:audio>
                                      <p:cMediaNode>
                                        <p:cTn display="0" masterRel="sameClick">
                                          <p:stCondLst>
                                            <p:cond evt="begin" delay="0">
                                              <p:tn val="280"/>
                                            </p:cond>
                                          </p:stCondLst>
                                          <p:endCondLst>
                                            <p:cond evt="onStopAudio" delay="0">
                                              <p:tgtEl>
                                                <p:sldTgt/>
                                              </p:tgtEl>
                                            </p:cond>
                                          </p:endCondLst>
                                        </p:cTn>
                                        <p:tgtEl>
                                          <p:sndTgt r:embed="rId6" name="cashreg.wav"/>
                                        </p:tgtEl>
                                      </p:cMediaNode>
                                    </p:audio>
                                  </p:subTnLst>
                                </p:cTn>
                              </p:par>
                            </p:childTnLst>
                          </p:cTn>
                        </p:par>
                      </p:childTnLst>
                    </p:cTn>
                  </p:par>
                  <p:par>
                    <p:cTn id="285" fill="hold">
                      <p:stCondLst>
                        <p:cond delay="indefinite"/>
                      </p:stCondLst>
                      <p:childTnLst>
                        <p:par>
                          <p:cTn id="286" fill="hold">
                            <p:stCondLst>
                              <p:cond delay="0"/>
                            </p:stCondLst>
                            <p:childTnLst>
                              <p:par>
                                <p:cTn id="287" presetID="22" presetClass="entr" presetSubtype="8" fill="hold" grpId="0" nodeType="clickEffect">
                                  <p:stCondLst>
                                    <p:cond delay="0"/>
                                  </p:stCondLst>
                                  <p:childTnLst>
                                    <p:set>
                                      <p:cBhvr>
                                        <p:cTn id="288" dur="1" fill="hold">
                                          <p:stCondLst>
                                            <p:cond delay="0"/>
                                          </p:stCondLst>
                                        </p:cTn>
                                        <p:tgtEl>
                                          <p:spTgt spid="83"/>
                                        </p:tgtEl>
                                        <p:attrNameLst>
                                          <p:attrName>style.visibility</p:attrName>
                                        </p:attrNameLst>
                                      </p:cBhvr>
                                      <p:to>
                                        <p:strVal val="visible"/>
                                      </p:to>
                                    </p:set>
                                    <p:animEffect transition="in" filter="wipe(left)">
                                      <p:cBhvr>
                                        <p:cTn id="289" dur="2000"/>
                                        <p:tgtEl>
                                          <p:spTgt spid="83"/>
                                        </p:tgtEl>
                                      </p:cBhvr>
                                    </p:animEffect>
                                  </p:childTnLst>
                                  <p:subTnLst>
                                    <p:audio>
                                      <p:cMediaNode>
                                        <p:cTn display="0" masterRel="sameClick">
                                          <p:stCondLst>
                                            <p:cond evt="begin" delay="0">
                                              <p:tn val="287"/>
                                            </p:cond>
                                          </p:stCondLst>
                                          <p:endCondLst>
                                            <p:cond evt="onStopAudio" delay="0">
                                              <p:tgtEl>
                                                <p:sldTgt/>
                                              </p:tgtEl>
                                            </p:cond>
                                          </p:endCondLst>
                                        </p:cTn>
                                        <p:tgtEl>
                                          <p:sndTgt r:embed="rId7"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5" grpId="0" animBg="1"/>
      <p:bldP spid="16" grpId="0" animBg="1"/>
      <p:bldP spid="17" grpId="0" animBg="1"/>
      <p:bldP spid="18" grpId="0" animBg="1"/>
      <p:bldP spid="23" grpId="0"/>
      <p:bldP spid="33" grpId="0"/>
      <p:bldP spid="34" grpId="0"/>
      <p:bldP spid="35" grpId="0"/>
      <p:bldP spid="36" grpId="0"/>
      <p:bldP spid="37" grpId="0" animBg="1"/>
      <p:bldP spid="39" grpId="0" animBg="1"/>
      <p:bldP spid="41" grpId="0" animBg="1"/>
      <p:bldP spid="43" grpId="0" animBg="1"/>
      <p:bldP spid="45" grpId="0" animBg="1"/>
      <p:bldP spid="47" grpId="0" animBg="1"/>
      <p:bldP spid="48" grpId="0" animBg="1"/>
      <p:bldP spid="63" grpId="0"/>
      <p:bldP spid="64" grpId="0"/>
      <p:bldP spid="65" grpId="0"/>
      <p:bldP spid="70" grpId="0"/>
      <p:bldP spid="71" grpId="0"/>
      <p:bldP spid="72" grpId="0"/>
      <p:bldP spid="8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displacement </a:t>
            </a:r>
            <a:r>
              <a:rPr lang="en-US" altLang="en-US" sz="2400" i="1" dirty="0" smtClean="0">
                <a:solidFill>
                  <a:srgbClr val="000000"/>
                </a:solidFill>
                <a:latin typeface="+mn-lt"/>
                <a:cs typeface="Times New Roman" pitchFamily="18" charset="0"/>
                <a:sym typeface="Symbol" pitchFamily="18" charset="2"/>
              </a:rPr>
              <a:t>x </a:t>
            </a:r>
            <a:r>
              <a:rPr lang="en-US" altLang="en-US" sz="2400" dirty="0" smtClean="0">
                <a:solidFill>
                  <a:srgbClr val="000000"/>
                </a:solidFill>
                <a:latin typeface="+mn-lt"/>
                <a:cs typeface="Times New Roman" pitchFamily="18" charset="0"/>
                <a:sym typeface="Symbol" pitchFamily="18" charset="2"/>
              </a:rPr>
              <a:t>vs. time </a:t>
            </a:r>
            <a:r>
              <a:rPr lang="en-US" altLang="en-US" sz="2400" i="1" dirty="0" smtClean="0">
                <a:solidFill>
                  <a:srgbClr val="000000"/>
                </a:solidFill>
                <a:latin typeface="+mn-lt"/>
                <a:cs typeface="Times New Roman" pitchFamily="18" charset="0"/>
                <a:sym typeface="Symbol" pitchFamily="18" charset="2"/>
              </a:rPr>
              <a:t>t </a:t>
            </a:r>
            <a:r>
              <a:rPr lang="en-US" altLang="en-US" sz="2400" dirty="0" smtClean="0">
                <a:solidFill>
                  <a:srgbClr val="000000"/>
                </a:solidFill>
                <a:latin typeface="+mn-lt"/>
                <a:cs typeface="Times New Roman" pitchFamily="18" charset="0"/>
                <a:sym typeface="Symbol" pitchFamily="18" charset="2"/>
              </a:rPr>
              <a:t>for a system undergoing SHM is shown here.</a:t>
            </a: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Sketch in </a:t>
            </a:r>
            <a:r>
              <a:rPr lang="en-US" altLang="en-US" sz="2400" dirty="0" smtClean="0">
                <a:solidFill>
                  <a:srgbClr val="333399"/>
                </a:solidFill>
                <a:latin typeface="+mn-lt"/>
                <a:cs typeface="Times New Roman" pitchFamily="18" charset="0"/>
                <a:sym typeface="Symbol" pitchFamily="18" charset="2"/>
              </a:rPr>
              <a:t>blue</a:t>
            </a:r>
            <a:r>
              <a:rPr lang="en-US" altLang="en-US" sz="2400" dirty="0" smtClean="0">
                <a:solidFill>
                  <a:srgbClr val="000000"/>
                </a:solidFill>
                <a:latin typeface="+mn-lt"/>
                <a:cs typeface="Times New Roman" pitchFamily="18" charset="0"/>
                <a:sym typeface="Symbol" pitchFamily="18" charset="2"/>
              </a:rPr>
              <a:t> the acceleration vs. time graph.</a:t>
            </a:r>
          </a:p>
          <a:p>
            <a:pPr>
              <a:buFontTx/>
              <a:buNone/>
              <a:defRPr/>
            </a:pPr>
            <a:r>
              <a:rPr lang="en-US" altLang="en-US" sz="2400" dirty="0" smtClean="0">
                <a:solidFill>
                  <a:srgbClr val="000000"/>
                </a:solidFill>
                <a:latin typeface="+mn-lt"/>
                <a:cs typeface="Times New Roman" pitchFamily="18" charset="0"/>
                <a:sym typeface="Symbol" pitchFamily="18" charset="2"/>
              </a:rPr>
              <a:t>SOLUTION:  Since </a:t>
            </a:r>
            <a:r>
              <a:rPr lang="en-US" altLang="en-US" sz="2400" i="1" dirty="0" smtClean="0">
                <a:solidFill>
                  <a:srgbClr val="000000"/>
                </a:solidFill>
                <a:latin typeface="+mn-lt"/>
                <a:cs typeface="Times New Roman" pitchFamily="18" charset="0"/>
                <a:sym typeface="Symbol" pitchFamily="18" charset="2"/>
              </a:rPr>
              <a:t>a</a:t>
            </a:r>
            <a:r>
              <a:rPr lang="en-US" altLang="en-US" sz="24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a:rPr>
              <a:t> -</a:t>
            </a:r>
            <a:r>
              <a:rPr lang="en-US" altLang="en-US" sz="2400" i="1" dirty="0" smtClean="0">
                <a:solidFill>
                  <a:srgbClr val="000000"/>
                </a:solidFill>
                <a:latin typeface="+mn-lt"/>
                <a:cs typeface="Times New Roman" pitchFamily="18" charset="0"/>
                <a:sym typeface="Symbol"/>
              </a:rPr>
              <a:t>x</a:t>
            </a:r>
            <a:r>
              <a:rPr lang="en-US" altLang="en-US" sz="2400" dirty="0" smtClean="0">
                <a:solidFill>
                  <a:srgbClr val="000000"/>
                </a:solidFill>
                <a:latin typeface="+mn-lt"/>
                <a:cs typeface="Times New Roman" pitchFamily="18" charset="0"/>
                <a:sym typeface="Symbol"/>
              </a:rPr>
              <a:t>, </a:t>
            </a:r>
            <a:r>
              <a:rPr lang="en-US" altLang="en-US" sz="2400" i="1" dirty="0" smtClean="0">
                <a:solidFill>
                  <a:srgbClr val="000000"/>
                </a:solidFill>
                <a:latin typeface="+mn-lt"/>
                <a:cs typeface="Times New Roman" pitchFamily="18" charset="0"/>
                <a:sym typeface="Symbol"/>
              </a:rPr>
              <a:t>a</a:t>
            </a:r>
            <a:r>
              <a:rPr lang="en-US" altLang="en-US" sz="2400" dirty="0" smtClean="0">
                <a:solidFill>
                  <a:srgbClr val="000000"/>
                </a:solidFill>
                <a:latin typeface="+mn-lt"/>
                <a:cs typeface="Times New Roman" pitchFamily="18" charset="0"/>
                <a:sym typeface="Symbol"/>
              </a:rPr>
              <a:t> is just a reflection of </a:t>
            </a:r>
            <a:r>
              <a:rPr lang="en-US" altLang="en-US" sz="2400" i="1" dirty="0" smtClean="0">
                <a:solidFill>
                  <a:srgbClr val="000000"/>
                </a:solidFill>
                <a:latin typeface="+mn-lt"/>
                <a:cs typeface="Times New Roman" pitchFamily="18" charset="0"/>
                <a:sym typeface="Symbol"/>
              </a:rPr>
              <a:t>x</a:t>
            </a:r>
            <a:r>
              <a:rPr lang="en-US" altLang="en-US" sz="2400" dirty="0" smtClean="0">
                <a:solidFill>
                  <a:srgbClr val="000000"/>
                </a:solidFill>
                <a:latin typeface="+mn-lt"/>
                <a:cs typeface="Times New Roman" pitchFamily="18" charset="0"/>
                <a:sym typeface="Symbol"/>
              </a:rPr>
              <a:t>.</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cs typeface="Times New Roman" pitchFamily="18" charset="0"/>
                <a:sym typeface="Symbol" pitchFamily="18" charset="2"/>
              </a:rPr>
              <a:t>Note: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is a sine, </a:t>
            </a:r>
            <a:r>
              <a:rPr lang="en-US" altLang="en-US" sz="2400" i="1" dirty="0" smtClean="0">
                <a:solidFill>
                  <a:srgbClr val="FF0000"/>
                </a:solidFill>
                <a:cs typeface="Times New Roman" pitchFamily="18" charset="0"/>
                <a:sym typeface="Symbol" pitchFamily="18" charset="2"/>
              </a:rPr>
              <a:t>v</a:t>
            </a:r>
            <a:r>
              <a:rPr lang="en-US" altLang="en-US" sz="2400" dirty="0" smtClean="0">
                <a:solidFill>
                  <a:srgbClr val="FF0000"/>
                </a:solidFill>
                <a:cs typeface="Times New Roman" pitchFamily="18" charset="0"/>
                <a:sym typeface="Symbol" pitchFamily="18" charset="2"/>
              </a:rPr>
              <a:t> is a cosine</a:t>
            </a:r>
            <a:r>
              <a:rPr lang="en-US" altLang="en-US" sz="2400" dirty="0" smtClean="0">
                <a:solidFill>
                  <a:srgbClr val="000000"/>
                </a:solidFill>
                <a:cs typeface="Times New Roman" pitchFamily="18" charset="0"/>
                <a:sym typeface="Symbol" pitchFamily="18" charset="2"/>
              </a:rPr>
              <a:t>, and </a:t>
            </a:r>
            <a:r>
              <a:rPr lang="en-US" altLang="en-US" sz="2400" i="1" dirty="0" smtClean="0">
                <a:solidFill>
                  <a:srgbClr val="333399"/>
                </a:solidFill>
                <a:cs typeface="Times New Roman" pitchFamily="18" charset="0"/>
                <a:sym typeface="Symbol" pitchFamily="18" charset="2"/>
              </a:rPr>
              <a:t>a</a:t>
            </a:r>
            <a:r>
              <a:rPr lang="en-US" altLang="en-US" sz="2400" dirty="0" smtClean="0">
                <a:solidFill>
                  <a:srgbClr val="333399"/>
                </a:solidFill>
                <a:cs typeface="Times New Roman" pitchFamily="18" charset="0"/>
                <a:sym typeface="Symbol" pitchFamily="18" charset="2"/>
              </a:rPr>
              <a:t> is a – sine wave</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latin typeface="+mn-lt"/>
              <a:cs typeface="Times New Roman" pitchFamily="18" charset="0"/>
              <a:sym typeface="Symbol" pitchFamily="18" charset="2"/>
            </a:endParaRPr>
          </a:p>
        </p:txBody>
      </p:sp>
      <p:pic>
        <p:nvPicPr>
          <p:cNvPr id="9" name="Picture 9"/>
          <p:cNvPicPr>
            <a:picLocks noChangeAspect="1" noChangeArrowheads="1"/>
          </p:cNvPicPr>
          <p:nvPr/>
        </p:nvPicPr>
        <p:blipFill>
          <a:blip r:embed="rId6" cstate="print"/>
          <a:srcRect/>
          <a:stretch>
            <a:fillRect/>
          </a:stretch>
        </p:blipFill>
        <p:spPr bwMode="auto">
          <a:xfrm>
            <a:off x="792026" y="3193366"/>
            <a:ext cx="6353470" cy="2127153"/>
          </a:xfrm>
          <a:prstGeom prst="rect">
            <a:avLst/>
          </a:prstGeom>
          <a:ln>
            <a:noFill/>
          </a:ln>
          <a:effectLst>
            <a:outerShdw blurRad="292100" dist="139700" dir="2700000" algn="tl" rotWithShape="0">
              <a:srgbClr val="333333">
                <a:alpha val="65000"/>
              </a:srgbClr>
            </a:outerShdw>
          </a:effectLst>
        </p:spPr>
      </p:pic>
      <p:sp>
        <p:nvSpPr>
          <p:cNvPr id="10" name="TextBox 9"/>
          <p:cNvSpPr txBox="1"/>
          <p:nvPr/>
        </p:nvSpPr>
        <p:spPr>
          <a:xfrm>
            <a:off x="7638762" y="2996412"/>
            <a:ext cx="1505238" cy="461665"/>
          </a:xfrm>
          <a:prstGeom prst="rect">
            <a:avLst/>
          </a:prstGeom>
          <a:noFill/>
        </p:spPr>
        <p:txBody>
          <a:bodyPr wrap="square" rtlCol="0">
            <a:spAutoFit/>
          </a:bodyPr>
          <a:lstStyle/>
          <a:p>
            <a:pPr algn="ctr"/>
            <a:r>
              <a:rPr lang="en-US" i="1" dirty="0" smtClean="0"/>
              <a:t>x</a:t>
            </a:r>
            <a:r>
              <a:rPr lang="en-US" dirty="0" smtClean="0"/>
              <a:t>-black</a:t>
            </a:r>
            <a:endParaRPr lang="en-US" dirty="0"/>
          </a:p>
        </p:txBody>
      </p:sp>
      <p:sp>
        <p:nvSpPr>
          <p:cNvPr id="11" name="TextBox 10"/>
          <p:cNvSpPr txBox="1"/>
          <p:nvPr/>
        </p:nvSpPr>
        <p:spPr>
          <a:xfrm>
            <a:off x="7650485" y="3416099"/>
            <a:ext cx="1493515" cy="1200329"/>
          </a:xfrm>
          <a:prstGeom prst="rect">
            <a:avLst/>
          </a:prstGeom>
          <a:noFill/>
        </p:spPr>
        <p:txBody>
          <a:bodyPr wrap="square" rtlCol="0">
            <a:spAutoFit/>
          </a:bodyPr>
          <a:lstStyle/>
          <a:p>
            <a:pPr algn="ctr"/>
            <a:r>
              <a:rPr lang="en-US" i="1" dirty="0" smtClean="0">
                <a:solidFill>
                  <a:srgbClr val="FF0000"/>
                </a:solidFill>
              </a:rPr>
              <a:t>v</a:t>
            </a:r>
            <a:r>
              <a:rPr lang="en-US" dirty="0" smtClean="0">
                <a:solidFill>
                  <a:srgbClr val="FF0000"/>
                </a:solidFill>
              </a:rPr>
              <a:t>-red </a:t>
            </a:r>
            <a:r>
              <a:rPr lang="en-US" dirty="0" smtClean="0">
                <a:solidFill>
                  <a:schemeClr val="bg1">
                    <a:lumMod val="50000"/>
                  </a:schemeClr>
                </a:solidFill>
              </a:rPr>
              <a:t>(different scale)</a:t>
            </a:r>
            <a:endParaRPr lang="en-US" dirty="0">
              <a:solidFill>
                <a:schemeClr val="bg1">
                  <a:lumMod val="50000"/>
                </a:schemeClr>
              </a:solidFill>
            </a:endParaRPr>
          </a:p>
        </p:txBody>
      </p:sp>
      <p:cxnSp>
        <p:nvCxnSpPr>
          <p:cNvPr id="13" name="Straight Arrow Connector 12"/>
          <p:cNvCxnSpPr>
            <a:stCxn id="9" idx="1"/>
          </p:cNvCxnSpPr>
          <p:nvPr/>
        </p:nvCxnSpPr>
        <p:spPr>
          <a:xfrm rot="10800000" flipH="1">
            <a:off x="792025" y="4248443"/>
            <a:ext cx="6832663" cy="85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200315" y="4288301"/>
            <a:ext cx="269626" cy="461665"/>
          </a:xfrm>
          <a:prstGeom prst="rect">
            <a:avLst/>
          </a:prstGeom>
          <a:noFill/>
        </p:spPr>
        <p:txBody>
          <a:bodyPr wrap="none" rtlCol="0">
            <a:spAutoFit/>
          </a:bodyPr>
          <a:lstStyle/>
          <a:p>
            <a:r>
              <a:rPr lang="en-US" i="1" dirty="0" smtClean="0"/>
              <a:t>t</a:t>
            </a:r>
            <a:endParaRPr lang="en-US" dirty="0"/>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63" name="TextBox 62"/>
          <p:cNvSpPr txBox="1"/>
          <p:nvPr/>
        </p:nvSpPr>
        <p:spPr>
          <a:xfrm>
            <a:off x="8112379" y="0"/>
            <a:ext cx="905017" cy="461665"/>
          </a:xfrm>
          <a:prstGeom prst="rect">
            <a:avLst/>
          </a:prstGeom>
          <a:noFill/>
        </p:spPr>
        <p:txBody>
          <a:bodyPr wrap="square" rtlCol="0">
            <a:spAutoFit/>
          </a:bodyPr>
          <a:lstStyle/>
          <a:p>
            <a:r>
              <a:rPr lang="en-US" i="1" dirty="0" smtClean="0">
                <a:solidFill>
                  <a:schemeClr val="bg1">
                    <a:lumMod val="50000"/>
                  </a:schemeClr>
                </a:solidFill>
              </a:rPr>
              <a:t>v </a:t>
            </a:r>
            <a:r>
              <a:rPr lang="en-US" dirty="0" smtClean="0">
                <a:solidFill>
                  <a:schemeClr val="bg1">
                    <a:lumMod val="50000"/>
                  </a:schemeClr>
                </a:solidFill>
              </a:rPr>
              <a:t>= 0 </a:t>
            </a:r>
            <a:endParaRPr lang="en-US" dirty="0">
              <a:solidFill>
                <a:schemeClr val="bg1">
                  <a:lumMod val="50000"/>
                </a:schemeClr>
              </a:solidFill>
            </a:endParaRPr>
          </a:p>
        </p:txBody>
      </p:sp>
      <p:sp>
        <p:nvSpPr>
          <p:cNvPr id="64" name="TextBox 63"/>
          <p:cNvSpPr txBox="1"/>
          <p:nvPr/>
        </p:nvSpPr>
        <p:spPr>
          <a:xfrm>
            <a:off x="5495779" y="0"/>
            <a:ext cx="1003491" cy="461665"/>
          </a:xfrm>
          <a:prstGeom prst="rect">
            <a:avLst/>
          </a:prstGeom>
          <a:noFill/>
        </p:spPr>
        <p:txBody>
          <a:bodyPr wrap="square" rtlCol="0">
            <a:spAutoFit/>
          </a:bodyPr>
          <a:lstStyle/>
          <a:p>
            <a:r>
              <a:rPr lang="en-US" i="1" dirty="0" smtClean="0">
                <a:solidFill>
                  <a:schemeClr val="bg1">
                    <a:lumMod val="50000"/>
                  </a:schemeClr>
                </a:solidFill>
              </a:rPr>
              <a:t>v</a:t>
            </a:r>
            <a:r>
              <a:rPr lang="en-US" dirty="0" smtClean="0">
                <a:solidFill>
                  <a:schemeClr val="bg1">
                    <a:lumMod val="50000"/>
                  </a:schemeClr>
                </a:solidFill>
              </a:rPr>
              <a:t> = 0</a:t>
            </a:r>
            <a:endParaRPr lang="en-US" dirty="0">
              <a:solidFill>
                <a:schemeClr val="bg1">
                  <a:lumMod val="50000"/>
                </a:schemeClr>
              </a:solidFill>
            </a:endParaRPr>
          </a:p>
        </p:txBody>
      </p:sp>
      <p:sp>
        <p:nvSpPr>
          <p:cNvPr id="65" name="TextBox 64"/>
          <p:cNvSpPr txBox="1"/>
          <p:nvPr/>
        </p:nvSpPr>
        <p:spPr>
          <a:xfrm>
            <a:off x="6745463" y="0"/>
            <a:ext cx="1540408" cy="461665"/>
          </a:xfrm>
          <a:prstGeom prst="rect">
            <a:avLst/>
          </a:prstGeom>
          <a:noFill/>
        </p:spPr>
        <p:txBody>
          <a:bodyPr wrap="square" rtlCol="0">
            <a:spAutoFit/>
          </a:bodyPr>
          <a:lstStyle/>
          <a:p>
            <a:r>
              <a:rPr lang="en-US" i="1" dirty="0" smtClean="0">
                <a:solidFill>
                  <a:schemeClr val="bg1">
                    <a:lumMod val="50000"/>
                  </a:schemeClr>
                </a:solidFill>
              </a:rPr>
              <a:t>v </a:t>
            </a:r>
            <a:r>
              <a:rPr lang="en-US" dirty="0" smtClean="0">
                <a:solidFill>
                  <a:schemeClr val="bg1">
                    <a:lumMod val="50000"/>
                  </a:schemeClr>
                </a:solidFill>
              </a:rPr>
              <a:t>= </a:t>
            </a:r>
            <a:r>
              <a:rPr lang="en-US" i="1" dirty="0" err="1" smtClean="0">
                <a:solidFill>
                  <a:schemeClr val="bg1">
                    <a:lumMod val="50000"/>
                  </a:schemeClr>
                </a:solidFill>
              </a:rPr>
              <a:t>v</a:t>
            </a:r>
            <a:r>
              <a:rPr lang="en-US" baseline="-25000" dirty="0" err="1" smtClean="0">
                <a:solidFill>
                  <a:schemeClr val="bg1">
                    <a:lumMod val="50000"/>
                  </a:schemeClr>
                </a:solidFill>
              </a:rPr>
              <a:t>MAX</a:t>
            </a:r>
            <a:r>
              <a:rPr lang="en-US" dirty="0" smtClean="0">
                <a:solidFill>
                  <a:schemeClr val="bg1">
                    <a:lumMod val="50000"/>
                  </a:schemeClr>
                </a:solidFill>
              </a:rPr>
              <a:t> </a:t>
            </a:r>
            <a:endParaRPr lang="en-US" dirty="0">
              <a:solidFill>
                <a:schemeClr val="bg1">
                  <a:lumMod val="50000"/>
                </a:schemeClr>
              </a:solidFill>
            </a:endParaRPr>
          </a:p>
        </p:txBody>
      </p:sp>
      <p:cxnSp>
        <p:nvCxnSpPr>
          <p:cNvPr id="67" name="Straight Arrow Connector 66"/>
          <p:cNvCxnSpPr/>
          <p:nvPr/>
        </p:nvCxnSpPr>
        <p:spPr>
          <a:xfrm rot="5400000" flipH="1" flipV="1">
            <a:off x="7877907" y="815926"/>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flipH="1" flipV="1">
            <a:off x="5779477" y="813581"/>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rot="5400000" flipH="1" flipV="1">
            <a:off x="6804073" y="811237"/>
            <a:ext cx="815926" cy="1588"/>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0"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22649"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6749" y="1195388"/>
            <a:ext cx="611187" cy="460375"/>
          </a:xfrm>
          <a:prstGeom prst="rect">
            <a:avLst/>
          </a:prstGeom>
          <a:noFill/>
          <a:ln w="9525">
            <a:noFill/>
            <a:miter lim="800000"/>
            <a:headEnd/>
            <a:tailEnd/>
          </a:ln>
        </p:spPr>
        <p:txBody>
          <a:bodyPr wrap="none">
            <a:spAutoFit/>
          </a:bodyPr>
          <a:lstStyle/>
          <a:p>
            <a:r>
              <a:rPr lang="en-US"/>
              <a:t>2.0</a:t>
            </a:r>
          </a:p>
        </p:txBody>
      </p:sp>
      <p:sp>
        <p:nvSpPr>
          <p:cNvPr id="83" name="Freeform 82"/>
          <p:cNvSpPr/>
          <p:nvPr/>
        </p:nvSpPr>
        <p:spPr>
          <a:xfrm>
            <a:off x="801858" y="3348111"/>
            <a:ext cx="6330462" cy="1831145"/>
          </a:xfrm>
          <a:custGeom>
            <a:avLst/>
            <a:gdLst>
              <a:gd name="connsiteX0" fmla="*/ 0 w 6330462"/>
              <a:gd name="connsiteY0" fmla="*/ 14067 h 1831145"/>
              <a:gd name="connsiteX1" fmla="*/ 337625 w 6330462"/>
              <a:gd name="connsiteY1" fmla="*/ 323557 h 1831145"/>
              <a:gd name="connsiteX2" fmla="*/ 773724 w 6330462"/>
              <a:gd name="connsiteY2" fmla="*/ 914400 h 1831145"/>
              <a:gd name="connsiteX3" fmla="*/ 1575582 w 6330462"/>
              <a:gd name="connsiteY3" fmla="*/ 1800664 h 1831145"/>
              <a:gd name="connsiteX4" fmla="*/ 2405576 w 6330462"/>
              <a:gd name="connsiteY4" fmla="*/ 914400 h 1831145"/>
              <a:gd name="connsiteX5" fmla="*/ 3179299 w 6330462"/>
              <a:gd name="connsiteY5" fmla="*/ 42203 h 1831145"/>
              <a:gd name="connsiteX6" fmla="*/ 3953022 w 6330462"/>
              <a:gd name="connsiteY6" fmla="*/ 900332 h 1831145"/>
              <a:gd name="connsiteX7" fmla="*/ 4754880 w 6330462"/>
              <a:gd name="connsiteY7" fmla="*/ 1828800 h 1831145"/>
              <a:gd name="connsiteX8" fmla="*/ 5570807 w 6330462"/>
              <a:gd name="connsiteY8" fmla="*/ 886264 h 1831145"/>
              <a:gd name="connsiteX9" fmla="*/ 6006905 w 6330462"/>
              <a:gd name="connsiteY9" fmla="*/ 253218 h 1831145"/>
              <a:gd name="connsiteX10" fmla="*/ 6330462 w 6330462"/>
              <a:gd name="connsiteY10" fmla="*/ 0 h 1831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0462" h="1831145">
                <a:moveTo>
                  <a:pt x="0" y="14067"/>
                </a:moveTo>
                <a:cubicBezTo>
                  <a:pt x="104335" y="93784"/>
                  <a:pt x="208671" y="173502"/>
                  <a:pt x="337625" y="323557"/>
                </a:cubicBezTo>
                <a:cubicBezTo>
                  <a:pt x="466579" y="473612"/>
                  <a:pt x="567398" y="668216"/>
                  <a:pt x="773724" y="914400"/>
                </a:cubicBezTo>
                <a:cubicBezTo>
                  <a:pt x="980050" y="1160584"/>
                  <a:pt x="1303607" y="1800664"/>
                  <a:pt x="1575582" y="1800664"/>
                </a:cubicBezTo>
                <a:cubicBezTo>
                  <a:pt x="1847557" y="1800664"/>
                  <a:pt x="2138290" y="1207477"/>
                  <a:pt x="2405576" y="914400"/>
                </a:cubicBezTo>
                <a:cubicBezTo>
                  <a:pt x="2672862" y="621323"/>
                  <a:pt x="2921391" y="44548"/>
                  <a:pt x="3179299" y="42203"/>
                </a:cubicBezTo>
                <a:cubicBezTo>
                  <a:pt x="3437207" y="39858"/>
                  <a:pt x="3690425" y="602566"/>
                  <a:pt x="3953022" y="900332"/>
                </a:cubicBezTo>
                <a:cubicBezTo>
                  <a:pt x="4215619" y="1198098"/>
                  <a:pt x="4485249" y="1831145"/>
                  <a:pt x="4754880" y="1828800"/>
                </a:cubicBezTo>
                <a:cubicBezTo>
                  <a:pt x="5024511" y="1826455"/>
                  <a:pt x="5362136" y="1148861"/>
                  <a:pt x="5570807" y="886264"/>
                </a:cubicBezTo>
                <a:cubicBezTo>
                  <a:pt x="5779478" y="623667"/>
                  <a:pt x="5880296" y="400929"/>
                  <a:pt x="6006905" y="253218"/>
                </a:cubicBezTo>
                <a:cubicBezTo>
                  <a:pt x="6133514" y="105507"/>
                  <a:pt x="6231988" y="52753"/>
                  <a:pt x="6330462"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6" name="TextBox 65"/>
          <p:cNvSpPr txBox="1"/>
          <p:nvPr/>
        </p:nvSpPr>
        <p:spPr>
          <a:xfrm>
            <a:off x="7650485" y="4511035"/>
            <a:ext cx="1493515" cy="1200329"/>
          </a:xfrm>
          <a:prstGeom prst="rect">
            <a:avLst/>
          </a:prstGeom>
          <a:noFill/>
        </p:spPr>
        <p:txBody>
          <a:bodyPr wrap="square" rtlCol="0">
            <a:spAutoFit/>
          </a:bodyPr>
          <a:lstStyle/>
          <a:p>
            <a:pPr algn="ctr"/>
            <a:r>
              <a:rPr lang="en-US" i="1" dirty="0" smtClean="0">
                <a:solidFill>
                  <a:srgbClr val="333399"/>
                </a:solidFill>
              </a:rPr>
              <a:t>a</a:t>
            </a:r>
            <a:r>
              <a:rPr lang="en-US" dirty="0" smtClean="0">
                <a:solidFill>
                  <a:srgbClr val="333399"/>
                </a:solidFill>
              </a:rPr>
              <a:t>-blue</a:t>
            </a:r>
            <a:r>
              <a:rPr lang="en-US" dirty="0" smtClean="0">
                <a:solidFill>
                  <a:srgbClr val="FF0000"/>
                </a:solidFill>
              </a:rPr>
              <a:t> </a:t>
            </a:r>
            <a:r>
              <a:rPr lang="en-US" dirty="0" smtClean="0">
                <a:solidFill>
                  <a:schemeClr val="bg1">
                    <a:lumMod val="50000"/>
                  </a:schemeClr>
                </a:solidFill>
              </a:rPr>
              <a:t>(different scale)</a:t>
            </a:r>
            <a:endParaRPr lang="en-US" dirty="0">
              <a:solidFill>
                <a:schemeClr val="bg1">
                  <a:lumMod val="50000"/>
                </a:schemeClr>
              </a:solidFill>
            </a:endParaRPr>
          </a:p>
        </p:txBody>
      </p:sp>
      <p:sp>
        <p:nvSpPr>
          <p:cNvPr id="73" name="Freeform 72"/>
          <p:cNvSpPr/>
          <p:nvPr/>
        </p:nvSpPr>
        <p:spPr>
          <a:xfrm flipV="1">
            <a:off x="773723" y="3615406"/>
            <a:ext cx="6358597" cy="1266088"/>
          </a:xfrm>
          <a:custGeom>
            <a:avLst/>
            <a:gdLst>
              <a:gd name="connsiteX0" fmla="*/ 0 w 6358597"/>
              <a:gd name="connsiteY0" fmla="*/ 1041009 h 2110154"/>
              <a:gd name="connsiteX1" fmla="*/ 815926 w 6358597"/>
              <a:gd name="connsiteY1" fmla="*/ 0 h 2110154"/>
              <a:gd name="connsiteX2" fmla="*/ 1603717 w 6358597"/>
              <a:gd name="connsiteY2" fmla="*/ 1041009 h 2110154"/>
              <a:gd name="connsiteX3" fmla="*/ 2391508 w 6358597"/>
              <a:gd name="connsiteY3" fmla="*/ 2110154 h 2110154"/>
              <a:gd name="connsiteX4" fmla="*/ 3207434 w 6358597"/>
              <a:gd name="connsiteY4" fmla="*/ 1041009 h 2110154"/>
              <a:gd name="connsiteX5" fmla="*/ 3981157 w 6358597"/>
              <a:gd name="connsiteY5" fmla="*/ 0 h 2110154"/>
              <a:gd name="connsiteX6" fmla="*/ 4783015 w 6358597"/>
              <a:gd name="connsiteY6" fmla="*/ 1041009 h 2110154"/>
              <a:gd name="connsiteX7" fmla="*/ 5584874 w 6358597"/>
              <a:gd name="connsiteY7" fmla="*/ 2096086 h 2110154"/>
              <a:gd name="connsiteX8" fmla="*/ 6358597 w 6358597"/>
              <a:gd name="connsiteY8" fmla="*/ 1041009 h 2110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58597" h="2110154">
                <a:moveTo>
                  <a:pt x="0" y="1041009"/>
                </a:moveTo>
                <a:cubicBezTo>
                  <a:pt x="274320" y="520504"/>
                  <a:pt x="548640" y="0"/>
                  <a:pt x="815926" y="0"/>
                </a:cubicBezTo>
                <a:cubicBezTo>
                  <a:pt x="1083212" y="0"/>
                  <a:pt x="1341120" y="689317"/>
                  <a:pt x="1603717" y="1041009"/>
                </a:cubicBezTo>
                <a:cubicBezTo>
                  <a:pt x="1866314" y="1392701"/>
                  <a:pt x="2124222" y="2110154"/>
                  <a:pt x="2391508" y="2110154"/>
                </a:cubicBezTo>
                <a:cubicBezTo>
                  <a:pt x="2658794" y="2110154"/>
                  <a:pt x="2942492" y="1392701"/>
                  <a:pt x="3207434" y="1041009"/>
                </a:cubicBezTo>
                <a:cubicBezTo>
                  <a:pt x="3472376" y="689317"/>
                  <a:pt x="3718560" y="0"/>
                  <a:pt x="3981157" y="0"/>
                </a:cubicBezTo>
                <a:cubicBezTo>
                  <a:pt x="4243754" y="0"/>
                  <a:pt x="4783015" y="1041009"/>
                  <a:pt x="4783015" y="1041009"/>
                </a:cubicBezTo>
                <a:cubicBezTo>
                  <a:pt x="5050301" y="1390357"/>
                  <a:pt x="5322277" y="2096086"/>
                  <a:pt x="5584874" y="2096086"/>
                </a:cubicBezTo>
                <a:cubicBezTo>
                  <a:pt x="5847471" y="2096086"/>
                  <a:pt x="6103034" y="1568547"/>
                  <a:pt x="6358597" y="1041009"/>
                </a:cubicBezTo>
              </a:path>
            </a:pathLst>
          </a:custGeom>
          <a:ln w="28575">
            <a:solidFill>
              <a:srgbClr val="3333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nodeType="withEffect">
                                  <p:stCondLst>
                                    <p:cond delay="0"/>
                                  </p:stCondLst>
                                  <p:childTnLst>
                                    <p:animScale>
                                      <p:cBhvr>
                                        <p:cTn id="6" dur="3000" fill="hold"/>
                                        <p:tgtEl>
                                          <p:spTgt spid="47"/>
                                        </p:tgtEl>
                                      </p:cBhvr>
                                      <p:by x="25000" y="100000"/>
                                    </p:animScale>
                                  </p:childTnLst>
                                </p:cTn>
                              </p:par>
                              <p:par>
                                <p:cTn id="7"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8" dur="3000" fill="hold"/>
                                        <p:tgtEl>
                                          <p:spTgt spid="47"/>
                                        </p:tgtEl>
                                        <p:attrNameLst>
                                          <p:attrName>ppt_x</p:attrName>
                                          <p:attrName>ppt_y</p:attrName>
                                        </p:attrNameLst>
                                      </p:cBhvr>
                                      <p:rCtr x="-68" y="0"/>
                                    </p:animMotion>
                                  </p:childTnLst>
                                </p:cTn>
                              </p:par>
                              <p:par>
                                <p:cTn id="9"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10" dur="3000" fill="hold"/>
                                        <p:tgtEl>
                                          <p:spTgt spid="48"/>
                                        </p:tgtEl>
                                        <p:attrNameLst>
                                          <p:attrName>ppt_x</p:attrName>
                                          <p:attrName>ppt_y</p:attrName>
                                        </p:attrNameLst>
                                      </p:cBhvr>
                                      <p:rCtr x="-114" y="0"/>
                                    </p:animMotion>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74084">
                                            <p:txEl>
                                              <p:pRg st="6" end="6"/>
                                            </p:txEl>
                                          </p:spTgt>
                                        </p:tgtEl>
                                        <p:attrNameLst>
                                          <p:attrName>style.visibility</p:attrName>
                                        </p:attrNameLst>
                                      </p:cBhvr>
                                      <p:to>
                                        <p:strVal val="visible"/>
                                      </p:to>
                                    </p:set>
                                    <p:anim calcmode="lin" valueType="num">
                                      <p:cBhvr additive="base">
                                        <p:cTn id="15" dur="500" fill="hold"/>
                                        <p:tgtEl>
                                          <p:spTgt spid="174084">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084">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4" name="arrow.wav"/>
                                        </p:tgtEl>
                                      </p:cMediaNode>
                                    </p:audio>
                                  </p:sub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66"/>
                                        </p:tgtEl>
                                        <p:attrNameLst>
                                          <p:attrName>style.visibility</p:attrName>
                                        </p:attrNameLst>
                                      </p:cBhvr>
                                      <p:to>
                                        <p:strVal val="visible"/>
                                      </p:to>
                                    </p:set>
                                    <p:anim calcmode="lin" valueType="num">
                                      <p:cBhvr>
                                        <p:cTn id="21" dur="500" fill="hold"/>
                                        <p:tgtEl>
                                          <p:spTgt spid="66"/>
                                        </p:tgtEl>
                                        <p:attrNameLst>
                                          <p:attrName>ppt_w</p:attrName>
                                        </p:attrNameLst>
                                      </p:cBhvr>
                                      <p:tavLst>
                                        <p:tav tm="0">
                                          <p:val>
                                            <p:fltVal val="0"/>
                                          </p:val>
                                        </p:tav>
                                        <p:tav tm="100000">
                                          <p:val>
                                            <p:strVal val="#ppt_w"/>
                                          </p:val>
                                        </p:tav>
                                      </p:tavLst>
                                    </p:anim>
                                    <p:anim calcmode="lin" valueType="num">
                                      <p:cBhvr>
                                        <p:cTn id="22" dur="500" fill="hold"/>
                                        <p:tgtEl>
                                          <p:spTgt spid="66"/>
                                        </p:tgtEl>
                                        <p:attrNameLst>
                                          <p:attrName>ppt_h</p:attrName>
                                        </p:attrNameLst>
                                      </p:cBhvr>
                                      <p:tavLst>
                                        <p:tav tm="0">
                                          <p:val>
                                            <p:fltVal val="0"/>
                                          </p:val>
                                        </p:tav>
                                        <p:tav tm="100000">
                                          <p:val>
                                            <p:strVal val="#ppt_h"/>
                                          </p:val>
                                        </p:tav>
                                      </p:tavLst>
                                    </p:anim>
                                    <p:animEffect transition="in" filter="fade">
                                      <p:cBhvr>
                                        <p:cTn id="23" dur="500"/>
                                        <p:tgtEl>
                                          <p:spTgt spid="66"/>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74084">
                                            <p:txEl>
                                              <p:pRg st="7" end="7"/>
                                            </p:txEl>
                                          </p:spTgt>
                                        </p:tgtEl>
                                        <p:attrNameLst>
                                          <p:attrName>style.visibility</p:attrName>
                                        </p:attrNameLst>
                                      </p:cBhvr>
                                      <p:to>
                                        <p:strVal val="visible"/>
                                      </p:to>
                                    </p:set>
                                    <p:anim calcmode="lin" valueType="num">
                                      <p:cBhvr additive="base">
                                        <p:cTn id="28" dur="500" fill="hold"/>
                                        <p:tgtEl>
                                          <p:spTgt spid="174084">
                                            <p:txEl>
                                              <p:pRg st="7" end="7"/>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74084">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4" name="arrow.wav"/>
                                        </p:tgtEl>
                                      </p:cMediaNode>
                                    </p:audio>
                                  </p:sub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3"/>
                                        </p:tgtEl>
                                        <p:attrNameLst>
                                          <p:attrName>style.visibility</p:attrName>
                                        </p:attrNameLst>
                                      </p:cBhvr>
                                      <p:to>
                                        <p:strVal val="visible"/>
                                      </p:to>
                                    </p:set>
                                    <p:animEffect transition="in" filter="wipe(left)">
                                      <p:cBhvr>
                                        <p:cTn id="34" dur="2000"/>
                                        <p:tgtEl>
                                          <p:spTgt spid="73"/>
                                        </p:tgtEl>
                                      </p:cBhvr>
                                    </p:animEffect>
                                  </p:childTnLst>
                                  <p:subTnLst>
                                    <p:audio>
                                      <p:cMediaNode>
                                        <p:cTn display="0" masterRel="sameClick">
                                          <p:stCondLst>
                                            <p:cond evt="begin" delay="0">
                                              <p:tn val="32"/>
                                            </p:cond>
                                          </p:stCondLst>
                                          <p:endCondLst>
                                            <p:cond evt="onStopAudio" delay="0">
                                              <p:tgtEl>
                                                <p:sldTgt/>
                                              </p:tgtEl>
                                            </p:cond>
                                          </p:endCondLst>
                                        </p:cTn>
                                        <p:tgtEl>
                                          <p:sndTgt r:embed="rId5" name="drumroll.wav"/>
                                        </p:tgtEl>
                                      </p:cMediaNode>
                                    </p:audio>
                                  </p:sub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74084">
                                            <p:txEl>
                                              <p:pRg st="8" end="8"/>
                                            </p:txEl>
                                          </p:spTgt>
                                        </p:tgtEl>
                                        <p:attrNameLst>
                                          <p:attrName>style.visibility</p:attrName>
                                        </p:attrNameLst>
                                      </p:cBhvr>
                                      <p:to>
                                        <p:strVal val="visible"/>
                                      </p:to>
                                    </p:set>
                                    <p:anim calcmode="lin" valueType="num">
                                      <p:cBhvr additive="base">
                                        <p:cTn id="39" dur="500" fill="hold"/>
                                        <p:tgtEl>
                                          <p:spTgt spid="17408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74084">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7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4156075"/>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chemeClr val="accent2"/>
                </a:solidFill>
              </a:rPr>
              <a:t>Understandings: </a:t>
            </a:r>
            <a:endParaRPr lang="en-US" altLang="en-US">
              <a:solidFill>
                <a:schemeClr val="accent2"/>
              </a:solidFill>
            </a:endParaRPr>
          </a:p>
          <a:p>
            <a:pPr marL="625475" indent="-625475" eaLnBrk="0" hangingPunct="0">
              <a:spcBef>
                <a:spcPct val="20000"/>
              </a:spcBef>
            </a:pPr>
            <a:r>
              <a:rPr lang="en-US" altLang="en-US">
                <a:solidFill>
                  <a:schemeClr val="accent2"/>
                </a:solidFill>
              </a:rPr>
              <a:t>• Simple harmonic oscillations </a:t>
            </a:r>
          </a:p>
          <a:p>
            <a:pPr marL="625475" indent="-625475" eaLnBrk="0" hangingPunct="0">
              <a:spcBef>
                <a:spcPct val="20000"/>
              </a:spcBef>
            </a:pPr>
            <a:r>
              <a:rPr lang="en-US" altLang="en-US">
                <a:solidFill>
                  <a:schemeClr val="accent2"/>
                </a:solidFill>
              </a:rPr>
              <a:t>• Time period, frequency, amplitude, displacement and phase difference </a:t>
            </a:r>
          </a:p>
          <a:p>
            <a:pPr marL="625475" indent="-625475" eaLnBrk="0" hangingPunct="0">
              <a:spcBef>
                <a:spcPct val="20000"/>
              </a:spcBef>
            </a:pPr>
            <a:r>
              <a:rPr lang="en-US" altLang="en-US">
                <a:solidFill>
                  <a:schemeClr val="accent2"/>
                </a:solidFill>
              </a:rPr>
              <a:t>• Conditions for simple harmonic motion </a:t>
            </a:r>
            <a:endParaRPr lang="en-US" altLang="en-US" b="1">
              <a:solidFill>
                <a:schemeClr val="accent2"/>
              </a:solidFill>
            </a:endParaRPr>
          </a:p>
          <a:p>
            <a:pPr marL="625475" indent="-625475" eaLnBrk="0" hangingPunct="0">
              <a:spcBef>
                <a:spcPct val="20000"/>
              </a:spcBef>
            </a:pPr>
            <a:r>
              <a:rPr lang="en-US" altLang="en-US" b="1">
                <a:solidFill>
                  <a:schemeClr val="accent2"/>
                </a:solidFill>
              </a:rPr>
              <a:t>Applications and skills: </a:t>
            </a:r>
            <a:endParaRPr lang="en-US" altLang="en-US">
              <a:solidFill>
                <a:schemeClr val="accent2"/>
              </a:solidFill>
            </a:endParaRPr>
          </a:p>
          <a:p>
            <a:pPr marL="625475" indent="-625475" eaLnBrk="0" hangingPunct="0">
              <a:spcBef>
                <a:spcPct val="20000"/>
              </a:spcBef>
            </a:pPr>
            <a:r>
              <a:rPr lang="en-US" altLang="en-US">
                <a:solidFill>
                  <a:schemeClr val="accent2"/>
                </a:solidFill>
              </a:rPr>
              <a:t>• Qualitatively describing the energy changes taking place during one cycle of an oscillation </a:t>
            </a:r>
          </a:p>
          <a:p>
            <a:pPr marL="625475" indent="-625475" eaLnBrk="0" hangingPunct="0">
              <a:spcBef>
                <a:spcPct val="20000"/>
              </a:spcBef>
            </a:pPr>
            <a:r>
              <a:rPr lang="en-US" altLang="en-US">
                <a:solidFill>
                  <a:schemeClr val="accent2"/>
                </a:solidFill>
              </a:rPr>
              <a:t>• Sketching and interpreting graphs of simple harmonic motion examples</a:t>
            </a:r>
            <a:endParaRPr lang="en-US" altLang="en-US" b="1">
              <a:solidFill>
                <a:schemeClr val="accent2"/>
              </a:solidFill>
            </a:endParaRPr>
          </a:p>
        </p:txBody>
      </p:sp>
      <p:sp>
        <p:nvSpPr>
          <p:cNvPr id="4099"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3187">
                                            <p:txEl>
                                              <p:pRg st="5" end="5"/>
                                            </p:txEl>
                                          </p:spTgt>
                                        </p:tgtEl>
                                        <p:attrNameLst>
                                          <p:attrName>style.visibility</p:attrName>
                                        </p:attrNameLst>
                                      </p:cBhvr>
                                      <p:to>
                                        <p:strVal val="visible"/>
                                      </p:to>
                                    </p:set>
                                    <p:anim calcmode="lin" valueType="num">
                                      <p:cBhvr additive="base">
                                        <p:cTn id="37" dur="500" fill="hold"/>
                                        <p:tgtEl>
                                          <p:spTgt spid="931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3187">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3187">
                                            <p:txEl>
                                              <p:pRg st="6" end="6"/>
                                            </p:txEl>
                                          </p:spTgt>
                                        </p:tgtEl>
                                        <p:attrNameLst>
                                          <p:attrName>style.visibility</p:attrName>
                                        </p:attrNameLst>
                                      </p:cBhvr>
                                      <p:to>
                                        <p:strVal val="visible"/>
                                      </p:to>
                                    </p:set>
                                    <p:anim calcmode="lin" valueType="num">
                                      <p:cBhvr additive="base">
                                        <p:cTn id="43" dur="500" fill="hold"/>
                                        <p:tgtEl>
                                          <p:spTgt spid="931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3187">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kinetic energy                                                  vs. displacement for a system                                              undergoing SHM is shown in                                                      the graph. The system consists                                                of a 0.125-kg mass on a spring.</a:t>
            </a:r>
          </a:p>
          <a:p>
            <a:pPr>
              <a:buFontTx/>
              <a:buNone/>
              <a:defRPr/>
            </a:pPr>
            <a:r>
              <a:rPr lang="en-US" altLang="en-US" sz="2400" dirty="0" smtClean="0">
                <a:solidFill>
                  <a:srgbClr val="000000"/>
                </a:solidFill>
                <a:latin typeface="+mn-lt"/>
                <a:cs typeface="Times New Roman" pitchFamily="18" charset="0"/>
                <a:sym typeface="Symbol" pitchFamily="18" charset="2"/>
              </a:rPr>
              <a:t>(a) Determine the maximum                                                 velocity of the mass.</a:t>
            </a:r>
          </a:p>
          <a:p>
            <a:pPr>
              <a:buFontTx/>
              <a:buNone/>
              <a:defRPr/>
            </a:pPr>
            <a:r>
              <a:rPr lang="en-US" altLang="en-US" sz="2400" dirty="0" smtClean="0">
                <a:solidFill>
                  <a:srgbClr val="000000"/>
                </a:solidFill>
                <a:latin typeface="+mn-lt"/>
                <a:cs typeface="Times New Roman" pitchFamily="18" charset="0"/>
                <a:sym typeface="Symbol" pitchFamily="18" charset="2"/>
              </a:rPr>
              <a:t>SOLUTION: </a:t>
            </a:r>
          </a:p>
          <a:p>
            <a:pPr>
              <a:buFontTx/>
              <a:buNone/>
              <a:defRPr/>
            </a:pPr>
            <a:r>
              <a:rPr lang="en-US" altLang="en-US" sz="2400" dirty="0" smtClean="0">
                <a:solidFill>
                  <a:srgbClr val="000000"/>
                </a:solidFill>
                <a:cs typeface="Times New Roman" pitchFamily="18" charset="0"/>
                <a:sym typeface="Symbol" pitchFamily="18" charset="2"/>
              </a:rPr>
              <a:t>When the kinetic energy is maximum, the velocity is also maximum. Thus 4.0 = (1</a:t>
            </a:r>
            <a:r>
              <a:rPr lang="en-US" altLang="en-US" sz="2400" i="1" dirty="0" smtClean="0">
                <a:solidFill>
                  <a:srgbClr val="000000"/>
                </a:solidFill>
                <a:cs typeface="Times New Roman" pitchFamily="18" charset="0"/>
                <a:sym typeface="Symbol" pitchFamily="18" charset="2"/>
              </a:rPr>
              <a:t>/</a:t>
            </a:r>
            <a:r>
              <a:rPr lang="en-US" altLang="en-US" sz="2400" i="1" baseline="-25000" dirty="0" smtClean="0">
                <a:solidFill>
                  <a:srgbClr val="000000"/>
                </a:solidFill>
                <a:cs typeface="Times New Roman" pitchFamily="18" charset="0"/>
                <a:sym typeface="Symbol" pitchFamily="18" charset="2"/>
              </a:rPr>
              <a:t> </a:t>
            </a:r>
            <a:r>
              <a:rPr lang="en-US" altLang="en-US" sz="2400" dirty="0" smtClean="0">
                <a:solidFill>
                  <a:srgbClr val="000000"/>
                </a:solidFill>
                <a:cs typeface="Times New Roman" pitchFamily="18" charset="0"/>
                <a:sym typeface="Symbol" pitchFamily="18" charset="2"/>
              </a:rPr>
              <a:t>2)</a:t>
            </a:r>
            <a:r>
              <a:rPr lang="en-US" altLang="en-US" sz="2400" i="1" dirty="0" smtClean="0">
                <a:solidFill>
                  <a:srgbClr val="000000"/>
                </a:solidFill>
                <a:cs typeface="Times New Roman" pitchFamily="18" charset="0"/>
                <a:sym typeface="Symbol" pitchFamily="18" charset="2"/>
              </a:rPr>
              <a:t>mv</a:t>
            </a:r>
            <a:r>
              <a:rPr lang="en-US" altLang="en-US" sz="2400" baseline="-25000" dirty="0" smtClean="0">
                <a:solidFill>
                  <a:srgbClr val="000000"/>
                </a:solidFill>
                <a:cs typeface="Times New Roman" pitchFamily="18" charset="0"/>
                <a:sym typeface="Symbol" pitchFamily="18" charset="2"/>
              </a:rPr>
              <a:t>MAX</a:t>
            </a:r>
            <a:r>
              <a:rPr lang="en-US" altLang="en-US" sz="2400" baseline="30000" dirty="0" smtClean="0">
                <a:solidFill>
                  <a:srgbClr val="000000"/>
                </a:solidFill>
                <a:cs typeface="Times New Roman" pitchFamily="18" charset="0"/>
                <a:sym typeface="Symbol" pitchFamily="18" charset="2"/>
              </a:rPr>
              <a:t>2</a:t>
            </a:r>
            <a:r>
              <a:rPr lang="en-US" altLang="en-US" sz="2400" dirty="0" smtClean="0">
                <a:solidFill>
                  <a:srgbClr val="000000"/>
                </a:solidFill>
                <a:cs typeface="Times New Roman" pitchFamily="18" charset="0"/>
                <a:sym typeface="Symbol" pitchFamily="18" charset="2"/>
              </a:rPr>
              <a:t> so that</a:t>
            </a:r>
          </a:p>
          <a:p>
            <a:pPr>
              <a:buFontTx/>
              <a:buNone/>
              <a:defRPr/>
            </a:pPr>
            <a:r>
              <a:rPr lang="en-US" altLang="en-US" sz="2400" dirty="0" smtClean="0">
                <a:solidFill>
                  <a:srgbClr val="000000"/>
                </a:solidFill>
                <a:latin typeface="+mn-lt"/>
                <a:cs typeface="Times New Roman" pitchFamily="18" charset="0"/>
                <a:sym typeface="Symbol" pitchFamily="18" charset="2"/>
              </a:rPr>
              <a:t>	4.0 = (1</a:t>
            </a:r>
            <a:r>
              <a:rPr lang="en-US" altLang="en-US" sz="2400" i="1" dirty="0" smtClean="0">
                <a:solidFill>
                  <a:srgbClr val="000000"/>
                </a:solidFill>
                <a:latin typeface="+mn-lt"/>
                <a:cs typeface="Times New Roman" pitchFamily="18" charset="0"/>
                <a:sym typeface="Symbol" pitchFamily="18" charset="2"/>
              </a:rPr>
              <a:t>/</a:t>
            </a:r>
            <a:r>
              <a:rPr lang="en-US" altLang="en-US" sz="2400" i="1" baseline="-250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pitchFamily="18" charset="2"/>
              </a:rPr>
              <a:t>2)(.125)</a:t>
            </a:r>
            <a:r>
              <a:rPr lang="en-US" altLang="en-US" sz="2400" i="1" dirty="0" smtClean="0">
                <a:solidFill>
                  <a:srgbClr val="000000"/>
                </a:solidFill>
                <a:cs typeface="Times New Roman" pitchFamily="18" charset="0"/>
                <a:sym typeface="Symbol" pitchFamily="18" charset="2"/>
              </a:rPr>
              <a:t>v</a:t>
            </a:r>
            <a:r>
              <a:rPr lang="en-US" altLang="en-US" sz="2400" baseline="-25000" dirty="0" smtClean="0">
                <a:solidFill>
                  <a:srgbClr val="000000"/>
                </a:solidFill>
                <a:cs typeface="Times New Roman" pitchFamily="18" charset="0"/>
                <a:sym typeface="Symbol" pitchFamily="18" charset="2"/>
              </a:rPr>
              <a:t>MAX</a:t>
            </a:r>
            <a:r>
              <a:rPr lang="en-US" altLang="en-US" sz="2400" baseline="30000" dirty="0" smtClean="0">
                <a:solidFill>
                  <a:srgbClr val="000000"/>
                </a:solidFill>
                <a:cs typeface="Times New Roman" pitchFamily="18" charset="0"/>
                <a:sym typeface="Symbol" pitchFamily="18" charset="2"/>
              </a:rPr>
              <a:t>2</a:t>
            </a:r>
            <a:r>
              <a:rPr lang="en-US" altLang="en-US" sz="2400" dirty="0" smtClean="0">
                <a:solidFill>
                  <a:srgbClr val="000000"/>
                </a:solidFill>
                <a:latin typeface="+mn-lt"/>
                <a:cs typeface="Times New Roman" pitchFamily="18" charset="0"/>
                <a:sym typeface="Symbol" pitchFamily="18" charset="2"/>
              </a:rPr>
              <a:t> </a:t>
            </a:r>
            <a:r>
              <a:rPr lang="en-US" altLang="en-US" sz="2400" dirty="0" smtClean="0">
                <a:solidFill>
                  <a:srgbClr val="000000"/>
                </a:solidFill>
                <a:latin typeface="+mn-lt"/>
                <a:cs typeface="Times New Roman" pitchFamily="18" charset="0"/>
                <a:sym typeface="Symbol"/>
              </a:rPr>
              <a:t> </a:t>
            </a:r>
            <a:r>
              <a:rPr lang="en-US" altLang="en-US" sz="2400" i="1" dirty="0" err="1" smtClean="0">
                <a:solidFill>
                  <a:srgbClr val="000000"/>
                </a:solidFill>
                <a:latin typeface="+mn-lt"/>
                <a:cs typeface="Times New Roman" pitchFamily="18" charset="0"/>
                <a:sym typeface="Symbol"/>
              </a:rPr>
              <a:t>v</a:t>
            </a:r>
            <a:r>
              <a:rPr lang="en-US" altLang="en-US" sz="2400" baseline="-25000" dirty="0" err="1" smtClean="0">
                <a:solidFill>
                  <a:srgbClr val="000000"/>
                </a:solidFill>
                <a:latin typeface="+mn-lt"/>
                <a:cs typeface="Times New Roman" pitchFamily="18" charset="0"/>
                <a:sym typeface="Symbol"/>
              </a:rPr>
              <a:t>MAX</a:t>
            </a:r>
            <a:r>
              <a:rPr lang="en-US" altLang="en-US" sz="2400" dirty="0" smtClean="0">
                <a:solidFill>
                  <a:srgbClr val="000000"/>
                </a:solidFill>
                <a:latin typeface="+mn-lt"/>
                <a:cs typeface="Times New Roman" pitchFamily="18" charset="0"/>
                <a:sym typeface="Symbol"/>
              </a:rPr>
              <a:t> = 8.0 ms</a:t>
            </a:r>
            <a:r>
              <a:rPr lang="en-US" altLang="en-US" sz="2400" baseline="30000" dirty="0" smtClean="0">
                <a:solidFill>
                  <a:srgbClr val="000000"/>
                </a:solidFill>
                <a:latin typeface="+mn-lt"/>
                <a:cs typeface="Times New Roman" pitchFamily="18" charset="0"/>
                <a:sym typeface="Symbol"/>
              </a:rPr>
              <a:t>-1</a:t>
            </a:r>
            <a:r>
              <a:rPr lang="en-US" altLang="en-US" sz="2400" dirty="0" smtClean="0">
                <a:solidFill>
                  <a:srgbClr val="000000"/>
                </a:solidFill>
                <a:latin typeface="+mn-lt"/>
                <a:cs typeface="Times New Roman" pitchFamily="18" charset="0"/>
                <a:sym typeface="Symbol"/>
              </a:rPr>
              <a:t>.</a:t>
            </a:r>
            <a:endParaRPr lang="en-US" altLang="en-US" sz="2400" dirty="0" smtClean="0">
              <a:solidFill>
                <a:srgbClr val="000000"/>
              </a:solidFill>
              <a:latin typeface="+mn-lt"/>
              <a:cs typeface="Times New Roman" pitchFamily="18" charset="0"/>
              <a:sym typeface="Symbol" pitchFamily="18" charset="2"/>
            </a:endParaRPr>
          </a:p>
        </p:txBody>
      </p:sp>
      <p:pic>
        <p:nvPicPr>
          <p:cNvPr id="27675" name="Picture 27"/>
          <p:cNvPicPr>
            <a:picLocks noChangeAspect="1" noChangeArrowheads="1"/>
          </p:cNvPicPr>
          <p:nvPr/>
        </p:nvPicPr>
        <p:blipFill>
          <a:blip r:embed="rId5" cstate="print"/>
          <a:srcRect/>
          <a:stretch>
            <a:fillRect/>
          </a:stretch>
        </p:blipFill>
        <p:spPr bwMode="auto">
          <a:xfrm>
            <a:off x="5214938" y="2203450"/>
            <a:ext cx="3440112" cy="3184525"/>
          </a:xfrm>
          <a:prstGeom prst="rect">
            <a:avLst/>
          </a:prstGeom>
          <a:ln>
            <a:noFill/>
          </a:ln>
          <a:effectLst>
            <a:outerShdw blurRad="292100" dist="139700" dir="2700000" algn="tl" rotWithShape="0">
              <a:srgbClr val="333333">
                <a:alpha val="65000"/>
              </a:srgbClr>
            </a:outerShdw>
          </a:effectLst>
        </p:spPr>
      </p:pic>
      <p:sp>
        <p:nvSpPr>
          <p:cNvPr id="27653"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8" name="Freeform 5"/>
          <p:cNvSpPr>
            <a:spLocks/>
          </p:cNvSpPr>
          <p:nvPr/>
        </p:nvSpPr>
        <p:spPr bwMode="auto">
          <a:xfrm>
            <a:off x="5113338" y="465138"/>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9" name="Rectangle 6"/>
          <p:cNvSpPr>
            <a:spLocks noChangeArrowheads="1"/>
          </p:cNvSpPr>
          <p:nvPr/>
        </p:nvSpPr>
        <p:spPr bwMode="auto">
          <a:xfrm>
            <a:off x="8274050" y="465138"/>
            <a:ext cx="523875" cy="458787"/>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65713" y="468313"/>
            <a:ext cx="4078287" cy="990600"/>
            <a:chOff x="1190" y="3183"/>
            <a:chExt cx="2993" cy="727"/>
          </a:xfrm>
        </p:grpSpPr>
        <p:sp>
          <p:nvSpPr>
            <p:cNvPr id="27662"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27663"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27664"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27665"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27666"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27667"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27668"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27669"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27670"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27671"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27672"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27673"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27674"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3" name="Freeform 2"/>
          <p:cNvSpPr/>
          <p:nvPr/>
        </p:nvSpPr>
        <p:spPr>
          <a:xfrm>
            <a:off x="5897563" y="2332038"/>
            <a:ext cx="2606675" cy="2544762"/>
          </a:xfrm>
          <a:custGeom>
            <a:avLst/>
            <a:gdLst>
              <a:gd name="connsiteX0" fmla="*/ 0 w 2606040"/>
              <a:gd name="connsiteY0" fmla="*/ 2545080 h 2545080"/>
              <a:gd name="connsiteX1" fmla="*/ 1295400 w 2606040"/>
              <a:gd name="connsiteY1" fmla="*/ 0 h 2545080"/>
              <a:gd name="connsiteX2" fmla="*/ 2606040 w 2606040"/>
              <a:gd name="connsiteY2" fmla="*/ 2545080 h 2545080"/>
            </a:gdLst>
            <a:ahLst/>
            <a:cxnLst>
              <a:cxn ang="0">
                <a:pos x="connsiteX0" y="connsiteY0"/>
              </a:cxn>
              <a:cxn ang="0">
                <a:pos x="connsiteX1" y="connsiteY1"/>
              </a:cxn>
              <a:cxn ang="0">
                <a:pos x="connsiteX2" y="connsiteY2"/>
              </a:cxn>
            </a:cxnLst>
            <a:rect l="l" t="t" r="r" b="b"/>
            <a:pathLst>
              <a:path w="2606040" h="2545080">
                <a:moveTo>
                  <a:pt x="0" y="2545080"/>
                </a:moveTo>
                <a:cubicBezTo>
                  <a:pt x="430530" y="1272540"/>
                  <a:pt x="861060" y="0"/>
                  <a:pt x="1295400" y="0"/>
                </a:cubicBezTo>
                <a:cubicBezTo>
                  <a:pt x="1729740" y="0"/>
                  <a:pt x="2167890" y="1272540"/>
                  <a:pt x="2606040" y="25450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ame 4"/>
          <p:cNvSpPr/>
          <p:nvPr/>
        </p:nvSpPr>
        <p:spPr>
          <a:xfrm>
            <a:off x="8382000" y="4752975"/>
            <a:ext cx="219075" cy="2174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6"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a:t>-2.0</a:t>
            </a:r>
          </a:p>
        </p:txBody>
      </p:sp>
      <p:sp>
        <p:nvSpPr>
          <p:cNvPr id="28" name="TextBox 27"/>
          <p:cNvSpPr txBox="1">
            <a:spLocks noChangeArrowheads="1"/>
          </p:cNvSpPr>
          <p:nvPr/>
        </p:nvSpPr>
        <p:spPr bwMode="auto">
          <a:xfrm>
            <a:off x="6908581" y="1195388"/>
            <a:ext cx="612775" cy="460375"/>
          </a:xfrm>
          <a:prstGeom prst="rect">
            <a:avLst/>
          </a:prstGeom>
          <a:noFill/>
          <a:ln w="9525">
            <a:noFill/>
            <a:miter lim="800000"/>
            <a:headEnd/>
            <a:tailEnd/>
          </a:ln>
        </p:spPr>
        <p:txBody>
          <a:bodyPr wrap="none">
            <a:spAutoFit/>
          </a:bodyPr>
          <a:lstStyle/>
          <a:p>
            <a:r>
              <a:rPr lang="en-US" dirty="0"/>
              <a:t>0.0</a:t>
            </a:r>
          </a:p>
        </p:txBody>
      </p:sp>
      <p:sp>
        <p:nvSpPr>
          <p:cNvPr id="29" name="TextBox 28"/>
          <p:cNvSpPr txBox="1">
            <a:spLocks noChangeArrowheads="1"/>
          </p:cNvSpPr>
          <p:nvPr/>
        </p:nvSpPr>
        <p:spPr bwMode="auto">
          <a:xfrm>
            <a:off x="7962681" y="1195388"/>
            <a:ext cx="611187" cy="460375"/>
          </a:xfrm>
          <a:prstGeom prst="rect">
            <a:avLst/>
          </a:prstGeom>
          <a:noFill/>
          <a:ln w="9525">
            <a:noFill/>
            <a:miter lim="800000"/>
            <a:headEnd/>
            <a:tailEnd/>
          </a:ln>
        </p:spPr>
        <p:txBody>
          <a:bodyPr wrap="none">
            <a:spAutoFit/>
          </a:bodyPr>
          <a:lstStyle/>
          <a:p>
            <a:r>
              <a:rPr lang="en-US"/>
              <a:t>2.0</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0" end="0"/>
                                            </p:txEl>
                                          </p:spTgt>
                                        </p:tgtEl>
                                        <p:attrNameLst>
                                          <p:attrName>style.visibility</p:attrName>
                                        </p:attrNameLst>
                                      </p:cBhvr>
                                      <p:to>
                                        <p:strVal val="visible"/>
                                      </p:to>
                                    </p:set>
                                    <p:anim calcmode="lin" valueType="num">
                                      <p:cBhvr additive="base">
                                        <p:cTn id="7" dur="500" fill="hold"/>
                                        <p:tgtEl>
                                          <p:spTgt spid="1740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53" presetClass="entr" presetSubtype="0" fill="hold" nodeType="withEffect">
                                  <p:stCondLst>
                                    <p:cond delay="0"/>
                                  </p:stCondLst>
                                  <p:childTnLst>
                                    <p:set>
                                      <p:cBhvr>
                                        <p:cTn id="10" dur="1" fill="hold">
                                          <p:stCondLst>
                                            <p:cond delay="0"/>
                                          </p:stCondLst>
                                        </p:cTn>
                                        <p:tgtEl>
                                          <p:spTgt spid="27675"/>
                                        </p:tgtEl>
                                        <p:attrNameLst>
                                          <p:attrName>style.visibility</p:attrName>
                                        </p:attrNameLst>
                                      </p:cBhvr>
                                      <p:to>
                                        <p:strVal val="visible"/>
                                      </p:to>
                                    </p:set>
                                    <p:anim calcmode="lin" valueType="num">
                                      <p:cBhvr>
                                        <p:cTn id="11" dur="500" fill="hold"/>
                                        <p:tgtEl>
                                          <p:spTgt spid="27675"/>
                                        </p:tgtEl>
                                        <p:attrNameLst>
                                          <p:attrName>ppt_w</p:attrName>
                                        </p:attrNameLst>
                                      </p:cBhvr>
                                      <p:tavLst>
                                        <p:tav tm="0">
                                          <p:val>
                                            <p:fltVal val="0"/>
                                          </p:val>
                                        </p:tav>
                                        <p:tav tm="100000">
                                          <p:val>
                                            <p:strVal val="#ppt_w"/>
                                          </p:val>
                                        </p:tav>
                                      </p:tavLst>
                                    </p:anim>
                                    <p:anim calcmode="lin" valueType="num">
                                      <p:cBhvr>
                                        <p:cTn id="12" dur="500" fill="hold"/>
                                        <p:tgtEl>
                                          <p:spTgt spid="27675"/>
                                        </p:tgtEl>
                                        <p:attrNameLst>
                                          <p:attrName>ppt_h</p:attrName>
                                        </p:attrNameLst>
                                      </p:cBhvr>
                                      <p:tavLst>
                                        <p:tav tm="0">
                                          <p:val>
                                            <p:fltVal val="0"/>
                                          </p:val>
                                        </p:tav>
                                        <p:tav tm="100000">
                                          <p:val>
                                            <p:strVal val="#ppt_h"/>
                                          </p:val>
                                        </p:tav>
                                      </p:tavLst>
                                    </p:anim>
                                    <p:animEffect transition="in" filter="fade">
                                      <p:cBhvr>
                                        <p:cTn id="13" dur="500"/>
                                        <p:tgtEl>
                                          <p:spTgt spid="27675"/>
                                        </p:tgtEl>
                                      </p:cBhvr>
                                    </p:animEffect>
                                  </p:childTnLst>
                                </p:cTn>
                              </p:par>
                            </p:childTnLst>
                          </p:cTn>
                        </p:par>
                        <p:par>
                          <p:cTn id="14" fill="hold">
                            <p:stCondLst>
                              <p:cond delay="500"/>
                            </p:stCondLst>
                            <p:childTnLst>
                              <p:par>
                                <p:cTn id="15" presetID="2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ppt_w</p:attrName>
                                        </p:attrNameLst>
                                      </p:cBhvr>
                                      <p:tavLst>
                                        <p:tav tm="0">
                                          <p:val>
                                            <p:fltVal val="0"/>
                                          </p:val>
                                        </p:tav>
                                        <p:tav tm="100000">
                                          <p:val>
                                            <p:strVal val="#ppt_w"/>
                                          </p:val>
                                        </p:tav>
                                      </p:tavLst>
                                    </p:anim>
                                    <p:anim calcmode="lin" valueType="num">
                                      <p:cBhvr>
                                        <p:cTn id="35" dur="500" fill="hold"/>
                                        <p:tgtEl>
                                          <p:spTgt spid="6"/>
                                        </p:tgtEl>
                                        <p:attrNameLst>
                                          <p:attrName>ppt_h</p:attrName>
                                        </p:attrNameLst>
                                      </p:cBhvr>
                                      <p:tavLst>
                                        <p:tav tm="0">
                                          <p:val>
                                            <p:fltVal val="0"/>
                                          </p:val>
                                        </p:tav>
                                        <p:tav tm="100000">
                                          <p:val>
                                            <p:strVal val="#ppt_h"/>
                                          </p:val>
                                        </p:tav>
                                      </p:tavLst>
                                    </p:anim>
                                    <p:animEffect transition="in" filter="fade">
                                      <p:cBhvr>
                                        <p:cTn id="36" dur="500"/>
                                        <p:tgtEl>
                                          <p:spTgt spid="6"/>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p:cTn id="39" dur="500" fill="hold"/>
                                        <p:tgtEl>
                                          <p:spTgt spid="28"/>
                                        </p:tgtEl>
                                        <p:attrNameLst>
                                          <p:attrName>ppt_w</p:attrName>
                                        </p:attrNameLst>
                                      </p:cBhvr>
                                      <p:tavLst>
                                        <p:tav tm="0">
                                          <p:val>
                                            <p:fltVal val="0"/>
                                          </p:val>
                                        </p:tav>
                                        <p:tav tm="100000">
                                          <p:val>
                                            <p:strVal val="#ppt_w"/>
                                          </p:val>
                                        </p:tav>
                                      </p:tavLst>
                                    </p:anim>
                                    <p:anim calcmode="lin" valueType="num">
                                      <p:cBhvr>
                                        <p:cTn id="40" dur="500" fill="hold"/>
                                        <p:tgtEl>
                                          <p:spTgt spid="28"/>
                                        </p:tgtEl>
                                        <p:attrNameLst>
                                          <p:attrName>ppt_h</p:attrName>
                                        </p:attrNameLst>
                                      </p:cBhvr>
                                      <p:tavLst>
                                        <p:tav tm="0">
                                          <p:val>
                                            <p:fltVal val="0"/>
                                          </p:val>
                                        </p:tav>
                                        <p:tav tm="100000">
                                          <p:val>
                                            <p:strVal val="#ppt_h"/>
                                          </p:val>
                                        </p:tav>
                                      </p:tavLst>
                                    </p:anim>
                                    <p:animEffect transition="in" filter="fade">
                                      <p:cBhvr>
                                        <p:cTn id="41" dur="500"/>
                                        <p:tgtEl>
                                          <p:spTgt spid="28"/>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29"/>
                                        </p:tgtEl>
                                        <p:attrNameLst>
                                          <p:attrName>style.visibility</p:attrName>
                                        </p:attrNameLst>
                                      </p:cBhvr>
                                      <p:to>
                                        <p:strVal val="visible"/>
                                      </p:to>
                                    </p:set>
                                    <p:anim calcmode="lin" valueType="num">
                                      <p:cBhvr>
                                        <p:cTn id="44" dur="500" fill="hold"/>
                                        <p:tgtEl>
                                          <p:spTgt spid="29"/>
                                        </p:tgtEl>
                                        <p:attrNameLst>
                                          <p:attrName>ppt_w</p:attrName>
                                        </p:attrNameLst>
                                      </p:cBhvr>
                                      <p:tavLst>
                                        <p:tav tm="0">
                                          <p:val>
                                            <p:fltVal val="0"/>
                                          </p:val>
                                        </p:tav>
                                        <p:tav tm="100000">
                                          <p:val>
                                            <p:strVal val="#ppt_w"/>
                                          </p:val>
                                        </p:tav>
                                      </p:tavLst>
                                    </p:anim>
                                    <p:anim calcmode="lin" valueType="num">
                                      <p:cBhvr>
                                        <p:cTn id="45" dur="500" fill="hold"/>
                                        <p:tgtEl>
                                          <p:spTgt spid="29"/>
                                        </p:tgtEl>
                                        <p:attrNameLst>
                                          <p:attrName>ppt_h</p:attrName>
                                        </p:attrNameLst>
                                      </p:cBhvr>
                                      <p:tavLst>
                                        <p:tav tm="0">
                                          <p:val>
                                            <p:fltVal val="0"/>
                                          </p:val>
                                        </p:tav>
                                        <p:tav tm="100000">
                                          <p:val>
                                            <p:strVal val="#ppt_h"/>
                                          </p:val>
                                        </p:tav>
                                      </p:tavLst>
                                    </p:anim>
                                    <p:animEffect transition="in" filter="fade">
                                      <p:cBhvr>
                                        <p:cTn id="46" dur="500"/>
                                        <p:tgtEl>
                                          <p:spTgt spid="29"/>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6" presetClass="emph" presetSubtype="0" repeatCount="indefinite" accel="50000" decel="50000" autoRev="1" fill="hold" grpId="1" nodeType="clickEffect">
                                  <p:stCondLst>
                                    <p:cond delay="0"/>
                                  </p:stCondLst>
                                  <p:childTnLst>
                                    <p:animScale>
                                      <p:cBhvr>
                                        <p:cTn id="54" dur="3000" fill="hold"/>
                                        <p:tgtEl>
                                          <p:spTgt spid="8"/>
                                        </p:tgtEl>
                                      </p:cBhvr>
                                      <p:by x="25000" y="100000"/>
                                    </p:animScale>
                                  </p:childTnLst>
                                </p:cTn>
                              </p:par>
                              <p:par>
                                <p:cTn id="55" presetID="35" presetClass="path" presetSubtype="0" repeatCount="indefinite" accel="50000" decel="50000" autoRev="1" fill="hold" grpId="2" nodeType="withEffect">
                                  <p:stCondLst>
                                    <p:cond delay="0"/>
                                  </p:stCondLst>
                                  <p:childTnLst>
                                    <p:animMotion origin="layout" path="M 0.00539 -7.40741E-7 L -0.13055 -7.40741E-7 " pathEditMode="relative" rAng="0" ptsTypes="AA">
                                      <p:cBhvr>
                                        <p:cTn id="56" dur="3000" fill="hold"/>
                                        <p:tgtEl>
                                          <p:spTgt spid="8"/>
                                        </p:tgtEl>
                                        <p:attrNameLst>
                                          <p:attrName>ppt_x</p:attrName>
                                          <p:attrName>ppt_y</p:attrName>
                                        </p:attrNameLst>
                                      </p:cBhvr>
                                      <p:rCtr x="-68" y="0"/>
                                    </p:animMotion>
                                  </p:childTnLst>
                                </p:cTn>
                              </p:par>
                              <p:par>
                                <p:cTn id="57" presetID="35" presetClass="path" presetSubtype="0" repeatCount="indefinite" accel="50000" decel="50000" autoRev="1" fill="hold" grpId="1" nodeType="withEffect">
                                  <p:stCondLst>
                                    <p:cond delay="0"/>
                                  </p:stCondLst>
                                  <p:childTnLst>
                                    <p:animMotion origin="layout" path="M -0.00035 -7.40741E-7 L -0.22917 -7.40741E-7 " pathEditMode="relative" rAng="0" ptsTypes="AA">
                                      <p:cBhvr>
                                        <p:cTn id="58" dur="3000" fill="hold"/>
                                        <p:tgtEl>
                                          <p:spTgt spid="9"/>
                                        </p:tgtEl>
                                        <p:attrNameLst>
                                          <p:attrName>ppt_x</p:attrName>
                                          <p:attrName>ppt_y</p:attrName>
                                        </p:attrNameLst>
                                      </p:cBhvr>
                                      <p:rCtr x="-114" y="0"/>
                                    </p:animMotion>
                                  </p:childTnLst>
                                </p:cTn>
                              </p:par>
                              <p:par>
                                <p:cTn id="59" presetID="44" presetClass="path" presetSubtype="0" repeatCount="indefinite" accel="50000" decel="50000" autoRev="1" fill="hold" nodeType="withEffect">
                                  <p:stCondLst>
                                    <p:cond delay="0"/>
                                  </p:stCondLst>
                                  <p:childTnLst>
                                    <p:animMotion origin="layout" path="M 4.16667E-6 3.7037E-7 L -0.07657 -0.27454 C -0.09254 -0.33634 -0.1165 -0.36944 -0.1415 -0.36944 C -0.16997 -0.36944 -0.19271 -0.33634 -0.20868 -0.27454 L -0.28507 3.7037E-7 " pathEditMode="relative" rAng="0" ptsTypes="FffFF">
                                      <p:cBhvr>
                                        <p:cTn id="60" dur="3000" fill="hold"/>
                                        <p:tgtEl>
                                          <p:spTgt spid="5"/>
                                        </p:tgtEl>
                                        <p:attrNameLst>
                                          <p:attrName>ppt_x</p:attrName>
                                          <p:attrName>ppt_y</p:attrName>
                                        </p:attrNameLst>
                                      </p:cBhvr>
                                      <p:rCtr x="-143" y="-185"/>
                                    </p:animMotion>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74084">
                                            <p:txEl>
                                              <p:pRg st="1" end="1"/>
                                            </p:txEl>
                                          </p:spTgt>
                                        </p:tgtEl>
                                        <p:attrNameLst>
                                          <p:attrName>style.visibility</p:attrName>
                                        </p:attrNameLst>
                                      </p:cBhvr>
                                      <p:to>
                                        <p:strVal val="visible"/>
                                      </p:to>
                                    </p:set>
                                    <p:anim calcmode="lin" valueType="num">
                                      <p:cBhvr additive="base">
                                        <p:cTn id="65"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3"/>
                                            </p:cond>
                                          </p:stCondLst>
                                          <p:endCondLst>
                                            <p:cond evt="onStopAudio" delay="0">
                                              <p:tgtEl>
                                                <p:sldTgt/>
                                              </p:tgtEl>
                                            </p:cond>
                                          </p:endCondLst>
                                        </p:cTn>
                                        <p:tgtEl>
                                          <p:sndTgt r:embed="rId4" name="arrow.wav"/>
                                        </p:tgtEl>
                                      </p:cMediaNode>
                                    </p:audio>
                                  </p:sub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74084">
                                            <p:txEl>
                                              <p:pRg st="2" end="2"/>
                                            </p:txEl>
                                          </p:spTgt>
                                        </p:tgtEl>
                                        <p:attrNameLst>
                                          <p:attrName>style.visibility</p:attrName>
                                        </p:attrNameLst>
                                      </p:cBhvr>
                                      <p:to>
                                        <p:strVal val="visible"/>
                                      </p:to>
                                    </p:set>
                                    <p:anim calcmode="lin" valueType="num">
                                      <p:cBhvr additive="base">
                                        <p:cTn id="71"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4" name="arrow.wav"/>
                                        </p:tgtEl>
                                      </p:cMediaNode>
                                    </p:audio>
                                  </p:sub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74084">
                                            <p:txEl>
                                              <p:pRg st="3" end="3"/>
                                            </p:txEl>
                                          </p:spTgt>
                                        </p:tgtEl>
                                        <p:attrNameLst>
                                          <p:attrName>style.visibility</p:attrName>
                                        </p:attrNameLst>
                                      </p:cBhvr>
                                      <p:to>
                                        <p:strVal val="visible"/>
                                      </p:to>
                                    </p:set>
                                    <p:anim calcmode="lin" valueType="num">
                                      <p:cBhvr additive="base">
                                        <p:cTn id="77"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5"/>
                                            </p:cond>
                                          </p:stCondLst>
                                          <p:endCondLst>
                                            <p:cond evt="onStopAudio" delay="0">
                                              <p:tgtEl>
                                                <p:sldTgt/>
                                              </p:tgtEl>
                                            </p:cond>
                                          </p:endCondLst>
                                        </p:cTn>
                                        <p:tgtEl>
                                          <p:sndTgt r:embed="rId4" name="arrow.wav"/>
                                        </p:tgtEl>
                                      </p:cMediaNode>
                                    </p:audio>
                                  </p:sub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174084">
                                            <p:txEl>
                                              <p:pRg st="4" end="4"/>
                                            </p:txEl>
                                          </p:spTgt>
                                        </p:tgtEl>
                                        <p:attrNameLst>
                                          <p:attrName>style.visibility</p:attrName>
                                        </p:attrNameLst>
                                      </p:cBhvr>
                                      <p:to>
                                        <p:strVal val="visible"/>
                                      </p:to>
                                    </p:set>
                                    <p:anim calcmode="lin" valueType="num">
                                      <p:cBhvr additive="base">
                                        <p:cTn id="83"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8" grpId="2" animBg="1"/>
      <p:bldP spid="9" grpId="0" animBg="1"/>
      <p:bldP spid="9" grpId="1" animBg="1"/>
      <p:bldP spid="6" grpId="0"/>
      <p:bldP spid="28" grpId="0"/>
      <p:bldP spid="2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kinetic energy                                                  vs. displacement for a system                                              undergoing SHM is shown in                                                      the graph. The system consists                                                of a 0.125-kg mass on a spring.</a:t>
            </a:r>
          </a:p>
          <a:p>
            <a:pPr>
              <a:buFontTx/>
              <a:buNone/>
              <a:defRPr/>
            </a:pPr>
            <a:r>
              <a:rPr lang="en-US" altLang="en-US" sz="2400" dirty="0" smtClean="0">
                <a:solidFill>
                  <a:srgbClr val="000000"/>
                </a:solidFill>
                <a:latin typeface="+mn-lt"/>
                <a:cs typeface="Times New Roman" pitchFamily="18" charset="0"/>
                <a:sym typeface="Symbol" pitchFamily="18" charset="2"/>
              </a:rPr>
              <a:t>(b) Sketch </a:t>
            </a:r>
            <a:r>
              <a:rPr lang="en-US" altLang="en-US" sz="2400" i="1" dirty="0" smtClean="0">
                <a:solidFill>
                  <a:srgbClr val="000000"/>
                </a:solidFill>
                <a:latin typeface="+mn-lt"/>
                <a:cs typeface="Times New Roman" pitchFamily="18" charset="0"/>
                <a:sym typeface="Symbol" pitchFamily="18" charset="2"/>
              </a:rPr>
              <a:t>E</a:t>
            </a:r>
            <a:r>
              <a:rPr lang="en-US" altLang="en-US" sz="2400" baseline="-25000" dirty="0" smtClean="0">
                <a:solidFill>
                  <a:srgbClr val="000000"/>
                </a:solidFill>
                <a:latin typeface="+mn-lt"/>
                <a:cs typeface="Times New Roman" pitchFamily="18" charset="0"/>
                <a:sym typeface="Symbol" pitchFamily="18" charset="2"/>
              </a:rPr>
              <a:t>P</a:t>
            </a:r>
            <a:r>
              <a:rPr lang="en-US" altLang="en-US" sz="2400" dirty="0" smtClean="0">
                <a:solidFill>
                  <a:srgbClr val="000000"/>
                </a:solidFill>
                <a:latin typeface="+mn-lt"/>
                <a:cs typeface="Times New Roman" pitchFamily="18" charset="0"/>
                <a:sym typeface="Symbol" pitchFamily="18" charset="2"/>
              </a:rPr>
              <a:t> and </a:t>
            </a:r>
            <a:r>
              <a:rPr lang="en-US" altLang="en-US" sz="2400" dirty="0" smtClean="0">
                <a:solidFill>
                  <a:srgbClr val="000000"/>
                </a:solidFill>
                <a:cs typeface="Times New Roman" pitchFamily="18" charset="0"/>
                <a:sym typeface="Symbol" pitchFamily="18" charset="2"/>
              </a:rPr>
              <a:t>determine the                                             total energy of the system.</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SOLUTION: </a:t>
            </a:r>
          </a:p>
          <a:p>
            <a:pPr>
              <a:buFontTx/>
              <a:buNone/>
              <a:defRPr/>
            </a:pPr>
            <a:r>
              <a:rPr lang="en-US" altLang="en-US" sz="2400" dirty="0" smtClean="0">
                <a:solidFill>
                  <a:srgbClr val="000000"/>
                </a:solidFill>
                <a:cs typeface="Times New Roman" pitchFamily="18" charset="0"/>
                <a:sym typeface="Symbol" pitchFamily="18" charset="2"/>
              </a:rPr>
              <a:t>Since </a:t>
            </a:r>
            <a:r>
              <a:rPr lang="en-US" altLang="en-US" sz="2400" i="1" dirty="0" smtClean="0">
                <a:solidFill>
                  <a:srgbClr val="FF0000"/>
                </a:solidFill>
                <a:cs typeface="Courier New" pitchFamily="49" charset="0"/>
                <a:sym typeface="Symbol" pitchFamily="18" charset="2"/>
              </a:rPr>
              <a:t>E</a:t>
            </a:r>
            <a:r>
              <a:rPr lang="en-US" altLang="en-US" sz="2400" baseline="-25000" dirty="0" smtClean="0">
                <a:solidFill>
                  <a:srgbClr val="FF0000"/>
                </a:solidFill>
                <a:cs typeface="Courier New" pitchFamily="49" charset="0"/>
                <a:sym typeface="Symbol" pitchFamily="18" charset="2"/>
              </a:rPr>
              <a:t>K</a:t>
            </a:r>
            <a:r>
              <a:rPr lang="en-US" altLang="en-US" sz="2400" dirty="0" smtClean="0">
                <a:cs typeface="Courier New" pitchFamily="49" charset="0"/>
                <a:sym typeface="Symbol" pitchFamily="18" charset="2"/>
              </a:rPr>
              <a:t> + </a:t>
            </a:r>
            <a:r>
              <a:rPr lang="en-US" altLang="en-US" sz="2400" i="1" dirty="0" smtClean="0">
                <a:solidFill>
                  <a:srgbClr val="008000"/>
                </a:solidFill>
                <a:cs typeface="Courier New" pitchFamily="49" charset="0"/>
                <a:sym typeface="Symbol" pitchFamily="18" charset="2"/>
              </a:rPr>
              <a:t>E</a:t>
            </a:r>
            <a:r>
              <a:rPr lang="en-US" altLang="en-US" sz="2400" baseline="-25000" dirty="0" smtClean="0">
                <a:solidFill>
                  <a:srgbClr val="008000"/>
                </a:solidFill>
                <a:cs typeface="Courier New" pitchFamily="49" charset="0"/>
                <a:sym typeface="Symbol" pitchFamily="18" charset="2"/>
              </a:rPr>
              <a:t>P</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T</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CONST</a:t>
            </a:r>
            <a:r>
              <a:rPr lang="en-US" altLang="en-US" sz="2400" dirty="0" smtClean="0">
                <a:solidFill>
                  <a:srgbClr val="000000"/>
                </a:solidFill>
                <a:latin typeface="+mn-lt"/>
                <a:cs typeface="Times New Roman" pitchFamily="18" charset="0"/>
                <a:sym typeface="Symbol" pitchFamily="18" charset="2"/>
              </a:rPr>
              <a:t>, and since </a:t>
            </a:r>
            <a:r>
              <a:rPr lang="en-US" altLang="en-US" sz="2400" i="1" dirty="0" smtClean="0">
                <a:solidFill>
                  <a:srgbClr val="008000"/>
                </a:solidFill>
                <a:cs typeface="Courier New" pitchFamily="49" charset="0"/>
                <a:sym typeface="Symbol" pitchFamily="18" charset="2"/>
              </a:rPr>
              <a:t>E</a:t>
            </a:r>
            <a:r>
              <a:rPr lang="en-US" altLang="en-US" sz="2400" baseline="-25000" dirty="0" smtClean="0">
                <a:solidFill>
                  <a:srgbClr val="008000"/>
                </a:solidFill>
                <a:cs typeface="Courier New" pitchFamily="49" charset="0"/>
                <a:sym typeface="Symbol" pitchFamily="18" charset="2"/>
              </a:rPr>
              <a:t>P</a:t>
            </a:r>
            <a:r>
              <a:rPr lang="en-US" altLang="en-US" sz="2400" dirty="0" smtClean="0">
                <a:cs typeface="Courier New" pitchFamily="49" charset="0"/>
                <a:sym typeface="Symbol" pitchFamily="18" charset="2"/>
              </a:rPr>
              <a:t> = 0 when </a:t>
            </a:r>
            <a:r>
              <a:rPr lang="en-US" altLang="en-US" sz="2400" i="1" dirty="0" smtClean="0">
                <a:solidFill>
                  <a:srgbClr val="FF0000"/>
                </a:solidFill>
                <a:cs typeface="Courier New" pitchFamily="49" charset="0"/>
                <a:sym typeface="Symbol" pitchFamily="18" charset="2"/>
              </a:rPr>
              <a:t>E</a:t>
            </a:r>
            <a:r>
              <a:rPr lang="en-US" altLang="en-US" sz="2400" baseline="-25000" dirty="0" smtClean="0">
                <a:solidFill>
                  <a:srgbClr val="FF0000"/>
                </a:solidFill>
                <a:cs typeface="Courier New" pitchFamily="49" charset="0"/>
                <a:sym typeface="Symbol" pitchFamily="18" charset="2"/>
              </a:rPr>
              <a:t>K</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K,MAX</a:t>
            </a:r>
            <a:r>
              <a:rPr lang="en-US" altLang="en-US" sz="2400" dirty="0" smtClean="0">
                <a:cs typeface="Courier New" pitchFamily="49" charset="0"/>
                <a:sym typeface="Symbol" pitchFamily="18" charset="2"/>
              </a:rPr>
              <a:t>, it must be that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T</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K,MAX </a:t>
            </a:r>
            <a:r>
              <a:rPr lang="en-US" altLang="en-US" sz="2400" dirty="0" smtClean="0">
                <a:cs typeface="Courier New" pitchFamily="49" charset="0"/>
                <a:sym typeface="Symbol" pitchFamily="18" charset="2"/>
              </a:rPr>
              <a:t>= 4.0 J.</a:t>
            </a:r>
          </a:p>
          <a:p>
            <a:pPr>
              <a:buFontTx/>
              <a:buNone/>
              <a:defRPr/>
            </a:pPr>
            <a:r>
              <a:rPr lang="en-US" altLang="en-US" sz="2400" dirty="0" smtClean="0">
                <a:solidFill>
                  <a:srgbClr val="000000"/>
                </a:solidFill>
                <a:cs typeface="Times New Roman" pitchFamily="18" charset="0"/>
                <a:sym typeface="Symbol" pitchFamily="18" charset="2"/>
              </a:rPr>
              <a:t></a:t>
            </a:r>
            <a:r>
              <a:rPr lang="en-US" altLang="en-US" sz="2400" dirty="0" smtClean="0">
                <a:cs typeface="Courier New" pitchFamily="49" charset="0"/>
                <a:sym typeface="Symbol" pitchFamily="18" charset="2"/>
              </a:rPr>
              <a:t>Thus the </a:t>
            </a:r>
            <a:r>
              <a:rPr lang="en-US" altLang="en-US" sz="2400" i="1" dirty="0" smtClean="0">
                <a:solidFill>
                  <a:srgbClr val="008000"/>
                </a:solidFill>
                <a:cs typeface="Courier New" pitchFamily="49" charset="0"/>
                <a:sym typeface="Symbol" pitchFamily="18" charset="2"/>
              </a:rPr>
              <a:t>E</a:t>
            </a:r>
            <a:r>
              <a:rPr lang="en-US" altLang="en-US" sz="2400" baseline="-25000" dirty="0" smtClean="0">
                <a:solidFill>
                  <a:srgbClr val="008000"/>
                </a:solidFill>
                <a:cs typeface="Courier New" pitchFamily="49" charset="0"/>
                <a:sym typeface="Symbol" pitchFamily="18" charset="2"/>
              </a:rPr>
              <a:t>P</a:t>
            </a:r>
            <a:r>
              <a:rPr lang="en-US" altLang="en-US" sz="2400" dirty="0" smtClean="0">
                <a:cs typeface="Courier New" pitchFamily="49" charset="0"/>
                <a:sym typeface="Symbol" pitchFamily="18" charset="2"/>
              </a:rPr>
              <a:t> graph will be the “inverted” </a:t>
            </a:r>
            <a:r>
              <a:rPr lang="en-US" altLang="en-US" sz="2400" i="1" dirty="0" smtClean="0">
                <a:solidFill>
                  <a:srgbClr val="FF0000"/>
                </a:solidFill>
                <a:cs typeface="Courier New" pitchFamily="49" charset="0"/>
                <a:sym typeface="Symbol" pitchFamily="18" charset="2"/>
              </a:rPr>
              <a:t>E</a:t>
            </a:r>
            <a:r>
              <a:rPr lang="en-US" altLang="en-US" sz="2400" baseline="-25000" dirty="0" smtClean="0">
                <a:solidFill>
                  <a:srgbClr val="FF0000"/>
                </a:solidFill>
                <a:cs typeface="Courier New" pitchFamily="49" charset="0"/>
                <a:sym typeface="Symbol" pitchFamily="18" charset="2"/>
              </a:rPr>
              <a:t>K</a:t>
            </a:r>
            <a:r>
              <a:rPr lang="en-US" altLang="en-US" sz="2400" dirty="0" smtClean="0">
                <a:cs typeface="Courier New" pitchFamily="49" charset="0"/>
                <a:sym typeface="Symbol" pitchFamily="18" charset="2"/>
              </a:rPr>
              <a:t> graph.</a:t>
            </a:r>
            <a:endParaRPr lang="en-US" altLang="en-US" sz="2400" i="1" dirty="0" smtClean="0">
              <a:sym typeface="Symbol" pitchFamily="18" charset="2"/>
            </a:endParaRPr>
          </a:p>
        </p:txBody>
      </p:sp>
      <p:pic>
        <p:nvPicPr>
          <p:cNvPr id="33" name="Picture 27"/>
          <p:cNvPicPr>
            <a:picLocks noChangeAspect="1" noChangeArrowheads="1"/>
          </p:cNvPicPr>
          <p:nvPr/>
        </p:nvPicPr>
        <p:blipFill>
          <a:blip r:embed="rId7" cstate="print"/>
          <a:srcRect/>
          <a:stretch>
            <a:fillRect/>
          </a:stretch>
        </p:blipFill>
        <p:spPr bwMode="auto">
          <a:xfrm>
            <a:off x="5214938" y="2203450"/>
            <a:ext cx="3440112" cy="3184525"/>
          </a:xfrm>
          <a:prstGeom prst="rect">
            <a:avLst/>
          </a:prstGeom>
          <a:ln>
            <a:noFill/>
          </a:ln>
          <a:effectLst>
            <a:outerShdw blurRad="292100" dist="139700" dir="2700000" algn="tl" rotWithShape="0">
              <a:srgbClr val="333333">
                <a:alpha val="65000"/>
              </a:srgbClr>
            </a:outerShdw>
          </a:effectLst>
        </p:spPr>
      </p:pic>
      <p:sp>
        <p:nvSpPr>
          <p:cNvPr id="28677"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8" name="Freeform 5"/>
          <p:cNvSpPr>
            <a:spLocks/>
          </p:cNvSpPr>
          <p:nvPr/>
        </p:nvSpPr>
        <p:spPr bwMode="auto">
          <a:xfrm>
            <a:off x="5113338" y="465138"/>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9" name="Rectangle 6"/>
          <p:cNvSpPr>
            <a:spLocks noChangeArrowheads="1"/>
          </p:cNvSpPr>
          <p:nvPr/>
        </p:nvSpPr>
        <p:spPr bwMode="auto">
          <a:xfrm>
            <a:off x="8274050" y="465138"/>
            <a:ext cx="523875" cy="458787"/>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8680" name="Group 7"/>
          <p:cNvGrpSpPr>
            <a:grpSpLocks/>
          </p:cNvGrpSpPr>
          <p:nvPr/>
        </p:nvGrpSpPr>
        <p:grpSpPr bwMode="auto">
          <a:xfrm>
            <a:off x="5065713" y="468313"/>
            <a:ext cx="4078287" cy="990600"/>
            <a:chOff x="1190" y="3183"/>
            <a:chExt cx="2993" cy="727"/>
          </a:xfrm>
        </p:grpSpPr>
        <p:sp>
          <p:nvSpPr>
            <p:cNvPr id="28688"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28689"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28690"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28691"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28692"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28693"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28694"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28695"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28696"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28697"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28698"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28699"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28700"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3" name="Freeform 2"/>
          <p:cNvSpPr/>
          <p:nvPr/>
        </p:nvSpPr>
        <p:spPr>
          <a:xfrm>
            <a:off x="5897563" y="2332038"/>
            <a:ext cx="2606675" cy="2544762"/>
          </a:xfrm>
          <a:custGeom>
            <a:avLst/>
            <a:gdLst>
              <a:gd name="connsiteX0" fmla="*/ 0 w 2606040"/>
              <a:gd name="connsiteY0" fmla="*/ 2545080 h 2545080"/>
              <a:gd name="connsiteX1" fmla="*/ 1295400 w 2606040"/>
              <a:gd name="connsiteY1" fmla="*/ 0 h 2545080"/>
              <a:gd name="connsiteX2" fmla="*/ 2606040 w 2606040"/>
              <a:gd name="connsiteY2" fmla="*/ 2545080 h 2545080"/>
            </a:gdLst>
            <a:ahLst/>
            <a:cxnLst>
              <a:cxn ang="0">
                <a:pos x="connsiteX0" y="connsiteY0"/>
              </a:cxn>
              <a:cxn ang="0">
                <a:pos x="connsiteX1" y="connsiteY1"/>
              </a:cxn>
              <a:cxn ang="0">
                <a:pos x="connsiteX2" y="connsiteY2"/>
              </a:cxn>
            </a:cxnLst>
            <a:rect l="l" t="t" r="r" b="b"/>
            <a:pathLst>
              <a:path w="2606040" h="2545080">
                <a:moveTo>
                  <a:pt x="0" y="2545080"/>
                </a:moveTo>
                <a:cubicBezTo>
                  <a:pt x="430530" y="1272540"/>
                  <a:pt x="861060" y="0"/>
                  <a:pt x="1295400" y="0"/>
                </a:cubicBezTo>
                <a:cubicBezTo>
                  <a:pt x="1729740" y="0"/>
                  <a:pt x="2167890" y="1272540"/>
                  <a:pt x="2606040" y="25450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682"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a:t>-2.0</a:t>
            </a:r>
          </a:p>
        </p:txBody>
      </p:sp>
      <p:sp>
        <p:nvSpPr>
          <p:cNvPr id="28683" name="TextBox 27"/>
          <p:cNvSpPr txBox="1">
            <a:spLocks noChangeArrowheads="1"/>
          </p:cNvSpPr>
          <p:nvPr/>
        </p:nvSpPr>
        <p:spPr bwMode="auto">
          <a:xfrm>
            <a:off x="6908581" y="1195388"/>
            <a:ext cx="612775" cy="460375"/>
          </a:xfrm>
          <a:prstGeom prst="rect">
            <a:avLst/>
          </a:prstGeom>
          <a:noFill/>
          <a:ln w="9525">
            <a:noFill/>
            <a:miter lim="800000"/>
            <a:headEnd/>
            <a:tailEnd/>
          </a:ln>
        </p:spPr>
        <p:txBody>
          <a:bodyPr wrap="none">
            <a:spAutoFit/>
          </a:bodyPr>
          <a:lstStyle/>
          <a:p>
            <a:r>
              <a:rPr lang="en-US" dirty="0"/>
              <a:t>0.0</a:t>
            </a:r>
          </a:p>
        </p:txBody>
      </p:sp>
      <p:sp>
        <p:nvSpPr>
          <p:cNvPr id="28684" name="TextBox 28"/>
          <p:cNvSpPr txBox="1">
            <a:spLocks noChangeArrowheads="1"/>
          </p:cNvSpPr>
          <p:nvPr/>
        </p:nvSpPr>
        <p:spPr bwMode="auto">
          <a:xfrm>
            <a:off x="7962681" y="1195388"/>
            <a:ext cx="611187" cy="460375"/>
          </a:xfrm>
          <a:prstGeom prst="rect">
            <a:avLst/>
          </a:prstGeom>
          <a:noFill/>
          <a:ln w="9525">
            <a:noFill/>
            <a:miter lim="800000"/>
            <a:headEnd/>
            <a:tailEnd/>
          </a:ln>
        </p:spPr>
        <p:txBody>
          <a:bodyPr wrap="none">
            <a:spAutoFit/>
          </a:bodyPr>
          <a:lstStyle/>
          <a:p>
            <a:r>
              <a:rPr lang="en-US" dirty="0"/>
              <a:t>2.0</a:t>
            </a:r>
          </a:p>
        </p:txBody>
      </p:sp>
      <p:sp>
        <p:nvSpPr>
          <p:cNvPr id="30" name="Freeform 29"/>
          <p:cNvSpPr/>
          <p:nvPr/>
        </p:nvSpPr>
        <p:spPr>
          <a:xfrm>
            <a:off x="5922963" y="2320925"/>
            <a:ext cx="2573337" cy="2546350"/>
          </a:xfrm>
          <a:custGeom>
            <a:avLst/>
            <a:gdLst>
              <a:gd name="connsiteX0" fmla="*/ 0 w 2574388"/>
              <a:gd name="connsiteY0" fmla="*/ 0 h 2546253"/>
              <a:gd name="connsiteX1" fmla="*/ 1280160 w 2574388"/>
              <a:gd name="connsiteY1" fmla="*/ 2546253 h 2546253"/>
              <a:gd name="connsiteX2" fmla="*/ 2574388 w 2574388"/>
              <a:gd name="connsiteY2" fmla="*/ 0 h 2546253"/>
            </a:gdLst>
            <a:ahLst/>
            <a:cxnLst>
              <a:cxn ang="0">
                <a:pos x="connsiteX0" y="connsiteY0"/>
              </a:cxn>
              <a:cxn ang="0">
                <a:pos x="connsiteX1" y="connsiteY1"/>
              </a:cxn>
              <a:cxn ang="0">
                <a:pos x="connsiteX2" y="connsiteY2"/>
              </a:cxn>
            </a:cxnLst>
            <a:rect l="l" t="t" r="r" b="b"/>
            <a:pathLst>
              <a:path w="2574388" h="2546253">
                <a:moveTo>
                  <a:pt x="0" y="0"/>
                </a:moveTo>
                <a:cubicBezTo>
                  <a:pt x="425547" y="1273126"/>
                  <a:pt x="851095" y="2546253"/>
                  <a:pt x="1280160" y="2546253"/>
                </a:cubicBezTo>
                <a:cubicBezTo>
                  <a:pt x="1709225" y="2546253"/>
                  <a:pt x="2141806" y="1273126"/>
                  <a:pt x="2574388" y="0"/>
                </a:cubicBezTo>
              </a:path>
            </a:pathLst>
          </a:custGeom>
          <a:ln w="28575">
            <a:solidFill>
              <a:srgbClr val="008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2" name="Straight Connector 31"/>
          <p:cNvCxnSpPr>
            <a:stCxn id="30" idx="0"/>
            <a:endCxn id="30" idx="2"/>
          </p:cNvCxnSpPr>
          <p:nvPr/>
        </p:nvCxnSpPr>
        <p:spPr>
          <a:xfrm>
            <a:off x="5922963" y="2320925"/>
            <a:ext cx="2573337"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rame 4"/>
          <p:cNvSpPr/>
          <p:nvPr/>
        </p:nvSpPr>
        <p:spPr>
          <a:xfrm>
            <a:off x="8382000" y="4752975"/>
            <a:ext cx="219075" cy="2174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9" name="TextBox 5"/>
          <p:cNvSpPr txBox="1">
            <a:spLocks noChangeArrowheads="1"/>
          </p:cNvSpPr>
          <p:nvPr/>
        </p:nvSpPr>
        <p:spPr bwMode="auto">
          <a:xfrm>
            <a:off x="7883543" y="2262186"/>
            <a:ext cx="514885" cy="461665"/>
          </a:xfrm>
          <a:prstGeom prst="rect">
            <a:avLst/>
          </a:prstGeom>
          <a:noFill/>
          <a:ln w="9525">
            <a:noFill/>
            <a:miter lim="800000"/>
            <a:headEnd/>
            <a:tailEnd/>
          </a:ln>
        </p:spPr>
        <p:txBody>
          <a:bodyPr wrap="none">
            <a:spAutoFit/>
          </a:bodyPr>
          <a:lstStyle/>
          <a:p>
            <a:r>
              <a:rPr lang="en-US" i="1" dirty="0" smtClean="0"/>
              <a:t>E</a:t>
            </a:r>
            <a:r>
              <a:rPr lang="en-US" baseline="-25000" dirty="0" smtClean="0"/>
              <a:t>T</a:t>
            </a:r>
            <a:endParaRPr lang="en-US" i="1" dirty="0"/>
          </a:p>
        </p:txBody>
      </p:sp>
      <p:sp>
        <p:nvSpPr>
          <p:cNvPr id="31" name="TextBox 5"/>
          <p:cNvSpPr txBox="1">
            <a:spLocks noChangeArrowheads="1"/>
          </p:cNvSpPr>
          <p:nvPr/>
        </p:nvSpPr>
        <p:spPr bwMode="auto">
          <a:xfrm>
            <a:off x="7939816" y="4215257"/>
            <a:ext cx="526106" cy="461665"/>
          </a:xfrm>
          <a:prstGeom prst="rect">
            <a:avLst/>
          </a:prstGeom>
          <a:noFill/>
          <a:ln w="9525">
            <a:noFill/>
            <a:miter lim="800000"/>
            <a:headEnd/>
            <a:tailEnd/>
          </a:ln>
        </p:spPr>
        <p:txBody>
          <a:bodyPr wrap="none">
            <a:spAutoFit/>
          </a:bodyPr>
          <a:lstStyle/>
          <a:p>
            <a:r>
              <a:rPr lang="en-US" i="1" dirty="0" smtClean="0">
                <a:solidFill>
                  <a:srgbClr val="006600"/>
                </a:solidFill>
              </a:rPr>
              <a:t>E</a:t>
            </a:r>
            <a:r>
              <a:rPr lang="en-US" baseline="-25000" dirty="0" smtClean="0">
                <a:solidFill>
                  <a:srgbClr val="006600"/>
                </a:solidFill>
              </a:rPr>
              <a:t>P</a:t>
            </a:r>
            <a:endParaRPr lang="en-US" i="1" dirty="0">
              <a:solidFill>
                <a:srgbClr val="006600"/>
              </a:solidFill>
            </a:endParaRPr>
          </a:p>
        </p:txBody>
      </p:sp>
      <p:sp>
        <p:nvSpPr>
          <p:cNvPr id="34" name="TextBox 5"/>
          <p:cNvSpPr txBox="1">
            <a:spLocks noChangeArrowheads="1"/>
          </p:cNvSpPr>
          <p:nvPr/>
        </p:nvSpPr>
        <p:spPr bwMode="auto">
          <a:xfrm>
            <a:off x="7320839" y="3328986"/>
            <a:ext cx="526106" cy="461665"/>
          </a:xfrm>
          <a:prstGeom prst="rect">
            <a:avLst/>
          </a:prstGeom>
          <a:noFill/>
          <a:ln w="9525">
            <a:noFill/>
            <a:miter lim="800000"/>
            <a:headEnd/>
            <a:tailEnd/>
          </a:ln>
        </p:spPr>
        <p:txBody>
          <a:bodyPr wrap="none">
            <a:spAutoFit/>
          </a:bodyPr>
          <a:lstStyle/>
          <a:p>
            <a:r>
              <a:rPr lang="en-US" i="1" dirty="0" smtClean="0">
                <a:solidFill>
                  <a:srgbClr val="FF0000"/>
                </a:solidFill>
              </a:rPr>
              <a:t>E</a:t>
            </a:r>
            <a:r>
              <a:rPr lang="en-US" baseline="-25000" dirty="0" smtClean="0">
                <a:solidFill>
                  <a:srgbClr val="FF0000"/>
                </a:solidFill>
              </a:rPr>
              <a:t>K</a:t>
            </a:r>
            <a:endParaRPr lang="en-US" i="1" dirty="0">
              <a:solidFill>
                <a:srgbClr val="FF0000"/>
              </a:solidFill>
            </a:endParaRPr>
          </a:p>
        </p:txBody>
      </p:sp>
      <p:cxnSp>
        <p:nvCxnSpPr>
          <p:cNvPr id="40" name="Straight Connector 39"/>
          <p:cNvCxnSpPr/>
          <p:nvPr/>
        </p:nvCxnSpPr>
        <p:spPr>
          <a:xfrm rot="5400000" flipH="1" flipV="1">
            <a:off x="6639951" y="3615397"/>
            <a:ext cx="2560320" cy="0"/>
          </a:xfrm>
          <a:prstGeom prst="line">
            <a:avLst/>
          </a:prstGeom>
          <a:ln w="762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flipH="1" flipV="1">
            <a:off x="7498082" y="4403188"/>
            <a:ext cx="984739" cy="0"/>
          </a:xfrm>
          <a:prstGeom prst="line">
            <a:avLst/>
          </a:prstGeom>
          <a:ln w="7620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flipH="1" flipV="1">
            <a:off x="7060813" y="4078459"/>
            <a:ext cx="1629508"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flipH="1" flipV="1">
            <a:off x="8466409" y="4428978"/>
            <a:ext cx="984739" cy="0"/>
          </a:xfrm>
          <a:prstGeom prst="line">
            <a:avLst/>
          </a:prstGeom>
          <a:ln w="76200">
            <a:solidFill>
              <a:srgbClr val="00800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flipH="1" flipV="1">
            <a:off x="8141682" y="3105443"/>
            <a:ext cx="1629508" cy="0"/>
          </a:xfrm>
          <a:prstGeom prst="line">
            <a:avLst/>
          </a:prstGeom>
          <a:ln w="76200">
            <a:solidFill>
              <a:srgbClr val="FF000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flipH="1" flipV="1">
            <a:off x="7544976" y="3606019"/>
            <a:ext cx="2625970" cy="0"/>
          </a:xfrm>
          <a:prstGeom prst="line">
            <a:avLst/>
          </a:prstGeom>
          <a:ln w="76200">
            <a:solidFill>
              <a:schemeClr val="tx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flipH="1" flipV="1">
            <a:off x="6651671" y="3613049"/>
            <a:ext cx="2560320" cy="0"/>
          </a:xfrm>
          <a:prstGeom prst="line">
            <a:avLst/>
          </a:prstGeom>
          <a:ln w="285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grpId="0" nodeType="withEffect">
                                  <p:stCondLst>
                                    <p:cond delay="0"/>
                                  </p:stCondLst>
                                  <p:childTnLst>
                                    <p:animScale>
                                      <p:cBhvr>
                                        <p:cTn id="6" dur="3000" fill="hold"/>
                                        <p:tgtEl>
                                          <p:spTgt spid="8"/>
                                        </p:tgtEl>
                                      </p:cBhvr>
                                      <p:by x="25000" y="100000"/>
                                    </p:animScale>
                                  </p:childTnLst>
                                </p:cTn>
                              </p:par>
                              <p:par>
                                <p:cTn id="7" presetID="35" presetClass="path" presetSubtype="0" repeatCount="indefinite" accel="50000" decel="50000" autoRev="1" fill="hold" grpId="1" nodeType="withEffect">
                                  <p:stCondLst>
                                    <p:cond delay="0"/>
                                  </p:stCondLst>
                                  <p:childTnLst>
                                    <p:animMotion origin="layout" path="M 0.00539 -7.40741E-7 L -0.13055 -7.40741E-7 " pathEditMode="relative" rAng="0" ptsTypes="AA">
                                      <p:cBhvr>
                                        <p:cTn id="8" dur="3000" fill="hold"/>
                                        <p:tgtEl>
                                          <p:spTgt spid="8"/>
                                        </p:tgtEl>
                                        <p:attrNameLst>
                                          <p:attrName>ppt_x</p:attrName>
                                          <p:attrName>ppt_y</p:attrName>
                                        </p:attrNameLst>
                                      </p:cBhvr>
                                      <p:rCtr x="-68" y="0"/>
                                    </p:animMotion>
                                  </p:childTnLst>
                                </p:cTn>
                              </p:par>
                              <p:par>
                                <p:cTn id="9" presetID="35" presetClass="path" presetSubtype="0" repeatCount="indefinite" accel="50000" decel="50000" autoRev="1" fill="hold" grpId="0" nodeType="withEffect">
                                  <p:stCondLst>
                                    <p:cond delay="0"/>
                                  </p:stCondLst>
                                  <p:childTnLst>
                                    <p:animMotion origin="layout" path="M -0.00035 -7.40741E-7 L -0.22917 -7.40741E-7 " pathEditMode="relative" rAng="0" ptsTypes="AA">
                                      <p:cBhvr>
                                        <p:cTn id="10" dur="3000" fill="hold"/>
                                        <p:tgtEl>
                                          <p:spTgt spid="9"/>
                                        </p:tgtEl>
                                        <p:attrNameLst>
                                          <p:attrName>ppt_x</p:attrName>
                                          <p:attrName>ppt_y</p:attrName>
                                        </p:attrNameLst>
                                      </p:cBhvr>
                                      <p:rCtr x="-114" y="0"/>
                                    </p:animMotion>
                                  </p:childTnLst>
                                </p:cTn>
                              </p:par>
                              <p:par>
                                <p:cTn id="11" presetID="44" presetClass="path" presetSubtype="0" repeatCount="indefinite" accel="50000" decel="50000" autoRev="1" fill="hold" nodeType="withEffect">
                                  <p:stCondLst>
                                    <p:cond delay="0"/>
                                  </p:stCondLst>
                                  <p:childTnLst>
                                    <p:animMotion origin="layout" path="M 4.16667E-6 3.7037E-7 L -0.07657 -0.27454 C -0.09254 -0.33634 -0.1165 -0.36944 -0.1415 -0.36944 C -0.16997 -0.36944 -0.19271 -0.33634 -0.20868 -0.27454 L -0.28507 3.7037E-7 " pathEditMode="relative" rAng="0" ptsTypes="FffFF">
                                      <p:cBhvr>
                                        <p:cTn id="12" dur="3000" fill="hold"/>
                                        <p:tgtEl>
                                          <p:spTgt spid="5"/>
                                        </p:tgtEl>
                                        <p:attrNameLst>
                                          <p:attrName>ppt_x</p:attrName>
                                          <p:attrName>ppt_y</p:attrName>
                                        </p:attrNameLst>
                                      </p:cBhvr>
                                      <p:rCtr x="-143" y="-185"/>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1" end="1"/>
                                            </p:txEl>
                                          </p:spTgt>
                                        </p:tgtEl>
                                        <p:attrNameLst>
                                          <p:attrName>style.visibility</p:attrName>
                                        </p:attrNameLst>
                                      </p:cBhvr>
                                      <p:to>
                                        <p:strVal val="visible"/>
                                      </p:to>
                                    </p:set>
                                    <p:anim calcmode="lin" valueType="num">
                                      <p:cBhvr additive="base">
                                        <p:cTn id="1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2" end="2"/>
                                            </p:txEl>
                                          </p:spTgt>
                                        </p:tgtEl>
                                        <p:attrNameLst>
                                          <p:attrName>style.visibility</p:attrName>
                                        </p:attrNameLst>
                                      </p:cBhvr>
                                      <p:to>
                                        <p:strVal val="visible"/>
                                      </p:to>
                                    </p:set>
                                    <p:anim calcmode="lin" valueType="num">
                                      <p:cBhvr additive="base">
                                        <p:cTn id="23"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3" end="3"/>
                                            </p:txEl>
                                          </p:spTgt>
                                        </p:tgtEl>
                                        <p:attrNameLst>
                                          <p:attrName>style.visibility</p:attrName>
                                        </p:attrNameLst>
                                      </p:cBhvr>
                                      <p:to>
                                        <p:strVal val="visible"/>
                                      </p:to>
                                    </p:set>
                                    <p:anim calcmode="lin" valueType="num">
                                      <p:cBhvr additive="base">
                                        <p:cTn id="29"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74084">
                                            <p:txEl>
                                              <p:pRg st="4" end="4"/>
                                            </p:txEl>
                                          </p:spTgt>
                                        </p:tgtEl>
                                        <p:attrNameLst>
                                          <p:attrName>style.visibility</p:attrName>
                                        </p:attrNameLst>
                                      </p:cBhvr>
                                      <p:to>
                                        <p:strVal val="visible"/>
                                      </p:to>
                                    </p:set>
                                    <p:anim calcmode="lin" valueType="num">
                                      <p:cBhvr additive="base">
                                        <p:cTn id="35"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4" name="arrow.wav"/>
                                        </p:tgtEl>
                                      </p:cMediaNode>
                                    </p:audio>
                                  </p:sub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wipe(left)">
                                      <p:cBhvr>
                                        <p:cTn id="41" dur="2000"/>
                                        <p:tgtEl>
                                          <p:spTgt spid="30"/>
                                        </p:tgtEl>
                                      </p:cBhvr>
                                    </p:animEffect>
                                  </p:childTnLst>
                                  <p:subTnLst>
                                    <p:audio>
                                      <p:cMediaNode>
                                        <p:cTn display="0" masterRel="sameClick">
                                          <p:stCondLst>
                                            <p:cond evt="begin" delay="0">
                                              <p:tn val="39"/>
                                            </p:cond>
                                          </p:stCondLst>
                                          <p:endCondLst>
                                            <p:cond evt="onStopAudio" delay="0">
                                              <p:tgtEl>
                                                <p:sldTgt/>
                                              </p:tgtEl>
                                            </p:cond>
                                          </p:endCondLst>
                                        </p:cTn>
                                        <p:tgtEl>
                                          <p:sndTgt r:embed="rId5" name="drumroll.wav"/>
                                        </p:tgtEl>
                                      </p:cMediaNode>
                                    </p:audio>
                                  </p:subTnLst>
                                </p:cTn>
                              </p:par>
                              <p:par>
                                <p:cTn id="42" presetID="22" presetClass="entr" presetSubtype="8" fill="hold" nodeType="with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wipe(left)">
                                      <p:cBhvr>
                                        <p:cTn id="44" dur="2000"/>
                                        <p:tgtEl>
                                          <p:spTgt spid="32"/>
                                        </p:tgtEl>
                                      </p:cBhvr>
                                    </p:animEffect>
                                  </p:childTnLst>
                                  <p:subTnLst>
                                    <p:audio>
                                      <p:cMediaNode>
                                        <p:cTn display="0" masterRel="sameClick">
                                          <p:stCondLst>
                                            <p:cond evt="begin" delay="0">
                                              <p:tn val="42"/>
                                            </p:cond>
                                          </p:stCondLst>
                                          <p:endCondLst>
                                            <p:cond evt="onStopAudio" delay="0">
                                              <p:tgtEl>
                                                <p:sldTgt/>
                                              </p:tgtEl>
                                            </p:cond>
                                          </p:endCondLst>
                                        </p:cTn>
                                        <p:tgtEl>
                                          <p:sndTgt r:embed="rId5" name="drumroll.wav"/>
                                        </p:tgtEl>
                                      </p:cMediaNode>
                                    </p:audio>
                                  </p:sub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wipe(down)">
                                      <p:cBhvr>
                                        <p:cTn id="49" dur="500"/>
                                        <p:tgtEl>
                                          <p:spTgt spid="5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42"/>
                                        </p:tgtEl>
                                        <p:attrNameLst>
                                          <p:attrName>style.visibility</p:attrName>
                                        </p:attrNameLst>
                                      </p:cBhvr>
                                      <p:to>
                                        <p:strVal val="visible"/>
                                      </p:to>
                                    </p:set>
                                    <p:animEffect transition="in" filter="wipe(down)">
                                      <p:cBhvr>
                                        <p:cTn id="54" dur="500"/>
                                        <p:tgtEl>
                                          <p:spTgt spid="42"/>
                                        </p:tgtEl>
                                      </p:cBhvr>
                                    </p:animEffect>
                                  </p:childTnLst>
                                </p:cTn>
                              </p:par>
                              <p:par>
                                <p:cTn id="55" presetID="22" presetClass="entr" presetSubtype="4" fill="hold" nodeType="with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dow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31"/>
                                        </p:tgtEl>
                                        <p:attrNameLst>
                                          <p:attrName>style.visibility</p:attrName>
                                        </p:attrNameLst>
                                      </p:cBhvr>
                                      <p:to>
                                        <p:strVal val="visible"/>
                                      </p:to>
                                    </p:set>
                                    <p:anim calcmode="lin" valueType="num">
                                      <p:cBhvr>
                                        <p:cTn id="62" dur="500" fill="hold"/>
                                        <p:tgtEl>
                                          <p:spTgt spid="31"/>
                                        </p:tgtEl>
                                        <p:attrNameLst>
                                          <p:attrName>ppt_w</p:attrName>
                                        </p:attrNameLst>
                                      </p:cBhvr>
                                      <p:tavLst>
                                        <p:tav tm="0">
                                          <p:val>
                                            <p:fltVal val="0"/>
                                          </p:val>
                                        </p:tav>
                                        <p:tav tm="100000">
                                          <p:val>
                                            <p:strVal val="#ppt_w"/>
                                          </p:val>
                                        </p:tav>
                                      </p:tavLst>
                                    </p:anim>
                                    <p:anim calcmode="lin" valueType="num">
                                      <p:cBhvr>
                                        <p:cTn id="63" dur="500" fill="hold"/>
                                        <p:tgtEl>
                                          <p:spTgt spid="31"/>
                                        </p:tgtEl>
                                        <p:attrNameLst>
                                          <p:attrName>ppt_h</p:attrName>
                                        </p:attrNameLst>
                                      </p:cBhvr>
                                      <p:tavLst>
                                        <p:tav tm="0">
                                          <p:val>
                                            <p:fltVal val="0"/>
                                          </p:val>
                                        </p:tav>
                                        <p:tav tm="100000">
                                          <p:val>
                                            <p:strVal val="#ppt_h"/>
                                          </p:val>
                                        </p:tav>
                                      </p:tavLst>
                                    </p:anim>
                                    <p:animEffect transition="in" filter="fade">
                                      <p:cBhvr>
                                        <p:cTn id="64" dur="500"/>
                                        <p:tgtEl>
                                          <p:spTgt spid="31"/>
                                        </p:tgtEl>
                                      </p:cBhvr>
                                    </p:animEffect>
                                  </p:childTnLst>
                                  <p:subTnLst>
                                    <p:audio>
                                      <p:cMediaNode>
                                        <p:cTn display="0" masterRel="sameClick">
                                          <p:stCondLst>
                                            <p:cond evt="begin" delay="0">
                                              <p:tn val="60"/>
                                            </p:cond>
                                          </p:stCondLst>
                                          <p:endCondLst>
                                            <p:cond evt="onStopAudio" delay="0">
                                              <p:tgtEl>
                                                <p:sldTgt/>
                                              </p:tgtEl>
                                            </p:cond>
                                          </p:endCondLst>
                                        </p:cTn>
                                        <p:tgtEl>
                                          <p:sndTgt r:embed="rId6" name="cashreg.wav"/>
                                        </p:tgtEl>
                                      </p:cMediaNode>
                                    </p:audio>
                                  </p:subTnLst>
                                </p:cTn>
                              </p:par>
                            </p:childTnLst>
                          </p:cTn>
                        </p:par>
                      </p:childTnLst>
                    </p:cTn>
                  </p:par>
                  <p:par>
                    <p:cTn id="65" fill="hold">
                      <p:stCondLst>
                        <p:cond delay="indefinite"/>
                      </p:stCondLst>
                      <p:childTnLst>
                        <p:par>
                          <p:cTn id="66" fill="hold">
                            <p:stCondLst>
                              <p:cond delay="0"/>
                            </p:stCondLst>
                            <p:childTnLst>
                              <p:par>
                                <p:cTn id="67" presetID="22" presetClass="entr" presetSubtype="4" fill="hold" nodeType="clickEffect">
                                  <p:stCondLst>
                                    <p:cond delay="0"/>
                                  </p:stCondLst>
                                  <p:childTnLst>
                                    <p:set>
                                      <p:cBhvr>
                                        <p:cTn id="68" dur="1" fill="hold">
                                          <p:stCondLst>
                                            <p:cond delay="0"/>
                                          </p:stCondLst>
                                        </p:cTn>
                                        <p:tgtEl>
                                          <p:spTgt spid="43"/>
                                        </p:tgtEl>
                                        <p:attrNameLst>
                                          <p:attrName>style.visibility</p:attrName>
                                        </p:attrNameLst>
                                      </p:cBhvr>
                                      <p:to>
                                        <p:strVal val="visible"/>
                                      </p:to>
                                    </p:set>
                                    <p:animEffect transition="in" filter="wipe(down)">
                                      <p:cBhvr>
                                        <p:cTn id="69" dur="500"/>
                                        <p:tgtEl>
                                          <p:spTgt spid="43"/>
                                        </p:tgtEl>
                                      </p:cBhvr>
                                    </p:animEffect>
                                  </p:childTnLst>
                                </p:cTn>
                              </p:par>
                              <p:par>
                                <p:cTn id="70" presetID="22" presetClass="entr" presetSubtype="4" fill="hold" nodeType="with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wipe(down)">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 calcmode="lin" valueType="num">
                                      <p:cBhvr>
                                        <p:cTn id="77" dur="500" fill="hold"/>
                                        <p:tgtEl>
                                          <p:spTgt spid="34"/>
                                        </p:tgtEl>
                                        <p:attrNameLst>
                                          <p:attrName>ppt_w</p:attrName>
                                        </p:attrNameLst>
                                      </p:cBhvr>
                                      <p:tavLst>
                                        <p:tav tm="0">
                                          <p:val>
                                            <p:fltVal val="0"/>
                                          </p:val>
                                        </p:tav>
                                        <p:tav tm="100000">
                                          <p:val>
                                            <p:strVal val="#ppt_w"/>
                                          </p:val>
                                        </p:tav>
                                      </p:tavLst>
                                    </p:anim>
                                    <p:anim calcmode="lin" valueType="num">
                                      <p:cBhvr>
                                        <p:cTn id="78" dur="500" fill="hold"/>
                                        <p:tgtEl>
                                          <p:spTgt spid="34"/>
                                        </p:tgtEl>
                                        <p:attrNameLst>
                                          <p:attrName>ppt_h</p:attrName>
                                        </p:attrNameLst>
                                      </p:cBhvr>
                                      <p:tavLst>
                                        <p:tav tm="0">
                                          <p:val>
                                            <p:fltVal val="0"/>
                                          </p:val>
                                        </p:tav>
                                        <p:tav tm="100000">
                                          <p:val>
                                            <p:strVal val="#ppt_h"/>
                                          </p:val>
                                        </p:tav>
                                      </p:tavLst>
                                    </p:anim>
                                    <p:animEffect transition="in" filter="fade">
                                      <p:cBhvr>
                                        <p:cTn id="79" dur="500"/>
                                        <p:tgtEl>
                                          <p:spTgt spid="34"/>
                                        </p:tgtEl>
                                      </p:cBhvr>
                                    </p:animEffect>
                                  </p:childTnLst>
                                  <p:subTnLst>
                                    <p:audio>
                                      <p:cMediaNode>
                                        <p:cTn display="0" masterRel="sameClick">
                                          <p:stCondLst>
                                            <p:cond evt="begin" delay="0">
                                              <p:tn val="75"/>
                                            </p:cond>
                                          </p:stCondLst>
                                          <p:endCondLst>
                                            <p:cond evt="onStopAudio" delay="0">
                                              <p:tgtEl>
                                                <p:sldTgt/>
                                              </p:tgtEl>
                                            </p:cond>
                                          </p:endCondLst>
                                        </p:cTn>
                                        <p:tgtEl>
                                          <p:sndTgt r:embed="rId6" name="cashreg.wav"/>
                                        </p:tgtEl>
                                      </p:cMediaNode>
                                    </p:audio>
                                  </p:subTnLst>
                                </p:cTn>
                              </p:par>
                            </p:childTnLst>
                          </p:cTn>
                        </p:par>
                      </p:childTnLst>
                    </p:cTn>
                  </p:par>
                  <p:par>
                    <p:cTn id="80" fill="hold">
                      <p:stCondLst>
                        <p:cond delay="indefinite"/>
                      </p:stCondLst>
                      <p:childTnLst>
                        <p:par>
                          <p:cTn id="81" fill="hold">
                            <p:stCondLst>
                              <p:cond delay="0"/>
                            </p:stCondLst>
                            <p:childTnLst>
                              <p:par>
                                <p:cTn id="82" presetID="22" presetClass="entr" presetSubtype="4" fill="hold" nodeType="clickEffect">
                                  <p:stCondLst>
                                    <p:cond delay="0"/>
                                  </p:stCondLst>
                                  <p:childTnLst>
                                    <p:set>
                                      <p:cBhvr>
                                        <p:cTn id="83" dur="1" fill="hold">
                                          <p:stCondLst>
                                            <p:cond delay="0"/>
                                          </p:stCondLst>
                                        </p:cTn>
                                        <p:tgtEl>
                                          <p:spTgt spid="40"/>
                                        </p:tgtEl>
                                        <p:attrNameLst>
                                          <p:attrName>style.visibility</p:attrName>
                                        </p:attrNameLst>
                                      </p:cBhvr>
                                      <p:to>
                                        <p:strVal val="visible"/>
                                      </p:to>
                                    </p:set>
                                    <p:animEffect transition="in" filter="wipe(down)">
                                      <p:cBhvr>
                                        <p:cTn id="84" dur="500"/>
                                        <p:tgtEl>
                                          <p:spTgt spid="40"/>
                                        </p:tgtEl>
                                      </p:cBhvr>
                                    </p:animEffect>
                                  </p:childTnLst>
                                </p:cTn>
                              </p:par>
                              <p:par>
                                <p:cTn id="85" presetID="22" presetClass="entr" presetSubtype="4" fill="hold" nodeType="withEffect">
                                  <p:stCondLst>
                                    <p:cond delay="0"/>
                                  </p:stCondLst>
                                  <p:childTnLst>
                                    <p:set>
                                      <p:cBhvr>
                                        <p:cTn id="86" dur="1" fill="hold">
                                          <p:stCondLst>
                                            <p:cond delay="0"/>
                                          </p:stCondLst>
                                        </p:cTn>
                                        <p:tgtEl>
                                          <p:spTgt spid="47"/>
                                        </p:tgtEl>
                                        <p:attrNameLst>
                                          <p:attrName>style.visibility</p:attrName>
                                        </p:attrNameLst>
                                      </p:cBhvr>
                                      <p:to>
                                        <p:strVal val="visible"/>
                                      </p:to>
                                    </p:set>
                                    <p:animEffect transition="in" filter="wipe(down)">
                                      <p:cBhvr>
                                        <p:cTn id="87" dur="500"/>
                                        <p:tgtEl>
                                          <p:spTgt spid="47"/>
                                        </p:tgtEl>
                                      </p:cBhvr>
                                    </p:animEffect>
                                  </p:childTnLst>
                                </p:cTn>
                              </p:par>
                            </p:childTnLst>
                          </p:cTn>
                        </p:par>
                      </p:childTnLst>
                    </p:cTn>
                  </p:par>
                  <p:par>
                    <p:cTn id="88" fill="hold">
                      <p:stCondLst>
                        <p:cond delay="indefinite"/>
                      </p:stCondLst>
                      <p:childTnLst>
                        <p:par>
                          <p:cTn id="89" fill="hold">
                            <p:stCondLst>
                              <p:cond delay="0"/>
                            </p:stCondLst>
                            <p:childTnLst>
                              <p:par>
                                <p:cTn id="90" presetID="53" presetClass="entr" presetSubtype="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 calcmode="lin" valueType="num">
                                      <p:cBhvr>
                                        <p:cTn id="92" dur="500" fill="hold"/>
                                        <p:tgtEl>
                                          <p:spTgt spid="29"/>
                                        </p:tgtEl>
                                        <p:attrNameLst>
                                          <p:attrName>ppt_w</p:attrName>
                                        </p:attrNameLst>
                                      </p:cBhvr>
                                      <p:tavLst>
                                        <p:tav tm="0">
                                          <p:val>
                                            <p:fltVal val="0"/>
                                          </p:val>
                                        </p:tav>
                                        <p:tav tm="100000">
                                          <p:val>
                                            <p:strVal val="#ppt_w"/>
                                          </p:val>
                                        </p:tav>
                                      </p:tavLst>
                                    </p:anim>
                                    <p:anim calcmode="lin" valueType="num">
                                      <p:cBhvr>
                                        <p:cTn id="93" dur="500" fill="hold"/>
                                        <p:tgtEl>
                                          <p:spTgt spid="29"/>
                                        </p:tgtEl>
                                        <p:attrNameLst>
                                          <p:attrName>ppt_h</p:attrName>
                                        </p:attrNameLst>
                                      </p:cBhvr>
                                      <p:tavLst>
                                        <p:tav tm="0">
                                          <p:val>
                                            <p:fltVal val="0"/>
                                          </p:val>
                                        </p:tav>
                                        <p:tav tm="100000">
                                          <p:val>
                                            <p:strVal val="#ppt_h"/>
                                          </p:val>
                                        </p:tav>
                                      </p:tavLst>
                                    </p:anim>
                                    <p:animEffect transition="in" filter="fade">
                                      <p:cBhvr>
                                        <p:cTn id="94" dur="500"/>
                                        <p:tgtEl>
                                          <p:spTgt spid="29"/>
                                        </p:tgtEl>
                                      </p:cBhvr>
                                    </p:animEffect>
                                  </p:childTnLst>
                                  <p:subTnLst>
                                    <p:audio>
                                      <p:cMediaNode>
                                        <p:cTn display="0" masterRel="sameClick">
                                          <p:stCondLst>
                                            <p:cond evt="begin" delay="0">
                                              <p:tn val="90"/>
                                            </p:cond>
                                          </p:stCondLst>
                                          <p:endCondLst>
                                            <p:cond evt="onStopAudio" delay="0">
                                              <p:tgtEl>
                                                <p:sldTgt/>
                                              </p:tgtEl>
                                            </p:cond>
                                          </p:endCondLst>
                                        </p:cTn>
                                        <p:tgtEl>
                                          <p:sndTgt r:embed="rId6"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29" grpId="0"/>
      <p:bldP spid="31" grpId="0"/>
      <p:bldP spid="3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kinetic energy                                                  vs. displacement for a system                                              undergoing SHM is shown in                                                      the graph. The system consists                                                of a 0.125-kg mass on a spring.</a:t>
            </a:r>
          </a:p>
          <a:p>
            <a:pPr>
              <a:buFontTx/>
              <a:buNone/>
              <a:defRPr/>
            </a:pPr>
            <a:r>
              <a:rPr lang="en-US" altLang="en-US" sz="2400" dirty="0" smtClean="0">
                <a:solidFill>
                  <a:srgbClr val="000000"/>
                </a:solidFill>
                <a:latin typeface="+mn-lt"/>
                <a:cs typeface="Times New Roman" pitchFamily="18" charset="0"/>
                <a:sym typeface="Symbol" pitchFamily="18" charset="2"/>
              </a:rPr>
              <a:t>(c) Determine the spring                                                   constant </a:t>
            </a:r>
            <a:r>
              <a:rPr lang="en-US" altLang="en-US" sz="2400" i="1" dirty="0" smtClean="0">
                <a:solidFill>
                  <a:srgbClr val="000000"/>
                </a:solidFill>
                <a:latin typeface="+mn-lt"/>
                <a:cs typeface="Times New Roman" pitchFamily="18" charset="0"/>
                <a:sym typeface="Symbol" pitchFamily="18" charset="2"/>
              </a:rPr>
              <a:t>k </a:t>
            </a:r>
            <a:r>
              <a:rPr lang="en-US" altLang="en-US" sz="2400" dirty="0" smtClean="0">
                <a:solidFill>
                  <a:srgbClr val="000000"/>
                </a:solidFill>
                <a:latin typeface="+mn-lt"/>
                <a:cs typeface="Times New Roman" pitchFamily="18" charset="0"/>
                <a:sym typeface="Symbol" pitchFamily="18" charset="2"/>
              </a:rPr>
              <a:t>of the spring.</a:t>
            </a:r>
          </a:p>
          <a:p>
            <a:pPr>
              <a:buFontTx/>
              <a:buNone/>
              <a:defRPr/>
            </a:pPr>
            <a:r>
              <a:rPr lang="en-US" altLang="en-US" sz="2400" dirty="0" smtClean="0">
                <a:solidFill>
                  <a:srgbClr val="000000"/>
                </a:solidFill>
                <a:latin typeface="+mn-lt"/>
                <a:cs typeface="Times New Roman" pitchFamily="18" charset="0"/>
                <a:sym typeface="Symbol" pitchFamily="18" charset="2"/>
              </a:rPr>
              <a:t>SOLUTION: Recall </a:t>
            </a:r>
            <a:r>
              <a:rPr lang="en-US" altLang="en-US" sz="2400" i="1" dirty="0" smtClean="0">
                <a:solidFill>
                  <a:srgbClr val="008000"/>
                </a:solidFill>
                <a:cs typeface="Times New Roman" pitchFamily="18" charset="0"/>
                <a:sym typeface="Symbol" pitchFamily="18" charset="2"/>
              </a:rPr>
              <a:t>E</a:t>
            </a:r>
            <a:r>
              <a:rPr lang="en-US" altLang="en-US" sz="2400" baseline="-25000" dirty="0" smtClean="0">
                <a:solidFill>
                  <a:srgbClr val="008000"/>
                </a:solidFill>
                <a:cs typeface="Times New Roman" pitchFamily="18" charset="0"/>
                <a:sym typeface="Symbol" pitchFamily="18" charset="2"/>
              </a:rPr>
              <a:t>P</a:t>
            </a:r>
            <a:r>
              <a:rPr lang="en-US" altLang="en-US" sz="2400" dirty="0" smtClean="0">
                <a:solidFill>
                  <a:srgbClr val="000000"/>
                </a:solidFill>
                <a:cs typeface="Times New Roman" pitchFamily="18" charset="0"/>
                <a:sym typeface="Symbol" pitchFamily="18" charset="2"/>
              </a:rPr>
              <a:t> = (1/2)</a:t>
            </a:r>
            <a:r>
              <a:rPr lang="en-US" altLang="en-US" sz="2400" i="1" dirty="0" smtClean="0">
                <a:solidFill>
                  <a:srgbClr val="000000"/>
                </a:solidFill>
                <a:cs typeface="Times New Roman" pitchFamily="18" charset="0"/>
                <a:sym typeface="Symbol" pitchFamily="18" charset="2"/>
              </a:rPr>
              <a:t>kx</a:t>
            </a:r>
            <a:r>
              <a:rPr lang="en-US" altLang="en-US" sz="2400" baseline="30000" dirty="0" smtClean="0">
                <a:solidFill>
                  <a:srgbClr val="000000"/>
                </a:solidFill>
                <a:cs typeface="Times New Roman" pitchFamily="18" charset="0"/>
                <a:sym typeface="Symbol" pitchFamily="18" charset="2"/>
              </a:rPr>
              <a:t>2</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cs typeface="Times New Roman" pitchFamily="18" charset="0"/>
                <a:sym typeface="Symbol" pitchFamily="18" charset="2"/>
              </a:rPr>
              <a:t>Note that </a:t>
            </a:r>
            <a:r>
              <a:rPr lang="en-US" altLang="en-US" sz="2400" i="1" dirty="0" smtClean="0">
                <a:solidFill>
                  <a:srgbClr val="FF0000"/>
                </a:solidFill>
                <a:cs typeface="Times New Roman" pitchFamily="18" charset="0"/>
                <a:sym typeface="Symbol" pitchFamily="18" charset="2"/>
              </a:rPr>
              <a:t>E</a:t>
            </a:r>
            <a:r>
              <a:rPr lang="en-US" altLang="en-US" sz="2400" baseline="-25000" dirty="0" smtClean="0">
                <a:solidFill>
                  <a:srgbClr val="FF0000"/>
                </a:solidFill>
                <a:cs typeface="Times New Roman" pitchFamily="18" charset="0"/>
                <a:sym typeface="Symbol" pitchFamily="18" charset="2"/>
              </a:rPr>
              <a:t>K</a:t>
            </a:r>
            <a:r>
              <a:rPr lang="en-US" altLang="en-US" sz="2400" dirty="0" smtClean="0">
                <a:solidFill>
                  <a:srgbClr val="000000"/>
                </a:solidFill>
                <a:cs typeface="Times New Roman" pitchFamily="18" charset="0"/>
                <a:sym typeface="Symbol" pitchFamily="18" charset="2"/>
              </a:rPr>
              <a:t> = 0 at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 </a:t>
            </a:r>
            <a:r>
              <a:rPr lang="en-US" altLang="en-US" sz="2400" i="1" dirty="0" err="1" smtClean="0">
                <a:solidFill>
                  <a:srgbClr val="000000"/>
                </a:solidFill>
                <a:cs typeface="Times New Roman" pitchFamily="18" charset="0"/>
                <a:sym typeface="Symbol" pitchFamily="18" charset="2"/>
              </a:rPr>
              <a:t>x</a:t>
            </a:r>
            <a:r>
              <a:rPr lang="en-US" altLang="en-US" sz="2400" baseline="-25000" dirty="0" err="1" smtClean="0">
                <a:solidFill>
                  <a:srgbClr val="000000"/>
                </a:solidFill>
                <a:cs typeface="Times New Roman" pitchFamily="18" charset="0"/>
                <a:sym typeface="Symbol" pitchFamily="18" charset="2"/>
              </a:rPr>
              <a:t>MAX</a:t>
            </a:r>
            <a:r>
              <a:rPr lang="en-US" altLang="en-US" sz="2400" dirty="0" smtClean="0">
                <a:solidFill>
                  <a:srgbClr val="000000"/>
                </a:solidFill>
                <a:cs typeface="Times New Roman" pitchFamily="18" charset="0"/>
                <a:sym typeface="Symbol" pitchFamily="18" charset="2"/>
              </a:rPr>
              <a:t> = 2.0 cm. Thus</a:t>
            </a:r>
          </a:p>
          <a:p>
            <a:pPr>
              <a:buFontTx/>
              <a:buNone/>
              <a:defRPr/>
            </a:pPr>
            <a:r>
              <a:rPr lang="en-US" altLang="en-US" sz="2400" i="1" dirty="0" smtClean="0">
                <a:solidFill>
                  <a:srgbClr val="FF0000"/>
                </a:solidFill>
                <a:cs typeface="Courier New" pitchFamily="49" charset="0"/>
                <a:sym typeface="Symbol" pitchFamily="18" charset="2"/>
              </a:rPr>
              <a:t>E</a:t>
            </a:r>
            <a:r>
              <a:rPr lang="en-US" altLang="en-US" sz="2400" baseline="-25000" dirty="0" smtClean="0">
                <a:solidFill>
                  <a:srgbClr val="FF0000"/>
                </a:solidFill>
                <a:cs typeface="Courier New" pitchFamily="49" charset="0"/>
                <a:sym typeface="Symbol" pitchFamily="18" charset="2"/>
              </a:rPr>
              <a:t>K</a:t>
            </a:r>
            <a:r>
              <a:rPr lang="en-US" altLang="en-US" sz="2400" dirty="0" smtClean="0">
                <a:cs typeface="Courier New" pitchFamily="49" charset="0"/>
                <a:sym typeface="Symbol" pitchFamily="18" charset="2"/>
              </a:rPr>
              <a:t> + </a:t>
            </a:r>
            <a:r>
              <a:rPr lang="en-US" altLang="en-US" sz="2400" i="1" dirty="0" smtClean="0">
                <a:solidFill>
                  <a:srgbClr val="008000"/>
                </a:solidFill>
                <a:cs typeface="Courier New" pitchFamily="49" charset="0"/>
                <a:sym typeface="Symbol" pitchFamily="18" charset="2"/>
              </a:rPr>
              <a:t>E</a:t>
            </a:r>
            <a:r>
              <a:rPr lang="en-US" altLang="en-US" sz="2400" baseline="-25000" dirty="0" smtClean="0">
                <a:solidFill>
                  <a:srgbClr val="008000"/>
                </a:solidFill>
                <a:cs typeface="Courier New" pitchFamily="49" charset="0"/>
                <a:sym typeface="Symbol" pitchFamily="18" charset="2"/>
              </a:rPr>
              <a:t>P</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T</a:t>
            </a:r>
            <a:r>
              <a:rPr lang="en-US" altLang="en-US" sz="2400" dirty="0" smtClean="0">
                <a:cs typeface="Courier New" pitchFamily="49" charset="0"/>
                <a:sym typeface="Symbol" pitchFamily="18" charset="2"/>
              </a:rPr>
              <a:t> = </a:t>
            </a:r>
            <a:r>
              <a:rPr lang="en-US" altLang="en-US" sz="2400" i="1" dirty="0" smtClean="0">
                <a:cs typeface="Courier New" pitchFamily="49" charset="0"/>
                <a:sym typeface="Symbol" pitchFamily="18" charset="2"/>
              </a:rPr>
              <a:t>CONST</a:t>
            </a:r>
            <a:r>
              <a:rPr lang="en-US" altLang="en-US" sz="2400" dirty="0" smtClean="0">
                <a:cs typeface="Courier New" pitchFamily="49" charset="0"/>
                <a:sym typeface="Symbol" pitchFamily="18" charset="2"/>
              </a:rPr>
              <a:t> </a:t>
            </a:r>
            <a:r>
              <a:rPr lang="en-US" altLang="en-US" sz="2400" dirty="0" smtClean="0">
                <a:cs typeface="Courier New" pitchFamily="49" charset="0"/>
                <a:sym typeface="Symbol"/>
              </a:rPr>
              <a:t></a:t>
            </a:r>
            <a:r>
              <a:rPr lang="en-US" altLang="en-US" sz="2400" dirty="0" smtClean="0">
                <a:cs typeface="Courier New" pitchFamily="49" charset="0"/>
                <a:sym typeface="Symbol" pitchFamily="18" charset="2"/>
              </a:rPr>
              <a:t> </a:t>
            </a:r>
            <a:r>
              <a:rPr lang="en-US" altLang="en-US" sz="2400" i="1" dirty="0" smtClean="0">
                <a:cs typeface="Courier New" pitchFamily="49" charset="0"/>
                <a:sym typeface="Symbol" pitchFamily="18" charset="2"/>
              </a:rPr>
              <a:t>E</a:t>
            </a:r>
            <a:r>
              <a:rPr lang="en-US" altLang="en-US" sz="2400" baseline="-25000" dirty="0" smtClean="0">
                <a:cs typeface="Courier New" pitchFamily="49" charset="0"/>
                <a:sym typeface="Symbol" pitchFamily="18" charset="2"/>
              </a:rPr>
              <a:t>T</a:t>
            </a:r>
            <a:r>
              <a:rPr lang="en-US" altLang="en-US" sz="2400" dirty="0" smtClean="0">
                <a:cs typeface="Courier New" pitchFamily="49" charset="0"/>
                <a:sym typeface="Symbol" pitchFamily="18" charset="2"/>
              </a:rPr>
              <a:t> =</a:t>
            </a:r>
            <a:r>
              <a:rPr lang="en-US" altLang="en-US" sz="2400" dirty="0" smtClean="0">
                <a:cs typeface="Courier New" pitchFamily="49" charset="0"/>
                <a:sym typeface="Symbol"/>
              </a:rPr>
              <a:t> 0 + (1</a:t>
            </a:r>
            <a:r>
              <a:rPr lang="en-US" altLang="en-US" sz="2400" i="1" dirty="0" smtClean="0">
                <a:cs typeface="Courier New" pitchFamily="49" charset="0"/>
                <a:sym typeface="Symbol"/>
              </a:rPr>
              <a:t>/</a:t>
            </a:r>
            <a:r>
              <a:rPr lang="en-US" altLang="en-US" sz="2400" i="1" baseline="-25000" dirty="0" smtClean="0">
                <a:cs typeface="Courier New" pitchFamily="49" charset="0"/>
                <a:sym typeface="Symbol"/>
              </a:rPr>
              <a:t> </a:t>
            </a:r>
            <a:r>
              <a:rPr lang="en-US" altLang="en-US" sz="2400" dirty="0" smtClean="0">
                <a:cs typeface="Courier New" pitchFamily="49" charset="0"/>
                <a:sym typeface="Symbol"/>
              </a:rPr>
              <a:t>2)</a:t>
            </a:r>
            <a:r>
              <a:rPr lang="en-US" altLang="en-US" sz="2400" i="1" dirty="0" smtClean="0">
                <a:cs typeface="Courier New" pitchFamily="49" charset="0"/>
                <a:sym typeface="Symbol"/>
              </a:rPr>
              <a:t>kx</a:t>
            </a:r>
            <a:r>
              <a:rPr lang="en-US" altLang="en-US" sz="2400" baseline="-25000" dirty="0" smtClean="0">
                <a:cs typeface="Courier New" pitchFamily="49" charset="0"/>
                <a:sym typeface="Symbol"/>
              </a:rPr>
              <a:t>MAX</a:t>
            </a:r>
            <a:r>
              <a:rPr lang="en-US" altLang="en-US" sz="2400" baseline="30000" dirty="0" smtClean="0">
                <a:cs typeface="Courier New" pitchFamily="49" charset="0"/>
                <a:sym typeface="Symbol"/>
              </a:rPr>
              <a:t>2</a:t>
            </a:r>
            <a:r>
              <a:rPr lang="en-US" altLang="en-US" sz="2400" dirty="0" smtClean="0">
                <a:cs typeface="Courier New" pitchFamily="49" charset="0"/>
                <a:sym typeface="Symbol"/>
              </a:rPr>
              <a:t> so that</a:t>
            </a:r>
          </a:p>
          <a:p>
            <a:pPr>
              <a:buFontTx/>
              <a:buNone/>
              <a:defRPr/>
            </a:pPr>
            <a:r>
              <a:rPr lang="en-US" altLang="en-US" sz="2400" dirty="0" smtClean="0">
                <a:cs typeface="Courier New" pitchFamily="49" charset="0"/>
                <a:sym typeface="Symbol"/>
              </a:rPr>
              <a:t>                4.0 = (1</a:t>
            </a:r>
            <a:r>
              <a:rPr lang="en-US" altLang="en-US" sz="2400" i="1" dirty="0" smtClean="0">
                <a:cs typeface="Courier New" pitchFamily="49" charset="0"/>
                <a:sym typeface="Symbol"/>
              </a:rPr>
              <a:t>/</a:t>
            </a:r>
            <a:r>
              <a:rPr lang="en-US" altLang="en-US" sz="2400" baseline="-25000" dirty="0" smtClean="0">
                <a:cs typeface="Courier New" pitchFamily="49" charset="0"/>
                <a:sym typeface="Symbol"/>
              </a:rPr>
              <a:t> </a:t>
            </a:r>
            <a:r>
              <a:rPr lang="en-US" altLang="en-US" sz="2400" dirty="0" smtClean="0">
                <a:cs typeface="Courier New" pitchFamily="49" charset="0"/>
                <a:sym typeface="Symbol"/>
              </a:rPr>
              <a:t>2)</a:t>
            </a:r>
            <a:r>
              <a:rPr lang="en-US" altLang="en-US" sz="2400" i="1" dirty="0" smtClean="0">
                <a:cs typeface="Courier New" pitchFamily="49" charset="0"/>
                <a:sym typeface="Symbol"/>
              </a:rPr>
              <a:t>k </a:t>
            </a:r>
            <a:r>
              <a:rPr lang="en-US" altLang="en-US" sz="2400" dirty="0" smtClean="0">
                <a:cs typeface="Courier New" pitchFamily="49" charset="0"/>
                <a:sym typeface="Symbol"/>
              </a:rPr>
              <a:t>0.020</a:t>
            </a:r>
            <a:r>
              <a:rPr lang="en-US" altLang="en-US" sz="2400" baseline="30000" dirty="0" smtClean="0">
                <a:cs typeface="Courier New" pitchFamily="49" charset="0"/>
                <a:sym typeface="Symbol"/>
              </a:rPr>
              <a:t>2</a:t>
            </a:r>
            <a:r>
              <a:rPr lang="en-US" altLang="en-US" sz="2400" dirty="0" smtClean="0">
                <a:cs typeface="Courier New" pitchFamily="49" charset="0"/>
                <a:sym typeface="Symbol"/>
              </a:rPr>
              <a:t>  </a:t>
            </a:r>
            <a:r>
              <a:rPr lang="en-US" altLang="en-US" sz="2400" i="1" dirty="0" smtClean="0">
                <a:cs typeface="Courier New" pitchFamily="49" charset="0"/>
                <a:sym typeface="Symbol"/>
              </a:rPr>
              <a:t>k</a:t>
            </a:r>
            <a:r>
              <a:rPr lang="en-US" altLang="en-US" sz="2400" dirty="0" smtClean="0">
                <a:cs typeface="Courier New" pitchFamily="49" charset="0"/>
                <a:sym typeface="Symbol"/>
              </a:rPr>
              <a:t> = 20000 Nm</a:t>
            </a:r>
            <a:r>
              <a:rPr lang="en-US" altLang="en-US" sz="2400" baseline="30000" dirty="0" smtClean="0">
                <a:cs typeface="Courier New" pitchFamily="49" charset="0"/>
                <a:sym typeface="Symbol"/>
              </a:rPr>
              <a:t>-1</a:t>
            </a:r>
            <a:r>
              <a:rPr lang="en-US" altLang="en-US" sz="2400" dirty="0" smtClean="0">
                <a:cs typeface="Courier New" pitchFamily="49" charset="0"/>
                <a:sym typeface="Symbol"/>
              </a:rPr>
              <a:t>.</a:t>
            </a:r>
            <a:endParaRPr lang="en-US" altLang="en-US" sz="2400" dirty="0" smtClean="0">
              <a:solidFill>
                <a:srgbClr val="000000"/>
              </a:solidFill>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p:txBody>
      </p:sp>
      <p:pic>
        <p:nvPicPr>
          <p:cNvPr id="31" name="Picture 27"/>
          <p:cNvPicPr>
            <a:picLocks noChangeAspect="1" noChangeArrowheads="1"/>
          </p:cNvPicPr>
          <p:nvPr/>
        </p:nvPicPr>
        <p:blipFill>
          <a:blip r:embed="rId5" cstate="print"/>
          <a:srcRect/>
          <a:stretch>
            <a:fillRect/>
          </a:stretch>
        </p:blipFill>
        <p:spPr bwMode="auto">
          <a:xfrm>
            <a:off x="5214938" y="2203450"/>
            <a:ext cx="3440112" cy="3184525"/>
          </a:xfrm>
          <a:prstGeom prst="rect">
            <a:avLst/>
          </a:prstGeom>
          <a:ln>
            <a:noFill/>
          </a:ln>
          <a:effectLst>
            <a:outerShdw blurRad="292100" dist="139700" dir="2700000" algn="tl" rotWithShape="0">
              <a:srgbClr val="333333">
                <a:alpha val="65000"/>
              </a:srgbClr>
            </a:outerShdw>
          </a:effectLst>
        </p:spPr>
      </p:pic>
      <p:sp>
        <p:nvSpPr>
          <p:cNvPr id="29701"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8" name="Freeform 5"/>
          <p:cNvSpPr>
            <a:spLocks/>
          </p:cNvSpPr>
          <p:nvPr/>
        </p:nvSpPr>
        <p:spPr bwMode="auto">
          <a:xfrm>
            <a:off x="5113338" y="465138"/>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9" name="Rectangle 6"/>
          <p:cNvSpPr>
            <a:spLocks noChangeArrowheads="1"/>
          </p:cNvSpPr>
          <p:nvPr/>
        </p:nvSpPr>
        <p:spPr bwMode="auto">
          <a:xfrm>
            <a:off x="8274050" y="465138"/>
            <a:ext cx="523875" cy="458787"/>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9704" name="Group 7"/>
          <p:cNvGrpSpPr>
            <a:grpSpLocks/>
          </p:cNvGrpSpPr>
          <p:nvPr/>
        </p:nvGrpSpPr>
        <p:grpSpPr bwMode="auto">
          <a:xfrm>
            <a:off x="5065713" y="468313"/>
            <a:ext cx="4078287" cy="990600"/>
            <a:chOff x="1190" y="3183"/>
            <a:chExt cx="2993" cy="727"/>
          </a:xfrm>
        </p:grpSpPr>
        <p:sp>
          <p:nvSpPr>
            <p:cNvPr id="29712"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29713"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29714"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29715"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29716"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29717"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29718"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29719"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29720"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29721"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29722"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29723"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29724"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3" name="Freeform 2"/>
          <p:cNvSpPr/>
          <p:nvPr/>
        </p:nvSpPr>
        <p:spPr>
          <a:xfrm>
            <a:off x="5897563" y="2332038"/>
            <a:ext cx="2606675" cy="2544762"/>
          </a:xfrm>
          <a:custGeom>
            <a:avLst/>
            <a:gdLst>
              <a:gd name="connsiteX0" fmla="*/ 0 w 2606040"/>
              <a:gd name="connsiteY0" fmla="*/ 2545080 h 2545080"/>
              <a:gd name="connsiteX1" fmla="*/ 1295400 w 2606040"/>
              <a:gd name="connsiteY1" fmla="*/ 0 h 2545080"/>
              <a:gd name="connsiteX2" fmla="*/ 2606040 w 2606040"/>
              <a:gd name="connsiteY2" fmla="*/ 2545080 h 2545080"/>
            </a:gdLst>
            <a:ahLst/>
            <a:cxnLst>
              <a:cxn ang="0">
                <a:pos x="connsiteX0" y="connsiteY0"/>
              </a:cxn>
              <a:cxn ang="0">
                <a:pos x="connsiteX1" y="connsiteY1"/>
              </a:cxn>
              <a:cxn ang="0">
                <a:pos x="connsiteX2" y="connsiteY2"/>
              </a:cxn>
            </a:cxnLst>
            <a:rect l="l" t="t" r="r" b="b"/>
            <a:pathLst>
              <a:path w="2606040" h="2545080">
                <a:moveTo>
                  <a:pt x="0" y="2545080"/>
                </a:moveTo>
                <a:cubicBezTo>
                  <a:pt x="430530" y="1272540"/>
                  <a:pt x="861060" y="0"/>
                  <a:pt x="1295400" y="0"/>
                </a:cubicBezTo>
                <a:cubicBezTo>
                  <a:pt x="1729740" y="0"/>
                  <a:pt x="2167890" y="1272540"/>
                  <a:pt x="2606040" y="25450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706"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dirty="0"/>
              <a:t>-2.0</a:t>
            </a:r>
          </a:p>
        </p:txBody>
      </p:sp>
      <p:sp>
        <p:nvSpPr>
          <p:cNvPr id="29707" name="TextBox 27"/>
          <p:cNvSpPr txBox="1">
            <a:spLocks noChangeArrowheads="1"/>
          </p:cNvSpPr>
          <p:nvPr/>
        </p:nvSpPr>
        <p:spPr bwMode="auto">
          <a:xfrm>
            <a:off x="6908581" y="1195388"/>
            <a:ext cx="612775" cy="460375"/>
          </a:xfrm>
          <a:prstGeom prst="rect">
            <a:avLst/>
          </a:prstGeom>
          <a:noFill/>
          <a:ln w="9525">
            <a:noFill/>
            <a:miter lim="800000"/>
            <a:headEnd/>
            <a:tailEnd/>
          </a:ln>
        </p:spPr>
        <p:txBody>
          <a:bodyPr wrap="none">
            <a:spAutoFit/>
          </a:bodyPr>
          <a:lstStyle/>
          <a:p>
            <a:r>
              <a:rPr lang="en-US" dirty="0"/>
              <a:t>0.0</a:t>
            </a:r>
          </a:p>
        </p:txBody>
      </p:sp>
      <p:sp>
        <p:nvSpPr>
          <p:cNvPr id="29708" name="TextBox 28"/>
          <p:cNvSpPr txBox="1">
            <a:spLocks noChangeArrowheads="1"/>
          </p:cNvSpPr>
          <p:nvPr/>
        </p:nvSpPr>
        <p:spPr bwMode="auto">
          <a:xfrm>
            <a:off x="7962681" y="1195388"/>
            <a:ext cx="611187" cy="460375"/>
          </a:xfrm>
          <a:prstGeom prst="rect">
            <a:avLst/>
          </a:prstGeom>
          <a:noFill/>
          <a:ln w="9525">
            <a:noFill/>
            <a:miter lim="800000"/>
            <a:headEnd/>
            <a:tailEnd/>
          </a:ln>
        </p:spPr>
        <p:txBody>
          <a:bodyPr wrap="none">
            <a:spAutoFit/>
          </a:bodyPr>
          <a:lstStyle/>
          <a:p>
            <a:r>
              <a:rPr lang="en-US" dirty="0"/>
              <a:t>2.0</a:t>
            </a:r>
          </a:p>
        </p:txBody>
      </p:sp>
      <p:sp>
        <p:nvSpPr>
          <p:cNvPr id="27" name="Freeform 26"/>
          <p:cNvSpPr/>
          <p:nvPr/>
        </p:nvSpPr>
        <p:spPr>
          <a:xfrm>
            <a:off x="5922963" y="2320925"/>
            <a:ext cx="2573337" cy="2546350"/>
          </a:xfrm>
          <a:custGeom>
            <a:avLst/>
            <a:gdLst>
              <a:gd name="connsiteX0" fmla="*/ 0 w 2574388"/>
              <a:gd name="connsiteY0" fmla="*/ 0 h 2546253"/>
              <a:gd name="connsiteX1" fmla="*/ 1280160 w 2574388"/>
              <a:gd name="connsiteY1" fmla="*/ 2546253 h 2546253"/>
              <a:gd name="connsiteX2" fmla="*/ 2574388 w 2574388"/>
              <a:gd name="connsiteY2" fmla="*/ 0 h 2546253"/>
            </a:gdLst>
            <a:ahLst/>
            <a:cxnLst>
              <a:cxn ang="0">
                <a:pos x="connsiteX0" y="connsiteY0"/>
              </a:cxn>
              <a:cxn ang="0">
                <a:pos x="connsiteX1" y="connsiteY1"/>
              </a:cxn>
              <a:cxn ang="0">
                <a:pos x="connsiteX2" y="connsiteY2"/>
              </a:cxn>
            </a:cxnLst>
            <a:rect l="l" t="t" r="r" b="b"/>
            <a:pathLst>
              <a:path w="2574388" h="2546253">
                <a:moveTo>
                  <a:pt x="0" y="0"/>
                </a:moveTo>
                <a:cubicBezTo>
                  <a:pt x="425547" y="1273126"/>
                  <a:pt x="851095" y="2546253"/>
                  <a:pt x="1280160" y="2546253"/>
                </a:cubicBezTo>
                <a:cubicBezTo>
                  <a:pt x="1709225" y="2546253"/>
                  <a:pt x="2141806" y="1273126"/>
                  <a:pt x="2574388" y="0"/>
                </a:cubicBezTo>
              </a:path>
            </a:pathLst>
          </a:custGeom>
          <a:ln w="28575">
            <a:solidFill>
              <a:srgbClr val="008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0" name="Straight Connector 29"/>
          <p:cNvCxnSpPr>
            <a:stCxn id="27" idx="0"/>
            <a:endCxn id="27" idx="2"/>
          </p:cNvCxnSpPr>
          <p:nvPr/>
        </p:nvCxnSpPr>
        <p:spPr>
          <a:xfrm>
            <a:off x="5922963" y="2320925"/>
            <a:ext cx="2573337"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rame 4"/>
          <p:cNvSpPr/>
          <p:nvPr/>
        </p:nvSpPr>
        <p:spPr>
          <a:xfrm>
            <a:off x="8382000" y="4752975"/>
            <a:ext cx="219075" cy="2174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grpId="0" nodeType="withEffect">
                                  <p:stCondLst>
                                    <p:cond delay="0"/>
                                  </p:stCondLst>
                                  <p:childTnLst>
                                    <p:animScale>
                                      <p:cBhvr>
                                        <p:cTn id="6" dur="3000" fill="hold"/>
                                        <p:tgtEl>
                                          <p:spTgt spid="8"/>
                                        </p:tgtEl>
                                      </p:cBhvr>
                                      <p:by x="25000" y="100000"/>
                                    </p:animScale>
                                  </p:childTnLst>
                                </p:cTn>
                              </p:par>
                              <p:par>
                                <p:cTn id="7" presetID="35" presetClass="path" presetSubtype="0" repeatCount="indefinite" accel="50000" decel="50000" autoRev="1" fill="hold" grpId="1" nodeType="withEffect">
                                  <p:stCondLst>
                                    <p:cond delay="0"/>
                                  </p:stCondLst>
                                  <p:childTnLst>
                                    <p:animMotion origin="layout" path="M 0.00539 -7.40741E-7 L -0.13055 -7.40741E-7 " pathEditMode="relative" rAng="0" ptsTypes="AA">
                                      <p:cBhvr>
                                        <p:cTn id="8" dur="3000" fill="hold"/>
                                        <p:tgtEl>
                                          <p:spTgt spid="8"/>
                                        </p:tgtEl>
                                        <p:attrNameLst>
                                          <p:attrName>ppt_x</p:attrName>
                                          <p:attrName>ppt_y</p:attrName>
                                        </p:attrNameLst>
                                      </p:cBhvr>
                                      <p:rCtr x="-68" y="0"/>
                                    </p:animMotion>
                                  </p:childTnLst>
                                </p:cTn>
                              </p:par>
                              <p:par>
                                <p:cTn id="9" presetID="35" presetClass="path" presetSubtype="0" repeatCount="indefinite" accel="50000" decel="50000" autoRev="1" fill="hold" grpId="0" nodeType="withEffect">
                                  <p:stCondLst>
                                    <p:cond delay="0"/>
                                  </p:stCondLst>
                                  <p:childTnLst>
                                    <p:animMotion origin="layout" path="M -0.00035 -7.40741E-7 L -0.22917 -7.40741E-7 " pathEditMode="relative" rAng="0" ptsTypes="AA">
                                      <p:cBhvr>
                                        <p:cTn id="10" dur="3000" fill="hold"/>
                                        <p:tgtEl>
                                          <p:spTgt spid="9"/>
                                        </p:tgtEl>
                                        <p:attrNameLst>
                                          <p:attrName>ppt_x</p:attrName>
                                          <p:attrName>ppt_y</p:attrName>
                                        </p:attrNameLst>
                                      </p:cBhvr>
                                      <p:rCtr x="-114" y="0"/>
                                    </p:animMotion>
                                  </p:childTnLst>
                                </p:cTn>
                              </p:par>
                              <p:par>
                                <p:cTn id="11" presetID="44" presetClass="path" presetSubtype="0" repeatCount="indefinite" accel="50000" decel="50000" autoRev="1" fill="hold" nodeType="withEffect">
                                  <p:stCondLst>
                                    <p:cond delay="0"/>
                                  </p:stCondLst>
                                  <p:childTnLst>
                                    <p:animMotion origin="layout" path="M 4.16667E-6 3.7037E-7 L -0.07657 -0.27454 C -0.09254 -0.33634 -0.1165 -0.36944 -0.1415 -0.36944 C -0.16997 -0.36944 -0.19271 -0.33634 -0.20868 -0.27454 L -0.28507 3.7037E-7 " pathEditMode="relative" rAng="0" ptsTypes="FffFF">
                                      <p:cBhvr>
                                        <p:cTn id="12" dur="3000" fill="hold"/>
                                        <p:tgtEl>
                                          <p:spTgt spid="5"/>
                                        </p:tgtEl>
                                        <p:attrNameLst>
                                          <p:attrName>ppt_x</p:attrName>
                                          <p:attrName>ppt_y</p:attrName>
                                        </p:attrNameLst>
                                      </p:cBhvr>
                                      <p:rCtr x="-143" y="-185"/>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1" end="1"/>
                                            </p:txEl>
                                          </p:spTgt>
                                        </p:tgtEl>
                                        <p:attrNameLst>
                                          <p:attrName>style.visibility</p:attrName>
                                        </p:attrNameLst>
                                      </p:cBhvr>
                                      <p:to>
                                        <p:strVal val="visible"/>
                                      </p:to>
                                    </p:set>
                                    <p:anim calcmode="lin" valueType="num">
                                      <p:cBhvr additive="base">
                                        <p:cTn id="1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2" end="2"/>
                                            </p:txEl>
                                          </p:spTgt>
                                        </p:tgtEl>
                                        <p:attrNameLst>
                                          <p:attrName>style.visibility</p:attrName>
                                        </p:attrNameLst>
                                      </p:cBhvr>
                                      <p:to>
                                        <p:strVal val="visible"/>
                                      </p:to>
                                    </p:set>
                                    <p:anim calcmode="lin" valueType="num">
                                      <p:cBhvr additive="base">
                                        <p:cTn id="23"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3" end="3"/>
                                            </p:txEl>
                                          </p:spTgt>
                                        </p:tgtEl>
                                        <p:attrNameLst>
                                          <p:attrName>style.visibility</p:attrName>
                                        </p:attrNameLst>
                                      </p:cBhvr>
                                      <p:to>
                                        <p:strVal val="visible"/>
                                      </p:to>
                                    </p:set>
                                    <p:anim calcmode="lin" valueType="num">
                                      <p:cBhvr additive="base">
                                        <p:cTn id="29"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74084">
                                            <p:txEl>
                                              <p:pRg st="4" end="4"/>
                                            </p:txEl>
                                          </p:spTgt>
                                        </p:tgtEl>
                                        <p:attrNameLst>
                                          <p:attrName>style.visibility</p:attrName>
                                        </p:attrNameLst>
                                      </p:cBhvr>
                                      <p:to>
                                        <p:strVal val="visible"/>
                                      </p:to>
                                    </p:set>
                                    <p:anim calcmode="lin" valueType="num">
                                      <p:cBhvr additive="base">
                                        <p:cTn id="35"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4" name="arrow.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74084">
                                            <p:txEl>
                                              <p:pRg st="5" end="5"/>
                                            </p:txEl>
                                          </p:spTgt>
                                        </p:tgtEl>
                                        <p:attrNameLst>
                                          <p:attrName>style.visibility</p:attrName>
                                        </p:attrNameLst>
                                      </p:cBhvr>
                                      <p:to>
                                        <p:strVal val="visible"/>
                                      </p:to>
                                    </p:set>
                                    <p:anim calcmode="lin" valueType="num">
                                      <p:cBhvr additive="base">
                                        <p:cTn id="41"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The kinetic energy                                                  vs. displacement for a system                                              undergoing SHM is shown in                                                      the graph. The system consists                                                of a 0.125-kg mass on a spring.</a:t>
            </a:r>
          </a:p>
          <a:p>
            <a:pPr>
              <a:buFontTx/>
              <a:buNone/>
              <a:defRPr/>
            </a:pPr>
            <a:r>
              <a:rPr lang="en-US" altLang="en-US" sz="2400" smtClean="0">
                <a:solidFill>
                  <a:srgbClr val="000000"/>
                </a:solidFill>
                <a:latin typeface="+mn-lt"/>
                <a:cs typeface="Times New Roman" pitchFamily="18" charset="0"/>
                <a:sym typeface="Symbol" pitchFamily="18" charset="2"/>
              </a:rPr>
              <a:t>(d) </a:t>
            </a:r>
            <a:r>
              <a:rPr lang="en-US" altLang="en-US" sz="2400" dirty="0" smtClean="0">
                <a:solidFill>
                  <a:srgbClr val="000000"/>
                </a:solidFill>
                <a:latin typeface="+mn-lt"/>
                <a:cs typeface="Times New Roman" pitchFamily="18" charset="0"/>
                <a:sym typeface="Symbol" pitchFamily="18" charset="2"/>
              </a:rPr>
              <a:t>Determine the acceleration                                                        of the mass at </a:t>
            </a:r>
            <a:r>
              <a:rPr lang="en-US" altLang="en-US" sz="2400" i="1" dirty="0" smtClean="0">
                <a:solidFill>
                  <a:srgbClr val="000000"/>
                </a:solidFill>
                <a:latin typeface="+mn-lt"/>
                <a:cs typeface="Times New Roman" pitchFamily="18" charset="0"/>
                <a:sym typeface="Symbol" pitchFamily="18" charset="2"/>
              </a:rPr>
              <a:t>x</a:t>
            </a:r>
            <a:r>
              <a:rPr lang="en-US" altLang="en-US" sz="2400" dirty="0" smtClean="0">
                <a:solidFill>
                  <a:srgbClr val="000000"/>
                </a:solidFill>
                <a:latin typeface="+mn-lt"/>
                <a:cs typeface="Times New Roman" pitchFamily="18" charset="0"/>
                <a:sym typeface="Symbol" pitchFamily="18" charset="2"/>
              </a:rPr>
              <a:t> = 1.0 cm.</a:t>
            </a:r>
          </a:p>
          <a:p>
            <a:pPr>
              <a:buFontTx/>
              <a:buNone/>
              <a:defRPr/>
            </a:pPr>
            <a:r>
              <a:rPr lang="en-US" altLang="en-US" sz="2400" dirty="0" smtClean="0">
                <a:solidFill>
                  <a:srgbClr val="000000"/>
                </a:solidFill>
                <a:latin typeface="+mn-lt"/>
                <a:cs typeface="Times New Roman" pitchFamily="18" charset="0"/>
                <a:sym typeface="Symbol" pitchFamily="18" charset="2"/>
              </a:rPr>
              <a:t>SOLUTION:</a:t>
            </a:r>
          </a:p>
          <a:p>
            <a:pPr>
              <a:buFontTx/>
              <a:buNone/>
              <a:defRPr/>
            </a:pPr>
            <a:r>
              <a:rPr lang="en-US" altLang="en-US" sz="2400" dirty="0" smtClean="0">
                <a:solidFill>
                  <a:srgbClr val="000000"/>
                </a:solidFill>
                <a:cs typeface="Times New Roman" pitchFamily="18" charset="0"/>
                <a:sym typeface="Symbol" pitchFamily="18" charset="2"/>
              </a:rPr>
              <a:t>From Hooke’s law, </a:t>
            </a:r>
            <a:r>
              <a:rPr lang="en-US" altLang="en-US" sz="2400" i="1" dirty="0" smtClean="0">
                <a:solidFill>
                  <a:srgbClr val="000000"/>
                </a:solidFill>
                <a:cs typeface="Times New Roman" pitchFamily="18" charset="0"/>
                <a:sym typeface="Symbol" pitchFamily="18" charset="2"/>
              </a:rPr>
              <a:t>F</a:t>
            </a:r>
            <a:r>
              <a:rPr lang="en-US" altLang="en-US" sz="2400" dirty="0" smtClean="0">
                <a:solidFill>
                  <a:srgbClr val="000000"/>
                </a:solidFill>
                <a:cs typeface="Times New Roman" pitchFamily="18" charset="0"/>
                <a:sym typeface="Symbol" pitchFamily="18" charset="2"/>
              </a:rPr>
              <a:t> = -</a:t>
            </a:r>
            <a:r>
              <a:rPr lang="en-US" altLang="en-US" sz="2400" i="1" dirty="0" err="1" smtClean="0">
                <a:solidFill>
                  <a:srgbClr val="000000"/>
                </a:solidFill>
                <a:cs typeface="Times New Roman" pitchFamily="18" charset="0"/>
                <a:sym typeface="Symbol" pitchFamily="18" charset="2"/>
              </a:rPr>
              <a:t>kx</a:t>
            </a:r>
            <a:r>
              <a:rPr lang="en-US" altLang="en-US" sz="2400" dirty="0" smtClean="0">
                <a:solidFill>
                  <a:srgbClr val="000000"/>
                </a:solidFill>
                <a:cs typeface="Times New Roman" pitchFamily="18" charset="0"/>
                <a:sym typeface="Symbol" pitchFamily="18" charset="2"/>
              </a:rPr>
              <a:t> we get </a:t>
            </a:r>
          </a:p>
          <a:p>
            <a:pPr>
              <a:buFontTx/>
              <a:buNone/>
              <a:defRPr/>
            </a:pPr>
            <a:r>
              <a:rPr lang="en-US" altLang="en-US" sz="2400" i="1" dirty="0" smtClean="0">
                <a:solidFill>
                  <a:srgbClr val="000000"/>
                </a:solidFill>
                <a:cs typeface="Times New Roman" pitchFamily="18" charset="0"/>
                <a:sym typeface="Symbol" pitchFamily="18" charset="2"/>
              </a:rPr>
              <a:t>                        F</a:t>
            </a:r>
            <a:r>
              <a:rPr lang="en-US" altLang="en-US" sz="2400" dirty="0" smtClean="0">
                <a:solidFill>
                  <a:srgbClr val="000000"/>
                </a:solidFill>
                <a:cs typeface="Times New Roman" pitchFamily="18" charset="0"/>
                <a:sym typeface="Symbol" pitchFamily="18" charset="2"/>
              </a:rPr>
              <a:t> = -20000(0.01) = -200 N.</a:t>
            </a:r>
          </a:p>
          <a:p>
            <a:pPr>
              <a:buFontTx/>
              <a:buNone/>
              <a:defRPr/>
            </a:pPr>
            <a:r>
              <a:rPr lang="en-US" altLang="en-US" sz="2400" dirty="0" smtClean="0">
                <a:solidFill>
                  <a:srgbClr val="000000"/>
                </a:solidFill>
                <a:cs typeface="Times New Roman" pitchFamily="18" charset="0"/>
                <a:sym typeface="Symbol" pitchFamily="18" charset="2"/>
              </a:rPr>
              <a:t>From </a:t>
            </a:r>
            <a:r>
              <a:rPr lang="en-US" altLang="en-US" sz="2400" i="1" dirty="0" smtClean="0">
                <a:solidFill>
                  <a:srgbClr val="000000"/>
                </a:solidFill>
                <a:cs typeface="Times New Roman" pitchFamily="18" charset="0"/>
                <a:sym typeface="Symbol" pitchFamily="18" charset="2"/>
              </a:rPr>
              <a:t>F</a:t>
            </a:r>
            <a:r>
              <a:rPr lang="en-US" altLang="en-US" sz="2400" dirty="0" smtClean="0">
                <a:solidFill>
                  <a:srgbClr val="000000"/>
                </a:solidFill>
                <a:cs typeface="Times New Roman" pitchFamily="18" charset="0"/>
                <a:sym typeface="Symbol" pitchFamily="18" charset="2"/>
              </a:rPr>
              <a:t> = </a:t>
            </a:r>
            <a:r>
              <a:rPr lang="en-US" altLang="en-US" sz="2400" i="1" dirty="0" smtClean="0">
                <a:solidFill>
                  <a:srgbClr val="000000"/>
                </a:solidFill>
                <a:cs typeface="Times New Roman" pitchFamily="18" charset="0"/>
                <a:sym typeface="Symbol" pitchFamily="18" charset="2"/>
              </a:rPr>
              <a:t>ma</a:t>
            </a:r>
            <a:r>
              <a:rPr lang="en-US" altLang="en-US" sz="2400" dirty="0" smtClean="0">
                <a:solidFill>
                  <a:srgbClr val="000000"/>
                </a:solidFill>
                <a:cs typeface="Times New Roman" pitchFamily="18" charset="0"/>
                <a:sym typeface="Symbol" pitchFamily="18" charset="2"/>
              </a:rPr>
              <a:t> we get -200 = 0.125</a:t>
            </a:r>
            <a:r>
              <a:rPr lang="en-US" altLang="en-US" sz="2400" i="1" dirty="0" smtClean="0">
                <a:solidFill>
                  <a:srgbClr val="000000"/>
                </a:solidFill>
                <a:cs typeface="Times New Roman" pitchFamily="18" charset="0"/>
                <a:sym typeface="Symbol" pitchFamily="18" charset="2"/>
              </a:rPr>
              <a:t>a </a:t>
            </a:r>
            <a:r>
              <a:rPr lang="en-US" altLang="en-US" sz="2400" dirty="0" smtClean="0">
                <a:cs typeface="Courier New" pitchFamily="49" charset="0"/>
                <a:sym typeface="Symbol"/>
              </a:rPr>
              <a:t> </a:t>
            </a:r>
            <a:r>
              <a:rPr lang="en-US" altLang="en-US" sz="2400" i="1" dirty="0" smtClean="0">
                <a:cs typeface="Courier New" pitchFamily="49" charset="0"/>
                <a:sym typeface="Symbol"/>
              </a:rPr>
              <a:t>a</a:t>
            </a:r>
            <a:r>
              <a:rPr lang="en-US" altLang="en-US" sz="2400" dirty="0" smtClean="0">
                <a:cs typeface="Courier New" pitchFamily="49" charset="0"/>
                <a:sym typeface="Symbol"/>
              </a:rPr>
              <a:t> = -1600 ms</a:t>
            </a:r>
            <a:r>
              <a:rPr lang="en-US" altLang="en-US" sz="2400" baseline="30000" dirty="0" smtClean="0">
                <a:cs typeface="Courier New" pitchFamily="49" charset="0"/>
                <a:sym typeface="Symbol"/>
              </a:rPr>
              <a:t>-2</a:t>
            </a:r>
            <a:r>
              <a:rPr lang="en-US" altLang="en-US" sz="2400" dirty="0" smtClean="0">
                <a:cs typeface="Courier New" pitchFamily="49" charset="0"/>
                <a:sym typeface="Symbol"/>
              </a:rPr>
              <a:t>. </a:t>
            </a:r>
            <a:endParaRPr lang="en-US" altLang="en-US" sz="2400" i="1" dirty="0" smtClean="0">
              <a:solidFill>
                <a:srgbClr val="000000"/>
              </a:solidFill>
              <a:cs typeface="Times New Roman" pitchFamily="18" charset="0"/>
              <a:sym typeface="Symbol" pitchFamily="18" charset="2"/>
            </a:endParaRPr>
          </a:p>
          <a:p>
            <a:pPr>
              <a:buFontTx/>
              <a:buNone/>
              <a:defRPr/>
            </a:pPr>
            <a:endParaRPr lang="en-US" altLang="en-US" sz="2400" dirty="0" smtClean="0">
              <a:solidFill>
                <a:srgbClr val="000000"/>
              </a:solidFill>
              <a:latin typeface="+mn-lt"/>
              <a:cs typeface="Times New Roman" pitchFamily="18" charset="0"/>
              <a:sym typeface="Symbol" pitchFamily="18" charset="2"/>
            </a:endParaRPr>
          </a:p>
        </p:txBody>
      </p:sp>
      <p:pic>
        <p:nvPicPr>
          <p:cNvPr id="32" name="Picture 27"/>
          <p:cNvPicPr>
            <a:picLocks noChangeAspect="1" noChangeArrowheads="1"/>
          </p:cNvPicPr>
          <p:nvPr/>
        </p:nvPicPr>
        <p:blipFill>
          <a:blip r:embed="rId5" cstate="print"/>
          <a:srcRect/>
          <a:stretch>
            <a:fillRect/>
          </a:stretch>
        </p:blipFill>
        <p:spPr bwMode="auto">
          <a:xfrm>
            <a:off x="5214938" y="2203450"/>
            <a:ext cx="3440112" cy="3184525"/>
          </a:xfrm>
          <a:prstGeom prst="rect">
            <a:avLst/>
          </a:prstGeom>
          <a:ln>
            <a:noFill/>
          </a:ln>
          <a:effectLst>
            <a:outerShdw blurRad="292100" dist="139700" dir="2700000" algn="tl" rotWithShape="0">
              <a:srgbClr val="333333">
                <a:alpha val="65000"/>
              </a:srgbClr>
            </a:outerShdw>
          </a:effectLst>
        </p:spPr>
      </p:pic>
      <p:sp>
        <p:nvSpPr>
          <p:cNvPr id="30725"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8" name="Freeform 5"/>
          <p:cNvSpPr>
            <a:spLocks/>
          </p:cNvSpPr>
          <p:nvPr/>
        </p:nvSpPr>
        <p:spPr bwMode="auto">
          <a:xfrm>
            <a:off x="5113338" y="465138"/>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9" name="Rectangle 6"/>
          <p:cNvSpPr>
            <a:spLocks noChangeArrowheads="1"/>
          </p:cNvSpPr>
          <p:nvPr/>
        </p:nvSpPr>
        <p:spPr bwMode="auto">
          <a:xfrm>
            <a:off x="8274050" y="465138"/>
            <a:ext cx="523875" cy="458787"/>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30728" name="Group 7"/>
          <p:cNvGrpSpPr>
            <a:grpSpLocks/>
          </p:cNvGrpSpPr>
          <p:nvPr/>
        </p:nvGrpSpPr>
        <p:grpSpPr bwMode="auto">
          <a:xfrm>
            <a:off x="5065713" y="468313"/>
            <a:ext cx="4078287" cy="990600"/>
            <a:chOff x="1190" y="3183"/>
            <a:chExt cx="2993" cy="727"/>
          </a:xfrm>
        </p:grpSpPr>
        <p:sp>
          <p:nvSpPr>
            <p:cNvPr id="30736"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30737"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30738"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30739"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30740"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30741"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30742"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30743"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30744"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30745"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30746"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30747"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30748"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3" name="Freeform 2"/>
          <p:cNvSpPr/>
          <p:nvPr/>
        </p:nvSpPr>
        <p:spPr>
          <a:xfrm>
            <a:off x="5897563" y="2332038"/>
            <a:ext cx="2606675" cy="2544762"/>
          </a:xfrm>
          <a:custGeom>
            <a:avLst/>
            <a:gdLst>
              <a:gd name="connsiteX0" fmla="*/ 0 w 2606040"/>
              <a:gd name="connsiteY0" fmla="*/ 2545080 h 2545080"/>
              <a:gd name="connsiteX1" fmla="*/ 1295400 w 2606040"/>
              <a:gd name="connsiteY1" fmla="*/ 0 h 2545080"/>
              <a:gd name="connsiteX2" fmla="*/ 2606040 w 2606040"/>
              <a:gd name="connsiteY2" fmla="*/ 2545080 h 2545080"/>
            </a:gdLst>
            <a:ahLst/>
            <a:cxnLst>
              <a:cxn ang="0">
                <a:pos x="connsiteX0" y="connsiteY0"/>
              </a:cxn>
              <a:cxn ang="0">
                <a:pos x="connsiteX1" y="connsiteY1"/>
              </a:cxn>
              <a:cxn ang="0">
                <a:pos x="connsiteX2" y="connsiteY2"/>
              </a:cxn>
            </a:cxnLst>
            <a:rect l="l" t="t" r="r" b="b"/>
            <a:pathLst>
              <a:path w="2606040" h="2545080">
                <a:moveTo>
                  <a:pt x="0" y="2545080"/>
                </a:moveTo>
                <a:cubicBezTo>
                  <a:pt x="430530" y="1272540"/>
                  <a:pt x="861060" y="0"/>
                  <a:pt x="1295400" y="0"/>
                </a:cubicBezTo>
                <a:cubicBezTo>
                  <a:pt x="1729740" y="0"/>
                  <a:pt x="2167890" y="1272540"/>
                  <a:pt x="2606040" y="25450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730" name="TextBox 5"/>
          <p:cNvSpPr txBox="1">
            <a:spLocks noChangeArrowheads="1"/>
          </p:cNvSpPr>
          <p:nvPr/>
        </p:nvSpPr>
        <p:spPr bwMode="auto">
          <a:xfrm>
            <a:off x="5807075" y="1195388"/>
            <a:ext cx="714375" cy="460375"/>
          </a:xfrm>
          <a:prstGeom prst="rect">
            <a:avLst/>
          </a:prstGeom>
          <a:noFill/>
          <a:ln w="9525">
            <a:noFill/>
            <a:miter lim="800000"/>
            <a:headEnd/>
            <a:tailEnd/>
          </a:ln>
        </p:spPr>
        <p:txBody>
          <a:bodyPr wrap="none">
            <a:spAutoFit/>
          </a:bodyPr>
          <a:lstStyle/>
          <a:p>
            <a:r>
              <a:rPr lang="en-US"/>
              <a:t>-2.0</a:t>
            </a:r>
          </a:p>
        </p:txBody>
      </p:sp>
      <p:sp>
        <p:nvSpPr>
          <p:cNvPr id="30731" name="TextBox 27"/>
          <p:cNvSpPr txBox="1">
            <a:spLocks noChangeArrowheads="1"/>
          </p:cNvSpPr>
          <p:nvPr/>
        </p:nvSpPr>
        <p:spPr bwMode="auto">
          <a:xfrm>
            <a:off x="6908581" y="1195388"/>
            <a:ext cx="612775" cy="460375"/>
          </a:xfrm>
          <a:prstGeom prst="rect">
            <a:avLst/>
          </a:prstGeom>
          <a:noFill/>
          <a:ln w="9525">
            <a:noFill/>
            <a:miter lim="800000"/>
            <a:headEnd/>
            <a:tailEnd/>
          </a:ln>
        </p:spPr>
        <p:txBody>
          <a:bodyPr wrap="none">
            <a:spAutoFit/>
          </a:bodyPr>
          <a:lstStyle/>
          <a:p>
            <a:r>
              <a:rPr lang="en-US" dirty="0"/>
              <a:t>0.0</a:t>
            </a:r>
          </a:p>
        </p:txBody>
      </p:sp>
      <p:sp>
        <p:nvSpPr>
          <p:cNvPr id="30732" name="TextBox 28"/>
          <p:cNvSpPr txBox="1">
            <a:spLocks noChangeArrowheads="1"/>
          </p:cNvSpPr>
          <p:nvPr/>
        </p:nvSpPr>
        <p:spPr bwMode="auto">
          <a:xfrm>
            <a:off x="7962681" y="1195388"/>
            <a:ext cx="611187" cy="460375"/>
          </a:xfrm>
          <a:prstGeom prst="rect">
            <a:avLst/>
          </a:prstGeom>
          <a:noFill/>
          <a:ln w="9525">
            <a:noFill/>
            <a:miter lim="800000"/>
            <a:headEnd/>
            <a:tailEnd/>
          </a:ln>
        </p:spPr>
        <p:txBody>
          <a:bodyPr wrap="none">
            <a:spAutoFit/>
          </a:bodyPr>
          <a:lstStyle/>
          <a:p>
            <a:r>
              <a:rPr lang="en-US" dirty="0"/>
              <a:t>2.0</a:t>
            </a:r>
          </a:p>
        </p:txBody>
      </p:sp>
      <p:sp>
        <p:nvSpPr>
          <p:cNvPr id="27" name="Freeform 26"/>
          <p:cNvSpPr/>
          <p:nvPr/>
        </p:nvSpPr>
        <p:spPr>
          <a:xfrm>
            <a:off x="5922963" y="2320925"/>
            <a:ext cx="2573337" cy="2546350"/>
          </a:xfrm>
          <a:custGeom>
            <a:avLst/>
            <a:gdLst>
              <a:gd name="connsiteX0" fmla="*/ 0 w 2574388"/>
              <a:gd name="connsiteY0" fmla="*/ 0 h 2546253"/>
              <a:gd name="connsiteX1" fmla="*/ 1280160 w 2574388"/>
              <a:gd name="connsiteY1" fmla="*/ 2546253 h 2546253"/>
              <a:gd name="connsiteX2" fmla="*/ 2574388 w 2574388"/>
              <a:gd name="connsiteY2" fmla="*/ 0 h 2546253"/>
            </a:gdLst>
            <a:ahLst/>
            <a:cxnLst>
              <a:cxn ang="0">
                <a:pos x="connsiteX0" y="connsiteY0"/>
              </a:cxn>
              <a:cxn ang="0">
                <a:pos x="connsiteX1" y="connsiteY1"/>
              </a:cxn>
              <a:cxn ang="0">
                <a:pos x="connsiteX2" y="connsiteY2"/>
              </a:cxn>
            </a:cxnLst>
            <a:rect l="l" t="t" r="r" b="b"/>
            <a:pathLst>
              <a:path w="2574388" h="2546253">
                <a:moveTo>
                  <a:pt x="0" y="0"/>
                </a:moveTo>
                <a:cubicBezTo>
                  <a:pt x="425547" y="1273126"/>
                  <a:pt x="851095" y="2546253"/>
                  <a:pt x="1280160" y="2546253"/>
                </a:cubicBezTo>
                <a:cubicBezTo>
                  <a:pt x="1709225" y="2546253"/>
                  <a:pt x="2141806" y="1273126"/>
                  <a:pt x="2574388" y="0"/>
                </a:cubicBezTo>
              </a:path>
            </a:pathLst>
          </a:custGeom>
          <a:ln w="28575">
            <a:solidFill>
              <a:srgbClr val="008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0" name="Straight Connector 29"/>
          <p:cNvCxnSpPr>
            <a:stCxn id="27" idx="0"/>
            <a:endCxn id="27" idx="2"/>
          </p:cNvCxnSpPr>
          <p:nvPr/>
        </p:nvCxnSpPr>
        <p:spPr>
          <a:xfrm>
            <a:off x="5922963" y="2320925"/>
            <a:ext cx="2573337"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rame 4"/>
          <p:cNvSpPr/>
          <p:nvPr/>
        </p:nvSpPr>
        <p:spPr>
          <a:xfrm>
            <a:off x="8382000" y="4752975"/>
            <a:ext cx="219075" cy="2174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grpId="0" nodeType="withEffect">
                                  <p:stCondLst>
                                    <p:cond delay="0"/>
                                  </p:stCondLst>
                                  <p:childTnLst>
                                    <p:animScale>
                                      <p:cBhvr>
                                        <p:cTn id="6" dur="3000" fill="hold"/>
                                        <p:tgtEl>
                                          <p:spTgt spid="8"/>
                                        </p:tgtEl>
                                      </p:cBhvr>
                                      <p:by x="25000" y="100000"/>
                                    </p:animScale>
                                  </p:childTnLst>
                                </p:cTn>
                              </p:par>
                              <p:par>
                                <p:cTn id="7" presetID="35" presetClass="path" presetSubtype="0" repeatCount="indefinite" accel="50000" decel="50000" autoRev="1" fill="hold" grpId="1" nodeType="withEffect">
                                  <p:stCondLst>
                                    <p:cond delay="0"/>
                                  </p:stCondLst>
                                  <p:childTnLst>
                                    <p:animMotion origin="layout" path="M 0.00539 -7.40741E-7 L -0.13055 -7.40741E-7 " pathEditMode="relative" rAng="0" ptsTypes="AA">
                                      <p:cBhvr>
                                        <p:cTn id="8" dur="3000" fill="hold"/>
                                        <p:tgtEl>
                                          <p:spTgt spid="8"/>
                                        </p:tgtEl>
                                        <p:attrNameLst>
                                          <p:attrName>ppt_x</p:attrName>
                                          <p:attrName>ppt_y</p:attrName>
                                        </p:attrNameLst>
                                      </p:cBhvr>
                                      <p:rCtr x="-68" y="0"/>
                                    </p:animMotion>
                                  </p:childTnLst>
                                </p:cTn>
                              </p:par>
                              <p:par>
                                <p:cTn id="9" presetID="35" presetClass="path" presetSubtype="0" repeatCount="indefinite" accel="50000" decel="50000" autoRev="1" fill="hold" grpId="0" nodeType="withEffect">
                                  <p:stCondLst>
                                    <p:cond delay="0"/>
                                  </p:stCondLst>
                                  <p:childTnLst>
                                    <p:animMotion origin="layout" path="M -0.00035 -7.40741E-7 L -0.22917 -7.40741E-7 " pathEditMode="relative" rAng="0" ptsTypes="AA">
                                      <p:cBhvr>
                                        <p:cTn id="10" dur="3000" fill="hold"/>
                                        <p:tgtEl>
                                          <p:spTgt spid="9"/>
                                        </p:tgtEl>
                                        <p:attrNameLst>
                                          <p:attrName>ppt_x</p:attrName>
                                          <p:attrName>ppt_y</p:attrName>
                                        </p:attrNameLst>
                                      </p:cBhvr>
                                      <p:rCtr x="-114" y="0"/>
                                    </p:animMotion>
                                  </p:childTnLst>
                                </p:cTn>
                              </p:par>
                              <p:par>
                                <p:cTn id="11" presetID="44" presetClass="path" presetSubtype="0" repeatCount="indefinite" accel="50000" decel="50000" autoRev="1" fill="hold" nodeType="withEffect">
                                  <p:stCondLst>
                                    <p:cond delay="0"/>
                                  </p:stCondLst>
                                  <p:childTnLst>
                                    <p:animMotion origin="layout" path="M 4.16667E-6 3.7037E-7 L -0.07657 -0.27454 C -0.09254 -0.33634 -0.1165 -0.36944 -0.1415 -0.36944 C -0.16997 -0.36944 -0.19271 -0.33634 -0.20868 -0.27454 L -0.28507 3.7037E-7 " pathEditMode="relative" rAng="0" ptsTypes="FffFF">
                                      <p:cBhvr>
                                        <p:cTn id="12" dur="3000" fill="hold"/>
                                        <p:tgtEl>
                                          <p:spTgt spid="5"/>
                                        </p:tgtEl>
                                        <p:attrNameLst>
                                          <p:attrName>ppt_x</p:attrName>
                                          <p:attrName>ppt_y</p:attrName>
                                        </p:attrNameLst>
                                      </p:cBhvr>
                                      <p:rCtr x="-143" y="-185"/>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1" end="1"/>
                                            </p:txEl>
                                          </p:spTgt>
                                        </p:tgtEl>
                                        <p:attrNameLst>
                                          <p:attrName>style.visibility</p:attrName>
                                        </p:attrNameLst>
                                      </p:cBhvr>
                                      <p:to>
                                        <p:strVal val="visible"/>
                                      </p:to>
                                    </p:set>
                                    <p:anim calcmode="lin" valueType="num">
                                      <p:cBhvr additive="base">
                                        <p:cTn id="17"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2" end="2"/>
                                            </p:txEl>
                                          </p:spTgt>
                                        </p:tgtEl>
                                        <p:attrNameLst>
                                          <p:attrName>style.visibility</p:attrName>
                                        </p:attrNameLst>
                                      </p:cBhvr>
                                      <p:to>
                                        <p:strVal val="visible"/>
                                      </p:to>
                                    </p:set>
                                    <p:anim calcmode="lin" valueType="num">
                                      <p:cBhvr additive="base">
                                        <p:cTn id="23"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3" end="3"/>
                                            </p:txEl>
                                          </p:spTgt>
                                        </p:tgtEl>
                                        <p:attrNameLst>
                                          <p:attrName>style.visibility</p:attrName>
                                        </p:attrNameLst>
                                      </p:cBhvr>
                                      <p:to>
                                        <p:strVal val="visible"/>
                                      </p:to>
                                    </p:set>
                                    <p:anim calcmode="lin" valueType="num">
                                      <p:cBhvr additive="base">
                                        <p:cTn id="29"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74084">
                                            <p:txEl>
                                              <p:pRg st="4" end="4"/>
                                            </p:txEl>
                                          </p:spTgt>
                                        </p:tgtEl>
                                        <p:attrNameLst>
                                          <p:attrName>style.visibility</p:attrName>
                                        </p:attrNameLst>
                                      </p:cBhvr>
                                      <p:to>
                                        <p:strVal val="visible"/>
                                      </p:to>
                                    </p:set>
                                    <p:anim calcmode="lin" valueType="num">
                                      <p:cBhvr additive="base">
                                        <p:cTn id="35"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4" name="arrow.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74084">
                                            <p:txEl>
                                              <p:pRg st="5" end="5"/>
                                            </p:txEl>
                                          </p:spTgt>
                                        </p:tgtEl>
                                        <p:attrNameLst>
                                          <p:attrName>style.visibility</p:attrName>
                                        </p:attrNameLst>
                                      </p:cBhvr>
                                      <p:to>
                                        <p:strVal val="visible"/>
                                      </p:to>
                                    </p:set>
                                    <p:anim calcmode="lin" valueType="num">
                                      <p:cBhvr additive="base">
                                        <p:cTn id="41"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4.0-kg mass is                                                 placed on a spring’s end and                                                    displaced 2.0 m to the right.</a:t>
            </a:r>
          </a:p>
          <a:p>
            <a:pPr>
              <a:buFontTx/>
              <a:buNone/>
              <a:defRPr/>
            </a:pPr>
            <a:r>
              <a:rPr lang="en-US" altLang="en-US" sz="2400" dirty="0" smtClean="0">
                <a:solidFill>
                  <a:srgbClr val="000000"/>
                </a:solidFill>
                <a:cs typeface="Times New Roman" pitchFamily="18" charset="0"/>
                <a:sym typeface="Symbol" pitchFamily="18" charset="2"/>
              </a:rPr>
              <a:t>The spring force </a:t>
            </a:r>
            <a:r>
              <a:rPr lang="en-US" altLang="en-US" sz="2400" i="1" dirty="0" smtClean="0">
                <a:solidFill>
                  <a:srgbClr val="000000"/>
                </a:solidFill>
                <a:cs typeface="Times New Roman" pitchFamily="18" charset="0"/>
                <a:sym typeface="Symbol" pitchFamily="18" charset="2"/>
              </a:rPr>
              <a:t>F </a:t>
            </a:r>
            <a:r>
              <a:rPr lang="en-US" altLang="en-US" sz="2400" dirty="0" smtClean="0">
                <a:solidFill>
                  <a:srgbClr val="000000"/>
                </a:solidFill>
                <a:cs typeface="Times New Roman" pitchFamily="18" charset="0"/>
                <a:sym typeface="Symbol" pitchFamily="18" charset="2"/>
              </a:rPr>
              <a:t>vs. its                                                            displacement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from equilibrium                                                      is shown in the graph.</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(a) How do you know that the                                                     mass is undergoing SHM?</a:t>
            </a:r>
          </a:p>
          <a:p>
            <a:pPr>
              <a:buFontTx/>
              <a:buNone/>
              <a:defRPr/>
            </a:pPr>
            <a:r>
              <a:rPr lang="en-US" altLang="en-US" sz="2400" dirty="0" smtClean="0">
                <a:solidFill>
                  <a:srgbClr val="000000"/>
                </a:solidFill>
                <a:latin typeface="+mn-lt"/>
                <a:cs typeface="Times New Roman" pitchFamily="18" charset="0"/>
                <a:sym typeface="Symbol" pitchFamily="18" charset="2"/>
              </a:rPr>
              <a:t>SOLUTION:</a:t>
            </a:r>
          </a:p>
          <a:p>
            <a:pPr>
              <a:buFontTx/>
              <a:buNone/>
              <a:defRPr/>
            </a:pPr>
            <a:r>
              <a:rPr lang="en-US" altLang="en-US" sz="2400" dirty="0" smtClean="0">
                <a:solidFill>
                  <a:srgbClr val="000000"/>
                </a:solidFill>
                <a:cs typeface="Times New Roman" pitchFamily="18" charset="0"/>
                <a:sym typeface="Symbol" pitchFamily="18" charset="2"/>
              </a:rPr>
              <a:t>In SHM, </a:t>
            </a:r>
            <a:r>
              <a:rPr lang="en-US" altLang="en-US" sz="2400" i="1" dirty="0" smtClean="0">
                <a:solidFill>
                  <a:srgbClr val="000000"/>
                </a:solidFill>
                <a:cs typeface="Times New Roman" pitchFamily="18" charset="0"/>
                <a:sym typeface="Symbol" pitchFamily="18" charset="2"/>
              </a:rPr>
              <a:t>a</a:t>
            </a:r>
            <a:r>
              <a:rPr lang="en-US" altLang="en-US" sz="2400" dirty="0" smtClean="0">
                <a:solidFill>
                  <a:srgbClr val="000000"/>
                </a:solidFill>
                <a:cs typeface="Times New Roman" pitchFamily="18" charset="0"/>
                <a:sym typeface="Symbol" pitchFamily="18" charset="2"/>
              </a:rPr>
              <a:t> </a:t>
            </a:r>
            <a:r>
              <a:rPr lang="en-US" altLang="en-US" sz="2400" dirty="0" smtClean="0">
                <a:solidFill>
                  <a:srgbClr val="000000"/>
                </a:solidFill>
                <a:cs typeface="Times New Roman" pitchFamily="18" charset="0"/>
                <a:sym typeface="Symbol"/>
              </a:rPr>
              <a:t> -</a:t>
            </a:r>
            <a:r>
              <a:rPr lang="en-US" altLang="en-US" sz="2400" i="1" dirty="0" smtClean="0">
                <a:solidFill>
                  <a:srgbClr val="000000"/>
                </a:solidFill>
                <a:cs typeface="Times New Roman" pitchFamily="18" charset="0"/>
                <a:sym typeface="Symbol"/>
              </a:rPr>
              <a:t>x</a:t>
            </a:r>
            <a:r>
              <a:rPr lang="en-US" altLang="en-US" sz="2400" dirty="0" smtClean="0">
                <a:solidFill>
                  <a:srgbClr val="000000"/>
                </a:solidFill>
                <a:cs typeface="Times New Roman" pitchFamily="18" charset="0"/>
                <a:sym typeface="Symbol"/>
              </a:rPr>
              <a:t>. Since </a:t>
            </a:r>
            <a:r>
              <a:rPr lang="en-US" altLang="en-US" sz="2400" i="1" dirty="0" smtClean="0">
                <a:solidFill>
                  <a:srgbClr val="000000"/>
                </a:solidFill>
                <a:cs typeface="Times New Roman" pitchFamily="18" charset="0"/>
                <a:sym typeface="Symbol"/>
              </a:rPr>
              <a:t>F</a:t>
            </a:r>
            <a:r>
              <a:rPr lang="en-US" altLang="en-US" sz="2400" dirty="0" smtClean="0">
                <a:solidFill>
                  <a:srgbClr val="000000"/>
                </a:solidFill>
                <a:cs typeface="Times New Roman" pitchFamily="18" charset="0"/>
                <a:sym typeface="Symbol"/>
              </a:rPr>
              <a:t> = </a:t>
            </a:r>
            <a:r>
              <a:rPr lang="en-US" altLang="en-US" sz="2400" i="1" dirty="0" smtClean="0">
                <a:solidFill>
                  <a:srgbClr val="000000"/>
                </a:solidFill>
                <a:cs typeface="Times New Roman" pitchFamily="18" charset="0"/>
                <a:sym typeface="Symbol"/>
              </a:rPr>
              <a:t>ma</a:t>
            </a:r>
            <a:r>
              <a:rPr lang="en-US" altLang="en-US" sz="2400" dirty="0" smtClean="0">
                <a:solidFill>
                  <a:srgbClr val="000000"/>
                </a:solidFill>
                <a:cs typeface="Times New Roman" pitchFamily="18" charset="0"/>
                <a:sym typeface="Symbol"/>
              </a:rPr>
              <a:t>, then </a:t>
            </a:r>
            <a:r>
              <a:rPr lang="en-US" altLang="en-US" sz="2400" i="1" dirty="0" smtClean="0">
                <a:solidFill>
                  <a:srgbClr val="000000"/>
                </a:solidFill>
                <a:cs typeface="Times New Roman" pitchFamily="18" charset="0"/>
                <a:sym typeface="Symbol"/>
              </a:rPr>
              <a:t>F </a:t>
            </a:r>
            <a:r>
              <a:rPr lang="en-US" altLang="en-US" sz="2400" dirty="0" smtClean="0">
                <a:solidFill>
                  <a:srgbClr val="000000"/>
                </a:solidFill>
                <a:cs typeface="Times New Roman" pitchFamily="18" charset="0"/>
                <a:sym typeface="Symbol"/>
              </a:rPr>
              <a:t> -</a:t>
            </a:r>
            <a:r>
              <a:rPr lang="en-US" altLang="en-US" sz="2400" i="1" dirty="0" smtClean="0">
                <a:solidFill>
                  <a:srgbClr val="000000"/>
                </a:solidFill>
                <a:cs typeface="Times New Roman" pitchFamily="18" charset="0"/>
                <a:sym typeface="Symbol"/>
              </a:rPr>
              <a:t>x</a:t>
            </a:r>
            <a:r>
              <a:rPr lang="en-US" altLang="en-US" sz="2400" dirty="0" smtClean="0">
                <a:solidFill>
                  <a:srgbClr val="000000"/>
                </a:solidFill>
                <a:cs typeface="Times New Roman" pitchFamily="18" charset="0"/>
                <a:sym typeface="Symbol"/>
              </a:rPr>
              <a:t> also.</a:t>
            </a:r>
          </a:p>
          <a:p>
            <a:pPr>
              <a:buFontTx/>
              <a:buNone/>
              <a:defRPr/>
            </a:pPr>
            <a:r>
              <a:rPr lang="en-US" altLang="en-US" sz="2400" dirty="0" smtClean="0">
                <a:solidFill>
                  <a:srgbClr val="000000"/>
                </a:solidFill>
                <a:cs typeface="Times New Roman" pitchFamily="18" charset="0"/>
                <a:sym typeface="Symbol" pitchFamily="18" charset="2"/>
              </a:rPr>
              <a:t>The graph shows that </a:t>
            </a:r>
            <a:r>
              <a:rPr lang="en-US" altLang="en-US" sz="2400" i="1" dirty="0" smtClean="0">
                <a:solidFill>
                  <a:srgbClr val="000000"/>
                </a:solidFill>
                <a:cs typeface="Times New Roman" pitchFamily="18" charset="0"/>
                <a:sym typeface="Symbol"/>
              </a:rPr>
              <a:t>F </a:t>
            </a:r>
            <a:r>
              <a:rPr lang="en-US" altLang="en-US" sz="2400" dirty="0" smtClean="0">
                <a:solidFill>
                  <a:srgbClr val="000000"/>
                </a:solidFill>
                <a:cs typeface="Times New Roman" pitchFamily="18" charset="0"/>
                <a:sym typeface="Symbol"/>
              </a:rPr>
              <a:t> -</a:t>
            </a:r>
            <a:r>
              <a:rPr lang="en-US" altLang="en-US" sz="2400" i="1" dirty="0" smtClean="0">
                <a:solidFill>
                  <a:srgbClr val="000000"/>
                </a:solidFill>
                <a:cs typeface="Times New Roman" pitchFamily="18" charset="0"/>
                <a:sym typeface="Symbol"/>
              </a:rPr>
              <a:t>x</a:t>
            </a:r>
            <a:r>
              <a:rPr lang="en-US" altLang="en-US" sz="2400" dirty="0" smtClean="0">
                <a:solidFill>
                  <a:srgbClr val="000000"/>
                </a:solidFill>
                <a:cs typeface="Times New Roman" pitchFamily="18" charset="0"/>
                <a:sym typeface="Symbol"/>
              </a:rPr>
              <a:t>. Thus we have SHM.</a:t>
            </a:r>
            <a:endParaRPr lang="en-US" altLang="en-US" sz="2400" dirty="0" smtClean="0">
              <a:solidFill>
                <a:srgbClr val="000000"/>
              </a:solidFill>
              <a:latin typeface="+mn-lt"/>
              <a:cs typeface="Times New Roman" pitchFamily="18" charset="0"/>
              <a:sym typeface="Symbol" pitchFamily="18" charset="2"/>
            </a:endParaRPr>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70" name="TextBox 5"/>
          <p:cNvSpPr txBox="1">
            <a:spLocks noChangeArrowheads="1"/>
          </p:cNvSpPr>
          <p:nvPr/>
        </p:nvSpPr>
        <p:spPr bwMode="auto">
          <a:xfrm>
            <a:off x="5778047"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38055"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7641" y="1195388"/>
            <a:ext cx="611187" cy="460375"/>
          </a:xfrm>
          <a:prstGeom prst="rect">
            <a:avLst/>
          </a:prstGeom>
          <a:noFill/>
          <a:ln w="9525">
            <a:noFill/>
            <a:miter lim="800000"/>
            <a:headEnd/>
            <a:tailEnd/>
          </a:ln>
        </p:spPr>
        <p:txBody>
          <a:bodyPr wrap="none">
            <a:spAutoFit/>
          </a:bodyPr>
          <a:lstStyle/>
          <a:p>
            <a:r>
              <a:rPr lang="en-US" dirty="0"/>
              <a:t>2.0</a:t>
            </a:r>
          </a:p>
        </p:txBody>
      </p:sp>
      <p:pic>
        <p:nvPicPr>
          <p:cNvPr id="94210" name="Picture 2"/>
          <p:cNvPicPr>
            <a:picLocks noChangeAspect="1" noChangeArrowheads="1"/>
          </p:cNvPicPr>
          <p:nvPr/>
        </p:nvPicPr>
        <p:blipFill>
          <a:blip r:embed="rId5" cstate="print"/>
          <a:srcRect/>
          <a:stretch>
            <a:fillRect/>
          </a:stretch>
        </p:blipFill>
        <p:spPr bwMode="auto">
          <a:xfrm>
            <a:off x="5152965" y="2041281"/>
            <a:ext cx="3860409" cy="3489216"/>
          </a:xfrm>
          <a:prstGeom prst="rect">
            <a:avLst/>
          </a:prstGeom>
          <a:ln>
            <a:noFill/>
          </a:ln>
          <a:effectLst>
            <a:outerShdw blurRad="292100" dist="139700" dir="2700000" algn="tl" rotWithShape="0">
              <a:srgbClr val="333333">
                <a:alpha val="65000"/>
              </a:srgbClr>
            </a:outerShdw>
          </a:effectLst>
        </p:spPr>
      </p:pic>
      <p:sp>
        <p:nvSpPr>
          <p:cNvPr id="85" name="Diamond 84"/>
          <p:cNvSpPr/>
          <p:nvPr/>
        </p:nvSpPr>
        <p:spPr>
          <a:xfrm>
            <a:off x="8661682" y="4839286"/>
            <a:ext cx="211015" cy="211015"/>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4">
                                            <p:txEl>
                                              <p:pRg st="0" end="0"/>
                                            </p:txEl>
                                          </p:spTgt>
                                        </p:tgtEl>
                                        <p:attrNameLst>
                                          <p:attrName>style.visibility</p:attrName>
                                        </p:attrNameLst>
                                      </p:cBhvr>
                                      <p:to>
                                        <p:strVal val="visible"/>
                                      </p:to>
                                    </p:set>
                                    <p:anim calcmode="lin" valueType="num">
                                      <p:cBhvr additive="base">
                                        <p:cTn id="7" dur="500" fill="hold"/>
                                        <p:tgtEl>
                                          <p:spTgt spid="1740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08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10"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8"/>
                                        </p:tgtEl>
                                        <p:attrNameLst>
                                          <p:attrName>style.visibility</p:attrName>
                                        </p:attrNameLst>
                                      </p:cBhvr>
                                      <p:to>
                                        <p:strVal val="visible"/>
                                      </p:to>
                                    </p:set>
                                    <p:animEffect transition="in" filter="fade">
                                      <p:cBhvr>
                                        <p:cTn id="14" dur="500"/>
                                        <p:tgtEl>
                                          <p:spTgt spid="48"/>
                                        </p:tgtEl>
                                      </p:cBhvr>
                                    </p:animEffect>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Effect transition="in" filter="fade">
                                      <p:cBhvr>
                                        <p:cTn id="18" dur="500"/>
                                        <p:tgtEl>
                                          <p:spTgt spid="47"/>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anim calcmode="lin" valueType="num">
                                      <p:cBhvr>
                                        <p:cTn id="23" dur="500" fill="hold"/>
                                        <p:tgtEl>
                                          <p:spTgt spid="70"/>
                                        </p:tgtEl>
                                        <p:attrNameLst>
                                          <p:attrName>ppt_w</p:attrName>
                                        </p:attrNameLst>
                                      </p:cBhvr>
                                      <p:tavLst>
                                        <p:tav tm="0">
                                          <p:val>
                                            <p:fltVal val="0"/>
                                          </p:val>
                                        </p:tav>
                                        <p:tav tm="100000">
                                          <p:val>
                                            <p:strVal val="#ppt_w"/>
                                          </p:val>
                                        </p:tav>
                                      </p:tavLst>
                                    </p:anim>
                                    <p:anim calcmode="lin" valueType="num">
                                      <p:cBhvr>
                                        <p:cTn id="24" dur="500" fill="hold"/>
                                        <p:tgtEl>
                                          <p:spTgt spid="70"/>
                                        </p:tgtEl>
                                        <p:attrNameLst>
                                          <p:attrName>ppt_h</p:attrName>
                                        </p:attrNameLst>
                                      </p:cBhvr>
                                      <p:tavLst>
                                        <p:tav tm="0">
                                          <p:val>
                                            <p:fltVal val="0"/>
                                          </p:val>
                                        </p:tav>
                                        <p:tav tm="100000">
                                          <p:val>
                                            <p:strVal val="#ppt_h"/>
                                          </p:val>
                                        </p:tav>
                                      </p:tavLst>
                                    </p:anim>
                                    <p:animEffect transition="in" filter="fade">
                                      <p:cBhvr>
                                        <p:cTn id="25" dur="500"/>
                                        <p:tgtEl>
                                          <p:spTgt spid="70"/>
                                        </p:tgtEl>
                                      </p:cBhvr>
                                    </p:animEffect>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par>
                                <p:cTn id="26" presetID="53" presetClass="entr" presetSubtype="0" fill="hold" grpId="0" nodeType="withEffect">
                                  <p:stCondLst>
                                    <p:cond delay="0"/>
                                  </p:stCondLst>
                                  <p:childTnLst>
                                    <p:set>
                                      <p:cBhvr>
                                        <p:cTn id="27" dur="1" fill="hold">
                                          <p:stCondLst>
                                            <p:cond delay="0"/>
                                          </p:stCondLst>
                                        </p:cTn>
                                        <p:tgtEl>
                                          <p:spTgt spid="71"/>
                                        </p:tgtEl>
                                        <p:attrNameLst>
                                          <p:attrName>style.visibility</p:attrName>
                                        </p:attrNameLst>
                                      </p:cBhvr>
                                      <p:to>
                                        <p:strVal val="visible"/>
                                      </p:to>
                                    </p:set>
                                    <p:anim calcmode="lin" valueType="num">
                                      <p:cBhvr>
                                        <p:cTn id="28" dur="500" fill="hold"/>
                                        <p:tgtEl>
                                          <p:spTgt spid="71"/>
                                        </p:tgtEl>
                                        <p:attrNameLst>
                                          <p:attrName>ppt_w</p:attrName>
                                        </p:attrNameLst>
                                      </p:cBhvr>
                                      <p:tavLst>
                                        <p:tav tm="0">
                                          <p:val>
                                            <p:fltVal val="0"/>
                                          </p:val>
                                        </p:tav>
                                        <p:tav tm="100000">
                                          <p:val>
                                            <p:strVal val="#ppt_w"/>
                                          </p:val>
                                        </p:tav>
                                      </p:tavLst>
                                    </p:anim>
                                    <p:anim calcmode="lin" valueType="num">
                                      <p:cBhvr>
                                        <p:cTn id="29" dur="500" fill="hold"/>
                                        <p:tgtEl>
                                          <p:spTgt spid="71"/>
                                        </p:tgtEl>
                                        <p:attrNameLst>
                                          <p:attrName>ppt_h</p:attrName>
                                        </p:attrNameLst>
                                      </p:cBhvr>
                                      <p:tavLst>
                                        <p:tav tm="0">
                                          <p:val>
                                            <p:fltVal val="0"/>
                                          </p:val>
                                        </p:tav>
                                        <p:tav tm="100000">
                                          <p:val>
                                            <p:strVal val="#ppt_h"/>
                                          </p:val>
                                        </p:tav>
                                      </p:tavLst>
                                    </p:anim>
                                    <p:animEffect transition="in" filter="fade">
                                      <p:cBhvr>
                                        <p:cTn id="30" dur="500"/>
                                        <p:tgtEl>
                                          <p:spTgt spid="71"/>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72"/>
                                        </p:tgtEl>
                                        <p:attrNameLst>
                                          <p:attrName>style.visibility</p:attrName>
                                        </p:attrNameLst>
                                      </p:cBhvr>
                                      <p:to>
                                        <p:strVal val="visible"/>
                                      </p:to>
                                    </p:set>
                                    <p:anim calcmode="lin" valueType="num">
                                      <p:cBhvr>
                                        <p:cTn id="33" dur="500" fill="hold"/>
                                        <p:tgtEl>
                                          <p:spTgt spid="72"/>
                                        </p:tgtEl>
                                        <p:attrNameLst>
                                          <p:attrName>ppt_w</p:attrName>
                                        </p:attrNameLst>
                                      </p:cBhvr>
                                      <p:tavLst>
                                        <p:tav tm="0">
                                          <p:val>
                                            <p:fltVal val="0"/>
                                          </p:val>
                                        </p:tav>
                                        <p:tav tm="100000">
                                          <p:val>
                                            <p:strVal val="#ppt_w"/>
                                          </p:val>
                                        </p:tav>
                                      </p:tavLst>
                                    </p:anim>
                                    <p:anim calcmode="lin" valueType="num">
                                      <p:cBhvr>
                                        <p:cTn id="34" dur="500" fill="hold"/>
                                        <p:tgtEl>
                                          <p:spTgt spid="72"/>
                                        </p:tgtEl>
                                        <p:attrNameLst>
                                          <p:attrName>ppt_h</p:attrName>
                                        </p:attrNameLst>
                                      </p:cBhvr>
                                      <p:tavLst>
                                        <p:tav tm="0">
                                          <p:val>
                                            <p:fltVal val="0"/>
                                          </p:val>
                                        </p:tav>
                                        <p:tav tm="100000">
                                          <p:val>
                                            <p:strVal val="#ppt_h"/>
                                          </p:val>
                                        </p:tav>
                                      </p:tavLst>
                                    </p:anim>
                                    <p:animEffect transition="in" filter="fade">
                                      <p:cBhvr>
                                        <p:cTn id="35" dur="500"/>
                                        <p:tgtEl>
                                          <p:spTgt spid="7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74084">
                                            <p:txEl>
                                              <p:pRg st="1" end="1"/>
                                            </p:txEl>
                                          </p:spTgt>
                                        </p:tgtEl>
                                        <p:attrNameLst>
                                          <p:attrName>style.visibility</p:attrName>
                                        </p:attrNameLst>
                                      </p:cBhvr>
                                      <p:to>
                                        <p:strVal val="visible"/>
                                      </p:to>
                                    </p:set>
                                    <p:anim calcmode="lin" valueType="num">
                                      <p:cBhvr additive="base">
                                        <p:cTn id="40" dur="500" fill="hold"/>
                                        <p:tgtEl>
                                          <p:spTgt spid="174084">
                                            <p:txEl>
                                              <p:pRg st="1" end="1"/>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7408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4" name="arrow.wav"/>
                                        </p:tgtEl>
                                      </p:cMediaNode>
                                    </p:audio>
                                  </p:subTnLst>
                                </p:cTn>
                              </p:par>
                              <p:par>
                                <p:cTn id="42" presetID="10" presetClass="entr" presetSubtype="0" fill="hold" nodeType="withEffect">
                                  <p:stCondLst>
                                    <p:cond delay="0"/>
                                  </p:stCondLst>
                                  <p:childTnLst>
                                    <p:set>
                                      <p:cBhvr>
                                        <p:cTn id="43" dur="1" fill="hold">
                                          <p:stCondLst>
                                            <p:cond delay="0"/>
                                          </p:stCondLst>
                                        </p:cTn>
                                        <p:tgtEl>
                                          <p:spTgt spid="94210"/>
                                        </p:tgtEl>
                                        <p:attrNameLst>
                                          <p:attrName>style.visibility</p:attrName>
                                        </p:attrNameLst>
                                      </p:cBhvr>
                                      <p:to>
                                        <p:strVal val="visible"/>
                                      </p:to>
                                    </p:set>
                                    <p:animEffect transition="in" filter="fade">
                                      <p:cBhvr>
                                        <p:cTn id="44" dur="2000"/>
                                        <p:tgtEl>
                                          <p:spTgt spid="942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85"/>
                                        </p:tgtEl>
                                        <p:attrNameLst>
                                          <p:attrName>style.visibility</p:attrName>
                                        </p:attrNameLst>
                                      </p:cBhvr>
                                      <p:to>
                                        <p:strVal val="visible"/>
                                      </p:to>
                                    </p:set>
                                    <p:anim calcmode="lin" valueType="num">
                                      <p:cBhvr>
                                        <p:cTn id="49" dur="500" fill="hold"/>
                                        <p:tgtEl>
                                          <p:spTgt spid="85"/>
                                        </p:tgtEl>
                                        <p:attrNameLst>
                                          <p:attrName>ppt_w</p:attrName>
                                        </p:attrNameLst>
                                      </p:cBhvr>
                                      <p:tavLst>
                                        <p:tav tm="0">
                                          <p:val>
                                            <p:fltVal val="0"/>
                                          </p:val>
                                        </p:tav>
                                        <p:tav tm="100000">
                                          <p:val>
                                            <p:strVal val="#ppt_w"/>
                                          </p:val>
                                        </p:tav>
                                      </p:tavLst>
                                    </p:anim>
                                    <p:anim calcmode="lin" valueType="num">
                                      <p:cBhvr>
                                        <p:cTn id="50" dur="500" fill="hold"/>
                                        <p:tgtEl>
                                          <p:spTgt spid="85"/>
                                        </p:tgtEl>
                                        <p:attrNameLst>
                                          <p:attrName>ppt_h</p:attrName>
                                        </p:attrNameLst>
                                      </p:cBhvr>
                                      <p:tavLst>
                                        <p:tav tm="0">
                                          <p:val>
                                            <p:fltVal val="0"/>
                                          </p:val>
                                        </p:tav>
                                        <p:tav tm="100000">
                                          <p:val>
                                            <p:strVal val="#ppt_h"/>
                                          </p:val>
                                        </p:tav>
                                      </p:tavLst>
                                    </p:anim>
                                    <p:animEffect transition="in" filter="fade">
                                      <p:cBhvr>
                                        <p:cTn id="51" dur="500"/>
                                        <p:tgtEl>
                                          <p:spTgt spid="85"/>
                                        </p:tgtEl>
                                      </p:cBhvr>
                                    </p:animEffect>
                                  </p:childTnLst>
                                  <p:subTnLst>
                                    <p:audio>
                                      <p:cMediaNode>
                                        <p:cTn display="0" masterRel="sameClick">
                                          <p:stCondLst>
                                            <p:cond evt="begin" delay="0">
                                              <p:tn val="47"/>
                                            </p:cond>
                                          </p:stCondLst>
                                          <p:endCondLst>
                                            <p:cond evt="onStopAudio" delay="0">
                                              <p:tgtEl>
                                                <p:sldTgt/>
                                              </p:tgtEl>
                                            </p:cond>
                                          </p:endCondLst>
                                        </p:cTn>
                                        <p:tgtEl>
                                          <p:sndTgt r:embed="rId3" name="camera.wav"/>
                                        </p:tgtEl>
                                      </p:cMediaNode>
                                    </p:audio>
                                  </p:subTnLst>
                                </p:cTn>
                              </p:par>
                            </p:childTnLst>
                          </p:cTn>
                        </p:par>
                      </p:childTnLst>
                    </p:cTn>
                  </p:par>
                  <p:par>
                    <p:cTn id="52" fill="hold">
                      <p:stCondLst>
                        <p:cond delay="indefinite"/>
                      </p:stCondLst>
                      <p:childTnLst>
                        <p:par>
                          <p:cTn id="53" fill="hold">
                            <p:stCondLst>
                              <p:cond delay="0"/>
                            </p:stCondLst>
                            <p:childTnLst>
                              <p:par>
                                <p:cTn id="54" presetID="6" presetClass="emph" presetSubtype="0" repeatCount="indefinite" accel="50000" decel="50000" autoRev="1" fill="hold" nodeType="clickEffect">
                                  <p:stCondLst>
                                    <p:cond delay="0"/>
                                  </p:stCondLst>
                                  <p:childTnLst>
                                    <p:animScale>
                                      <p:cBhvr>
                                        <p:cTn id="55" dur="3000" fill="hold"/>
                                        <p:tgtEl>
                                          <p:spTgt spid="47"/>
                                        </p:tgtEl>
                                      </p:cBhvr>
                                      <p:by x="25000" y="100000"/>
                                    </p:animScale>
                                  </p:childTnLst>
                                </p:cTn>
                              </p:par>
                              <p:par>
                                <p:cTn id="56"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57" dur="3000" fill="hold"/>
                                        <p:tgtEl>
                                          <p:spTgt spid="47"/>
                                        </p:tgtEl>
                                        <p:attrNameLst>
                                          <p:attrName>ppt_x</p:attrName>
                                          <p:attrName>ppt_y</p:attrName>
                                        </p:attrNameLst>
                                      </p:cBhvr>
                                      <p:rCtr x="-68" y="0"/>
                                    </p:animMotion>
                                  </p:childTnLst>
                                </p:cTn>
                              </p:par>
                              <p:par>
                                <p:cTn id="58"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59" dur="3000" fill="hold"/>
                                        <p:tgtEl>
                                          <p:spTgt spid="48"/>
                                        </p:tgtEl>
                                        <p:attrNameLst>
                                          <p:attrName>ppt_x</p:attrName>
                                          <p:attrName>ppt_y</p:attrName>
                                        </p:attrNameLst>
                                      </p:cBhvr>
                                      <p:rCtr x="-114" y="0"/>
                                    </p:animMotion>
                                  </p:childTnLst>
                                </p:cTn>
                              </p:par>
                              <p:par>
                                <p:cTn id="60" presetID="35" presetClass="path" presetSubtype="0" repeatCount="indefinite" accel="50000" decel="50000" autoRev="1" fill="hold" grpId="1" nodeType="withEffect">
                                  <p:stCondLst>
                                    <p:cond delay="0"/>
                                  </p:stCondLst>
                                  <p:childTnLst>
                                    <p:animMotion origin="layout" path="M -5.55556E-7 9.24855E-7 L -0.30868 -0.40809 " pathEditMode="relative" rAng="0" ptsTypes="AA">
                                      <p:cBhvr>
                                        <p:cTn id="61" dur="3000" fill="hold"/>
                                        <p:tgtEl>
                                          <p:spTgt spid="85"/>
                                        </p:tgtEl>
                                        <p:attrNameLst>
                                          <p:attrName>ppt_x</p:attrName>
                                          <p:attrName>ppt_y</p:attrName>
                                        </p:attrNameLst>
                                      </p:cBhvr>
                                      <p:rCtr x="-154" y="-204"/>
                                    </p:animMotion>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174084">
                                            <p:txEl>
                                              <p:pRg st="2" end="2"/>
                                            </p:txEl>
                                          </p:spTgt>
                                        </p:tgtEl>
                                        <p:attrNameLst>
                                          <p:attrName>style.visibility</p:attrName>
                                        </p:attrNameLst>
                                      </p:cBhvr>
                                      <p:to>
                                        <p:strVal val="visible"/>
                                      </p:to>
                                    </p:set>
                                    <p:anim calcmode="lin" valueType="num">
                                      <p:cBhvr additive="base">
                                        <p:cTn id="66"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4"/>
                                            </p:cond>
                                          </p:stCondLst>
                                          <p:endCondLst>
                                            <p:cond evt="onStopAudio" delay="0">
                                              <p:tgtEl>
                                                <p:sldTgt/>
                                              </p:tgtEl>
                                            </p:cond>
                                          </p:endCondLst>
                                        </p:cTn>
                                        <p:tgtEl>
                                          <p:sndTgt r:embed="rId4" name="arrow.wav"/>
                                        </p:tgtEl>
                                      </p:cMediaNode>
                                    </p:audio>
                                  </p:sub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174084">
                                            <p:txEl>
                                              <p:pRg st="3" end="3"/>
                                            </p:txEl>
                                          </p:spTgt>
                                        </p:tgtEl>
                                        <p:attrNameLst>
                                          <p:attrName>style.visibility</p:attrName>
                                        </p:attrNameLst>
                                      </p:cBhvr>
                                      <p:to>
                                        <p:strVal val="visible"/>
                                      </p:to>
                                    </p:set>
                                    <p:anim calcmode="lin" valueType="num">
                                      <p:cBhvr additive="base">
                                        <p:cTn id="72"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0"/>
                                            </p:cond>
                                          </p:stCondLst>
                                          <p:endCondLst>
                                            <p:cond evt="onStopAudio" delay="0">
                                              <p:tgtEl>
                                                <p:sldTgt/>
                                              </p:tgtEl>
                                            </p:cond>
                                          </p:endCondLst>
                                        </p:cTn>
                                        <p:tgtEl>
                                          <p:sndTgt r:embed="rId4" name="arrow.wav"/>
                                        </p:tgtEl>
                                      </p:cMediaNode>
                                    </p:audio>
                                  </p:sub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174084">
                                            <p:txEl>
                                              <p:pRg st="4" end="4"/>
                                            </p:txEl>
                                          </p:spTgt>
                                        </p:tgtEl>
                                        <p:attrNameLst>
                                          <p:attrName>style.visibility</p:attrName>
                                        </p:attrNameLst>
                                      </p:cBhvr>
                                      <p:to>
                                        <p:strVal val="visible"/>
                                      </p:to>
                                    </p:set>
                                    <p:anim calcmode="lin" valueType="num">
                                      <p:cBhvr additive="base">
                                        <p:cTn id="78"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6"/>
                                            </p:cond>
                                          </p:stCondLst>
                                          <p:endCondLst>
                                            <p:cond evt="onStopAudio" delay="0">
                                              <p:tgtEl>
                                                <p:sldTgt/>
                                              </p:tgtEl>
                                            </p:cond>
                                          </p:endCondLst>
                                        </p:cTn>
                                        <p:tgtEl>
                                          <p:sndTgt r:embed="rId4" name="arrow.wav"/>
                                        </p:tgtEl>
                                      </p:cMediaNode>
                                    </p:audio>
                                  </p:sub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174084">
                                            <p:txEl>
                                              <p:pRg st="5" end="5"/>
                                            </p:txEl>
                                          </p:spTgt>
                                        </p:tgtEl>
                                        <p:attrNameLst>
                                          <p:attrName>style.visibility</p:attrName>
                                        </p:attrNameLst>
                                      </p:cBhvr>
                                      <p:to>
                                        <p:strVal val="visible"/>
                                      </p:to>
                                    </p:set>
                                    <p:anim calcmode="lin" valueType="num">
                                      <p:cBhvr additive="base">
                                        <p:cTn id="84"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animBg="1"/>
      <p:bldP spid="70" grpId="0"/>
      <p:bldP spid="71" grpId="0"/>
      <p:bldP spid="72" grpId="0"/>
      <p:bldP spid="85" grpId="0" animBg="1"/>
      <p:bldP spid="85" grpId="1"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4.0-kg mass is                                                 placed on a spring’s end and                                                    displaced 2.0 m to the right.</a:t>
            </a:r>
          </a:p>
          <a:p>
            <a:pPr>
              <a:buFontTx/>
              <a:buNone/>
              <a:defRPr/>
            </a:pPr>
            <a:r>
              <a:rPr lang="en-US" altLang="en-US" sz="2400" dirty="0" smtClean="0">
                <a:solidFill>
                  <a:srgbClr val="000000"/>
                </a:solidFill>
                <a:cs typeface="Times New Roman" pitchFamily="18" charset="0"/>
                <a:sym typeface="Symbol" pitchFamily="18" charset="2"/>
              </a:rPr>
              <a:t>The spring force </a:t>
            </a:r>
            <a:r>
              <a:rPr lang="en-US" altLang="en-US" sz="2400" i="1" dirty="0" smtClean="0">
                <a:solidFill>
                  <a:srgbClr val="000000"/>
                </a:solidFill>
                <a:cs typeface="Times New Roman" pitchFamily="18" charset="0"/>
                <a:sym typeface="Symbol" pitchFamily="18" charset="2"/>
              </a:rPr>
              <a:t>F </a:t>
            </a:r>
            <a:r>
              <a:rPr lang="en-US" altLang="en-US" sz="2400" dirty="0" smtClean="0">
                <a:solidFill>
                  <a:srgbClr val="000000"/>
                </a:solidFill>
                <a:cs typeface="Times New Roman" pitchFamily="18" charset="0"/>
                <a:sym typeface="Symbol" pitchFamily="18" charset="2"/>
              </a:rPr>
              <a:t>vs. its                                                            displacement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from equilibrium                                                      is shown in the graph.</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(b) Find the spring constant of                                                       the spring.</a:t>
            </a:r>
          </a:p>
          <a:p>
            <a:pPr>
              <a:buFontTx/>
              <a:buNone/>
              <a:defRPr/>
            </a:pPr>
            <a:r>
              <a:rPr lang="en-US" altLang="en-US" sz="2400" dirty="0" smtClean="0">
                <a:solidFill>
                  <a:srgbClr val="000000"/>
                </a:solidFill>
                <a:latin typeface="+mn-lt"/>
                <a:cs typeface="Times New Roman" pitchFamily="18" charset="0"/>
                <a:sym typeface="Symbol" pitchFamily="18" charset="2"/>
              </a:rPr>
              <a:t>SOLUTION:  Use Hooke’s law: </a:t>
            </a:r>
            <a:r>
              <a:rPr lang="en-US" altLang="en-US" sz="2400" i="1" dirty="0" smtClean="0">
                <a:solidFill>
                  <a:srgbClr val="000000"/>
                </a:solidFill>
                <a:latin typeface="+mn-lt"/>
                <a:cs typeface="Times New Roman" pitchFamily="18" charset="0"/>
                <a:sym typeface="Symbol" pitchFamily="18" charset="2"/>
              </a:rPr>
              <a:t>F</a:t>
            </a:r>
            <a:r>
              <a:rPr lang="en-US" altLang="en-US" sz="2400" dirty="0" smtClean="0">
                <a:solidFill>
                  <a:srgbClr val="000000"/>
                </a:solidFill>
                <a:latin typeface="+mn-lt"/>
                <a:cs typeface="Times New Roman" pitchFamily="18" charset="0"/>
                <a:sym typeface="Symbol" pitchFamily="18" charset="2"/>
              </a:rPr>
              <a:t> = -</a:t>
            </a:r>
            <a:r>
              <a:rPr lang="en-US" altLang="en-US" sz="2400" i="1" dirty="0" err="1" smtClean="0">
                <a:solidFill>
                  <a:srgbClr val="000000"/>
                </a:solidFill>
                <a:latin typeface="+mn-lt"/>
                <a:cs typeface="Times New Roman" pitchFamily="18" charset="0"/>
                <a:sym typeface="Symbol" pitchFamily="18" charset="2"/>
              </a:rPr>
              <a:t>kx</a:t>
            </a:r>
            <a:r>
              <a:rPr lang="en-US" altLang="en-US" sz="2400" dirty="0" smtClean="0">
                <a:solidFill>
                  <a:srgbClr val="000000"/>
                </a:solidFill>
                <a:latin typeface="+mn-lt"/>
                <a:cs typeface="Times New Roman" pitchFamily="18" charset="0"/>
                <a:sym typeface="Symbol" pitchFamily="18" charset="2"/>
              </a:rPr>
              <a:t>.</a:t>
            </a:r>
          </a:p>
          <a:p>
            <a:pPr>
              <a:buFontTx/>
              <a:buNone/>
              <a:defRPr/>
            </a:pPr>
            <a:r>
              <a:rPr lang="en-US" altLang="en-US" sz="2400" dirty="0" smtClean="0">
                <a:solidFill>
                  <a:srgbClr val="000000"/>
                </a:solidFill>
                <a:cs typeface="Times New Roman" pitchFamily="18" charset="0"/>
                <a:sym typeface="Symbol" pitchFamily="18" charset="2"/>
              </a:rPr>
              <a:t>Pick any </a:t>
            </a:r>
            <a:r>
              <a:rPr lang="en-US" altLang="en-US" sz="2400" i="1" dirty="0" smtClean="0">
                <a:solidFill>
                  <a:srgbClr val="000000"/>
                </a:solidFill>
                <a:cs typeface="Times New Roman" pitchFamily="18" charset="0"/>
                <a:sym typeface="Symbol" pitchFamily="18" charset="2"/>
              </a:rPr>
              <a:t>F</a:t>
            </a:r>
            <a:r>
              <a:rPr lang="en-US" altLang="en-US" sz="2400" dirty="0" smtClean="0">
                <a:solidFill>
                  <a:srgbClr val="000000"/>
                </a:solidFill>
                <a:cs typeface="Times New Roman" pitchFamily="18" charset="0"/>
                <a:sym typeface="Symbol" pitchFamily="18" charset="2"/>
              </a:rPr>
              <a:t> and any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Use </a:t>
            </a:r>
            <a:r>
              <a:rPr lang="en-US" altLang="en-US" sz="2400" i="1" dirty="0" smtClean="0">
                <a:solidFill>
                  <a:srgbClr val="000000"/>
                </a:solidFill>
                <a:cs typeface="Times New Roman" pitchFamily="18" charset="0"/>
                <a:sym typeface="Symbol" pitchFamily="18" charset="2"/>
              </a:rPr>
              <a:t>k</a:t>
            </a:r>
            <a:r>
              <a:rPr lang="en-US" altLang="en-US" sz="2400" dirty="0" smtClean="0">
                <a:solidFill>
                  <a:srgbClr val="000000"/>
                </a:solidFill>
                <a:cs typeface="Times New Roman" pitchFamily="18" charset="0"/>
                <a:sym typeface="Symbol" pitchFamily="18" charset="2"/>
              </a:rPr>
              <a:t> = -</a:t>
            </a:r>
            <a:r>
              <a:rPr lang="en-US" altLang="en-US" sz="2400" i="1" dirty="0" smtClean="0">
                <a:solidFill>
                  <a:srgbClr val="000000"/>
                </a:solidFill>
                <a:cs typeface="Times New Roman" pitchFamily="18" charset="0"/>
                <a:sym typeface="Symbol" pitchFamily="18" charset="2"/>
              </a:rPr>
              <a:t>F / x</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cs typeface="Times New Roman" pitchFamily="18" charset="0"/>
              <a:sym typeface="Symbol"/>
            </a:endParaRPr>
          </a:p>
          <a:p>
            <a:pPr>
              <a:buFontTx/>
              <a:buNone/>
              <a:defRPr/>
            </a:pPr>
            <a:r>
              <a:rPr lang="en-US" altLang="en-US" sz="2400" dirty="0" smtClean="0">
                <a:solidFill>
                  <a:srgbClr val="000000"/>
                </a:solidFill>
                <a:cs typeface="Times New Roman" pitchFamily="18" charset="0"/>
                <a:sym typeface="Symbol" pitchFamily="18" charset="2"/>
              </a:rPr>
              <a:t>Thus </a:t>
            </a:r>
            <a:r>
              <a:rPr lang="en-US" altLang="en-US" sz="2400" i="1" dirty="0" smtClean="0">
                <a:solidFill>
                  <a:srgbClr val="000000"/>
                </a:solidFill>
                <a:cs typeface="Times New Roman" pitchFamily="18" charset="0"/>
                <a:sym typeface="Symbol" pitchFamily="18" charset="2"/>
              </a:rPr>
              <a:t>k</a:t>
            </a:r>
            <a:r>
              <a:rPr lang="en-US" altLang="en-US" sz="2400" dirty="0" smtClean="0">
                <a:solidFill>
                  <a:srgbClr val="000000"/>
                </a:solidFill>
                <a:cs typeface="Times New Roman" pitchFamily="18" charset="0"/>
                <a:sym typeface="Symbol" pitchFamily="18" charset="2"/>
              </a:rPr>
              <a:t> = -(-5.0 N) </a:t>
            </a:r>
            <a:r>
              <a:rPr lang="en-US" altLang="en-US" sz="2400" i="1" dirty="0" smtClean="0">
                <a:solidFill>
                  <a:srgbClr val="000000"/>
                </a:solidFill>
                <a:cs typeface="Times New Roman" pitchFamily="18" charset="0"/>
                <a:sym typeface="Symbol" pitchFamily="18" charset="2"/>
              </a:rPr>
              <a:t>/ </a:t>
            </a:r>
            <a:r>
              <a:rPr lang="en-US" altLang="en-US" sz="2400" dirty="0" smtClean="0">
                <a:solidFill>
                  <a:srgbClr val="000000"/>
                </a:solidFill>
                <a:cs typeface="Times New Roman" pitchFamily="18" charset="0"/>
                <a:sym typeface="Symbol" pitchFamily="18" charset="2"/>
              </a:rPr>
              <a:t>1.0 m = 5.0 Nm</a:t>
            </a:r>
            <a:r>
              <a:rPr lang="en-US" altLang="en-US" sz="2400" baseline="30000" dirty="0" smtClean="0">
                <a:solidFill>
                  <a:srgbClr val="000000"/>
                </a:solidFill>
                <a:cs typeface="Times New Roman" pitchFamily="18" charset="0"/>
                <a:sym typeface="Symbol" pitchFamily="18" charset="2"/>
              </a:rPr>
              <a:t>-1</a:t>
            </a:r>
            <a:r>
              <a:rPr lang="en-US" altLang="en-US" sz="2400" dirty="0" smtClean="0">
                <a:solidFill>
                  <a:srgbClr val="000000"/>
                </a:solidFill>
                <a:cs typeface="Times New Roman" pitchFamily="18" charset="0"/>
                <a:sym typeface="Symbol" pitchFamily="18" charset="2"/>
              </a:rPr>
              <a:t>.</a:t>
            </a:r>
            <a:endParaRPr lang="en-US" altLang="en-US" sz="2400" dirty="0" smtClean="0">
              <a:solidFill>
                <a:srgbClr val="000000"/>
              </a:solidFill>
              <a:latin typeface="+mn-lt"/>
              <a:cs typeface="Times New Roman" pitchFamily="18" charset="0"/>
              <a:sym typeface="Symbol" pitchFamily="18" charset="2"/>
            </a:endParaRPr>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70" name="TextBox 5"/>
          <p:cNvSpPr txBox="1">
            <a:spLocks noChangeArrowheads="1"/>
          </p:cNvSpPr>
          <p:nvPr/>
        </p:nvSpPr>
        <p:spPr bwMode="auto">
          <a:xfrm>
            <a:off x="5778047"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38055"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7641" y="1195388"/>
            <a:ext cx="611187" cy="460375"/>
          </a:xfrm>
          <a:prstGeom prst="rect">
            <a:avLst/>
          </a:prstGeom>
          <a:noFill/>
          <a:ln w="9525">
            <a:noFill/>
            <a:miter lim="800000"/>
            <a:headEnd/>
            <a:tailEnd/>
          </a:ln>
        </p:spPr>
        <p:txBody>
          <a:bodyPr wrap="none">
            <a:spAutoFit/>
          </a:bodyPr>
          <a:lstStyle/>
          <a:p>
            <a:r>
              <a:rPr lang="en-US" dirty="0"/>
              <a:t>2.0</a:t>
            </a:r>
          </a:p>
        </p:txBody>
      </p:sp>
      <p:pic>
        <p:nvPicPr>
          <p:cNvPr id="94210" name="Picture 2"/>
          <p:cNvPicPr>
            <a:picLocks noChangeAspect="1" noChangeArrowheads="1"/>
          </p:cNvPicPr>
          <p:nvPr/>
        </p:nvPicPr>
        <p:blipFill>
          <a:blip r:embed="rId6" cstate="print"/>
          <a:srcRect/>
          <a:stretch>
            <a:fillRect/>
          </a:stretch>
        </p:blipFill>
        <p:spPr bwMode="auto">
          <a:xfrm>
            <a:off x="5152965" y="2041281"/>
            <a:ext cx="3860409" cy="3489216"/>
          </a:xfrm>
          <a:prstGeom prst="rect">
            <a:avLst/>
          </a:prstGeom>
          <a:ln>
            <a:noFill/>
          </a:ln>
          <a:effectLst>
            <a:outerShdw blurRad="292100" dist="139700" dir="2700000" algn="tl" rotWithShape="0">
              <a:srgbClr val="333333">
                <a:alpha val="65000"/>
              </a:srgbClr>
            </a:outerShdw>
          </a:effectLst>
        </p:spPr>
      </p:pic>
      <p:sp>
        <p:nvSpPr>
          <p:cNvPr id="85" name="Diamond 84"/>
          <p:cNvSpPr/>
          <p:nvPr/>
        </p:nvSpPr>
        <p:spPr>
          <a:xfrm>
            <a:off x="8661682" y="4839286"/>
            <a:ext cx="211015" cy="211015"/>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rot="5400000">
            <a:off x="7624689" y="3545851"/>
            <a:ext cx="1126209" cy="224290"/>
          </a:xfrm>
          <a:prstGeom prst="straightConnector1">
            <a:avLst/>
          </a:prstGeom>
          <a:ln w="28575">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TextBox 28"/>
          <p:cNvSpPr txBox="1">
            <a:spLocks noChangeArrowheads="1"/>
          </p:cNvSpPr>
          <p:nvPr/>
        </p:nvSpPr>
        <p:spPr bwMode="auto">
          <a:xfrm>
            <a:off x="7257844" y="2290325"/>
            <a:ext cx="1632938" cy="830997"/>
          </a:xfrm>
          <a:prstGeom prst="rect">
            <a:avLst/>
          </a:prstGeom>
          <a:solidFill>
            <a:schemeClr val="bg1">
              <a:alpha val="50000"/>
            </a:schemeClr>
          </a:solidFill>
          <a:ln w="9525">
            <a:noFill/>
            <a:miter lim="800000"/>
            <a:headEnd/>
            <a:tailEnd/>
          </a:ln>
        </p:spPr>
        <p:txBody>
          <a:bodyPr wrap="square">
            <a:spAutoFit/>
          </a:bodyPr>
          <a:lstStyle/>
          <a:p>
            <a:pPr algn="ctr"/>
            <a:r>
              <a:rPr lang="en-US" i="1" dirty="0" smtClean="0"/>
              <a:t>F</a:t>
            </a:r>
            <a:r>
              <a:rPr lang="en-US" dirty="0" smtClean="0"/>
              <a:t> = -5.0 N</a:t>
            </a:r>
          </a:p>
          <a:p>
            <a:pPr algn="ctr"/>
            <a:r>
              <a:rPr lang="en-US" i="1" dirty="0" smtClean="0"/>
              <a:t>x </a:t>
            </a:r>
            <a:r>
              <a:rPr lang="en-US" dirty="0" smtClean="0"/>
              <a:t>= 1.0 m</a:t>
            </a:r>
            <a:endParaRPr lang="en-US" dirty="0"/>
          </a:p>
        </p:txBody>
      </p:sp>
      <p:sp>
        <p:nvSpPr>
          <p:cNvPr id="29" name="Freeform 28"/>
          <p:cNvSpPr/>
          <p:nvPr/>
        </p:nvSpPr>
        <p:spPr>
          <a:xfrm>
            <a:off x="5795890" y="4220307"/>
            <a:ext cx="2264898" cy="858129"/>
          </a:xfrm>
          <a:custGeom>
            <a:avLst/>
            <a:gdLst>
              <a:gd name="connsiteX0" fmla="*/ 0 w 2222695"/>
              <a:gd name="connsiteY0" fmla="*/ 0 h 787790"/>
              <a:gd name="connsiteX1" fmla="*/ 2222695 w 2222695"/>
              <a:gd name="connsiteY1" fmla="*/ 28135 h 787790"/>
              <a:gd name="connsiteX2" fmla="*/ 2222695 w 2222695"/>
              <a:gd name="connsiteY2" fmla="*/ 787790 h 787790"/>
            </a:gdLst>
            <a:ahLst/>
            <a:cxnLst>
              <a:cxn ang="0">
                <a:pos x="connsiteX0" y="connsiteY0"/>
              </a:cxn>
              <a:cxn ang="0">
                <a:pos x="connsiteX1" y="connsiteY1"/>
              </a:cxn>
              <a:cxn ang="0">
                <a:pos x="connsiteX2" y="connsiteY2"/>
              </a:cxn>
            </a:cxnLst>
            <a:rect l="l" t="t" r="r" b="b"/>
            <a:pathLst>
              <a:path w="2222695" h="787790">
                <a:moveTo>
                  <a:pt x="0" y="0"/>
                </a:moveTo>
                <a:lnTo>
                  <a:pt x="2222695" y="28135"/>
                </a:lnTo>
                <a:lnTo>
                  <a:pt x="2222695" y="787790"/>
                </a:lnTo>
              </a:path>
            </a:pathLst>
          </a:cu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nodeType="withEffect">
                                  <p:stCondLst>
                                    <p:cond delay="0"/>
                                  </p:stCondLst>
                                  <p:childTnLst>
                                    <p:animScale>
                                      <p:cBhvr>
                                        <p:cTn id="6" dur="3000" fill="hold"/>
                                        <p:tgtEl>
                                          <p:spTgt spid="47"/>
                                        </p:tgtEl>
                                      </p:cBhvr>
                                      <p:by x="25000" y="100000"/>
                                    </p:animScale>
                                  </p:childTnLst>
                                </p:cTn>
                              </p:par>
                              <p:par>
                                <p:cTn id="7"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8" dur="3000" fill="hold"/>
                                        <p:tgtEl>
                                          <p:spTgt spid="47"/>
                                        </p:tgtEl>
                                        <p:attrNameLst>
                                          <p:attrName>ppt_x</p:attrName>
                                          <p:attrName>ppt_y</p:attrName>
                                        </p:attrNameLst>
                                      </p:cBhvr>
                                      <p:rCtr x="-68" y="0"/>
                                    </p:animMotion>
                                  </p:childTnLst>
                                </p:cTn>
                              </p:par>
                              <p:par>
                                <p:cTn id="9"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10" dur="3000" fill="hold"/>
                                        <p:tgtEl>
                                          <p:spTgt spid="48"/>
                                        </p:tgtEl>
                                        <p:attrNameLst>
                                          <p:attrName>ppt_x</p:attrName>
                                          <p:attrName>ppt_y</p:attrName>
                                        </p:attrNameLst>
                                      </p:cBhvr>
                                      <p:rCtr x="-114" y="0"/>
                                    </p:animMotion>
                                  </p:childTnLst>
                                </p:cTn>
                              </p:par>
                              <p:par>
                                <p:cTn id="11" presetID="35" presetClass="path" presetSubtype="0" repeatCount="indefinite" accel="50000" decel="50000" autoRev="1" fill="hold" grpId="0" nodeType="withEffect">
                                  <p:stCondLst>
                                    <p:cond delay="0"/>
                                  </p:stCondLst>
                                  <p:childTnLst>
                                    <p:animMotion origin="layout" path="M -5.55556E-7 9.24855E-7 L -0.30868 -0.40809 " pathEditMode="relative" rAng="0" ptsTypes="AA">
                                      <p:cBhvr>
                                        <p:cTn id="12" dur="3000" fill="hold"/>
                                        <p:tgtEl>
                                          <p:spTgt spid="85"/>
                                        </p:tgtEl>
                                        <p:attrNameLst>
                                          <p:attrName>ppt_x</p:attrName>
                                          <p:attrName>ppt_y</p:attrName>
                                        </p:attrNameLst>
                                      </p:cBhvr>
                                      <p:rCtr x="-154" y="-204"/>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2" end="2"/>
                                            </p:txEl>
                                          </p:spTgt>
                                        </p:tgtEl>
                                        <p:attrNameLst>
                                          <p:attrName>style.visibility</p:attrName>
                                        </p:attrNameLst>
                                      </p:cBhvr>
                                      <p:to>
                                        <p:strVal val="visible"/>
                                      </p:to>
                                    </p:set>
                                    <p:anim calcmode="lin" valueType="num">
                                      <p:cBhvr additive="base">
                                        <p:cTn id="17"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3" end="3"/>
                                            </p:txEl>
                                          </p:spTgt>
                                        </p:tgtEl>
                                        <p:attrNameLst>
                                          <p:attrName>style.visibility</p:attrName>
                                        </p:attrNameLst>
                                      </p:cBhvr>
                                      <p:to>
                                        <p:strVal val="visible"/>
                                      </p:to>
                                    </p:set>
                                    <p:anim calcmode="lin" valueType="num">
                                      <p:cBhvr additive="base">
                                        <p:cTn id="23"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4" end="4"/>
                                            </p:txEl>
                                          </p:spTgt>
                                        </p:tgtEl>
                                        <p:attrNameLst>
                                          <p:attrName>style.visibility</p:attrName>
                                        </p:attrNameLst>
                                      </p:cBhvr>
                                      <p:to>
                                        <p:strVal val="visible"/>
                                      </p:to>
                                    </p:set>
                                    <p:anim calcmode="lin" valueType="num">
                                      <p:cBhvr additive="base">
                                        <p:cTn id="29"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wipe(up)">
                                      <p:cBhvr>
                                        <p:cTn id="35" dur="500"/>
                                        <p:tgtEl>
                                          <p:spTgt spid="26"/>
                                        </p:tgtEl>
                                      </p:cBhvr>
                                    </p:animEffect>
                                  </p:childTnLst>
                                  <p:subTnLst>
                                    <p:audio>
                                      <p:cMediaNode>
                                        <p:cTn display="0" masterRel="sameClick">
                                          <p:stCondLst>
                                            <p:cond evt="begin" delay="0">
                                              <p:tn val="33"/>
                                            </p:cond>
                                          </p:stCondLst>
                                          <p:endCondLst>
                                            <p:cond evt="onStopAudio" delay="0">
                                              <p:tgtEl>
                                                <p:sldTgt/>
                                              </p:tgtEl>
                                            </p:cond>
                                          </p:endCondLst>
                                        </p:cTn>
                                        <p:tgtEl>
                                          <p:sndTgt r:embed="rId5" name="suction.wav"/>
                                        </p:tgtEl>
                                      </p:cMediaNode>
                                    </p:audio>
                                  </p:sub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left)">
                                      <p:cBhvr>
                                        <p:cTn id="40" dur="500"/>
                                        <p:tgtEl>
                                          <p:spTgt spid="29"/>
                                        </p:tgtEl>
                                      </p:cBhvr>
                                    </p:animEffect>
                                  </p:childTnLst>
                                  <p:subTnLst>
                                    <p:audio>
                                      <p:cMediaNode>
                                        <p:cTn display="0" masterRel="sameClick">
                                          <p:stCondLst>
                                            <p:cond evt="begin" delay="0">
                                              <p:tn val="38"/>
                                            </p:cond>
                                          </p:stCondLst>
                                          <p:endCondLst>
                                            <p:cond evt="onStopAudio" delay="0">
                                              <p:tgtEl>
                                                <p:sldTgt/>
                                              </p:tgtEl>
                                            </p:cond>
                                          </p:endCondLst>
                                        </p:cTn>
                                        <p:tgtEl>
                                          <p:sndTgt r:embed="rId5" name="suction.wav"/>
                                        </p:tgtEl>
                                      </p:cMediaNode>
                                    </p:audio>
                                  </p:subTnLst>
                                </p:cTn>
                              </p:par>
                            </p:childTnLst>
                          </p:cTn>
                        </p:par>
                      </p:childTnLst>
                    </p:cTn>
                  </p:par>
                  <p:par>
                    <p:cTn id="41" fill="hold">
                      <p:stCondLst>
                        <p:cond delay="indefinite"/>
                      </p:stCondLst>
                      <p:childTnLst>
                        <p:par>
                          <p:cTn id="42" fill="hold">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 calcmode="lin" valueType="num">
                                      <p:cBhvr>
                                        <p:cTn id="45" dur="500" fill="hold"/>
                                        <p:tgtEl>
                                          <p:spTgt spid="28"/>
                                        </p:tgtEl>
                                        <p:attrNameLst>
                                          <p:attrName>ppt_w</p:attrName>
                                        </p:attrNameLst>
                                      </p:cBhvr>
                                      <p:tavLst>
                                        <p:tav tm="0">
                                          <p:val>
                                            <p:fltVal val="0"/>
                                          </p:val>
                                        </p:tav>
                                        <p:tav tm="100000">
                                          <p:val>
                                            <p:strVal val="#ppt_w"/>
                                          </p:val>
                                        </p:tav>
                                      </p:tavLst>
                                    </p:anim>
                                    <p:anim calcmode="lin" valueType="num">
                                      <p:cBhvr>
                                        <p:cTn id="46" dur="500" fill="hold"/>
                                        <p:tgtEl>
                                          <p:spTgt spid="28"/>
                                        </p:tgtEl>
                                        <p:attrNameLst>
                                          <p:attrName>ppt_h</p:attrName>
                                        </p:attrNameLst>
                                      </p:cBhvr>
                                      <p:tavLst>
                                        <p:tav tm="0">
                                          <p:val>
                                            <p:fltVal val="0"/>
                                          </p:val>
                                        </p:tav>
                                        <p:tav tm="100000">
                                          <p:val>
                                            <p:strVal val="#ppt_h"/>
                                          </p:val>
                                        </p:tav>
                                      </p:tavLst>
                                    </p:anim>
                                    <p:animEffect transition="in" filter="fade">
                                      <p:cBhvr>
                                        <p:cTn id="47" dur="500"/>
                                        <p:tgtEl>
                                          <p:spTgt spid="28"/>
                                        </p:tgtEl>
                                      </p:cBhvr>
                                    </p:animEffect>
                                  </p:childTnLst>
                                  <p:subTnLst>
                                    <p:audio>
                                      <p:cMediaNode>
                                        <p:cTn display="0" masterRel="sameClick">
                                          <p:stCondLst>
                                            <p:cond evt="begin" delay="0">
                                              <p:tn val="43"/>
                                            </p:cond>
                                          </p:stCondLst>
                                          <p:endCondLst>
                                            <p:cond evt="onStopAudio" delay="0">
                                              <p:tgtEl>
                                                <p:sldTgt/>
                                              </p:tgtEl>
                                            </p:cond>
                                          </p:endCondLst>
                                        </p:cTn>
                                        <p:tgtEl>
                                          <p:sndTgt r:embed="rId5" name="suction.wav"/>
                                        </p:tgtEl>
                                      </p:cMediaNode>
                                    </p:audio>
                                  </p:sub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74084">
                                            <p:txEl>
                                              <p:pRg st="5" end="5"/>
                                            </p:txEl>
                                          </p:spTgt>
                                        </p:tgtEl>
                                        <p:attrNameLst>
                                          <p:attrName>style.visibility</p:attrName>
                                        </p:attrNameLst>
                                      </p:cBhvr>
                                      <p:to>
                                        <p:strVal val="visible"/>
                                      </p:to>
                                    </p:set>
                                    <p:anim calcmode="lin" valueType="num">
                                      <p:cBhvr additive="base">
                                        <p:cTn id="52"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0"/>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28" grpId="0" animBg="1"/>
      <p:bldP spid="2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4.0-kg mass is                                                 placed on a spring’s end and                                                    displaced 2.0 m to the right.</a:t>
            </a:r>
          </a:p>
          <a:p>
            <a:pPr>
              <a:buFontTx/>
              <a:buNone/>
              <a:defRPr/>
            </a:pPr>
            <a:r>
              <a:rPr lang="en-US" altLang="en-US" sz="2400" dirty="0" smtClean="0">
                <a:solidFill>
                  <a:srgbClr val="000000"/>
                </a:solidFill>
                <a:cs typeface="Times New Roman" pitchFamily="18" charset="0"/>
                <a:sym typeface="Symbol" pitchFamily="18" charset="2"/>
              </a:rPr>
              <a:t>The spring force </a:t>
            </a:r>
            <a:r>
              <a:rPr lang="en-US" altLang="en-US" sz="2400" i="1" dirty="0" smtClean="0">
                <a:solidFill>
                  <a:srgbClr val="000000"/>
                </a:solidFill>
                <a:cs typeface="Times New Roman" pitchFamily="18" charset="0"/>
                <a:sym typeface="Symbol" pitchFamily="18" charset="2"/>
              </a:rPr>
              <a:t>F </a:t>
            </a:r>
            <a:r>
              <a:rPr lang="en-US" altLang="en-US" sz="2400" dirty="0" smtClean="0">
                <a:solidFill>
                  <a:srgbClr val="000000"/>
                </a:solidFill>
                <a:cs typeface="Times New Roman" pitchFamily="18" charset="0"/>
                <a:sym typeface="Symbol" pitchFamily="18" charset="2"/>
              </a:rPr>
              <a:t>vs. its                                                            displacement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from equilibrium                                                      is shown in the graph.</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(c) Find the total energy of the                                               system.</a:t>
            </a:r>
          </a:p>
          <a:p>
            <a:pPr>
              <a:buFontTx/>
              <a:buNone/>
              <a:defRPr/>
            </a:pPr>
            <a:r>
              <a:rPr lang="en-US" altLang="en-US" sz="2400" dirty="0" smtClean="0">
                <a:solidFill>
                  <a:srgbClr val="000000"/>
                </a:solidFill>
                <a:latin typeface="+mn-lt"/>
                <a:cs typeface="Times New Roman" pitchFamily="18" charset="0"/>
                <a:sym typeface="Symbol" pitchFamily="18" charset="2"/>
              </a:rPr>
              <a:t>SOLUTION:  Use </a:t>
            </a:r>
            <a:r>
              <a:rPr lang="en-US" altLang="en-US" sz="2400" i="1" dirty="0" smtClean="0">
                <a:solidFill>
                  <a:srgbClr val="000000"/>
                </a:solidFill>
                <a:latin typeface="+mn-lt"/>
                <a:cs typeface="Times New Roman" pitchFamily="18" charset="0"/>
                <a:sym typeface="Symbol" pitchFamily="18" charset="2"/>
              </a:rPr>
              <a:t>E</a:t>
            </a:r>
            <a:r>
              <a:rPr lang="en-US" altLang="en-US" sz="2400" baseline="-25000" dirty="0" smtClean="0">
                <a:solidFill>
                  <a:srgbClr val="000000"/>
                </a:solidFill>
                <a:latin typeface="+mn-lt"/>
                <a:cs typeface="Times New Roman" pitchFamily="18" charset="0"/>
                <a:sym typeface="Symbol" pitchFamily="18" charset="2"/>
              </a:rPr>
              <a:t>T</a:t>
            </a:r>
            <a:r>
              <a:rPr lang="en-US" altLang="en-US" sz="2400" dirty="0" smtClean="0">
                <a:solidFill>
                  <a:srgbClr val="000000"/>
                </a:solidFill>
                <a:latin typeface="+mn-lt"/>
                <a:cs typeface="Times New Roman" pitchFamily="18" charset="0"/>
                <a:sym typeface="Symbol" pitchFamily="18" charset="2"/>
              </a:rPr>
              <a:t> = (1/2)</a:t>
            </a:r>
            <a:r>
              <a:rPr lang="en-US" altLang="en-US" sz="2400" i="1" dirty="0" smtClean="0">
                <a:solidFill>
                  <a:srgbClr val="000000"/>
                </a:solidFill>
                <a:latin typeface="+mn-lt"/>
                <a:cs typeface="Times New Roman" pitchFamily="18" charset="0"/>
                <a:sym typeface="Symbol" pitchFamily="18" charset="2"/>
              </a:rPr>
              <a:t>kx</a:t>
            </a:r>
            <a:r>
              <a:rPr lang="en-US" altLang="en-US" sz="2400" baseline="-25000" dirty="0" smtClean="0">
                <a:solidFill>
                  <a:srgbClr val="000000"/>
                </a:solidFill>
                <a:latin typeface="+mn-lt"/>
                <a:cs typeface="Times New Roman" pitchFamily="18" charset="0"/>
                <a:sym typeface="Symbol" pitchFamily="18" charset="2"/>
              </a:rPr>
              <a:t>MAX</a:t>
            </a:r>
            <a:r>
              <a:rPr lang="en-US" altLang="en-US" sz="2400" baseline="30000" dirty="0" smtClean="0">
                <a:solidFill>
                  <a:srgbClr val="000000"/>
                </a:solidFill>
                <a:latin typeface="+mn-lt"/>
                <a:cs typeface="Times New Roman" pitchFamily="18" charset="0"/>
                <a:sym typeface="Symbol" pitchFamily="18" charset="2"/>
              </a:rPr>
              <a:t>2</a:t>
            </a:r>
            <a:r>
              <a:rPr lang="en-US" altLang="en-US" sz="2400" dirty="0" smtClean="0">
                <a:solidFill>
                  <a:srgbClr val="000000"/>
                </a:solidFill>
                <a:latin typeface="+mn-lt"/>
                <a:cs typeface="Times New Roman" pitchFamily="18" charset="0"/>
                <a:sym typeface="Symbol" pitchFamily="18" charset="2"/>
              </a:rPr>
              <a:t>. Then</a:t>
            </a:r>
          </a:p>
          <a:p>
            <a:pPr>
              <a:buFontTx/>
              <a:buNone/>
              <a:defRPr/>
            </a:pPr>
            <a:r>
              <a:rPr lang="en-US" altLang="en-US" sz="2400" i="1" dirty="0" smtClean="0">
                <a:solidFill>
                  <a:srgbClr val="000000"/>
                </a:solidFill>
                <a:latin typeface="+mn-lt"/>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E</a:t>
            </a:r>
            <a:r>
              <a:rPr lang="en-US" altLang="en-US" sz="2400" baseline="-25000" dirty="0" smtClean="0">
                <a:solidFill>
                  <a:srgbClr val="000000"/>
                </a:solidFill>
                <a:cs typeface="Times New Roman" pitchFamily="18" charset="0"/>
                <a:sym typeface="Symbol" pitchFamily="18" charset="2"/>
              </a:rPr>
              <a:t>T</a:t>
            </a:r>
            <a:r>
              <a:rPr lang="en-US" altLang="en-US" sz="2400" dirty="0" smtClean="0">
                <a:solidFill>
                  <a:srgbClr val="000000"/>
                </a:solidFill>
                <a:cs typeface="Times New Roman" pitchFamily="18" charset="0"/>
                <a:sym typeface="Symbol" pitchFamily="18" charset="2"/>
              </a:rPr>
              <a:t> = (1/2)</a:t>
            </a:r>
            <a:r>
              <a:rPr lang="en-US" altLang="en-US" sz="2400" i="1" dirty="0" smtClean="0">
                <a:solidFill>
                  <a:srgbClr val="000000"/>
                </a:solidFill>
                <a:cs typeface="Times New Roman" pitchFamily="18" charset="0"/>
                <a:sym typeface="Symbol" pitchFamily="18" charset="2"/>
              </a:rPr>
              <a:t>kx</a:t>
            </a:r>
            <a:r>
              <a:rPr lang="en-US" altLang="en-US" sz="2400" baseline="-25000" dirty="0" smtClean="0">
                <a:solidFill>
                  <a:srgbClr val="000000"/>
                </a:solidFill>
                <a:cs typeface="Times New Roman" pitchFamily="18" charset="0"/>
                <a:sym typeface="Symbol" pitchFamily="18" charset="2"/>
              </a:rPr>
              <a:t>MAX</a:t>
            </a:r>
            <a:r>
              <a:rPr lang="en-US" altLang="en-US" sz="2400" baseline="30000" dirty="0" smtClean="0">
                <a:solidFill>
                  <a:srgbClr val="000000"/>
                </a:solidFill>
                <a:cs typeface="Times New Roman" pitchFamily="18" charset="0"/>
                <a:sym typeface="Symbol" pitchFamily="18" charset="2"/>
              </a:rPr>
              <a:t>2</a:t>
            </a:r>
            <a:r>
              <a:rPr lang="en-US" altLang="en-US" sz="2400" i="1" dirty="0" smtClean="0">
                <a:solidFill>
                  <a:srgbClr val="000000"/>
                </a:solidFill>
                <a:cs typeface="Times New Roman" pitchFamily="18" charset="0"/>
                <a:sym typeface="Symbol" pitchFamily="18" charset="2"/>
              </a:rPr>
              <a:t> </a:t>
            </a:r>
            <a:r>
              <a:rPr lang="en-US" altLang="en-US" sz="2400" dirty="0" smtClean="0">
                <a:solidFill>
                  <a:srgbClr val="000000"/>
                </a:solidFill>
                <a:cs typeface="Times New Roman" pitchFamily="18" charset="0"/>
                <a:sym typeface="Symbol" pitchFamily="18" charset="2"/>
              </a:rPr>
              <a:t>= (1/2) </a:t>
            </a:r>
            <a:r>
              <a:rPr lang="en-US" altLang="en-US" sz="2400" dirty="0" smtClean="0">
                <a:solidFill>
                  <a:srgbClr val="000000"/>
                </a:solidFill>
                <a:cs typeface="Times New Roman" pitchFamily="18" charset="0"/>
                <a:sym typeface="Symbol"/>
              </a:rPr>
              <a:t> </a:t>
            </a:r>
            <a:r>
              <a:rPr lang="en-US" altLang="en-US" sz="2400" dirty="0" smtClean="0">
                <a:solidFill>
                  <a:srgbClr val="000000"/>
                </a:solidFill>
                <a:cs typeface="Times New Roman" pitchFamily="18" charset="0"/>
                <a:sym typeface="Symbol" pitchFamily="18" charset="2"/>
              </a:rPr>
              <a:t>5.0</a:t>
            </a:r>
            <a:r>
              <a:rPr lang="en-US" altLang="en-US" sz="2400" dirty="0" smtClean="0">
                <a:solidFill>
                  <a:srgbClr val="000000"/>
                </a:solidFill>
                <a:cs typeface="Times New Roman" pitchFamily="18" charset="0"/>
                <a:sym typeface="Symbol"/>
              </a:rPr>
              <a:t>  </a:t>
            </a:r>
            <a:r>
              <a:rPr lang="en-US" altLang="en-US" sz="2400" dirty="0" smtClean="0">
                <a:solidFill>
                  <a:srgbClr val="000000"/>
                </a:solidFill>
                <a:cs typeface="Times New Roman" pitchFamily="18" charset="0"/>
                <a:sym typeface="Symbol" pitchFamily="18" charset="2"/>
              </a:rPr>
              <a:t>2.0</a:t>
            </a:r>
            <a:r>
              <a:rPr lang="en-US" altLang="en-US" sz="2400" baseline="30000" dirty="0" smtClean="0">
                <a:solidFill>
                  <a:srgbClr val="000000"/>
                </a:solidFill>
                <a:cs typeface="Times New Roman" pitchFamily="18" charset="0"/>
                <a:sym typeface="Symbol" pitchFamily="18" charset="2"/>
              </a:rPr>
              <a:t>2</a:t>
            </a:r>
            <a:r>
              <a:rPr lang="en-US" altLang="en-US" sz="2400" dirty="0" smtClean="0">
                <a:solidFill>
                  <a:srgbClr val="000000"/>
                </a:solidFill>
                <a:cs typeface="Times New Roman" pitchFamily="18" charset="0"/>
                <a:sym typeface="Symbol" pitchFamily="18" charset="2"/>
              </a:rPr>
              <a:t> = 10. J.</a:t>
            </a:r>
            <a:endParaRPr lang="en-US" altLang="en-US" sz="2400" dirty="0" smtClean="0">
              <a:solidFill>
                <a:srgbClr val="000000"/>
              </a:solidFill>
              <a:latin typeface="+mn-lt"/>
              <a:cs typeface="Times New Roman" pitchFamily="18" charset="0"/>
              <a:sym typeface="Symbol" pitchFamily="18" charset="2"/>
            </a:endParaRPr>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70" name="TextBox 5"/>
          <p:cNvSpPr txBox="1">
            <a:spLocks noChangeArrowheads="1"/>
          </p:cNvSpPr>
          <p:nvPr/>
        </p:nvSpPr>
        <p:spPr bwMode="auto">
          <a:xfrm>
            <a:off x="5778047"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38055"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7641" y="1195388"/>
            <a:ext cx="611187" cy="460375"/>
          </a:xfrm>
          <a:prstGeom prst="rect">
            <a:avLst/>
          </a:prstGeom>
          <a:noFill/>
          <a:ln w="9525">
            <a:noFill/>
            <a:miter lim="800000"/>
            <a:headEnd/>
            <a:tailEnd/>
          </a:ln>
        </p:spPr>
        <p:txBody>
          <a:bodyPr wrap="none">
            <a:spAutoFit/>
          </a:bodyPr>
          <a:lstStyle/>
          <a:p>
            <a:r>
              <a:rPr lang="en-US" dirty="0"/>
              <a:t>2.0</a:t>
            </a:r>
          </a:p>
        </p:txBody>
      </p:sp>
      <p:pic>
        <p:nvPicPr>
          <p:cNvPr id="94210" name="Picture 2"/>
          <p:cNvPicPr>
            <a:picLocks noChangeAspect="1" noChangeArrowheads="1"/>
          </p:cNvPicPr>
          <p:nvPr/>
        </p:nvPicPr>
        <p:blipFill>
          <a:blip r:embed="rId5" cstate="print"/>
          <a:srcRect/>
          <a:stretch>
            <a:fillRect/>
          </a:stretch>
        </p:blipFill>
        <p:spPr bwMode="auto">
          <a:xfrm>
            <a:off x="5152965" y="2041281"/>
            <a:ext cx="3860409" cy="3489216"/>
          </a:xfrm>
          <a:prstGeom prst="rect">
            <a:avLst/>
          </a:prstGeom>
          <a:ln>
            <a:noFill/>
          </a:ln>
          <a:effectLst>
            <a:outerShdw blurRad="292100" dist="139700" dir="2700000" algn="tl" rotWithShape="0">
              <a:srgbClr val="333333">
                <a:alpha val="65000"/>
              </a:srgbClr>
            </a:outerShdw>
          </a:effectLst>
        </p:spPr>
      </p:pic>
      <p:sp>
        <p:nvSpPr>
          <p:cNvPr id="85" name="Diamond 84"/>
          <p:cNvSpPr/>
          <p:nvPr/>
        </p:nvSpPr>
        <p:spPr>
          <a:xfrm>
            <a:off x="8661682" y="4839286"/>
            <a:ext cx="211015" cy="211015"/>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nodeType="withEffect">
                                  <p:stCondLst>
                                    <p:cond delay="0"/>
                                  </p:stCondLst>
                                  <p:childTnLst>
                                    <p:animScale>
                                      <p:cBhvr>
                                        <p:cTn id="6" dur="3000" fill="hold"/>
                                        <p:tgtEl>
                                          <p:spTgt spid="47"/>
                                        </p:tgtEl>
                                      </p:cBhvr>
                                      <p:by x="25000" y="100000"/>
                                    </p:animScale>
                                  </p:childTnLst>
                                </p:cTn>
                              </p:par>
                              <p:par>
                                <p:cTn id="7"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8" dur="3000" fill="hold"/>
                                        <p:tgtEl>
                                          <p:spTgt spid="47"/>
                                        </p:tgtEl>
                                        <p:attrNameLst>
                                          <p:attrName>ppt_x</p:attrName>
                                          <p:attrName>ppt_y</p:attrName>
                                        </p:attrNameLst>
                                      </p:cBhvr>
                                      <p:rCtr x="-68" y="0"/>
                                    </p:animMotion>
                                  </p:childTnLst>
                                </p:cTn>
                              </p:par>
                              <p:par>
                                <p:cTn id="9"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10" dur="3000" fill="hold"/>
                                        <p:tgtEl>
                                          <p:spTgt spid="48"/>
                                        </p:tgtEl>
                                        <p:attrNameLst>
                                          <p:attrName>ppt_x</p:attrName>
                                          <p:attrName>ppt_y</p:attrName>
                                        </p:attrNameLst>
                                      </p:cBhvr>
                                      <p:rCtr x="-114" y="0"/>
                                    </p:animMotion>
                                  </p:childTnLst>
                                </p:cTn>
                              </p:par>
                              <p:par>
                                <p:cTn id="11" presetID="35" presetClass="path" presetSubtype="0" repeatCount="indefinite" accel="50000" decel="50000" autoRev="1" fill="hold" grpId="0" nodeType="withEffect">
                                  <p:stCondLst>
                                    <p:cond delay="0"/>
                                  </p:stCondLst>
                                  <p:childTnLst>
                                    <p:animMotion origin="layout" path="M -5.55556E-7 9.24855E-7 L -0.30868 -0.40809 " pathEditMode="relative" rAng="0" ptsTypes="AA">
                                      <p:cBhvr>
                                        <p:cTn id="12" dur="3000" fill="hold"/>
                                        <p:tgtEl>
                                          <p:spTgt spid="85"/>
                                        </p:tgtEl>
                                        <p:attrNameLst>
                                          <p:attrName>ppt_x</p:attrName>
                                          <p:attrName>ppt_y</p:attrName>
                                        </p:attrNameLst>
                                      </p:cBhvr>
                                      <p:rCtr x="-154" y="-204"/>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2" end="2"/>
                                            </p:txEl>
                                          </p:spTgt>
                                        </p:tgtEl>
                                        <p:attrNameLst>
                                          <p:attrName>style.visibility</p:attrName>
                                        </p:attrNameLst>
                                      </p:cBhvr>
                                      <p:to>
                                        <p:strVal val="visible"/>
                                      </p:to>
                                    </p:set>
                                    <p:anim calcmode="lin" valueType="num">
                                      <p:cBhvr additive="base">
                                        <p:cTn id="17"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3" end="3"/>
                                            </p:txEl>
                                          </p:spTgt>
                                        </p:tgtEl>
                                        <p:attrNameLst>
                                          <p:attrName>style.visibility</p:attrName>
                                        </p:attrNameLst>
                                      </p:cBhvr>
                                      <p:to>
                                        <p:strVal val="visible"/>
                                      </p:to>
                                    </p:set>
                                    <p:anim calcmode="lin" valueType="num">
                                      <p:cBhvr additive="base">
                                        <p:cTn id="23"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4" end="4"/>
                                            </p:txEl>
                                          </p:spTgt>
                                        </p:tgtEl>
                                        <p:attrNameLst>
                                          <p:attrName>style.visibility</p:attrName>
                                        </p:attrNameLst>
                                      </p:cBhvr>
                                      <p:to>
                                        <p:strVal val="visible"/>
                                      </p:to>
                                    </p:set>
                                    <p:anim calcmode="lin" valueType="num">
                                      <p:cBhvr additive="base">
                                        <p:cTn id="29"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4.0-kg mass is                                                 placed on a spring’s end and                                                    displaced 2.0 m to the right.</a:t>
            </a:r>
          </a:p>
          <a:p>
            <a:pPr>
              <a:buFontTx/>
              <a:buNone/>
              <a:defRPr/>
            </a:pPr>
            <a:r>
              <a:rPr lang="en-US" altLang="en-US" sz="2400" dirty="0" smtClean="0">
                <a:solidFill>
                  <a:srgbClr val="000000"/>
                </a:solidFill>
                <a:cs typeface="Times New Roman" pitchFamily="18" charset="0"/>
                <a:sym typeface="Symbol" pitchFamily="18" charset="2"/>
              </a:rPr>
              <a:t>The spring force </a:t>
            </a:r>
            <a:r>
              <a:rPr lang="en-US" altLang="en-US" sz="2400" i="1" dirty="0" smtClean="0">
                <a:solidFill>
                  <a:srgbClr val="000000"/>
                </a:solidFill>
                <a:cs typeface="Times New Roman" pitchFamily="18" charset="0"/>
                <a:sym typeface="Symbol" pitchFamily="18" charset="2"/>
              </a:rPr>
              <a:t>F </a:t>
            </a:r>
            <a:r>
              <a:rPr lang="en-US" altLang="en-US" sz="2400" dirty="0" smtClean="0">
                <a:solidFill>
                  <a:srgbClr val="000000"/>
                </a:solidFill>
                <a:cs typeface="Times New Roman" pitchFamily="18" charset="0"/>
                <a:sym typeface="Symbol" pitchFamily="18" charset="2"/>
              </a:rPr>
              <a:t>vs. its                                                            displacement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from equilibrium                                                      is shown in the graph.</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(d) Find the maximum speed of                                                   the mass.</a:t>
            </a:r>
          </a:p>
          <a:p>
            <a:pPr>
              <a:buFontTx/>
              <a:buNone/>
              <a:defRPr/>
            </a:pPr>
            <a:r>
              <a:rPr lang="en-US" altLang="en-US" sz="2400" dirty="0" smtClean="0">
                <a:solidFill>
                  <a:srgbClr val="000000"/>
                </a:solidFill>
                <a:latin typeface="+mn-lt"/>
                <a:cs typeface="Times New Roman" pitchFamily="18" charset="0"/>
                <a:sym typeface="Symbol" pitchFamily="18" charset="2"/>
              </a:rPr>
              <a:t>SOLUTION:  Use </a:t>
            </a:r>
            <a:r>
              <a:rPr lang="en-US" altLang="en-US" sz="2400" i="1" dirty="0" smtClean="0">
                <a:solidFill>
                  <a:srgbClr val="000000"/>
                </a:solidFill>
                <a:latin typeface="+mn-lt"/>
                <a:cs typeface="Times New Roman" pitchFamily="18" charset="0"/>
                <a:sym typeface="Symbol" pitchFamily="18" charset="2"/>
              </a:rPr>
              <a:t>E</a:t>
            </a:r>
            <a:r>
              <a:rPr lang="en-US" altLang="en-US" sz="2400" baseline="-25000" dirty="0" smtClean="0">
                <a:solidFill>
                  <a:srgbClr val="000000"/>
                </a:solidFill>
                <a:latin typeface="+mn-lt"/>
                <a:cs typeface="Times New Roman" pitchFamily="18" charset="0"/>
                <a:sym typeface="Symbol" pitchFamily="18" charset="2"/>
              </a:rPr>
              <a:t>T</a:t>
            </a:r>
            <a:r>
              <a:rPr lang="en-US" altLang="en-US" sz="2400" dirty="0" smtClean="0">
                <a:solidFill>
                  <a:srgbClr val="000000"/>
                </a:solidFill>
                <a:latin typeface="+mn-lt"/>
                <a:cs typeface="Times New Roman" pitchFamily="18" charset="0"/>
                <a:sym typeface="Symbol" pitchFamily="18" charset="2"/>
              </a:rPr>
              <a:t> = (1/2</a:t>
            </a:r>
            <a:r>
              <a:rPr lang="en-US" altLang="en-US" sz="2400" i="1" dirty="0" smtClean="0">
                <a:solidFill>
                  <a:srgbClr val="000000"/>
                </a:solidFill>
                <a:latin typeface="+mn-lt"/>
                <a:cs typeface="Times New Roman" pitchFamily="18" charset="0"/>
                <a:sym typeface="Symbol" pitchFamily="18" charset="2"/>
              </a:rPr>
              <a:t>)mv</a:t>
            </a:r>
            <a:r>
              <a:rPr lang="en-US" altLang="en-US" sz="2400" baseline="-25000" dirty="0" smtClean="0">
                <a:solidFill>
                  <a:srgbClr val="000000"/>
                </a:solidFill>
                <a:latin typeface="+mn-lt"/>
                <a:cs typeface="Times New Roman" pitchFamily="18" charset="0"/>
                <a:sym typeface="Symbol" pitchFamily="18" charset="2"/>
              </a:rPr>
              <a:t>MAX</a:t>
            </a:r>
            <a:r>
              <a:rPr lang="en-US" altLang="en-US" sz="2400" baseline="30000" dirty="0" smtClean="0">
                <a:solidFill>
                  <a:srgbClr val="000000"/>
                </a:solidFill>
                <a:latin typeface="+mn-lt"/>
                <a:cs typeface="Times New Roman" pitchFamily="18" charset="0"/>
                <a:sym typeface="Symbol" pitchFamily="18" charset="2"/>
              </a:rPr>
              <a:t>2</a:t>
            </a:r>
            <a:r>
              <a:rPr lang="en-US" altLang="en-US" sz="2400" dirty="0" smtClean="0">
                <a:solidFill>
                  <a:srgbClr val="000000"/>
                </a:solidFill>
                <a:latin typeface="+mn-lt"/>
                <a:cs typeface="Times New Roman" pitchFamily="18" charset="0"/>
                <a:sym typeface="Symbol" pitchFamily="18" charset="2"/>
              </a:rPr>
              <a:t>.</a:t>
            </a:r>
          </a:p>
          <a:p>
            <a:pPr>
              <a:buFontTx/>
              <a:buNone/>
              <a:defRPr/>
            </a:pPr>
            <a:r>
              <a:rPr lang="en-US" altLang="en-US" sz="2400" dirty="0" smtClean="0">
                <a:solidFill>
                  <a:srgbClr val="000000"/>
                </a:solidFill>
                <a:cs typeface="Times New Roman" pitchFamily="18" charset="0"/>
                <a:sym typeface="Symbol" pitchFamily="18" charset="2"/>
              </a:rPr>
              <a:t>                       10. = (1/2) </a:t>
            </a:r>
            <a:r>
              <a:rPr lang="en-US" altLang="en-US" sz="2400" dirty="0" smtClean="0">
                <a:solidFill>
                  <a:srgbClr val="000000"/>
                </a:solidFill>
                <a:cs typeface="Times New Roman" pitchFamily="18" charset="0"/>
                <a:sym typeface="Symbol"/>
              </a:rPr>
              <a:t> </a:t>
            </a:r>
            <a:r>
              <a:rPr lang="en-US" altLang="en-US" sz="2400" dirty="0" smtClean="0">
                <a:solidFill>
                  <a:srgbClr val="000000"/>
                </a:solidFill>
                <a:cs typeface="Times New Roman" pitchFamily="18" charset="0"/>
                <a:sym typeface="Symbol" pitchFamily="18" charset="2"/>
              </a:rPr>
              <a:t>4.0</a:t>
            </a:r>
            <a:r>
              <a:rPr lang="en-US" altLang="en-US" sz="2400" dirty="0" smtClean="0">
                <a:solidFill>
                  <a:srgbClr val="000000"/>
                </a:solidFill>
                <a:cs typeface="Times New Roman" pitchFamily="18" charset="0"/>
                <a:sym typeface="Symbol"/>
              </a:rPr>
              <a:t>  </a:t>
            </a:r>
            <a:r>
              <a:rPr lang="en-US" altLang="en-US" sz="2400" i="1" dirty="0" smtClean="0">
                <a:solidFill>
                  <a:srgbClr val="000000"/>
                </a:solidFill>
                <a:cs typeface="Times New Roman" pitchFamily="18" charset="0"/>
                <a:sym typeface="Symbol" pitchFamily="18" charset="2"/>
              </a:rPr>
              <a:t>v</a:t>
            </a:r>
            <a:r>
              <a:rPr lang="en-US" altLang="en-US" sz="2400" baseline="-25000" dirty="0" smtClean="0">
                <a:solidFill>
                  <a:srgbClr val="000000"/>
                </a:solidFill>
                <a:cs typeface="Times New Roman" pitchFamily="18" charset="0"/>
                <a:sym typeface="Symbol" pitchFamily="18" charset="2"/>
              </a:rPr>
              <a:t>MAX</a:t>
            </a:r>
            <a:r>
              <a:rPr lang="en-US" altLang="en-US" sz="2400" baseline="30000" dirty="0" smtClean="0">
                <a:solidFill>
                  <a:srgbClr val="000000"/>
                </a:solidFill>
                <a:cs typeface="Times New Roman" pitchFamily="18" charset="0"/>
                <a:sym typeface="Symbol" pitchFamily="18" charset="2"/>
              </a:rPr>
              <a:t>2</a:t>
            </a:r>
            <a:endParaRPr lang="en-US" altLang="en-US" sz="2400" dirty="0" smtClean="0">
              <a:solidFill>
                <a:srgbClr val="000000"/>
              </a:solidFill>
              <a:cs typeface="Times New Roman" pitchFamily="18" charset="0"/>
              <a:sym typeface="Symbol" pitchFamily="18" charset="2"/>
            </a:endParaRPr>
          </a:p>
          <a:p>
            <a:pPr>
              <a:buFontTx/>
              <a:buNone/>
              <a:defRPr/>
            </a:pPr>
            <a:r>
              <a:rPr lang="en-US" altLang="en-US" sz="2400" i="1" dirty="0" smtClean="0">
                <a:solidFill>
                  <a:srgbClr val="000000"/>
                </a:solidFill>
                <a:cs typeface="Times New Roman" pitchFamily="18" charset="0"/>
                <a:sym typeface="Symbol" pitchFamily="18" charset="2"/>
              </a:rPr>
              <a:t>                     </a:t>
            </a:r>
            <a:r>
              <a:rPr lang="en-US" altLang="en-US" sz="2400" i="1" dirty="0" err="1" smtClean="0">
                <a:solidFill>
                  <a:srgbClr val="000000"/>
                </a:solidFill>
                <a:cs typeface="Times New Roman" pitchFamily="18" charset="0"/>
                <a:sym typeface="Symbol" pitchFamily="18" charset="2"/>
              </a:rPr>
              <a:t>v</a:t>
            </a:r>
            <a:r>
              <a:rPr lang="en-US" altLang="en-US" sz="2400" baseline="-25000" dirty="0" err="1" smtClean="0">
                <a:solidFill>
                  <a:srgbClr val="000000"/>
                </a:solidFill>
                <a:cs typeface="Times New Roman" pitchFamily="18" charset="0"/>
                <a:sym typeface="Symbol" pitchFamily="18" charset="2"/>
              </a:rPr>
              <a:t>MAX</a:t>
            </a:r>
            <a:r>
              <a:rPr lang="en-US" altLang="en-US" sz="2400" dirty="0" smtClean="0">
                <a:solidFill>
                  <a:srgbClr val="000000"/>
                </a:solidFill>
                <a:latin typeface="+mn-lt"/>
                <a:cs typeface="Times New Roman" pitchFamily="18" charset="0"/>
                <a:sym typeface="Symbol" pitchFamily="18" charset="2"/>
              </a:rPr>
              <a:t> = 2.2 ms</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a:t>
            </a:r>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70" name="TextBox 5"/>
          <p:cNvSpPr txBox="1">
            <a:spLocks noChangeArrowheads="1"/>
          </p:cNvSpPr>
          <p:nvPr/>
        </p:nvSpPr>
        <p:spPr bwMode="auto">
          <a:xfrm>
            <a:off x="5778047"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38055"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7641" y="1195388"/>
            <a:ext cx="611187" cy="460375"/>
          </a:xfrm>
          <a:prstGeom prst="rect">
            <a:avLst/>
          </a:prstGeom>
          <a:noFill/>
          <a:ln w="9525">
            <a:noFill/>
            <a:miter lim="800000"/>
            <a:headEnd/>
            <a:tailEnd/>
          </a:ln>
        </p:spPr>
        <p:txBody>
          <a:bodyPr wrap="none">
            <a:spAutoFit/>
          </a:bodyPr>
          <a:lstStyle/>
          <a:p>
            <a:r>
              <a:rPr lang="en-US" dirty="0"/>
              <a:t>2.0</a:t>
            </a:r>
          </a:p>
        </p:txBody>
      </p:sp>
      <p:pic>
        <p:nvPicPr>
          <p:cNvPr id="94210" name="Picture 2"/>
          <p:cNvPicPr>
            <a:picLocks noChangeAspect="1" noChangeArrowheads="1"/>
          </p:cNvPicPr>
          <p:nvPr/>
        </p:nvPicPr>
        <p:blipFill>
          <a:blip r:embed="rId5" cstate="print"/>
          <a:srcRect/>
          <a:stretch>
            <a:fillRect/>
          </a:stretch>
        </p:blipFill>
        <p:spPr bwMode="auto">
          <a:xfrm>
            <a:off x="5152965" y="2041281"/>
            <a:ext cx="3860409" cy="3489216"/>
          </a:xfrm>
          <a:prstGeom prst="rect">
            <a:avLst/>
          </a:prstGeom>
          <a:ln>
            <a:noFill/>
          </a:ln>
          <a:effectLst>
            <a:outerShdw blurRad="292100" dist="139700" dir="2700000" algn="tl" rotWithShape="0">
              <a:srgbClr val="333333">
                <a:alpha val="65000"/>
              </a:srgbClr>
            </a:outerShdw>
          </a:effectLst>
        </p:spPr>
      </p:pic>
      <p:sp>
        <p:nvSpPr>
          <p:cNvPr id="85" name="Diamond 84"/>
          <p:cNvSpPr/>
          <p:nvPr/>
        </p:nvSpPr>
        <p:spPr>
          <a:xfrm>
            <a:off x="8661682" y="4839286"/>
            <a:ext cx="211015" cy="211015"/>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nodeType="withEffect">
                                  <p:stCondLst>
                                    <p:cond delay="0"/>
                                  </p:stCondLst>
                                  <p:childTnLst>
                                    <p:animScale>
                                      <p:cBhvr>
                                        <p:cTn id="6" dur="3000" fill="hold"/>
                                        <p:tgtEl>
                                          <p:spTgt spid="47"/>
                                        </p:tgtEl>
                                      </p:cBhvr>
                                      <p:by x="25000" y="100000"/>
                                    </p:animScale>
                                  </p:childTnLst>
                                </p:cTn>
                              </p:par>
                              <p:par>
                                <p:cTn id="7"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8" dur="3000" fill="hold"/>
                                        <p:tgtEl>
                                          <p:spTgt spid="47"/>
                                        </p:tgtEl>
                                        <p:attrNameLst>
                                          <p:attrName>ppt_x</p:attrName>
                                          <p:attrName>ppt_y</p:attrName>
                                        </p:attrNameLst>
                                      </p:cBhvr>
                                      <p:rCtr x="-68" y="0"/>
                                    </p:animMotion>
                                  </p:childTnLst>
                                </p:cTn>
                              </p:par>
                              <p:par>
                                <p:cTn id="9"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10" dur="3000" fill="hold"/>
                                        <p:tgtEl>
                                          <p:spTgt spid="48"/>
                                        </p:tgtEl>
                                        <p:attrNameLst>
                                          <p:attrName>ppt_x</p:attrName>
                                          <p:attrName>ppt_y</p:attrName>
                                        </p:attrNameLst>
                                      </p:cBhvr>
                                      <p:rCtr x="-114" y="0"/>
                                    </p:animMotion>
                                  </p:childTnLst>
                                </p:cTn>
                              </p:par>
                              <p:par>
                                <p:cTn id="11" presetID="35" presetClass="path" presetSubtype="0" repeatCount="indefinite" accel="50000" decel="50000" autoRev="1" fill="hold" grpId="0" nodeType="withEffect">
                                  <p:stCondLst>
                                    <p:cond delay="0"/>
                                  </p:stCondLst>
                                  <p:childTnLst>
                                    <p:animMotion origin="layout" path="M -5.55556E-7 9.24855E-7 L -0.30868 -0.40809 " pathEditMode="relative" rAng="0" ptsTypes="AA">
                                      <p:cBhvr>
                                        <p:cTn id="12" dur="3000" fill="hold"/>
                                        <p:tgtEl>
                                          <p:spTgt spid="85"/>
                                        </p:tgtEl>
                                        <p:attrNameLst>
                                          <p:attrName>ppt_x</p:attrName>
                                          <p:attrName>ppt_y</p:attrName>
                                        </p:attrNameLst>
                                      </p:cBhvr>
                                      <p:rCtr x="-154" y="-204"/>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2" end="2"/>
                                            </p:txEl>
                                          </p:spTgt>
                                        </p:tgtEl>
                                        <p:attrNameLst>
                                          <p:attrName>style.visibility</p:attrName>
                                        </p:attrNameLst>
                                      </p:cBhvr>
                                      <p:to>
                                        <p:strVal val="visible"/>
                                      </p:to>
                                    </p:set>
                                    <p:anim calcmode="lin" valueType="num">
                                      <p:cBhvr additive="base">
                                        <p:cTn id="17"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3" end="3"/>
                                            </p:txEl>
                                          </p:spTgt>
                                        </p:tgtEl>
                                        <p:attrNameLst>
                                          <p:attrName>style.visibility</p:attrName>
                                        </p:attrNameLst>
                                      </p:cBhvr>
                                      <p:to>
                                        <p:strVal val="visible"/>
                                      </p:to>
                                    </p:set>
                                    <p:anim calcmode="lin" valueType="num">
                                      <p:cBhvr additive="base">
                                        <p:cTn id="23"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4" end="4"/>
                                            </p:txEl>
                                          </p:spTgt>
                                        </p:tgtEl>
                                        <p:attrNameLst>
                                          <p:attrName>style.visibility</p:attrName>
                                        </p:attrNameLst>
                                      </p:cBhvr>
                                      <p:to>
                                        <p:strVal val="visible"/>
                                      </p:to>
                                    </p:set>
                                    <p:anim calcmode="lin" valueType="num">
                                      <p:cBhvr additive="base">
                                        <p:cTn id="29"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74084">
                                            <p:txEl>
                                              <p:pRg st="5" end="5"/>
                                            </p:txEl>
                                          </p:spTgt>
                                        </p:tgtEl>
                                        <p:attrNameLst>
                                          <p:attrName>style.visibility</p:attrName>
                                        </p:attrNameLst>
                                      </p:cBhvr>
                                      <p:to>
                                        <p:strVal val="visible"/>
                                      </p:to>
                                    </p:set>
                                    <p:anim calcmode="lin" valueType="num">
                                      <p:cBhvr additive="base">
                                        <p:cTn id="35"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549400"/>
            <a:ext cx="7772400" cy="8286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Sketching and interpreting graphs of simple harmonic motion examples</a:t>
            </a:r>
            <a:endParaRPr lang="en-US" altLang="en-US" sz="2000" i="1">
              <a:solidFill>
                <a:srgbClr val="000000"/>
              </a:solidFill>
              <a:latin typeface="Courier New" pitchFamily="49" charset="0"/>
              <a:cs typeface="Times New Roman" pitchFamily="18" charset="0"/>
            </a:endParaRPr>
          </a:p>
        </p:txBody>
      </p:sp>
      <p:sp>
        <p:nvSpPr>
          <p:cNvPr id="26627" name="Rectangle 3"/>
          <p:cNvSpPr>
            <a:spLocks noGrp="1" noChangeArrowheads="1"/>
          </p:cNvSpPr>
          <p:nvPr>
            <p:ph type="ctrTitle"/>
          </p:nvPr>
        </p:nvSpPr>
        <p:spPr>
          <a:xfrm>
            <a:off x="685800" y="533400"/>
            <a:ext cx="7772400" cy="896938"/>
          </a:xfrm>
        </p:spPr>
        <p:txBody>
          <a:bodyPr/>
          <a:lstStyle/>
          <a:p>
            <a:pPr algn="l"/>
            <a:r>
              <a:rPr lang="en-US" altLang="en-US" sz="2800" b="1" dirty="0" smtClean="0"/>
              <a:t>Topic 4: Waves</a:t>
            </a:r>
            <a:br>
              <a:rPr lang="en-US" altLang="en-US" sz="2800" b="1" dirty="0" smtClean="0"/>
            </a:br>
            <a:r>
              <a:rPr lang="en-US" altLang="en-US" sz="2800" dirty="0" smtClean="0">
                <a:solidFill>
                  <a:schemeClr val="tx1"/>
                </a:solidFill>
              </a:rPr>
              <a:t>4.1 – Oscillations</a:t>
            </a:r>
          </a:p>
        </p:txBody>
      </p:sp>
      <p:sp>
        <p:nvSpPr>
          <p:cNvPr id="174084" name="Rectangle 4"/>
          <p:cNvSpPr>
            <a:spLocks noChangeArrowheads="1"/>
          </p:cNvSpPr>
          <p:nvPr/>
        </p:nvSpPr>
        <p:spPr bwMode="auto">
          <a:xfrm>
            <a:off x="674688" y="2378075"/>
            <a:ext cx="7772400" cy="4479925"/>
          </a:xfrm>
          <a:prstGeom prst="rect">
            <a:avLst/>
          </a:prstGeom>
          <a:solidFill>
            <a:srgbClr val="FFFFCC"/>
          </a:solidFill>
          <a:ln>
            <a:noFill/>
          </a:ln>
          <a:effectLst/>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defRPr/>
            </a:pPr>
            <a:r>
              <a:rPr lang="en-US" altLang="en-US" sz="2400" dirty="0" smtClean="0">
                <a:latin typeface="+mn-lt"/>
                <a:sym typeface="Symbol" pitchFamily="18" charset="2"/>
              </a:rPr>
              <a:t>EXAMPLE:  </a:t>
            </a:r>
            <a:r>
              <a:rPr lang="en-US" altLang="en-US" sz="2400" dirty="0" smtClean="0">
                <a:solidFill>
                  <a:srgbClr val="000000"/>
                </a:solidFill>
                <a:latin typeface="+mn-lt"/>
                <a:cs typeface="Times New Roman" pitchFamily="18" charset="0"/>
                <a:sym typeface="Symbol" pitchFamily="18" charset="2"/>
              </a:rPr>
              <a:t>A 4.0-kg mass is                                                 placed on a spring’s end and                                                    displaced 2.0 m to the right.</a:t>
            </a:r>
          </a:p>
          <a:p>
            <a:pPr>
              <a:buFontTx/>
              <a:buNone/>
              <a:defRPr/>
            </a:pPr>
            <a:r>
              <a:rPr lang="en-US" altLang="en-US" sz="2400" dirty="0" smtClean="0">
                <a:solidFill>
                  <a:srgbClr val="000000"/>
                </a:solidFill>
                <a:cs typeface="Times New Roman" pitchFamily="18" charset="0"/>
                <a:sym typeface="Symbol" pitchFamily="18" charset="2"/>
              </a:rPr>
              <a:t>The spring force </a:t>
            </a:r>
            <a:r>
              <a:rPr lang="en-US" altLang="en-US" sz="2400" i="1" dirty="0" smtClean="0">
                <a:solidFill>
                  <a:srgbClr val="000000"/>
                </a:solidFill>
                <a:cs typeface="Times New Roman" pitchFamily="18" charset="0"/>
                <a:sym typeface="Symbol" pitchFamily="18" charset="2"/>
              </a:rPr>
              <a:t>F </a:t>
            </a:r>
            <a:r>
              <a:rPr lang="en-US" altLang="en-US" sz="2400" dirty="0" smtClean="0">
                <a:solidFill>
                  <a:srgbClr val="000000"/>
                </a:solidFill>
                <a:cs typeface="Times New Roman" pitchFamily="18" charset="0"/>
                <a:sym typeface="Symbol" pitchFamily="18" charset="2"/>
              </a:rPr>
              <a:t>vs. its                                                            displacement </a:t>
            </a:r>
            <a:r>
              <a:rPr lang="en-US" altLang="en-US" sz="2400" i="1" dirty="0" smtClean="0">
                <a:solidFill>
                  <a:srgbClr val="000000"/>
                </a:solidFill>
                <a:cs typeface="Times New Roman" pitchFamily="18" charset="0"/>
                <a:sym typeface="Symbol" pitchFamily="18" charset="2"/>
              </a:rPr>
              <a:t>x</a:t>
            </a:r>
            <a:r>
              <a:rPr lang="en-US" altLang="en-US" sz="2400" dirty="0" smtClean="0">
                <a:solidFill>
                  <a:srgbClr val="000000"/>
                </a:solidFill>
                <a:cs typeface="Times New Roman" pitchFamily="18" charset="0"/>
                <a:sym typeface="Symbol" pitchFamily="18" charset="2"/>
              </a:rPr>
              <a:t> from equilibrium                                                      is shown in the graph.</a:t>
            </a:r>
            <a:endParaRPr lang="en-US" altLang="en-US" sz="2400" dirty="0" smtClean="0">
              <a:solidFill>
                <a:srgbClr val="000000"/>
              </a:solidFill>
              <a:latin typeface="+mn-lt"/>
              <a:cs typeface="Times New Roman" pitchFamily="18" charset="0"/>
              <a:sym typeface="Symbol" pitchFamily="18" charset="2"/>
            </a:endParaRPr>
          </a:p>
          <a:p>
            <a:pPr>
              <a:buNone/>
              <a:defRPr/>
            </a:pPr>
            <a:r>
              <a:rPr lang="en-US" altLang="en-US" sz="2400" dirty="0" smtClean="0">
                <a:solidFill>
                  <a:srgbClr val="000000"/>
                </a:solidFill>
                <a:latin typeface="+mn-lt"/>
                <a:cs typeface="Times New Roman" pitchFamily="18" charset="0"/>
                <a:sym typeface="Symbol" pitchFamily="18" charset="2"/>
              </a:rPr>
              <a:t>(e) </a:t>
            </a:r>
            <a:r>
              <a:rPr lang="en-US" altLang="en-US" sz="2400" dirty="0" smtClean="0">
                <a:solidFill>
                  <a:srgbClr val="000000"/>
                </a:solidFill>
                <a:cs typeface="Times New Roman" pitchFamily="18" charset="0"/>
                <a:sym typeface="Symbol" pitchFamily="18" charset="2"/>
              </a:rPr>
              <a:t>Find the speed of the mass                                                  when its displacement is 1.0 m.</a:t>
            </a:r>
            <a:endParaRPr lang="en-US" altLang="en-US" sz="2400" dirty="0" smtClean="0">
              <a:solidFill>
                <a:srgbClr val="000000"/>
              </a:solidFill>
              <a:latin typeface="+mn-lt"/>
              <a:cs typeface="Times New Roman" pitchFamily="18" charset="0"/>
              <a:sym typeface="Symbol" pitchFamily="18" charset="2"/>
            </a:endParaRPr>
          </a:p>
          <a:p>
            <a:pPr>
              <a:buFontTx/>
              <a:buNone/>
              <a:defRPr/>
            </a:pPr>
            <a:r>
              <a:rPr lang="en-US" altLang="en-US" sz="2400" dirty="0" smtClean="0">
                <a:solidFill>
                  <a:srgbClr val="000000"/>
                </a:solidFill>
                <a:latin typeface="+mn-lt"/>
                <a:cs typeface="Times New Roman" pitchFamily="18" charset="0"/>
                <a:sym typeface="Symbol" pitchFamily="18" charset="2"/>
              </a:rPr>
              <a:t>SOLUTION:  Use </a:t>
            </a:r>
            <a:r>
              <a:rPr lang="en-US" altLang="en-US" sz="2400" i="1" dirty="0" smtClean="0">
                <a:solidFill>
                  <a:srgbClr val="000000"/>
                </a:solidFill>
                <a:latin typeface="+mn-lt"/>
                <a:cs typeface="Times New Roman" pitchFamily="18" charset="0"/>
                <a:sym typeface="Symbol" pitchFamily="18" charset="2"/>
              </a:rPr>
              <a:t>E</a:t>
            </a:r>
            <a:r>
              <a:rPr lang="en-US" altLang="en-US" sz="2400" baseline="-25000" dirty="0" smtClean="0">
                <a:solidFill>
                  <a:srgbClr val="000000"/>
                </a:solidFill>
                <a:latin typeface="+mn-lt"/>
                <a:cs typeface="Times New Roman" pitchFamily="18" charset="0"/>
                <a:sym typeface="Symbol" pitchFamily="18" charset="2"/>
              </a:rPr>
              <a:t>T</a:t>
            </a:r>
            <a:r>
              <a:rPr lang="en-US" altLang="en-US" sz="2400" dirty="0" smtClean="0">
                <a:solidFill>
                  <a:srgbClr val="000000"/>
                </a:solidFill>
                <a:latin typeface="+mn-lt"/>
                <a:cs typeface="Times New Roman" pitchFamily="18" charset="0"/>
                <a:sym typeface="Symbol" pitchFamily="18" charset="2"/>
              </a:rPr>
              <a:t> = (1/2)</a:t>
            </a:r>
            <a:r>
              <a:rPr lang="en-US" altLang="en-US" sz="2400" i="1" dirty="0" err="1" smtClean="0">
                <a:solidFill>
                  <a:srgbClr val="000000"/>
                </a:solidFill>
                <a:latin typeface="+mn-lt"/>
                <a:cs typeface="Times New Roman" pitchFamily="18" charset="0"/>
                <a:sym typeface="Symbol" pitchFamily="18" charset="2"/>
              </a:rPr>
              <a:t>mv</a:t>
            </a:r>
            <a:r>
              <a:rPr lang="en-US" altLang="en-US" sz="2400" baseline="30000" dirty="0" smtClean="0">
                <a:solidFill>
                  <a:srgbClr val="000000"/>
                </a:solidFill>
                <a:latin typeface="+mn-lt"/>
                <a:cs typeface="Times New Roman" pitchFamily="18" charset="0"/>
                <a:sym typeface="Symbol" pitchFamily="18" charset="2"/>
              </a:rPr>
              <a:t> 2</a:t>
            </a:r>
            <a:r>
              <a:rPr lang="en-US" altLang="en-US" sz="2400" i="1" dirty="0" smtClean="0">
                <a:solidFill>
                  <a:srgbClr val="000000"/>
                </a:solidFill>
                <a:latin typeface="+mn-lt"/>
                <a:cs typeface="Times New Roman" pitchFamily="18" charset="0"/>
                <a:sym typeface="Symbol" pitchFamily="18" charset="2"/>
              </a:rPr>
              <a:t> + </a:t>
            </a:r>
            <a:r>
              <a:rPr lang="en-US" altLang="en-US" sz="2400" dirty="0" smtClean="0">
                <a:solidFill>
                  <a:srgbClr val="000000"/>
                </a:solidFill>
                <a:cs typeface="Times New Roman" pitchFamily="18" charset="0"/>
                <a:sym typeface="Symbol" pitchFamily="18" charset="2"/>
              </a:rPr>
              <a:t>(1/2)</a:t>
            </a:r>
            <a:r>
              <a:rPr lang="en-US" altLang="en-US" sz="2400" i="1" dirty="0" err="1" smtClean="0">
                <a:solidFill>
                  <a:srgbClr val="000000"/>
                </a:solidFill>
                <a:cs typeface="Times New Roman" pitchFamily="18" charset="0"/>
                <a:sym typeface="Symbol" pitchFamily="18" charset="2"/>
              </a:rPr>
              <a:t>kx</a:t>
            </a:r>
            <a:r>
              <a:rPr lang="en-US" altLang="en-US" sz="2400" baseline="30000" dirty="0" smtClean="0">
                <a:solidFill>
                  <a:srgbClr val="000000"/>
                </a:solidFill>
                <a:cs typeface="Times New Roman" pitchFamily="18" charset="0"/>
                <a:sym typeface="Symbol" pitchFamily="18" charset="2"/>
              </a:rPr>
              <a:t> 2</a:t>
            </a:r>
            <a:r>
              <a:rPr lang="en-US" altLang="en-US" sz="2400" dirty="0" smtClean="0">
                <a:solidFill>
                  <a:srgbClr val="000000"/>
                </a:solidFill>
                <a:cs typeface="Times New Roman" pitchFamily="18" charset="0"/>
                <a:sym typeface="Symbol" pitchFamily="18" charset="2"/>
              </a:rPr>
              <a:t>. Then</a:t>
            </a:r>
          </a:p>
          <a:p>
            <a:pPr>
              <a:buFontTx/>
              <a:buNone/>
              <a:defRPr/>
            </a:pPr>
            <a:r>
              <a:rPr lang="en-US" altLang="en-US" sz="2400" dirty="0" smtClean="0">
                <a:solidFill>
                  <a:srgbClr val="000000"/>
                </a:solidFill>
                <a:cs typeface="Times New Roman" pitchFamily="18" charset="0"/>
                <a:sym typeface="Symbol" pitchFamily="18" charset="2"/>
              </a:rPr>
              <a:t>                      10. = (1/2)(4)</a:t>
            </a:r>
            <a:r>
              <a:rPr lang="en-US" altLang="en-US" sz="2400" i="1" dirty="0" smtClean="0">
                <a:solidFill>
                  <a:srgbClr val="000000"/>
                </a:solidFill>
                <a:cs typeface="Times New Roman" pitchFamily="18" charset="0"/>
                <a:sym typeface="Symbol" pitchFamily="18" charset="2"/>
              </a:rPr>
              <a:t>v</a:t>
            </a:r>
            <a:r>
              <a:rPr lang="en-US" altLang="en-US" sz="2400" baseline="30000" dirty="0" smtClean="0">
                <a:solidFill>
                  <a:srgbClr val="000000"/>
                </a:solidFill>
                <a:cs typeface="Times New Roman" pitchFamily="18" charset="0"/>
                <a:sym typeface="Symbol" pitchFamily="18" charset="2"/>
              </a:rPr>
              <a:t> 2</a:t>
            </a:r>
            <a:r>
              <a:rPr lang="en-US" altLang="en-US" sz="2400" dirty="0" smtClean="0">
                <a:solidFill>
                  <a:srgbClr val="000000"/>
                </a:solidFill>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 </a:t>
            </a:r>
            <a:r>
              <a:rPr lang="en-US" altLang="en-US" sz="2400" dirty="0" smtClean="0">
                <a:solidFill>
                  <a:srgbClr val="000000"/>
                </a:solidFill>
                <a:cs typeface="Times New Roman" pitchFamily="18" charset="0"/>
                <a:sym typeface="Symbol" pitchFamily="18" charset="2"/>
              </a:rPr>
              <a:t>(1/2</a:t>
            </a:r>
            <a:r>
              <a:rPr lang="en-US" altLang="en-US" sz="2400" i="1" dirty="0" smtClean="0">
                <a:solidFill>
                  <a:srgbClr val="000000"/>
                </a:solidFill>
                <a:cs typeface="Times New Roman" pitchFamily="18" charset="0"/>
                <a:sym typeface="Symbol" pitchFamily="18" charset="2"/>
              </a:rPr>
              <a:t>)</a:t>
            </a:r>
            <a:r>
              <a:rPr lang="en-US" altLang="en-US" sz="2400" dirty="0" smtClean="0">
                <a:solidFill>
                  <a:srgbClr val="000000"/>
                </a:solidFill>
                <a:cs typeface="Times New Roman" pitchFamily="18" charset="0"/>
                <a:sym typeface="Symbol" pitchFamily="18" charset="2"/>
              </a:rPr>
              <a:t>(5)1</a:t>
            </a:r>
            <a:r>
              <a:rPr lang="en-US" altLang="en-US" sz="2400" baseline="30000" dirty="0" smtClean="0">
                <a:solidFill>
                  <a:srgbClr val="000000"/>
                </a:solidFill>
                <a:cs typeface="Times New Roman" pitchFamily="18" charset="0"/>
                <a:sym typeface="Symbol" pitchFamily="18" charset="2"/>
              </a:rPr>
              <a:t>2</a:t>
            </a:r>
            <a:endParaRPr lang="en-US" altLang="en-US" sz="2400" dirty="0" smtClean="0">
              <a:solidFill>
                <a:srgbClr val="000000"/>
              </a:solidFill>
              <a:cs typeface="Times New Roman" pitchFamily="18" charset="0"/>
              <a:sym typeface="Symbol" pitchFamily="18" charset="2"/>
            </a:endParaRPr>
          </a:p>
          <a:p>
            <a:pPr>
              <a:buFontTx/>
              <a:buNone/>
              <a:defRPr/>
            </a:pPr>
            <a:r>
              <a:rPr lang="en-US" altLang="en-US" sz="2400" i="1" dirty="0" smtClean="0">
                <a:solidFill>
                  <a:srgbClr val="000000"/>
                </a:solidFill>
                <a:cs typeface="Times New Roman" pitchFamily="18" charset="0"/>
                <a:sym typeface="Symbol" pitchFamily="18" charset="2"/>
              </a:rPr>
              <a:t>                    </a:t>
            </a:r>
            <a:r>
              <a:rPr lang="en-US" altLang="en-US" sz="2400" i="1" baseline="-25000" dirty="0" smtClean="0">
                <a:solidFill>
                  <a:srgbClr val="000000"/>
                </a:solidFill>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   </a:t>
            </a:r>
            <a:r>
              <a:rPr lang="en-US" altLang="en-US" sz="2400" i="1" baseline="-25000" dirty="0" smtClean="0">
                <a:solidFill>
                  <a:srgbClr val="000000"/>
                </a:solidFill>
                <a:cs typeface="Times New Roman" pitchFamily="18" charset="0"/>
                <a:sym typeface="Symbol" pitchFamily="18" charset="2"/>
              </a:rPr>
              <a:t> </a:t>
            </a:r>
            <a:r>
              <a:rPr lang="en-US" altLang="en-US" sz="2400" i="1" dirty="0" smtClean="0">
                <a:solidFill>
                  <a:srgbClr val="000000"/>
                </a:solidFill>
                <a:cs typeface="Times New Roman" pitchFamily="18" charset="0"/>
                <a:sym typeface="Symbol" pitchFamily="18" charset="2"/>
              </a:rPr>
              <a:t> v</a:t>
            </a:r>
            <a:r>
              <a:rPr lang="en-US" altLang="en-US" sz="2400" dirty="0" smtClean="0">
                <a:solidFill>
                  <a:srgbClr val="000000"/>
                </a:solidFill>
                <a:latin typeface="+mn-lt"/>
                <a:cs typeface="Times New Roman" pitchFamily="18" charset="0"/>
                <a:sym typeface="Symbol" pitchFamily="18" charset="2"/>
              </a:rPr>
              <a:t> </a:t>
            </a:r>
            <a:r>
              <a:rPr lang="en-US" altLang="en-US" sz="2400" smtClean="0">
                <a:solidFill>
                  <a:srgbClr val="000000"/>
                </a:solidFill>
                <a:latin typeface="+mn-lt"/>
                <a:cs typeface="Times New Roman" pitchFamily="18" charset="0"/>
                <a:sym typeface="Symbol" pitchFamily="18" charset="2"/>
              </a:rPr>
              <a:t>= 1.9 </a:t>
            </a:r>
            <a:r>
              <a:rPr lang="en-US" altLang="en-US" sz="2400" dirty="0" smtClean="0">
                <a:solidFill>
                  <a:srgbClr val="000000"/>
                </a:solidFill>
                <a:latin typeface="+mn-lt"/>
                <a:cs typeface="Times New Roman" pitchFamily="18" charset="0"/>
                <a:sym typeface="Symbol" pitchFamily="18" charset="2"/>
              </a:rPr>
              <a:t>ms</a:t>
            </a:r>
            <a:r>
              <a:rPr lang="en-US" altLang="en-US" sz="2400" baseline="30000" dirty="0" smtClean="0">
                <a:solidFill>
                  <a:srgbClr val="000000"/>
                </a:solidFill>
                <a:latin typeface="+mn-lt"/>
                <a:cs typeface="Times New Roman" pitchFamily="18" charset="0"/>
                <a:sym typeface="Symbol" pitchFamily="18" charset="2"/>
              </a:rPr>
              <a:t>-1</a:t>
            </a:r>
            <a:r>
              <a:rPr lang="en-US" altLang="en-US" sz="2400" dirty="0" smtClean="0">
                <a:solidFill>
                  <a:srgbClr val="000000"/>
                </a:solidFill>
                <a:latin typeface="+mn-lt"/>
                <a:cs typeface="Times New Roman" pitchFamily="18" charset="0"/>
                <a:sym typeface="Symbol" pitchFamily="18" charset="2"/>
              </a:rPr>
              <a:t>.</a:t>
            </a:r>
          </a:p>
        </p:txBody>
      </p:sp>
      <p:sp>
        <p:nvSpPr>
          <p:cNvPr id="47" name="Freeform 5"/>
          <p:cNvSpPr>
            <a:spLocks/>
          </p:cNvSpPr>
          <p:nvPr/>
        </p:nvSpPr>
        <p:spPr bwMode="auto">
          <a:xfrm>
            <a:off x="5113338" y="431423"/>
            <a:ext cx="3617912" cy="4572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48" name="Rectangle 6"/>
          <p:cNvSpPr>
            <a:spLocks noChangeArrowheads="1"/>
          </p:cNvSpPr>
          <p:nvPr/>
        </p:nvSpPr>
        <p:spPr bwMode="auto">
          <a:xfrm>
            <a:off x="8274050" y="431423"/>
            <a:ext cx="523875" cy="458788"/>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2" name="Group 7"/>
          <p:cNvGrpSpPr>
            <a:grpSpLocks/>
          </p:cNvGrpSpPr>
          <p:nvPr/>
        </p:nvGrpSpPr>
        <p:grpSpPr bwMode="auto">
          <a:xfrm>
            <a:off x="5079781" y="434598"/>
            <a:ext cx="4078287" cy="990600"/>
            <a:chOff x="1190" y="3183"/>
            <a:chExt cx="2993" cy="727"/>
          </a:xfrm>
        </p:grpSpPr>
        <p:sp>
          <p:nvSpPr>
            <p:cNvPr id="50" name="Freeform 8" descr="Light upward diagonal"/>
            <p:cNvSpPr>
              <a:spLocks/>
            </p:cNvSpPr>
            <p:nvPr/>
          </p:nvSpPr>
          <p:spPr bwMode="auto">
            <a:xfrm>
              <a:off x="1190" y="3183"/>
              <a:ext cx="2993" cy="432"/>
            </a:xfrm>
            <a:custGeom>
              <a:avLst/>
              <a:gdLst>
                <a:gd name="T0" fmla="*/ 2984 w 2993"/>
                <a:gd name="T1" fmla="*/ 430 h 432"/>
                <a:gd name="T2" fmla="*/ 2993 w 2993"/>
                <a:gd name="T3" fmla="*/ 334 h 432"/>
                <a:gd name="T4" fmla="*/ 151 w 2993"/>
                <a:gd name="T5" fmla="*/ 341 h 432"/>
                <a:gd name="T6" fmla="*/ 151 w 2993"/>
                <a:gd name="T7" fmla="*/ 5 h 432"/>
                <a:gd name="T8" fmla="*/ 0 w 2993"/>
                <a:gd name="T9" fmla="*/ 0 h 432"/>
                <a:gd name="T10" fmla="*/ 0 w 2993"/>
                <a:gd name="T11" fmla="*/ 432 h 432"/>
                <a:gd name="T12" fmla="*/ 2984 w 2993"/>
                <a:gd name="T13" fmla="*/ 430 h 432"/>
                <a:gd name="T14" fmla="*/ 0 60000 65536"/>
                <a:gd name="T15" fmla="*/ 0 60000 65536"/>
                <a:gd name="T16" fmla="*/ 0 60000 65536"/>
                <a:gd name="T17" fmla="*/ 0 60000 65536"/>
                <a:gd name="T18" fmla="*/ 0 60000 65536"/>
                <a:gd name="T19" fmla="*/ 0 60000 65536"/>
                <a:gd name="T20" fmla="*/ 0 60000 65536"/>
                <a:gd name="T21" fmla="*/ 0 w 2993"/>
                <a:gd name="T22" fmla="*/ 0 h 432"/>
                <a:gd name="T23" fmla="*/ 2993 w 2993"/>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3" h="432">
                  <a:moveTo>
                    <a:pt x="2984" y="430"/>
                  </a:moveTo>
                  <a:lnTo>
                    <a:pt x="2993" y="334"/>
                  </a:lnTo>
                  <a:lnTo>
                    <a:pt x="151" y="341"/>
                  </a:lnTo>
                  <a:lnTo>
                    <a:pt x="151" y="5"/>
                  </a:lnTo>
                  <a:lnTo>
                    <a:pt x="0" y="0"/>
                  </a:lnTo>
                  <a:lnTo>
                    <a:pt x="0" y="432"/>
                  </a:lnTo>
                  <a:lnTo>
                    <a:pt x="2984" y="430"/>
                  </a:lnTo>
                  <a:close/>
                </a:path>
              </a:pathLst>
            </a:custGeom>
            <a:pattFill prst="ltUpDiag">
              <a:fgClr>
                <a:schemeClr val="tx1"/>
              </a:fgClr>
              <a:bgClr>
                <a:srgbClr val="FFCC99"/>
              </a:bgClr>
            </a:pattFill>
            <a:ln w="9525">
              <a:noFill/>
              <a:round/>
              <a:headEnd/>
              <a:tailEnd/>
            </a:ln>
          </p:spPr>
          <p:txBody>
            <a:bodyPr/>
            <a:lstStyle/>
            <a:p>
              <a:endParaRPr lang="en-US"/>
            </a:p>
          </p:txBody>
        </p:sp>
        <p:sp>
          <p:nvSpPr>
            <p:cNvPr id="51" name="Line 9"/>
            <p:cNvSpPr>
              <a:spLocks noChangeShapeType="1"/>
            </p:cNvSpPr>
            <p:nvPr/>
          </p:nvSpPr>
          <p:spPr bwMode="auto">
            <a:xfrm>
              <a:off x="2762" y="3188"/>
              <a:ext cx="0" cy="624"/>
            </a:xfrm>
            <a:prstGeom prst="line">
              <a:avLst/>
            </a:prstGeom>
            <a:noFill/>
            <a:ln w="9525">
              <a:solidFill>
                <a:schemeClr val="tx1"/>
              </a:solidFill>
              <a:prstDash val="dash"/>
              <a:round/>
              <a:headEnd/>
              <a:tailEnd/>
            </a:ln>
          </p:spPr>
          <p:txBody>
            <a:bodyPr/>
            <a:lstStyle/>
            <a:p>
              <a:endParaRPr lang="en-US"/>
            </a:p>
          </p:txBody>
        </p:sp>
        <p:sp>
          <p:nvSpPr>
            <p:cNvPr id="52" name="Line 10"/>
            <p:cNvSpPr>
              <a:spLocks noChangeShapeType="1"/>
            </p:cNvSpPr>
            <p:nvPr/>
          </p:nvSpPr>
          <p:spPr bwMode="auto">
            <a:xfrm>
              <a:off x="1898" y="3716"/>
              <a:ext cx="1868" cy="0"/>
            </a:xfrm>
            <a:prstGeom prst="line">
              <a:avLst/>
            </a:prstGeom>
            <a:noFill/>
            <a:ln w="9525">
              <a:solidFill>
                <a:schemeClr val="tx1"/>
              </a:solidFill>
              <a:round/>
              <a:headEnd/>
              <a:tailEnd type="triangle" w="med" len="med"/>
            </a:ln>
          </p:spPr>
          <p:txBody>
            <a:bodyPr/>
            <a:lstStyle/>
            <a:p>
              <a:endParaRPr lang="en-US"/>
            </a:p>
          </p:txBody>
        </p:sp>
        <p:sp>
          <p:nvSpPr>
            <p:cNvPr id="53" name="Text Box 11"/>
            <p:cNvSpPr txBox="1">
              <a:spLocks noChangeArrowheads="1"/>
            </p:cNvSpPr>
            <p:nvPr/>
          </p:nvSpPr>
          <p:spPr bwMode="auto">
            <a:xfrm>
              <a:off x="3771" y="3574"/>
              <a:ext cx="247" cy="336"/>
            </a:xfrm>
            <a:prstGeom prst="rect">
              <a:avLst/>
            </a:prstGeom>
            <a:noFill/>
            <a:ln w="9525">
              <a:noFill/>
              <a:miter lim="800000"/>
              <a:headEnd/>
              <a:tailEnd/>
            </a:ln>
          </p:spPr>
          <p:txBody>
            <a:bodyPr wrap="none">
              <a:spAutoFit/>
            </a:bodyPr>
            <a:lstStyle/>
            <a:p>
              <a:r>
                <a:rPr lang="en-US" altLang="en-US" i="1"/>
                <a:t>x</a:t>
              </a:r>
            </a:p>
          </p:txBody>
        </p:sp>
        <p:sp>
          <p:nvSpPr>
            <p:cNvPr id="54" name="Line 12"/>
            <p:cNvSpPr>
              <a:spLocks noChangeShapeType="1"/>
            </p:cNvSpPr>
            <p:nvPr/>
          </p:nvSpPr>
          <p:spPr bwMode="auto">
            <a:xfrm>
              <a:off x="2954" y="3524"/>
              <a:ext cx="0" cy="192"/>
            </a:xfrm>
            <a:prstGeom prst="line">
              <a:avLst/>
            </a:prstGeom>
            <a:noFill/>
            <a:ln w="9525">
              <a:solidFill>
                <a:schemeClr val="tx1"/>
              </a:solidFill>
              <a:prstDash val="dash"/>
              <a:round/>
              <a:headEnd/>
              <a:tailEnd/>
            </a:ln>
          </p:spPr>
          <p:txBody>
            <a:bodyPr/>
            <a:lstStyle/>
            <a:p>
              <a:endParaRPr lang="en-US"/>
            </a:p>
          </p:txBody>
        </p:sp>
        <p:sp>
          <p:nvSpPr>
            <p:cNvPr id="55" name="Line 13"/>
            <p:cNvSpPr>
              <a:spLocks noChangeShapeType="1"/>
            </p:cNvSpPr>
            <p:nvPr/>
          </p:nvSpPr>
          <p:spPr bwMode="auto">
            <a:xfrm>
              <a:off x="3146" y="3524"/>
              <a:ext cx="0" cy="192"/>
            </a:xfrm>
            <a:prstGeom prst="line">
              <a:avLst/>
            </a:prstGeom>
            <a:noFill/>
            <a:ln w="9525">
              <a:solidFill>
                <a:schemeClr val="tx1"/>
              </a:solidFill>
              <a:prstDash val="dash"/>
              <a:round/>
              <a:headEnd/>
              <a:tailEnd/>
            </a:ln>
          </p:spPr>
          <p:txBody>
            <a:bodyPr/>
            <a:lstStyle/>
            <a:p>
              <a:endParaRPr lang="en-US"/>
            </a:p>
          </p:txBody>
        </p:sp>
        <p:sp>
          <p:nvSpPr>
            <p:cNvPr id="56" name="Line 14"/>
            <p:cNvSpPr>
              <a:spLocks noChangeShapeType="1"/>
            </p:cNvSpPr>
            <p:nvPr/>
          </p:nvSpPr>
          <p:spPr bwMode="auto">
            <a:xfrm>
              <a:off x="3338" y="3524"/>
              <a:ext cx="0" cy="192"/>
            </a:xfrm>
            <a:prstGeom prst="line">
              <a:avLst/>
            </a:prstGeom>
            <a:noFill/>
            <a:ln w="9525">
              <a:solidFill>
                <a:schemeClr val="tx1"/>
              </a:solidFill>
              <a:prstDash val="dash"/>
              <a:round/>
              <a:headEnd/>
              <a:tailEnd/>
            </a:ln>
          </p:spPr>
          <p:txBody>
            <a:bodyPr/>
            <a:lstStyle/>
            <a:p>
              <a:endParaRPr lang="en-US"/>
            </a:p>
          </p:txBody>
        </p:sp>
        <p:sp>
          <p:nvSpPr>
            <p:cNvPr id="57" name="Line 15"/>
            <p:cNvSpPr>
              <a:spLocks noChangeShapeType="1"/>
            </p:cNvSpPr>
            <p:nvPr/>
          </p:nvSpPr>
          <p:spPr bwMode="auto">
            <a:xfrm>
              <a:off x="3530" y="3524"/>
              <a:ext cx="0" cy="192"/>
            </a:xfrm>
            <a:prstGeom prst="line">
              <a:avLst/>
            </a:prstGeom>
            <a:noFill/>
            <a:ln w="9525">
              <a:solidFill>
                <a:schemeClr val="tx1"/>
              </a:solidFill>
              <a:prstDash val="dash"/>
              <a:round/>
              <a:headEnd/>
              <a:tailEnd/>
            </a:ln>
          </p:spPr>
          <p:txBody>
            <a:bodyPr/>
            <a:lstStyle/>
            <a:p>
              <a:endParaRPr lang="en-US"/>
            </a:p>
          </p:txBody>
        </p:sp>
        <p:sp>
          <p:nvSpPr>
            <p:cNvPr id="58" name="Line 16"/>
            <p:cNvSpPr>
              <a:spLocks noChangeShapeType="1"/>
            </p:cNvSpPr>
            <p:nvPr/>
          </p:nvSpPr>
          <p:spPr bwMode="auto">
            <a:xfrm>
              <a:off x="2570" y="3524"/>
              <a:ext cx="0" cy="192"/>
            </a:xfrm>
            <a:prstGeom prst="line">
              <a:avLst/>
            </a:prstGeom>
            <a:noFill/>
            <a:ln w="9525">
              <a:solidFill>
                <a:schemeClr val="tx1"/>
              </a:solidFill>
              <a:prstDash val="dash"/>
              <a:round/>
              <a:headEnd/>
              <a:tailEnd/>
            </a:ln>
          </p:spPr>
          <p:txBody>
            <a:bodyPr/>
            <a:lstStyle/>
            <a:p>
              <a:endParaRPr lang="en-US"/>
            </a:p>
          </p:txBody>
        </p:sp>
        <p:sp>
          <p:nvSpPr>
            <p:cNvPr id="59" name="Line 17"/>
            <p:cNvSpPr>
              <a:spLocks noChangeShapeType="1"/>
            </p:cNvSpPr>
            <p:nvPr/>
          </p:nvSpPr>
          <p:spPr bwMode="auto">
            <a:xfrm>
              <a:off x="2378" y="3524"/>
              <a:ext cx="0" cy="192"/>
            </a:xfrm>
            <a:prstGeom prst="line">
              <a:avLst/>
            </a:prstGeom>
            <a:noFill/>
            <a:ln w="9525">
              <a:solidFill>
                <a:schemeClr val="tx1"/>
              </a:solidFill>
              <a:prstDash val="dash"/>
              <a:round/>
              <a:headEnd/>
              <a:tailEnd/>
            </a:ln>
          </p:spPr>
          <p:txBody>
            <a:bodyPr/>
            <a:lstStyle/>
            <a:p>
              <a:endParaRPr lang="en-US"/>
            </a:p>
          </p:txBody>
        </p:sp>
        <p:sp>
          <p:nvSpPr>
            <p:cNvPr id="60" name="Line 18"/>
            <p:cNvSpPr>
              <a:spLocks noChangeShapeType="1"/>
            </p:cNvSpPr>
            <p:nvPr/>
          </p:nvSpPr>
          <p:spPr bwMode="auto">
            <a:xfrm>
              <a:off x="2186" y="3524"/>
              <a:ext cx="0" cy="192"/>
            </a:xfrm>
            <a:prstGeom prst="line">
              <a:avLst/>
            </a:prstGeom>
            <a:noFill/>
            <a:ln w="9525">
              <a:solidFill>
                <a:schemeClr val="tx1"/>
              </a:solidFill>
              <a:prstDash val="dash"/>
              <a:round/>
              <a:headEnd/>
              <a:tailEnd/>
            </a:ln>
          </p:spPr>
          <p:txBody>
            <a:bodyPr/>
            <a:lstStyle/>
            <a:p>
              <a:endParaRPr lang="en-US"/>
            </a:p>
          </p:txBody>
        </p:sp>
        <p:sp>
          <p:nvSpPr>
            <p:cNvPr id="61" name="Line 19"/>
            <p:cNvSpPr>
              <a:spLocks noChangeShapeType="1"/>
            </p:cNvSpPr>
            <p:nvPr/>
          </p:nvSpPr>
          <p:spPr bwMode="auto">
            <a:xfrm>
              <a:off x="1994" y="3524"/>
              <a:ext cx="0" cy="192"/>
            </a:xfrm>
            <a:prstGeom prst="line">
              <a:avLst/>
            </a:prstGeom>
            <a:noFill/>
            <a:ln w="9525">
              <a:solidFill>
                <a:schemeClr val="tx1"/>
              </a:solidFill>
              <a:prstDash val="dash"/>
              <a:round/>
              <a:headEnd/>
              <a:tailEnd/>
            </a:ln>
          </p:spPr>
          <p:txBody>
            <a:bodyPr/>
            <a:lstStyle/>
            <a:p>
              <a:endParaRPr lang="en-US"/>
            </a:p>
          </p:txBody>
        </p:sp>
        <p:sp>
          <p:nvSpPr>
            <p:cNvPr id="62" name="Freeform 20"/>
            <p:cNvSpPr>
              <a:spLocks/>
            </p:cNvSpPr>
            <p:nvPr/>
          </p:nvSpPr>
          <p:spPr bwMode="auto">
            <a:xfrm>
              <a:off x="1341" y="3183"/>
              <a:ext cx="2835" cy="334"/>
            </a:xfrm>
            <a:custGeom>
              <a:avLst/>
              <a:gdLst>
                <a:gd name="T0" fmla="*/ 0 w 2835"/>
                <a:gd name="T1" fmla="*/ 0 h 334"/>
                <a:gd name="T2" fmla="*/ 0 w 2835"/>
                <a:gd name="T3" fmla="*/ 334 h 334"/>
                <a:gd name="T4" fmla="*/ 2835 w 2835"/>
                <a:gd name="T5" fmla="*/ 334 h 334"/>
                <a:gd name="T6" fmla="*/ 0 60000 65536"/>
                <a:gd name="T7" fmla="*/ 0 60000 65536"/>
                <a:gd name="T8" fmla="*/ 0 60000 65536"/>
                <a:gd name="T9" fmla="*/ 0 w 2835"/>
                <a:gd name="T10" fmla="*/ 0 h 334"/>
                <a:gd name="T11" fmla="*/ 2835 w 2835"/>
                <a:gd name="T12" fmla="*/ 334 h 334"/>
              </a:gdLst>
              <a:ahLst/>
              <a:cxnLst>
                <a:cxn ang="T6">
                  <a:pos x="T0" y="T1"/>
                </a:cxn>
                <a:cxn ang="T7">
                  <a:pos x="T2" y="T3"/>
                </a:cxn>
                <a:cxn ang="T8">
                  <a:pos x="T4" y="T5"/>
                </a:cxn>
              </a:cxnLst>
              <a:rect l="T9" t="T10" r="T11" b="T12"/>
              <a:pathLst>
                <a:path w="2835" h="334">
                  <a:moveTo>
                    <a:pt x="0" y="0"/>
                  </a:moveTo>
                  <a:lnTo>
                    <a:pt x="0" y="334"/>
                  </a:lnTo>
                  <a:lnTo>
                    <a:pt x="2835" y="334"/>
                  </a:lnTo>
                </a:path>
              </a:pathLst>
            </a:custGeom>
            <a:noFill/>
            <a:ln w="9525">
              <a:solidFill>
                <a:schemeClr val="tx1"/>
              </a:solidFill>
              <a:round/>
              <a:headEnd/>
              <a:tailEnd/>
            </a:ln>
          </p:spPr>
          <p:txBody>
            <a:bodyPr/>
            <a:lstStyle/>
            <a:p>
              <a:endParaRPr lang="en-US"/>
            </a:p>
          </p:txBody>
        </p:sp>
      </p:grpSp>
      <p:sp>
        <p:nvSpPr>
          <p:cNvPr id="70" name="TextBox 5"/>
          <p:cNvSpPr txBox="1">
            <a:spLocks noChangeArrowheads="1"/>
          </p:cNvSpPr>
          <p:nvPr/>
        </p:nvSpPr>
        <p:spPr bwMode="auto">
          <a:xfrm>
            <a:off x="5778047" y="1195388"/>
            <a:ext cx="714375" cy="460375"/>
          </a:xfrm>
          <a:prstGeom prst="rect">
            <a:avLst/>
          </a:prstGeom>
          <a:noFill/>
          <a:ln w="9525">
            <a:noFill/>
            <a:miter lim="800000"/>
            <a:headEnd/>
            <a:tailEnd/>
          </a:ln>
        </p:spPr>
        <p:txBody>
          <a:bodyPr wrap="none">
            <a:spAutoFit/>
          </a:bodyPr>
          <a:lstStyle/>
          <a:p>
            <a:r>
              <a:rPr lang="en-US" dirty="0"/>
              <a:t>-2.0</a:t>
            </a:r>
          </a:p>
        </p:txBody>
      </p:sp>
      <p:sp>
        <p:nvSpPr>
          <p:cNvPr id="71" name="TextBox 27"/>
          <p:cNvSpPr txBox="1">
            <a:spLocks noChangeArrowheads="1"/>
          </p:cNvSpPr>
          <p:nvPr/>
        </p:nvSpPr>
        <p:spPr bwMode="auto">
          <a:xfrm>
            <a:off x="6938055" y="1195388"/>
            <a:ext cx="612775" cy="460375"/>
          </a:xfrm>
          <a:prstGeom prst="rect">
            <a:avLst/>
          </a:prstGeom>
          <a:noFill/>
          <a:ln w="9525">
            <a:noFill/>
            <a:miter lim="800000"/>
            <a:headEnd/>
            <a:tailEnd/>
          </a:ln>
        </p:spPr>
        <p:txBody>
          <a:bodyPr wrap="none">
            <a:spAutoFit/>
          </a:bodyPr>
          <a:lstStyle/>
          <a:p>
            <a:r>
              <a:rPr lang="en-US" dirty="0"/>
              <a:t>0.0</a:t>
            </a:r>
          </a:p>
        </p:txBody>
      </p:sp>
      <p:sp>
        <p:nvSpPr>
          <p:cNvPr id="72" name="TextBox 28"/>
          <p:cNvSpPr txBox="1">
            <a:spLocks noChangeArrowheads="1"/>
          </p:cNvSpPr>
          <p:nvPr/>
        </p:nvSpPr>
        <p:spPr bwMode="auto">
          <a:xfrm>
            <a:off x="7977641" y="1195388"/>
            <a:ext cx="611187" cy="460375"/>
          </a:xfrm>
          <a:prstGeom prst="rect">
            <a:avLst/>
          </a:prstGeom>
          <a:noFill/>
          <a:ln w="9525">
            <a:noFill/>
            <a:miter lim="800000"/>
            <a:headEnd/>
            <a:tailEnd/>
          </a:ln>
        </p:spPr>
        <p:txBody>
          <a:bodyPr wrap="none">
            <a:spAutoFit/>
          </a:bodyPr>
          <a:lstStyle/>
          <a:p>
            <a:r>
              <a:rPr lang="en-US" dirty="0"/>
              <a:t>2.0</a:t>
            </a:r>
          </a:p>
        </p:txBody>
      </p:sp>
      <p:pic>
        <p:nvPicPr>
          <p:cNvPr id="94210" name="Picture 2"/>
          <p:cNvPicPr>
            <a:picLocks noChangeAspect="1" noChangeArrowheads="1"/>
          </p:cNvPicPr>
          <p:nvPr/>
        </p:nvPicPr>
        <p:blipFill>
          <a:blip r:embed="rId5" cstate="print"/>
          <a:srcRect/>
          <a:stretch>
            <a:fillRect/>
          </a:stretch>
        </p:blipFill>
        <p:spPr bwMode="auto">
          <a:xfrm>
            <a:off x="5152965" y="2041281"/>
            <a:ext cx="3860409" cy="3489216"/>
          </a:xfrm>
          <a:prstGeom prst="rect">
            <a:avLst/>
          </a:prstGeom>
          <a:ln>
            <a:noFill/>
          </a:ln>
          <a:effectLst>
            <a:outerShdw blurRad="292100" dist="139700" dir="2700000" algn="tl" rotWithShape="0">
              <a:srgbClr val="333333">
                <a:alpha val="65000"/>
              </a:srgbClr>
            </a:outerShdw>
          </a:effectLst>
        </p:spPr>
      </p:pic>
      <p:sp>
        <p:nvSpPr>
          <p:cNvPr id="85" name="Diamond 84"/>
          <p:cNvSpPr/>
          <p:nvPr/>
        </p:nvSpPr>
        <p:spPr>
          <a:xfrm>
            <a:off x="8661682" y="4839286"/>
            <a:ext cx="211015" cy="211015"/>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accel="50000" decel="50000" autoRev="1" fill="hold" nodeType="withEffect">
                                  <p:stCondLst>
                                    <p:cond delay="0"/>
                                  </p:stCondLst>
                                  <p:childTnLst>
                                    <p:animScale>
                                      <p:cBhvr>
                                        <p:cTn id="6" dur="3000" fill="hold"/>
                                        <p:tgtEl>
                                          <p:spTgt spid="47"/>
                                        </p:tgtEl>
                                      </p:cBhvr>
                                      <p:by x="25000" y="100000"/>
                                    </p:animScale>
                                  </p:childTnLst>
                                </p:cTn>
                              </p:par>
                              <p:par>
                                <p:cTn id="7" presetID="35" presetClass="path" presetSubtype="0" repeatCount="indefinite" accel="50000" decel="50000" autoRev="1" fill="hold" nodeType="withEffect">
                                  <p:stCondLst>
                                    <p:cond delay="0"/>
                                  </p:stCondLst>
                                  <p:childTnLst>
                                    <p:animMotion origin="layout" path="M 0.00539 -7.40741E-7 L -0.13055 -7.40741E-7 " pathEditMode="relative" rAng="0" ptsTypes="AA">
                                      <p:cBhvr>
                                        <p:cTn id="8" dur="3000" fill="hold"/>
                                        <p:tgtEl>
                                          <p:spTgt spid="47"/>
                                        </p:tgtEl>
                                        <p:attrNameLst>
                                          <p:attrName>ppt_x</p:attrName>
                                          <p:attrName>ppt_y</p:attrName>
                                        </p:attrNameLst>
                                      </p:cBhvr>
                                      <p:rCtr x="-68" y="0"/>
                                    </p:animMotion>
                                  </p:childTnLst>
                                </p:cTn>
                              </p:par>
                              <p:par>
                                <p:cTn id="9" presetID="35" presetClass="path" presetSubtype="0" repeatCount="indefinite" accel="50000" decel="50000" autoRev="1" fill="hold" nodeType="withEffect">
                                  <p:stCondLst>
                                    <p:cond delay="0"/>
                                  </p:stCondLst>
                                  <p:childTnLst>
                                    <p:animMotion origin="layout" path="M -0.00035 -7.40741E-7 L -0.22917 -7.40741E-7 " pathEditMode="relative" rAng="0" ptsTypes="AA">
                                      <p:cBhvr>
                                        <p:cTn id="10" dur="3000" fill="hold"/>
                                        <p:tgtEl>
                                          <p:spTgt spid="48"/>
                                        </p:tgtEl>
                                        <p:attrNameLst>
                                          <p:attrName>ppt_x</p:attrName>
                                          <p:attrName>ppt_y</p:attrName>
                                        </p:attrNameLst>
                                      </p:cBhvr>
                                      <p:rCtr x="-114" y="0"/>
                                    </p:animMotion>
                                  </p:childTnLst>
                                </p:cTn>
                              </p:par>
                              <p:par>
                                <p:cTn id="11" presetID="35" presetClass="path" presetSubtype="0" repeatCount="indefinite" accel="50000" decel="50000" autoRev="1" fill="hold" grpId="0" nodeType="withEffect">
                                  <p:stCondLst>
                                    <p:cond delay="0"/>
                                  </p:stCondLst>
                                  <p:childTnLst>
                                    <p:animMotion origin="layout" path="M -5.55556E-7 9.24855E-7 L -0.30868 -0.40809 " pathEditMode="relative" rAng="0" ptsTypes="AA">
                                      <p:cBhvr>
                                        <p:cTn id="12" dur="3000" fill="hold"/>
                                        <p:tgtEl>
                                          <p:spTgt spid="85"/>
                                        </p:tgtEl>
                                        <p:attrNameLst>
                                          <p:attrName>ppt_x</p:attrName>
                                          <p:attrName>ppt_y</p:attrName>
                                        </p:attrNameLst>
                                      </p:cBhvr>
                                      <p:rCtr x="-154" y="-204"/>
                                    </p:animMotion>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4084">
                                            <p:txEl>
                                              <p:pRg st="2" end="2"/>
                                            </p:txEl>
                                          </p:spTgt>
                                        </p:tgtEl>
                                        <p:attrNameLst>
                                          <p:attrName>style.visibility</p:attrName>
                                        </p:attrNameLst>
                                      </p:cBhvr>
                                      <p:to>
                                        <p:strVal val="visible"/>
                                      </p:to>
                                    </p:set>
                                    <p:anim calcmode="lin" valueType="num">
                                      <p:cBhvr additive="base">
                                        <p:cTn id="17" dur="500" fill="hold"/>
                                        <p:tgtEl>
                                          <p:spTgt spid="17408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4084">
                                            <p:txEl>
                                              <p:pRg st="3" end="3"/>
                                            </p:txEl>
                                          </p:spTgt>
                                        </p:tgtEl>
                                        <p:attrNameLst>
                                          <p:attrName>style.visibility</p:attrName>
                                        </p:attrNameLst>
                                      </p:cBhvr>
                                      <p:to>
                                        <p:strVal val="visible"/>
                                      </p:to>
                                    </p:set>
                                    <p:anim calcmode="lin" valueType="num">
                                      <p:cBhvr additive="base">
                                        <p:cTn id="23" dur="500" fill="hold"/>
                                        <p:tgtEl>
                                          <p:spTgt spid="17408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08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4" name="arrow.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084">
                                            <p:txEl>
                                              <p:pRg st="4" end="4"/>
                                            </p:txEl>
                                          </p:spTgt>
                                        </p:tgtEl>
                                        <p:attrNameLst>
                                          <p:attrName>style.visibility</p:attrName>
                                        </p:attrNameLst>
                                      </p:cBhvr>
                                      <p:to>
                                        <p:strVal val="visible"/>
                                      </p:to>
                                    </p:set>
                                    <p:anim calcmode="lin" valueType="num">
                                      <p:cBhvr additive="base">
                                        <p:cTn id="29" dur="500" fill="hold"/>
                                        <p:tgtEl>
                                          <p:spTgt spid="17408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084">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4" name="arrow.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74084">
                                            <p:txEl>
                                              <p:pRg st="5" end="5"/>
                                            </p:txEl>
                                          </p:spTgt>
                                        </p:tgtEl>
                                        <p:attrNameLst>
                                          <p:attrName>style.visibility</p:attrName>
                                        </p:attrNameLst>
                                      </p:cBhvr>
                                      <p:to>
                                        <p:strVal val="visible"/>
                                      </p:to>
                                    </p:set>
                                    <p:anim calcmode="lin" valueType="num">
                                      <p:cBhvr additive="base">
                                        <p:cTn id="35" dur="500" fill="hold"/>
                                        <p:tgtEl>
                                          <p:spTgt spid="17408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4084">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3157538"/>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Guidance: </a:t>
            </a:r>
            <a:endParaRPr lang="en-US" altLang="en-US">
              <a:solidFill>
                <a:srgbClr val="000000"/>
              </a:solidFill>
            </a:endParaRPr>
          </a:p>
          <a:p>
            <a:pPr marL="625475" indent="-625475" eaLnBrk="0" hangingPunct="0">
              <a:spcBef>
                <a:spcPct val="20000"/>
              </a:spcBef>
            </a:pPr>
            <a:r>
              <a:rPr lang="en-US" altLang="en-US">
                <a:solidFill>
                  <a:srgbClr val="000000"/>
                </a:solidFill>
              </a:rPr>
              <a:t>• Graphs describing simple harmonic motion should include displacement–time, velocity–time, acceleration–time and acceleration–displacement </a:t>
            </a:r>
          </a:p>
          <a:p>
            <a:pPr marL="625475" indent="-625475" eaLnBrk="0" hangingPunct="0">
              <a:spcBef>
                <a:spcPct val="20000"/>
              </a:spcBef>
            </a:pPr>
            <a:r>
              <a:rPr lang="en-US" altLang="en-US">
                <a:solidFill>
                  <a:srgbClr val="000000"/>
                </a:solidFill>
              </a:rPr>
              <a:t>• Students are expected to understand the significance of the negative sign in the relationship: </a:t>
            </a:r>
            <a:r>
              <a:rPr lang="en-US" altLang="en-US" i="1">
                <a:solidFill>
                  <a:srgbClr val="000000"/>
                </a:solidFill>
              </a:rPr>
              <a:t>a</a:t>
            </a:r>
            <a:r>
              <a:rPr lang="en-US" altLang="en-US">
                <a:solidFill>
                  <a:srgbClr val="000000"/>
                </a:solidFill>
              </a:rPr>
              <a:t> = -</a:t>
            </a:r>
            <a:r>
              <a:rPr lang="en-US" altLang="en-US" i="1">
                <a:solidFill>
                  <a:srgbClr val="000000"/>
                </a:solidFill>
              </a:rPr>
              <a:t>x</a:t>
            </a:r>
            <a:r>
              <a:rPr lang="en-US" altLang="en-US">
                <a:solidFill>
                  <a:srgbClr val="000000"/>
                </a:solidFill>
              </a:rPr>
              <a:t>.</a:t>
            </a:r>
          </a:p>
          <a:p>
            <a:pPr marL="625475" indent="-625475"/>
            <a:r>
              <a:rPr lang="en-US" altLang="en-US" b="1">
                <a:solidFill>
                  <a:srgbClr val="FF0000"/>
                </a:solidFill>
              </a:rPr>
              <a:t>Data booklet reference: </a:t>
            </a:r>
            <a:endParaRPr lang="en-US" altLang="en-US">
              <a:solidFill>
                <a:srgbClr val="FF0000"/>
              </a:solidFill>
            </a:endParaRPr>
          </a:p>
          <a:p>
            <a:pPr marL="625475" indent="-625475"/>
            <a:r>
              <a:rPr lang="en-US" altLang="en-US">
                <a:solidFill>
                  <a:srgbClr val="FF0000"/>
                </a:solidFill>
              </a:rPr>
              <a:t>• </a:t>
            </a:r>
            <a:r>
              <a:rPr lang="en-US" altLang="en-US" i="1">
                <a:solidFill>
                  <a:srgbClr val="FF0000"/>
                </a:solidFill>
              </a:rPr>
              <a:t>T</a:t>
            </a:r>
            <a:r>
              <a:rPr lang="en-US" altLang="en-US">
                <a:solidFill>
                  <a:srgbClr val="FF0000"/>
                </a:solidFill>
              </a:rPr>
              <a:t> = </a:t>
            </a:r>
            <a:r>
              <a:rPr lang="en-US" altLang="en-US">
                <a:solidFill>
                  <a:srgbClr val="FF0000"/>
                </a:solidFill>
                <a:sym typeface="Symbol" pitchFamily="18" charset="2"/>
              </a:rPr>
              <a:t>1</a:t>
            </a:r>
            <a:r>
              <a:rPr lang="en-US" altLang="en-US" i="1">
                <a:solidFill>
                  <a:srgbClr val="FF0000"/>
                </a:solidFill>
                <a:sym typeface="Symbol" pitchFamily="18" charset="2"/>
              </a:rPr>
              <a:t> / f</a:t>
            </a:r>
            <a:r>
              <a:rPr lang="en-US" altLang="en-US"/>
              <a:t> </a:t>
            </a:r>
            <a:endParaRPr lang="en-US" altLang="en-US">
              <a:solidFill>
                <a:srgbClr val="FF0000"/>
              </a:solidFill>
            </a:endParaRPr>
          </a:p>
        </p:txBody>
      </p:sp>
      <p:sp>
        <p:nvSpPr>
          <p:cNvPr id="5123"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5022850"/>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International-mindedness: </a:t>
            </a:r>
            <a:endParaRPr lang="en-US" altLang="en-US">
              <a:solidFill>
                <a:srgbClr val="000000"/>
              </a:solidFill>
            </a:endParaRPr>
          </a:p>
          <a:p>
            <a:pPr marL="625475" indent="-625475" eaLnBrk="0" hangingPunct="0">
              <a:spcBef>
                <a:spcPct val="20000"/>
              </a:spcBef>
            </a:pPr>
            <a:r>
              <a:rPr lang="en-US" altLang="en-US">
                <a:solidFill>
                  <a:srgbClr val="000000"/>
                </a:solidFill>
              </a:rPr>
              <a:t>• Oscillations are used to define the time systems on which nations agree so that the world can be kept in synchronization. This impacts most areas of our lives including the provision of electricity, travel and location-determining devices and all microelectronics. </a:t>
            </a:r>
            <a:endParaRPr lang="en-US" altLang="en-US" b="1">
              <a:solidFill>
                <a:srgbClr val="000000"/>
              </a:solidFill>
            </a:endParaRPr>
          </a:p>
          <a:p>
            <a:pPr marL="625475" indent="-625475" eaLnBrk="0" hangingPunct="0">
              <a:spcBef>
                <a:spcPct val="20000"/>
              </a:spcBef>
            </a:pPr>
            <a:r>
              <a:rPr lang="en-US" altLang="en-US" b="1">
                <a:solidFill>
                  <a:srgbClr val="000000"/>
                </a:solidFill>
              </a:rPr>
              <a:t>Theory of knowledge: </a:t>
            </a:r>
            <a:endParaRPr lang="en-US" altLang="en-US">
              <a:solidFill>
                <a:srgbClr val="000000"/>
              </a:solidFill>
            </a:endParaRPr>
          </a:p>
          <a:p>
            <a:pPr marL="625475" indent="-625475" eaLnBrk="0" hangingPunct="0">
              <a:spcBef>
                <a:spcPct val="20000"/>
              </a:spcBef>
            </a:pPr>
            <a:r>
              <a:rPr lang="en-US" altLang="en-US">
                <a:solidFill>
                  <a:srgbClr val="000000"/>
                </a:solidFill>
              </a:rPr>
              <a:t>• The harmonic oscillator is a paradigm for modelling where a simple equation is used to describe a complex phenomenon. How do scientists know when a simple model is not detailed enough for their requirements?</a:t>
            </a:r>
            <a:endParaRPr lang="en-US" altLang="en-US" b="1">
              <a:solidFill>
                <a:srgbClr val="000000"/>
              </a:solidFill>
            </a:endParaRPr>
          </a:p>
        </p:txBody>
      </p:sp>
      <p:sp>
        <p:nvSpPr>
          <p:cNvPr id="6147"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3251200"/>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Utilization: </a:t>
            </a:r>
            <a:endParaRPr lang="en-US" altLang="en-US">
              <a:solidFill>
                <a:srgbClr val="000000"/>
              </a:solidFill>
            </a:endParaRPr>
          </a:p>
          <a:p>
            <a:pPr marL="625475" indent="-625475" eaLnBrk="0" hangingPunct="0">
              <a:spcBef>
                <a:spcPct val="20000"/>
              </a:spcBef>
            </a:pPr>
            <a:r>
              <a:rPr lang="en-US" altLang="en-US">
                <a:solidFill>
                  <a:srgbClr val="000000"/>
                </a:solidFill>
              </a:rPr>
              <a:t>• Isochronous oscillations can be used to measure time </a:t>
            </a:r>
          </a:p>
          <a:p>
            <a:pPr marL="625475" indent="-625475" eaLnBrk="0" hangingPunct="0">
              <a:spcBef>
                <a:spcPct val="20000"/>
              </a:spcBef>
            </a:pPr>
            <a:r>
              <a:rPr lang="en-US" altLang="en-US">
                <a:solidFill>
                  <a:srgbClr val="000000"/>
                </a:solidFill>
              </a:rPr>
              <a:t>• Many systems can approximate simple harmonic motion: mass on a spring, fluid in U-tube, models of icebergs oscillating vertically in the ocean, and motion of a sphere rolling in a concave mirror </a:t>
            </a:r>
          </a:p>
          <a:p>
            <a:pPr marL="625475" indent="-625475" eaLnBrk="0" hangingPunct="0">
              <a:spcBef>
                <a:spcPct val="20000"/>
              </a:spcBef>
            </a:pPr>
            <a:r>
              <a:rPr lang="en-US" altLang="en-US">
                <a:solidFill>
                  <a:srgbClr val="000000"/>
                </a:solidFill>
              </a:rPr>
              <a:t>• Simple harmonic motion is frequently found in the context of mechanics (see </a:t>
            </a:r>
            <a:r>
              <a:rPr lang="en-US" altLang="en-US" i="1">
                <a:solidFill>
                  <a:srgbClr val="000000"/>
                </a:solidFill>
              </a:rPr>
              <a:t>Physics </a:t>
            </a:r>
            <a:r>
              <a:rPr lang="en-US" altLang="en-US">
                <a:solidFill>
                  <a:srgbClr val="000000"/>
                </a:solidFill>
              </a:rPr>
              <a:t>topic </a:t>
            </a:r>
            <a:r>
              <a:rPr lang="en-US" altLang="en-US" i="1">
                <a:solidFill>
                  <a:srgbClr val="000000"/>
                </a:solidFill>
              </a:rPr>
              <a:t>2</a:t>
            </a:r>
            <a:r>
              <a:rPr lang="en-US" altLang="en-US">
                <a:solidFill>
                  <a:srgbClr val="000000"/>
                </a:solidFill>
              </a:rPr>
              <a:t>) </a:t>
            </a:r>
            <a:endParaRPr lang="en-US" altLang="en-US" b="1">
              <a:solidFill>
                <a:srgbClr val="000000"/>
              </a:solidFill>
            </a:endParaRPr>
          </a:p>
        </p:txBody>
      </p:sp>
      <p:sp>
        <p:nvSpPr>
          <p:cNvPr id="7171"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549400"/>
            <a:ext cx="7772400" cy="3140075"/>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Aims: </a:t>
            </a:r>
            <a:endParaRPr lang="en-US" altLang="en-US">
              <a:solidFill>
                <a:srgbClr val="000000"/>
              </a:solidFill>
            </a:endParaRPr>
          </a:p>
          <a:p>
            <a:pPr marL="625475" indent="-625475" eaLnBrk="0" hangingPunct="0">
              <a:spcBef>
                <a:spcPct val="20000"/>
              </a:spcBef>
            </a:pPr>
            <a:r>
              <a:rPr lang="en-US" altLang="en-US">
                <a:solidFill>
                  <a:srgbClr val="000000"/>
                </a:solidFill>
              </a:rPr>
              <a:t>• </a:t>
            </a:r>
            <a:r>
              <a:rPr lang="en-US" altLang="en-US" b="1">
                <a:solidFill>
                  <a:srgbClr val="000000"/>
                </a:solidFill>
              </a:rPr>
              <a:t>Aim 6: </a:t>
            </a:r>
            <a:r>
              <a:rPr lang="en-US" altLang="en-US">
                <a:solidFill>
                  <a:srgbClr val="000000"/>
                </a:solidFill>
              </a:rPr>
              <a:t>experiments could include (but are not limited to): mass on a spring; simple pendulum; motion on a curved air track </a:t>
            </a:r>
          </a:p>
          <a:p>
            <a:pPr marL="625475" indent="-625475" eaLnBrk="0" hangingPunct="0">
              <a:spcBef>
                <a:spcPct val="20000"/>
              </a:spcBef>
            </a:pPr>
            <a:r>
              <a:rPr lang="en-US" altLang="en-US">
                <a:solidFill>
                  <a:srgbClr val="000000"/>
                </a:solidFill>
              </a:rPr>
              <a:t>• </a:t>
            </a:r>
            <a:r>
              <a:rPr lang="en-US" altLang="en-US" b="1">
                <a:solidFill>
                  <a:srgbClr val="000000"/>
                </a:solidFill>
              </a:rPr>
              <a:t>Aim 7: </a:t>
            </a:r>
            <a:r>
              <a:rPr lang="en-US" altLang="en-US">
                <a:solidFill>
                  <a:srgbClr val="000000"/>
                </a:solidFill>
              </a:rPr>
              <a:t>IT skills can be used to model the simple harmonic motion defining equation; this gives valuable insight into the meaning of the equation itself</a:t>
            </a:r>
            <a:r>
              <a:rPr lang="en-US" altLang="en-US" b="1">
                <a:solidFill>
                  <a:srgbClr val="000000"/>
                </a:solidFill>
              </a:rPr>
              <a:t> </a:t>
            </a:r>
          </a:p>
        </p:txBody>
      </p:sp>
      <p:sp>
        <p:nvSpPr>
          <p:cNvPr id="8195" name="Rectangle 118"/>
          <p:cNvSpPr>
            <a:spLocks noGrp="1" noChangeArrowheads="1"/>
          </p:cNvSpPr>
          <p:nvPr>
            <p:ph type="ctrTitle" idx="4294967295"/>
          </p:nvPr>
        </p:nvSpPr>
        <p:spPr>
          <a:xfrm>
            <a:off x="685800" y="533400"/>
            <a:ext cx="7772400" cy="896938"/>
          </a:xfrm>
        </p:spPr>
        <p:txBody>
          <a:bodyPr/>
          <a:lstStyle/>
          <a:p>
            <a:pPr algn="l" eaLnBrk="1" hangingPunct="1"/>
            <a:r>
              <a:rPr lang="en-US" altLang="en-US" sz="2800" b="1" smtClean="0"/>
              <a:t>Topic 4: Waves</a:t>
            </a:r>
            <a:br>
              <a:rPr lang="en-US" altLang="en-US" sz="2800" b="1" smtClean="0"/>
            </a:br>
            <a:r>
              <a:rPr lang="en-US" altLang="en-US" sz="2800" smtClean="0">
                <a:solidFill>
                  <a:schemeClr val="tx1"/>
                </a:solidFill>
              </a:rPr>
              <a:t>4.1 – Oscillations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Rectangle 4"/>
          <p:cNvSpPr>
            <a:spLocks noChangeArrowheads="1"/>
          </p:cNvSpPr>
          <p:nvPr/>
        </p:nvSpPr>
        <p:spPr bwMode="auto">
          <a:xfrm>
            <a:off x="674688" y="2413000"/>
            <a:ext cx="7772400" cy="4445000"/>
          </a:xfrm>
          <a:prstGeom prst="rect">
            <a:avLst/>
          </a:prstGeom>
          <a:solidFill>
            <a:srgbClr val="FFFFCC"/>
          </a:solidFill>
          <a:ln w="9525">
            <a:noFill/>
            <a:miter lim="800000"/>
            <a:headEnd/>
            <a:tailEnd/>
          </a:ln>
        </p:spPr>
        <p:txBody>
          <a:bodyPr/>
          <a:lstStyle/>
          <a:p>
            <a:pPr eaLnBrk="0" hangingPunct="0">
              <a:spcBef>
                <a:spcPct val="20000"/>
              </a:spcBef>
            </a:pPr>
            <a:r>
              <a:rPr lang="en-US" altLang="en-US" dirty="0">
                <a:sym typeface="Symbol" pitchFamily="18" charset="2"/>
              </a:rPr>
              <a:t>EXAMPLE: </a:t>
            </a:r>
            <a:r>
              <a:rPr lang="en-US" altLang="en-US" dirty="0" smtClean="0">
                <a:solidFill>
                  <a:srgbClr val="000000"/>
                </a:solidFill>
                <a:cs typeface="Times New Roman" pitchFamily="18" charset="0"/>
                <a:sym typeface="Symbol" pitchFamily="18" charset="2"/>
              </a:rPr>
              <a:t>Oscillations                                                       can </a:t>
            </a:r>
            <a:r>
              <a:rPr lang="en-US" altLang="en-US" dirty="0">
                <a:solidFill>
                  <a:srgbClr val="000000"/>
                </a:solidFill>
                <a:cs typeface="Times New Roman" pitchFamily="18" charset="0"/>
                <a:sym typeface="Symbol" pitchFamily="18" charset="2"/>
              </a:rPr>
              <a:t>be </a:t>
            </a:r>
            <a:r>
              <a:rPr lang="en-US" altLang="en-US" dirty="0" smtClean="0">
                <a:solidFill>
                  <a:srgbClr val="000000"/>
                </a:solidFill>
                <a:cs typeface="Times New Roman" pitchFamily="18" charset="0"/>
                <a:sym typeface="Symbol" pitchFamily="18" charset="2"/>
              </a:rPr>
              <a:t>driven </a:t>
            </a:r>
            <a:r>
              <a:rPr lang="en-US" altLang="en-US" dirty="0">
                <a:solidFill>
                  <a:srgbClr val="000000"/>
                </a:solidFill>
                <a:cs typeface="Times New Roman" pitchFamily="18" charset="0"/>
                <a:sym typeface="Symbol" pitchFamily="18" charset="2"/>
              </a:rPr>
              <a:t>externally,                                                               like a pendulum in a                                              gravitational field.</a:t>
            </a:r>
            <a:endParaRPr lang="en-US" altLang="en-US" dirty="0">
              <a:sym typeface="Symbol" pitchFamily="18" charset="2"/>
            </a:endParaRPr>
          </a:p>
          <a:p>
            <a:pPr eaLnBrk="0" hangingPunct="0">
              <a:spcBef>
                <a:spcPct val="70000"/>
              </a:spcBef>
            </a:pPr>
            <a:r>
              <a:rPr lang="en-US" altLang="en-US" dirty="0">
                <a:sym typeface="Symbol" pitchFamily="18" charset="2"/>
              </a:rPr>
              <a:t>EXAMPLE: </a:t>
            </a:r>
            <a:r>
              <a:rPr lang="en-US" altLang="en-US" dirty="0" smtClean="0">
                <a:solidFill>
                  <a:srgbClr val="000000"/>
                </a:solidFill>
                <a:cs typeface="Times New Roman" pitchFamily="18" charset="0"/>
                <a:sym typeface="Symbol" pitchFamily="18" charset="2"/>
              </a:rPr>
              <a:t>Oscillations </a:t>
            </a:r>
            <a:r>
              <a:rPr lang="en-US" altLang="en-US" dirty="0">
                <a:solidFill>
                  <a:srgbClr val="000000"/>
                </a:solidFill>
                <a:cs typeface="Times New Roman" pitchFamily="18" charset="0"/>
                <a:sym typeface="Symbol" pitchFamily="18" charset="2"/>
              </a:rPr>
              <a:t>can </a:t>
            </a:r>
            <a:r>
              <a:rPr lang="en-US" altLang="en-US" dirty="0" smtClean="0">
                <a:solidFill>
                  <a:srgbClr val="000000"/>
                </a:solidFill>
                <a:cs typeface="Times New Roman" pitchFamily="18" charset="0"/>
                <a:sym typeface="Symbol" pitchFamily="18" charset="2"/>
              </a:rPr>
              <a:t>                                                 be </a:t>
            </a:r>
            <a:r>
              <a:rPr lang="en-US" altLang="en-US" dirty="0">
                <a:solidFill>
                  <a:srgbClr val="000000"/>
                </a:solidFill>
                <a:cs typeface="Times New Roman" pitchFamily="18" charset="0"/>
                <a:sym typeface="Symbol" pitchFamily="18" charset="2"/>
              </a:rPr>
              <a:t>driven </a:t>
            </a:r>
            <a:r>
              <a:rPr lang="en-US" altLang="en-US" dirty="0" smtClean="0">
                <a:solidFill>
                  <a:srgbClr val="000000"/>
                </a:solidFill>
                <a:cs typeface="Times New Roman" pitchFamily="18" charset="0"/>
                <a:sym typeface="Symbol" pitchFamily="18" charset="2"/>
              </a:rPr>
              <a:t>internally</a:t>
            </a:r>
            <a:r>
              <a:rPr lang="en-US" altLang="en-US" dirty="0">
                <a:solidFill>
                  <a:srgbClr val="000000"/>
                </a:solidFill>
                <a:cs typeface="Times New Roman" pitchFamily="18" charset="0"/>
                <a:sym typeface="Symbol" pitchFamily="18" charset="2"/>
              </a:rPr>
              <a:t>, like a </a:t>
            </a:r>
            <a:r>
              <a:rPr lang="en-US" altLang="en-US" dirty="0" smtClean="0">
                <a:solidFill>
                  <a:srgbClr val="000000"/>
                </a:solidFill>
                <a:cs typeface="Times New Roman" pitchFamily="18" charset="0"/>
                <a:sym typeface="Symbol" pitchFamily="18" charset="2"/>
              </a:rPr>
              <a:t>                                             mass on a spring.</a:t>
            </a:r>
            <a:endParaRPr lang="en-US" altLang="en-US" dirty="0">
              <a:solidFill>
                <a:srgbClr val="000000"/>
              </a:solidFill>
              <a:cs typeface="Times New Roman" pitchFamily="18" charset="0"/>
              <a:sym typeface="Symbol" pitchFamily="18" charset="2"/>
            </a:endParaRPr>
          </a:p>
        </p:txBody>
      </p:sp>
      <p:sp>
        <p:nvSpPr>
          <p:cNvPr id="120834" name="Rectangle 2"/>
          <p:cNvSpPr>
            <a:spLocks noChangeArrowheads="1"/>
          </p:cNvSpPr>
          <p:nvPr/>
        </p:nvSpPr>
        <p:spPr bwMode="auto">
          <a:xfrm>
            <a:off x="685800" y="1549400"/>
            <a:ext cx="7772400" cy="871538"/>
          </a:xfrm>
          <a:prstGeom prst="rect">
            <a:avLst/>
          </a:prstGeom>
          <a:solidFill>
            <a:srgbClr val="EAEAEA"/>
          </a:solidFill>
          <a:ln w="9525">
            <a:noFill/>
            <a:miter lim="800000"/>
            <a:headEnd/>
            <a:tailEnd/>
          </a:ln>
        </p:spPr>
        <p:txBody>
          <a:bodyPr/>
          <a:lstStyle/>
          <a:p>
            <a:pPr eaLnBrk="0" hangingPunct="0">
              <a:spcBef>
                <a:spcPts val="300"/>
              </a:spcBef>
            </a:pPr>
            <a:r>
              <a:rPr lang="en-US" altLang="en-US" i="1">
                <a:solidFill>
                  <a:schemeClr val="accent2"/>
                </a:solidFill>
              </a:rPr>
              <a:t>Oscillations</a:t>
            </a:r>
            <a:endParaRPr lang="en-US" altLang="en-US" sz="2000" i="1">
              <a:solidFill>
                <a:srgbClr val="000000"/>
              </a:solidFill>
              <a:latin typeface="Courier New" pitchFamily="49" charset="0"/>
              <a:ea typeface="Calibri" pitchFamily="34" charset="0"/>
              <a:cs typeface="Times New Roman" pitchFamily="18" charset="0"/>
            </a:endParaRPr>
          </a:p>
          <a:p>
            <a:pPr eaLnBrk="0" hangingPunct="0">
              <a:spcBef>
                <a:spcPts val="300"/>
              </a:spcBef>
            </a:pPr>
            <a:r>
              <a:rPr lang="en-US" altLang="en-US">
                <a:solidFill>
                  <a:srgbClr val="000000"/>
                </a:solidFill>
                <a:ea typeface="Calibri" pitchFamily="34" charset="0"/>
                <a:cs typeface="Times New Roman" pitchFamily="18" charset="0"/>
                <a:sym typeface="Symbol" pitchFamily="18" charset="2"/>
              </a:rPr>
              <a:t></a:t>
            </a:r>
            <a:r>
              <a:rPr lang="en-US" altLang="en-US" b="1">
                <a:solidFill>
                  <a:srgbClr val="000000"/>
                </a:solidFill>
                <a:ea typeface="Calibri" pitchFamily="34" charset="0"/>
                <a:cs typeface="Times New Roman" pitchFamily="18" charset="0"/>
                <a:sym typeface="Symbol" pitchFamily="18" charset="2"/>
              </a:rPr>
              <a:t>Oscillations</a:t>
            </a:r>
            <a:r>
              <a:rPr lang="en-US" altLang="en-US">
                <a:solidFill>
                  <a:srgbClr val="000000"/>
                </a:solidFill>
                <a:ea typeface="Calibri" pitchFamily="34" charset="0"/>
                <a:cs typeface="Times New Roman" pitchFamily="18" charset="0"/>
                <a:sym typeface="Symbol" pitchFamily="18" charset="2"/>
              </a:rPr>
              <a:t> are vibrations which repeat themselves.</a:t>
            </a:r>
          </a:p>
        </p:txBody>
      </p:sp>
      <p:sp>
        <p:nvSpPr>
          <p:cNvPr id="9220"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grpSp>
        <p:nvGrpSpPr>
          <p:cNvPr id="2" name="Group 5"/>
          <p:cNvGrpSpPr>
            <a:grpSpLocks/>
          </p:cNvGrpSpPr>
          <p:nvPr/>
        </p:nvGrpSpPr>
        <p:grpSpPr bwMode="auto">
          <a:xfrm rot="-5400000">
            <a:off x="6308725" y="757238"/>
            <a:ext cx="276225" cy="3883025"/>
            <a:chOff x="1934" y="1419"/>
            <a:chExt cx="174" cy="2446"/>
          </a:xfrm>
        </p:grpSpPr>
        <p:sp>
          <p:nvSpPr>
            <p:cNvPr id="120838" name="Oval 6"/>
            <p:cNvSpPr>
              <a:spLocks noChangeArrowheads="1"/>
            </p:cNvSpPr>
            <p:nvPr/>
          </p:nvSpPr>
          <p:spPr bwMode="auto">
            <a:xfrm>
              <a:off x="1953" y="3691"/>
              <a:ext cx="159" cy="159"/>
            </a:xfrm>
            <a:prstGeom prst="ellipse">
              <a:avLst/>
            </a:prstGeom>
            <a:gradFill rotWithShape="1">
              <a:gsLst>
                <a:gs pos="0">
                  <a:schemeClr val="tx1">
                    <a:gamma/>
                    <a:tint val="0"/>
                    <a:invGamma/>
                  </a:schemeClr>
                </a:gs>
                <a:gs pos="100000">
                  <a:schemeClr val="tx1"/>
                </a:gs>
              </a:gsLst>
              <a:path path="shape">
                <a:fillToRect l="50000" t="50000" r="50000" b="50000"/>
              </a:path>
            </a:gradFill>
            <a:ln w="9525">
              <a:solidFill>
                <a:schemeClr val="tx1"/>
              </a:solidFill>
              <a:round/>
              <a:headEnd/>
              <a:tailEnd/>
            </a:ln>
            <a:effectLst/>
            <a:extLst/>
          </p:spPr>
          <p:txBody>
            <a:bodyPr wrap="none" anchor="ctr"/>
            <a:lstStyle/>
            <a:p>
              <a:pPr>
                <a:defRPr/>
              </a:pPr>
              <a:endParaRPr lang="en-US"/>
            </a:p>
          </p:txBody>
        </p:sp>
        <p:sp>
          <p:nvSpPr>
            <p:cNvPr id="9252" name="Line 7"/>
            <p:cNvSpPr>
              <a:spLocks noChangeShapeType="1"/>
            </p:cNvSpPr>
            <p:nvPr/>
          </p:nvSpPr>
          <p:spPr bwMode="auto">
            <a:xfrm flipV="1">
              <a:off x="2024" y="2653"/>
              <a:ext cx="0" cy="1046"/>
            </a:xfrm>
            <a:prstGeom prst="line">
              <a:avLst/>
            </a:prstGeom>
            <a:noFill/>
            <a:ln w="28575">
              <a:solidFill>
                <a:schemeClr val="tx1"/>
              </a:solidFill>
              <a:round/>
              <a:headEnd/>
              <a:tailEnd/>
            </a:ln>
          </p:spPr>
          <p:txBody>
            <a:bodyPr/>
            <a:lstStyle/>
            <a:p>
              <a:endParaRPr lang="en-US"/>
            </a:p>
          </p:txBody>
        </p:sp>
        <p:grpSp>
          <p:nvGrpSpPr>
            <p:cNvPr id="9253" name="Group 8"/>
            <p:cNvGrpSpPr>
              <a:grpSpLocks/>
            </p:cNvGrpSpPr>
            <p:nvPr/>
          </p:nvGrpSpPr>
          <p:grpSpPr bwMode="auto">
            <a:xfrm>
              <a:off x="1934" y="1419"/>
              <a:ext cx="174" cy="2446"/>
              <a:chOff x="1934" y="1419"/>
              <a:chExt cx="174" cy="2446"/>
            </a:xfrm>
          </p:grpSpPr>
          <p:sp>
            <p:nvSpPr>
              <p:cNvPr id="9254" name="Rectangle 9"/>
              <p:cNvSpPr>
                <a:spLocks noChangeArrowheads="1"/>
              </p:cNvSpPr>
              <p:nvPr/>
            </p:nvSpPr>
            <p:spPr bwMode="auto">
              <a:xfrm>
                <a:off x="1940" y="2645"/>
                <a:ext cx="167" cy="1220"/>
              </a:xfrm>
              <a:prstGeom prst="rect">
                <a:avLst/>
              </a:prstGeom>
              <a:noFill/>
              <a:ln w="9525">
                <a:noFill/>
                <a:miter lim="800000"/>
                <a:headEnd/>
                <a:tailEnd/>
              </a:ln>
            </p:spPr>
            <p:txBody>
              <a:bodyPr wrap="none" anchor="ctr"/>
              <a:lstStyle/>
              <a:p>
                <a:endParaRPr lang="en-US" altLang="en-US"/>
              </a:p>
            </p:txBody>
          </p:sp>
          <p:sp>
            <p:nvSpPr>
              <p:cNvPr id="9255" name="Rectangle 10"/>
              <p:cNvSpPr>
                <a:spLocks noChangeArrowheads="1"/>
              </p:cNvSpPr>
              <p:nvPr/>
            </p:nvSpPr>
            <p:spPr bwMode="auto">
              <a:xfrm>
                <a:off x="1934" y="1419"/>
                <a:ext cx="174" cy="1220"/>
              </a:xfrm>
              <a:prstGeom prst="rect">
                <a:avLst/>
              </a:prstGeom>
              <a:noFill/>
              <a:ln w="9525">
                <a:noFill/>
                <a:miter lim="800000"/>
                <a:headEnd/>
                <a:tailEnd/>
              </a:ln>
            </p:spPr>
            <p:txBody>
              <a:bodyPr wrap="none" anchor="ctr"/>
              <a:lstStyle/>
              <a:p>
                <a:endParaRPr lang="en-US" altLang="en-US"/>
              </a:p>
            </p:txBody>
          </p:sp>
        </p:grpSp>
      </p:grpSp>
      <p:grpSp>
        <p:nvGrpSpPr>
          <p:cNvPr id="4" name="Group 11"/>
          <p:cNvGrpSpPr>
            <a:grpSpLocks/>
          </p:cNvGrpSpPr>
          <p:nvPr/>
        </p:nvGrpSpPr>
        <p:grpSpPr bwMode="auto">
          <a:xfrm>
            <a:off x="5991225" y="2406650"/>
            <a:ext cx="950913" cy="349250"/>
            <a:chOff x="3774" y="2486"/>
            <a:chExt cx="599" cy="220"/>
          </a:xfrm>
        </p:grpSpPr>
        <p:sp>
          <p:nvSpPr>
            <p:cNvPr id="9248" name="Rectangle 12" descr="Light downward diagonal"/>
            <p:cNvSpPr>
              <a:spLocks noChangeArrowheads="1"/>
            </p:cNvSpPr>
            <p:nvPr/>
          </p:nvSpPr>
          <p:spPr bwMode="auto">
            <a:xfrm>
              <a:off x="3774" y="2486"/>
              <a:ext cx="599" cy="174"/>
            </a:xfrm>
            <a:prstGeom prst="rect">
              <a:avLst/>
            </a:prstGeom>
            <a:pattFill prst="ltDnDiag">
              <a:fgClr>
                <a:schemeClr val="tx2"/>
              </a:fgClr>
              <a:bgClr>
                <a:schemeClr val="bg1"/>
              </a:bgClr>
            </a:pattFill>
            <a:ln w="9525">
              <a:noFill/>
              <a:miter lim="800000"/>
              <a:headEnd/>
              <a:tailEnd/>
            </a:ln>
          </p:spPr>
          <p:txBody>
            <a:bodyPr wrap="none" anchor="ctr"/>
            <a:lstStyle/>
            <a:p>
              <a:endParaRPr lang="en-US" altLang="en-US"/>
            </a:p>
          </p:txBody>
        </p:sp>
        <p:sp>
          <p:nvSpPr>
            <p:cNvPr id="9249" name="Line 13"/>
            <p:cNvSpPr>
              <a:spLocks noChangeShapeType="1"/>
            </p:cNvSpPr>
            <p:nvPr/>
          </p:nvSpPr>
          <p:spPr bwMode="auto">
            <a:xfrm>
              <a:off x="3782" y="2665"/>
              <a:ext cx="591" cy="0"/>
            </a:xfrm>
            <a:prstGeom prst="line">
              <a:avLst/>
            </a:prstGeom>
            <a:noFill/>
            <a:ln w="9525">
              <a:solidFill>
                <a:schemeClr val="tx1"/>
              </a:solidFill>
              <a:round/>
              <a:headEnd/>
              <a:tailEnd/>
            </a:ln>
          </p:spPr>
          <p:txBody>
            <a:bodyPr/>
            <a:lstStyle/>
            <a:p>
              <a:endParaRPr lang="en-US"/>
            </a:p>
          </p:txBody>
        </p:sp>
        <p:sp>
          <p:nvSpPr>
            <p:cNvPr id="9250" name="Oval 14"/>
            <p:cNvSpPr>
              <a:spLocks noChangeArrowheads="1"/>
            </p:cNvSpPr>
            <p:nvPr/>
          </p:nvSpPr>
          <p:spPr bwMode="auto">
            <a:xfrm>
              <a:off x="4025" y="2615"/>
              <a:ext cx="91" cy="91"/>
            </a:xfrm>
            <a:prstGeom prst="ellipse">
              <a:avLst/>
            </a:prstGeom>
            <a:solidFill>
              <a:schemeClr val="tx1"/>
            </a:solidFill>
            <a:ln w="9525">
              <a:solidFill>
                <a:schemeClr val="tx1"/>
              </a:solidFill>
              <a:round/>
              <a:headEnd/>
              <a:tailEnd/>
            </a:ln>
          </p:spPr>
          <p:txBody>
            <a:bodyPr wrap="none" anchor="ctr"/>
            <a:lstStyle/>
            <a:p>
              <a:endParaRPr lang="en-US" altLang="en-US"/>
            </a:p>
          </p:txBody>
        </p:sp>
      </p:grpSp>
      <p:sp>
        <p:nvSpPr>
          <p:cNvPr id="120847" name="Freeform 15"/>
          <p:cNvSpPr>
            <a:spLocks/>
          </p:cNvSpPr>
          <p:nvPr/>
        </p:nvSpPr>
        <p:spPr bwMode="auto">
          <a:xfrm>
            <a:off x="4491038" y="5619750"/>
            <a:ext cx="3722687" cy="533400"/>
          </a:xfrm>
          <a:custGeom>
            <a:avLst/>
            <a:gdLst>
              <a:gd name="T0" fmla="*/ 0 w 1056"/>
              <a:gd name="T1" fmla="*/ 2147483647 h 336"/>
              <a:gd name="T2" fmla="*/ 2147483647 w 1056"/>
              <a:gd name="T3" fmla="*/ 2147483647 h 336"/>
              <a:gd name="T4" fmla="*/ 2147483647 w 1056"/>
              <a:gd name="T5" fmla="*/ 2147483647 h 336"/>
              <a:gd name="T6" fmla="*/ 2147483647 w 1056"/>
              <a:gd name="T7" fmla="*/ 2147483647 h 336"/>
              <a:gd name="T8" fmla="*/ 2147483647 w 1056"/>
              <a:gd name="T9" fmla="*/ 2147483647 h 336"/>
              <a:gd name="T10" fmla="*/ 2147483647 w 1056"/>
              <a:gd name="T11" fmla="*/ 2147483647 h 336"/>
              <a:gd name="T12" fmla="*/ 2147483647 w 1056"/>
              <a:gd name="T13" fmla="*/ 2147483647 h 336"/>
              <a:gd name="T14" fmla="*/ 2147483647 w 1056"/>
              <a:gd name="T15" fmla="*/ 2147483647 h 336"/>
              <a:gd name="T16" fmla="*/ 2147483647 w 1056"/>
              <a:gd name="T17" fmla="*/ 2147483647 h 336"/>
              <a:gd name="T18" fmla="*/ 2147483647 w 1056"/>
              <a:gd name="T19" fmla="*/ 2147483647 h 336"/>
              <a:gd name="T20" fmla="*/ 2147483647 w 1056"/>
              <a:gd name="T21" fmla="*/ 2147483647 h 336"/>
              <a:gd name="T22" fmla="*/ 2147483647 w 1056"/>
              <a:gd name="T23" fmla="*/ 2147483647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56"/>
              <a:gd name="T37" fmla="*/ 0 h 336"/>
              <a:gd name="T38" fmla="*/ 1056 w 1056"/>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56" h="336">
                <a:moveTo>
                  <a:pt x="0" y="168"/>
                </a:moveTo>
                <a:cubicBezTo>
                  <a:pt x="32" y="180"/>
                  <a:pt x="64" y="192"/>
                  <a:pt x="96" y="168"/>
                </a:cubicBezTo>
                <a:cubicBezTo>
                  <a:pt x="128" y="144"/>
                  <a:pt x="160" y="0"/>
                  <a:pt x="192" y="24"/>
                </a:cubicBezTo>
                <a:cubicBezTo>
                  <a:pt x="224" y="48"/>
                  <a:pt x="256" y="312"/>
                  <a:pt x="288" y="312"/>
                </a:cubicBezTo>
                <a:cubicBezTo>
                  <a:pt x="320" y="312"/>
                  <a:pt x="352" y="24"/>
                  <a:pt x="384" y="24"/>
                </a:cubicBezTo>
                <a:cubicBezTo>
                  <a:pt x="416" y="24"/>
                  <a:pt x="448" y="312"/>
                  <a:pt x="480" y="312"/>
                </a:cubicBezTo>
                <a:cubicBezTo>
                  <a:pt x="512" y="312"/>
                  <a:pt x="544" y="24"/>
                  <a:pt x="576" y="24"/>
                </a:cubicBezTo>
                <a:cubicBezTo>
                  <a:pt x="608" y="24"/>
                  <a:pt x="640" y="312"/>
                  <a:pt x="672" y="312"/>
                </a:cubicBezTo>
                <a:cubicBezTo>
                  <a:pt x="704" y="312"/>
                  <a:pt x="736" y="24"/>
                  <a:pt x="768" y="24"/>
                </a:cubicBezTo>
                <a:cubicBezTo>
                  <a:pt x="800" y="24"/>
                  <a:pt x="832" y="288"/>
                  <a:pt x="864" y="312"/>
                </a:cubicBezTo>
                <a:cubicBezTo>
                  <a:pt x="896" y="336"/>
                  <a:pt x="928" y="192"/>
                  <a:pt x="960" y="168"/>
                </a:cubicBezTo>
                <a:cubicBezTo>
                  <a:pt x="992" y="144"/>
                  <a:pt x="1024" y="156"/>
                  <a:pt x="1056" y="168"/>
                </a:cubicBezTo>
              </a:path>
            </a:pathLst>
          </a:custGeom>
          <a:noFill/>
          <a:ln w="9525">
            <a:solidFill>
              <a:schemeClr val="tx1"/>
            </a:solidFill>
            <a:round/>
            <a:headEnd/>
            <a:tailEnd/>
          </a:ln>
        </p:spPr>
        <p:txBody>
          <a:bodyPr/>
          <a:lstStyle/>
          <a:p>
            <a:endParaRPr lang="en-US"/>
          </a:p>
        </p:txBody>
      </p:sp>
      <p:sp>
        <p:nvSpPr>
          <p:cNvPr id="120848" name="Rectangle 16"/>
          <p:cNvSpPr>
            <a:spLocks noChangeArrowheads="1"/>
          </p:cNvSpPr>
          <p:nvPr/>
        </p:nvSpPr>
        <p:spPr bwMode="auto">
          <a:xfrm>
            <a:off x="8120063" y="5619750"/>
            <a:ext cx="609600" cy="533400"/>
          </a:xfrm>
          <a:prstGeom prst="rect">
            <a:avLst/>
          </a:prstGeom>
          <a:solidFill>
            <a:schemeClr val="accent1"/>
          </a:solidFill>
          <a:ln w="9525">
            <a:solidFill>
              <a:schemeClr val="tx1"/>
            </a:solidFill>
            <a:miter lim="800000"/>
            <a:headEnd/>
            <a:tailEnd/>
          </a:ln>
        </p:spPr>
        <p:txBody>
          <a:bodyPr wrap="none" anchor="ctr"/>
          <a:lstStyle/>
          <a:p>
            <a:endParaRPr lang="en-US" altLang="en-US"/>
          </a:p>
        </p:txBody>
      </p:sp>
      <p:grpSp>
        <p:nvGrpSpPr>
          <p:cNvPr id="5" name="Group 17"/>
          <p:cNvGrpSpPr>
            <a:grpSpLocks/>
          </p:cNvGrpSpPr>
          <p:nvPr/>
        </p:nvGrpSpPr>
        <p:grpSpPr bwMode="auto">
          <a:xfrm>
            <a:off x="4479925" y="5619750"/>
            <a:ext cx="4664075" cy="1374775"/>
            <a:chOff x="1708" y="3117"/>
            <a:chExt cx="2938" cy="866"/>
          </a:xfrm>
        </p:grpSpPr>
        <p:sp>
          <p:nvSpPr>
            <p:cNvPr id="9233" name="Freeform 18" descr="Light upward diagonal"/>
            <p:cNvSpPr>
              <a:spLocks/>
            </p:cNvSpPr>
            <p:nvPr/>
          </p:nvSpPr>
          <p:spPr bwMode="auto">
            <a:xfrm>
              <a:off x="1708" y="3117"/>
              <a:ext cx="2938" cy="432"/>
            </a:xfrm>
            <a:custGeom>
              <a:avLst/>
              <a:gdLst>
                <a:gd name="T0" fmla="*/ 2929 w 2938"/>
                <a:gd name="T1" fmla="*/ 425 h 432"/>
                <a:gd name="T2" fmla="*/ 2938 w 2938"/>
                <a:gd name="T3" fmla="*/ 329 h 432"/>
                <a:gd name="T4" fmla="*/ 96 w 2938"/>
                <a:gd name="T5" fmla="*/ 336 h 432"/>
                <a:gd name="T6" fmla="*/ 96 w 2938"/>
                <a:gd name="T7" fmla="*/ 0 h 432"/>
                <a:gd name="T8" fmla="*/ 0 w 2938"/>
                <a:gd name="T9" fmla="*/ 0 h 432"/>
                <a:gd name="T10" fmla="*/ 0 w 2938"/>
                <a:gd name="T11" fmla="*/ 432 h 432"/>
                <a:gd name="T12" fmla="*/ 2929 w 2938"/>
                <a:gd name="T13" fmla="*/ 425 h 432"/>
                <a:gd name="T14" fmla="*/ 0 60000 65536"/>
                <a:gd name="T15" fmla="*/ 0 60000 65536"/>
                <a:gd name="T16" fmla="*/ 0 60000 65536"/>
                <a:gd name="T17" fmla="*/ 0 60000 65536"/>
                <a:gd name="T18" fmla="*/ 0 60000 65536"/>
                <a:gd name="T19" fmla="*/ 0 60000 65536"/>
                <a:gd name="T20" fmla="*/ 0 60000 65536"/>
                <a:gd name="T21" fmla="*/ 0 w 2938"/>
                <a:gd name="T22" fmla="*/ 0 h 432"/>
                <a:gd name="T23" fmla="*/ 2938 w 2938"/>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38" h="432">
                  <a:moveTo>
                    <a:pt x="2929" y="425"/>
                  </a:moveTo>
                  <a:lnTo>
                    <a:pt x="2938" y="329"/>
                  </a:lnTo>
                  <a:lnTo>
                    <a:pt x="96" y="336"/>
                  </a:lnTo>
                  <a:lnTo>
                    <a:pt x="96" y="0"/>
                  </a:lnTo>
                  <a:lnTo>
                    <a:pt x="0" y="0"/>
                  </a:lnTo>
                  <a:lnTo>
                    <a:pt x="0" y="432"/>
                  </a:lnTo>
                  <a:lnTo>
                    <a:pt x="2929" y="425"/>
                  </a:lnTo>
                  <a:close/>
                </a:path>
              </a:pathLst>
            </a:custGeom>
            <a:pattFill prst="ltUpDiag">
              <a:fgClr>
                <a:schemeClr val="tx1"/>
              </a:fgClr>
              <a:bgClr>
                <a:srgbClr val="FFCC99"/>
              </a:bgClr>
            </a:pattFill>
            <a:ln w="9525">
              <a:noFill/>
              <a:round/>
              <a:headEnd/>
              <a:tailEnd/>
            </a:ln>
          </p:spPr>
          <p:txBody>
            <a:bodyPr/>
            <a:lstStyle/>
            <a:p>
              <a:endParaRPr lang="en-US"/>
            </a:p>
          </p:txBody>
        </p:sp>
        <p:sp>
          <p:nvSpPr>
            <p:cNvPr id="9234" name="Freeform 19"/>
            <p:cNvSpPr>
              <a:spLocks/>
            </p:cNvSpPr>
            <p:nvPr/>
          </p:nvSpPr>
          <p:spPr bwMode="auto">
            <a:xfrm>
              <a:off x="1813" y="3117"/>
              <a:ext cx="2833" cy="339"/>
            </a:xfrm>
            <a:custGeom>
              <a:avLst/>
              <a:gdLst>
                <a:gd name="T0" fmla="*/ 2833 w 2833"/>
                <a:gd name="T1" fmla="*/ 339 h 339"/>
                <a:gd name="T2" fmla="*/ 0 w 2833"/>
                <a:gd name="T3" fmla="*/ 336 h 339"/>
                <a:gd name="T4" fmla="*/ 0 w 2833"/>
                <a:gd name="T5" fmla="*/ 0 h 339"/>
                <a:gd name="T6" fmla="*/ 0 60000 65536"/>
                <a:gd name="T7" fmla="*/ 0 60000 65536"/>
                <a:gd name="T8" fmla="*/ 0 60000 65536"/>
                <a:gd name="T9" fmla="*/ 0 w 2833"/>
                <a:gd name="T10" fmla="*/ 0 h 339"/>
                <a:gd name="T11" fmla="*/ 2833 w 2833"/>
                <a:gd name="T12" fmla="*/ 339 h 339"/>
              </a:gdLst>
              <a:ahLst/>
              <a:cxnLst>
                <a:cxn ang="T6">
                  <a:pos x="T0" y="T1"/>
                </a:cxn>
                <a:cxn ang="T7">
                  <a:pos x="T2" y="T3"/>
                </a:cxn>
                <a:cxn ang="T8">
                  <a:pos x="T4" y="T5"/>
                </a:cxn>
              </a:cxnLst>
              <a:rect l="T9" t="T10" r="T11" b="T12"/>
              <a:pathLst>
                <a:path w="2833" h="339">
                  <a:moveTo>
                    <a:pt x="2833" y="339"/>
                  </a:moveTo>
                  <a:lnTo>
                    <a:pt x="0" y="336"/>
                  </a:lnTo>
                  <a:lnTo>
                    <a:pt x="0" y="0"/>
                  </a:lnTo>
                </a:path>
              </a:pathLst>
            </a:custGeom>
            <a:noFill/>
            <a:ln w="9525">
              <a:solidFill>
                <a:schemeClr val="tx1"/>
              </a:solidFill>
              <a:round/>
              <a:headEnd/>
              <a:tailEnd/>
            </a:ln>
          </p:spPr>
          <p:txBody>
            <a:bodyPr/>
            <a:lstStyle/>
            <a:p>
              <a:endParaRPr lang="en-US"/>
            </a:p>
          </p:txBody>
        </p:sp>
        <p:grpSp>
          <p:nvGrpSpPr>
            <p:cNvPr id="9235" name="Group 20"/>
            <p:cNvGrpSpPr>
              <a:grpSpLocks/>
            </p:cNvGrpSpPr>
            <p:nvPr/>
          </p:nvGrpSpPr>
          <p:grpSpPr bwMode="auto">
            <a:xfrm>
              <a:off x="2361" y="3117"/>
              <a:ext cx="2084" cy="866"/>
              <a:chOff x="2688" y="1584"/>
              <a:chExt cx="2084" cy="866"/>
            </a:xfrm>
          </p:grpSpPr>
          <p:sp>
            <p:nvSpPr>
              <p:cNvPr id="9236" name="Line 21"/>
              <p:cNvSpPr>
                <a:spLocks noChangeShapeType="1"/>
              </p:cNvSpPr>
              <p:nvPr/>
            </p:nvSpPr>
            <p:spPr bwMode="auto">
              <a:xfrm>
                <a:off x="3552" y="1584"/>
                <a:ext cx="0" cy="624"/>
              </a:xfrm>
              <a:prstGeom prst="line">
                <a:avLst/>
              </a:prstGeom>
              <a:noFill/>
              <a:ln w="9525">
                <a:solidFill>
                  <a:schemeClr val="tx1"/>
                </a:solidFill>
                <a:prstDash val="dash"/>
                <a:round/>
                <a:headEnd/>
                <a:tailEnd/>
              </a:ln>
            </p:spPr>
            <p:txBody>
              <a:bodyPr/>
              <a:lstStyle/>
              <a:p>
                <a:endParaRPr lang="en-US"/>
              </a:p>
            </p:txBody>
          </p:sp>
          <p:sp>
            <p:nvSpPr>
              <p:cNvPr id="9237" name="Line 22"/>
              <p:cNvSpPr>
                <a:spLocks noChangeShapeType="1"/>
              </p:cNvSpPr>
              <p:nvPr/>
            </p:nvSpPr>
            <p:spPr bwMode="auto">
              <a:xfrm>
                <a:off x="2688" y="2112"/>
                <a:ext cx="1868" cy="0"/>
              </a:xfrm>
              <a:prstGeom prst="line">
                <a:avLst/>
              </a:prstGeom>
              <a:noFill/>
              <a:ln w="9525">
                <a:solidFill>
                  <a:schemeClr val="tx1"/>
                </a:solidFill>
                <a:round/>
                <a:headEnd/>
                <a:tailEnd type="triangle" w="med" len="med"/>
              </a:ln>
            </p:spPr>
            <p:txBody>
              <a:bodyPr/>
              <a:lstStyle/>
              <a:p>
                <a:endParaRPr lang="en-US"/>
              </a:p>
            </p:txBody>
          </p:sp>
          <p:sp>
            <p:nvSpPr>
              <p:cNvPr id="9238" name="Text Box 23"/>
              <p:cNvSpPr txBox="1">
                <a:spLocks noChangeArrowheads="1"/>
              </p:cNvSpPr>
              <p:nvPr/>
            </p:nvSpPr>
            <p:spPr bwMode="auto">
              <a:xfrm>
                <a:off x="4560" y="1970"/>
                <a:ext cx="212" cy="288"/>
              </a:xfrm>
              <a:prstGeom prst="rect">
                <a:avLst/>
              </a:prstGeom>
              <a:noFill/>
              <a:ln w="9525">
                <a:noFill/>
                <a:miter lim="800000"/>
                <a:headEnd/>
                <a:tailEnd/>
              </a:ln>
            </p:spPr>
            <p:txBody>
              <a:bodyPr wrap="none">
                <a:spAutoFit/>
              </a:bodyPr>
              <a:lstStyle/>
              <a:p>
                <a:r>
                  <a:rPr lang="en-US" altLang="en-US" i="1"/>
                  <a:t>x</a:t>
                </a:r>
              </a:p>
            </p:txBody>
          </p:sp>
          <p:sp>
            <p:nvSpPr>
              <p:cNvPr id="9239" name="Text Box 24"/>
              <p:cNvSpPr txBox="1">
                <a:spLocks noChangeArrowheads="1"/>
              </p:cNvSpPr>
              <p:nvPr/>
            </p:nvSpPr>
            <p:spPr bwMode="auto">
              <a:xfrm>
                <a:off x="3454" y="2162"/>
                <a:ext cx="116" cy="288"/>
              </a:xfrm>
              <a:prstGeom prst="rect">
                <a:avLst/>
              </a:prstGeom>
              <a:noFill/>
              <a:ln w="9525">
                <a:noFill/>
                <a:miter lim="800000"/>
                <a:headEnd/>
                <a:tailEnd/>
              </a:ln>
            </p:spPr>
            <p:txBody>
              <a:bodyPr wrap="none">
                <a:spAutoFit/>
              </a:bodyPr>
              <a:lstStyle/>
              <a:p>
                <a:endParaRPr lang="en-US" altLang="en-US"/>
              </a:p>
            </p:txBody>
          </p:sp>
          <p:sp>
            <p:nvSpPr>
              <p:cNvPr id="9240" name="Line 25"/>
              <p:cNvSpPr>
                <a:spLocks noChangeShapeType="1"/>
              </p:cNvSpPr>
              <p:nvPr/>
            </p:nvSpPr>
            <p:spPr bwMode="auto">
              <a:xfrm>
                <a:off x="3744" y="1920"/>
                <a:ext cx="0" cy="192"/>
              </a:xfrm>
              <a:prstGeom prst="line">
                <a:avLst/>
              </a:prstGeom>
              <a:noFill/>
              <a:ln w="9525">
                <a:solidFill>
                  <a:schemeClr val="tx1"/>
                </a:solidFill>
                <a:prstDash val="dash"/>
                <a:round/>
                <a:headEnd/>
                <a:tailEnd/>
              </a:ln>
            </p:spPr>
            <p:txBody>
              <a:bodyPr/>
              <a:lstStyle/>
              <a:p>
                <a:endParaRPr lang="en-US"/>
              </a:p>
            </p:txBody>
          </p:sp>
          <p:sp>
            <p:nvSpPr>
              <p:cNvPr id="9241" name="Line 26"/>
              <p:cNvSpPr>
                <a:spLocks noChangeShapeType="1"/>
              </p:cNvSpPr>
              <p:nvPr/>
            </p:nvSpPr>
            <p:spPr bwMode="auto">
              <a:xfrm>
                <a:off x="3936" y="1920"/>
                <a:ext cx="0" cy="192"/>
              </a:xfrm>
              <a:prstGeom prst="line">
                <a:avLst/>
              </a:prstGeom>
              <a:noFill/>
              <a:ln w="9525">
                <a:solidFill>
                  <a:schemeClr val="tx1"/>
                </a:solidFill>
                <a:prstDash val="dash"/>
                <a:round/>
                <a:headEnd/>
                <a:tailEnd/>
              </a:ln>
            </p:spPr>
            <p:txBody>
              <a:bodyPr/>
              <a:lstStyle/>
              <a:p>
                <a:endParaRPr lang="en-US"/>
              </a:p>
            </p:txBody>
          </p:sp>
          <p:sp>
            <p:nvSpPr>
              <p:cNvPr id="9242" name="Line 27"/>
              <p:cNvSpPr>
                <a:spLocks noChangeShapeType="1"/>
              </p:cNvSpPr>
              <p:nvPr/>
            </p:nvSpPr>
            <p:spPr bwMode="auto">
              <a:xfrm>
                <a:off x="4128" y="1920"/>
                <a:ext cx="0" cy="192"/>
              </a:xfrm>
              <a:prstGeom prst="line">
                <a:avLst/>
              </a:prstGeom>
              <a:noFill/>
              <a:ln w="9525">
                <a:solidFill>
                  <a:schemeClr val="tx1"/>
                </a:solidFill>
                <a:prstDash val="dash"/>
                <a:round/>
                <a:headEnd/>
                <a:tailEnd/>
              </a:ln>
            </p:spPr>
            <p:txBody>
              <a:bodyPr/>
              <a:lstStyle/>
              <a:p>
                <a:endParaRPr lang="en-US"/>
              </a:p>
            </p:txBody>
          </p:sp>
          <p:sp>
            <p:nvSpPr>
              <p:cNvPr id="9243" name="Line 28"/>
              <p:cNvSpPr>
                <a:spLocks noChangeShapeType="1"/>
              </p:cNvSpPr>
              <p:nvPr/>
            </p:nvSpPr>
            <p:spPr bwMode="auto">
              <a:xfrm>
                <a:off x="4320" y="1920"/>
                <a:ext cx="0" cy="192"/>
              </a:xfrm>
              <a:prstGeom prst="line">
                <a:avLst/>
              </a:prstGeom>
              <a:noFill/>
              <a:ln w="9525">
                <a:solidFill>
                  <a:schemeClr val="tx1"/>
                </a:solidFill>
                <a:prstDash val="dash"/>
                <a:round/>
                <a:headEnd/>
                <a:tailEnd/>
              </a:ln>
            </p:spPr>
            <p:txBody>
              <a:bodyPr/>
              <a:lstStyle/>
              <a:p>
                <a:endParaRPr lang="en-US"/>
              </a:p>
            </p:txBody>
          </p:sp>
          <p:sp>
            <p:nvSpPr>
              <p:cNvPr id="9244" name="Line 29"/>
              <p:cNvSpPr>
                <a:spLocks noChangeShapeType="1"/>
              </p:cNvSpPr>
              <p:nvPr/>
            </p:nvSpPr>
            <p:spPr bwMode="auto">
              <a:xfrm>
                <a:off x="3360" y="1920"/>
                <a:ext cx="0" cy="192"/>
              </a:xfrm>
              <a:prstGeom prst="line">
                <a:avLst/>
              </a:prstGeom>
              <a:noFill/>
              <a:ln w="9525">
                <a:solidFill>
                  <a:schemeClr val="tx1"/>
                </a:solidFill>
                <a:prstDash val="dash"/>
                <a:round/>
                <a:headEnd/>
                <a:tailEnd/>
              </a:ln>
            </p:spPr>
            <p:txBody>
              <a:bodyPr/>
              <a:lstStyle/>
              <a:p>
                <a:endParaRPr lang="en-US"/>
              </a:p>
            </p:txBody>
          </p:sp>
          <p:sp>
            <p:nvSpPr>
              <p:cNvPr id="9245" name="Line 30"/>
              <p:cNvSpPr>
                <a:spLocks noChangeShapeType="1"/>
              </p:cNvSpPr>
              <p:nvPr/>
            </p:nvSpPr>
            <p:spPr bwMode="auto">
              <a:xfrm>
                <a:off x="3168" y="1920"/>
                <a:ext cx="0" cy="192"/>
              </a:xfrm>
              <a:prstGeom prst="line">
                <a:avLst/>
              </a:prstGeom>
              <a:noFill/>
              <a:ln w="9525">
                <a:solidFill>
                  <a:schemeClr val="tx1"/>
                </a:solidFill>
                <a:prstDash val="dash"/>
                <a:round/>
                <a:headEnd/>
                <a:tailEnd/>
              </a:ln>
            </p:spPr>
            <p:txBody>
              <a:bodyPr/>
              <a:lstStyle/>
              <a:p>
                <a:endParaRPr lang="en-US"/>
              </a:p>
            </p:txBody>
          </p:sp>
          <p:sp>
            <p:nvSpPr>
              <p:cNvPr id="9246" name="Line 31"/>
              <p:cNvSpPr>
                <a:spLocks noChangeShapeType="1"/>
              </p:cNvSpPr>
              <p:nvPr/>
            </p:nvSpPr>
            <p:spPr bwMode="auto">
              <a:xfrm>
                <a:off x="2976" y="1920"/>
                <a:ext cx="0" cy="192"/>
              </a:xfrm>
              <a:prstGeom prst="line">
                <a:avLst/>
              </a:prstGeom>
              <a:noFill/>
              <a:ln w="9525">
                <a:solidFill>
                  <a:schemeClr val="tx1"/>
                </a:solidFill>
                <a:prstDash val="dash"/>
                <a:round/>
                <a:headEnd/>
                <a:tailEnd/>
              </a:ln>
            </p:spPr>
            <p:txBody>
              <a:bodyPr/>
              <a:lstStyle/>
              <a:p>
                <a:endParaRPr lang="en-US"/>
              </a:p>
            </p:txBody>
          </p:sp>
          <p:sp>
            <p:nvSpPr>
              <p:cNvPr id="9247" name="Line 32"/>
              <p:cNvSpPr>
                <a:spLocks noChangeShapeType="1"/>
              </p:cNvSpPr>
              <p:nvPr/>
            </p:nvSpPr>
            <p:spPr bwMode="auto">
              <a:xfrm>
                <a:off x="2784" y="1920"/>
                <a:ext cx="0" cy="192"/>
              </a:xfrm>
              <a:prstGeom prst="line">
                <a:avLst/>
              </a:prstGeom>
              <a:noFill/>
              <a:ln w="9525">
                <a:solidFill>
                  <a:schemeClr val="tx1"/>
                </a:solidFill>
                <a:prstDash val="dash"/>
                <a:round/>
                <a:headEnd/>
                <a:tailEnd/>
              </a:ln>
            </p:spPr>
            <p:txBody>
              <a:bodyPr/>
              <a:lstStyle/>
              <a:p>
                <a:endParaRPr lang="en-US"/>
              </a:p>
            </p:txBody>
          </p:sp>
        </p:grpSp>
      </p:grpSp>
      <p:sp>
        <p:nvSpPr>
          <p:cNvPr id="120865" name="Text Box 33"/>
          <p:cNvSpPr txBox="1">
            <a:spLocks noChangeArrowheads="1"/>
          </p:cNvSpPr>
          <p:nvPr/>
        </p:nvSpPr>
        <p:spPr bwMode="auto">
          <a:xfrm>
            <a:off x="8078788" y="2203450"/>
            <a:ext cx="852487" cy="457200"/>
          </a:xfrm>
          <a:prstGeom prst="rect">
            <a:avLst/>
          </a:prstGeom>
          <a:noFill/>
          <a:ln w="9525">
            <a:noFill/>
            <a:miter lim="800000"/>
            <a:headEnd/>
            <a:tailEnd/>
          </a:ln>
        </p:spPr>
        <p:txBody>
          <a:bodyPr wrap="none">
            <a:spAutoFit/>
          </a:bodyPr>
          <a:lstStyle/>
          <a:p>
            <a:r>
              <a:rPr lang="en-US" altLang="en-US">
                <a:solidFill>
                  <a:schemeClr val="hlink"/>
                </a:solidFill>
              </a:rPr>
              <a:t>v = 0</a:t>
            </a:r>
          </a:p>
        </p:txBody>
      </p:sp>
      <p:sp>
        <p:nvSpPr>
          <p:cNvPr id="120866" name="Text Box 34"/>
          <p:cNvSpPr txBox="1">
            <a:spLocks noChangeArrowheads="1"/>
          </p:cNvSpPr>
          <p:nvPr/>
        </p:nvSpPr>
        <p:spPr bwMode="auto">
          <a:xfrm rot="-5400000">
            <a:off x="5599113" y="3692525"/>
            <a:ext cx="1219200" cy="457200"/>
          </a:xfrm>
          <a:prstGeom prst="rect">
            <a:avLst/>
          </a:prstGeom>
          <a:noFill/>
          <a:ln w="9525">
            <a:noFill/>
            <a:miter lim="800000"/>
            <a:headEnd/>
            <a:tailEnd/>
          </a:ln>
        </p:spPr>
        <p:txBody>
          <a:bodyPr wrap="none">
            <a:spAutoFit/>
          </a:bodyPr>
          <a:lstStyle/>
          <a:p>
            <a:r>
              <a:rPr lang="en-US" altLang="en-US">
                <a:solidFill>
                  <a:schemeClr val="hlink"/>
                </a:solidFill>
              </a:rPr>
              <a:t>v = v</a:t>
            </a:r>
            <a:r>
              <a:rPr lang="en-US" altLang="en-US" baseline="-25000">
                <a:solidFill>
                  <a:schemeClr val="hlink"/>
                </a:solidFill>
              </a:rPr>
              <a:t>max</a:t>
            </a:r>
            <a:endParaRPr lang="en-US" altLang="en-US">
              <a:solidFill>
                <a:schemeClr val="hlink"/>
              </a:solidFill>
            </a:endParaRPr>
          </a:p>
        </p:txBody>
      </p:sp>
      <p:sp>
        <p:nvSpPr>
          <p:cNvPr id="120867" name="Text Box 35"/>
          <p:cNvSpPr txBox="1">
            <a:spLocks noChangeArrowheads="1"/>
          </p:cNvSpPr>
          <p:nvPr/>
        </p:nvSpPr>
        <p:spPr bwMode="auto">
          <a:xfrm>
            <a:off x="4287838" y="2263775"/>
            <a:ext cx="852487" cy="457200"/>
          </a:xfrm>
          <a:prstGeom prst="rect">
            <a:avLst/>
          </a:prstGeom>
          <a:noFill/>
          <a:ln w="9525">
            <a:noFill/>
            <a:miter lim="800000"/>
            <a:headEnd/>
            <a:tailEnd/>
          </a:ln>
        </p:spPr>
        <p:txBody>
          <a:bodyPr wrap="none">
            <a:spAutoFit/>
          </a:bodyPr>
          <a:lstStyle/>
          <a:p>
            <a:r>
              <a:rPr lang="en-US" altLang="en-US">
                <a:solidFill>
                  <a:schemeClr val="hlink"/>
                </a:solidFill>
              </a:rPr>
              <a:t>v = 0</a:t>
            </a:r>
          </a:p>
        </p:txBody>
      </p:sp>
      <p:sp>
        <p:nvSpPr>
          <p:cNvPr id="120868" name="Text Box 36"/>
          <p:cNvSpPr txBox="1">
            <a:spLocks noChangeArrowheads="1"/>
          </p:cNvSpPr>
          <p:nvPr/>
        </p:nvSpPr>
        <p:spPr bwMode="auto">
          <a:xfrm rot="-5400000">
            <a:off x="7647781" y="4976019"/>
            <a:ext cx="852488" cy="457200"/>
          </a:xfrm>
          <a:prstGeom prst="rect">
            <a:avLst/>
          </a:prstGeom>
          <a:noFill/>
          <a:ln w="9525">
            <a:noFill/>
            <a:miter lim="800000"/>
            <a:headEnd/>
            <a:tailEnd/>
          </a:ln>
        </p:spPr>
        <p:txBody>
          <a:bodyPr wrap="none">
            <a:spAutoFit/>
          </a:bodyPr>
          <a:lstStyle/>
          <a:p>
            <a:r>
              <a:rPr lang="en-US" altLang="en-US">
                <a:solidFill>
                  <a:schemeClr val="hlink"/>
                </a:solidFill>
              </a:rPr>
              <a:t>v = 0</a:t>
            </a:r>
          </a:p>
        </p:txBody>
      </p:sp>
      <p:sp>
        <p:nvSpPr>
          <p:cNvPr id="120869" name="Text Box 37"/>
          <p:cNvSpPr txBox="1">
            <a:spLocks noChangeArrowheads="1"/>
          </p:cNvSpPr>
          <p:nvPr/>
        </p:nvSpPr>
        <p:spPr bwMode="auto">
          <a:xfrm rot="-5400000">
            <a:off x="6224588" y="4811713"/>
            <a:ext cx="1219200" cy="457200"/>
          </a:xfrm>
          <a:prstGeom prst="rect">
            <a:avLst/>
          </a:prstGeom>
          <a:noFill/>
          <a:ln w="9525">
            <a:noFill/>
            <a:miter lim="800000"/>
            <a:headEnd/>
            <a:tailEnd/>
          </a:ln>
        </p:spPr>
        <p:txBody>
          <a:bodyPr wrap="none">
            <a:spAutoFit/>
          </a:bodyPr>
          <a:lstStyle/>
          <a:p>
            <a:r>
              <a:rPr lang="en-US" altLang="en-US">
                <a:solidFill>
                  <a:schemeClr val="hlink"/>
                </a:solidFill>
              </a:rPr>
              <a:t>v = v</a:t>
            </a:r>
            <a:r>
              <a:rPr lang="en-US" altLang="en-US" baseline="-25000">
                <a:solidFill>
                  <a:schemeClr val="hlink"/>
                </a:solidFill>
              </a:rPr>
              <a:t>max</a:t>
            </a:r>
            <a:endParaRPr lang="en-US" altLang="en-US">
              <a:solidFill>
                <a:schemeClr val="hlink"/>
              </a:solidFill>
            </a:endParaRPr>
          </a:p>
        </p:txBody>
      </p:sp>
      <p:sp>
        <p:nvSpPr>
          <p:cNvPr id="120870" name="Text Box 38"/>
          <p:cNvSpPr txBox="1">
            <a:spLocks noChangeArrowheads="1"/>
          </p:cNvSpPr>
          <p:nvPr/>
        </p:nvSpPr>
        <p:spPr bwMode="auto">
          <a:xfrm rot="-5400000">
            <a:off x="5169694" y="4958557"/>
            <a:ext cx="852487" cy="457200"/>
          </a:xfrm>
          <a:prstGeom prst="rect">
            <a:avLst/>
          </a:prstGeom>
          <a:noFill/>
          <a:ln w="9525">
            <a:noFill/>
            <a:miter lim="800000"/>
            <a:headEnd/>
            <a:tailEnd/>
          </a:ln>
        </p:spPr>
        <p:txBody>
          <a:bodyPr wrap="none">
            <a:spAutoFit/>
          </a:bodyPr>
          <a:lstStyle/>
          <a:p>
            <a:r>
              <a:rPr lang="en-US" altLang="en-US">
                <a:solidFill>
                  <a:schemeClr val="hlink"/>
                </a:solidFill>
              </a:rPr>
              <a:t>v = 0</a:t>
            </a:r>
          </a:p>
        </p:txBody>
      </p:sp>
      <p:sp>
        <p:nvSpPr>
          <p:cNvPr id="120871" name="Rectangle 39"/>
          <p:cNvSpPr>
            <a:spLocks noChangeArrowheads="1"/>
          </p:cNvSpPr>
          <p:nvPr/>
        </p:nvSpPr>
        <p:spPr bwMode="auto">
          <a:xfrm>
            <a:off x="682625" y="5311775"/>
            <a:ext cx="3697288" cy="1546225"/>
          </a:xfrm>
          <a:prstGeom prst="rect">
            <a:avLst/>
          </a:prstGeom>
          <a:solidFill>
            <a:srgbClr val="FFCCCC"/>
          </a:solidFill>
          <a:ln w="9525">
            <a:noFill/>
            <a:miter lim="800000"/>
            <a:headEnd/>
            <a:tailEnd/>
          </a:ln>
        </p:spPr>
        <p:txBody>
          <a:bodyPr/>
          <a:lstStyle/>
          <a:p>
            <a:pPr eaLnBrk="0" hangingPunct="0">
              <a:spcBef>
                <a:spcPct val="20000"/>
              </a:spcBef>
            </a:pPr>
            <a:r>
              <a:rPr lang="en-US" altLang="en-US" b="1" i="1" dirty="0"/>
              <a:t>FYI   </a:t>
            </a:r>
            <a:r>
              <a:rPr lang="en-US" altLang="en-US" b="1" dirty="0" smtClean="0">
                <a:sym typeface="Symbol" pitchFamily="18" charset="2"/>
              </a:rPr>
              <a:t></a:t>
            </a:r>
            <a:r>
              <a:rPr lang="en-US" altLang="en-US" dirty="0">
                <a:sym typeface="Symbol" pitchFamily="18" charset="2"/>
              </a:rPr>
              <a:t>In </a:t>
            </a:r>
            <a:r>
              <a:rPr lang="en-US" altLang="en-US" i="1" dirty="0">
                <a:sym typeface="Symbol" pitchFamily="18" charset="2"/>
              </a:rPr>
              <a:t>all</a:t>
            </a:r>
            <a:r>
              <a:rPr lang="en-US" altLang="en-US" dirty="0">
                <a:sym typeface="Symbol" pitchFamily="18" charset="2"/>
              </a:rPr>
              <a:t> </a:t>
            </a:r>
            <a:r>
              <a:rPr lang="en-US" altLang="en-US" dirty="0" smtClean="0">
                <a:sym typeface="Symbol" pitchFamily="18" charset="2"/>
              </a:rPr>
              <a:t>oscillations,   </a:t>
            </a:r>
            <a:r>
              <a:rPr lang="en-US" altLang="en-US" i="1" dirty="0">
                <a:sym typeface="Symbol" pitchFamily="18" charset="2"/>
              </a:rPr>
              <a:t>v</a:t>
            </a:r>
            <a:r>
              <a:rPr lang="en-US" altLang="en-US" dirty="0">
                <a:sym typeface="Symbol" pitchFamily="18" charset="2"/>
              </a:rPr>
              <a:t> = 0 at the </a:t>
            </a:r>
            <a:r>
              <a:rPr lang="en-US" altLang="en-US" dirty="0" smtClean="0">
                <a:sym typeface="Symbol" pitchFamily="18" charset="2"/>
              </a:rPr>
              <a:t>extremes…</a:t>
            </a:r>
          </a:p>
          <a:p>
            <a:pPr eaLnBrk="0" hangingPunct="0">
              <a:spcBef>
                <a:spcPct val="20000"/>
              </a:spcBef>
            </a:pPr>
            <a:r>
              <a:rPr lang="en-US" altLang="en-US" b="1" dirty="0" smtClean="0">
                <a:sym typeface="Symbol" pitchFamily="18" charset="2"/>
              </a:rPr>
              <a:t></a:t>
            </a:r>
            <a:r>
              <a:rPr lang="en-US" altLang="en-US" dirty="0" smtClean="0">
                <a:sym typeface="Symbol" pitchFamily="18" charset="2"/>
              </a:rPr>
              <a:t>and </a:t>
            </a:r>
            <a:r>
              <a:rPr lang="en-US" altLang="en-US" i="1" dirty="0">
                <a:sym typeface="Symbol" pitchFamily="18" charset="2"/>
              </a:rPr>
              <a:t>v</a:t>
            </a:r>
            <a:r>
              <a:rPr lang="en-US" altLang="en-US" dirty="0">
                <a:sym typeface="Symbol" pitchFamily="18" charset="2"/>
              </a:rPr>
              <a:t> = </a:t>
            </a:r>
            <a:r>
              <a:rPr lang="en-US" altLang="en-US" i="1" dirty="0" err="1">
                <a:sym typeface="Symbol" pitchFamily="18" charset="2"/>
              </a:rPr>
              <a:t>v</a:t>
            </a:r>
            <a:r>
              <a:rPr lang="en-US" altLang="en-US" baseline="-25000" dirty="0" err="1">
                <a:sym typeface="Symbol" pitchFamily="18" charset="2"/>
              </a:rPr>
              <a:t>max</a:t>
            </a:r>
            <a:r>
              <a:rPr lang="en-US" altLang="en-US" dirty="0">
                <a:sym typeface="Symbol" pitchFamily="18" charset="2"/>
              </a:rPr>
              <a:t> in the middle of the motion.</a:t>
            </a:r>
            <a:endParaRPr lang="en-US" altLang="en-US" i="1" dirty="0">
              <a:sym typeface="Symbol" pitchFamily="18" charset="2"/>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0834">
                                            <p:txEl>
                                              <p:pRg st="0" end="0"/>
                                            </p:txEl>
                                          </p:spTgt>
                                        </p:tgtEl>
                                        <p:attrNameLst>
                                          <p:attrName>style.visibility</p:attrName>
                                        </p:attrNameLst>
                                      </p:cBhvr>
                                      <p:to>
                                        <p:strVal val="visible"/>
                                      </p:to>
                                    </p:set>
                                    <p:anim calcmode="lin" valueType="num">
                                      <p:cBhvr additive="base">
                                        <p:cTn id="7" dur="500" fill="hold"/>
                                        <p:tgtEl>
                                          <p:spTgt spid="1208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0834">
                                            <p:txEl>
                                              <p:pRg st="1" end="1"/>
                                            </p:txEl>
                                          </p:spTgt>
                                        </p:tgtEl>
                                        <p:attrNameLst>
                                          <p:attrName>style.visibility</p:attrName>
                                        </p:attrNameLst>
                                      </p:cBhvr>
                                      <p:to>
                                        <p:strVal val="visible"/>
                                      </p:to>
                                    </p:set>
                                    <p:anim calcmode="lin" valueType="num">
                                      <p:cBhvr additive="base">
                                        <p:cTn id="13" dur="500" fill="hold"/>
                                        <p:tgtEl>
                                          <p:spTgt spid="12083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20836">
                                            <p:txEl>
                                              <p:pRg st="0" end="0"/>
                                            </p:txEl>
                                          </p:spTgt>
                                        </p:tgtEl>
                                        <p:attrNameLst>
                                          <p:attrName>style.visibility</p:attrName>
                                        </p:attrNameLst>
                                      </p:cBhvr>
                                      <p:to>
                                        <p:strVal val="visible"/>
                                      </p:to>
                                    </p:set>
                                    <p:anim calcmode="lin" valueType="num">
                                      <p:cBhvr additive="base">
                                        <p:cTn id="19" dur="500" fill="hold"/>
                                        <p:tgtEl>
                                          <p:spTgt spid="12083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083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par>
                                <p:cTn id="26" presetID="10" presetClass="entr" presetSubtype="0" fill="hold"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childTnLst>
                                  <p:subTnLst>
                                    <p:audio>
                                      <p:cMediaNode>
                                        <p:cTn display="0" masterRel="sameClick">
                                          <p:stCondLst>
                                            <p:cond evt="begin" delay="0">
                                              <p:tn val="26"/>
                                            </p:cond>
                                          </p:stCondLst>
                                          <p:endCondLst>
                                            <p:cond evt="onStopAudio" delay="0">
                                              <p:tgtEl>
                                                <p:sldTgt/>
                                              </p:tgtEl>
                                            </p:cond>
                                          </p:endCondLst>
                                        </p:cTn>
                                        <p:tgtEl>
                                          <p:sndTgt r:embed="rId4" name="arrow.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mph" presetSubtype="0" repeatCount="indefinite" accel="50000" decel="50000" autoRev="1" fill="hold" nodeType="clickEffect">
                                  <p:stCondLst>
                                    <p:cond delay="0"/>
                                  </p:stCondLst>
                                  <p:childTnLst>
                                    <p:animRot by="10800000">
                                      <p:cBhvr>
                                        <p:cTn id="32" dur="3000" fill="hold"/>
                                        <p:tgtEl>
                                          <p:spTgt spid="2"/>
                                        </p:tgtEl>
                                        <p:attrNameLst>
                                          <p:attrName>r</p:attrName>
                                        </p:attrNameLst>
                                      </p:cBhvr>
                                    </p:animRo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20836">
                                            <p:txEl>
                                              <p:pRg st="1" end="1"/>
                                            </p:txEl>
                                          </p:spTgt>
                                        </p:tgtEl>
                                        <p:attrNameLst>
                                          <p:attrName>style.visibility</p:attrName>
                                        </p:attrNameLst>
                                      </p:cBhvr>
                                      <p:to>
                                        <p:strVal val="visible"/>
                                      </p:to>
                                    </p:set>
                                    <p:anim calcmode="lin" valueType="num">
                                      <p:cBhvr additive="base">
                                        <p:cTn id="37" dur="500" fill="hold"/>
                                        <p:tgtEl>
                                          <p:spTgt spid="12083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083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0847"/>
                                        </p:tgtEl>
                                        <p:attrNameLst>
                                          <p:attrName>style.visibility</p:attrName>
                                        </p:attrNameLst>
                                      </p:cBhvr>
                                      <p:to>
                                        <p:strVal val="visible"/>
                                      </p:to>
                                    </p:set>
                                    <p:animEffect transition="in" filter="fade">
                                      <p:cBhvr>
                                        <p:cTn id="43" dur="2000"/>
                                        <p:tgtEl>
                                          <p:spTgt spid="120847"/>
                                        </p:tgtEl>
                                      </p:cBhvr>
                                    </p:animEffect>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par>
                                <p:cTn id="44" presetID="10" presetClass="entr" presetSubtype="0" fill="hold" grpId="0" nodeType="withEffect">
                                  <p:stCondLst>
                                    <p:cond delay="0"/>
                                  </p:stCondLst>
                                  <p:childTnLst>
                                    <p:set>
                                      <p:cBhvr>
                                        <p:cTn id="45" dur="1" fill="hold">
                                          <p:stCondLst>
                                            <p:cond delay="0"/>
                                          </p:stCondLst>
                                        </p:cTn>
                                        <p:tgtEl>
                                          <p:spTgt spid="120848"/>
                                        </p:tgtEl>
                                        <p:attrNameLst>
                                          <p:attrName>style.visibility</p:attrName>
                                        </p:attrNameLst>
                                      </p:cBhvr>
                                      <p:to>
                                        <p:strVal val="visible"/>
                                      </p:to>
                                    </p:set>
                                    <p:animEffect transition="in" filter="fade">
                                      <p:cBhvr>
                                        <p:cTn id="46" dur="2000"/>
                                        <p:tgtEl>
                                          <p:spTgt spid="120848"/>
                                        </p:tgtEl>
                                      </p:cBhvr>
                                    </p:animEffect>
                                  </p:childTnLst>
                                </p:cTn>
                              </p:par>
                              <p:par>
                                <p:cTn id="47" presetID="10" presetClass="entr" presetSubtype="0" fill="hold" nodeType="with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2000"/>
                                        <p:tgtEl>
                                          <p:spTgt spid="5"/>
                                        </p:tgtEl>
                                      </p:cBhvr>
                                    </p:animEffect>
                                  </p:childTnLst>
                                </p:cTn>
                              </p:par>
                              <p:par>
                                <p:cTn id="50" presetID="6" presetClass="emph" presetSubtype="0" repeatCount="indefinite" accel="50000" decel="50000" autoRev="1" fill="hold" grpId="1" nodeType="withEffect">
                                  <p:stCondLst>
                                    <p:cond delay="0"/>
                                  </p:stCondLst>
                                  <p:childTnLst>
                                    <p:animScale>
                                      <p:cBhvr>
                                        <p:cTn id="51" dur="2000" fill="hold"/>
                                        <p:tgtEl>
                                          <p:spTgt spid="120847"/>
                                        </p:tgtEl>
                                      </p:cBhvr>
                                      <p:by x="25000" y="100000"/>
                                    </p:animScale>
                                  </p:childTnLst>
                                </p:cTn>
                              </p:par>
                              <p:par>
                                <p:cTn id="52" presetID="35" presetClass="path" presetSubtype="0" repeatCount="indefinite" accel="50000" decel="50000" autoRev="1" fill="hold" grpId="2" nodeType="withEffect">
                                  <p:stCondLst>
                                    <p:cond delay="0"/>
                                  </p:stCondLst>
                                  <p:childTnLst>
                                    <p:animMotion origin="layout" path="M 4.72222E-6 1.85185E-6 L -0.12639 1.85185E-6 " pathEditMode="relative" rAng="0" ptsTypes="AA">
                                      <p:cBhvr>
                                        <p:cTn id="53" dur="2000" fill="hold"/>
                                        <p:tgtEl>
                                          <p:spTgt spid="120847"/>
                                        </p:tgtEl>
                                        <p:attrNameLst>
                                          <p:attrName>ppt_x</p:attrName>
                                          <p:attrName>ppt_y</p:attrName>
                                        </p:attrNameLst>
                                      </p:cBhvr>
                                      <p:rCtr x="-63" y="0"/>
                                    </p:animMotion>
                                  </p:childTnLst>
                                </p:cTn>
                              </p:par>
                              <p:par>
                                <p:cTn id="54" presetID="35" presetClass="path" presetSubtype="0" repeatCount="indefinite" accel="50000" decel="50000" autoRev="1" fill="hold" grpId="1" nodeType="withEffect">
                                  <p:stCondLst>
                                    <p:cond delay="0"/>
                                  </p:stCondLst>
                                  <p:childTnLst>
                                    <p:animMotion origin="layout" path="M -0.00034 1.85185E-6 L -0.26736 1.85185E-6 " pathEditMode="relative" rAng="0" ptsTypes="AA">
                                      <p:cBhvr>
                                        <p:cTn id="55" dur="2000" fill="hold"/>
                                        <p:tgtEl>
                                          <p:spTgt spid="120848"/>
                                        </p:tgtEl>
                                        <p:attrNameLst>
                                          <p:attrName>ppt_x</p:attrName>
                                          <p:attrName>ppt_y</p:attrName>
                                        </p:attrNameLst>
                                      </p:cBhvr>
                                      <p:rCtr x="-134" y="0"/>
                                    </p:animMotion>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120871">
                                            <p:txEl>
                                              <p:pRg st="0" end="0"/>
                                            </p:txEl>
                                          </p:spTgt>
                                        </p:tgtEl>
                                        <p:attrNameLst>
                                          <p:attrName>style.visibility</p:attrName>
                                        </p:attrNameLst>
                                      </p:cBhvr>
                                      <p:to>
                                        <p:strVal val="visible"/>
                                      </p:to>
                                    </p:set>
                                    <p:anim calcmode="lin" valueType="num">
                                      <p:cBhvr additive="base">
                                        <p:cTn id="60" dur="500" fill="hold"/>
                                        <p:tgtEl>
                                          <p:spTgt spid="120871">
                                            <p:txEl>
                                              <p:pRg st="0" end="0"/>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2087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8"/>
                                            </p:cond>
                                          </p:stCondLst>
                                          <p:endCondLst>
                                            <p:cond evt="onStopAudio" delay="0">
                                              <p:tgtEl>
                                                <p:sldTgt/>
                                              </p:tgtEl>
                                            </p:cond>
                                          </p:endCondLst>
                                        </p:cTn>
                                        <p:tgtEl>
                                          <p:sndTgt r:embed="rId4" name="arrow.wav"/>
                                        </p:tgtEl>
                                      </p:cMediaNode>
                                    </p:audio>
                                  </p:subTnLst>
                                </p:cTn>
                              </p:par>
                            </p:childTnLst>
                          </p:cTn>
                        </p:par>
                      </p:childTnLst>
                    </p:cTn>
                  </p:par>
                  <p:par>
                    <p:cTn id="62" fill="hold">
                      <p:stCondLst>
                        <p:cond delay="indefinite"/>
                      </p:stCondLst>
                      <p:childTnLst>
                        <p:par>
                          <p:cTn id="63" fill="hold">
                            <p:stCondLst>
                              <p:cond delay="0"/>
                            </p:stCondLst>
                            <p:childTnLst>
                              <p:par>
                                <p:cTn id="64" presetID="53" presetClass="entr" presetSubtype="0" fill="hold" grpId="0" nodeType="clickEffect">
                                  <p:stCondLst>
                                    <p:cond delay="0"/>
                                  </p:stCondLst>
                                  <p:childTnLst>
                                    <p:set>
                                      <p:cBhvr>
                                        <p:cTn id="65" dur="1" fill="hold">
                                          <p:stCondLst>
                                            <p:cond delay="0"/>
                                          </p:stCondLst>
                                        </p:cTn>
                                        <p:tgtEl>
                                          <p:spTgt spid="120865"/>
                                        </p:tgtEl>
                                        <p:attrNameLst>
                                          <p:attrName>style.visibility</p:attrName>
                                        </p:attrNameLst>
                                      </p:cBhvr>
                                      <p:to>
                                        <p:strVal val="visible"/>
                                      </p:to>
                                    </p:set>
                                    <p:anim calcmode="lin" valueType="num">
                                      <p:cBhvr>
                                        <p:cTn id="66" dur="500" fill="hold"/>
                                        <p:tgtEl>
                                          <p:spTgt spid="120865"/>
                                        </p:tgtEl>
                                        <p:attrNameLst>
                                          <p:attrName>ppt_w</p:attrName>
                                        </p:attrNameLst>
                                      </p:cBhvr>
                                      <p:tavLst>
                                        <p:tav tm="0">
                                          <p:val>
                                            <p:fltVal val="0"/>
                                          </p:val>
                                        </p:tav>
                                        <p:tav tm="100000">
                                          <p:val>
                                            <p:strVal val="#ppt_w"/>
                                          </p:val>
                                        </p:tav>
                                      </p:tavLst>
                                    </p:anim>
                                    <p:anim calcmode="lin" valueType="num">
                                      <p:cBhvr>
                                        <p:cTn id="67" dur="500" fill="hold"/>
                                        <p:tgtEl>
                                          <p:spTgt spid="120865"/>
                                        </p:tgtEl>
                                        <p:attrNameLst>
                                          <p:attrName>ppt_h</p:attrName>
                                        </p:attrNameLst>
                                      </p:cBhvr>
                                      <p:tavLst>
                                        <p:tav tm="0">
                                          <p:val>
                                            <p:fltVal val="0"/>
                                          </p:val>
                                        </p:tav>
                                        <p:tav tm="100000">
                                          <p:val>
                                            <p:strVal val="#ppt_h"/>
                                          </p:val>
                                        </p:tav>
                                      </p:tavLst>
                                    </p:anim>
                                    <p:animEffect transition="in" filter="fade">
                                      <p:cBhvr>
                                        <p:cTn id="68" dur="500"/>
                                        <p:tgtEl>
                                          <p:spTgt spid="120865"/>
                                        </p:tgtEl>
                                      </p:cBhvr>
                                    </p:animEffect>
                                  </p:childTnLst>
                                  <p:subTnLst>
                                    <p:audio>
                                      <p:cMediaNode>
                                        <p:cTn display="0" masterRel="sameClick">
                                          <p:stCondLst>
                                            <p:cond evt="begin" delay="0">
                                              <p:tn val="64"/>
                                            </p:cond>
                                          </p:stCondLst>
                                          <p:endCondLst>
                                            <p:cond evt="onStopAudio" delay="0">
                                              <p:tgtEl>
                                                <p:sldTgt/>
                                              </p:tgtEl>
                                            </p:cond>
                                          </p:endCondLst>
                                        </p:cTn>
                                        <p:tgtEl>
                                          <p:sndTgt r:embed="rId3" name="camera.wav"/>
                                        </p:tgtEl>
                                      </p:cMediaNode>
                                    </p:audio>
                                  </p:subTnLst>
                                </p:cTn>
                              </p:par>
                            </p:childTnLst>
                          </p:cTn>
                        </p:par>
                      </p:childTnLst>
                    </p:cTn>
                  </p:par>
                  <p:par>
                    <p:cTn id="69" fill="hold">
                      <p:stCondLst>
                        <p:cond delay="indefinite"/>
                      </p:stCondLst>
                      <p:childTnLst>
                        <p:par>
                          <p:cTn id="70" fill="hold">
                            <p:stCondLst>
                              <p:cond delay="0"/>
                            </p:stCondLst>
                            <p:childTnLst>
                              <p:par>
                                <p:cTn id="71" presetID="53" presetClass="entr" presetSubtype="0" fill="hold" grpId="0" nodeType="clickEffect">
                                  <p:stCondLst>
                                    <p:cond delay="0"/>
                                  </p:stCondLst>
                                  <p:childTnLst>
                                    <p:set>
                                      <p:cBhvr>
                                        <p:cTn id="72" dur="1" fill="hold">
                                          <p:stCondLst>
                                            <p:cond delay="0"/>
                                          </p:stCondLst>
                                        </p:cTn>
                                        <p:tgtEl>
                                          <p:spTgt spid="120867"/>
                                        </p:tgtEl>
                                        <p:attrNameLst>
                                          <p:attrName>style.visibility</p:attrName>
                                        </p:attrNameLst>
                                      </p:cBhvr>
                                      <p:to>
                                        <p:strVal val="visible"/>
                                      </p:to>
                                    </p:set>
                                    <p:anim calcmode="lin" valueType="num">
                                      <p:cBhvr>
                                        <p:cTn id="73" dur="500" fill="hold"/>
                                        <p:tgtEl>
                                          <p:spTgt spid="120867"/>
                                        </p:tgtEl>
                                        <p:attrNameLst>
                                          <p:attrName>ppt_w</p:attrName>
                                        </p:attrNameLst>
                                      </p:cBhvr>
                                      <p:tavLst>
                                        <p:tav tm="0">
                                          <p:val>
                                            <p:fltVal val="0"/>
                                          </p:val>
                                        </p:tav>
                                        <p:tav tm="100000">
                                          <p:val>
                                            <p:strVal val="#ppt_w"/>
                                          </p:val>
                                        </p:tav>
                                      </p:tavLst>
                                    </p:anim>
                                    <p:anim calcmode="lin" valueType="num">
                                      <p:cBhvr>
                                        <p:cTn id="74" dur="500" fill="hold"/>
                                        <p:tgtEl>
                                          <p:spTgt spid="120867"/>
                                        </p:tgtEl>
                                        <p:attrNameLst>
                                          <p:attrName>ppt_h</p:attrName>
                                        </p:attrNameLst>
                                      </p:cBhvr>
                                      <p:tavLst>
                                        <p:tav tm="0">
                                          <p:val>
                                            <p:fltVal val="0"/>
                                          </p:val>
                                        </p:tav>
                                        <p:tav tm="100000">
                                          <p:val>
                                            <p:strVal val="#ppt_h"/>
                                          </p:val>
                                        </p:tav>
                                      </p:tavLst>
                                    </p:anim>
                                    <p:animEffect transition="in" filter="fade">
                                      <p:cBhvr>
                                        <p:cTn id="75" dur="500"/>
                                        <p:tgtEl>
                                          <p:spTgt spid="120867"/>
                                        </p:tgtEl>
                                      </p:cBhvr>
                                    </p:animEffect>
                                  </p:childTnLst>
                                  <p:subTnLst>
                                    <p:audio>
                                      <p:cMediaNode>
                                        <p:cTn display="0" masterRel="sameClick">
                                          <p:stCondLst>
                                            <p:cond evt="begin" delay="0">
                                              <p:tn val="71"/>
                                            </p:cond>
                                          </p:stCondLst>
                                          <p:endCondLst>
                                            <p:cond evt="onStopAudio" delay="0">
                                              <p:tgtEl>
                                                <p:sldTgt/>
                                              </p:tgtEl>
                                            </p:cond>
                                          </p:endCondLst>
                                        </p:cTn>
                                        <p:tgtEl>
                                          <p:sndTgt r:embed="rId3" name="camera.wav"/>
                                        </p:tgtEl>
                                      </p:cMediaNode>
                                    </p:audio>
                                  </p:subTnLst>
                                </p:cTn>
                              </p:par>
                            </p:childTnLst>
                          </p:cTn>
                        </p:par>
                      </p:childTnLst>
                    </p:cTn>
                  </p:par>
                  <p:par>
                    <p:cTn id="76" fill="hold">
                      <p:stCondLst>
                        <p:cond delay="indefinite"/>
                      </p:stCondLst>
                      <p:childTnLst>
                        <p:par>
                          <p:cTn id="77" fill="hold">
                            <p:stCondLst>
                              <p:cond delay="0"/>
                            </p:stCondLst>
                            <p:childTnLst>
                              <p:par>
                                <p:cTn id="78" presetID="53" presetClass="entr" presetSubtype="0" fill="hold" grpId="0" nodeType="clickEffect">
                                  <p:stCondLst>
                                    <p:cond delay="0"/>
                                  </p:stCondLst>
                                  <p:childTnLst>
                                    <p:set>
                                      <p:cBhvr>
                                        <p:cTn id="79" dur="1" fill="hold">
                                          <p:stCondLst>
                                            <p:cond delay="0"/>
                                          </p:stCondLst>
                                        </p:cTn>
                                        <p:tgtEl>
                                          <p:spTgt spid="120868"/>
                                        </p:tgtEl>
                                        <p:attrNameLst>
                                          <p:attrName>style.visibility</p:attrName>
                                        </p:attrNameLst>
                                      </p:cBhvr>
                                      <p:to>
                                        <p:strVal val="visible"/>
                                      </p:to>
                                    </p:set>
                                    <p:anim calcmode="lin" valueType="num">
                                      <p:cBhvr>
                                        <p:cTn id="80" dur="500" fill="hold"/>
                                        <p:tgtEl>
                                          <p:spTgt spid="120868"/>
                                        </p:tgtEl>
                                        <p:attrNameLst>
                                          <p:attrName>ppt_w</p:attrName>
                                        </p:attrNameLst>
                                      </p:cBhvr>
                                      <p:tavLst>
                                        <p:tav tm="0">
                                          <p:val>
                                            <p:fltVal val="0"/>
                                          </p:val>
                                        </p:tav>
                                        <p:tav tm="100000">
                                          <p:val>
                                            <p:strVal val="#ppt_w"/>
                                          </p:val>
                                        </p:tav>
                                      </p:tavLst>
                                    </p:anim>
                                    <p:anim calcmode="lin" valueType="num">
                                      <p:cBhvr>
                                        <p:cTn id="81" dur="500" fill="hold"/>
                                        <p:tgtEl>
                                          <p:spTgt spid="120868"/>
                                        </p:tgtEl>
                                        <p:attrNameLst>
                                          <p:attrName>ppt_h</p:attrName>
                                        </p:attrNameLst>
                                      </p:cBhvr>
                                      <p:tavLst>
                                        <p:tav tm="0">
                                          <p:val>
                                            <p:fltVal val="0"/>
                                          </p:val>
                                        </p:tav>
                                        <p:tav tm="100000">
                                          <p:val>
                                            <p:strVal val="#ppt_h"/>
                                          </p:val>
                                        </p:tav>
                                      </p:tavLst>
                                    </p:anim>
                                    <p:animEffect transition="in" filter="fade">
                                      <p:cBhvr>
                                        <p:cTn id="82" dur="500"/>
                                        <p:tgtEl>
                                          <p:spTgt spid="120868"/>
                                        </p:tgtEl>
                                      </p:cBhvr>
                                    </p:animEffect>
                                  </p:childTnLst>
                                  <p:subTnLst>
                                    <p:audio>
                                      <p:cMediaNode>
                                        <p:cTn display="0" masterRel="sameClick">
                                          <p:stCondLst>
                                            <p:cond evt="begin" delay="0">
                                              <p:tn val="78"/>
                                            </p:cond>
                                          </p:stCondLst>
                                          <p:endCondLst>
                                            <p:cond evt="onStopAudio" delay="0">
                                              <p:tgtEl>
                                                <p:sldTgt/>
                                              </p:tgtEl>
                                            </p:cond>
                                          </p:endCondLst>
                                        </p:cTn>
                                        <p:tgtEl>
                                          <p:sndTgt r:embed="rId3" name="camera.wav"/>
                                        </p:tgtEl>
                                      </p:cMediaNode>
                                    </p:audio>
                                  </p:subTnLst>
                                </p:cTn>
                              </p:par>
                            </p:childTnLst>
                          </p:cTn>
                        </p:par>
                      </p:childTnLst>
                    </p:cTn>
                  </p:par>
                  <p:par>
                    <p:cTn id="83" fill="hold">
                      <p:stCondLst>
                        <p:cond delay="indefinite"/>
                      </p:stCondLst>
                      <p:childTnLst>
                        <p:par>
                          <p:cTn id="84" fill="hold">
                            <p:stCondLst>
                              <p:cond delay="0"/>
                            </p:stCondLst>
                            <p:childTnLst>
                              <p:par>
                                <p:cTn id="85" presetID="53" presetClass="entr" presetSubtype="0" fill="hold" grpId="0" nodeType="clickEffect">
                                  <p:stCondLst>
                                    <p:cond delay="0"/>
                                  </p:stCondLst>
                                  <p:childTnLst>
                                    <p:set>
                                      <p:cBhvr>
                                        <p:cTn id="86" dur="1" fill="hold">
                                          <p:stCondLst>
                                            <p:cond delay="0"/>
                                          </p:stCondLst>
                                        </p:cTn>
                                        <p:tgtEl>
                                          <p:spTgt spid="120870"/>
                                        </p:tgtEl>
                                        <p:attrNameLst>
                                          <p:attrName>style.visibility</p:attrName>
                                        </p:attrNameLst>
                                      </p:cBhvr>
                                      <p:to>
                                        <p:strVal val="visible"/>
                                      </p:to>
                                    </p:set>
                                    <p:anim calcmode="lin" valueType="num">
                                      <p:cBhvr>
                                        <p:cTn id="87" dur="500" fill="hold"/>
                                        <p:tgtEl>
                                          <p:spTgt spid="120870"/>
                                        </p:tgtEl>
                                        <p:attrNameLst>
                                          <p:attrName>ppt_w</p:attrName>
                                        </p:attrNameLst>
                                      </p:cBhvr>
                                      <p:tavLst>
                                        <p:tav tm="0">
                                          <p:val>
                                            <p:fltVal val="0"/>
                                          </p:val>
                                        </p:tav>
                                        <p:tav tm="100000">
                                          <p:val>
                                            <p:strVal val="#ppt_w"/>
                                          </p:val>
                                        </p:tav>
                                      </p:tavLst>
                                    </p:anim>
                                    <p:anim calcmode="lin" valueType="num">
                                      <p:cBhvr>
                                        <p:cTn id="88" dur="500" fill="hold"/>
                                        <p:tgtEl>
                                          <p:spTgt spid="120870"/>
                                        </p:tgtEl>
                                        <p:attrNameLst>
                                          <p:attrName>ppt_h</p:attrName>
                                        </p:attrNameLst>
                                      </p:cBhvr>
                                      <p:tavLst>
                                        <p:tav tm="0">
                                          <p:val>
                                            <p:fltVal val="0"/>
                                          </p:val>
                                        </p:tav>
                                        <p:tav tm="100000">
                                          <p:val>
                                            <p:strVal val="#ppt_h"/>
                                          </p:val>
                                        </p:tav>
                                      </p:tavLst>
                                    </p:anim>
                                    <p:animEffect transition="in" filter="fade">
                                      <p:cBhvr>
                                        <p:cTn id="89" dur="500"/>
                                        <p:tgtEl>
                                          <p:spTgt spid="120870"/>
                                        </p:tgtEl>
                                      </p:cBhvr>
                                    </p:animEffect>
                                  </p:childTnLst>
                                  <p:subTnLst>
                                    <p:audio>
                                      <p:cMediaNode>
                                        <p:cTn display="0" masterRel="sameClick">
                                          <p:stCondLst>
                                            <p:cond evt="begin" delay="0">
                                              <p:tn val="85"/>
                                            </p:cond>
                                          </p:stCondLst>
                                          <p:endCondLst>
                                            <p:cond evt="onStopAudio" delay="0">
                                              <p:tgtEl>
                                                <p:sldTgt/>
                                              </p:tgtEl>
                                            </p:cond>
                                          </p:endCondLst>
                                        </p:cTn>
                                        <p:tgtEl>
                                          <p:sndTgt r:embed="rId3" name="camera.wav"/>
                                        </p:tgtEl>
                                      </p:cMediaNode>
                                    </p:audio>
                                  </p:subTnLst>
                                </p:cTn>
                              </p:par>
                            </p:childTnLst>
                          </p:cTn>
                        </p:par>
                      </p:childTnLst>
                    </p:cTn>
                  </p:par>
                  <p:par>
                    <p:cTn id="90" fill="hold">
                      <p:stCondLst>
                        <p:cond delay="indefinite"/>
                      </p:stCondLst>
                      <p:childTnLst>
                        <p:par>
                          <p:cTn id="91" fill="hold">
                            <p:stCondLst>
                              <p:cond delay="0"/>
                            </p:stCondLst>
                            <p:childTnLst>
                              <p:par>
                                <p:cTn id="92" presetID="2" presetClass="entr" presetSubtype="4" fill="hold" nodeType="clickEffect">
                                  <p:stCondLst>
                                    <p:cond delay="0"/>
                                  </p:stCondLst>
                                  <p:childTnLst>
                                    <p:set>
                                      <p:cBhvr>
                                        <p:cTn id="93" dur="1" fill="hold">
                                          <p:stCondLst>
                                            <p:cond delay="0"/>
                                          </p:stCondLst>
                                        </p:cTn>
                                        <p:tgtEl>
                                          <p:spTgt spid="120871">
                                            <p:txEl>
                                              <p:pRg st="1" end="1"/>
                                            </p:txEl>
                                          </p:spTgt>
                                        </p:tgtEl>
                                        <p:attrNameLst>
                                          <p:attrName>style.visibility</p:attrName>
                                        </p:attrNameLst>
                                      </p:cBhvr>
                                      <p:to>
                                        <p:strVal val="visible"/>
                                      </p:to>
                                    </p:set>
                                    <p:anim calcmode="lin" valueType="num">
                                      <p:cBhvr additive="base">
                                        <p:cTn id="94" dur="500" fill="hold"/>
                                        <p:tgtEl>
                                          <p:spTgt spid="120871">
                                            <p:txEl>
                                              <p:pRg st="1" end="1"/>
                                            </p:txEl>
                                          </p:spTgt>
                                        </p:tgtEl>
                                        <p:attrNameLst>
                                          <p:attrName>ppt_x</p:attrName>
                                        </p:attrNameLst>
                                      </p:cBhvr>
                                      <p:tavLst>
                                        <p:tav tm="0">
                                          <p:val>
                                            <p:strVal val="#ppt_x"/>
                                          </p:val>
                                        </p:tav>
                                        <p:tav tm="100000">
                                          <p:val>
                                            <p:strVal val="#ppt_x"/>
                                          </p:val>
                                        </p:tav>
                                      </p:tavLst>
                                    </p:anim>
                                    <p:anim calcmode="lin" valueType="num">
                                      <p:cBhvr additive="base">
                                        <p:cTn id="95" dur="500" fill="hold"/>
                                        <p:tgtEl>
                                          <p:spTgt spid="120871">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2"/>
                                            </p:cond>
                                          </p:stCondLst>
                                          <p:endCondLst>
                                            <p:cond evt="onStopAudio" delay="0">
                                              <p:tgtEl>
                                                <p:sldTgt/>
                                              </p:tgtEl>
                                            </p:cond>
                                          </p:endCondLst>
                                        </p:cTn>
                                        <p:tgtEl>
                                          <p:sndTgt r:embed="rId4" name="arrow.wav"/>
                                        </p:tgtEl>
                                      </p:cMediaNode>
                                    </p:audio>
                                  </p:subTnLst>
                                </p:cTn>
                              </p:par>
                            </p:childTnLst>
                          </p:cTn>
                        </p:par>
                      </p:childTnLst>
                    </p:cTn>
                  </p:par>
                  <p:par>
                    <p:cTn id="96" fill="hold">
                      <p:stCondLst>
                        <p:cond delay="indefinite"/>
                      </p:stCondLst>
                      <p:childTnLst>
                        <p:par>
                          <p:cTn id="97" fill="hold">
                            <p:stCondLst>
                              <p:cond delay="0"/>
                            </p:stCondLst>
                            <p:childTnLst>
                              <p:par>
                                <p:cTn id="98" presetID="53" presetClass="entr" presetSubtype="0" fill="hold" grpId="0" nodeType="clickEffect">
                                  <p:stCondLst>
                                    <p:cond delay="0"/>
                                  </p:stCondLst>
                                  <p:childTnLst>
                                    <p:set>
                                      <p:cBhvr>
                                        <p:cTn id="99" dur="1" fill="hold">
                                          <p:stCondLst>
                                            <p:cond delay="0"/>
                                          </p:stCondLst>
                                        </p:cTn>
                                        <p:tgtEl>
                                          <p:spTgt spid="120866"/>
                                        </p:tgtEl>
                                        <p:attrNameLst>
                                          <p:attrName>style.visibility</p:attrName>
                                        </p:attrNameLst>
                                      </p:cBhvr>
                                      <p:to>
                                        <p:strVal val="visible"/>
                                      </p:to>
                                    </p:set>
                                    <p:anim calcmode="lin" valueType="num">
                                      <p:cBhvr>
                                        <p:cTn id="100" dur="500" fill="hold"/>
                                        <p:tgtEl>
                                          <p:spTgt spid="120866"/>
                                        </p:tgtEl>
                                        <p:attrNameLst>
                                          <p:attrName>ppt_w</p:attrName>
                                        </p:attrNameLst>
                                      </p:cBhvr>
                                      <p:tavLst>
                                        <p:tav tm="0">
                                          <p:val>
                                            <p:fltVal val="0"/>
                                          </p:val>
                                        </p:tav>
                                        <p:tav tm="100000">
                                          <p:val>
                                            <p:strVal val="#ppt_w"/>
                                          </p:val>
                                        </p:tav>
                                      </p:tavLst>
                                    </p:anim>
                                    <p:anim calcmode="lin" valueType="num">
                                      <p:cBhvr>
                                        <p:cTn id="101" dur="500" fill="hold"/>
                                        <p:tgtEl>
                                          <p:spTgt spid="120866"/>
                                        </p:tgtEl>
                                        <p:attrNameLst>
                                          <p:attrName>ppt_h</p:attrName>
                                        </p:attrNameLst>
                                      </p:cBhvr>
                                      <p:tavLst>
                                        <p:tav tm="0">
                                          <p:val>
                                            <p:fltVal val="0"/>
                                          </p:val>
                                        </p:tav>
                                        <p:tav tm="100000">
                                          <p:val>
                                            <p:strVal val="#ppt_h"/>
                                          </p:val>
                                        </p:tav>
                                      </p:tavLst>
                                    </p:anim>
                                    <p:animEffect transition="in" filter="fade">
                                      <p:cBhvr>
                                        <p:cTn id="102" dur="500"/>
                                        <p:tgtEl>
                                          <p:spTgt spid="120866"/>
                                        </p:tgtEl>
                                      </p:cBhvr>
                                    </p:animEffect>
                                  </p:childTnLst>
                                  <p:subTnLst>
                                    <p:audio>
                                      <p:cMediaNode>
                                        <p:cTn display="0" masterRel="sameClick">
                                          <p:stCondLst>
                                            <p:cond evt="begin" delay="0">
                                              <p:tn val="98"/>
                                            </p:cond>
                                          </p:stCondLst>
                                          <p:endCondLst>
                                            <p:cond evt="onStopAudio" delay="0">
                                              <p:tgtEl>
                                                <p:sldTgt/>
                                              </p:tgtEl>
                                            </p:cond>
                                          </p:endCondLst>
                                        </p:cTn>
                                        <p:tgtEl>
                                          <p:sndTgt r:embed="rId3" name="camera.wav"/>
                                        </p:tgtEl>
                                      </p:cMediaNode>
                                    </p:audio>
                                  </p:subTnLst>
                                </p:cTn>
                              </p:par>
                            </p:childTnLst>
                          </p:cTn>
                        </p:par>
                      </p:childTnLst>
                    </p:cTn>
                  </p:par>
                  <p:par>
                    <p:cTn id="103" fill="hold">
                      <p:stCondLst>
                        <p:cond delay="indefinite"/>
                      </p:stCondLst>
                      <p:childTnLst>
                        <p:par>
                          <p:cTn id="104" fill="hold">
                            <p:stCondLst>
                              <p:cond delay="0"/>
                            </p:stCondLst>
                            <p:childTnLst>
                              <p:par>
                                <p:cTn id="105" presetID="53" presetClass="entr" presetSubtype="0" fill="hold" grpId="0" nodeType="clickEffect">
                                  <p:stCondLst>
                                    <p:cond delay="0"/>
                                  </p:stCondLst>
                                  <p:childTnLst>
                                    <p:set>
                                      <p:cBhvr>
                                        <p:cTn id="106" dur="1" fill="hold">
                                          <p:stCondLst>
                                            <p:cond delay="0"/>
                                          </p:stCondLst>
                                        </p:cTn>
                                        <p:tgtEl>
                                          <p:spTgt spid="120869"/>
                                        </p:tgtEl>
                                        <p:attrNameLst>
                                          <p:attrName>style.visibility</p:attrName>
                                        </p:attrNameLst>
                                      </p:cBhvr>
                                      <p:to>
                                        <p:strVal val="visible"/>
                                      </p:to>
                                    </p:set>
                                    <p:anim calcmode="lin" valueType="num">
                                      <p:cBhvr>
                                        <p:cTn id="107" dur="500" fill="hold"/>
                                        <p:tgtEl>
                                          <p:spTgt spid="120869"/>
                                        </p:tgtEl>
                                        <p:attrNameLst>
                                          <p:attrName>ppt_w</p:attrName>
                                        </p:attrNameLst>
                                      </p:cBhvr>
                                      <p:tavLst>
                                        <p:tav tm="0">
                                          <p:val>
                                            <p:fltVal val="0"/>
                                          </p:val>
                                        </p:tav>
                                        <p:tav tm="100000">
                                          <p:val>
                                            <p:strVal val="#ppt_w"/>
                                          </p:val>
                                        </p:tav>
                                      </p:tavLst>
                                    </p:anim>
                                    <p:anim calcmode="lin" valueType="num">
                                      <p:cBhvr>
                                        <p:cTn id="108" dur="500" fill="hold"/>
                                        <p:tgtEl>
                                          <p:spTgt spid="120869"/>
                                        </p:tgtEl>
                                        <p:attrNameLst>
                                          <p:attrName>ppt_h</p:attrName>
                                        </p:attrNameLst>
                                      </p:cBhvr>
                                      <p:tavLst>
                                        <p:tav tm="0">
                                          <p:val>
                                            <p:fltVal val="0"/>
                                          </p:val>
                                        </p:tav>
                                        <p:tav tm="100000">
                                          <p:val>
                                            <p:strVal val="#ppt_h"/>
                                          </p:val>
                                        </p:tav>
                                      </p:tavLst>
                                    </p:anim>
                                    <p:animEffect transition="in" filter="fade">
                                      <p:cBhvr>
                                        <p:cTn id="109" dur="500"/>
                                        <p:tgtEl>
                                          <p:spTgt spid="120869"/>
                                        </p:tgtEl>
                                      </p:cBhvr>
                                    </p:animEffect>
                                  </p:childTnLst>
                                  <p:subTnLst>
                                    <p:audio>
                                      <p:cMediaNode>
                                        <p:cTn display="0" masterRel="sameClick">
                                          <p:stCondLst>
                                            <p:cond evt="begin" delay="0">
                                              <p:tn val="10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47" grpId="0" animBg="1"/>
      <p:bldP spid="120847" grpId="1" animBg="1"/>
      <p:bldP spid="120847" grpId="2" animBg="1"/>
      <p:bldP spid="120848" grpId="0" animBg="1"/>
      <p:bldP spid="120848" grpId="1" animBg="1"/>
      <p:bldP spid="120865" grpId="0"/>
      <p:bldP spid="120866" grpId="0"/>
      <p:bldP spid="120867" grpId="0"/>
      <p:bldP spid="120868" grpId="0"/>
      <p:bldP spid="120869" grpId="0"/>
      <p:bldP spid="1208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ctrTitle"/>
          </p:nvPr>
        </p:nvSpPr>
        <p:spPr>
          <a:xfrm>
            <a:off x="685800" y="533400"/>
            <a:ext cx="7772400" cy="896938"/>
          </a:xfrm>
        </p:spPr>
        <p:txBody>
          <a:bodyPr/>
          <a:lstStyle/>
          <a:p>
            <a:pPr algn="l"/>
            <a:r>
              <a:rPr lang="en-US" altLang="en-US" sz="2800" b="1" smtClean="0"/>
              <a:t>Topic 4: Waves</a:t>
            </a:r>
            <a:br>
              <a:rPr lang="en-US" altLang="en-US" sz="2800" b="1" smtClean="0"/>
            </a:br>
            <a:r>
              <a:rPr lang="en-US" altLang="en-US" sz="2800" smtClean="0">
                <a:solidFill>
                  <a:schemeClr val="tx1"/>
                </a:solidFill>
              </a:rPr>
              <a:t>4.1 – Oscillations</a:t>
            </a:r>
          </a:p>
        </p:txBody>
      </p:sp>
      <p:sp>
        <p:nvSpPr>
          <p:cNvPr id="122884" name="Rectangle 4"/>
          <p:cNvSpPr>
            <a:spLocks noChangeArrowheads="1"/>
          </p:cNvSpPr>
          <p:nvPr/>
        </p:nvSpPr>
        <p:spPr bwMode="auto">
          <a:xfrm>
            <a:off x="674688" y="2392363"/>
            <a:ext cx="7772400" cy="4465637"/>
          </a:xfrm>
          <a:prstGeom prst="rect">
            <a:avLst/>
          </a:prstGeom>
          <a:solidFill>
            <a:srgbClr val="FFFFCC"/>
          </a:solidFill>
          <a:ln w="9525">
            <a:noFill/>
            <a:miter lim="800000"/>
            <a:headEnd/>
            <a:tailEnd/>
          </a:ln>
        </p:spPr>
        <p:txBody>
          <a:bodyPr/>
          <a:lstStyle/>
          <a:p>
            <a:pPr eaLnBrk="0" hangingPunct="0">
              <a:spcBef>
                <a:spcPct val="20000"/>
              </a:spcBef>
            </a:pPr>
            <a:r>
              <a:rPr lang="en-US" altLang="en-US" dirty="0">
                <a:solidFill>
                  <a:srgbClr val="000000"/>
                </a:solidFill>
                <a:cs typeface="Times New Roman" pitchFamily="18" charset="0"/>
                <a:sym typeface="Symbol" pitchFamily="18" charset="2"/>
              </a:rPr>
              <a:t>EXAMPLE:  </a:t>
            </a:r>
            <a:r>
              <a:rPr lang="en-US" altLang="en-US" dirty="0" smtClean="0">
                <a:solidFill>
                  <a:srgbClr val="000000"/>
                </a:solidFill>
                <a:cs typeface="Times New Roman" pitchFamily="18" charset="0"/>
                <a:sym typeface="Symbol" pitchFamily="18" charset="2"/>
              </a:rPr>
              <a:t>Oscillations </a:t>
            </a:r>
            <a:r>
              <a:rPr lang="en-US" altLang="en-US" dirty="0">
                <a:solidFill>
                  <a:srgbClr val="000000"/>
                </a:solidFill>
                <a:cs typeface="Times New Roman" pitchFamily="18" charset="0"/>
                <a:sym typeface="Symbol" pitchFamily="18" charset="2"/>
              </a:rPr>
              <a:t>can be </a:t>
            </a:r>
            <a:r>
              <a:rPr lang="en-US" altLang="en-US" dirty="0" smtClean="0">
                <a:solidFill>
                  <a:srgbClr val="000000"/>
                </a:solidFill>
                <a:cs typeface="Times New Roman" pitchFamily="18" charset="0"/>
                <a:sym typeface="Symbol" pitchFamily="18" charset="2"/>
              </a:rPr>
              <a:t>                                       very rapid </a:t>
            </a:r>
            <a:r>
              <a:rPr lang="en-US" altLang="en-US" dirty="0">
                <a:solidFill>
                  <a:srgbClr val="000000"/>
                </a:solidFill>
                <a:cs typeface="Times New Roman" pitchFamily="18" charset="0"/>
                <a:sym typeface="Symbol" pitchFamily="18" charset="2"/>
              </a:rPr>
              <a:t>vibrations such as in                                                   a plucked guitar string or                                                      a tuning fork.</a:t>
            </a:r>
            <a:endParaRPr lang="en-US" altLang="en-US" dirty="0">
              <a:sym typeface="Symbol" pitchFamily="18" charset="2"/>
            </a:endParaRPr>
          </a:p>
        </p:txBody>
      </p:sp>
      <p:pic>
        <p:nvPicPr>
          <p:cNvPr id="122885" name="Picture 5" descr="370318-guitar-string-broken-during-playing"/>
          <p:cNvPicPr>
            <a:picLocks noChangeAspect="1" noChangeArrowheads="1"/>
          </p:cNvPicPr>
          <p:nvPr/>
        </p:nvPicPr>
        <p:blipFill>
          <a:blip r:embed="rId5" cstate="print"/>
          <a:srcRect/>
          <a:stretch>
            <a:fillRect/>
          </a:stretch>
        </p:blipFill>
        <p:spPr bwMode="auto">
          <a:xfrm>
            <a:off x="5580063" y="2579688"/>
            <a:ext cx="2760662" cy="4148137"/>
          </a:xfrm>
          <a:prstGeom prst="rect">
            <a:avLst/>
          </a:prstGeom>
          <a:ln>
            <a:noFill/>
          </a:ln>
          <a:effectLst>
            <a:outerShdw blurRad="292100" dist="139700" dir="2700000" algn="tl" rotWithShape="0">
              <a:srgbClr val="333333">
                <a:alpha val="65000"/>
              </a:srgbClr>
            </a:outerShdw>
          </a:effectLst>
          <a:extLst/>
        </p:spPr>
      </p:pic>
      <p:pic>
        <p:nvPicPr>
          <p:cNvPr id="122886" name="Picture 6" descr="e_07_fork3"/>
          <p:cNvPicPr>
            <a:picLocks noChangeAspect="1" noChangeArrowheads="1"/>
          </p:cNvPicPr>
          <p:nvPr/>
        </p:nvPicPr>
        <p:blipFill>
          <a:blip r:embed="rId6" cstate="print"/>
          <a:srcRect/>
          <a:stretch>
            <a:fillRect/>
          </a:stretch>
        </p:blipFill>
        <p:spPr bwMode="auto">
          <a:xfrm>
            <a:off x="2160588" y="3970338"/>
            <a:ext cx="3162300" cy="2763837"/>
          </a:xfrm>
          <a:prstGeom prst="rect">
            <a:avLst/>
          </a:prstGeom>
          <a:ln>
            <a:noFill/>
          </a:ln>
          <a:effectLst>
            <a:outerShdw blurRad="292100" dist="139700" dir="2700000" algn="tl" rotWithShape="0">
              <a:srgbClr val="333333">
                <a:alpha val="65000"/>
              </a:srgbClr>
            </a:outerShdw>
          </a:effectLst>
          <a:extLst/>
        </p:spPr>
      </p:pic>
      <p:sp>
        <p:nvSpPr>
          <p:cNvPr id="10246" name="Rectangle 7"/>
          <p:cNvSpPr>
            <a:spLocks noChangeArrowheads="1"/>
          </p:cNvSpPr>
          <p:nvPr/>
        </p:nvSpPr>
        <p:spPr bwMode="auto">
          <a:xfrm>
            <a:off x="685800" y="1549400"/>
            <a:ext cx="7772400" cy="871538"/>
          </a:xfrm>
          <a:prstGeom prst="rect">
            <a:avLst/>
          </a:prstGeom>
          <a:solidFill>
            <a:srgbClr val="EAEAEA"/>
          </a:solidFill>
          <a:ln w="9525">
            <a:noFill/>
            <a:miter lim="800000"/>
            <a:headEnd/>
            <a:tailEnd/>
          </a:ln>
        </p:spPr>
        <p:txBody>
          <a:bodyPr/>
          <a:lstStyle/>
          <a:p>
            <a:pPr eaLnBrk="0" hangingPunct="0">
              <a:spcBef>
                <a:spcPts val="300"/>
              </a:spcBef>
            </a:pPr>
            <a:r>
              <a:rPr lang="en-US" altLang="en-US" i="1">
                <a:solidFill>
                  <a:schemeClr val="accent2"/>
                </a:solidFill>
              </a:rPr>
              <a:t>Oscillations</a:t>
            </a:r>
            <a:endParaRPr lang="en-US" altLang="en-US" sz="2000" i="1">
              <a:solidFill>
                <a:srgbClr val="000000"/>
              </a:solidFill>
              <a:latin typeface="Courier New" pitchFamily="49" charset="0"/>
              <a:ea typeface="Calibri" pitchFamily="34" charset="0"/>
              <a:cs typeface="Times New Roman" pitchFamily="18" charset="0"/>
            </a:endParaRPr>
          </a:p>
          <a:p>
            <a:pPr eaLnBrk="0" hangingPunct="0">
              <a:spcBef>
                <a:spcPts val="300"/>
              </a:spcBef>
            </a:pPr>
            <a:r>
              <a:rPr lang="en-US" altLang="en-US">
                <a:solidFill>
                  <a:srgbClr val="000000"/>
                </a:solidFill>
                <a:ea typeface="Calibri" pitchFamily="34" charset="0"/>
                <a:cs typeface="Times New Roman" pitchFamily="18" charset="0"/>
                <a:sym typeface="Symbol" pitchFamily="18" charset="2"/>
              </a:rPr>
              <a:t></a:t>
            </a:r>
            <a:r>
              <a:rPr lang="en-US" altLang="en-US" b="1">
                <a:solidFill>
                  <a:srgbClr val="000000"/>
                </a:solidFill>
                <a:ea typeface="Calibri" pitchFamily="34" charset="0"/>
                <a:cs typeface="Times New Roman" pitchFamily="18" charset="0"/>
                <a:sym typeface="Symbol" pitchFamily="18" charset="2"/>
              </a:rPr>
              <a:t>Oscillations</a:t>
            </a:r>
            <a:r>
              <a:rPr lang="en-US" altLang="en-US">
                <a:solidFill>
                  <a:srgbClr val="000000"/>
                </a:solidFill>
                <a:ea typeface="Calibri" pitchFamily="34" charset="0"/>
                <a:cs typeface="Times New Roman" pitchFamily="18" charset="0"/>
                <a:sym typeface="Symbol" pitchFamily="18" charset="2"/>
              </a:rPr>
              <a:t> are vibrations which repeat themselves.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2884">
                                            <p:txEl>
                                              <p:pRg st="0" end="0"/>
                                            </p:txEl>
                                          </p:spTgt>
                                        </p:tgtEl>
                                        <p:attrNameLst>
                                          <p:attrName>style.visibility</p:attrName>
                                        </p:attrNameLst>
                                      </p:cBhvr>
                                      <p:to>
                                        <p:strVal val="visible"/>
                                      </p:to>
                                    </p:set>
                                    <p:anim calcmode="lin" valueType="num">
                                      <p:cBhvr additive="base">
                                        <p:cTn id="7" dur="500" fill="hold"/>
                                        <p:tgtEl>
                                          <p:spTgt spid="1228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88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22885"/>
                                        </p:tgtEl>
                                        <p:attrNameLst>
                                          <p:attrName>style.visibility</p:attrName>
                                        </p:attrNameLst>
                                      </p:cBhvr>
                                      <p:to>
                                        <p:strVal val="visible"/>
                                      </p:to>
                                    </p:set>
                                    <p:animEffect transition="in" filter="fade">
                                      <p:cBhvr>
                                        <p:cTn id="13" dur="500"/>
                                        <p:tgtEl>
                                          <p:spTgt spid="122885"/>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22886"/>
                                        </p:tgtEl>
                                        <p:attrNameLst>
                                          <p:attrName>style.visibility</p:attrName>
                                        </p:attrNameLst>
                                      </p:cBhvr>
                                      <p:to>
                                        <p:strVal val="visible"/>
                                      </p:to>
                                    </p:set>
                                    <p:animEffect transition="in" filter="fade">
                                      <p:cBhvr>
                                        <p:cTn id="18" dur="500"/>
                                        <p:tgtEl>
                                          <p:spTgt spid="122886"/>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5701</TotalTime>
  <Words>3575</Words>
  <Application>Microsoft Office PowerPoint</Application>
  <PresentationFormat>On-screen Show (4:3)</PresentationFormat>
  <Paragraphs>449</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Default Design</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PowerPoint Presentation</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lpstr>Topic 4: Waves 4.1 – Oscillations</vt:lpstr>
    </vt:vector>
  </TitlesOfParts>
  <Company>Bay View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Motion Along a Straight Line Position, Displacement, Average Speed</dc:title>
  <dc:creator>Timothy K Lund</dc:creator>
  <cp:lastModifiedBy>Windows User</cp:lastModifiedBy>
  <cp:revision>437</cp:revision>
  <dcterms:created xsi:type="dcterms:W3CDTF">2006-01-31T23:43:34Z</dcterms:created>
  <dcterms:modified xsi:type="dcterms:W3CDTF">2015-02-04T21:04:50Z</dcterms:modified>
</cp:coreProperties>
</file>