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355" r:id="rId2"/>
    <p:sldId id="356" r:id="rId3"/>
    <p:sldId id="357" r:id="rId4"/>
    <p:sldId id="358" r:id="rId5"/>
    <p:sldId id="359" r:id="rId6"/>
    <p:sldId id="360" r:id="rId7"/>
    <p:sldId id="361" r:id="rId8"/>
    <p:sldId id="323" r:id="rId9"/>
    <p:sldId id="324" r:id="rId10"/>
    <p:sldId id="374" r:id="rId11"/>
    <p:sldId id="375" r:id="rId12"/>
    <p:sldId id="365" r:id="rId13"/>
    <p:sldId id="368" r:id="rId14"/>
    <p:sldId id="369" r:id="rId15"/>
    <p:sldId id="342" r:id="rId16"/>
    <p:sldId id="343" r:id="rId17"/>
    <p:sldId id="344" r:id="rId18"/>
    <p:sldId id="370" r:id="rId19"/>
    <p:sldId id="371" r:id="rId20"/>
    <p:sldId id="345" r:id="rId21"/>
    <p:sldId id="372" r:id="rId22"/>
    <p:sldId id="373" r:id="rId23"/>
    <p:sldId id="384" r:id="rId24"/>
    <p:sldId id="386" r:id="rId25"/>
    <p:sldId id="387" r:id="rId26"/>
    <p:sldId id="388" r:id="rId27"/>
    <p:sldId id="327" r:id="rId28"/>
    <p:sldId id="377" r:id="rId29"/>
    <p:sldId id="376" r:id="rId30"/>
    <p:sldId id="378" r:id="rId31"/>
    <p:sldId id="379" r:id="rId32"/>
    <p:sldId id="332" r:id="rId33"/>
    <p:sldId id="337" r:id="rId34"/>
    <p:sldId id="381" r:id="rId35"/>
    <p:sldId id="382" r:id="rId36"/>
    <p:sldId id="385" r:id="rId37"/>
    <p:sldId id="348" r:id="rId38"/>
    <p:sldId id="389" r:id="rId39"/>
    <p:sldId id="390" r:id="rId40"/>
    <p:sldId id="391" r:id="rId41"/>
    <p:sldId id="392" r:id="rId42"/>
    <p:sldId id="393" r:id="rId43"/>
    <p:sldId id="394" r:id="rId44"/>
    <p:sldId id="395" r:id="rId45"/>
    <p:sldId id="396" r:id="rId46"/>
    <p:sldId id="352" r:id="rId47"/>
    <p:sldId id="397" r:id="rId48"/>
    <p:sldId id="399" r:id="rId49"/>
    <p:sldId id="398" r:id="rId5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urier New" pitchFamily="49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urier New" pitchFamily="49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urier New" pitchFamily="49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urier New" pitchFamily="49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urier New" pitchFamily="49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Courier New" pitchFamily="49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Courier New" pitchFamily="49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Courier New" pitchFamily="49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Courier New" pitchFamily="49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FF0000"/>
    <a:srgbClr val="D9D9D9"/>
    <a:srgbClr val="FF9900"/>
    <a:srgbClr val="FF3300"/>
    <a:srgbClr val="CCFFCC"/>
    <a:srgbClr val="CCFF99"/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93633925" cy="9363392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8473CD9-8B1A-43A7-B000-4E29581CEC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C0DB632-D259-41F5-A8A3-3AF6C9B0612B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2012 By Timothy K. Lund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04E64A8-D801-4224-98CE-F05E3A95D877}" type="slidenum">
              <a:rPr lang="en-US" altLang="en-US" smtClean="0"/>
              <a:pPr/>
              <a:t>10</a:t>
            </a:fld>
            <a:endParaRPr lang="en-US" altLang="en-US" smtClean="0"/>
          </a:p>
        </p:txBody>
      </p:sp>
      <p:sp>
        <p:nvSpPr>
          <p:cNvPr id="624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09907E9-2C56-4B3D-8E66-3823F0ADBBA2}" type="slidenum">
              <a:rPr lang="en-US" altLang="en-US" smtClean="0"/>
              <a:pPr/>
              <a:t>11</a:t>
            </a:fld>
            <a:endParaRPr lang="en-US" altLang="en-US" smtClean="0"/>
          </a:p>
        </p:txBody>
      </p:sp>
      <p:sp>
        <p:nvSpPr>
          <p:cNvPr id="634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AEDC002-0197-4076-A255-46272E336D18}" type="slidenum">
              <a:rPr lang="en-US" altLang="en-US" smtClean="0"/>
              <a:pPr/>
              <a:t>12</a:t>
            </a:fld>
            <a:endParaRPr lang="en-US" altLang="en-US" smtClean="0"/>
          </a:p>
        </p:txBody>
      </p:sp>
      <p:sp>
        <p:nvSpPr>
          <p:cNvPr id="645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F8E2E9E-7DCB-43A1-A33D-81A68FDE1876}" type="slidenum">
              <a:rPr lang="en-US" altLang="en-US" smtClean="0"/>
              <a:pPr/>
              <a:t>13</a:t>
            </a:fld>
            <a:endParaRPr lang="en-US" altLang="en-US" smtClean="0"/>
          </a:p>
        </p:txBody>
      </p:sp>
      <p:sp>
        <p:nvSpPr>
          <p:cNvPr id="655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26A2753-4AD6-430A-AAC7-2AAFF7046C2E}" type="slidenum">
              <a:rPr lang="en-US" altLang="en-US" smtClean="0"/>
              <a:pPr/>
              <a:t>14</a:t>
            </a:fld>
            <a:endParaRPr lang="en-US" altLang="en-US" smtClean="0"/>
          </a:p>
        </p:txBody>
      </p:sp>
      <p:sp>
        <p:nvSpPr>
          <p:cNvPr id="665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74929E0-1D26-454A-A554-8937D60DBD5F}" type="slidenum">
              <a:rPr lang="en-US" altLang="en-US" smtClean="0"/>
              <a:pPr/>
              <a:t>15</a:t>
            </a:fld>
            <a:endParaRPr lang="en-US" altLang="en-US" smtClean="0"/>
          </a:p>
        </p:txBody>
      </p:sp>
      <p:sp>
        <p:nvSpPr>
          <p:cNvPr id="675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5C47B36-1895-4755-9D76-03A6CF05510C}" type="slidenum">
              <a:rPr lang="en-US" altLang="en-US" smtClean="0"/>
              <a:pPr/>
              <a:t>16</a:t>
            </a:fld>
            <a:endParaRPr lang="en-US" altLang="en-US" smtClean="0"/>
          </a:p>
        </p:txBody>
      </p:sp>
      <p:sp>
        <p:nvSpPr>
          <p:cNvPr id="686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F90C79E-257F-4D2F-BB78-96A057BE8DEE}" type="slidenum">
              <a:rPr lang="en-US" altLang="en-US" smtClean="0"/>
              <a:pPr/>
              <a:t>17</a:t>
            </a:fld>
            <a:endParaRPr lang="en-US" altLang="en-US" smtClean="0"/>
          </a:p>
        </p:txBody>
      </p:sp>
      <p:sp>
        <p:nvSpPr>
          <p:cNvPr id="696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2569B2A-5E6B-44E0-B2B4-379B5FA0C72D}" type="slidenum">
              <a:rPr lang="en-US" altLang="en-US" smtClean="0"/>
              <a:pPr/>
              <a:t>18</a:t>
            </a:fld>
            <a:endParaRPr lang="en-US" altLang="en-US" smtClean="0"/>
          </a:p>
        </p:txBody>
      </p:sp>
      <p:sp>
        <p:nvSpPr>
          <p:cNvPr id="706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FC7AEE9-494E-41E3-995B-CB0556AB30F8}" type="slidenum">
              <a:rPr lang="en-US" altLang="en-US" smtClean="0"/>
              <a:pPr/>
              <a:t>19</a:t>
            </a:fld>
            <a:endParaRPr lang="en-US" altLang="en-US" smtClean="0"/>
          </a:p>
        </p:txBody>
      </p:sp>
      <p:sp>
        <p:nvSpPr>
          <p:cNvPr id="716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D5C08B2-1F7F-4248-BE0C-5263553B2ADC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2012 By Timothy K. Lund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2312708-BC7D-4191-A731-1BA65AD6835B}" type="slidenum">
              <a:rPr lang="en-US" altLang="en-US" smtClean="0"/>
              <a:pPr/>
              <a:t>20</a:t>
            </a:fld>
            <a:endParaRPr lang="en-US" altLang="en-US" smtClean="0"/>
          </a:p>
        </p:txBody>
      </p:sp>
      <p:sp>
        <p:nvSpPr>
          <p:cNvPr id="727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E3C2F7F-7DE8-44AA-84CF-BA384419A120}" type="slidenum">
              <a:rPr lang="en-US" altLang="en-US" smtClean="0"/>
              <a:pPr/>
              <a:t>21</a:t>
            </a:fld>
            <a:endParaRPr lang="en-US" altLang="en-US" smtClean="0"/>
          </a:p>
        </p:txBody>
      </p:sp>
      <p:sp>
        <p:nvSpPr>
          <p:cNvPr id="737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344234D-40F9-4553-BAEF-AD567FF00B49}" type="slidenum">
              <a:rPr lang="en-US" altLang="en-US" smtClean="0"/>
              <a:pPr/>
              <a:t>22</a:t>
            </a:fld>
            <a:endParaRPr lang="en-US" altLang="en-US" smtClean="0"/>
          </a:p>
        </p:txBody>
      </p:sp>
      <p:sp>
        <p:nvSpPr>
          <p:cNvPr id="747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2893203-BD95-4275-A2A7-F6D09BEF6192}" type="slidenum">
              <a:rPr lang="en-US" altLang="en-US" sz="1200">
                <a:latin typeface="Arial" charset="0"/>
              </a:rPr>
              <a:pPr algn="r"/>
              <a:t>23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757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271EA9F-7649-4916-B411-7346400B5E32}" type="slidenum">
              <a:rPr lang="en-US" altLang="en-US" sz="1200">
                <a:latin typeface="Arial" charset="0"/>
              </a:rPr>
              <a:pPr algn="r"/>
              <a:t>24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768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4C7DB94-5538-4809-BF55-2A917409D95D}" type="slidenum">
              <a:rPr lang="en-US" altLang="en-US" sz="1200">
                <a:latin typeface="Arial" charset="0"/>
              </a:rPr>
              <a:pPr algn="r"/>
              <a:t>25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778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28BF732-0EF1-446F-BDCA-589A3B677606}" type="slidenum">
              <a:rPr lang="en-US" altLang="en-US" sz="1200">
                <a:latin typeface="Arial" charset="0"/>
              </a:rPr>
              <a:pPr algn="r"/>
              <a:t>26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788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6A16066-5827-421E-9970-2716E2280446}" type="slidenum">
              <a:rPr lang="en-US" altLang="en-US" smtClean="0"/>
              <a:pPr/>
              <a:t>27</a:t>
            </a:fld>
            <a:endParaRPr lang="en-US" altLang="en-US" smtClean="0"/>
          </a:p>
        </p:txBody>
      </p:sp>
      <p:sp>
        <p:nvSpPr>
          <p:cNvPr id="798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5BCE14C-DA79-41B7-BADF-775163FC2D92}" type="slidenum">
              <a:rPr lang="en-US" altLang="en-US" smtClean="0"/>
              <a:pPr/>
              <a:t>28</a:t>
            </a:fld>
            <a:endParaRPr lang="en-US" altLang="en-US" smtClean="0"/>
          </a:p>
        </p:txBody>
      </p:sp>
      <p:sp>
        <p:nvSpPr>
          <p:cNvPr id="808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044B9F3-03CC-41F4-8CE5-AA5AE3524812}" type="slidenum">
              <a:rPr lang="en-US" altLang="en-US" smtClean="0"/>
              <a:pPr/>
              <a:t>29</a:t>
            </a:fld>
            <a:endParaRPr lang="en-US" altLang="en-US" smtClean="0"/>
          </a:p>
        </p:txBody>
      </p:sp>
      <p:sp>
        <p:nvSpPr>
          <p:cNvPr id="819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F56E5EE-1091-4157-98D8-548F313FB9A1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2012 By Timothy K. Lund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AD36944-B9B2-4DB6-8F90-A6B9A23FD1AD}" type="slidenum">
              <a:rPr lang="en-US" altLang="en-US" sz="1200">
                <a:latin typeface="Arial" charset="0"/>
              </a:rPr>
              <a:pPr algn="r"/>
              <a:t>30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829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C3D918A-D9C4-4B14-8764-817B02538970}" type="slidenum">
              <a:rPr lang="en-US" altLang="en-US" sz="1200">
                <a:latin typeface="Arial" charset="0"/>
              </a:rPr>
              <a:pPr algn="r"/>
              <a:t>31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839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E1CA7A5-5EF8-465A-8F86-6F0C8837760E}" type="slidenum">
              <a:rPr lang="en-US" altLang="en-US" smtClean="0"/>
              <a:pPr/>
              <a:t>32</a:t>
            </a:fld>
            <a:endParaRPr lang="en-US" altLang="en-US" smtClean="0"/>
          </a:p>
        </p:txBody>
      </p:sp>
      <p:sp>
        <p:nvSpPr>
          <p:cNvPr id="849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3D19D24-36E2-4A11-A75D-F1DB4BE58D1D}" type="slidenum">
              <a:rPr lang="en-US" altLang="en-US" smtClean="0"/>
              <a:pPr/>
              <a:t>33</a:t>
            </a:fld>
            <a:endParaRPr lang="en-US" altLang="en-US" smtClean="0"/>
          </a:p>
        </p:txBody>
      </p:sp>
      <p:sp>
        <p:nvSpPr>
          <p:cNvPr id="860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9BF0EFD-E63D-4A7D-A5B9-D89CDFA2317E}" type="slidenum">
              <a:rPr lang="en-US" altLang="en-US" sz="1200">
                <a:latin typeface="Arial" charset="0"/>
              </a:rPr>
              <a:pPr algn="r"/>
              <a:t>34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870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B828AD2-A354-4E09-9944-D67D62BB09C3}" type="slidenum">
              <a:rPr lang="en-US" altLang="en-US" sz="1200">
                <a:latin typeface="Arial" charset="0"/>
              </a:rPr>
              <a:pPr algn="r"/>
              <a:t>35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880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99C9ABC-04A7-4E66-B25F-631989CD175D}" type="slidenum">
              <a:rPr lang="en-US" altLang="en-US" sz="1200">
                <a:latin typeface="Arial" charset="0"/>
              </a:rPr>
              <a:pPr algn="r"/>
              <a:t>36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890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86B4FCA-37B5-49AF-A1A5-ADF36319AC2E}" type="slidenum">
              <a:rPr lang="en-US" altLang="en-US" smtClean="0"/>
              <a:pPr/>
              <a:t>37</a:t>
            </a:fld>
            <a:endParaRPr lang="en-US" altLang="en-US" smtClean="0"/>
          </a:p>
        </p:txBody>
      </p:sp>
      <p:sp>
        <p:nvSpPr>
          <p:cNvPr id="901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7B78E20-5424-4C55-BBB7-29F16794CD7D}" type="slidenum">
              <a:rPr lang="en-US" altLang="en-US" smtClean="0"/>
              <a:pPr/>
              <a:t>38</a:t>
            </a:fld>
            <a:endParaRPr lang="en-US" altLang="en-US" smtClean="0"/>
          </a:p>
        </p:txBody>
      </p:sp>
      <p:sp>
        <p:nvSpPr>
          <p:cNvPr id="911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5841764-C7E0-466B-BCBF-979A82610CAC}" type="slidenum">
              <a:rPr lang="en-US" altLang="en-US" smtClean="0"/>
              <a:pPr/>
              <a:t>39</a:t>
            </a:fld>
            <a:endParaRPr lang="en-US" altLang="en-US" smtClean="0"/>
          </a:p>
        </p:txBody>
      </p:sp>
      <p:sp>
        <p:nvSpPr>
          <p:cNvPr id="921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98D1ABE-9D0C-4C1F-A101-0D37F81AE87E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2012 By Timothy K. Lund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342FC3B-0907-4315-9374-89987DE74A1F}" type="slidenum">
              <a:rPr lang="en-US" altLang="en-US" smtClean="0"/>
              <a:pPr/>
              <a:t>40</a:t>
            </a:fld>
            <a:endParaRPr lang="en-US" altLang="en-US" smtClean="0"/>
          </a:p>
        </p:txBody>
      </p:sp>
      <p:sp>
        <p:nvSpPr>
          <p:cNvPr id="931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B2823E0-EC58-4246-86C6-99F778032DFF}" type="slidenum">
              <a:rPr lang="en-US" altLang="en-US" smtClean="0"/>
              <a:pPr/>
              <a:t>41</a:t>
            </a:fld>
            <a:endParaRPr lang="en-US" altLang="en-US" smtClean="0"/>
          </a:p>
        </p:txBody>
      </p:sp>
      <p:sp>
        <p:nvSpPr>
          <p:cNvPr id="942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D9E60A1-3675-4824-8603-832D859F83B4}" type="slidenum">
              <a:rPr lang="en-US" altLang="en-US" smtClean="0"/>
              <a:pPr/>
              <a:t>42</a:t>
            </a:fld>
            <a:endParaRPr lang="en-US" altLang="en-US" smtClean="0"/>
          </a:p>
        </p:txBody>
      </p:sp>
      <p:sp>
        <p:nvSpPr>
          <p:cNvPr id="952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80B7984-309A-46D0-967C-31B3B6D8D6B6}" type="slidenum">
              <a:rPr lang="en-US" altLang="en-US" smtClean="0"/>
              <a:pPr/>
              <a:t>43</a:t>
            </a:fld>
            <a:endParaRPr lang="en-US" altLang="en-US" smtClean="0"/>
          </a:p>
        </p:txBody>
      </p:sp>
      <p:sp>
        <p:nvSpPr>
          <p:cNvPr id="962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79EA7AA-913D-456F-8DBB-BE4F181F7371}" type="slidenum">
              <a:rPr lang="en-US" altLang="en-US" smtClean="0"/>
              <a:pPr/>
              <a:t>44</a:t>
            </a:fld>
            <a:endParaRPr lang="en-US" altLang="en-US" smtClean="0"/>
          </a:p>
        </p:txBody>
      </p:sp>
      <p:sp>
        <p:nvSpPr>
          <p:cNvPr id="972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1C650D7-EB15-4CDA-B12A-B2B7981DFCB6}" type="slidenum">
              <a:rPr lang="en-US" altLang="en-US" smtClean="0"/>
              <a:pPr/>
              <a:t>45</a:t>
            </a:fld>
            <a:endParaRPr lang="en-US" altLang="en-US" smtClean="0"/>
          </a:p>
        </p:txBody>
      </p:sp>
      <p:sp>
        <p:nvSpPr>
          <p:cNvPr id="983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4A63758-D122-4694-ACBE-6E511001844B}" type="slidenum">
              <a:rPr lang="en-US" altLang="en-US" smtClean="0"/>
              <a:pPr/>
              <a:t>46</a:t>
            </a:fld>
            <a:endParaRPr lang="en-US" altLang="en-US" smtClean="0"/>
          </a:p>
        </p:txBody>
      </p:sp>
      <p:sp>
        <p:nvSpPr>
          <p:cNvPr id="993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A76AC93-620B-45C5-B67D-F447C234B900}" type="slidenum">
              <a:rPr lang="en-US" altLang="en-US" smtClean="0"/>
              <a:pPr/>
              <a:t>47</a:t>
            </a:fld>
            <a:endParaRPr lang="en-US" altLang="en-US" smtClean="0"/>
          </a:p>
        </p:txBody>
      </p:sp>
      <p:sp>
        <p:nvSpPr>
          <p:cNvPr id="1003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0127F97-4122-408F-9C6E-F0E3E182D66C}" type="slidenum">
              <a:rPr lang="en-US" altLang="en-US" smtClean="0"/>
              <a:pPr/>
              <a:t>48</a:t>
            </a:fld>
            <a:endParaRPr lang="en-US" altLang="en-US" smtClean="0"/>
          </a:p>
        </p:txBody>
      </p:sp>
      <p:sp>
        <p:nvSpPr>
          <p:cNvPr id="1013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5BAA815-5D6A-47DD-A7A3-011E84975D63}" type="slidenum">
              <a:rPr lang="en-US" altLang="en-US" smtClean="0"/>
              <a:pPr/>
              <a:t>49</a:t>
            </a:fld>
            <a:endParaRPr lang="en-US" altLang="en-US" smtClean="0"/>
          </a:p>
        </p:txBody>
      </p:sp>
      <p:sp>
        <p:nvSpPr>
          <p:cNvPr id="1024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6309373-CE56-4662-B726-DB2F54492DA9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2012 By Timothy K. Lund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C46206D-4097-479F-8C38-9EB7CEDF9B01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2012 By Timothy K. Lund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8DD1558-A73D-4B6D-8C3F-ED705A2917C4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2012 By Timothy K. Lund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CD526DA-24E8-4BCE-8895-7B1A55521165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  <p:sp>
        <p:nvSpPr>
          <p:cNvPr id="604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7D74978-40DE-40E8-9203-0AA08DCEA86C}" type="slidenum">
              <a:rPr lang="en-US" altLang="en-US" smtClean="0"/>
              <a:pPr/>
              <a:t>9</a:t>
            </a:fld>
            <a:endParaRPr lang="en-US" altLang="en-US" smtClean="0"/>
          </a:p>
        </p:txBody>
      </p:sp>
      <p:sp>
        <p:nvSpPr>
          <p:cNvPr id="614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FD15C-08A1-456A-8E08-6AFA01ADE2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18DCA-9D43-452E-8689-5A36B0ABC1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372F8-8D6E-4AEF-95B8-A1493D0898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9E7AA-93AF-466F-A01E-0B81077614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20A34-62C2-445F-BD52-4856459240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6C32D-723F-4F0E-9340-7384BE6128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35B55-26F1-493D-9FB9-4BECF946B0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7138C-F4F3-4139-AB87-339BFB06A7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E4064-C911-48EB-BAE2-30D48B4745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DC2A8-6678-4492-B93C-7FBF5D1F7F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54D01-BAAD-46DE-AF3C-5686AF62C5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68F90783-C11B-4467-A875-6BD477C0C1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ndAc>
      <p:stSnd>
        <p:snd r:embed="rId13" name="camera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3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3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audio" Target="../media/audio13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audio" Target="../media/audio14.wav"/><Relationship Id="rId4" Type="http://schemas.openxmlformats.org/officeDocument/2006/relationships/audio" Target="../media/audio13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audio" Target="../media/audio1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audio" Target="../media/audio15.wav"/><Relationship Id="rId4" Type="http://schemas.openxmlformats.org/officeDocument/2006/relationships/audio" Target="../media/audio13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7.wav"/><Relationship Id="rId3" Type="http://schemas.openxmlformats.org/officeDocument/2006/relationships/audio" Target="../media/audio2.wav"/><Relationship Id="rId7" Type="http://schemas.openxmlformats.org/officeDocument/2006/relationships/audio" Target="../media/audio15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6.wav"/><Relationship Id="rId5" Type="http://schemas.openxmlformats.org/officeDocument/2006/relationships/audio" Target="../media/audio1.wav"/><Relationship Id="rId4" Type="http://schemas.openxmlformats.org/officeDocument/2006/relationships/audio" Target="../media/audio13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7.wav"/><Relationship Id="rId3" Type="http://schemas.openxmlformats.org/officeDocument/2006/relationships/audio" Target="../media/audio2.wav"/><Relationship Id="rId7" Type="http://schemas.openxmlformats.org/officeDocument/2006/relationships/audio" Target="../media/audio18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5.wav"/><Relationship Id="rId5" Type="http://schemas.openxmlformats.org/officeDocument/2006/relationships/audio" Target="../media/audio16.wav"/><Relationship Id="rId10" Type="http://schemas.openxmlformats.org/officeDocument/2006/relationships/audio" Target="../media/audio19.wav"/><Relationship Id="rId4" Type="http://schemas.openxmlformats.org/officeDocument/2006/relationships/audio" Target="../media/audio13.wav"/><Relationship Id="rId9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2.wav"/><Relationship Id="rId7" Type="http://schemas.openxmlformats.org/officeDocument/2006/relationships/audio" Target="../media/audio19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5.wav"/><Relationship Id="rId5" Type="http://schemas.openxmlformats.org/officeDocument/2006/relationships/audio" Target="../media/audio20.wav"/><Relationship Id="rId10" Type="http://schemas.openxmlformats.org/officeDocument/2006/relationships/image" Target="../media/image6.png"/><Relationship Id="rId4" Type="http://schemas.openxmlformats.org/officeDocument/2006/relationships/audio" Target="../media/audio13.wav"/><Relationship Id="rId9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3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9.wav"/><Relationship Id="rId5" Type="http://schemas.openxmlformats.org/officeDocument/2006/relationships/audio" Target="../media/audio21.wav"/><Relationship Id="rId4" Type="http://schemas.openxmlformats.org/officeDocument/2006/relationships/audio" Target="../media/audio13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3.wav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audio2.wav"/><Relationship Id="rId7" Type="http://schemas.openxmlformats.org/officeDocument/2006/relationships/audio" Target="../media/audio15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audio" Target="../media/audio22.wav"/><Relationship Id="rId10" Type="http://schemas.openxmlformats.org/officeDocument/2006/relationships/image" Target="../media/image9.jpeg"/><Relationship Id="rId4" Type="http://schemas.openxmlformats.org/officeDocument/2006/relationships/audio" Target="../media/audio13.wav"/><Relationship Id="rId9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audio" Target="../media/audio15.wav"/><Relationship Id="rId4" Type="http://schemas.openxmlformats.org/officeDocument/2006/relationships/audio" Target="../media/audio13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3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image" Target="../media/image10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0.wav"/><Relationship Id="rId5" Type="http://schemas.openxmlformats.org/officeDocument/2006/relationships/audio" Target="../media/audio23.wav"/><Relationship Id="rId4" Type="http://schemas.openxmlformats.org/officeDocument/2006/relationships/audio" Target="../media/audio13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audio" Target="../media/audio24.wav"/><Relationship Id="rId4" Type="http://schemas.openxmlformats.org/officeDocument/2006/relationships/audio" Target="../media/audio13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0.wav"/><Relationship Id="rId5" Type="http://schemas.openxmlformats.org/officeDocument/2006/relationships/audio" Target="../media/audio24.wav"/><Relationship Id="rId4" Type="http://schemas.openxmlformats.org/officeDocument/2006/relationships/audio" Target="../media/audio13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audio" Target="../media/audio24.wav"/><Relationship Id="rId4" Type="http://schemas.openxmlformats.org/officeDocument/2006/relationships/audio" Target="../media/audio13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3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17.wav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0.wav"/><Relationship Id="rId5" Type="http://schemas.openxmlformats.org/officeDocument/2006/relationships/audio" Target="../media/audio16.wav"/><Relationship Id="rId4" Type="http://schemas.openxmlformats.org/officeDocument/2006/relationships/audio" Target="../media/audio13.wav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audio" Target="../media/audio25.wav"/><Relationship Id="rId4" Type="http://schemas.openxmlformats.org/officeDocument/2006/relationships/audio" Target="../media/audio13.wav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3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audio" Target="../media/audio13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audio" Target="../media/audio13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0.wav"/><Relationship Id="rId5" Type="http://schemas.openxmlformats.org/officeDocument/2006/relationships/audio" Target="../media/audio26.wav"/><Relationship Id="rId4" Type="http://schemas.openxmlformats.org/officeDocument/2006/relationships/audio" Target="../media/audio13.wav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audio" Target="../media/audio2.wav"/><Relationship Id="rId7" Type="http://schemas.openxmlformats.org/officeDocument/2006/relationships/audio" Target="../media/audio28.wav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4.wav"/><Relationship Id="rId5" Type="http://schemas.openxmlformats.org/officeDocument/2006/relationships/audio" Target="../media/audio27.wav"/><Relationship Id="rId10" Type="http://schemas.openxmlformats.org/officeDocument/2006/relationships/image" Target="../media/image19.jpeg"/><Relationship Id="rId4" Type="http://schemas.openxmlformats.org/officeDocument/2006/relationships/audio" Target="../media/audio13.wav"/><Relationship Id="rId9" Type="http://schemas.openxmlformats.org/officeDocument/2006/relationships/image" Target="../media/image18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jpeg"/><Relationship Id="rId3" Type="http://schemas.openxmlformats.org/officeDocument/2006/relationships/audio" Target="../media/audio8.wav"/><Relationship Id="rId7" Type="http://schemas.openxmlformats.org/officeDocument/2006/relationships/audio" Target="../media/audio14.wav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9.wav"/><Relationship Id="rId11" Type="http://schemas.openxmlformats.org/officeDocument/2006/relationships/image" Target="../media/image23.png"/><Relationship Id="rId5" Type="http://schemas.openxmlformats.org/officeDocument/2006/relationships/audio" Target="../media/audio26.wav"/><Relationship Id="rId10" Type="http://schemas.openxmlformats.org/officeDocument/2006/relationships/image" Target="../media/image22.png"/><Relationship Id="rId4" Type="http://schemas.openxmlformats.org/officeDocument/2006/relationships/audio" Target="../media/audio13.wav"/><Relationship Id="rId9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8.wav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jpeg"/><Relationship Id="rId4" Type="http://schemas.openxmlformats.org/officeDocument/2006/relationships/audio" Target="../media/audio13.wav"/><Relationship Id="rId9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gif"/><Relationship Id="rId5" Type="http://schemas.openxmlformats.org/officeDocument/2006/relationships/audio" Target="../media/audio20.wav"/><Relationship Id="rId4" Type="http://schemas.openxmlformats.org/officeDocument/2006/relationships/audio" Target="../media/audio13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6.wav"/><Relationship Id="rId4" Type="http://schemas.openxmlformats.org/officeDocument/2006/relationships/audio" Target="../media/audio13.wav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audio" Target="../media/audio22.wav"/><Relationship Id="rId4" Type="http://schemas.openxmlformats.org/officeDocument/2006/relationships/audio" Target="../media/audio13.wav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audio" Target="../media/audio28.wav"/><Relationship Id="rId3" Type="http://schemas.openxmlformats.org/officeDocument/2006/relationships/audio" Target="../media/audio2.wav"/><Relationship Id="rId7" Type="http://schemas.openxmlformats.org/officeDocument/2006/relationships/audio" Target="../media/audio14.wav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7.wav"/><Relationship Id="rId11" Type="http://schemas.openxmlformats.org/officeDocument/2006/relationships/image" Target="../media/image18.jpeg"/><Relationship Id="rId5" Type="http://schemas.openxmlformats.org/officeDocument/2006/relationships/audio" Target="../media/audio26.wav"/><Relationship Id="rId10" Type="http://schemas.openxmlformats.org/officeDocument/2006/relationships/image" Target="../media/image14.jpeg"/><Relationship Id="rId4" Type="http://schemas.openxmlformats.org/officeDocument/2006/relationships/audio" Target="../media/audio13.wav"/><Relationship Id="rId9" Type="http://schemas.openxmlformats.org/officeDocument/2006/relationships/image" Target="../media/image28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3.wav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audio2.wav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9.wav"/><Relationship Id="rId5" Type="http://schemas.openxmlformats.org/officeDocument/2006/relationships/audio" Target="../media/audio26.wav"/><Relationship Id="rId4" Type="http://schemas.openxmlformats.org/officeDocument/2006/relationships/audio" Target="../media/audio13.wav"/><Relationship Id="rId9" Type="http://schemas.openxmlformats.org/officeDocument/2006/relationships/image" Target="../media/image3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8.w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0.wav"/><Relationship Id="rId5" Type="http://schemas.openxmlformats.org/officeDocument/2006/relationships/audio" Target="../media/audio26.wav"/><Relationship Id="rId4" Type="http://schemas.openxmlformats.org/officeDocument/2006/relationships/audio" Target="../media/audio13.wav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wmf"/><Relationship Id="rId5" Type="http://schemas.openxmlformats.org/officeDocument/2006/relationships/audio" Target="../media/audio26.wav"/><Relationship Id="rId4" Type="http://schemas.openxmlformats.org/officeDocument/2006/relationships/audio" Target="../media/audio13.wav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wmf"/><Relationship Id="rId5" Type="http://schemas.openxmlformats.org/officeDocument/2006/relationships/audio" Target="../media/audio26.wav"/><Relationship Id="rId4" Type="http://schemas.openxmlformats.org/officeDocument/2006/relationships/audio" Target="../media/audio13.wav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wmf"/><Relationship Id="rId5" Type="http://schemas.openxmlformats.org/officeDocument/2006/relationships/audio" Target="../media/audio26.wav"/><Relationship Id="rId4" Type="http://schemas.openxmlformats.org/officeDocument/2006/relationships/audio" Target="../media/audio13.wav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wmf"/><Relationship Id="rId5" Type="http://schemas.openxmlformats.org/officeDocument/2006/relationships/audio" Target="../media/audio26.wav"/><Relationship Id="rId4" Type="http://schemas.openxmlformats.org/officeDocument/2006/relationships/audio" Target="../media/audio13.wav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audio" Target="../media/audio2.wav"/><Relationship Id="rId7" Type="http://schemas.openxmlformats.org/officeDocument/2006/relationships/audio" Target="../media/audio30.wav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4.wav"/><Relationship Id="rId5" Type="http://schemas.openxmlformats.org/officeDocument/2006/relationships/audio" Target="../media/audio1.wav"/><Relationship Id="rId4" Type="http://schemas.openxmlformats.org/officeDocument/2006/relationships/audio" Target="../media/audio13.wav"/><Relationship Id="rId9" Type="http://schemas.openxmlformats.org/officeDocument/2006/relationships/image" Target="../media/image31.jpe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audio" Target="../media/audio2.wav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4.wav"/><Relationship Id="rId5" Type="http://schemas.openxmlformats.org/officeDocument/2006/relationships/audio" Target="../media/audio1.wav"/><Relationship Id="rId4" Type="http://schemas.openxmlformats.org/officeDocument/2006/relationships/audio" Target="../media/audio13.wav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audio" Target="../media/audio2.wav"/><Relationship Id="rId7" Type="http://schemas.openxmlformats.org/officeDocument/2006/relationships/audio" Target="../media/audio20.wav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4.wav"/><Relationship Id="rId5" Type="http://schemas.openxmlformats.org/officeDocument/2006/relationships/audio" Target="../media/audio1.wav"/><Relationship Id="rId4" Type="http://schemas.openxmlformats.org/officeDocument/2006/relationships/audio" Target="../media/audio13.wav"/><Relationship Id="rId9" Type="http://schemas.openxmlformats.org/officeDocument/2006/relationships/image" Target="../media/image31.jpe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audio" Target="../media/audio2.wav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4.wav"/><Relationship Id="rId5" Type="http://schemas.openxmlformats.org/officeDocument/2006/relationships/audio" Target="../media/audio1.wav"/><Relationship Id="rId4" Type="http://schemas.openxmlformats.org/officeDocument/2006/relationships/audio" Target="../media/audio1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3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audio" Target="../media/audio13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265112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/>
        </p:spPr>
        <p:txBody>
          <a:bodyPr/>
          <a:lstStyle>
            <a:lvl1pPr marL="457200" indent="-45720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>
              <a:defRPr/>
            </a:pPr>
            <a:r>
              <a:rPr lang="en-US" sz="2400" b="1" dirty="0">
                <a:latin typeface="+mn-lt"/>
              </a:rPr>
              <a:t>Essential idea: </a:t>
            </a:r>
            <a:r>
              <a:rPr lang="en-US" sz="2400" dirty="0">
                <a:latin typeface="+mn-lt"/>
              </a:rPr>
              <a:t>Conservation of momentum is an example of a law that is never violated.</a:t>
            </a:r>
          </a:p>
          <a:p>
            <a:pPr>
              <a:defRPr/>
            </a:pPr>
            <a:r>
              <a:rPr lang="en-US" sz="2400" b="1" dirty="0">
                <a:latin typeface="+mn-lt"/>
              </a:rPr>
              <a:t>Nature of science: </a:t>
            </a:r>
            <a:r>
              <a:rPr lang="en-US" sz="2400" dirty="0">
                <a:latin typeface="+mn-lt"/>
              </a:rPr>
              <a:t>The concept of momentum and the principle of momentum conservation can be used to </a:t>
            </a:r>
            <a:r>
              <a:rPr lang="en-US" sz="2400" dirty="0" err="1">
                <a:latin typeface="+mn-lt"/>
              </a:rPr>
              <a:t>analyse</a:t>
            </a:r>
            <a:r>
              <a:rPr lang="en-US" sz="2400" dirty="0">
                <a:latin typeface="+mn-lt"/>
              </a:rPr>
              <a:t> and predict the outcome of a wide range of physical interactions, from macroscopic motion to microscopic collisions</a:t>
            </a:r>
            <a:r>
              <a:rPr lang="en-US" sz="2400" dirty="0" smtClean="0">
                <a:latin typeface="+mn-lt"/>
              </a:rPr>
              <a:t>.</a:t>
            </a:r>
            <a:endParaRPr lang="en-US" sz="2400" dirty="0">
              <a:latin typeface="+mn-lt"/>
            </a:endParaRPr>
          </a:p>
        </p:txBody>
      </p:sp>
      <p:sp>
        <p:nvSpPr>
          <p:cNvPr id="2051" name="Rectangle 118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en-US" sz="2800" b="1" dirty="0"/>
              <a:t>Topic 2: Mechanics</a:t>
            </a:r>
            <a:br>
              <a:rPr lang="en-US" altLang="en-US" sz="2800" b="1" dirty="0"/>
            </a:br>
            <a:r>
              <a:rPr lang="en-US" altLang="en-US" sz="2800" dirty="0">
                <a:solidFill>
                  <a:schemeClr val="tx1"/>
                </a:solidFill>
              </a:rPr>
              <a:t>2.4 – Momentum and impulse</a:t>
            </a:r>
            <a:endParaRPr lang="en-US" altLang="en-US" sz="2800" dirty="0" smtClean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511" name="Rectangle 15"/>
          <p:cNvSpPr>
            <a:spLocks noChangeArrowheads="1"/>
          </p:cNvSpPr>
          <p:nvPr/>
        </p:nvSpPr>
        <p:spPr bwMode="auto">
          <a:xfrm>
            <a:off x="698500" y="3024188"/>
            <a:ext cx="7761288" cy="383381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altLang="en-US" sz="2400" dirty="0">
                <a:latin typeface="+mn-lt"/>
                <a:sym typeface="Symbol" pitchFamily="18" charset="2"/>
              </a:rPr>
              <a:t>EXAMPLE: Show that kinetic energy can be calculated directly from the momentum using the following:</a:t>
            </a:r>
          </a:p>
          <a:p>
            <a:pPr>
              <a:spcBef>
                <a:spcPct val="20000"/>
              </a:spcBef>
              <a:defRPr/>
            </a:pPr>
            <a:endParaRPr lang="en-US" altLang="en-US" sz="2400" dirty="0">
              <a:latin typeface="+mn-lt"/>
            </a:endParaRPr>
          </a:p>
          <a:p>
            <a:pPr>
              <a:spcBef>
                <a:spcPts val="800"/>
              </a:spcBef>
              <a:defRPr/>
            </a:pPr>
            <a:r>
              <a:rPr lang="en-US" altLang="en-US" sz="2400" dirty="0">
                <a:latin typeface="+mn-lt"/>
              </a:rPr>
              <a:t>SOLUTION: 				</a:t>
            </a:r>
          </a:p>
          <a:p>
            <a:pPr>
              <a:spcBef>
                <a:spcPts val="500"/>
              </a:spcBef>
              <a:defRPr/>
            </a:pPr>
            <a:r>
              <a:rPr lang="en-US" altLang="en-US" sz="2400" dirty="0">
                <a:solidFill>
                  <a:srgbClr val="000000"/>
                </a:solidFill>
                <a:latin typeface="Arial"/>
                <a:sym typeface="Symbol" pitchFamily="18" charset="2"/>
              </a:rPr>
              <a:t></a:t>
            </a:r>
            <a:r>
              <a:rPr lang="en-US" altLang="en-US" sz="2400" dirty="0">
                <a:solidFill>
                  <a:srgbClr val="000000"/>
                </a:solidFill>
                <a:latin typeface="Arial"/>
              </a:rPr>
              <a:t>From </a:t>
            </a:r>
            <a:r>
              <a:rPr lang="en-US" altLang="en-US" sz="2400" i="1" dirty="0">
                <a:solidFill>
                  <a:srgbClr val="000000"/>
                </a:solidFill>
                <a:latin typeface="Arial"/>
              </a:rPr>
              <a:t>p</a:t>
            </a:r>
            <a:r>
              <a:rPr lang="en-US" altLang="en-US" sz="2400" dirty="0">
                <a:solidFill>
                  <a:srgbClr val="000000"/>
                </a:solidFill>
                <a:latin typeface="Arial"/>
              </a:rPr>
              <a:t> = </a:t>
            </a:r>
            <a:r>
              <a:rPr lang="en-US" altLang="en-US" sz="2400" i="1" dirty="0" err="1">
                <a:solidFill>
                  <a:srgbClr val="000000"/>
                </a:solidFill>
                <a:latin typeface="Arial"/>
              </a:rPr>
              <a:t>mv</a:t>
            </a:r>
            <a:r>
              <a:rPr lang="en-US" altLang="en-US" sz="2400" dirty="0">
                <a:solidFill>
                  <a:srgbClr val="000000"/>
                </a:solidFill>
                <a:latin typeface="Arial"/>
              </a:rPr>
              <a:t> we obtain </a:t>
            </a:r>
            <a:r>
              <a:rPr lang="en-US" altLang="en-US" sz="2400" i="1" dirty="0">
                <a:solidFill>
                  <a:srgbClr val="000000"/>
                </a:solidFill>
                <a:latin typeface="Arial"/>
              </a:rPr>
              <a:t>v</a:t>
            </a:r>
            <a:r>
              <a:rPr lang="en-US" altLang="en-US" sz="2400" dirty="0">
                <a:solidFill>
                  <a:srgbClr val="000000"/>
                </a:solidFill>
                <a:latin typeface="Arial"/>
              </a:rPr>
              <a:t> = </a:t>
            </a:r>
            <a:r>
              <a:rPr lang="en-US" altLang="en-US" sz="2400" i="1" dirty="0">
                <a:solidFill>
                  <a:srgbClr val="000000"/>
                </a:solidFill>
                <a:latin typeface="Arial"/>
              </a:rPr>
              <a:t>p / m</a:t>
            </a:r>
            <a:r>
              <a:rPr lang="en-US" altLang="en-US" sz="2400" dirty="0">
                <a:solidFill>
                  <a:srgbClr val="000000"/>
                </a:solidFill>
                <a:latin typeface="Arial"/>
              </a:rPr>
              <a:t>. Then</a:t>
            </a:r>
          </a:p>
          <a:p>
            <a:pPr>
              <a:spcBef>
                <a:spcPts val="500"/>
              </a:spcBef>
              <a:defRPr/>
            </a:pPr>
            <a:r>
              <a:rPr lang="en-US" altLang="en-US" sz="2400" i="1" dirty="0">
                <a:solidFill>
                  <a:srgbClr val="000000"/>
                </a:solidFill>
                <a:latin typeface="Arial"/>
              </a:rPr>
              <a:t>        E</a:t>
            </a:r>
            <a:r>
              <a:rPr lang="en-US" altLang="en-US" sz="2400" baseline="-25000" dirty="0">
                <a:solidFill>
                  <a:srgbClr val="000000"/>
                </a:solidFill>
                <a:latin typeface="Arial"/>
              </a:rPr>
              <a:t>K</a:t>
            </a:r>
            <a:r>
              <a:rPr lang="en-US" altLang="en-US" sz="2400" dirty="0">
                <a:solidFill>
                  <a:srgbClr val="000000"/>
                </a:solidFill>
                <a:latin typeface="Arial"/>
              </a:rPr>
              <a:t> = (1/2</a:t>
            </a:r>
            <a:r>
              <a:rPr lang="en-US" altLang="en-US" sz="2400" dirty="0" smtClean="0">
                <a:solidFill>
                  <a:srgbClr val="000000"/>
                </a:solidFill>
                <a:latin typeface="Arial"/>
              </a:rPr>
              <a:t>)</a:t>
            </a:r>
            <a:r>
              <a:rPr lang="en-US" altLang="en-US" sz="2400" baseline="-250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2400" i="1" dirty="0" err="1" smtClean="0">
                <a:solidFill>
                  <a:srgbClr val="000000"/>
                </a:solidFill>
                <a:latin typeface="Arial"/>
              </a:rPr>
              <a:t>mv</a:t>
            </a:r>
            <a:r>
              <a:rPr lang="en-US" altLang="en-US" sz="2400" baseline="300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2400" baseline="30000" dirty="0">
                <a:solidFill>
                  <a:srgbClr val="000000"/>
                </a:solidFill>
                <a:latin typeface="Arial"/>
              </a:rPr>
              <a:t>2</a:t>
            </a:r>
            <a:r>
              <a:rPr lang="en-US" altLang="en-US" sz="2400" dirty="0">
                <a:solidFill>
                  <a:srgbClr val="000000"/>
                </a:solidFill>
                <a:latin typeface="Arial"/>
              </a:rPr>
              <a:t> </a:t>
            </a:r>
          </a:p>
          <a:p>
            <a:pPr>
              <a:spcBef>
                <a:spcPts val="500"/>
              </a:spcBef>
              <a:defRPr/>
            </a:pPr>
            <a:r>
              <a:rPr lang="en-US" altLang="en-US" sz="2400" dirty="0">
                <a:solidFill>
                  <a:srgbClr val="000000"/>
                </a:solidFill>
                <a:latin typeface="Arial"/>
              </a:rPr>
              <a:t>             = (1/2</a:t>
            </a:r>
            <a:r>
              <a:rPr lang="en-US" altLang="en-US" sz="2400" dirty="0" smtClean="0">
                <a:solidFill>
                  <a:srgbClr val="000000"/>
                </a:solidFill>
                <a:latin typeface="Arial"/>
              </a:rPr>
              <a:t>)</a:t>
            </a:r>
            <a:r>
              <a:rPr lang="en-US" altLang="en-US" sz="2400" baseline="-250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2400" i="1" dirty="0" smtClean="0">
                <a:solidFill>
                  <a:srgbClr val="000000"/>
                </a:solidFill>
                <a:latin typeface="Arial"/>
              </a:rPr>
              <a:t>m</a:t>
            </a:r>
            <a:r>
              <a:rPr lang="en-US" altLang="en-US" sz="2400" i="1" baseline="-250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Arial"/>
              </a:rPr>
              <a:t>(</a:t>
            </a:r>
            <a:r>
              <a:rPr lang="en-US" altLang="en-US" sz="2400" i="1" dirty="0">
                <a:solidFill>
                  <a:srgbClr val="000000"/>
                </a:solidFill>
                <a:latin typeface="Arial"/>
              </a:rPr>
              <a:t>p</a:t>
            </a:r>
            <a:r>
              <a:rPr lang="en-US" altLang="en-US" sz="2400" i="1" baseline="-25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2400" i="1" dirty="0">
                <a:solidFill>
                  <a:srgbClr val="000000"/>
                </a:solidFill>
                <a:latin typeface="Arial"/>
              </a:rPr>
              <a:t>/</a:t>
            </a:r>
            <a:r>
              <a:rPr lang="en-US" altLang="en-US" sz="2400" i="1" baseline="-25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2400" i="1" dirty="0">
                <a:solidFill>
                  <a:srgbClr val="000000"/>
                </a:solidFill>
                <a:latin typeface="Arial"/>
              </a:rPr>
              <a:t>m</a:t>
            </a:r>
            <a:r>
              <a:rPr lang="en-US" altLang="en-US" sz="2400" dirty="0">
                <a:solidFill>
                  <a:srgbClr val="000000"/>
                </a:solidFill>
                <a:latin typeface="Arial"/>
              </a:rPr>
              <a:t>)</a:t>
            </a:r>
            <a:r>
              <a:rPr lang="en-US" altLang="en-US" sz="2400" baseline="30000" dirty="0">
                <a:solidFill>
                  <a:srgbClr val="000000"/>
                </a:solidFill>
                <a:latin typeface="Arial"/>
              </a:rPr>
              <a:t>2</a:t>
            </a:r>
          </a:p>
          <a:p>
            <a:pPr>
              <a:spcBef>
                <a:spcPts val="500"/>
              </a:spcBef>
              <a:defRPr/>
            </a:pPr>
            <a:r>
              <a:rPr lang="en-US" altLang="en-US" sz="2400" i="1" dirty="0">
                <a:solidFill>
                  <a:srgbClr val="000000"/>
                </a:solidFill>
                <a:latin typeface="Arial"/>
              </a:rPr>
              <a:t>             = mp</a:t>
            </a:r>
            <a:r>
              <a:rPr lang="en-US" altLang="en-US" sz="2400" baseline="30000" dirty="0">
                <a:solidFill>
                  <a:srgbClr val="000000"/>
                </a:solidFill>
                <a:latin typeface="Arial"/>
              </a:rPr>
              <a:t> 2 </a:t>
            </a:r>
            <a:r>
              <a:rPr lang="en-US" altLang="en-US" sz="2400" i="1" dirty="0">
                <a:solidFill>
                  <a:srgbClr val="000000"/>
                </a:solidFill>
                <a:latin typeface="Arial"/>
              </a:rPr>
              <a:t>/</a:t>
            </a:r>
            <a:r>
              <a:rPr lang="en-US" altLang="en-US" sz="2400" baseline="-25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2400" baseline="-250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2400" dirty="0" smtClean="0">
                <a:solidFill>
                  <a:srgbClr val="000000"/>
                </a:solidFill>
                <a:latin typeface="Arial"/>
              </a:rPr>
              <a:t>(</a:t>
            </a:r>
            <a:r>
              <a:rPr lang="en-US" altLang="en-US" sz="2400" dirty="0">
                <a:solidFill>
                  <a:srgbClr val="000000"/>
                </a:solidFill>
                <a:latin typeface="Arial"/>
              </a:rPr>
              <a:t>2</a:t>
            </a:r>
            <a:r>
              <a:rPr lang="en-US" altLang="en-US" sz="2400" i="1" dirty="0">
                <a:solidFill>
                  <a:srgbClr val="000000"/>
                </a:solidFill>
                <a:latin typeface="Arial"/>
              </a:rPr>
              <a:t>m</a:t>
            </a:r>
            <a:r>
              <a:rPr lang="en-US" altLang="en-US" sz="2400" baseline="30000" dirty="0">
                <a:solidFill>
                  <a:srgbClr val="000000"/>
                </a:solidFill>
                <a:latin typeface="Arial"/>
              </a:rPr>
              <a:t>2</a:t>
            </a:r>
            <a:r>
              <a:rPr lang="en-US" altLang="en-US" sz="2400" dirty="0">
                <a:solidFill>
                  <a:srgbClr val="000000"/>
                </a:solidFill>
                <a:latin typeface="Arial"/>
              </a:rPr>
              <a:t>)</a:t>
            </a:r>
          </a:p>
          <a:p>
            <a:pPr>
              <a:spcBef>
                <a:spcPts val="500"/>
              </a:spcBef>
              <a:defRPr/>
            </a:pPr>
            <a:r>
              <a:rPr lang="en-US" altLang="en-US" sz="2400" i="1" dirty="0">
                <a:solidFill>
                  <a:srgbClr val="000000"/>
                </a:solidFill>
                <a:latin typeface="Arial"/>
              </a:rPr>
              <a:t>             = p</a:t>
            </a:r>
            <a:r>
              <a:rPr lang="en-US" altLang="en-US" sz="2400" baseline="30000" dirty="0">
                <a:solidFill>
                  <a:srgbClr val="000000"/>
                </a:solidFill>
                <a:latin typeface="Arial"/>
              </a:rPr>
              <a:t> 2 </a:t>
            </a:r>
            <a:r>
              <a:rPr lang="en-US" altLang="en-US" sz="2400" i="1" dirty="0">
                <a:solidFill>
                  <a:srgbClr val="000000"/>
                </a:solidFill>
                <a:latin typeface="Arial"/>
              </a:rPr>
              <a:t>/ </a:t>
            </a:r>
            <a:r>
              <a:rPr lang="en-US" altLang="en-US" sz="2400" dirty="0">
                <a:solidFill>
                  <a:srgbClr val="000000"/>
                </a:solidFill>
                <a:latin typeface="Arial"/>
              </a:rPr>
              <a:t>(2</a:t>
            </a:r>
            <a:r>
              <a:rPr lang="en-US" altLang="en-US" sz="2400" i="1" dirty="0">
                <a:solidFill>
                  <a:srgbClr val="000000"/>
                </a:solidFill>
                <a:latin typeface="Arial"/>
              </a:rPr>
              <a:t>m</a:t>
            </a:r>
            <a:r>
              <a:rPr lang="en-US" altLang="en-US" sz="2400" dirty="0">
                <a:solidFill>
                  <a:srgbClr val="000000"/>
                </a:solidFill>
                <a:latin typeface="Arial"/>
              </a:rPr>
              <a:t>)</a:t>
            </a:r>
            <a:endParaRPr lang="en-US" altLang="en-US" sz="2400" dirty="0">
              <a:latin typeface="+mn-lt"/>
            </a:endParaRPr>
          </a:p>
        </p:txBody>
      </p:sp>
      <p:sp>
        <p:nvSpPr>
          <p:cNvPr id="362498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151765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400" i="1" dirty="0">
                <a:solidFill>
                  <a:srgbClr val="333399"/>
                </a:solidFill>
                <a:latin typeface="Arial"/>
              </a:rPr>
              <a:t>Kinetic energy in terms of </a:t>
            </a:r>
            <a:r>
              <a:rPr lang="en-US" sz="2400" i="1" dirty="0">
                <a:solidFill>
                  <a:srgbClr val="333399"/>
                </a:solidFill>
                <a:latin typeface="+mn-lt"/>
              </a:rPr>
              <a:t>momentum </a:t>
            </a:r>
            <a:r>
              <a:rPr lang="en-US" altLang="en-US" sz="2400" dirty="0">
                <a:latin typeface="+mn-lt"/>
              </a:rPr>
              <a:t>	</a:t>
            </a:r>
          </a:p>
          <a:p>
            <a:pPr>
              <a:spcBef>
                <a:spcPct val="20000"/>
              </a:spcBef>
              <a:defRPr/>
            </a:pPr>
            <a:endParaRPr lang="en-US" altLang="en-US" sz="2400" dirty="0">
              <a:latin typeface="+mn-lt"/>
            </a:endParaRPr>
          </a:p>
          <a:p>
            <a:pPr>
              <a:spcBef>
                <a:spcPct val="20000"/>
              </a:spcBef>
              <a:defRPr/>
            </a:pPr>
            <a:endParaRPr lang="en-US" altLang="en-US" sz="2400" dirty="0">
              <a:latin typeface="+mn-lt"/>
              <a:sym typeface="Symbol" pitchFamily="18" charset="2"/>
            </a:endParaRPr>
          </a:p>
          <a:p>
            <a:pPr>
              <a:spcBef>
                <a:spcPct val="20000"/>
              </a:spcBef>
              <a:defRPr/>
            </a:pPr>
            <a:endParaRPr lang="en-US" altLang="en-US" sz="2400" dirty="0">
              <a:latin typeface="+mn-lt"/>
              <a:sym typeface="Symbol" pitchFamily="18" charset="2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>
                <a:solidFill>
                  <a:srgbClr val="000000"/>
                </a:solidFill>
              </a:rPr>
              <a:t>Topic 2: Mechanics</a:t>
            </a:r>
            <a:br>
              <a:rPr lang="en-US" altLang="en-US" sz="2800" b="1" smtClean="0">
                <a:solidFill>
                  <a:srgbClr val="000000"/>
                </a:solidFill>
              </a:rPr>
            </a:br>
            <a:r>
              <a:rPr lang="en-US" altLang="en-US" sz="2800" smtClean="0">
                <a:solidFill>
                  <a:srgbClr val="000000"/>
                </a:solidFill>
              </a:rPr>
              <a:t>2.4 – Momentum and impulse</a:t>
            </a:r>
            <a:endParaRPr lang="en-US" altLang="en-US" sz="2400" smtClean="0">
              <a:solidFill>
                <a:schemeClr val="tx1"/>
              </a:solidFill>
              <a:latin typeface="Courier New" pitchFamily="49" charset="0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828675" y="1963738"/>
            <a:ext cx="7464425" cy="461962"/>
            <a:chOff x="828675" y="2793884"/>
            <a:chExt cx="7464426" cy="461962"/>
          </a:xfrm>
        </p:grpSpPr>
        <p:sp>
          <p:nvSpPr>
            <p:cNvPr id="14" name="Rectangle 5"/>
            <p:cNvSpPr>
              <a:spLocks noChangeArrowheads="1"/>
            </p:cNvSpPr>
            <p:nvPr/>
          </p:nvSpPr>
          <p:spPr bwMode="auto">
            <a:xfrm>
              <a:off x="965200" y="2803409"/>
              <a:ext cx="2478088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altLang="en-US" sz="2400" i="1">
                  <a:latin typeface="+mn-lt"/>
                  <a:cs typeface="Courier New" pitchFamily="49" charset="0"/>
                  <a:sym typeface="Symbol" pitchFamily="18" charset="2"/>
                </a:rPr>
                <a:t>p</a:t>
              </a:r>
              <a:r>
                <a:rPr lang="en-US" altLang="en-US" sz="2400" b="1">
                  <a:latin typeface="+mn-lt"/>
                  <a:cs typeface="Courier New" pitchFamily="49" charset="0"/>
                  <a:sym typeface="Symbol" pitchFamily="18" charset="2"/>
                </a:rPr>
                <a:t> </a:t>
              </a:r>
              <a:r>
                <a:rPr lang="en-US" altLang="en-US" sz="2400">
                  <a:latin typeface="+mn-lt"/>
                  <a:cs typeface="Courier New" pitchFamily="49" charset="0"/>
                  <a:sym typeface="Symbol" pitchFamily="18" charset="2"/>
                </a:rPr>
                <a:t>=</a:t>
              </a:r>
              <a:r>
                <a:rPr lang="en-US" altLang="en-US" sz="2400" b="1">
                  <a:latin typeface="+mn-lt"/>
                  <a:cs typeface="Courier New" pitchFamily="49" charset="0"/>
                  <a:sym typeface="Symbol" pitchFamily="18" charset="2"/>
                </a:rPr>
                <a:t> </a:t>
              </a:r>
              <a:r>
                <a:rPr lang="en-US" altLang="en-US" sz="2400" i="1">
                  <a:latin typeface="+mn-lt"/>
                  <a:cs typeface="Courier New" pitchFamily="49" charset="0"/>
                  <a:sym typeface="Symbol" pitchFamily="18" charset="2"/>
                </a:rPr>
                <a:t>mv</a:t>
              </a:r>
              <a:endParaRPr lang="en-US" altLang="en-US" sz="2400" b="1">
                <a:latin typeface="+mn-lt"/>
                <a:sym typeface="Symbol" pitchFamily="18" charset="2"/>
              </a:endParaRPr>
            </a:p>
          </p:txBody>
        </p:sp>
        <p:sp>
          <p:nvSpPr>
            <p:cNvPr id="15" name="Text Box 6"/>
            <p:cNvSpPr txBox="1">
              <a:spLocks noChangeArrowheads="1"/>
            </p:cNvSpPr>
            <p:nvPr/>
          </p:nvSpPr>
          <p:spPr bwMode="auto">
            <a:xfrm>
              <a:off x="5354639" y="2793884"/>
              <a:ext cx="2938462" cy="461962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en-US" sz="2400" dirty="0">
                  <a:solidFill>
                    <a:schemeClr val="bg1"/>
                  </a:solidFill>
                  <a:latin typeface="+mn-lt"/>
                </a:rPr>
                <a:t>linear momentum</a:t>
              </a: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828675" y="2797059"/>
              <a:ext cx="7462839" cy="43815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altLang="en-US" sz="2400">
                <a:latin typeface="+mn-lt"/>
              </a:endParaRP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828675" y="2468563"/>
            <a:ext cx="7464425" cy="461962"/>
            <a:chOff x="828675" y="3808729"/>
            <a:chExt cx="7464426" cy="461665"/>
          </a:xfrm>
        </p:grpSpPr>
        <p:sp>
          <p:nvSpPr>
            <p:cNvPr id="17" name="Rectangle 5"/>
            <p:cNvSpPr>
              <a:spLocks noChangeArrowheads="1"/>
            </p:cNvSpPr>
            <p:nvPr/>
          </p:nvSpPr>
          <p:spPr bwMode="auto">
            <a:xfrm>
              <a:off x="965200" y="3818248"/>
              <a:ext cx="2368550" cy="32046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Courier New" pitchFamily="49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urier New" pitchFamily="49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urier New" pitchFamily="49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urier New" pitchFamily="49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urier New" pitchFamily="49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urier New" pitchFamily="49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urier New" pitchFamily="49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urier New" pitchFamily="49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urier New" pitchFamily="49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altLang="en-US" sz="2400" i="1" dirty="0" smtClean="0">
                  <a:latin typeface="+mn-lt"/>
                </a:rPr>
                <a:t>E</a:t>
              </a:r>
              <a:r>
                <a:rPr lang="en-US" altLang="en-US" sz="2400" baseline="-25000" dirty="0" smtClean="0">
                  <a:latin typeface="+mn-lt"/>
                </a:rPr>
                <a:t>K</a:t>
              </a:r>
              <a:r>
                <a:rPr lang="en-US" altLang="en-US" sz="2400" dirty="0" smtClean="0">
                  <a:latin typeface="+mn-lt"/>
                  <a:cs typeface="Courier New" pitchFamily="49" charset="0"/>
                </a:rPr>
                <a:t> = (1/2)</a:t>
              </a:r>
              <a:r>
                <a:rPr lang="en-US" altLang="en-US" sz="2400" i="1" dirty="0" smtClean="0">
                  <a:latin typeface="+mn-lt"/>
                  <a:cs typeface="Courier New" pitchFamily="49" charset="0"/>
                  <a:sym typeface="Symbol" pitchFamily="18" charset="2"/>
                </a:rPr>
                <a:t>mv </a:t>
              </a:r>
              <a:r>
                <a:rPr lang="en-US" altLang="en-US" sz="2400" baseline="30000" dirty="0" smtClean="0">
                  <a:latin typeface="+mn-lt"/>
                  <a:cs typeface="Courier New" pitchFamily="49" charset="0"/>
                  <a:sym typeface="Symbol" pitchFamily="18" charset="2"/>
                </a:rPr>
                <a:t>2</a:t>
              </a:r>
              <a:endParaRPr lang="en-US" altLang="en-US" sz="2400" i="1" dirty="0" smtClean="0">
                <a:latin typeface="+mn-lt"/>
                <a:cs typeface="Courier New" pitchFamily="49" charset="0"/>
                <a:sym typeface="Symbol" pitchFamily="18" charset="2"/>
              </a:endParaRPr>
            </a:p>
          </p:txBody>
        </p:sp>
        <p:sp>
          <p:nvSpPr>
            <p:cNvPr id="18" name="Text Box 6"/>
            <p:cNvSpPr txBox="1">
              <a:spLocks noChangeArrowheads="1"/>
            </p:cNvSpPr>
            <p:nvPr/>
          </p:nvSpPr>
          <p:spPr bwMode="auto">
            <a:xfrm>
              <a:off x="5867401" y="3808729"/>
              <a:ext cx="2425700" cy="46166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urier New" pitchFamily="49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urier New" pitchFamily="49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urier New" pitchFamily="49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urier New" pitchFamily="49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urier New" pitchFamily="49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urier New" pitchFamily="49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urier New" pitchFamily="49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urier New" pitchFamily="49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urier New" pitchFamily="49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2400" dirty="0" smtClean="0">
                  <a:solidFill>
                    <a:schemeClr val="bg1"/>
                  </a:solidFill>
                  <a:latin typeface="+mn-lt"/>
                </a:rPr>
                <a:t>kinetic energy</a:t>
              </a:r>
            </a:p>
          </p:txBody>
        </p:sp>
        <p:sp>
          <p:nvSpPr>
            <p:cNvPr id="19" name="Rectangle 7"/>
            <p:cNvSpPr>
              <a:spLocks noChangeArrowheads="1"/>
            </p:cNvSpPr>
            <p:nvPr/>
          </p:nvSpPr>
          <p:spPr bwMode="auto">
            <a:xfrm>
              <a:off x="828675" y="3811902"/>
              <a:ext cx="7462839" cy="4584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urier New" pitchFamily="49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urier New" pitchFamily="49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urier New" pitchFamily="49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urier New" pitchFamily="49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urier New" pitchFamily="49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urier New" pitchFamily="49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urier New" pitchFamily="49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urier New" pitchFamily="49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urier New" pitchFamily="49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latin typeface="+mn-lt"/>
              </a:endParaRP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827088" y="3830638"/>
            <a:ext cx="7464425" cy="461962"/>
            <a:chOff x="828675" y="3808729"/>
            <a:chExt cx="7464426" cy="461665"/>
          </a:xfrm>
        </p:grpSpPr>
        <p:sp>
          <p:nvSpPr>
            <p:cNvPr id="21" name="Rectangle 5"/>
            <p:cNvSpPr>
              <a:spLocks noChangeArrowheads="1"/>
            </p:cNvSpPr>
            <p:nvPr/>
          </p:nvSpPr>
          <p:spPr bwMode="auto">
            <a:xfrm>
              <a:off x="965200" y="3818248"/>
              <a:ext cx="2368550" cy="32046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Courier New" pitchFamily="49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urier New" pitchFamily="49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urier New" pitchFamily="49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urier New" pitchFamily="49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urier New" pitchFamily="49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urier New" pitchFamily="49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urier New" pitchFamily="49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urier New" pitchFamily="49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urier New" pitchFamily="49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altLang="en-US" sz="2400" i="1" dirty="0" smtClean="0">
                  <a:latin typeface="+mn-lt"/>
                </a:rPr>
                <a:t>E</a:t>
              </a:r>
              <a:r>
                <a:rPr lang="en-US" altLang="en-US" sz="2400" baseline="-25000" dirty="0" smtClean="0">
                  <a:latin typeface="+mn-lt"/>
                </a:rPr>
                <a:t>K</a:t>
              </a:r>
              <a:r>
                <a:rPr lang="en-US" altLang="en-US" sz="2400" dirty="0" smtClean="0">
                  <a:latin typeface="+mn-lt"/>
                  <a:cs typeface="Courier New" pitchFamily="49" charset="0"/>
                </a:rPr>
                <a:t> = </a:t>
              </a:r>
              <a:r>
                <a:rPr lang="en-US" altLang="en-US" sz="2400" i="1" dirty="0" smtClean="0">
                  <a:latin typeface="+mn-lt"/>
                  <a:cs typeface="Courier New" pitchFamily="49" charset="0"/>
                </a:rPr>
                <a:t>p</a:t>
              </a:r>
              <a:r>
                <a:rPr lang="en-US" altLang="en-US" sz="2400" baseline="30000" dirty="0" smtClean="0">
                  <a:latin typeface="+mn-lt"/>
                  <a:cs typeface="Courier New" pitchFamily="49" charset="0"/>
                </a:rPr>
                <a:t> 2</a:t>
              </a:r>
              <a:r>
                <a:rPr lang="en-US" altLang="en-US" sz="2400" i="1" dirty="0" smtClean="0">
                  <a:latin typeface="+mn-lt"/>
                  <a:cs typeface="Courier New" pitchFamily="49" charset="0"/>
                </a:rPr>
                <a:t> /</a:t>
              </a:r>
              <a:r>
                <a:rPr lang="en-US" altLang="en-US" sz="2400" dirty="0" smtClean="0">
                  <a:latin typeface="+mn-lt"/>
                  <a:cs typeface="Courier New" pitchFamily="49" charset="0"/>
                </a:rPr>
                <a:t> (2</a:t>
              </a:r>
              <a:r>
                <a:rPr lang="en-US" altLang="en-US" sz="2400" i="1" dirty="0" smtClean="0">
                  <a:latin typeface="+mn-lt"/>
                  <a:cs typeface="Courier New" pitchFamily="49" charset="0"/>
                  <a:sym typeface="Symbol" pitchFamily="18" charset="2"/>
                </a:rPr>
                <a:t>m</a:t>
              </a:r>
              <a:r>
                <a:rPr lang="en-US" altLang="en-US" sz="2400" dirty="0" smtClean="0">
                  <a:latin typeface="+mn-lt"/>
                  <a:cs typeface="Courier New" pitchFamily="49" charset="0"/>
                  <a:sym typeface="Symbol" pitchFamily="18" charset="2"/>
                </a:rPr>
                <a:t>)</a:t>
              </a:r>
            </a:p>
          </p:txBody>
        </p:sp>
        <p:sp>
          <p:nvSpPr>
            <p:cNvPr id="22" name="Text Box 6"/>
            <p:cNvSpPr txBox="1">
              <a:spLocks noChangeArrowheads="1"/>
            </p:cNvSpPr>
            <p:nvPr/>
          </p:nvSpPr>
          <p:spPr bwMode="auto">
            <a:xfrm>
              <a:off x="5867401" y="3808729"/>
              <a:ext cx="2425700" cy="46166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urier New" pitchFamily="49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urier New" pitchFamily="49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urier New" pitchFamily="49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urier New" pitchFamily="49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urier New" pitchFamily="49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urier New" pitchFamily="49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urier New" pitchFamily="49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urier New" pitchFamily="49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urier New" pitchFamily="49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2400" dirty="0" smtClean="0">
                  <a:solidFill>
                    <a:schemeClr val="bg1"/>
                  </a:solidFill>
                  <a:latin typeface="+mn-lt"/>
                </a:rPr>
                <a:t>kinetic energy</a:t>
              </a:r>
            </a:p>
          </p:txBody>
        </p:sp>
        <p:sp>
          <p:nvSpPr>
            <p:cNvPr id="23" name="Rectangle 7"/>
            <p:cNvSpPr>
              <a:spLocks noChangeArrowheads="1"/>
            </p:cNvSpPr>
            <p:nvPr/>
          </p:nvSpPr>
          <p:spPr bwMode="auto">
            <a:xfrm>
              <a:off x="828675" y="3811902"/>
              <a:ext cx="7462838" cy="4584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urier New" pitchFamily="49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urier New" pitchFamily="49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urier New" pitchFamily="49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urier New" pitchFamily="49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urier New" pitchFamily="49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urier New" pitchFamily="49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urier New" pitchFamily="49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urier New" pitchFamily="49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urier New" pitchFamily="49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latin typeface="+mn-lt"/>
              </a:endParaRPr>
            </a:p>
          </p:txBody>
        </p:sp>
      </p:grp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2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2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2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2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25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25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625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625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25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625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625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625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625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625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625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625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511" name="Rectangle 15"/>
          <p:cNvSpPr>
            <a:spLocks noChangeArrowheads="1"/>
          </p:cNvSpPr>
          <p:nvPr/>
        </p:nvSpPr>
        <p:spPr bwMode="auto">
          <a:xfrm>
            <a:off x="698500" y="2574925"/>
            <a:ext cx="7761288" cy="428307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altLang="en-US" sz="2400" dirty="0">
                <a:latin typeface="+mn-lt"/>
                <a:sym typeface="Symbol" pitchFamily="18" charset="2"/>
              </a:rPr>
              <a:t>PRACTICE: What is the kinetic                                        energy of a 4.0-gram NATO SS 109                                    bullet traveling at 950 m/s  and having                                         a momentum of  3.8 </a:t>
            </a:r>
            <a:r>
              <a:rPr lang="en-US" altLang="en-US" sz="2400" dirty="0">
                <a:latin typeface="+mn-lt"/>
              </a:rPr>
              <a:t>kg</a:t>
            </a:r>
            <a:r>
              <a:rPr lang="en-US" altLang="en-US" sz="2400" baseline="-25000" dirty="0">
                <a:latin typeface="+mn-lt"/>
              </a:rPr>
              <a:t> </a:t>
            </a:r>
            <a:r>
              <a:rPr lang="en-US" altLang="en-US" sz="2400" dirty="0">
                <a:latin typeface="+mn-lt"/>
              </a:rPr>
              <a:t>m</a:t>
            </a:r>
            <a:r>
              <a:rPr lang="en-US" altLang="en-US" sz="2400" baseline="-25000" dirty="0">
                <a:latin typeface="+mn-lt"/>
              </a:rPr>
              <a:t> </a:t>
            </a:r>
            <a:r>
              <a:rPr lang="en-US" altLang="en-US" sz="2400" dirty="0">
                <a:latin typeface="+mn-lt"/>
              </a:rPr>
              <a:t>s</a:t>
            </a:r>
            <a:r>
              <a:rPr lang="en-US" altLang="en-US" sz="2400" baseline="30000" dirty="0">
                <a:latin typeface="+mn-lt"/>
              </a:rPr>
              <a:t>-1</a:t>
            </a:r>
            <a:r>
              <a:rPr lang="en-US" altLang="en-US" sz="2400" dirty="0">
                <a:latin typeface="+mn-lt"/>
                <a:sym typeface="Symbol" pitchFamily="18" charset="2"/>
              </a:rPr>
              <a:t>?</a:t>
            </a:r>
          </a:p>
          <a:p>
            <a:pPr>
              <a:spcBef>
                <a:spcPts val="600"/>
              </a:spcBef>
              <a:defRPr/>
            </a:pPr>
            <a:r>
              <a:rPr lang="en-US" altLang="en-US" sz="2400" dirty="0">
                <a:latin typeface="+mn-lt"/>
              </a:rPr>
              <a:t>SOLUTION: </a:t>
            </a: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You can work from                                   scratch using </a:t>
            </a:r>
            <a:r>
              <a:rPr lang="en-US" altLang="en-US" sz="2400" i="1" dirty="0">
                <a:solidFill>
                  <a:srgbClr val="000000"/>
                </a:solidFill>
                <a:latin typeface="Arial"/>
              </a:rPr>
              <a:t>E</a:t>
            </a:r>
            <a:r>
              <a:rPr lang="en-US" altLang="en-US" sz="2400" baseline="-25000" dirty="0">
                <a:solidFill>
                  <a:srgbClr val="000000"/>
                </a:solidFill>
                <a:latin typeface="Arial"/>
              </a:rPr>
              <a:t>K</a:t>
            </a:r>
            <a:r>
              <a:rPr lang="en-US" altLang="en-US" sz="2400" dirty="0">
                <a:solidFill>
                  <a:srgbClr val="000000"/>
                </a:solidFill>
                <a:latin typeface="Arial"/>
                <a:cs typeface="Courier New" pitchFamily="49" charset="0"/>
              </a:rPr>
              <a:t> = (1/2)</a:t>
            </a:r>
            <a:r>
              <a:rPr lang="en-US" altLang="en-US" sz="2400" i="1" dirty="0" err="1">
                <a:solidFill>
                  <a:srgbClr val="000000"/>
                </a:solidFill>
                <a:latin typeface="Arial"/>
                <a:cs typeface="Courier New" pitchFamily="49" charset="0"/>
                <a:sym typeface="Symbol" pitchFamily="18" charset="2"/>
              </a:rPr>
              <a:t>mv</a:t>
            </a:r>
            <a:r>
              <a:rPr lang="en-US" altLang="en-US" sz="2400" i="1" baseline="-25000" dirty="0">
                <a:solidFill>
                  <a:srgbClr val="000000"/>
                </a:solidFill>
                <a:latin typeface="Arial"/>
                <a:cs typeface="Courier New" pitchFamily="49" charset="0"/>
                <a:sym typeface="Symbol" pitchFamily="18" charset="2"/>
              </a:rPr>
              <a:t> </a:t>
            </a:r>
            <a:r>
              <a:rPr lang="en-US" altLang="en-US" sz="2400" baseline="30000" dirty="0">
                <a:solidFill>
                  <a:srgbClr val="000000"/>
                </a:solidFill>
                <a:latin typeface="Arial"/>
                <a:cs typeface="Courier New" pitchFamily="49" charset="0"/>
                <a:sym typeface="Symbol" pitchFamily="18" charset="2"/>
              </a:rPr>
              <a:t>2</a:t>
            </a:r>
            <a:r>
              <a:rPr lang="en-US" altLang="en-US" sz="2400" i="1" dirty="0">
                <a:solidFill>
                  <a:srgbClr val="000000"/>
                </a:solidFill>
                <a:latin typeface="Arial"/>
                <a:cs typeface="Courier New" pitchFamily="49" charset="0"/>
                <a:sym typeface="Symbol" pitchFamily="18" charset="2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or you                                can use </a:t>
            </a:r>
            <a:r>
              <a:rPr lang="en-US" altLang="en-US" sz="2400" i="1" dirty="0">
                <a:solidFill>
                  <a:srgbClr val="000000"/>
                </a:solidFill>
                <a:latin typeface="+mn-lt"/>
              </a:rPr>
              <a:t>E</a:t>
            </a:r>
            <a:r>
              <a:rPr lang="en-US" altLang="en-US" sz="2400" baseline="-25000" dirty="0">
                <a:solidFill>
                  <a:srgbClr val="000000"/>
                </a:solidFill>
                <a:latin typeface="+mn-lt"/>
              </a:rPr>
              <a:t>K</a:t>
            </a: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400" i="1" dirty="0">
                <a:solidFill>
                  <a:srgbClr val="000000"/>
                </a:solidFill>
                <a:latin typeface="+mn-lt"/>
              </a:rPr>
              <a:t>= p</a:t>
            </a:r>
            <a:r>
              <a:rPr lang="en-US" altLang="en-US" sz="2400" baseline="30000" dirty="0">
                <a:solidFill>
                  <a:srgbClr val="000000"/>
                </a:solidFill>
                <a:latin typeface="+mn-lt"/>
              </a:rPr>
              <a:t> 2 </a:t>
            </a:r>
            <a:r>
              <a:rPr lang="en-US" altLang="en-US" sz="2400" i="1" dirty="0">
                <a:solidFill>
                  <a:srgbClr val="000000"/>
                </a:solidFill>
                <a:latin typeface="+mn-lt"/>
              </a:rPr>
              <a:t>/ </a:t>
            </a: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(2</a:t>
            </a:r>
            <a:r>
              <a:rPr lang="en-US" altLang="en-US" sz="2400" i="1" dirty="0">
                <a:solidFill>
                  <a:srgbClr val="000000"/>
                </a:solidFill>
                <a:latin typeface="+mn-lt"/>
              </a:rPr>
              <a:t>m</a:t>
            </a: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). </a:t>
            </a:r>
          </a:p>
          <a:p>
            <a:pPr>
              <a:spcBef>
                <a:spcPts val="600"/>
              </a:spcBef>
              <a:defRPr/>
            </a:pPr>
            <a:r>
              <a:rPr lang="en-US" altLang="en-US" sz="2400" dirty="0">
                <a:solidFill>
                  <a:srgbClr val="000000"/>
                </a:solidFill>
                <a:latin typeface="Arial"/>
                <a:sym typeface="Symbol" pitchFamily="18" charset="2"/>
              </a:rPr>
              <a:t></a:t>
            </a: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Let’s use the new formula…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en-US" altLang="en-US" sz="2400" i="1" dirty="0">
                <a:solidFill>
                  <a:srgbClr val="000000"/>
                </a:solidFill>
                <a:latin typeface="Arial"/>
              </a:rPr>
              <a:t>                   E</a:t>
            </a:r>
            <a:r>
              <a:rPr lang="en-US" altLang="en-US" sz="2400" baseline="-25000" dirty="0">
                <a:solidFill>
                  <a:srgbClr val="000000"/>
                </a:solidFill>
                <a:latin typeface="Arial"/>
              </a:rPr>
              <a:t>K</a:t>
            </a:r>
            <a:r>
              <a:rPr lang="en-US" altLang="en-US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2400" i="1" dirty="0">
                <a:solidFill>
                  <a:srgbClr val="000000"/>
                </a:solidFill>
                <a:latin typeface="Arial"/>
              </a:rPr>
              <a:t>= p</a:t>
            </a:r>
            <a:r>
              <a:rPr lang="en-US" altLang="en-US" sz="2400" baseline="30000" dirty="0">
                <a:solidFill>
                  <a:srgbClr val="000000"/>
                </a:solidFill>
                <a:latin typeface="Arial"/>
              </a:rPr>
              <a:t> 2 </a:t>
            </a:r>
            <a:r>
              <a:rPr lang="en-US" altLang="en-US" sz="2400" i="1" dirty="0">
                <a:solidFill>
                  <a:srgbClr val="000000"/>
                </a:solidFill>
                <a:latin typeface="Arial"/>
              </a:rPr>
              <a:t>/ </a:t>
            </a:r>
            <a:r>
              <a:rPr lang="en-US" altLang="en-US" sz="2400" dirty="0">
                <a:solidFill>
                  <a:srgbClr val="000000"/>
                </a:solidFill>
                <a:latin typeface="Arial"/>
              </a:rPr>
              <a:t>(2</a:t>
            </a:r>
            <a:r>
              <a:rPr lang="en-US" altLang="en-US" sz="2400" i="1" dirty="0">
                <a:solidFill>
                  <a:srgbClr val="000000"/>
                </a:solidFill>
                <a:latin typeface="Arial"/>
              </a:rPr>
              <a:t>m</a:t>
            </a:r>
            <a:r>
              <a:rPr lang="en-US" altLang="en-US" sz="2400" dirty="0">
                <a:solidFill>
                  <a:srgbClr val="000000"/>
                </a:solidFill>
                <a:latin typeface="Arial"/>
              </a:rPr>
              <a:t>)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en-US" altLang="en-US" sz="2400" dirty="0">
                <a:solidFill>
                  <a:srgbClr val="000000"/>
                </a:solidFill>
                <a:latin typeface="Arial"/>
              </a:rPr>
              <a:t>                        = 3.8</a:t>
            </a:r>
            <a:r>
              <a:rPr lang="en-US" altLang="en-US" sz="2400" baseline="30000" dirty="0">
                <a:solidFill>
                  <a:srgbClr val="000000"/>
                </a:solidFill>
                <a:latin typeface="Arial"/>
              </a:rPr>
              <a:t> 2</a:t>
            </a:r>
            <a:r>
              <a:rPr lang="en-US" altLang="en-US" sz="2400" dirty="0">
                <a:solidFill>
                  <a:srgbClr val="000000"/>
                </a:solidFill>
                <a:latin typeface="Arial"/>
              </a:rPr>
              <a:t> / (2×0.004)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en-US" altLang="en-US" sz="2400" dirty="0">
                <a:solidFill>
                  <a:srgbClr val="000000"/>
                </a:solidFill>
                <a:latin typeface="Arial"/>
              </a:rPr>
              <a:t>                        = 1800 J.</a:t>
            </a:r>
            <a:endParaRPr lang="en-US" altLang="en-US" sz="2400" dirty="0">
              <a:solidFill>
                <a:srgbClr val="000000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en-US" altLang="en-US" sz="2400" dirty="0">
              <a:latin typeface="+mn-lt"/>
            </a:endParaRPr>
          </a:p>
        </p:txBody>
      </p:sp>
      <p:sp>
        <p:nvSpPr>
          <p:cNvPr id="362498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108108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400" i="1" dirty="0">
                <a:solidFill>
                  <a:srgbClr val="333399"/>
                </a:solidFill>
                <a:latin typeface="Arial"/>
              </a:rPr>
              <a:t>Kinetic energy in terms of </a:t>
            </a:r>
            <a:r>
              <a:rPr lang="en-US" sz="2400" i="1" dirty="0">
                <a:solidFill>
                  <a:srgbClr val="333399"/>
                </a:solidFill>
                <a:latin typeface="+mn-lt"/>
              </a:rPr>
              <a:t>momentum </a:t>
            </a:r>
            <a:r>
              <a:rPr lang="en-US" altLang="en-US" sz="2400" dirty="0">
                <a:latin typeface="+mn-lt"/>
              </a:rPr>
              <a:t>	</a:t>
            </a:r>
          </a:p>
          <a:p>
            <a:pPr>
              <a:spcBef>
                <a:spcPct val="20000"/>
              </a:spcBef>
              <a:defRPr/>
            </a:pPr>
            <a:endParaRPr lang="en-US" altLang="en-US" sz="2400" dirty="0">
              <a:latin typeface="+mn-lt"/>
            </a:endParaRPr>
          </a:p>
          <a:p>
            <a:pPr>
              <a:spcBef>
                <a:spcPct val="20000"/>
              </a:spcBef>
              <a:defRPr/>
            </a:pPr>
            <a:endParaRPr lang="en-US" altLang="en-US" sz="2400" dirty="0">
              <a:latin typeface="+mn-lt"/>
              <a:sym typeface="Symbol" pitchFamily="18" charset="2"/>
            </a:endParaRPr>
          </a:p>
          <a:p>
            <a:pPr>
              <a:spcBef>
                <a:spcPct val="20000"/>
              </a:spcBef>
              <a:defRPr/>
            </a:pPr>
            <a:endParaRPr lang="en-US" altLang="en-US" sz="2400" dirty="0">
              <a:latin typeface="+mn-lt"/>
              <a:sym typeface="Symbol" pitchFamily="18" charset="2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>
                <a:solidFill>
                  <a:srgbClr val="000000"/>
                </a:solidFill>
              </a:rPr>
              <a:t>Topic 2: Mechanics</a:t>
            </a:r>
            <a:br>
              <a:rPr lang="en-US" altLang="en-US" sz="2800" b="1" smtClean="0">
                <a:solidFill>
                  <a:srgbClr val="000000"/>
                </a:solidFill>
              </a:rPr>
            </a:br>
            <a:r>
              <a:rPr lang="en-US" altLang="en-US" sz="2800" smtClean="0">
                <a:solidFill>
                  <a:srgbClr val="000000"/>
                </a:solidFill>
              </a:rPr>
              <a:t>2.4 – Momentum and impulse</a:t>
            </a:r>
            <a:endParaRPr lang="en-US" altLang="en-US" sz="2400" smtClean="0">
              <a:solidFill>
                <a:schemeClr val="tx1"/>
              </a:solidFill>
              <a:latin typeface="Courier New" pitchFamily="49" charset="0"/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827088" y="1987550"/>
            <a:ext cx="7464425" cy="461963"/>
            <a:chOff x="828675" y="3808729"/>
            <a:chExt cx="7464426" cy="461665"/>
          </a:xfrm>
        </p:grpSpPr>
        <p:sp>
          <p:nvSpPr>
            <p:cNvPr id="21" name="Rectangle 5"/>
            <p:cNvSpPr>
              <a:spLocks noChangeArrowheads="1"/>
            </p:cNvSpPr>
            <p:nvPr/>
          </p:nvSpPr>
          <p:spPr bwMode="auto">
            <a:xfrm>
              <a:off x="965200" y="3818248"/>
              <a:ext cx="2368550" cy="32046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Courier New" pitchFamily="49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urier New" pitchFamily="49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urier New" pitchFamily="49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urier New" pitchFamily="49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urier New" pitchFamily="49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urier New" pitchFamily="49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urier New" pitchFamily="49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urier New" pitchFamily="49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urier New" pitchFamily="49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altLang="en-US" sz="2400" i="1" dirty="0" smtClean="0">
                  <a:latin typeface="+mn-lt"/>
                </a:rPr>
                <a:t>E</a:t>
              </a:r>
              <a:r>
                <a:rPr lang="en-US" altLang="en-US" sz="2400" baseline="-25000" dirty="0" smtClean="0">
                  <a:latin typeface="+mn-lt"/>
                </a:rPr>
                <a:t>K</a:t>
              </a:r>
              <a:r>
                <a:rPr lang="en-US" altLang="en-US" sz="2400" dirty="0" smtClean="0">
                  <a:latin typeface="+mn-lt"/>
                  <a:cs typeface="Courier New" pitchFamily="49" charset="0"/>
                </a:rPr>
                <a:t> = </a:t>
              </a:r>
              <a:r>
                <a:rPr lang="en-US" altLang="en-US" sz="2400" i="1" dirty="0" smtClean="0">
                  <a:latin typeface="+mn-lt"/>
                  <a:cs typeface="Courier New" pitchFamily="49" charset="0"/>
                </a:rPr>
                <a:t>p</a:t>
              </a:r>
              <a:r>
                <a:rPr lang="en-US" altLang="en-US" sz="2400" baseline="30000" dirty="0" smtClean="0">
                  <a:latin typeface="+mn-lt"/>
                  <a:cs typeface="Courier New" pitchFamily="49" charset="0"/>
                </a:rPr>
                <a:t> 2</a:t>
              </a:r>
              <a:r>
                <a:rPr lang="en-US" altLang="en-US" sz="2400" i="1" dirty="0" smtClean="0">
                  <a:latin typeface="+mn-lt"/>
                  <a:cs typeface="Courier New" pitchFamily="49" charset="0"/>
                </a:rPr>
                <a:t> /</a:t>
              </a:r>
              <a:r>
                <a:rPr lang="en-US" altLang="en-US" sz="2400" dirty="0" smtClean="0">
                  <a:latin typeface="+mn-lt"/>
                  <a:cs typeface="Courier New" pitchFamily="49" charset="0"/>
                </a:rPr>
                <a:t> (2</a:t>
              </a:r>
              <a:r>
                <a:rPr lang="en-US" altLang="en-US" sz="2400" i="1" dirty="0" smtClean="0">
                  <a:latin typeface="+mn-lt"/>
                  <a:cs typeface="Courier New" pitchFamily="49" charset="0"/>
                  <a:sym typeface="Symbol" pitchFamily="18" charset="2"/>
                </a:rPr>
                <a:t>m</a:t>
              </a:r>
              <a:r>
                <a:rPr lang="en-US" altLang="en-US" sz="2400" dirty="0" smtClean="0">
                  <a:latin typeface="+mn-lt"/>
                  <a:cs typeface="Courier New" pitchFamily="49" charset="0"/>
                  <a:sym typeface="Symbol" pitchFamily="18" charset="2"/>
                </a:rPr>
                <a:t>)</a:t>
              </a:r>
            </a:p>
          </p:txBody>
        </p:sp>
        <p:sp>
          <p:nvSpPr>
            <p:cNvPr id="22" name="Text Box 6"/>
            <p:cNvSpPr txBox="1">
              <a:spLocks noChangeArrowheads="1"/>
            </p:cNvSpPr>
            <p:nvPr/>
          </p:nvSpPr>
          <p:spPr bwMode="auto">
            <a:xfrm>
              <a:off x="5867401" y="3808729"/>
              <a:ext cx="2425700" cy="46166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urier New" pitchFamily="49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urier New" pitchFamily="49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urier New" pitchFamily="49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urier New" pitchFamily="49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urier New" pitchFamily="49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urier New" pitchFamily="49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urier New" pitchFamily="49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urier New" pitchFamily="49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urier New" pitchFamily="49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2400" dirty="0" smtClean="0">
                  <a:solidFill>
                    <a:schemeClr val="bg1"/>
                  </a:solidFill>
                  <a:latin typeface="+mn-lt"/>
                </a:rPr>
                <a:t>kinetic energy</a:t>
              </a:r>
            </a:p>
          </p:txBody>
        </p:sp>
        <p:sp>
          <p:nvSpPr>
            <p:cNvPr id="23" name="Rectangle 7"/>
            <p:cNvSpPr>
              <a:spLocks noChangeArrowheads="1"/>
            </p:cNvSpPr>
            <p:nvPr/>
          </p:nvSpPr>
          <p:spPr bwMode="auto">
            <a:xfrm>
              <a:off x="828675" y="3811902"/>
              <a:ext cx="7462838" cy="4584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urier New" pitchFamily="49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urier New" pitchFamily="49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urier New" pitchFamily="49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urier New" pitchFamily="49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urier New" pitchFamily="49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urier New" pitchFamily="49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urier New" pitchFamily="49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urier New" pitchFamily="49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urier New" pitchFamily="49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latin typeface="+mn-lt"/>
              </a:endParaRPr>
            </a:p>
          </p:txBody>
        </p:sp>
      </p:grpSp>
      <p:pic>
        <p:nvPicPr>
          <p:cNvPr id="20" name="Picture 11" descr="bullet-apple collis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6950" y="2708275"/>
            <a:ext cx="2746375" cy="2662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2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2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2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2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25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25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25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25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25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25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25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25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53086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400" i="1" dirty="0">
                <a:solidFill>
                  <a:srgbClr val="333399"/>
                </a:solidFill>
                <a:latin typeface="Arial"/>
              </a:rPr>
              <a:t>Collisions</a:t>
            </a:r>
            <a:r>
              <a:rPr lang="en-US" altLang="en-US" sz="2400" dirty="0">
                <a:latin typeface="+mn-lt"/>
              </a:rPr>
              <a:t>	</a:t>
            </a:r>
          </a:p>
          <a:p>
            <a:pPr>
              <a:spcBef>
                <a:spcPts val="400"/>
              </a:spcBef>
              <a:defRPr/>
            </a:pPr>
            <a:r>
              <a:rPr lang="en-US" altLang="en-US" sz="2400" dirty="0">
                <a:latin typeface="+mn-lt"/>
                <a:sym typeface="Symbol" pitchFamily="18" charset="2"/>
              </a:rPr>
              <a:t></a:t>
            </a:r>
            <a:r>
              <a:rPr lang="en-US" altLang="en-US" sz="2400" dirty="0">
                <a:latin typeface="+mn-lt"/>
              </a:rPr>
              <a:t>A </a:t>
            </a:r>
            <a:r>
              <a:rPr lang="en-US" altLang="en-US" sz="2400" b="1" dirty="0">
                <a:latin typeface="+mn-lt"/>
              </a:rPr>
              <a:t>collision</a:t>
            </a:r>
            <a:r>
              <a:rPr lang="en-US" altLang="en-US" sz="2400" dirty="0">
                <a:latin typeface="+mn-lt"/>
              </a:rPr>
              <a:t> is an event in which a relatively strong force acts on two or more bodies for a relatively short time.</a:t>
            </a:r>
            <a:endParaRPr lang="en-US" altLang="en-US" sz="2400" b="1" dirty="0">
              <a:latin typeface="+mn-lt"/>
            </a:endParaRPr>
          </a:p>
          <a:p>
            <a:pPr>
              <a:spcBef>
                <a:spcPts val="400"/>
              </a:spcBef>
              <a:defRPr/>
            </a:pPr>
            <a:r>
              <a:rPr lang="en-US" altLang="en-US" sz="2400" dirty="0">
                <a:sym typeface="Symbol" pitchFamily="18" charset="2"/>
              </a:rPr>
              <a:t></a:t>
            </a:r>
            <a:r>
              <a:rPr lang="en-US" altLang="en-US" sz="2400" dirty="0">
                <a:latin typeface="+mn-lt"/>
              </a:rPr>
              <a:t>The Meteor Crater in                                                    the state of Arizona                                                            was the first crater to                                                           be identified as an                                                             impact crater. </a:t>
            </a:r>
          </a:p>
          <a:p>
            <a:pPr>
              <a:spcBef>
                <a:spcPts val="400"/>
              </a:spcBef>
              <a:defRPr/>
            </a:pPr>
            <a:r>
              <a:rPr lang="en-US" altLang="en-US" sz="2400" dirty="0">
                <a:sym typeface="Symbol" pitchFamily="18" charset="2"/>
              </a:rPr>
              <a:t></a:t>
            </a:r>
            <a:r>
              <a:rPr lang="en-US" altLang="en-US" sz="2400" dirty="0">
                <a:latin typeface="+mn-lt"/>
              </a:rPr>
              <a:t>Between 20,000 to                                                        50,000 years ago, a                                                          small asteroid about                                                       80 feet in diameter impacted the Earth and formed the crater. </a:t>
            </a:r>
          </a:p>
        </p:txBody>
      </p:sp>
      <p:pic>
        <p:nvPicPr>
          <p:cNvPr id="117777" name="Picture 17" descr="Ceteor Crater, Arizon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25875" y="2857500"/>
            <a:ext cx="4811713" cy="3148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>
                <a:solidFill>
                  <a:srgbClr val="000000"/>
                </a:solidFill>
              </a:rPr>
              <a:t>Topic 2: Mechanics</a:t>
            </a:r>
            <a:br>
              <a:rPr lang="en-US" altLang="en-US" sz="2800" b="1" kern="0" smtClean="0">
                <a:solidFill>
                  <a:srgbClr val="000000"/>
                </a:solidFill>
              </a:rPr>
            </a:br>
            <a:r>
              <a:rPr lang="en-US" altLang="en-US" sz="2800" kern="0" smtClean="0">
                <a:solidFill>
                  <a:srgbClr val="000000"/>
                </a:solidFill>
              </a:rPr>
              <a:t>2.4 – Momentum and impulse</a:t>
            </a:r>
            <a:endParaRPr lang="en-US" altLang="en-US" sz="2400" kern="0" dirty="0" smtClean="0">
              <a:solidFill>
                <a:schemeClr val="tx1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77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53086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400" i="1" dirty="0">
                <a:solidFill>
                  <a:srgbClr val="333399"/>
                </a:solidFill>
                <a:latin typeface="Arial"/>
              </a:rPr>
              <a:t>Collisions</a:t>
            </a:r>
            <a:r>
              <a:rPr lang="en-US" altLang="en-US" sz="2400" dirty="0">
                <a:latin typeface="+mn-lt"/>
              </a:rPr>
              <a:t>	</a:t>
            </a:r>
          </a:p>
          <a:p>
            <a:pPr>
              <a:spcBef>
                <a:spcPts val="400"/>
              </a:spcBef>
              <a:defRPr/>
            </a:pPr>
            <a:r>
              <a:rPr lang="en-US" altLang="en-US" sz="2400" dirty="0">
                <a:latin typeface="+mn-lt"/>
                <a:sym typeface="Symbol" pitchFamily="18" charset="2"/>
              </a:rPr>
              <a:t></a:t>
            </a:r>
            <a:r>
              <a:rPr lang="en-US" altLang="en-US" sz="2400" dirty="0">
                <a:latin typeface="+mn-lt"/>
              </a:rPr>
              <a:t>A </a:t>
            </a:r>
            <a:r>
              <a:rPr lang="en-US" altLang="en-US" sz="2400" b="1" dirty="0">
                <a:latin typeface="+mn-lt"/>
              </a:rPr>
              <a:t>collision</a:t>
            </a:r>
            <a:r>
              <a:rPr lang="en-US" altLang="en-US" sz="2400" dirty="0">
                <a:latin typeface="+mn-lt"/>
              </a:rPr>
              <a:t> is an event in which a relatively strong force acts on two or more bodies for a relatively short time.</a:t>
            </a:r>
            <a:endParaRPr lang="en-US" altLang="en-US" sz="2400" b="1" dirty="0">
              <a:latin typeface="+mn-lt"/>
            </a:endParaRPr>
          </a:p>
          <a:p>
            <a:pPr>
              <a:spcBef>
                <a:spcPts val="400"/>
              </a:spcBef>
              <a:defRPr/>
            </a:pPr>
            <a:r>
              <a:rPr lang="en-US" altLang="en-US" sz="2400" dirty="0">
                <a:sym typeface="Symbol" pitchFamily="18" charset="2"/>
              </a:rPr>
              <a:t></a:t>
            </a:r>
            <a:r>
              <a:rPr lang="en-US" altLang="en-US" sz="2400" dirty="0">
                <a:latin typeface="+mn-lt"/>
              </a:rPr>
              <a:t>A cosmic collision between                                             two galaxies, UGC 06471                                                   and UGC 06472.  </a:t>
            </a:r>
          </a:p>
          <a:p>
            <a:pPr>
              <a:spcBef>
                <a:spcPts val="400"/>
              </a:spcBef>
              <a:defRPr/>
            </a:pPr>
            <a:r>
              <a:rPr lang="en-US" altLang="en-US" sz="2400" dirty="0">
                <a:sym typeface="Symbol" pitchFamily="18" charset="2"/>
              </a:rPr>
              <a:t></a:t>
            </a:r>
            <a:r>
              <a:rPr lang="en-US" altLang="en-US" sz="2400" dirty="0">
                <a:latin typeface="+mn-lt"/>
              </a:rPr>
              <a:t>Although this type of                                                   collision is long-lived by                                                    our standards, it is                                                               short-lived as measured                                                                    in the lifetime of a galaxy.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>
                <a:solidFill>
                  <a:srgbClr val="000000"/>
                </a:solidFill>
              </a:rPr>
              <a:t>Topic 2: Mechanics</a:t>
            </a:r>
            <a:br>
              <a:rPr lang="en-US" altLang="en-US" sz="2800" b="1" kern="0" smtClean="0">
                <a:solidFill>
                  <a:srgbClr val="000000"/>
                </a:solidFill>
              </a:rPr>
            </a:br>
            <a:r>
              <a:rPr lang="en-US" altLang="en-US" sz="2800" kern="0" smtClean="0">
                <a:solidFill>
                  <a:srgbClr val="000000"/>
                </a:solidFill>
              </a:rPr>
              <a:t>2.4 – Momentum and impulse</a:t>
            </a:r>
            <a:endParaRPr lang="en-US" altLang="en-US" sz="2400" kern="0" dirty="0" smtClean="0">
              <a:solidFill>
                <a:schemeClr val="tx1"/>
              </a:solidFill>
              <a:latin typeface="Courier New" pitchFamily="49" charset="0"/>
            </a:endParaRPr>
          </a:p>
        </p:txBody>
      </p:sp>
      <p:pic>
        <p:nvPicPr>
          <p:cNvPr id="5" name="Picture 5" descr="Colliding galaxi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05338" y="2844800"/>
            <a:ext cx="4267200" cy="3846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53086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400" i="1" dirty="0">
                <a:solidFill>
                  <a:srgbClr val="333399"/>
                </a:solidFill>
                <a:latin typeface="Arial"/>
              </a:rPr>
              <a:t>Collisions</a:t>
            </a:r>
            <a:r>
              <a:rPr lang="en-US" altLang="en-US" sz="2400" dirty="0">
                <a:latin typeface="+mn-lt"/>
              </a:rPr>
              <a:t>	</a:t>
            </a:r>
          </a:p>
          <a:p>
            <a:pPr>
              <a:spcBef>
                <a:spcPts val="400"/>
              </a:spcBef>
              <a:defRPr/>
            </a:pPr>
            <a:r>
              <a:rPr lang="en-US" altLang="en-US" sz="2400" dirty="0">
                <a:latin typeface="+mn-lt"/>
                <a:sym typeface="Symbol" pitchFamily="18" charset="2"/>
              </a:rPr>
              <a:t></a:t>
            </a:r>
            <a:r>
              <a:rPr lang="en-US" altLang="en-US" sz="2400" dirty="0">
                <a:latin typeface="+mn-lt"/>
              </a:rPr>
              <a:t>A </a:t>
            </a:r>
            <a:r>
              <a:rPr lang="en-US" altLang="en-US" sz="2400" b="1" dirty="0">
                <a:latin typeface="+mn-lt"/>
              </a:rPr>
              <a:t>collision</a:t>
            </a:r>
            <a:r>
              <a:rPr lang="en-US" altLang="en-US" sz="2400" dirty="0">
                <a:latin typeface="+mn-lt"/>
              </a:rPr>
              <a:t> is an event in which a relatively strong force acts on two or more bodies for a relatively short time.</a:t>
            </a:r>
            <a:endParaRPr lang="en-US" altLang="en-US" sz="2400" b="1" dirty="0">
              <a:latin typeface="+mn-lt"/>
            </a:endParaRPr>
          </a:p>
          <a:p>
            <a:pPr>
              <a:spcBef>
                <a:spcPts val="400"/>
              </a:spcBef>
              <a:defRPr/>
            </a:pPr>
            <a:r>
              <a:rPr lang="en-US" altLang="en-US" sz="2400" dirty="0">
                <a:sym typeface="Symbol" pitchFamily="18" charset="2"/>
              </a:rPr>
              <a:t></a:t>
            </a:r>
            <a:r>
              <a:rPr lang="en-US" altLang="en-US" sz="2400" dirty="0">
                <a:latin typeface="+mn-lt"/>
              </a:rPr>
              <a:t>Collision between                                                                 an </a:t>
            </a:r>
            <a:r>
              <a:rPr lang="en-US" altLang="en-US" sz="2400" b="1" dirty="0">
                <a:solidFill>
                  <a:srgbClr val="0070C0"/>
                </a:solidFill>
                <a:latin typeface="+mn-lt"/>
              </a:rPr>
              <a:t>alpha particle                                                                </a:t>
            </a:r>
            <a:r>
              <a:rPr lang="en-US" altLang="en-US" sz="2400" dirty="0">
                <a:latin typeface="+mn-lt"/>
              </a:rPr>
              <a:t>and a </a:t>
            </a:r>
            <a:r>
              <a:rPr lang="en-US" altLang="en-US" sz="2400" b="1" dirty="0">
                <a:solidFill>
                  <a:srgbClr val="FF0000"/>
                </a:solidFill>
                <a:latin typeface="+mn-lt"/>
              </a:rPr>
              <a:t>nucleus</a:t>
            </a:r>
            <a:r>
              <a:rPr lang="en-US" altLang="en-US" sz="2400" dirty="0">
                <a:latin typeface="+mn-lt"/>
              </a:rPr>
              <a:t>.  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>
                <a:solidFill>
                  <a:srgbClr val="000000"/>
                </a:solidFill>
              </a:rPr>
              <a:t>Topic 2: Mechanics</a:t>
            </a:r>
            <a:br>
              <a:rPr lang="en-US" altLang="en-US" sz="2800" b="1" kern="0" smtClean="0">
                <a:solidFill>
                  <a:srgbClr val="000000"/>
                </a:solidFill>
              </a:rPr>
            </a:br>
            <a:r>
              <a:rPr lang="en-US" altLang="en-US" sz="2800" kern="0" smtClean="0">
                <a:solidFill>
                  <a:srgbClr val="000000"/>
                </a:solidFill>
              </a:rPr>
              <a:t>2.4 – Momentum and impulse</a:t>
            </a:r>
            <a:endParaRPr lang="en-US" altLang="en-US" sz="2400" kern="0" dirty="0" smtClean="0">
              <a:solidFill>
                <a:schemeClr val="tx1"/>
              </a:solidFill>
              <a:latin typeface="Courier New" pitchFamily="49" charset="0"/>
            </a:endParaRPr>
          </a:p>
        </p:txBody>
      </p:sp>
      <p:pic>
        <p:nvPicPr>
          <p:cNvPr id="8" name="Picture 6" descr="alpha collision w nucleu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68688" y="2757488"/>
            <a:ext cx="5446712" cy="397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9" name="Line 7"/>
          <p:cNvSpPr>
            <a:spLocks noChangeShapeType="1"/>
          </p:cNvSpPr>
          <p:nvPr/>
        </p:nvSpPr>
        <p:spPr bwMode="auto">
          <a:xfrm flipH="1">
            <a:off x="3489325" y="5064125"/>
            <a:ext cx="4092575" cy="57150"/>
          </a:xfrm>
          <a:prstGeom prst="line">
            <a:avLst/>
          </a:prstGeom>
          <a:noFill/>
          <a:ln w="63500">
            <a:solidFill>
              <a:srgbClr val="00B0F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H="1">
            <a:off x="7385050" y="5053013"/>
            <a:ext cx="206375" cy="1376362"/>
          </a:xfrm>
          <a:prstGeom prst="line">
            <a:avLst/>
          </a:prstGeom>
          <a:noFill/>
          <a:ln w="63500">
            <a:solidFill>
              <a:srgbClr val="00B0F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V="1">
            <a:off x="7623175" y="4121150"/>
            <a:ext cx="1028700" cy="947738"/>
          </a:xfrm>
          <a:prstGeom prst="line">
            <a:avLst/>
          </a:prstGeom>
          <a:noFill/>
          <a:ln w="76200">
            <a:solidFill>
              <a:srgbClr val="FF3300">
                <a:alpha val="70195"/>
              </a:srgb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53086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400" i="1" dirty="0">
                <a:solidFill>
                  <a:srgbClr val="333399"/>
                </a:solidFill>
                <a:latin typeface="Arial"/>
              </a:rPr>
              <a:t>Collisions</a:t>
            </a:r>
            <a:r>
              <a:rPr lang="en-US" altLang="en-US" sz="2400" dirty="0">
                <a:latin typeface="+mn-lt"/>
              </a:rPr>
              <a:t>	</a:t>
            </a:r>
          </a:p>
          <a:p>
            <a:pPr>
              <a:spcBef>
                <a:spcPts val="400"/>
              </a:spcBef>
              <a:defRPr/>
            </a:pPr>
            <a:r>
              <a:rPr lang="en-US" altLang="en-US" sz="2400" dirty="0">
                <a:latin typeface="+mn-lt"/>
                <a:sym typeface="Symbol" pitchFamily="18" charset="2"/>
              </a:rPr>
              <a:t></a:t>
            </a:r>
            <a:r>
              <a:rPr lang="en-US" altLang="en-US" sz="2400" dirty="0">
                <a:latin typeface="+mn-lt"/>
              </a:rPr>
              <a:t>Consider two colliding pool balls…</a:t>
            </a:r>
            <a:endParaRPr lang="en-US" altLang="en-US" sz="2400" b="1" dirty="0">
              <a:latin typeface="+mn-lt"/>
            </a:endParaRPr>
          </a:p>
        </p:txBody>
      </p:sp>
      <p:sp>
        <p:nvSpPr>
          <p:cNvPr id="123908" name="Oval 4"/>
          <p:cNvSpPr>
            <a:spLocks noChangeArrowheads="1"/>
          </p:cNvSpPr>
          <p:nvPr/>
        </p:nvSpPr>
        <p:spPr bwMode="auto">
          <a:xfrm>
            <a:off x="2232025" y="2357438"/>
            <a:ext cx="928688" cy="92868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3910" name="Rectangle 6"/>
          <p:cNvSpPr>
            <a:spLocks noChangeArrowheads="1"/>
          </p:cNvSpPr>
          <p:nvPr/>
        </p:nvSpPr>
        <p:spPr bwMode="auto">
          <a:xfrm flipV="1">
            <a:off x="688975" y="3305175"/>
            <a:ext cx="5656263" cy="66675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23911" name="Oval 7"/>
          <p:cNvSpPr>
            <a:spLocks noChangeArrowheads="1"/>
          </p:cNvSpPr>
          <p:nvPr/>
        </p:nvSpPr>
        <p:spPr bwMode="auto">
          <a:xfrm>
            <a:off x="1608138" y="3525838"/>
            <a:ext cx="928687" cy="92868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3912" name="Oval 8"/>
          <p:cNvSpPr>
            <a:spLocks noChangeArrowheads="1"/>
          </p:cNvSpPr>
          <p:nvPr/>
        </p:nvSpPr>
        <p:spPr bwMode="auto">
          <a:xfrm>
            <a:off x="3179763" y="3517900"/>
            <a:ext cx="928687" cy="928688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3913" name="Oval 9"/>
          <p:cNvSpPr>
            <a:spLocks noChangeArrowheads="1"/>
          </p:cNvSpPr>
          <p:nvPr/>
        </p:nvSpPr>
        <p:spPr bwMode="auto">
          <a:xfrm>
            <a:off x="2241550" y="4583113"/>
            <a:ext cx="928688" cy="92868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3914" name="Oval 10"/>
          <p:cNvSpPr>
            <a:spLocks noChangeArrowheads="1"/>
          </p:cNvSpPr>
          <p:nvPr/>
        </p:nvSpPr>
        <p:spPr bwMode="auto">
          <a:xfrm>
            <a:off x="3189288" y="4575175"/>
            <a:ext cx="928687" cy="928688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3915" name="Oval 11"/>
          <p:cNvSpPr>
            <a:spLocks noChangeArrowheads="1"/>
          </p:cNvSpPr>
          <p:nvPr/>
        </p:nvSpPr>
        <p:spPr bwMode="auto">
          <a:xfrm>
            <a:off x="2251075" y="5672138"/>
            <a:ext cx="928688" cy="92868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3916" name="Oval 12"/>
          <p:cNvSpPr>
            <a:spLocks noChangeArrowheads="1"/>
          </p:cNvSpPr>
          <p:nvPr/>
        </p:nvSpPr>
        <p:spPr bwMode="auto">
          <a:xfrm>
            <a:off x="3198813" y="5664200"/>
            <a:ext cx="928687" cy="928688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3917" name="Rectangle 13"/>
          <p:cNvSpPr>
            <a:spLocks noChangeArrowheads="1"/>
          </p:cNvSpPr>
          <p:nvPr/>
        </p:nvSpPr>
        <p:spPr bwMode="auto">
          <a:xfrm>
            <a:off x="1403350" y="3463925"/>
            <a:ext cx="2909888" cy="1020763"/>
          </a:xfrm>
          <a:prstGeom prst="rect">
            <a:avLst/>
          </a:prstGeom>
          <a:noFill/>
          <a:ln w="28575">
            <a:solidFill>
              <a:srgbClr val="FF330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23918" name="Rectangle 14"/>
          <p:cNvSpPr>
            <a:spLocks noChangeArrowheads="1"/>
          </p:cNvSpPr>
          <p:nvPr/>
        </p:nvSpPr>
        <p:spPr bwMode="auto">
          <a:xfrm>
            <a:off x="1733550" y="4530725"/>
            <a:ext cx="2909888" cy="1020763"/>
          </a:xfrm>
          <a:prstGeom prst="rect">
            <a:avLst/>
          </a:prstGeom>
          <a:noFill/>
          <a:ln w="28575">
            <a:solidFill>
              <a:srgbClr val="FF330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23919" name="Text Box 15"/>
          <p:cNvSpPr txBox="1">
            <a:spLocks noChangeArrowheads="1"/>
          </p:cNvSpPr>
          <p:nvPr/>
        </p:nvSpPr>
        <p:spPr bwMode="auto">
          <a:xfrm>
            <a:off x="4021138" y="3535363"/>
            <a:ext cx="18303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en-US" sz="2400" dirty="0">
                <a:solidFill>
                  <a:srgbClr val="009999"/>
                </a:solidFill>
                <a:latin typeface="+mn-lt"/>
              </a:rPr>
              <a:t>“Before” phase</a:t>
            </a:r>
          </a:p>
        </p:txBody>
      </p:sp>
      <p:sp>
        <p:nvSpPr>
          <p:cNvPr id="123920" name="Text Box 16"/>
          <p:cNvSpPr txBox="1">
            <a:spLocks noChangeArrowheads="1"/>
          </p:cNvSpPr>
          <p:nvPr/>
        </p:nvSpPr>
        <p:spPr bwMode="auto">
          <a:xfrm>
            <a:off x="4341813" y="4613275"/>
            <a:ext cx="18415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en-US" sz="2400">
                <a:solidFill>
                  <a:srgbClr val="009999"/>
                </a:solidFill>
                <a:latin typeface="+mn-lt"/>
              </a:rPr>
              <a:t>“During” phase</a:t>
            </a:r>
          </a:p>
        </p:txBody>
      </p:sp>
      <p:sp>
        <p:nvSpPr>
          <p:cNvPr id="123921" name="Rectangle 17"/>
          <p:cNvSpPr>
            <a:spLocks noChangeArrowheads="1"/>
          </p:cNvSpPr>
          <p:nvPr/>
        </p:nvSpPr>
        <p:spPr bwMode="auto">
          <a:xfrm>
            <a:off x="2163763" y="5597525"/>
            <a:ext cx="2909887" cy="1020763"/>
          </a:xfrm>
          <a:prstGeom prst="rect">
            <a:avLst/>
          </a:prstGeom>
          <a:noFill/>
          <a:ln w="28575">
            <a:solidFill>
              <a:srgbClr val="FF330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23924" name="Text Box 20"/>
          <p:cNvSpPr txBox="1">
            <a:spLocks noChangeArrowheads="1"/>
          </p:cNvSpPr>
          <p:nvPr/>
        </p:nvSpPr>
        <p:spPr bwMode="auto">
          <a:xfrm>
            <a:off x="-84138" y="3722688"/>
            <a:ext cx="15287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altLang="en-US" sz="2400" dirty="0">
                <a:solidFill>
                  <a:srgbClr val="FF3300"/>
                </a:solidFill>
                <a:latin typeface="+mn-lt"/>
              </a:rPr>
              <a:t>system boundary</a:t>
            </a:r>
          </a:p>
        </p:txBody>
      </p:sp>
      <p:sp>
        <p:nvSpPr>
          <p:cNvPr id="123925" name="Text Box 21"/>
          <p:cNvSpPr txBox="1">
            <a:spLocks noChangeArrowheads="1"/>
          </p:cNvSpPr>
          <p:nvPr/>
        </p:nvSpPr>
        <p:spPr bwMode="auto">
          <a:xfrm>
            <a:off x="236538" y="4775200"/>
            <a:ext cx="15287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altLang="en-US" sz="2400">
                <a:solidFill>
                  <a:srgbClr val="FF3300"/>
                </a:solidFill>
                <a:latin typeface="+mn-lt"/>
              </a:rPr>
              <a:t>system boundary</a:t>
            </a:r>
          </a:p>
        </p:txBody>
      </p:sp>
      <p:sp>
        <p:nvSpPr>
          <p:cNvPr id="123926" name="Text Box 22"/>
          <p:cNvSpPr txBox="1">
            <a:spLocks noChangeArrowheads="1"/>
          </p:cNvSpPr>
          <p:nvPr/>
        </p:nvSpPr>
        <p:spPr bwMode="auto">
          <a:xfrm>
            <a:off x="663575" y="5886450"/>
            <a:ext cx="15287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altLang="en-US" sz="2400" dirty="0">
                <a:solidFill>
                  <a:srgbClr val="FF3300"/>
                </a:solidFill>
                <a:latin typeface="+mn-lt"/>
              </a:rPr>
              <a:t>system boundary</a:t>
            </a:r>
          </a:p>
        </p:txBody>
      </p:sp>
      <p:sp>
        <p:nvSpPr>
          <p:cNvPr id="16404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>
                <a:solidFill>
                  <a:srgbClr val="000000"/>
                </a:solidFill>
              </a:rPr>
              <a:t>Topic 2: Mechanics</a:t>
            </a:r>
            <a:br>
              <a:rPr lang="en-US" altLang="en-US" sz="2800" b="1" smtClean="0">
                <a:solidFill>
                  <a:srgbClr val="000000"/>
                </a:solidFill>
              </a:rPr>
            </a:br>
            <a:r>
              <a:rPr lang="en-US" altLang="en-US" sz="2800" smtClean="0">
                <a:solidFill>
                  <a:srgbClr val="000000"/>
                </a:solidFill>
              </a:rPr>
              <a:t>2.4 – Momentum and impulse</a:t>
            </a:r>
            <a:endParaRPr lang="en-US" altLang="en-US" sz="2400" smtClean="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23" name="Rectangle 26"/>
          <p:cNvSpPr>
            <a:spLocks noChangeArrowheads="1"/>
          </p:cNvSpPr>
          <p:nvPr/>
        </p:nvSpPr>
        <p:spPr bwMode="auto">
          <a:xfrm>
            <a:off x="6062663" y="1562100"/>
            <a:ext cx="2387600" cy="5308600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n-US" altLang="en-US" sz="2400" b="1" i="1" dirty="0" smtClean="0">
                <a:latin typeface="+mn-lt"/>
              </a:rPr>
              <a:t>FYI    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US" altLang="en-US" sz="2400" b="1" dirty="0" smtClean="0">
                <a:latin typeface="+mn-lt"/>
                <a:sym typeface="Symbol" pitchFamily="18" charset="2"/>
              </a:rPr>
              <a:t></a:t>
            </a:r>
            <a:r>
              <a:rPr lang="en-US" altLang="en-US" sz="2400" dirty="0" smtClean="0">
                <a:latin typeface="+mn-lt"/>
              </a:rPr>
              <a:t>A </a:t>
            </a:r>
            <a:r>
              <a:rPr lang="en-US" altLang="en-US" sz="2400" b="1" dirty="0" smtClean="0">
                <a:latin typeface="+mn-lt"/>
              </a:rPr>
              <a:t>system boundary</a:t>
            </a:r>
            <a:r>
              <a:rPr lang="en-US" altLang="en-US" sz="2400" dirty="0" smtClean="0">
                <a:latin typeface="+mn-lt"/>
              </a:rPr>
              <a:t> is the “area of interest” used by physicists in the study of complex processes.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US" altLang="en-US" sz="2400" b="1" dirty="0" smtClean="0">
                <a:solidFill>
                  <a:srgbClr val="000000"/>
                </a:solidFill>
                <a:latin typeface="Arial"/>
                <a:sym typeface="Symbol" pitchFamily="18" charset="2"/>
              </a:rPr>
              <a:t></a:t>
            </a:r>
            <a:r>
              <a:rPr lang="en-US" altLang="en-US" sz="2400" dirty="0" smtClean="0">
                <a:solidFill>
                  <a:srgbClr val="000000"/>
                </a:solidFill>
                <a:latin typeface="Arial"/>
              </a:rPr>
              <a:t>A </a:t>
            </a:r>
            <a:r>
              <a:rPr lang="en-US" altLang="en-US" sz="2400" b="1" dirty="0" smtClean="0">
                <a:solidFill>
                  <a:srgbClr val="000000"/>
                </a:solidFill>
                <a:latin typeface="Arial"/>
              </a:rPr>
              <a:t>closed</a:t>
            </a:r>
            <a:r>
              <a:rPr lang="en-US" altLang="en-US" sz="2400" dirty="0" smtClean="0">
                <a:solidFill>
                  <a:srgbClr val="000000"/>
                </a:solidFill>
                <a:latin typeface="Arial"/>
              </a:rPr>
              <a:t> system has no work done on its parts by external forces.</a:t>
            </a:r>
            <a:r>
              <a:rPr lang="en-US" altLang="en-US" sz="2400" dirty="0" smtClean="0">
                <a:latin typeface="+mn-lt"/>
              </a:rPr>
              <a:t> </a:t>
            </a:r>
          </a:p>
        </p:txBody>
      </p:sp>
      <p:sp>
        <p:nvSpPr>
          <p:cNvPr id="123922" name="Text Box 18"/>
          <p:cNvSpPr txBox="1">
            <a:spLocks noChangeArrowheads="1"/>
          </p:cNvSpPr>
          <p:nvPr/>
        </p:nvSpPr>
        <p:spPr bwMode="auto">
          <a:xfrm>
            <a:off x="4743450" y="5680075"/>
            <a:ext cx="16383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en-US" sz="2400" dirty="0">
                <a:solidFill>
                  <a:srgbClr val="009999"/>
                </a:solidFill>
                <a:latin typeface="+mn-lt"/>
              </a:rPr>
              <a:t>“After” phase</a:t>
            </a:r>
          </a:p>
        </p:txBody>
      </p:sp>
      <p:sp>
        <p:nvSpPr>
          <p:cNvPr id="123909" name="Oval 5"/>
          <p:cNvSpPr>
            <a:spLocks noChangeArrowheads="1"/>
          </p:cNvSpPr>
          <p:nvPr/>
        </p:nvSpPr>
        <p:spPr bwMode="auto">
          <a:xfrm>
            <a:off x="3179763" y="2363788"/>
            <a:ext cx="928687" cy="928687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3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39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illiard ball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39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39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39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3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39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illiard ball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39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239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3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3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33333E-6 L 0.09844 3.33333E-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illiard ball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39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239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1239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1239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1239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8" grpId="0" animBg="1"/>
      <p:bldP spid="123910" grpId="0" animBg="1"/>
      <p:bldP spid="123911" grpId="0" animBg="1"/>
      <p:bldP spid="123912" grpId="0" animBg="1"/>
      <p:bldP spid="123913" grpId="0" animBg="1"/>
      <p:bldP spid="123914" grpId="0" animBg="1"/>
      <p:bldP spid="123915" grpId="0" animBg="1"/>
      <p:bldP spid="123916" grpId="0" animBg="1"/>
      <p:bldP spid="123916" grpId="1" animBg="1"/>
      <p:bldP spid="123917" grpId="0" animBg="1"/>
      <p:bldP spid="123918" grpId="0" animBg="1"/>
      <p:bldP spid="123919" grpId="0"/>
      <p:bldP spid="123920" grpId="0"/>
      <p:bldP spid="123921" grpId="0" animBg="1"/>
      <p:bldP spid="123924" grpId="0"/>
      <p:bldP spid="123925" grpId="0"/>
      <p:bldP spid="123926" grpId="0"/>
      <p:bldP spid="123922" grpId="0"/>
      <p:bldP spid="123909" grpId="0" animBg="1"/>
      <p:bldP spid="123909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tangle 2"/>
          <p:cNvSpPr>
            <a:spLocks noChangeArrowheads="1"/>
          </p:cNvSpPr>
          <p:nvPr/>
        </p:nvSpPr>
        <p:spPr bwMode="auto">
          <a:xfrm>
            <a:off x="671513" y="1535113"/>
            <a:ext cx="7772400" cy="53086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400" i="1" dirty="0">
                <a:solidFill>
                  <a:srgbClr val="333399"/>
                </a:solidFill>
                <a:latin typeface="Arial"/>
              </a:rPr>
              <a:t>Collisions</a:t>
            </a:r>
            <a:r>
              <a:rPr lang="en-US" altLang="en-US" sz="2400" dirty="0">
                <a:latin typeface="+mn-lt"/>
              </a:rPr>
              <a:t>	</a:t>
            </a:r>
          </a:p>
          <a:p>
            <a:pPr>
              <a:spcBef>
                <a:spcPts val="400"/>
              </a:spcBef>
              <a:defRPr/>
            </a:pPr>
            <a:r>
              <a:rPr lang="en-US" altLang="en-US" sz="2400" dirty="0">
                <a:latin typeface="+mn-lt"/>
                <a:sym typeface="Symbol" pitchFamily="18" charset="2"/>
              </a:rPr>
              <a:t></a:t>
            </a:r>
            <a:r>
              <a:rPr lang="en-US" altLang="en-US" sz="2400" dirty="0">
                <a:latin typeface="+mn-lt"/>
              </a:rPr>
              <a:t>If we take a close-up look at a collision between two bodies, we can plot the force </a:t>
            </a:r>
            <a:r>
              <a:rPr lang="en-US" altLang="en-US" sz="2400" dirty="0">
                <a:solidFill>
                  <a:srgbClr val="000000"/>
                </a:solidFill>
                <a:latin typeface="Arial"/>
              </a:rPr>
              <a:t>acting on each mass during the collision </a:t>
            </a:r>
            <a:r>
              <a:rPr lang="en-US" altLang="en-US" sz="2400" dirty="0">
                <a:latin typeface="+mn-lt"/>
              </a:rPr>
              <a:t>vs. the time :</a:t>
            </a:r>
          </a:p>
          <a:p>
            <a:pPr>
              <a:spcBef>
                <a:spcPts val="400"/>
              </a:spcBef>
              <a:defRPr/>
            </a:pPr>
            <a:endParaRPr lang="en-US" altLang="en-US" sz="2400" b="1" dirty="0">
              <a:latin typeface="+mn-lt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4937125" y="3121025"/>
            <a:ext cx="4206875" cy="2012950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5957" name="Oval 5"/>
          <p:cNvSpPr>
            <a:spLocks noChangeArrowheads="1"/>
          </p:cNvSpPr>
          <p:nvPr/>
        </p:nvSpPr>
        <p:spPr bwMode="auto">
          <a:xfrm>
            <a:off x="1681163" y="3232150"/>
            <a:ext cx="519112" cy="51911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sp>
        <p:nvSpPr>
          <p:cNvPr id="125958" name="Oval 6"/>
          <p:cNvSpPr>
            <a:spLocks noChangeArrowheads="1"/>
          </p:cNvSpPr>
          <p:nvPr/>
        </p:nvSpPr>
        <p:spPr bwMode="auto">
          <a:xfrm>
            <a:off x="2195513" y="3232150"/>
            <a:ext cx="519112" cy="519113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7618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en-US" altLang="en-US" sz="2400">
              <a:latin typeface="+mn-lt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014413" y="3216275"/>
            <a:ext cx="519112" cy="519113"/>
            <a:chOff x="2450" y="2474"/>
            <a:chExt cx="327" cy="327"/>
          </a:xfrm>
        </p:grpSpPr>
        <p:sp>
          <p:nvSpPr>
            <p:cNvPr id="125961" name="Oval 9"/>
            <p:cNvSpPr>
              <a:spLocks noChangeArrowheads="1"/>
            </p:cNvSpPr>
            <p:nvPr/>
          </p:nvSpPr>
          <p:spPr bwMode="auto">
            <a:xfrm>
              <a:off x="2450" y="2474"/>
              <a:ext cx="327" cy="327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latin typeface="+mn-lt"/>
              </a:endParaRPr>
            </a:p>
          </p:txBody>
        </p:sp>
        <p:sp>
          <p:nvSpPr>
            <p:cNvPr id="15467" name="Text Box 10"/>
            <p:cNvSpPr txBox="1">
              <a:spLocks noChangeArrowheads="1"/>
            </p:cNvSpPr>
            <p:nvPr/>
          </p:nvSpPr>
          <p:spPr bwMode="auto">
            <a:xfrm>
              <a:off x="2489" y="2492"/>
              <a:ext cx="25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 b="1" dirty="0">
                  <a:solidFill>
                    <a:schemeClr val="bg1"/>
                  </a:solidFill>
                  <a:latin typeface="+mn-lt"/>
                </a:rPr>
                <a:t>A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2727325" y="3216275"/>
            <a:ext cx="519113" cy="519113"/>
            <a:chOff x="2774" y="2474"/>
            <a:chExt cx="327" cy="327"/>
          </a:xfrm>
        </p:grpSpPr>
        <p:sp>
          <p:nvSpPr>
            <p:cNvPr id="15464" name="Oval 12"/>
            <p:cNvSpPr>
              <a:spLocks noChangeArrowheads="1"/>
            </p:cNvSpPr>
            <p:nvPr/>
          </p:nvSpPr>
          <p:spPr bwMode="auto">
            <a:xfrm>
              <a:off x="2774" y="2474"/>
              <a:ext cx="327" cy="327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7618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en-US" altLang="en-US" sz="2400">
                <a:latin typeface="+mn-lt"/>
              </a:endParaRPr>
            </a:p>
          </p:txBody>
        </p:sp>
        <p:sp>
          <p:nvSpPr>
            <p:cNvPr id="15465" name="Text Box 13"/>
            <p:cNvSpPr txBox="1">
              <a:spLocks noChangeArrowheads="1"/>
            </p:cNvSpPr>
            <p:nvPr/>
          </p:nvSpPr>
          <p:spPr bwMode="auto">
            <a:xfrm>
              <a:off x="2815" y="2491"/>
              <a:ext cx="25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 b="1" dirty="0">
                  <a:solidFill>
                    <a:schemeClr val="bg1"/>
                  </a:solidFill>
                  <a:latin typeface="+mn-lt"/>
                </a:rPr>
                <a:t>B</a:t>
              </a: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1697038" y="4135438"/>
            <a:ext cx="519112" cy="519112"/>
            <a:chOff x="2450" y="2829"/>
            <a:chExt cx="327" cy="327"/>
          </a:xfrm>
        </p:grpSpPr>
        <p:sp>
          <p:nvSpPr>
            <p:cNvPr id="125967" name="Oval 15"/>
            <p:cNvSpPr>
              <a:spLocks noChangeArrowheads="1"/>
            </p:cNvSpPr>
            <p:nvPr/>
          </p:nvSpPr>
          <p:spPr bwMode="auto">
            <a:xfrm>
              <a:off x="2450" y="2829"/>
              <a:ext cx="327" cy="327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latin typeface="+mn-lt"/>
              </a:endParaRPr>
            </a:p>
          </p:txBody>
        </p:sp>
        <p:sp>
          <p:nvSpPr>
            <p:cNvPr id="15463" name="Text Box 16"/>
            <p:cNvSpPr txBox="1">
              <a:spLocks noChangeArrowheads="1"/>
            </p:cNvSpPr>
            <p:nvPr/>
          </p:nvSpPr>
          <p:spPr bwMode="auto">
            <a:xfrm>
              <a:off x="2489" y="2856"/>
              <a:ext cx="25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 b="1" dirty="0">
                  <a:solidFill>
                    <a:schemeClr val="bg1"/>
                  </a:solidFill>
                  <a:latin typeface="+mn-lt"/>
                </a:rPr>
                <a:t>A</a:t>
              </a:r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2179638" y="4135438"/>
            <a:ext cx="519112" cy="519112"/>
            <a:chOff x="2774" y="2829"/>
            <a:chExt cx="327" cy="327"/>
          </a:xfrm>
        </p:grpSpPr>
        <p:sp>
          <p:nvSpPr>
            <p:cNvPr id="15460" name="Oval 18"/>
            <p:cNvSpPr>
              <a:spLocks noChangeArrowheads="1"/>
            </p:cNvSpPr>
            <p:nvPr/>
          </p:nvSpPr>
          <p:spPr bwMode="auto">
            <a:xfrm>
              <a:off x="2774" y="2829"/>
              <a:ext cx="327" cy="327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7618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en-US" altLang="en-US" sz="2400">
                <a:latin typeface="+mn-lt"/>
              </a:endParaRPr>
            </a:p>
          </p:txBody>
        </p:sp>
        <p:sp>
          <p:nvSpPr>
            <p:cNvPr id="15461" name="Text Box 19"/>
            <p:cNvSpPr txBox="1">
              <a:spLocks noChangeArrowheads="1"/>
            </p:cNvSpPr>
            <p:nvPr/>
          </p:nvSpPr>
          <p:spPr bwMode="auto">
            <a:xfrm>
              <a:off x="2815" y="2855"/>
              <a:ext cx="25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 b="1" dirty="0">
                  <a:solidFill>
                    <a:schemeClr val="bg1"/>
                  </a:solidFill>
                  <a:latin typeface="+mn-lt"/>
                </a:rPr>
                <a:t>B</a:t>
              </a:r>
            </a:p>
          </p:txBody>
        </p: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1770063" y="4794250"/>
            <a:ext cx="488950" cy="519113"/>
            <a:chOff x="2450" y="3174"/>
            <a:chExt cx="327" cy="327"/>
          </a:xfrm>
        </p:grpSpPr>
        <p:sp>
          <p:nvSpPr>
            <p:cNvPr id="125973" name="Oval 21"/>
            <p:cNvSpPr>
              <a:spLocks noChangeArrowheads="1"/>
            </p:cNvSpPr>
            <p:nvPr/>
          </p:nvSpPr>
          <p:spPr bwMode="auto">
            <a:xfrm>
              <a:off x="2450" y="3174"/>
              <a:ext cx="327" cy="327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latin typeface="+mn-lt"/>
              </a:endParaRPr>
            </a:p>
          </p:txBody>
        </p:sp>
        <p:sp>
          <p:nvSpPr>
            <p:cNvPr id="15459" name="Text Box 22"/>
            <p:cNvSpPr txBox="1">
              <a:spLocks noChangeArrowheads="1"/>
            </p:cNvSpPr>
            <p:nvPr/>
          </p:nvSpPr>
          <p:spPr bwMode="auto">
            <a:xfrm>
              <a:off x="2488" y="3192"/>
              <a:ext cx="27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 b="1" dirty="0">
                  <a:solidFill>
                    <a:schemeClr val="bg1"/>
                  </a:solidFill>
                  <a:latin typeface="+mn-lt"/>
                </a:rPr>
                <a:t>A</a:t>
              </a:r>
            </a:p>
          </p:txBody>
        </p:sp>
      </p:grp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2195513" y="4794250"/>
            <a:ext cx="474662" cy="519113"/>
            <a:chOff x="2774" y="3174"/>
            <a:chExt cx="327" cy="327"/>
          </a:xfrm>
        </p:grpSpPr>
        <p:sp>
          <p:nvSpPr>
            <p:cNvPr id="15456" name="Oval 24"/>
            <p:cNvSpPr>
              <a:spLocks noChangeArrowheads="1"/>
            </p:cNvSpPr>
            <p:nvPr/>
          </p:nvSpPr>
          <p:spPr bwMode="auto">
            <a:xfrm>
              <a:off x="2774" y="3174"/>
              <a:ext cx="327" cy="327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7618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en-US" altLang="en-US" sz="2400">
                <a:latin typeface="+mn-lt"/>
              </a:endParaRPr>
            </a:p>
          </p:txBody>
        </p:sp>
        <p:sp>
          <p:nvSpPr>
            <p:cNvPr id="15457" name="Text Box 25"/>
            <p:cNvSpPr txBox="1">
              <a:spLocks noChangeArrowheads="1"/>
            </p:cNvSpPr>
            <p:nvPr/>
          </p:nvSpPr>
          <p:spPr bwMode="auto">
            <a:xfrm>
              <a:off x="2804" y="3191"/>
              <a:ext cx="28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 b="1" dirty="0">
                  <a:solidFill>
                    <a:schemeClr val="bg1"/>
                  </a:solidFill>
                  <a:latin typeface="+mn-lt"/>
                </a:rPr>
                <a:t>B</a:t>
              </a:r>
            </a:p>
          </p:txBody>
        </p:sp>
      </p:grpSp>
      <p:grpSp>
        <p:nvGrpSpPr>
          <p:cNvPr id="8" name="Group 26"/>
          <p:cNvGrpSpPr>
            <a:grpSpLocks/>
          </p:cNvGrpSpPr>
          <p:nvPr/>
        </p:nvGrpSpPr>
        <p:grpSpPr bwMode="auto">
          <a:xfrm>
            <a:off x="1697038" y="5486400"/>
            <a:ext cx="519112" cy="519113"/>
            <a:chOff x="2450" y="3520"/>
            <a:chExt cx="327" cy="327"/>
          </a:xfrm>
        </p:grpSpPr>
        <p:sp>
          <p:nvSpPr>
            <p:cNvPr id="125979" name="Oval 27"/>
            <p:cNvSpPr>
              <a:spLocks noChangeArrowheads="1"/>
            </p:cNvSpPr>
            <p:nvPr/>
          </p:nvSpPr>
          <p:spPr bwMode="auto">
            <a:xfrm>
              <a:off x="2450" y="3520"/>
              <a:ext cx="327" cy="327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latin typeface="+mn-lt"/>
              </a:endParaRPr>
            </a:p>
          </p:txBody>
        </p:sp>
        <p:sp>
          <p:nvSpPr>
            <p:cNvPr id="15455" name="Text Box 28"/>
            <p:cNvSpPr txBox="1">
              <a:spLocks noChangeArrowheads="1"/>
            </p:cNvSpPr>
            <p:nvPr/>
          </p:nvSpPr>
          <p:spPr bwMode="auto">
            <a:xfrm>
              <a:off x="2489" y="3548"/>
              <a:ext cx="25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 b="1" dirty="0">
                  <a:solidFill>
                    <a:schemeClr val="bg1"/>
                  </a:solidFill>
                  <a:latin typeface="+mn-lt"/>
                </a:rPr>
                <a:t>A</a:t>
              </a:r>
            </a:p>
          </p:txBody>
        </p:sp>
      </p:grpSp>
      <p:grpSp>
        <p:nvGrpSpPr>
          <p:cNvPr id="9" name="Group 29"/>
          <p:cNvGrpSpPr>
            <a:grpSpLocks/>
          </p:cNvGrpSpPr>
          <p:nvPr/>
        </p:nvGrpSpPr>
        <p:grpSpPr bwMode="auto">
          <a:xfrm>
            <a:off x="2179638" y="5486400"/>
            <a:ext cx="519112" cy="519113"/>
            <a:chOff x="2774" y="3520"/>
            <a:chExt cx="327" cy="327"/>
          </a:xfrm>
        </p:grpSpPr>
        <p:sp>
          <p:nvSpPr>
            <p:cNvPr id="15452" name="Oval 30"/>
            <p:cNvSpPr>
              <a:spLocks noChangeArrowheads="1"/>
            </p:cNvSpPr>
            <p:nvPr/>
          </p:nvSpPr>
          <p:spPr bwMode="auto">
            <a:xfrm>
              <a:off x="2774" y="3520"/>
              <a:ext cx="327" cy="327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7618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en-US" altLang="en-US" sz="2400">
                <a:latin typeface="+mn-lt"/>
              </a:endParaRPr>
            </a:p>
          </p:txBody>
        </p:sp>
        <p:sp>
          <p:nvSpPr>
            <p:cNvPr id="15453" name="Text Box 31"/>
            <p:cNvSpPr txBox="1">
              <a:spLocks noChangeArrowheads="1"/>
            </p:cNvSpPr>
            <p:nvPr/>
          </p:nvSpPr>
          <p:spPr bwMode="auto">
            <a:xfrm>
              <a:off x="2815" y="3547"/>
              <a:ext cx="25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 b="1" dirty="0">
                  <a:solidFill>
                    <a:schemeClr val="bg1"/>
                  </a:solidFill>
                  <a:latin typeface="+mn-lt"/>
                </a:rPr>
                <a:t>B</a:t>
              </a:r>
            </a:p>
          </p:txBody>
        </p:sp>
      </p:grpSp>
      <p:grpSp>
        <p:nvGrpSpPr>
          <p:cNvPr id="10" name="Group 32"/>
          <p:cNvGrpSpPr>
            <a:grpSpLocks/>
          </p:cNvGrpSpPr>
          <p:nvPr/>
        </p:nvGrpSpPr>
        <p:grpSpPr bwMode="auto">
          <a:xfrm>
            <a:off x="1009650" y="6161088"/>
            <a:ext cx="519113" cy="519112"/>
            <a:chOff x="2450" y="3883"/>
            <a:chExt cx="327" cy="327"/>
          </a:xfrm>
        </p:grpSpPr>
        <p:sp>
          <p:nvSpPr>
            <p:cNvPr id="125985" name="Oval 33"/>
            <p:cNvSpPr>
              <a:spLocks noChangeArrowheads="1"/>
            </p:cNvSpPr>
            <p:nvPr/>
          </p:nvSpPr>
          <p:spPr bwMode="auto">
            <a:xfrm>
              <a:off x="2450" y="3883"/>
              <a:ext cx="327" cy="327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latin typeface="+mn-lt"/>
              </a:endParaRPr>
            </a:p>
          </p:txBody>
        </p:sp>
        <p:sp>
          <p:nvSpPr>
            <p:cNvPr id="15451" name="Text Box 34"/>
            <p:cNvSpPr txBox="1">
              <a:spLocks noChangeArrowheads="1"/>
            </p:cNvSpPr>
            <p:nvPr/>
          </p:nvSpPr>
          <p:spPr bwMode="auto">
            <a:xfrm>
              <a:off x="2489" y="3903"/>
              <a:ext cx="25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 b="1" dirty="0">
                  <a:solidFill>
                    <a:schemeClr val="bg1"/>
                  </a:solidFill>
                  <a:latin typeface="+mn-lt"/>
                </a:rPr>
                <a:t>A</a:t>
              </a:r>
            </a:p>
          </p:txBody>
        </p:sp>
      </p:grpSp>
      <p:grpSp>
        <p:nvGrpSpPr>
          <p:cNvPr id="11" name="Group 35"/>
          <p:cNvGrpSpPr>
            <a:grpSpLocks/>
          </p:cNvGrpSpPr>
          <p:nvPr/>
        </p:nvGrpSpPr>
        <p:grpSpPr bwMode="auto">
          <a:xfrm>
            <a:off x="2773363" y="6161088"/>
            <a:ext cx="519112" cy="519112"/>
            <a:chOff x="2774" y="3883"/>
            <a:chExt cx="327" cy="327"/>
          </a:xfrm>
        </p:grpSpPr>
        <p:sp>
          <p:nvSpPr>
            <p:cNvPr id="15448" name="Oval 36"/>
            <p:cNvSpPr>
              <a:spLocks noChangeArrowheads="1"/>
            </p:cNvSpPr>
            <p:nvPr/>
          </p:nvSpPr>
          <p:spPr bwMode="auto">
            <a:xfrm>
              <a:off x="2774" y="3883"/>
              <a:ext cx="327" cy="327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7618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en-US" altLang="en-US" sz="2400">
                <a:latin typeface="+mn-lt"/>
              </a:endParaRPr>
            </a:p>
          </p:txBody>
        </p:sp>
        <p:sp>
          <p:nvSpPr>
            <p:cNvPr id="15449" name="Text Box 37"/>
            <p:cNvSpPr txBox="1">
              <a:spLocks noChangeArrowheads="1"/>
            </p:cNvSpPr>
            <p:nvPr/>
          </p:nvSpPr>
          <p:spPr bwMode="auto">
            <a:xfrm>
              <a:off x="2815" y="3902"/>
              <a:ext cx="25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 b="1" dirty="0">
                  <a:solidFill>
                    <a:schemeClr val="bg1"/>
                  </a:solidFill>
                  <a:latin typeface="+mn-lt"/>
                </a:rPr>
                <a:t>B</a:t>
              </a:r>
            </a:p>
          </p:txBody>
        </p:sp>
      </p:grpSp>
      <p:grpSp>
        <p:nvGrpSpPr>
          <p:cNvPr id="12" name="Group 38"/>
          <p:cNvGrpSpPr>
            <a:grpSpLocks/>
          </p:cNvGrpSpPr>
          <p:nvPr/>
        </p:nvGrpSpPr>
        <p:grpSpPr bwMode="auto">
          <a:xfrm>
            <a:off x="1495425" y="2960688"/>
            <a:ext cx="758825" cy="533400"/>
            <a:chOff x="2333" y="2305"/>
            <a:chExt cx="478" cy="336"/>
          </a:xfrm>
        </p:grpSpPr>
        <p:sp>
          <p:nvSpPr>
            <p:cNvPr id="15446" name="Line 39"/>
            <p:cNvSpPr>
              <a:spLocks noChangeShapeType="1"/>
            </p:cNvSpPr>
            <p:nvPr/>
          </p:nvSpPr>
          <p:spPr bwMode="auto">
            <a:xfrm>
              <a:off x="2381" y="2641"/>
              <a:ext cx="32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400">
                <a:latin typeface="+mn-lt"/>
              </a:endParaRPr>
            </a:p>
          </p:txBody>
        </p:sp>
        <p:sp>
          <p:nvSpPr>
            <p:cNvPr id="15447" name="Text Box 40"/>
            <p:cNvSpPr txBox="1">
              <a:spLocks noChangeArrowheads="1"/>
            </p:cNvSpPr>
            <p:nvPr/>
          </p:nvSpPr>
          <p:spPr bwMode="auto">
            <a:xfrm>
              <a:off x="2333" y="2305"/>
              <a:ext cx="47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en-US" sz="2400" b="1" i="1" dirty="0" err="1">
                  <a:solidFill>
                    <a:schemeClr val="accent2"/>
                  </a:solidFill>
                  <a:latin typeface="+mn-lt"/>
                </a:rPr>
                <a:t>v</a:t>
              </a:r>
              <a:r>
                <a:rPr lang="en-US" altLang="en-US" sz="2400" b="1" baseline="-25000" dirty="0" err="1">
                  <a:solidFill>
                    <a:schemeClr val="accent2"/>
                  </a:solidFill>
                  <a:latin typeface="+mn-lt"/>
                </a:rPr>
                <a:t>Ai</a:t>
              </a:r>
              <a:endParaRPr lang="en-US" altLang="en-US" sz="2400" b="1" i="1" dirty="0">
                <a:solidFill>
                  <a:schemeClr val="accent2"/>
                </a:solidFill>
                <a:latin typeface="+mn-lt"/>
              </a:endParaRPr>
            </a:p>
          </p:txBody>
        </p:sp>
      </p:grpSp>
      <p:grpSp>
        <p:nvGrpSpPr>
          <p:cNvPr id="13" name="Group 41"/>
          <p:cNvGrpSpPr>
            <a:grpSpLocks/>
          </p:cNvGrpSpPr>
          <p:nvPr/>
        </p:nvGrpSpPr>
        <p:grpSpPr bwMode="auto">
          <a:xfrm>
            <a:off x="474663" y="5992813"/>
            <a:ext cx="803275" cy="461962"/>
            <a:chOff x="1680" y="3777"/>
            <a:chExt cx="506" cy="291"/>
          </a:xfrm>
        </p:grpSpPr>
        <p:sp>
          <p:nvSpPr>
            <p:cNvPr id="15444" name="Line 42"/>
            <p:cNvSpPr>
              <a:spLocks noChangeShapeType="1"/>
            </p:cNvSpPr>
            <p:nvPr/>
          </p:nvSpPr>
          <p:spPr bwMode="auto">
            <a:xfrm>
              <a:off x="1680" y="4043"/>
              <a:ext cx="32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arrow" w="med" len="med"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2400">
                <a:latin typeface="+mn-lt"/>
              </a:endParaRPr>
            </a:p>
          </p:txBody>
        </p:sp>
        <p:sp>
          <p:nvSpPr>
            <p:cNvPr id="15445" name="Text Box 43"/>
            <p:cNvSpPr txBox="1">
              <a:spLocks noChangeArrowheads="1"/>
            </p:cNvSpPr>
            <p:nvPr/>
          </p:nvSpPr>
          <p:spPr bwMode="auto">
            <a:xfrm>
              <a:off x="1708" y="3777"/>
              <a:ext cx="47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en-US" sz="2400" b="1" i="1" dirty="0" err="1">
                  <a:solidFill>
                    <a:schemeClr val="accent2"/>
                  </a:solidFill>
                  <a:latin typeface="+mn-lt"/>
                </a:rPr>
                <a:t>v</a:t>
              </a:r>
              <a:r>
                <a:rPr lang="en-US" altLang="en-US" sz="2400" b="1" baseline="-25000" dirty="0" err="1">
                  <a:solidFill>
                    <a:schemeClr val="accent2"/>
                  </a:solidFill>
                  <a:latin typeface="+mn-lt"/>
                </a:rPr>
                <a:t>Af</a:t>
              </a:r>
              <a:endParaRPr lang="en-US" altLang="en-US" sz="2400" b="1" i="1" dirty="0">
                <a:solidFill>
                  <a:schemeClr val="accent2"/>
                </a:solidFill>
                <a:latin typeface="+mn-lt"/>
              </a:endParaRPr>
            </a:p>
          </p:txBody>
        </p:sp>
      </p:grpSp>
      <p:grpSp>
        <p:nvGrpSpPr>
          <p:cNvPr id="14" name="Group 44"/>
          <p:cNvGrpSpPr>
            <a:grpSpLocks/>
          </p:cNvGrpSpPr>
          <p:nvPr/>
        </p:nvGrpSpPr>
        <p:grpSpPr bwMode="auto">
          <a:xfrm>
            <a:off x="2195513" y="2967038"/>
            <a:ext cx="788987" cy="520700"/>
            <a:chOff x="3801" y="3725"/>
            <a:chExt cx="497" cy="328"/>
          </a:xfrm>
        </p:grpSpPr>
        <p:sp>
          <p:nvSpPr>
            <p:cNvPr id="15442" name="Line 45"/>
            <p:cNvSpPr>
              <a:spLocks noChangeShapeType="1"/>
            </p:cNvSpPr>
            <p:nvPr/>
          </p:nvSpPr>
          <p:spPr bwMode="auto">
            <a:xfrm>
              <a:off x="3801" y="4053"/>
              <a:ext cx="326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 type="arrow" w="med" len="med"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2400">
                <a:latin typeface="+mn-lt"/>
              </a:endParaRPr>
            </a:p>
          </p:txBody>
        </p:sp>
        <p:sp>
          <p:nvSpPr>
            <p:cNvPr id="15443" name="Text Box 46"/>
            <p:cNvSpPr txBox="1">
              <a:spLocks noChangeArrowheads="1"/>
            </p:cNvSpPr>
            <p:nvPr/>
          </p:nvSpPr>
          <p:spPr bwMode="auto">
            <a:xfrm>
              <a:off x="3820" y="3725"/>
              <a:ext cx="47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en-US" sz="2400" b="1" i="1" dirty="0" err="1">
                  <a:solidFill>
                    <a:srgbClr val="FF3300"/>
                  </a:solidFill>
                  <a:latin typeface="+mn-lt"/>
                </a:rPr>
                <a:t>v</a:t>
              </a:r>
              <a:r>
                <a:rPr lang="en-US" altLang="en-US" sz="2400" b="1" baseline="-25000" dirty="0" err="1">
                  <a:solidFill>
                    <a:srgbClr val="FF3300"/>
                  </a:solidFill>
                  <a:latin typeface="+mn-lt"/>
                </a:rPr>
                <a:t>Bi</a:t>
              </a:r>
              <a:endParaRPr lang="en-US" altLang="en-US" sz="2400" b="1" i="1" dirty="0">
                <a:solidFill>
                  <a:srgbClr val="FF3300"/>
                </a:solidFill>
                <a:latin typeface="+mn-lt"/>
              </a:endParaRPr>
            </a:p>
          </p:txBody>
        </p:sp>
      </p:grpSp>
      <p:grpSp>
        <p:nvGrpSpPr>
          <p:cNvPr id="15" name="Group 47"/>
          <p:cNvGrpSpPr>
            <a:grpSpLocks/>
          </p:cNvGrpSpPr>
          <p:nvPr/>
        </p:nvGrpSpPr>
        <p:grpSpPr bwMode="auto">
          <a:xfrm>
            <a:off x="3216275" y="5970588"/>
            <a:ext cx="758825" cy="461962"/>
            <a:chOff x="3986" y="2665"/>
            <a:chExt cx="478" cy="291"/>
          </a:xfrm>
        </p:grpSpPr>
        <p:sp>
          <p:nvSpPr>
            <p:cNvPr id="15440" name="Line 48"/>
            <p:cNvSpPr>
              <a:spLocks noChangeShapeType="1"/>
            </p:cNvSpPr>
            <p:nvPr/>
          </p:nvSpPr>
          <p:spPr bwMode="auto">
            <a:xfrm>
              <a:off x="4061" y="2939"/>
              <a:ext cx="326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400">
                <a:latin typeface="+mn-lt"/>
              </a:endParaRPr>
            </a:p>
          </p:txBody>
        </p:sp>
        <p:sp>
          <p:nvSpPr>
            <p:cNvPr id="15441" name="Text Box 49"/>
            <p:cNvSpPr txBox="1">
              <a:spLocks noChangeArrowheads="1"/>
            </p:cNvSpPr>
            <p:nvPr/>
          </p:nvSpPr>
          <p:spPr bwMode="auto">
            <a:xfrm>
              <a:off x="3986" y="2665"/>
              <a:ext cx="47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en-US" sz="2400" b="1" i="1" dirty="0" err="1">
                  <a:solidFill>
                    <a:srgbClr val="FF3300"/>
                  </a:solidFill>
                  <a:latin typeface="+mn-lt"/>
                </a:rPr>
                <a:t>v</a:t>
              </a:r>
              <a:r>
                <a:rPr lang="en-US" altLang="en-US" sz="2400" b="1" baseline="-25000" dirty="0" err="1">
                  <a:solidFill>
                    <a:srgbClr val="FF3300"/>
                  </a:solidFill>
                  <a:latin typeface="+mn-lt"/>
                </a:rPr>
                <a:t>Bf</a:t>
              </a:r>
              <a:endParaRPr lang="en-US" altLang="en-US" sz="2400" b="1" i="1" dirty="0">
                <a:solidFill>
                  <a:srgbClr val="FF3300"/>
                </a:solidFill>
                <a:latin typeface="+mn-lt"/>
              </a:endParaRPr>
            </a:p>
          </p:txBody>
        </p:sp>
      </p:grpSp>
      <p:sp>
        <p:nvSpPr>
          <p:cNvPr id="126002" name="Line 50"/>
          <p:cNvSpPr>
            <a:spLocks noChangeShapeType="1"/>
          </p:cNvSpPr>
          <p:nvPr/>
        </p:nvSpPr>
        <p:spPr bwMode="auto">
          <a:xfrm>
            <a:off x="2211388" y="4079875"/>
            <a:ext cx="3810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sp>
        <p:nvSpPr>
          <p:cNvPr id="126003" name="Line 51"/>
          <p:cNvSpPr>
            <a:spLocks noChangeShapeType="1"/>
          </p:cNvSpPr>
          <p:nvPr/>
        </p:nvSpPr>
        <p:spPr bwMode="auto">
          <a:xfrm>
            <a:off x="1814513" y="4079875"/>
            <a:ext cx="381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sp>
        <p:nvSpPr>
          <p:cNvPr id="126004" name="Line 52"/>
          <p:cNvSpPr>
            <a:spLocks noChangeShapeType="1"/>
          </p:cNvSpPr>
          <p:nvPr/>
        </p:nvSpPr>
        <p:spPr bwMode="auto">
          <a:xfrm>
            <a:off x="2208213" y="4749800"/>
            <a:ext cx="655637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sp>
        <p:nvSpPr>
          <p:cNvPr id="126005" name="Line 53"/>
          <p:cNvSpPr>
            <a:spLocks noChangeShapeType="1"/>
          </p:cNvSpPr>
          <p:nvPr/>
        </p:nvSpPr>
        <p:spPr bwMode="auto">
          <a:xfrm>
            <a:off x="1536700" y="4749800"/>
            <a:ext cx="655638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sp>
        <p:nvSpPr>
          <p:cNvPr id="126006" name="Line 54"/>
          <p:cNvSpPr>
            <a:spLocks noChangeShapeType="1"/>
          </p:cNvSpPr>
          <p:nvPr/>
        </p:nvSpPr>
        <p:spPr bwMode="auto">
          <a:xfrm>
            <a:off x="2195513" y="5435600"/>
            <a:ext cx="3810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sp>
        <p:nvSpPr>
          <p:cNvPr id="126007" name="Line 55"/>
          <p:cNvSpPr>
            <a:spLocks noChangeShapeType="1"/>
          </p:cNvSpPr>
          <p:nvPr/>
        </p:nvSpPr>
        <p:spPr bwMode="auto">
          <a:xfrm>
            <a:off x="1798638" y="5435600"/>
            <a:ext cx="381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sp>
        <p:nvSpPr>
          <p:cNvPr id="126008" name="Rectangle 56"/>
          <p:cNvSpPr>
            <a:spLocks noChangeArrowheads="1"/>
          </p:cNvSpPr>
          <p:nvPr/>
        </p:nvSpPr>
        <p:spPr bwMode="auto">
          <a:xfrm>
            <a:off x="733425" y="3105150"/>
            <a:ext cx="2757488" cy="706438"/>
          </a:xfrm>
          <a:prstGeom prst="rect">
            <a:avLst/>
          </a:prstGeom>
          <a:noFill/>
          <a:ln w="31750">
            <a:solidFill>
              <a:srgbClr val="FF33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altLang="en-US" sz="2400">
              <a:latin typeface="+mn-lt"/>
            </a:endParaRPr>
          </a:p>
        </p:txBody>
      </p:sp>
      <p:sp>
        <p:nvSpPr>
          <p:cNvPr id="126009" name="Rectangle 57"/>
          <p:cNvSpPr>
            <a:spLocks noChangeArrowheads="1"/>
          </p:cNvSpPr>
          <p:nvPr/>
        </p:nvSpPr>
        <p:spPr bwMode="auto">
          <a:xfrm>
            <a:off x="398463" y="6126163"/>
            <a:ext cx="3549650" cy="579437"/>
          </a:xfrm>
          <a:prstGeom prst="rect">
            <a:avLst/>
          </a:prstGeom>
          <a:noFill/>
          <a:ln w="31750">
            <a:solidFill>
              <a:srgbClr val="FF33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altLang="en-US" sz="2400">
              <a:latin typeface="+mn-lt"/>
            </a:endParaRPr>
          </a:p>
        </p:txBody>
      </p:sp>
      <p:sp>
        <p:nvSpPr>
          <p:cNvPr id="126010" name="Rectangle 58"/>
          <p:cNvSpPr>
            <a:spLocks noChangeArrowheads="1"/>
          </p:cNvSpPr>
          <p:nvPr/>
        </p:nvSpPr>
        <p:spPr bwMode="auto">
          <a:xfrm>
            <a:off x="1111250" y="3983038"/>
            <a:ext cx="2195513" cy="2027237"/>
          </a:xfrm>
          <a:prstGeom prst="rect">
            <a:avLst/>
          </a:prstGeom>
          <a:noFill/>
          <a:ln w="31750">
            <a:solidFill>
              <a:srgbClr val="FF33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altLang="en-US" sz="2400">
              <a:latin typeface="+mn-lt"/>
            </a:endParaRPr>
          </a:p>
        </p:txBody>
      </p:sp>
      <p:sp>
        <p:nvSpPr>
          <p:cNvPr id="126011" name="Text Box 59"/>
          <p:cNvSpPr txBox="1">
            <a:spLocks noChangeArrowheads="1"/>
          </p:cNvSpPr>
          <p:nvPr/>
        </p:nvSpPr>
        <p:spPr bwMode="auto">
          <a:xfrm>
            <a:off x="3317875" y="3024188"/>
            <a:ext cx="15525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en-US" sz="2400" dirty="0">
                <a:solidFill>
                  <a:srgbClr val="009999"/>
                </a:solidFill>
                <a:latin typeface="+mn-lt"/>
              </a:rPr>
              <a:t>“Before” phase</a:t>
            </a:r>
          </a:p>
        </p:txBody>
      </p:sp>
      <p:sp>
        <p:nvSpPr>
          <p:cNvPr id="126012" name="Text Box 60"/>
          <p:cNvSpPr txBox="1">
            <a:spLocks noChangeArrowheads="1"/>
          </p:cNvSpPr>
          <p:nvPr/>
        </p:nvSpPr>
        <p:spPr bwMode="auto">
          <a:xfrm>
            <a:off x="3130550" y="4572000"/>
            <a:ext cx="15541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en-US" sz="2400" dirty="0">
                <a:solidFill>
                  <a:srgbClr val="009999"/>
                </a:solidFill>
                <a:latin typeface="+mn-lt"/>
              </a:rPr>
              <a:t>“During” phase</a:t>
            </a:r>
          </a:p>
        </p:txBody>
      </p:sp>
      <p:sp>
        <p:nvSpPr>
          <p:cNvPr id="126013" name="Text Box 61"/>
          <p:cNvSpPr txBox="1">
            <a:spLocks noChangeArrowheads="1"/>
          </p:cNvSpPr>
          <p:nvPr/>
        </p:nvSpPr>
        <p:spPr bwMode="auto">
          <a:xfrm>
            <a:off x="3752850" y="5995988"/>
            <a:ext cx="13716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en-US" sz="2400" dirty="0">
                <a:solidFill>
                  <a:srgbClr val="009999"/>
                </a:solidFill>
                <a:latin typeface="+mn-lt"/>
              </a:rPr>
              <a:t>“After” phase</a:t>
            </a:r>
          </a:p>
        </p:txBody>
      </p:sp>
      <p:grpSp>
        <p:nvGrpSpPr>
          <p:cNvPr id="16" name="Group 62"/>
          <p:cNvGrpSpPr>
            <a:grpSpLocks/>
          </p:cNvGrpSpPr>
          <p:nvPr/>
        </p:nvGrpSpPr>
        <p:grpSpPr bwMode="auto">
          <a:xfrm>
            <a:off x="5145088" y="4286250"/>
            <a:ext cx="3935412" cy="508000"/>
            <a:chOff x="163" y="3293"/>
            <a:chExt cx="1651" cy="320"/>
          </a:xfrm>
        </p:grpSpPr>
        <p:sp>
          <p:nvSpPr>
            <p:cNvPr id="15438" name="Line 63"/>
            <p:cNvSpPr>
              <a:spLocks noChangeShapeType="1"/>
            </p:cNvSpPr>
            <p:nvPr/>
          </p:nvSpPr>
          <p:spPr bwMode="auto">
            <a:xfrm>
              <a:off x="163" y="3293"/>
              <a:ext cx="1651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400">
                <a:latin typeface="+mn-lt"/>
              </a:endParaRPr>
            </a:p>
          </p:txBody>
        </p:sp>
        <p:sp>
          <p:nvSpPr>
            <p:cNvPr id="15439" name="Text Box 64"/>
            <p:cNvSpPr txBox="1">
              <a:spLocks noChangeArrowheads="1"/>
            </p:cNvSpPr>
            <p:nvPr/>
          </p:nvSpPr>
          <p:spPr bwMode="auto">
            <a:xfrm>
              <a:off x="1681" y="3322"/>
              <a:ext cx="11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 i="1" dirty="0">
                  <a:solidFill>
                    <a:schemeClr val="bg1"/>
                  </a:solidFill>
                  <a:latin typeface="+mn-lt"/>
                </a:rPr>
                <a:t>t</a:t>
              </a:r>
            </a:p>
          </p:txBody>
        </p:sp>
      </p:grpSp>
      <p:grpSp>
        <p:nvGrpSpPr>
          <p:cNvPr id="17" name="Group 65"/>
          <p:cNvGrpSpPr>
            <a:grpSpLocks/>
          </p:cNvGrpSpPr>
          <p:nvPr/>
        </p:nvGrpSpPr>
        <p:grpSpPr bwMode="auto">
          <a:xfrm>
            <a:off x="5141913" y="3124200"/>
            <a:ext cx="371475" cy="1812925"/>
            <a:chOff x="259" y="2687"/>
            <a:chExt cx="234" cy="1163"/>
          </a:xfrm>
        </p:grpSpPr>
        <p:sp>
          <p:nvSpPr>
            <p:cNvPr id="15436" name="Line 66"/>
            <p:cNvSpPr>
              <a:spLocks noChangeShapeType="1"/>
            </p:cNvSpPr>
            <p:nvPr/>
          </p:nvSpPr>
          <p:spPr bwMode="auto">
            <a:xfrm flipV="1">
              <a:off x="259" y="2746"/>
              <a:ext cx="0" cy="110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400">
                <a:latin typeface="+mn-lt"/>
              </a:endParaRPr>
            </a:p>
          </p:txBody>
        </p:sp>
        <p:sp>
          <p:nvSpPr>
            <p:cNvPr id="15437" name="Text Box 67"/>
            <p:cNvSpPr txBox="1">
              <a:spLocks noChangeArrowheads="1"/>
            </p:cNvSpPr>
            <p:nvPr/>
          </p:nvSpPr>
          <p:spPr bwMode="auto">
            <a:xfrm>
              <a:off x="259" y="2687"/>
              <a:ext cx="234" cy="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 i="1" dirty="0">
                  <a:solidFill>
                    <a:schemeClr val="bg1"/>
                  </a:solidFill>
                  <a:latin typeface="+mn-lt"/>
                </a:rPr>
                <a:t>F</a:t>
              </a:r>
            </a:p>
          </p:txBody>
        </p:sp>
      </p:grpSp>
      <p:sp>
        <p:nvSpPr>
          <p:cNvPr id="126020" name="Line 68"/>
          <p:cNvSpPr>
            <a:spLocks noChangeShapeType="1"/>
          </p:cNvSpPr>
          <p:nvPr/>
        </p:nvSpPr>
        <p:spPr bwMode="auto">
          <a:xfrm>
            <a:off x="6146800" y="3292475"/>
            <a:ext cx="0" cy="1589088"/>
          </a:xfrm>
          <a:prstGeom prst="line">
            <a:avLst/>
          </a:prstGeom>
          <a:noFill/>
          <a:ln w="15875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sp>
        <p:nvSpPr>
          <p:cNvPr id="126021" name="Line 69"/>
          <p:cNvSpPr>
            <a:spLocks noChangeShapeType="1"/>
          </p:cNvSpPr>
          <p:nvPr/>
        </p:nvSpPr>
        <p:spPr bwMode="auto">
          <a:xfrm flipH="1">
            <a:off x="7778750" y="3292475"/>
            <a:ext cx="0" cy="1603375"/>
          </a:xfrm>
          <a:prstGeom prst="line">
            <a:avLst/>
          </a:prstGeom>
          <a:noFill/>
          <a:ln w="15875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sp>
        <p:nvSpPr>
          <p:cNvPr id="126022" name="Oval 70"/>
          <p:cNvSpPr>
            <a:spLocks noChangeArrowheads="1"/>
          </p:cNvSpPr>
          <p:nvPr/>
        </p:nvSpPr>
        <p:spPr bwMode="auto">
          <a:xfrm>
            <a:off x="5281613" y="4210050"/>
            <a:ext cx="88900" cy="889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altLang="en-US" sz="2400">
              <a:latin typeface="+mn-lt"/>
            </a:endParaRPr>
          </a:p>
        </p:txBody>
      </p:sp>
      <p:sp>
        <p:nvSpPr>
          <p:cNvPr id="126023" name="Oval 71"/>
          <p:cNvSpPr>
            <a:spLocks noChangeArrowheads="1"/>
          </p:cNvSpPr>
          <p:nvPr/>
        </p:nvSpPr>
        <p:spPr bwMode="auto">
          <a:xfrm>
            <a:off x="5283200" y="4287838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altLang="en-US" sz="2400">
              <a:latin typeface="+mn-lt"/>
            </a:endParaRPr>
          </a:p>
        </p:txBody>
      </p:sp>
      <p:sp>
        <p:nvSpPr>
          <p:cNvPr id="126024" name="Oval 72"/>
          <p:cNvSpPr>
            <a:spLocks noChangeArrowheads="1"/>
          </p:cNvSpPr>
          <p:nvPr/>
        </p:nvSpPr>
        <p:spPr bwMode="auto">
          <a:xfrm>
            <a:off x="5546725" y="4203700"/>
            <a:ext cx="88900" cy="889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altLang="en-US" sz="2400">
              <a:latin typeface="+mn-lt"/>
            </a:endParaRPr>
          </a:p>
        </p:txBody>
      </p:sp>
      <p:sp>
        <p:nvSpPr>
          <p:cNvPr id="126025" name="Oval 73"/>
          <p:cNvSpPr>
            <a:spLocks noChangeArrowheads="1"/>
          </p:cNvSpPr>
          <p:nvPr/>
        </p:nvSpPr>
        <p:spPr bwMode="auto">
          <a:xfrm>
            <a:off x="5548313" y="4281488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altLang="en-US" sz="2400">
              <a:latin typeface="+mn-lt"/>
            </a:endParaRPr>
          </a:p>
        </p:txBody>
      </p:sp>
      <p:sp>
        <p:nvSpPr>
          <p:cNvPr id="126026" name="Oval 74"/>
          <p:cNvSpPr>
            <a:spLocks noChangeArrowheads="1"/>
          </p:cNvSpPr>
          <p:nvPr/>
        </p:nvSpPr>
        <p:spPr bwMode="auto">
          <a:xfrm>
            <a:off x="5811838" y="4213225"/>
            <a:ext cx="88900" cy="889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altLang="en-US" sz="2400">
              <a:latin typeface="+mn-lt"/>
            </a:endParaRPr>
          </a:p>
        </p:txBody>
      </p:sp>
      <p:sp>
        <p:nvSpPr>
          <p:cNvPr id="126027" name="Oval 75"/>
          <p:cNvSpPr>
            <a:spLocks noChangeArrowheads="1"/>
          </p:cNvSpPr>
          <p:nvPr/>
        </p:nvSpPr>
        <p:spPr bwMode="auto">
          <a:xfrm>
            <a:off x="5813425" y="4291013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altLang="en-US" sz="2400">
              <a:latin typeface="+mn-lt"/>
            </a:endParaRPr>
          </a:p>
        </p:txBody>
      </p:sp>
      <p:sp>
        <p:nvSpPr>
          <p:cNvPr id="126028" name="Oval 76"/>
          <p:cNvSpPr>
            <a:spLocks noChangeArrowheads="1"/>
          </p:cNvSpPr>
          <p:nvPr/>
        </p:nvSpPr>
        <p:spPr bwMode="auto">
          <a:xfrm>
            <a:off x="6103938" y="4222750"/>
            <a:ext cx="88900" cy="889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altLang="en-US" sz="2400">
              <a:latin typeface="+mn-lt"/>
            </a:endParaRPr>
          </a:p>
        </p:txBody>
      </p:sp>
      <p:sp>
        <p:nvSpPr>
          <p:cNvPr id="126029" name="Oval 77"/>
          <p:cNvSpPr>
            <a:spLocks noChangeArrowheads="1"/>
          </p:cNvSpPr>
          <p:nvPr/>
        </p:nvSpPr>
        <p:spPr bwMode="auto">
          <a:xfrm>
            <a:off x="6105525" y="4300538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altLang="en-US" sz="2400">
              <a:latin typeface="+mn-lt"/>
            </a:endParaRPr>
          </a:p>
        </p:txBody>
      </p:sp>
      <p:sp>
        <p:nvSpPr>
          <p:cNvPr id="126030" name="Text Box 78"/>
          <p:cNvSpPr txBox="1">
            <a:spLocks noChangeArrowheads="1"/>
          </p:cNvSpPr>
          <p:nvPr/>
        </p:nvSpPr>
        <p:spPr bwMode="auto">
          <a:xfrm>
            <a:off x="5097463" y="3602038"/>
            <a:ext cx="10906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400" dirty="0">
                <a:solidFill>
                  <a:srgbClr val="009999"/>
                </a:solidFill>
                <a:latin typeface="+mn-lt"/>
              </a:rPr>
              <a:t>Before</a:t>
            </a:r>
          </a:p>
        </p:txBody>
      </p:sp>
      <p:sp>
        <p:nvSpPr>
          <p:cNvPr id="126031" name="Oval 79"/>
          <p:cNvSpPr>
            <a:spLocks noChangeArrowheads="1"/>
          </p:cNvSpPr>
          <p:nvPr/>
        </p:nvSpPr>
        <p:spPr bwMode="auto">
          <a:xfrm>
            <a:off x="6397625" y="4114800"/>
            <a:ext cx="88900" cy="889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altLang="en-US" sz="2400">
              <a:latin typeface="+mn-lt"/>
            </a:endParaRPr>
          </a:p>
        </p:txBody>
      </p:sp>
      <p:sp>
        <p:nvSpPr>
          <p:cNvPr id="126032" name="Oval 80"/>
          <p:cNvSpPr>
            <a:spLocks noChangeArrowheads="1"/>
          </p:cNvSpPr>
          <p:nvPr/>
        </p:nvSpPr>
        <p:spPr bwMode="auto">
          <a:xfrm>
            <a:off x="6399213" y="4397375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altLang="en-US" sz="2400">
              <a:latin typeface="+mn-lt"/>
            </a:endParaRPr>
          </a:p>
        </p:txBody>
      </p:sp>
      <p:sp>
        <p:nvSpPr>
          <p:cNvPr id="126033" name="Oval 81"/>
          <p:cNvSpPr>
            <a:spLocks noChangeArrowheads="1"/>
          </p:cNvSpPr>
          <p:nvPr/>
        </p:nvSpPr>
        <p:spPr bwMode="auto">
          <a:xfrm>
            <a:off x="6634163" y="3967163"/>
            <a:ext cx="88900" cy="889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altLang="en-US" sz="2400">
              <a:latin typeface="+mn-lt"/>
            </a:endParaRPr>
          </a:p>
        </p:txBody>
      </p:sp>
      <p:sp>
        <p:nvSpPr>
          <p:cNvPr id="126034" name="Oval 82"/>
          <p:cNvSpPr>
            <a:spLocks noChangeArrowheads="1"/>
          </p:cNvSpPr>
          <p:nvPr/>
        </p:nvSpPr>
        <p:spPr bwMode="auto">
          <a:xfrm>
            <a:off x="6635750" y="4575175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altLang="en-US" sz="2400">
              <a:latin typeface="+mn-lt"/>
            </a:endParaRPr>
          </a:p>
        </p:txBody>
      </p:sp>
      <p:sp>
        <p:nvSpPr>
          <p:cNvPr id="126035" name="Oval 83"/>
          <p:cNvSpPr>
            <a:spLocks noChangeArrowheads="1"/>
          </p:cNvSpPr>
          <p:nvPr/>
        </p:nvSpPr>
        <p:spPr bwMode="auto">
          <a:xfrm>
            <a:off x="6913563" y="3727450"/>
            <a:ext cx="88900" cy="889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altLang="en-US" sz="2400">
              <a:latin typeface="+mn-lt"/>
            </a:endParaRPr>
          </a:p>
        </p:txBody>
      </p:sp>
      <p:sp>
        <p:nvSpPr>
          <p:cNvPr id="126036" name="Oval 84"/>
          <p:cNvSpPr>
            <a:spLocks noChangeArrowheads="1"/>
          </p:cNvSpPr>
          <p:nvPr/>
        </p:nvSpPr>
        <p:spPr bwMode="auto">
          <a:xfrm>
            <a:off x="6915150" y="4814888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altLang="en-US" sz="2400">
              <a:latin typeface="+mn-lt"/>
            </a:endParaRPr>
          </a:p>
        </p:txBody>
      </p:sp>
      <p:sp>
        <p:nvSpPr>
          <p:cNvPr id="126037" name="Oval 85"/>
          <p:cNvSpPr>
            <a:spLocks noChangeArrowheads="1"/>
          </p:cNvSpPr>
          <p:nvPr/>
        </p:nvSpPr>
        <p:spPr bwMode="auto">
          <a:xfrm>
            <a:off x="7235825" y="3978275"/>
            <a:ext cx="88900" cy="889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altLang="en-US" sz="2400">
              <a:latin typeface="+mn-lt"/>
            </a:endParaRPr>
          </a:p>
        </p:txBody>
      </p:sp>
      <p:sp>
        <p:nvSpPr>
          <p:cNvPr id="126038" name="Oval 86"/>
          <p:cNvSpPr>
            <a:spLocks noChangeArrowheads="1"/>
          </p:cNvSpPr>
          <p:nvPr/>
        </p:nvSpPr>
        <p:spPr bwMode="auto">
          <a:xfrm>
            <a:off x="7237413" y="4530725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altLang="en-US" sz="2400">
              <a:latin typeface="+mn-lt"/>
            </a:endParaRPr>
          </a:p>
        </p:txBody>
      </p:sp>
      <p:sp>
        <p:nvSpPr>
          <p:cNvPr id="126039" name="Oval 87"/>
          <p:cNvSpPr>
            <a:spLocks noChangeArrowheads="1"/>
          </p:cNvSpPr>
          <p:nvPr/>
        </p:nvSpPr>
        <p:spPr bwMode="auto">
          <a:xfrm>
            <a:off x="7510463" y="4129088"/>
            <a:ext cx="88900" cy="889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altLang="en-US" sz="2400">
              <a:latin typeface="+mn-lt"/>
            </a:endParaRPr>
          </a:p>
        </p:txBody>
      </p:sp>
      <p:sp>
        <p:nvSpPr>
          <p:cNvPr id="126040" name="Oval 88"/>
          <p:cNvSpPr>
            <a:spLocks noChangeArrowheads="1"/>
          </p:cNvSpPr>
          <p:nvPr/>
        </p:nvSpPr>
        <p:spPr bwMode="auto">
          <a:xfrm>
            <a:off x="7512050" y="4368800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altLang="en-US" sz="2400">
              <a:latin typeface="+mn-lt"/>
            </a:endParaRPr>
          </a:p>
        </p:txBody>
      </p:sp>
      <p:sp>
        <p:nvSpPr>
          <p:cNvPr id="126041" name="Oval 89"/>
          <p:cNvSpPr>
            <a:spLocks noChangeArrowheads="1"/>
          </p:cNvSpPr>
          <p:nvPr/>
        </p:nvSpPr>
        <p:spPr bwMode="auto">
          <a:xfrm>
            <a:off x="7761288" y="4210050"/>
            <a:ext cx="88900" cy="889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altLang="en-US" sz="2400">
              <a:latin typeface="+mn-lt"/>
            </a:endParaRPr>
          </a:p>
        </p:txBody>
      </p:sp>
      <p:sp>
        <p:nvSpPr>
          <p:cNvPr id="126042" name="Oval 90"/>
          <p:cNvSpPr>
            <a:spLocks noChangeArrowheads="1"/>
          </p:cNvSpPr>
          <p:nvPr/>
        </p:nvSpPr>
        <p:spPr bwMode="auto">
          <a:xfrm>
            <a:off x="7762875" y="4287838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altLang="en-US" sz="2400">
              <a:latin typeface="+mn-lt"/>
            </a:endParaRPr>
          </a:p>
        </p:txBody>
      </p:sp>
      <p:sp>
        <p:nvSpPr>
          <p:cNvPr id="126043" name="Oval 91"/>
          <p:cNvSpPr>
            <a:spLocks noChangeArrowheads="1"/>
          </p:cNvSpPr>
          <p:nvPr/>
        </p:nvSpPr>
        <p:spPr bwMode="auto">
          <a:xfrm>
            <a:off x="8026400" y="4210050"/>
            <a:ext cx="88900" cy="889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altLang="en-US" sz="2400">
              <a:latin typeface="+mn-lt"/>
            </a:endParaRPr>
          </a:p>
        </p:txBody>
      </p:sp>
      <p:sp>
        <p:nvSpPr>
          <p:cNvPr id="126044" name="Oval 92"/>
          <p:cNvSpPr>
            <a:spLocks noChangeArrowheads="1"/>
          </p:cNvSpPr>
          <p:nvPr/>
        </p:nvSpPr>
        <p:spPr bwMode="auto">
          <a:xfrm>
            <a:off x="8027988" y="4287838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altLang="en-US" sz="2400">
              <a:latin typeface="+mn-lt"/>
            </a:endParaRPr>
          </a:p>
        </p:txBody>
      </p:sp>
      <p:sp>
        <p:nvSpPr>
          <p:cNvPr id="126045" name="Oval 93"/>
          <p:cNvSpPr>
            <a:spLocks noChangeArrowheads="1"/>
          </p:cNvSpPr>
          <p:nvPr/>
        </p:nvSpPr>
        <p:spPr bwMode="auto">
          <a:xfrm>
            <a:off x="8320088" y="4210050"/>
            <a:ext cx="88900" cy="889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altLang="en-US" sz="2400">
              <a:latin typeface="+mn-lt"/>
            </a:endParaRPr>
          </a:p>
        </p:txBody>
      </p:sp>
      <p:sp>
        <p:nvSpPr>
          <p:cNvPr id="126046" name="Oval 94"/>
          <p:cNvSpPr>
            <a:spLocks noChangeArrowheads="1"/>
          </p:cNvSpPr>
          <p:nvPr/>
        </p:nvSpPr>
        <p:spPr bwMode="auto">
          <a:xfrm>
            <a:off x="8321675" y="4287838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altLang="en-US" sz="2400">
              <a:latin typeface="+mn-lt"/>
            </a:endParaRPr>
          </a:p>
        </p:txBody>
      </p:sp>
      <p:sp>
        <p:nvSpPr>
          <p:cNvPr id="126047" name="Oval 95"/>
          <p:cNvSpPr>
            <a:spLocks noChangeArrowheads="1"/>
          </p:cNvSpPr>
          <p:nvPr/>
        </p:nvSpPr>
        <p:spPr bwMode="auto">
          <a:xfrm>
            <a:off x="8613775" y="4210050"/>
            <a:ext cx="88900" cy="889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altLang="en-US" sz="2400">
              <a:latin typeface="+mn-lt"/>
            </a:endParaRPr>
          </a:p>
        </p:txBody>
      </p:sp>
      <p:sp>
        <p:nvSpPr>
          <p:cNvPr id="126048" name="Oval 96"/>
          <p:cNvSpPr>
            <a:spLocks noChangeArrowheads="1"/>
          </p:cNvSpPr>
          <p:nvPr/>
        </p:nvSpPr>
        <p:spPr bwMode="auto">
          <a:xfrm>
            <a:off x="8615363" y="4287838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altLang="en-US" sz="2400">
              <a:latin typeface="+mn-lt"/>
            </a:endParaRPr>
          </a:p>
        </p:txBody>
      </p:sp>
      <p:sp>
        <p:nvSpPr>
          <p:cNvPr id="126049" name="Text Box 97"/>
          <p:cNvSpPr txBox="1">
            <a:spLocks noChangeArrowheads="1"/>
          </p:cNvSpPr>
          <p:nvPr/>
        </p:nvSpPr>
        <p:spPr bwMode="auto">
          <a:xfrm>
            <a:off x="6467475" y="3352800"/>
            <a:ext cx="1092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400" dirty="0">
                <a:solidFill>
                  <a:srgbClr val="009999"/>
                </a:solidFill>
                <a:latin typeface="+mn-lt"/>
              </a:rPr>
              <a:t>During</a:t>
            </a:r>
          </a:p>
        </p:txBody>
      </p:sp>
      <p:sp>
        <p:nvSpPr>
          <p:cNvPr id="126050" name="Text Box 98"/>
          <p:cNvSpPr txBox="1">
            <a:spLocks noChangeArrowheads="1"/>
          </p:cNvSpPr>
          <p:nvPr/>
        </p:nvSpPr>
        <p:spPr bwMode="auto">
          <a:xfrm>
            <a:off x="7983538" y="3613150"/>
            <a:ext cx="8334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400" dirty="0">
                <a:solidFill>
                  <a:srgbClr val="009999"/>
                </a:solidFill>
                <a:latin typeface="+mn-lt"/>
              </a:rPr>
              <a:t>After</a:t>
            </a:r>
          </a:p>
        </p:txBody>
      </p:sp>
      <p:sp>
        <p:nvSpPr>
          <p:cNvPr id="126051" name="Freeform 99"/>
          <p:cNvSpPr>
            <a:spLocks/>
          </p:cNvSpPr>
          <p:nvPr/>
        </p:nvSpPr>
        <p:spPr bwMode="auto">
          <a:xfrm>
            <a:off x="5313363" y="3756025"/>
            <a:ext cx="3398837" cy="552450"/>
          </a:xfrm>
          <a:custGeom>
            <a:avLst/>
            <a:gdLst>
              <a:gd name="T0" fmla="*/ 0 w 1194"/>
              <a:gd name="T1" fmla="*/ 1197075777 h 493"/>
              <a:gd name="T2" fmla="*/ 272176875 w 1194"/>
              <a:gd name="T3" fmla="*/ 1197075777 h 493"/>
              <a:gd name="T4" fmla="*/ 504031250 w 1194"/>
              <a:gd name="T5" fmla="*/ 1197075777 h 493"/>
              <a:gd name="T6" fmla="*/ 756046875 w 1194"/>
              <a:gd name="T7" fmla="*/ 1197075777 h 493"/>
              <a:gd name="T8" fmla="*/ 1010583450 w 1194"/>
              <a:gd name="T9" fmla="*/ 924898728 h 493"/>
              <a:gd name="T10" fmla="*/ 1239916875 w 1194"/>
              <a:gd name="T11" fmla="*/ 524192835 h 493"/>
              <a:gd name="T12" fmla="*/ 1471771250 w 1194"/>
              <a:gd name="T13" fmla="*/ 0 h 493"/>
              <a:gd name="T14" fmla="*/ 1703625625 w 1194"/>
              <a:gd name="T15" fmla="*/ 524192835 h 493"/>
              <a:gd name="T16" fmla="*/ 1998484700 w 1194"/>
              <a:gd name="T17" fmla="*/ 945059991 h 493"/>
              <a:gd name="T18" fmla="*/ 2147483647 w 1194"/>
              <a:gd name="T19" fmla="*/ 1176914514 h 493"/>
              <a:gd name="T20" fmla="*/ 2147483647 w 1194"/>
              <a:gd name="T21" fmla="*/ 1176914514 h 493"/>
              <a:gd name="T22" fmla="*/ 2147483647 w 1194"/>
              <a:gd name="T23" fmla="*/ 1176914514 h 493"/>
              <a:gd name="T24" fmla="*/ 2147483647 w 1194"/>
              <a:gd name="T25" fmla="*/ 1197075777 h 49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194" h="493">
                <a:moveTo>
                  <a:pt x="0" y="475"/>
                </a:moveTo>
                <a:cubicBezTo>
                  <a:pt x="37" y="475"/>
                  <a:pt x="75" y="475"/>
                  <a:pt x="108" y="475"/>
                </a:cubicBezTo>
                <a:cubicBezTo>
                  <a:pt x="141" y="475"/>
                  <a:pt x="168" y="475"/>
                  <a:pt x="200" y="475"/>
                </a:cubicBezTo>
                <a:cubicBezTo>
                  <a:pt x="232" y="475"/>
                  <a:pt x="267" y="493"/>
                  <a:pt x="300" y="475"/>
                </a:cubicBezTo>
                <a:cubicBezTo>
                  <a:pt x="333" y="457"/>
                  <a:pt x="369" y="411"/>
                  <a:pt x="401" y="367"/>
                </a:cubicBezTo>
                <a:cubicBezTo>
                  <a:pt x="433" y="323"/>
                  <a:pt x="462" y="269"/>
                  <a:pt x="492" y="208"/>
                </a:cubicBezTo>
                <a:cubicBezTo>
                  <a:pt x="522" y="147"/>
                  <a:pt x="553" y="0"/>
                  <a:pt x="584" y="0"/>
                </a:cubicBezTo>
                <a:cubicBezTo>
                  <a:pt x="615" y="0"/>
                  <a:pt x="641" y="146"/>
                  <a:pt x="676" y="208"/>
                </a:cubicBezTo>
                <a:cubicBezTo>
                  <a:pt x="711" y="270"/>
                  <a:pt x="757" y="332"/>
                  <a:pt x="793" y="375"/>
                </a:cubicBezTo>
                <a:cubicBezTo>
                  <a:pt x="829" y="418"/>
                  <a:pt x="860" y="452"/>
                  <a:pt x="893" y="467"/>
                </a:cubicBezTo>
                <a:cubicBezTo>
                  <a:pt x="926" y="482"/>
                  <a:pt x="961" y="467"/>
                  <a:pt x="993" y="467"/>
                </a:cubicBezTo>
                <a:cubicBezTo>
                  <a:pt x="1025" y="467"/>
                  <a:pt x="1052" y="466"/>
                  <a:pt x="1085" y="467"/>
                </a:cubicBezTo>
                <a:cubicBezTo>
                  <a:pt x="1118" y="468"/>
                  <a:pt x="1156" y="471"/>
                  <a:pt x="1194" y="475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sp>
        <p:nvSpPr>
          <p:cNvPr id="126052" name="Freeform 100"/>
          <p:cNvSpPr>
            <a:spLocks/>
          </p:cNvSpPr>
          <p:nvPr/>
        </p:nvSpPr>
        <p:spPr bwMode="auto">
          <a:xfrm flipV="1">
            <a:off x="5308600" y="4273550"/>
            <a:ext cx="3398838" cy="593725"/>
          </a:xfrm>
          <a:custGeom>
            <a:avLst/>
            <a:gdLst>
              <a:gd name="T0" fmla="*/ 0 w 1194"/>
              <a:gd name="T1" fmla="*/ 1197072660 h 493"/>
              <a:gd name="T2" fmla="*/ 272176875 w 1194"/>
              <a:gd name="T3" fmla="*/ 1197072660 h 493"/>
              <a:gd name="T4" fmla="*/ 504031250 w 1194"/>
              <a:gd name="T5" fmla="*/ 1197072660 h 493"/>
              <a:gd name="T6" fmla="*/ 756046875 w 1194"/>
              <a:gd name="T7" fmla="*/ 1197072660 h 493"/>
              <a:gd name="T8" fmla="*/ 1010583450 w 1194"/>
              <a:gd name="T9" fmla="*/ 924895959 h 493"/>
              <a:gd name="T10" fmla="*/ 1239916875 w 1194"/>
              <a:gd name="T11" fmla="*/ 524192165 h 493"/>
              <a:gd name="T12" fmla="*/ 1471771250 w 1194"/>
              <a:gd name="T13" fmla="*/ 0 h 493"/>
              <a:gd name="T14" fmla="*/ 1703625625 w 1194"/>
              <a:gd name="T15" fmla="*/ 524192165 h 493"/>
              <a:gd name="T16" fmla="*/ 1998484700 w 1194"/>
              <a:gd name="T17" fmla="*/ 945057196 h 493"/>
              <a:gd name="T18" fmla="*/ 2147483647 w 1194"/>
              <a:gd name="T19" fmla="*/ 1176911423 h 493"/>
              <a:gd name="T20" fmla="*/ 2147483647 w 1194"/>
              <a:gd name="T21" fmla="*/ 1176911423 h 493"/>
              <a:gd name="T22" fmla="*/ 2147483647 w 1194"/>
              <a:gd name="T23" fmla="*/ 1176911423 h 493"/>
              <a:gd name="T24" fmla="*/ 2147483647 w 1194"/>
              <a:gd name="T25" fmla="*/ 1197072660 h 49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194" h="493">
                <a:moveTo>
                  <a:pt x="0" y="475"/>
                </a:moveTo>
                <a:cubicBezTo>
                  <a:pt x="37" y="475"/>
                  <a:pt x="75" y="475"/>
                  <a:pt x="108" y="475"/>
                </a:cubicBezTo>
                <a:cubicBezTo>
                  <a:pt x="141" y="475"/>
                  <a:pt x="168" y="475"/>
                  <a:pt x="200" y="475"/>
                </a:cubicBezTo>
                <a:cubicBezTo>
                  <a:pt x="232" y="475"/>
                  <a:pt x="267" y="493"/>
                  <a:pt x="300" y="475"/>
                </a:cubicBezTo>
                <a:cubicBezTo>
                  <a:pt x="333" y="457"/>
                  <a:pt x="369" y="411"/>
                  <a:pt x="401" y="367"/>
                </a:cubicBezTo>
                <a:cubicBezTo>
                  <a:pt x="433" y="323"/>
                  <a:pt x="462" y="269"/>
                  <a:pt x="492" y="208"/>
                </a:cubicBezTo>
                <a:cubicBezTo>
                  <a:pt x="522" y="147"/>
                  <a:pt x="553" y="0"/>
                  <a:pt x="584" y="0"/>
                </a:cubicBezTo>
                <a:cubicBezTo>
                  <a:pt x="615" y="0"/>
                  <a:pt x="641" y="146"/>
                  <a:pt x="676" y="208"/>
                </a:cubicBezTo>
                <a:cubicBezTo>
                  <a:pt x="711" y="270"/>
                  <a:pt x="757" y="332"/>
                  <a:pt x="793" y="375"/>
                </a:cubicBezTo>
                <a:cubicBezTo>
                  <a:pt x="829" y="418"/>
                  <a:pt x="860" y="452"/>
                  <a:pt x="893" y="467"/>
                </a:cubicBezTo>
                <a:cubicBezTo>
                  <a:pt x="926" y="482"/>
                  <a:pt x="961" y="467"/>
                  <a:pt x="993" y="467"/>
                </a:cubicBezTo>
                <a:cubicBezTo>
                  <a:pt x="1025" y="467"/>
                  <a:pt x="1052" y="466"/>
                  <a:pt x="1085" y="467"/>
                </a:cubicBezTo>
                <a:cubicBezTo>
                  <a:pt x="1118" y="468"/>
                  <a:pt x="1156" y="471"/>
                  <a:pt x="1194" y="475"/>
                </a:cubicBezTo>
              </a:path>
            </a:pathLst>
          </a:custGeom>
          <a:noFill/>
          <a:ln w="28575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sp>
        <p:nvSpPr>
          <p:cNvPr id="126055" name="Text Box 103"/>
          <p:cNvSpPr txBox="1">
            <a:spLocks noChangeArrowheads="1"/>
          </p:cNvSpPr>
          <p:nvPr/>
        </p:nvSpPr>
        <p:spPr bwMode="auto">
          <a:xfrm>
            <a:off x="1163638" y="3903663"/>
            <a:ext cx="7588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400" b="1" i="1" dirty="0">
                <a:solidFill>
                  <a:schemeClr val="accent2"/>
                </a:solidFill>
                <a:latin typeface="+mn-lt"/>
              </a:rPr>
              <a:t>F</a:t>
            </a:r>
            <a:r>
              <a:rPr lang="en-US" altLang="en-US" sz="2400" b="1" baseline="-25000" dirty="0">
                <a:solidFill>
                  <a:schemeClr val="accent2"/>
                </a:solidFill>
                <a:latin typeface="+mn-lt"/>
              </a:rPr>
              <a:t>AB</a:t>
            </a:r>
            <a:endParaRPr lang="en-US" altLang="en-US" sz="2400" b="1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26056" name="Text Box 104"/>
          <p:cNvSpPr txBox="1">
            <a:spLocks noChangeArrowheads="1"/>
          </p:cNvSpPr>
          <p:nvPr/>
        </p:nvSpPr>
        <p:spPr bwMode="auto">
          <a:xfrm>
            <a:off x="2625725" y="3906838"/>
            <a:ext cx="7588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400" b="1" i="1" dirty="0">
                <a:solidFill>
                  <a:srgbClr val="FF3300"/>
                </a:solidFill>
                <a:latin typeface="+mn-lt"/>
              </a:rPr>
              <a:t>F</a:t>
            </a:r>
            <a:r>
              <a:rPr lang="en-US" altLang="en-US" sz="2400" b="1" baseline="-25000" dirty="0">
                <a:solidFill>
                  <a:srgbClr val="FF3300"/>
                </a:solidFill>
                <a:latin typeface="+mn-lt"/>
              </a:rPr>
              <a:t>BA</a:t>
            </a:r>
            <a:endParaRPr lang="en-US" altLang="en-US" sz="2400" b="1" i="1" dirty="0">
              <a:solidFill>
                <a:srgbClr val="FF3300"/>
              </a:solidFill>
              <a:latin typeface="+mn-lt"/>
            </a:endParaRPr>
          </a:p>
        </p:txBody>
      </p:sp>
      <p:sp>
        <p:nvSpPr>
          <p:cNvPr id="126057" name="Text Box 105"/>
          <p:cNvSpPr txBox="1">
            <a:spLocks noChangeArrowheads="1"/>
          </p:cNvSpPr>
          <p:nvPr/>
        </p:nvSpPr>
        <p:spPr bwMode="auto">
          <a:xfrm>
            <a:off x="1169988" y="4725988"/>
            <a:ext cx="7588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400" b="1" i="1" dirty="0">
                <a:solidFill>
                  <a:schemeClr val="accent2"/>
                </a:solidFill>
                <a:latin typeface="+mn-lt"/>
              </a:rPr>
              <a:t>F</a:t>
            </a:r>
            <a:r>
              <a:rPr lang="en-US" altLang="en-US" sz="2400" b="1" baseline="-25000" dirty="0">
                <a:solidFill>
                  <a:schemeClr val="accent2"/>
                </a:solidFill>
                <a:latin typeface="+mn-lt"/>
              </a:rPr>
              <a:t>AB</a:t>
            </a:r>
            <a:endParaRPr lang="en-US" altLang="en-US" sz="2400" b="1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26058" name="Text Box 106"/>
          <p:cNvSpPr txBox="1">
            <a:spLocks noChangeArrowheads="1"/>
          </p:cNvSpPr>
          <p:nvPr/>
        </p:nvSpPr>
        <p:spPr bwMode="auto">
          <a:xfrm>
            <a:off x="2655888" y="4729163"/>
            <a:ext cx="7588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400" b="1" i="1" dirty="0">
                <a:solidFill>
                  <a:srgbClr val="FF3300"/>
                </a:solidFill>
                <a:latin typeface="+mn-lt"/>
              </a:rPr>
              <a:t>F</a:t>
            </a:r>
            <a:r>
              <a:rPr lang="en-US" altLang="en-US" sz="2400" b="1" baseline="-25000" dirty="0">
                <a:solidFill>
                  <a:srgbClr val="FF3300"/>
                </a:solidFill>
                <a:latin typeface="+mn-lt"/>
              </a:rPr>
              <a:t>BA</a:t>
            </a:r>
            <a:endParaRPr lang="en-US" altLang="en-US" sz="2400" b="1" i="1" dirty="0">
              <a:solidFill>
                <a:srgbClr val="FF3300"/>
              </a:solidFill>
              <a:latin typeface="+mn-lt"/>
            </a:endParaRPr>
          </a:p>
        </p:txBody>
      </p:sp>
      <p:sp>
        <p:nvSpPr>
          <p:cNvPr id="126059" name="Text Box 107"/>
          <p:cNvSpPr txBox="1">
            <a:spLocks noChangeArrowheads="1"/>
          </p:cNvSpPr>
          <p:nvPr/>
        </p:nvSpPr>
        <p:spPr bwMode="auto">
          <a:xfrm>
            <a:off x="1192213" y="5210175"/>
            <a:ext cx="7588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400" b="1" i="1" dirty="0">
                <a:solidFill>
                  <a:schemeClr val="accent2"/>
                </a:solidFill>
                <a:latin typeface="+mn-lt"/>
              </a:rPr>
              <a:t>F</a:t>
            </a:r>
            <a:r>
              <a:rPr lang="en-US" altLang="en-US" sz="2400" b="1" baseline="-25000" dirty="0">
                <a:solidFill>
                  <a:schemeClr val="accent2"/>
                </a:solidFill>
                <a:latin typeface="+mn-lt"/>
              </a:rPr>
              <a:t>AB</a:t>
            </a:r>
            <a:endParaRPr lang="en-US" altLang="en-US" sz="2400" b="1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26060" name="Text Box 108"/>
          <p:cNvSpPr txBox="1">
            <a:spLocks noChangeArrowheads="1"/>
          </p:cNvSpPr>
          <p:nvPr/>
        </p:nvSpPr>
        <p:spPr bwMode="auto">
          <a:xfrm>
            <a:off x="2663825" y="5226050"/>
            <a:ext cx="7588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400" b="1" i="1" dirty="0">
                <a:solidFill>
                  <a:srgbClr val="FF3300"/>
                </a:solidFill>
                <a:latin typeface="+mn-lt"/>
              </a:rPr>
              <a:t>F</a:t>
            </a:r>
            <a:r>
              <a:rPr lang="en-US" altLang="en-US" sz="2400" b="1" baseline="-25000" dirty="0">
                <a:solidFill>
                  <a:srgbClr val="FF3300"/>
                </a:solidFill>
                <a:latin typeface="+mn-lt"/>
              </a:rPr>
              <a:t>BA</a:t>
            </a:r>
            <a:endParaRPr lang="en-US" altLang="en-US" sz="2400" b="1" i="1" dirty="0">
              <a:solidFill>
                <a:srgbClr val="FF3300"/>
              </a:solidFill>
              <a:latin typeface="+mn-lt"/>
            </a:endParaRPr>
          </a:p>
        </p:txBody>
      </p:sp>
      <p:sp>
        <p:nvSpPr>
          <p:cNvPr id="110" name="Rectangle 3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dirty="0" smtClean="0">
                <a:solidFill>
                  <a:srgbClr val="000000"/>
                </a:solidFill>
              </a:rPr>
              <a:t>Topic 2: Mechanics</a:t>
            </a:r>
            <a:br>
              <a:rPr lang="en-US" altLang="en-US" sz="2800" b="1" kern="0" dirty="0" smtClean="0">
                <a:solidFill>
                  <a:srgbClr val="000000"/>
                </a:solidFill>
              </a:rPr>
            </a:br>
            <a:r>
              <a:rPr lang="en-US" altLang="en-US" sz="2800" kern="0" dirty="0" smtClean="0">
                <a:solidFill>
                  <a:srgbClr val="000000"/>
                </a:solidFill>
              </a:rPr>
              <a:t>2.4 – Momentum and impulse</a:t>
            </a:r>
            <a:endParaRPr lang="en-US" altLang="en-US" sz="2400" kern="0" dirty="0" smtClean="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107" name="Rectangle 26"/>
          <p:cNvSpPr>
            <a:spLocks noChangeArrowheads="1"/>
          </p:cNvSpPr>
          <p:nvPr/>
        </p:nvSpPr>
        <p:spPr bwMode="auto">
          <a:xfrm>
            <a:off x="4937125" y="5275263"/>
            <a:ext cx="3513138" cy="1595437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n-US" altLang="en-US" sz="2400" b="1" i="1" dirty="0" smtClean="0">
                <a:latin typeface="+mn-lt"/>
              </a:rPr>
              <a:t>FYI    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US" altLang="en-US" sz="2400" b="1" dirty="0" smtClean="0">
                <a:latin typeface="+mn-lt"/>
                <a:sym typeface="Symbol" pitchFamily="18" charset="2"/>
              </a:rPr>
              <a:t></a:t>
            </a:r>
            <a:r>
              <a:rPr lang="en-US" altLang="en-US" sz="2400" dirty="0" smtClean="0">
                <a:latin typeface="+mn-lt"/>
              </a:rPr>
              <a:t>Note the perfect symmetry of the action-reaction force pairs.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63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0.52152 -3.7037E-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illiard ball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35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-0.48195 -3.7037E-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1259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1259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260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260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1260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6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6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1260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260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6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26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1260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260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26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26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1260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1260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1260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1260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1260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260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260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260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260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26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26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 nodeType="clickPar">
                      <p:stCondLst>
                        <p:cond delay="indefinite"/>
                      </p:stCondLst>
                      <p:childTnLst>
                        <p:par>
                          <p:cTn id="2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26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260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 nodeType="clickPar">
                      <p:stCondLst>
                        <p:cond delay="indefinite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00"/>
                                        <p:tgtEl>
                                          <p:spTgt spid="1260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 nodeType="clickPar">
                      <p:stCondLst>
                        <p:cond delay="indefinite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2" dur="500"/>
                                        <p:tgtEl>
                                          <p:spTgt spid="1260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 nodeType="clickPar">
                      <p:stCondLst>
                        <p:cond delay="indefinite"/>
                      </p:stCondLst>
                      <p:childTnLst>
                        <p:par>
                          <p:cTn id="2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1260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1260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 nodeType="clickPar">
                      <p:stCondLst>
                        <p:cond delay="indefinite"/>
                      </p:stCondLst>
                      <p:childTnLst>
                        <p:par>
                          <p:cTn id="2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1260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1260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 nodeType="clickPar">
                      <p:stCondLst>
                        <p:cond delay="indefinite"/>
                      </p:stCondLst>
                      <p:childTnLst>
                        <p:par>
                          <p:cTn id="2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1260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1260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 nodeType="clickPar">
                      <p:stCondLst>
                        <p:cond delay="indefinite"/>
                      </p:stCondLst>
                      <p:childTnLst>
                        <p:par>
                          <p:cTn id="2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1260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260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 nodeType="clickPar">
                      <p:stCondLst>
                        <p:cond delay="indefinite"/>
                      </p:stCondLst>
                      <p:childTnLst>
                        <p:par>
                          <p:cTn id="2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1260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1260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1260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1260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5" dur="500"/>
                                        <p:tgtEl>
                                          <p:spTgt spid="1260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 nodeType="clickPar">
                      <p:stCondLst>
                        <p:cond delay="indefinite"/>
                      </p:stCondLst>
                      <p:childTnLst>
                        <p:par>
                          <p:cTn id="2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0" dur="500"/>
                                        <p:tgtEl>
                                          <p:spTgt spid="1260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 nodeType="clickPar">
                      <p:stCondLst>
                        <p:cond delay="indefinite"/>
                      </p:stCondLst>
                      <p:childTnLst>
                        <p:par>
                          <p:cTn id="2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1260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1260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 nodeType="clickPar">
                      <p:stCondLst>
                        <p:cond delay="indefinite"/>
                      </p:stCondLst>
                      <p:childTnLst>
                        <p:par>
                          <p:cTn id="2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1260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1260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 nodeType="clickPar">
                      <p:stCondLst>
                        <p:cond delay="indefinite"/>
                      </p:stCondLst>
                      <p:childTnLst>
                        <p:par>
                          <p:cTn id="2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1260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1260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 nodeType="clickPar">
                      <p:stCondLst>
                        <p:cond delay="indefinite"/>
                      </p:stCondLst>
                      <p:childTnLst>
                        <p:par>
                          <p:cTn id="3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9" dur="500"/>
                                        <p:tgtEl>
                                          <p:spTgt spid="126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4" dur="5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5" dur="5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0" dur="500" fill="hold"/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1" dur="500" fill="hold"/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6" dur="2000"/>
                                        <p:tgtEl>
                                          <p:spTgt spid="126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1" dur="2000"/>
                                        <p:tgtEl>
                                          <p:spTgt spid="1260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25957" grpId="0" animBg="1"/>
      <p:bldP spid="125957" grpId="1" animBg="1"/>
      <p:bldP spid="125957" grpId="2" animBg="1"/>
      <p:bldP spid="125958" grpId="0" animBg="1"/>
      <p:bldP spid="125958" grpId="1" animBg="1"/>
      <p:bldP spid="125958" grpId="2" animBg="1"/>
      <p:bldP spid="126008" grpId="0" animBg="1"/>
      <p:bldP spid="126009" grpId="0" animBg="1"/>
      <p:bldP spid="126010" grpId="0" animBg="1"/>
      <p:bldP spid="126011" grpId="0"/>
      <p:bldP spid="126012" grpId="0"/>
      <p:bldP spid="126013" grpId="0"/>
      <p:bldP spid="126022" grpId="0" animBg="1"/>
      <p:bldP spid="126023" grpId="0" animBg="1"/>
      <p:bldP spid="126024" grpId="0" animBg="1"/>
      <p:bldP spid="126025" grpId="0" animBg="1"/>
      <p:bldP spid="126026" grpId="0" animBg="1"/>
      <p:bldP spid="126027" grpId="0" animBg="1"/>
      <p:bldP spid="126028" grpId="0" animBg="1"/>
      <p:bldP spid="126029" grpId="0" animBg="1"/>
      <p:bldP spid="126030" grpId="0"/>
      <p:bldP spid="126031" grpId="0" animBg="1"/>
      <p:bldP spid="126032" grpId="0" animBg="1"/>
      <p:bldP spid="126033" grpId="0" animBg="1"/>
      <p:bldP spid="126034" grpId="0" animBg="1"/>
      <p:bldP spid="126035" grpId="0" animBg="1"/>
      <p:bldP spid="126036" grpId="0" animBg="1"/>
      <p:bldP spid="126037" grpId="0" animBg="1"/>
      <p:bldP spid="126038" grpId="0" animBg="1"/>
      <p:bldP spid="126039" grpId="0" animBg="1"/>
      <p:bldP spid="126040" grpId="0" animBg="1"/>
      <p:bldP spid="126041" grpId="0" animBg="1"/>
      <p:bldP spid="126042" grpId="0" animBg="1"/>
      <p:bldP spid="126043" grpId="0" animBg="1"/>
      <p:bldP spid="126044" grpId="0" animBg="1"/>
      <p:bldP spid="126045" grpId="0" animBg="1"/>
      <p:bldP spid="126046" grpId="0" animBg="1"/>
      <p:bldP spid="126047" grpId="0" animBg="1"/>
      <p:bldP spid="126048" grpId="0" animBg="1"/>
      <p:bldP spid="126049" grpId="0"/>
      <p:bldP spid="126050" grpId="0"/>
      <p:bldP spid="126055" grpId="0"/>
      <p:bldP spid="126056" grpId="0"/>
      <p:bldP spid="126057" grpId="0"/>
      <p:bldP spid="126058" grpId="0"/>
      <p:bldP spid="126059" grpId="0"/>
      <p:bldP spid="12606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53086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i="1" dirty="0">
                <a:solidFill>
                  <a:srgbClr val="333399"/>
                </a:solidFill>
                <a:latin typeface="Arial" charset="0"/>
              </a:rPr>
              <a:t>Impulse and force – time graphs </a:t>
            </a:r>
            <a:r>
              <a:rPr lang="en-US" altLang="en-US" sz="2400" dirty="0">
                <a:latin typeface="Arial" charset="0"/>
              </a:rPr>
              <a:t>	</a:t>
            </a:r>
          </a:p>
          <a:p>
            <a:pPr>
              <a:spcBef>
                <a:spcPts val="400"/>
              </a:spcBef>
            </a:pPr>
            <a:r>
              <a:rPr lang="en-US" altLang="en-US" sz="2400" dirty="0">
                <a:latin typeface="Arial" charset="0"/>
                <a:sym typeface="Symbol" pitchFamily="18" charset="2"/>
              </a:rPr>
              <a:t></a:t>
            </a:r>
            <a:r>
              <a:rPr lang="en-US" altLang="en-US" sz="2400" dirty="0">
                <a:latin typeface="Arial" charset="0"/>
              </a:rPr>
              <a:t>Although the force varies                                                  with time, we can simplify it                                                      by “averaging it out</a:t>
            </a:r>
            <a:r>
              <a:rPr lang="en-US" altLang="en-US" sz="2400" i="1" dirty="0">
                <a:latin typeface="Arial" charset="0"/>
              </a:rPr>
              <a:t>”</a:t>
            </a:r>
            <a:r>
              <a:rPr lang="en-US" altLang="en-US" sz="2400" dirty="0">
                <a:latin typeface="Arial" charset="0"/>
              </a:rPr>
              <a:t> as follows:</a:t>
            </a:r>
            <a:endParaRPr lang="en-US" altLang="en-US" sz="2400" b="1" dirty="0">
              <a:latin typeface="Arial" charset="0"/>
            </a:endParaRPr>
          </a:p>
          <a:p>
            <a:pPr>
              <a:spcBef>
                <a:spcPts val="400"/>
              </a:spcBef>
            </a:pPr>
            <a:r>
              <a:rPr lang="en-US" altLang="en-US" sz="2400" dirty="0">
                <a:sym typeface="Symbol" pitchFamily="18" charset="2"/>
              </a:rPr>
              <a:t></a:t>
            </a:r>
            <a:r>
              <a:rPr lang="en-US" altLang="en-US" sz="2400" dirty="0">
                <a:latin typeface="Arial" charset="0"/>
              </a:rPr>
              <a:t>Imagine an ant farm (two                                              sheets of glass with sand in                                           between) filled with the sand in the shape of the above force curve:</a:t>
            </a:r>
          </a:p>
          <a:p>
            <a:pPr>
              <a:spcBef>
                <a:spcPts val="400"/>
              </a:spcBef>
            </a:pPr>
            <a:r>
              <a:rPr lang="en-US" altLang="en-US" sz="2400" dirty="0">
                <a:latin typeface="Arial" charset="0"/>
                <a:sym typeface="Symbol" pitchFamily="18" charset="2"/>
              </a:rPr>
              <a:t></a:t>
            </a:r>
            <a:r>
              <a:rPr lang="en-US" altLang="en-US" sz="2400" dirty="0">
                <a:latin typeface="Arial" charset="0"/>
              </a:rPr>
              <a:t>We now let the sand level itself out (by tapping or shaking the ant farm):</a:t>
            </a:r>
          </a:p>
          <a:p>
            <a:pPr>
              <a:spcBef>
                <a:spcPts val="400"/>
              </a:spcBef>
            </a:pPr>
            <a:r>
              <a:rPr lang="en-US" altLang="en-US" sz="2400" dirty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</a:t>
            </a:r>
            <a:r>
              <a:rPr lang="en-US" altLang="en-US" sz="2400" dirty="0">
                <a:latin typeface="Arial" charset="0"/>
              </a:rPr>
              <a:t>The area of the rectangle is the same as the area under the original force vs. time curve.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 </a:t>
            </a:r>
          </a:p>
          <a:p>
            <a:pPr>
              <a:spcBef>
                <a:spcPts val="400"/>
              </a:spcBef>
            </a:pPr>
            <a:r>
              <a:rPr lang="en-US" altLang="en-US" sz="2400" dirty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</a:t>
            </a:r>
            <a:r>
              <a:rPr lang="en-US" altLang="en-US" sz="2400" dirty="0">
                <a:latin typeface="Arial" charset="0"/>
              </a:rPr>
              <a:t>The </a:t>
            </a:r>
            <a:r>
              <a:rPr lang="en-US" altLang="en-US" sz="2400" b="1" dirty="0">
                <a:latin typeface="Arial" charset="0"/>
              </a:rPr>
              <a:t>average force </a:t>
            </a:r>
            <a:r>
              <a:rPr lang="en-US" altLang="en-US" sz="2400" i="1" dirty="0">
                <a:solidFill>
                  <a:srgbClr val="FF0000"/>
                </a:solidFill>
                <a:latin typeface="Arial" charset="0"/>
              </a:rPr>
              <a:t>F</a:t>
            </a:r>
            <a:r>
              <a:rPr lang="en-US" altLang="en-US" sz="2400" dirty="0">
                <a:latin typeface="Arial" charset="0"/>
              </a:rPr>
              <a:t> is the height of this rectangle.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149850" y="3060700"/>
            <a:ext cx="3725863" cy="461963"/>
            <a:chOff x="614" y="3671"/>
            <a:chExt cx="2004" cy="291"/>
          </a:xfrm>
        </p:grpSpPr>
        <p:sp>
          <p:nvSpPr>
            <p:cNvPr id="16419" name="Line 6"/>
            <p:cNvSpPr>
              <a:spLocks noChangeShapeType="1"/>
            </p:cNvSpPr>
            <p:nvPr/>
          </p:nvSpPr>
          <p:spPr bwMode="auto">
            <a:xfrm>
              <a:off x="614" y="3677"/>
              <a:ext cx="19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+mn-lt"/>
              </a:endParaRPr>
            </a:p>
          </p:txBody>
        </p:sp>
        <p:sp>
          <p:nvSpPr>
            <p:cNvPr id="16420" name="Text Box 7"/>
            <p:cNvSpPr txBox="1">
              <a:spLocks noChangeArrowheads="1"/>
            </p:cNvSpPr>
            <p:nvPr/>
          </p:nvSpPr>
          <p:spPr bwMode="auto">
            <a:xfrm>
              <a:off x="2448" y="3671"/>
              <a:ext cx="17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 i="1" dirty="0">
                  <a:latin typeface="+mn-lt"/>
                </a:rPr>
                <a:t>t</a:t>
              </a:r>
            </a:p>
          </p:txBody>
        </p:sp>
      </p:grpSp>
      <p:sp>
        <p:nvSpPr>
          <p:cNvPr id="128008" name="Freeform 8"/>
          <p:cNvSpPr>
            <a:spLocks/>
          </p:cNvSpPr>
          <p:nvPr/>
        </p:nvSpPr>
        <p:spPr bwMode="auto">
          <a:xfrm>
            <a:off x="5424488" y="2135188"/>
            <a:ext cx="3019425" cy="933450"/>
          </a:xfrm>
          <a:custGeom>
            <a:avLst/>
            <a:gdLst>
              <a:gd name="T0" fmla="*/ 0 w 1277"/>
              <a:gd name="T1" fmla="*/ 2147483647 h 576"/>
              <a:gd name="T2" fmla="*/ 2147483647 w 1277"/>
              <a:gd name="T3" fmla="*/ 2147483647 h 576"/>
              <a:gd name="T4" fmla="*/ 2147483647 w 1277"/>
              <a:gd name="T5" fmla="*/ 0 h 576"/>
              <a:gd name="T6" fmla="*/ 2147483647 w 1277"/>
              <a:gd name="T7" fmla="*/ 2147483647 h 576"/>
              <a:gd name="T8" fmla="*/ 2147483647 w 1277"/>
              <a:gd name="T9" fmla="*/ 2147483647 h 5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77"/>
              <a:gd name="T16" fmla="*/ 0 h 576"/>
              <a:gd name="T17" fmla="*/ 1277 w 1277"/>
              <a:gd name="T18" fmla="*/ 576 h 5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77" h="576">
                <a:moveTo>
                  <a:pt x="0" y="576"/>
                </a:moveTo>
                <a:cubicBezTo>
                  <a:pt x="105" y="532"/>
                  <a:pt x="211" y="489"/>
                  <a:pt x="317" y="393"/>
                </a:cubicBezTo>
                <a:cubicBezTo>
                  <a:pt x="423" y="297"/>
                  <a:pt x="527" y="0"/>
                  <a:pt x="634" y="0"/>
                </a:cubicBezTo>
                <a:cubicBezTo>
                  <a:pt x="741" y="0"/>
                  <a:pt x="853" y="297"/>
                  <a:pt x="960" y="393"/>
                </a:cubicBezTo>
                <a:cubicBezTo>
                  <a:pt x="1067" y="489"/>
                  <a:pt x="1172" y="532"/>
                  <a:pt x="1277" y="576"/>
                </a:cubicBezTo>
              </a:path>
            </a:pathLst>
          </a:custGeom>
          <a:solidFill>
            <a:srgbClr val="FF9933"/>
          </a:solidFill>
          <a:ln w="28575" cmpd="sng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sp>
        <p:nvSpPr>
          <p:cNvPr id="128011" name="Rectangle 11"/>
          <p:cNvSpPr>
            <a:spLocks noChangeArrowheads="1"/>
          </p:cNvSpPr>
          <p:nvPr/>
        </p:nvSpPr>
        <p:spPr bwMode="auto">
          <a:xfrm>
            <a:off x="5410200" y="2563813"/>
            <a:ext cx="3063875" cy="504825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altLang="en-US" sz="2400">
              <a:latin typeface="+mn-lt"/>
            </a:endParaRP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921250" y="1758950"/>
            <a:ext cx="503238" cy="1905000"/>
            <a:chOff x="1603" y="3187"/>
            <a:chExt cx="317" cy="759"/>
          </a:xfrm>
        </p:grpSpPr>
        <p:sp>
          <p:nvSpPr>
            <p:cNvPr id="16417" name="Line 13"/>
            <p:cNvSpPr>
              <a:spLocks noChangeShapeType="1"/>
            </p:cNvSpPr>
            <p:nvPr/>
          </p:nvSpPr>
          <p:spPr bwMode="auto">
            <a:xfrm flipV="1">
              <a:off x="1920" y="3187"/>
              <a:ext cx="0" cy="7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+mn-lt"/>
              </a:endParaRPr>
            </a:p>
          </p:txBody>
        </p:sp>
        <p:sp>
          <p:nvSpPr>
            <p:cNvPr id="16418" name="Text Box 14"/>
            <p:cNvSpPr txBox="1">
              <a:spLocks noChangeArrowheads="1"/>
            </p:cNvSpPr>
            <p:nvPr/>
          </p:nvSpPr>
          <p:spPr bwMode="auto">
            <a:xfrm rot="16200000">
              <a:off x="1555" y="3306"/>
              <a:ext cx="38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 i="1" dirty="0">
                  <a:solidFill>
                    <a:srgbClr val="FF0000"/>
                  </a:solidFill>
                  <a:latin typeface="+mn-lt"/>
                </a:rPr>
                <a:t>Force</a:t>
              </a:r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8591550" y="2560638"/>
            <a:ext cx="1162050" cy="638175"/>
            <a:chOff x="2938" y="1775"/>
            <a:chExt cx="625" cy="242"/>
          </a:xfrm>
        </p:grpSpPr>
        <p:sp>
          <p:nvSpPr>
            <p:cNvPr id="16412" name="Rectangle 21"/>
            <p:cNvSpPr>
              <a:spLocks noChangeArrowheads="1"/>
            </p:cNvSpPr>
            <p:nvPr/>
          </p:nvSpPr>
          <p:spPr bwMode="auto">
            <a:xfrm>
              <a:off x="3045" y="1801"/>
              <a:ext cx="518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altLang="en-US" sz="2400" i="1" dirty="0">
                  <a:solidFill>
                    <a:srgbClr val="FF0000"/>
                  </a:solidFill>
                  <a:latin typeface="+mn-lt"/>
                </a:rPr>
                <a:t>F</a:t>
              </a:r>
              <a:endParaRPr lang="en-US" altLang="en-US" sz="2400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16413" name="AutoShape 22"/>
            <p:cNvSpPr>
              <a:spLocks/>
            </p:cNvSpPr>
            <p:nvPr/>
          </p:nvSpPr>
          <p:spPr bwMode="auto">
            <a:xfrm>
              <a:off x="2938" y="1775"/>
              <a:ext cx="115" cy="183"/>
            </a:xfrm>
            <a:prstGeom prst="rightBrace">
              <a:avLst>
                <a:gd name="adj1" fmla="val 9368"/>
                <a:gd name="adj2" fmla="val 50000"/>
              </a:avLst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altLang="en-US" sz="2400">
                <a:latin typeface="+mn-lt"/>
              </a:endParaRPr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5432425" y="3121025"/>
            <a:ext cx="3022600" cy="622300"/>
            <a:chOff x="1579" y="2001"/>
            <a:chExt cx="1278" cy="392"/>
          </a:xfrm>
        </p:grpSpPr>
        <p:sp>
          <p:nvSpPr>
            <p:cNvPr id="16410" name="Rectangle 24"/>
            <p:cNvSpPr>
              <a:spLocks noChangeArrowheads="1"/>
            </p:cNvSpPr>
            <p:nvPr/>
          </p:nvSpPr>
          <p:spPr bwMode="auto">
            <a:xfrm>
              <a:off x="2129" y="2177"/>
              <a:ext cx="288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altLang="en-US" sz="2400" dirty="0">
                  <a:latin typeface="+mn-lt"/>
                </a:rPr>
                <a:t>∆</a:t>
              </a:r>
              <a:r>
                <a:rPr lang="en-US" altLang="en-US" sz="2400" i="1" dirty="0">
                  <a:latin typeface="+mn-lt"/>
                </a:rPr>
                <a:t>t</a:t>
              </a:r>
              <a:endParaRPr lang="en-US" altLang="en-US" sz="2400" dirty="0">
                <a:latin typeface="+mn-lt"/>
              </a:endParaRPr>
            </a:p>
          </p:txBody>
        </p:sp>
        <p:sp>
          <p:nvSpPr>
            <p:cNvPr id="16411" name="AutoShape 25"/>
            <p:cNvSpPr>
              <a:spLocks/>
            </p:cNvSpPr>
            <p:nvPr/>
          </p:nvSpPr>
          <p:spPr bwMode="auto">
            <a:xfrm rot="5400000">
              <a:off x="2117" y="1463"/>
              <a:ext cx="201" cy="1278"/>
            </a:xfrm>
            <a:prstGeom prst="rightBrace">
              <a:avLst>
                <a:gd name="adj1" fmla="val 52985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altLang="en-US" sz="2400">
                <a:latin typeface="+mn-lt"/>
              </a:endParaRPr>
            </a:p>
          </p:txBody>
        </p:sp>
      </p:grpSp>
      <p:sp>
        <p:nvSpPr>
          <p:cNvPr id="128037" name="Line 37"/>
          <p:cNvSpPr>
            <a:spLocks noChangeShapeType="1"/>
          </p:cNvSpPr>
          <p:nvPr/>
        </p:nvSpPr>
        <p:spPr bwMode="auto">
          <a:xfrm>
            <a:off x="3570288" y="636588"/>
            <a:ext cx="100012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" name="Rectangle 3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>
                <a:solidFill>
                  <a:srgbClr val="000000"/>
                </a:solidFill>
              </a:rPr>
              <a:t>Topic 2: Mechanics</a:t>
            </a:r>
            <a:br>
              <a:rPr lang="en-US" altLang="en-US" sz="2800" b="1" kern="0" smtClean="0">
                <a:solidFill>
                  <a:srgbClr val="000000"/>
                </a:solidFill>
              </a:rPr>
            </a:br>
            <a:r>
              <a:rPr lang="en-US" altLang="en-US" sz="2800" kern="0" smtClean="0">
                <a:solidFill>
                  <a:srgbClr val="000000"/>
                </a:solidFill>
              </a:rPr>
              <a:t>2.4 – Momentum and impulse</a:t>
            </a:r>
            <a:endParaRPr lang="en-US" altLang="en-US" sz="2400" kern="0" dirty="0" smtClean="0">
              <a:solidFill>
                <a:schemeClr val="tx1"/>
              </a:solidFill>
              <a:latin typeface="Courier New" pitchFamily="49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5443538" y="2560638"/>
            <a:ext cx="304006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5408613" y="1941513"/>
            <a:ext cx="3087687" cy="1169987"/>
            <a:chOff x="3705" y="1555"/>
            <a:chExt cx="1306" cy="422"/>
          </a:xfrm>
        </p:grpSpPr>
        <p:sp>
          <p:nvSpPr>
            <p:cNvPr id="16414" name="Rectangle 16"/>
            <p:cNvSpPr>
              <a:spLocks noChangeArrowheads="1"/>
            </p:cNvSpPr>
            <p:nvPr/>
          </p:nvSpPr>
          <p:spPr bwMode="auto">
            <a:xfrm>
              <a:off x="3715" y="1555"/>
              <a:ext cx="1287" cy="413"/>
            </a:xfrm>
            <a:prstGeom prst="rect">
              <a:avLst/>
            </a:prstGeom>
            <a:solidFill>
              <a:srgbClr val="BBE0E3">
                <a:alpha val="50195"/>
              </a:srgbClr>
            </a:solidFill>
            <a:ln w="9525">
              <a:solidFill>
                <a:schemeClr val="bg2">
                  <a:alpha val="52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altLang="en-US" sz="2400">
                <a:latin typeface="+mn-lt"/>
              </a:endParaRPr>
            </a:p>
          </p:txBody>
        </p:sp>
        <p:sp>
          <p:nvSpPr>
            <p:cNvPr id="16415" name="Line 17"/>
            <p:cNvSpPr>
              <a:spLocks noChangeShapeType="1"/>
            </p:cNvSpPr>
            <p:nvPr/>
          </p:nvSpPr>
          <p:spPr bwMode="auto">
            <a:xfrm>
              <a:off x="5011" y="1555"/>
              <a:ext cx="0" cy="422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  <a:alpha val="44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+mn-lt"/>
              </a:endParaRPr>
            </a:p>
          </p:txBody>
        </p:sp>
        <p:sp>
          <p:nvSpPr>
            <p:cNvPr id="16416" name="Line 18"/>
            <p:cNvSpPr>
              <a:spLocks noChangeShapeType="1"/>
            </p:cNvSpPr>
            <p:nvPr/>
          </p:nvSpPr>
          <p:spPr bwMode="auto">
            <a:xfrm>
              <a:off x="3705" y="1555"/>
              <a:ext cx="0" cy="422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  <a:alpha val="4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+mn-lt"/>
              </a:endParaRPr>
            </a:p>
          </p:txBody>
        </p:sp>
      </p:grpSp>
      <p:pic>
        <p:nvPicPr>
          <p:cNvPr id="42" name="Picture 41" descr="Ant Farm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7400" y="0"/>
            <a:ext cx="28956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4" descr="Ant.bmp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00FFFF"/>
              </a:clrFrom>
              <a:clrTo>
                <a:srgbClr val="00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50163" y="5465763"/>
            <a:ext cx="1493837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80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9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9" dur="5000"/>
                                        <p:tgtEl>
                                          <p:spTgt spid="1280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000"/>
                                        <p:tgtEl>
                                          <p:spTgt spid="128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28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11" grpId="0" animBg="1"/>
      <p:bldP spid="1280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47198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i="1">
                <a:solidFill>
                  <a:srgbClr val="333399"/>
                </a:solidFill>
                <a:latin typeface="Arial" charset="0"/>
              </a:rPr>
              <a:t>Impulse and force – time graphs </a:t>
            </a:r>
            <a:r>
              <a:rPr lang="en-US" altLang="en-US" sz="2400">
                <a:latin typeface="Arial" charset="0"/>
              </a:rPr>
              <a:t>	</a:t>
            </a:r>
          </a:p>
          <a:p>
            <a:pPr>
              <a:spcBef>
                <a:spcPts val="400"/>
              </a:spcBef>
            </a:pPr>
            <a:r>
              <a:rPr lang="en-US" altLang="en-US" sz="2400">
                <a:latin typeface="Arial" charset="0"/>
                <a:sym typeface="Symbol" pitchFamily="18" charset="2"/>
              </a:rPr>
              <a:t></a:t>
            </a:r>
            <a:r>
              <a:rPr lang="en-US" altLang="en-US" sz="2400">
                <a:latin typeface="Arial" charset="0"/>
              </a:rPr>
              <a:t>We define a new quantity                                                  called </a:t>
            </a:r>
            <a:r>
              <a:rPr lang="en-US" altLang="en-US" sz="2400" b="1">
                <a:latin typeface="Arial" charset="0"/>
              </a:rPr>
              <a:t>impulse</a:t>
            </a:r>
            <a:r>
              <a:rPr lang="en-US" altLang="en-US" sz="2400">
                <a:latin typeface="Arial" charset="0"/>
              </a:rPr>
              <a:t> </a:t>
            </a:r>
            <a:r>
              <a:rPr lang="en-US" altLang="en-US" sz="2400" i="1">
                <a:latin typeface="Arial" charset="0"/>
              </a:rPr>
              <a:t>J</a:t>
            </a:r>
            <a:r>
              <a:rPr lang="en-US" altLang="en-US" sz="2400">
                <a:latin typeface="Arial" charset="0"/>
              </a:rPr>
              <a:t> as the                                                           average force times the time. </a:t>
            </a:r>
          </a:p>
          <a:p>
            <a:pPr>
              <a:spcBef>
                <a:spcPts val="400"/>
              </a:spcBef>
            </a:pPr>
            <a:r>
              <a:rPr lang="en-US" altLang="en-US" sz="2400">
                <a:sym typeface="Symbol" pitchFamily="18" charset="2"/>
              </a:rPr>
              <a:t></a:t>
            </a:r>
            <a:r>
              <a:rPr lang="en-US" altLang="en-US" sz="2400">
                <a:latin typeface="Arial" charset="0"/>
              </a:rPr>
              <a:t>This amounts to the area                                                       under the force vs. time graph.</a:t>
            </a:r>
            <a:endParaRPr lang="en-US" altLang="en-US" sz="2400" b="1">
              <a:latin typeface="Arial" charset="0"/>
            </a:endParaRPr>
          </a:p>
          <a:p>
            <a:pPr>
              <a:spcBef>
                <a:spcPts val="400"/>
              </a:spcBef>
            </a:pPr>
            <a:endParaRPr lang="en-US" altLang="en-US" sz="2400">
              <a:sym typeface="Symbol" pitchFamily="18" charset="2"/>
            </a:endParaRPr>
          </a:p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en-US" altLang="en-US" sz="2400">
                <a:sym typeface="Symbol" pitchFamily="18" charset="2"/>
              </a:rPr>
              <a:t></a:t>
            </a:r>
            <a:r>
              <a:rPr lang="en-US" altLang="en-US" sz="2400">
                <a:latin typeface="Arial" charset="0"/>
              </a:rPr>
              <a:t>Since </a:t>
            </a:r>
            <a:r>
              <a:rPr lang="en-US" altLang="en-US" sz="2400" i="1">
                <a:solidFill>
                  <a:srgbClr val="000000"/>
                </a:solidFill>
                <a:latin typeface="Arial" charset="0"/>
              </a:rPr>
              <a:t>F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 = </a:t>
            </a:r>
            <a:r>
              <a:rPr lang="en-US" sz="2400">
                <a:latin typeface="Arial" charset="0"/>
                <a:sym typeface="Symbol" pitchFamily="18" charset="2"/>
              </a:rPr>
              <a:t></a:t>
            </a:r>
            <a:r>
              <a:rPr lang="en-US" altLang="en-US" sz="2400" i="1">
                <a:solidFill>
                  <a:srgbClr val="000000"/>
                </a:solidFill>
                <a:latin typeface="Arial" charset="0"/>
              </a:rPr>
              <a:t>p /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>
                <a:latin typeface="Arial" charset="0"/>
                <a:sym typeface="Symbol" pitchFamily="18" charset="2"/>
              </a:rPr>
              <a:t></a:t>
            </a:r>
            <a:r>
              <a:rPr lang="en-US" altLang="en-US" sz="2400" i="1">
                <a:solidFill>
                  <a:srgbClr val="000000"/>
                </a:solidFill>
                <a:latin typeface="Arial" charset="0"/>
              </a:rPr>
              <a:t>t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 we see that </a:t>
            </a:r>
            <a:r>
              <a:rPr lang="en-US" altLang="en-US" sz="2400" i="1">
                <a:latin typeface="Arial" charset="0"/>
                <a:cs typeface="Courier New" pitchFamily="49" charset="0"/>
                <a:sym typeface="Symbol" pitchFamily="18" charset="2"/>
              </a:rPr>
              <a:t>F</a:t>
            </a:r>
            <a:r>
              <a:rPr lang="en-US" altLang="en-US" sz="2400" i="1" baseline="-25000">
                <a:latin typeface="Arial" charset="0"/>
                <a:cs typeface="Courier New" pitchFamily="49" charset="0"/>
                <a:sym typeface="Symbol" pitchFamily="18" charset="2"/>
              </a:rPr>
              <a:t> 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∆</a:t>
            </a:r>
            <a:r>
              <a:rPr lang="en-US" altLang="en-US" sz="2400" i="1">
                <a:solidFill>
                  <a:srgbClr val="000000"/>
                </a:solidFill>
                <a:latin typeface="Arial" charset="0"/>
              </a:rPr>
              <a:t>t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 = </a:t>
            </a:r>
            <a:r>
              <a:rPr lang="en-US" sz="2400">
                <a:latin typeface="Arial" charset="0"/>
                <a:sym typeface="Symbol" pitchFamily="18" charset="2"/>
              </a:rPr>
              <a:t></a:t>
            </a:r>
            <a:r>
              <a:rPr lang="en-US" altLang="en-US" sz="2400" i="1">
                <a:solidFill>
                  <a:srgbClr val="000000"/>
                </a:solidFill>
                <a:latin typeface="Arial" charset="0"/>
              </a:rPr>
              <a:t>p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 and so we can interpret the impulse as the change in momentum of the object during the collision. </a:t>
            </a:r>
            <a:r>
              <a:rPr lang="en-US" altLang="en-US" sz="2400" i="1">
                <a:solidFill>
                  <a:srgbClr val="000000"/>
                </a:solidFill>
                <a:latin typeface="Arial" charset="0"/>
              </a:rPr>
              <a:t> </a:t>
            </a:r>
            <a:endParaRPr lang="en-US" altLang="en-US" sz="2400">
              <a:latin typeface="Arial" charset="0"/>
            </a:endParaRPr>
          </a:p>
        </p:txBody>
      </p:sp>
      <p:sp>
        <p:nvSpPr>
          <p:cNvPr id="128037" name="Line 37"/>
          <p:cNvSpPr>
            <a:spLocks noChangeShapeType="1"/>
          </p:cNvSpPr>
          <p:nvPr/>
        </p:nvSpPr>
        <p:spPr bwMode="auto">
          <a:xfrm>
            <a:off x="3570288" y="636588"/>
            <a:ext cx="100012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" name="Rectangle 3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>
                <a:solidFill>
                  <a:srgbClr val="000000"/>
                </a:solidFill>
              </a:rPr>
              <a:t>Topic 2: Mechanics</a:t>
            </a:r>
            <a:br>
              <a:rPr lang="en-US" altLang="en-US" sz="2800" b="1" kern="0" smtClean="0">
                <a:solidFill>
                  <a:srgbClr val="000000"/>
                </a:solidFill>
              </a:rPr>
            </a:br>
            <a:r>
              <a:rPr lang="en-US" altLang="en-US" sz="2800" kern="0" smtClean="0">
                <a:solidFill>
                  <a:srgbClr val="000000"/>
                </a:solidFill>
              </a:rPr>
              <a:t>2.4 – Momentum and impulse</a:t>
            </a:r>
            <a:endParaRPr lang="en-US" altLang="en-US" sz="2400" kern="0" dirty="0" smtClean="0">
              <a:solidFill>
                <a:schemeClr val="tx1"/>
              </a:solidFill>
              <a:latin typeface="Courier New" pitchFamily="49" charset="0"/>
            </a:endParaRP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5048250" y="1279525"/>
            <a:ext cx="4783138" cy="1603375"/>
            <a:chOff x="4923230" y="1398314"/>
            <a:chExt cx="4829671" cy="2330234"/>
          </a:xfrm>
        </p:grpSpPr>
        <p:grpSp>
          <p:nvGrpSpPr>
            <p:cNvPr id="19478" name="Group 5"/>
            <p:cNvGrpSpPr>
              <a:grpSpLocks/>
            </p:cNvGrpSpPr>
            <p:nvPr/>
          </p:nvGrpSpPr>
          <p:grpSpPr bwMode="auto">
            <a:xfrm>
              <a:off x="5150232" y="3060005"/>
              <a:ext cx="3681126" cy="665165"/>
              <a:chOff x="614" y="3671"/>
              <a:chExt cx="1980" cy="419"/>
            </a:xfrm>
          </p:grpSpPr>
          <p:sp>
            <p:nvSpPr>
              <p:cNvPr id="16419" name="Line 6"/>
              <p:cNvSpPr>
                <a:spLocks noChangeShapeType="1"/>
              </p:cNvSpPr>
              <p:nvPr/>
            </p:nvSpPr>
            <p:spPr bwMode="auto">
              <a:xfrm>
                <a:off x="614" y="3675"/>
                <a:ext cx="197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+mn-lt"/>
                </a:endParaRPr>
              </a:p>
            </p:txBody>
          </p:sp>
          <p:sp>
            <p:nvSpPr>
              <p:cNvPr id="16420" name="Text Box 7"/>
              <p:cNvSpPr txBox="1">
                <a:spLocks noChangeArrowheads="1"/>
              </p:cNvSpPr>
              <p:nvPr/>
            </p:nvSpPr>
            <p:spPr bwMode="auto">
              <a:xfrm>
                <a:off x="2448" y="3671"/>
                <a:ext cx="146" cy="4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en-US" sz="2400" i="1" dirty="0">
                    <a:latin typeface="+mn-lt"/>
                  </a:rPr>
                  <a:t>t</a:t>
                </a:r>
              </a:p>
            </p:txBody>
          </p:sp>
        </p:grpSp>
        <p:sp>
          <p:nvSpPr>
            <p:cNvPr id="128011" name="Rectangle 11"/>
            <p:cNvSpPr>
              <a:spLocks noChangeArrowheads="1"/>
            </p:cNvSpPr>
            <p:nvPr/>
          </p:nvSpPr>
          <p:spPr bwMode="auto">
            <a:xfrm>
              <a:off x="5410525" y="2563432"/>
              <a:ext cx="3064829" cy="505268"/>
            </a:xfrm>
            <a:prstGeom prst="rect">
              <a:avLst/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altLang="en-US" sz="2400">
                <a:latin typeface="+mn-lt"/>
              </a:endParaRPr>
            </a:p>
          </p:txBody>
        </p:sp>
        <p:grpSp>
          <p:nvGrpSpPr>
            <p:cNvPr id="19480" name="Group 12"/>
            <p:cNvGrpSpPr>
              <a:grpSpLocks/>
            </p:cNvGrpSpPr>
            <p:nvPr/>
          </p:nvGrpSpPr>
          <p:grpSpPr bwMode="auto">
            <a:xfrm>
              <a:off x="4923230" y="1398314"/>
              <a:ext cx="501649" cy="1907589"/>
              <a:chOff x="1604" y="2763"/>
              <a:chExt cx="316" cy="1183"/>
            </a:xfrm>
          </p:grpSpPr>
          <p:sp>
            <p:nvSpPr>
              <p:cNvPr id="16417" name="Line 13"/>
              <p:cNvSpPr>
                <a:spLocks noChangeShapeType="1"/>
              </p:cNvSpPr>
              <p:nvPr/>
            </p:nvSpPr>
            <p:spPr bwMode="auto">
              <a:xfrm flipV="1">
                <a:off x="1920" y="3187"/>
                <a:ext cx="0" cy="7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+mn-lt"/>
                </a:endParaRPr>
              </a:p>
            </p:txBody>
          </p:sp>
          <p:sp>
            <p:nvSpPr>
              <p:cNvPr id="16418" name="Text Box 14"/>
              <p:cNvSpPr txBox="1">
                <a:spLocks noChangeArrowheads="1"/>
              </p:cNvSpPr>
              <p:nvPr/>
            </p:nvSpPr>
            <p:spPr bwMode="auto">
              <a:xfrm rot="16200000">
                <a:off x="1209" y="3158"/>
                <a:ext cx="1082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en-US" sz="2400" i="1" dirty="0">
                    <a:solidFill>
                      <a:srgbClr val="FF0000"/>
                    </a:solidFill>
                    <a:latin typeface="+mn-lt"/>
                  </a:rPr>
                  <a:t>Force</a:t>
                </a:r>
              </a:p>
            </p:txBody>
          </p:sp>
        </p:grpSp>
        <p:grpSp>
          <p:nvGrpSpPr>
            <p:cNvPr id="19481" name="Group 20"/>
            <p:cNvGrpSpPr>
              <a:grpSpLocks/>
            </p:cNvGrpSpPr>
            <p:nvPr/>
          </p:nvGrpSpPr>
          <p:grpSpPr bwMode="auto">
            <a:xfrm>
              <a:off x="8592201" y="2526918"/>
              <a:ext cx="1160700" cy="568862"/>
              <a:chOff x="2938" y="1762"/>
              <a:chExt cx="625" cy="216"/>
            </a:xfrm>
          </p:grpSpPr>
          <p:sp>
            <p:nvSpPr>
              <p:cNvPr id="16412" name="Rectangle 21"/>
              <p:cNvSpPr>
                <a:spLocks noChangeArrowheads="1"/>
              </p:cNvSpPr>
              <p:nvPr/>
            </p:nvSpPr>
            <p:spPr bwMode="auto">
              <a:xfrm>
                <a:off x="3045" y="1762"/>
                <a:ext cx="518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90000"/>
                  </a:lnSpc>
                  <a:spcBef>
                    <a:spcPct val="20000"/>
                  </a:spcBef>
                  <a:defRPr/>
                </a:pPr>
                <a:r>
                  <a:rPr lang="en-US" altLang="en-US" sz="2400" i="1" dirty="0">
                    <a:solidFill>
                      <a:srgbClr val="FF0000"/>
                    </a:solidFill>
                    <a:latin typeface="+mn-lt"/>
                  </a:rPr>
                  <a:t>F</a:t>
                </a:r>
                <a:endParaRPr lang="en-US" altLang="en-US" sz="2400" dirty="0">
                  <a:solidFill>
                    <a:srgbClr val="FF0000"/>
                  </a:solidFill>
                  <a:latin typeface="+mn-lt"/>
                </a:endParaRPr>
              </a:p>
            </p:txBody>
          </p:sp>
          <p:sp>
            <p:nvSpPr>
              <p:cNvPr id="16413" name="AutoShape 22"/>
              <p:cNvSpPr>
                <a:spLocks/>
              </p:cNvSpPr>
              <p:nvPr/>
            </p:nvSpPr>
            <p:spPr bwMode="auto">
              <a:xfrm>
                <a:off x="2938" y="1775"/>
                <a:ext cx="115" cy="183"/>
              </a:xfrm>
              <a:prstGeom prst="rightBrace">
                <a:avLst>
                  <a:gd name="adj1" fmla="val 9368"/>
                  <a:gd name="adj2" fmla="val 50000"/>
                </a:avLst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</p:grpSp>
        <p:grpSp>
          <p:nvGrpSpPr>
            <p:cNvPr id="19482" name="Group 23"/>
            <p:cNvGrpSpPr>
              <a:grpSpLocks/>
            </p:cNvGrpSpPr>
            <p:nvPr/>
          </p:nvGrpSpPr>
          <p:grpSpPr bwMode="auto">
            <a:xfrm>
              <a:off x="5432807" y="3106248"/>
              <a:ext cx="3021878" cy="622300"/>
              <a:chOff x="1579" y="2001"/>
              <a:chExt cx="1278" cy="392"/>
            </a:xfrm>
          </p:grpSpPr>
          <p:sp>
            <p:nvSpPr>
              <p:cNvPr id="16410" name="Rectangle 24"/>
              <p:cNvSpPr>
                <a:spLocks noChangeArrowheads="1"/>
              </p:cNvSpPr>
              <p:nvPr/>
            </p:nvSpPr>
            <p:spPr bwMode="auto">
              <a:xfrm>
                <a:off x="2129" y="2176"/>
                <a:ext cx="288" cy="2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90000"/>
                  </a:lnSpc>
                  <a:spcBef>
                    <a:spcPct val="20000"/>
                  </a:spcBef>
                  <a:defRPr/>
                </a:pPr>
                <a:r>
                  <a:rPr lang="en-US" altLang="en-US" sz="2400" dirty="0">
                    <a:latin typeface="+mn-lt"/>
                  </a:rPr>
                  <a:t>∆</a:t>
                </a:r>
                <a:r>
                  <a:rPr lang="en-US" altLang="en-US" sz="2400" i="1" dirty="0">
                    <a:latin typeface="+mn-lt"/>
                  </a:rPr>
                  <a:t>t</a:t>
                </a:r>
                <a:endParaRPr lang="en-US" altLang="en-US" sz="2400" dirty="0">
                  <a:latin typeface="+mn-lt"/>
                </a:endParaRPr>
              </a:p>
            </p:txBody>
          </p:sp>
          <p:sp>
            <p:nvSpPr>
              <p:cNvPr id="16411" name="AutoShape 25"/>
              <p:cNvSpPr>
                <a:spLocks/>
              </p:cNvSpPr>
              <p:nvPr/>
            </p:nvSpPr>
            <p:spPr bwMode="auto">
              <a:xfrm rot="5400000">
                <a:off x="2118" y="1461"/>
                <a:ext cx="202" cy="1278"/>
              </a:xfrm>
              <a:prstGeom prst="rightBrace">
                <a:avLst>
                  <a:gd name="adj1" fmla="val 52985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</p:grpSp>
        <p:cxnSp>
          <p:nvCxnSpPr>
            <p:cNvPr id="40" name="Straight Connector 39"/>
            <p:cNvCxnSpPr/>
            <p:nvPr/>
          </p:nvCxnSpPr>
          <p:spPr>
            <a:xfrm>
              <a:off x="5444187" y="2561124"/>
              <a:ext cx="303918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46"/>
          <p:cNvGrpSpPr>
            <a:grpSpLocks/>
          </p:cNvGrpSpPr>
          <p:nvPr/>
        </p:nvGrpSpPr>
        <p:grpSpPr bwMode="auto">
          <a:xfrm>
            <a:off x="828675" y="3933825"/>
            <a:ext cx="7464425" cy="539750"/>
            <a:chOff x="828675" y="3933508"/>
            <a:chExt cx="7464424" cy="540017"/>
          </a:xfrm>
        </p:grpSpPr>
        <p:sp>
          <p:nvSpPr>
            <p:cNvPr id="19475" name="Rectangle 5"/>
            <p:cNvSpPr>
              <a:spLocks noChangeArrowheads="1"/>
            </p:cNvSpPr>
            <p:nvPr/>
          </p:nvSpPr>
          <p:spPr bwMode="auto">
            <a:xfrm>
              <a:off x="965200" y="3943038"/>
              <a:ext cx="6196012" cy="530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US" altLang="en-US" sz="2400" i="1">
                  <a:latin typeface="Arial" charset="0"/>
                  <a:cs typeface="Courier New" pitchFamily="49" charset="0"/>
                  <a:sym typeface="Symbol" pitchFamily="18" charset="2"/>
                </a:rPr>
                <a:t>J</a:t>
              </a:r>
              <a:r>
                <a:rPr lang="en-US" altLang="en-US" sz="2400" b="1">
                  <a:latin typeface="Arial" charset="0"/>
                  <a:cs typeface="Courier New" pitchFamily="49" charset="0"/>
                  <a:sym typeface="Symbol" pitchFamily="18" charset="2"/>
                </a:rPr>
                <a:t> </a:t>
              </a:r>
              <a:r>
                <a:rPr lang="en-US" altLang="en-US" sz="2400">
                  <a:latin typeface="Arial" charset="0"/>
                  <a:cs typeface="Courier New" pitchFamily="49" charset="0"/>
                  <a:sym typeface="Symbol" pitchFamily="18" charset="2"/>
                </a:rPr>
                <a:t>=</a:t>
              </a:r>
              <a:r>
                <a:rPr lang="en-US" altLang="en-US" sz="2400" b="1">
                  <a:latin typeface="Arial" charset="0"/>
                  <a:cs typeface="Courier New" pitchFamily="49" charset="0"/>
                  <a:sym typeface="Symbol" pitchFamily="18" charset="2"/>
                </a:rPr>
                <a:t> </a:t>
              </a:r>
              <a:r>
                <a:rPr lang="en-US" altLang="en-US" sz="2400" i="1">
                  <a:latin typeface="Arial" charset="0"/>
                  <a:cs typeface="Courier New" pitchFamily="49" charset="0"/>
                  <a:sym typeface="Symbol" pitchFamily="18" charset="2"/>
                </a:rPr>
                <a:t>F</a:t>
              </a:r>
              <a:r>
                <a:rPr lang="en-US" altLang="en-US" sz="2400" i="1" baseline="-25000">
                  <a:latin typeface="Arial" charset="0"/>
                  <a:cs typeface="Courier New" pitchFamily="49" charset="0"/>
                  <a:sym typeface="Symbol" pitchFamily="18" charset="2"/>
                </a:rPr>
                <a:t> </a:t>
              </a:r>
              <a:r>
                <a:rPr lang="en-US" altLang="en-US" sz="2400">
                  <a:solidFill>
                    <a:srgbClr val="000000"/>
                  </a:solidFill>
                  <a:latin typeface="Arial" charset="0"/>
                </a:rPr>
                <a:t>∆</a:t>
              </a:r>
              <a:r>
                <a:rPr lang="en-US" altLang="en-US" sz="2400" i="1">
                  <a:solidFill>
                    <a:srgbClr val="000000"/>
                  </a:solidFill>
                  <a:latin typeface="Arial" charset="0"/>
                </a:rPr>
                <a:t>t              </a:t>
              </a:r>
              <a:r>
                <a:rPr lang="en-US" altLang="en-US" sz="2400">
                  <a:solidFill>
                    <a:srgbClr val="2D2D8A"/>
                  </a:solidFill>
                  <a:latin typeface="Arial" charset="0"/>
                </a:rPr>
                <a:t>area under </a:t>
              </a:r>
              <a:r>
                <a:rPr lang="en-US" altLang="en-US" sz="2400" i="1">
                  <a:solidFill>
                    <a:srgbClr val="2D2D8A"/>
                  </a:solidFill>
                  <a:latin typeface="Arial" charset="0"/>
                </a:rPr>
                <a:t>F</a:t>
              </a:r>
              <a:r>
                <a:rPr lang="en-US" altLang="en-US" sz="2400">
                  <a:solidFill>
                    <a:srgbClr val="2D2D8A"/>
                  </a:solidFill>
                  <a:latin typeface="Arial" charset="0"/>
                </a:rPr>
                <a:t> vs. </a:t>
              </a:r>
              <a:r>
                <a:rPr lang="en-US" altLang="en-US" sz="2400" i="1">
                  <a:solidFill>
                    <a:srgbClr val="2D2D8A"/>
                  </a:solidFill>
                  <a:latin typeface="Arial" charset="0"/>
                </a:rPr>
                <a:t>t</a:t>
              </a:r>
              <a:r>
                <a:rPr lang="en-US" altLang="en-US" sz="2400">
                  <a:solidFill>
                    <a:srgbClr val="2D2D8A"/>
                  </a:solidFill>
                  <a:latin typeface="Arial" charset="0"/>
                </a:rPr>
                <a:t> graph</a:t>
              </a:r>
              <a:endParaRPr lang="en-US" altLang="en-US" sz="2400" b="1">
                <a:latin typeface="Arial" charset="0"/>
                <a:sym typeface="Symbol" pitchFamily="18" charset="2"/>
              </a:endParaRPr>
            </a:p>
          </p:txBody>
        </p:sp>
        <p:sp>
          <p:nvSpPr>
            <p:cNvPr id="26" name="Text Box 6"/>
            <p:cNvSpPr txBox="1">
              <a:spLocks noChangeArrowheads="1"/>
            </p:cNvSpPr>
            <p:nvPr/>
          </p:nvSpPr>
          <p:spPr bwMode="auto">
            <a:xfrm>
              <a:off x="6907212" y="3933508"/>
              <a:ext cx="1385887" cy="462192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en-US" sz="2400" dirty="0">
                  <a:solidFill>
                    <a:schemeClr val="bg1"/>
                  </a:solidFill>
                  <a:latin typeface="+mn-lt"/>
                </a:rPr>
                <a:t>impulse</a:t>
              </a:r>
            </a:p>
          </p:txBody>
        </p:sp>
        <p:sp>
          <p:nvSpPr>
            <p:cNvPr id="27" name="Rectangle 7"/>
            <p:cNvSpPr>
              <a:spLocks noChangeArrowheads="1"/>
            </p:cNvSpPr>
            <p:nvPr/>
          </p:nvSpPr>
          <p:spPr bwMode="auto">
            <a:xfrm>
              <a:off x="828675" y="3936685"/>
              <a:ext cx="7462837" cy="43836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altLang="en-US" sz="2400">
                <a:latin typeface="+mn-lt"/>
              </a:endParaRPr>
            </a:p>
          </p:txBody>
        </p:sp>
      </p:grpSp>
      <p:grpSp>
        <p:nvGrpSpPr>
          <p:cNvPr id="8" name="Group 48"/>
          <p:cNvGrpSpPr>
            <a:grpSpLocks/>
          </p:cNvGrpSpPr>
          <p:nvPr/>
        </p:nvGrpSpPr>
        <p:grpSpPr bwMode="auto">
          <a:xfrm>
            <a:off x="5045075" y="2728913"/>
            <a:ext cx="3914775" cy="1139825"/>
            <a:chOff x="4609806" y="4304323"/>
            <a:chExt cx="3954338" cy="1730872"/>
          </a:xfrm>
        </p:grpSpPr>
        <p:grpSp>
          <p:nvGrpSpPr>
            <p:cNvPr id="19468" name="Group 5"/>
            <p:cNvGrpSpPr>
              <a:grpSpLocks/>
            </p:cNvGrpSpPr>
            <p:nvPr/>
          </p:nvGrpSpPr>
          <p:grpSpPr bwMode="auto">
            <a:xfrm>
              <a:off x="4838398" y="5068532"/>
              <a:ext cx="3725746" cy="693740"/>
              <a:chOff x="614" y="3254"/>
              <a:chExt cx="2004" cy="437"/>
            </a:xfrm>
          </p:grpSpPr>
          <p:sp>
            <p:nvSpPr>
              <p:cNvPr id="30" name="Line 6"/>
              <p:cNvSpPr>
                <a:spLocks noChangeShapeType="1"/>
              </p:cNvSpPr>
              <p:nvPr/>
            </p:nvSpPr>
            <p:spPr bwMode="auto">
              <a:xfrm>
                <a:off x="614" y="3676"/>
                <a:ext cx="197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+mn-lt"/>
                </a:endParaRPr>
              </a:p>
            </p:txBody>
          </p:sp>
          <p:sp>
            <p:nvSpPr>
              <p:cNvPr id="31" name="Text Box 7"/>
              <p:cNvSpPr txBox="1">
                <a:spLocks noChangeArrowheads="1"/>
              </p:cNvSpPr>
              <p:nvPr/>
            </p:nvSpPr>
            <p:spPr bwMode="auto">
              <a:xfrm>
                <a:off x="2448" y="3254"/>
                <a:ext cx="170" cy="4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en-US" sz="2400" i="1" dirty="0">
                    <a:latin typeface="+mn-lt"/>
                  </a:rPr>
                  <a:t>t</a:t>
                </a:r>
              </a:p>
            </p:txBody>
          </p:sp>
        </p:grpSp>
        <p:sp>
          <p:nvSpPr>
            <p:cNvPr id="32" name="Freeform 8"/>
            <p:cNvSpPr>
              <a:spLocks/>
            </p:cNvSpPr>
            <p:nvPr/>
          </p:nvSpPr>
          <p:spPr bwMode="auto">
            <a:xfrm>
              <a:off x="5113319" y="4805746"/>
              <a:ext cx="3019473" cy="932934"/>
            </a:xfrm>
            <a:custGeom>
              <a:avLst/>
              <a:gdLst>
                <a:gd name="T0" fmla="*/ 0 w 1277"/>
                <a:gd name="T1" fmla="*/ 2147483647 h 576"/>
                <a:gd name="T2" fmla="*/ 2147483647 w 1277"/>
                <a:gd name="T3" fmla="*/ 2147483647 h 576"/>
                <a:gd name="T4" fmla="*/ 2147483647 w 1277"/>
                <a:gd name="T5" fmla="*/ 0 h 576"/>
                <a:gd name="T6" fmla="*/ 2147483647 w 1277"/>
                <a:gd name="T7" fmla="*/ 2147483647 h 576"/>
                <a:gd name="T8" fmla="*/ 2147483647 w 1277"/>
                <a:gd name="T9" fmla="*/ 2147483647 h 5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77"/>
                <a:gd name="T16" fmla="*/ 0 h 576"/>
                <a:gd name="T17" fmla="*/ 1277 w 1277"/>
                <a:gd name="T18" fmla="*/ 576 h 5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77" h="576">
                  <a:moveTo>
                    <a:pt x="0" y="576"/>
                  </a:moveTo>
                  <a:cubicBezTo>
                    <a:pt x="105" y="532"/>
                    <a:pt x="211" y="489"/>
                    <a:pt x="317" y="393"/>
                  </a:cubicBezTo>
                  <a:cubicBezTo>
                    <a:pt x="423" y="297"/>
                    <a:pt x="527" y="0"/>
                    <a:pt x="634" y="0"/>
                  </a:cubicBezTo>
                  <a:cubicBezTo>
                    <a:pt x="741" y="0"/>
                    <a:pt x="853" y="297"/>
                    <a:pt x="960" y="393"/>
                  </a:cubicBezTo>
                  <a:cubicBezTo>
                    <a:pt x="1067" y="489"/>
                    <a:pt x="1172" y="532"/>
                    <a:pt x="1277" y="576"/>
                  </a:cubicBezTo>
                </a:path>
              </a:pathLst>
            </a:custGeom>
            <a:solidFill>
              <a:srgbClr val="FF9933"/>
            </a:solidFill>
            <a:ln w="28575" cmpd="sng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+mn-lt"/>
              </a:endParaRPr>
            </a:p>
          </p:txBody>
        </p:sp>
        <p:grpSp>
          <p:nvGrpSpPr>
            <p:cNvPr id="19470" name="Group 12"/>
            <p:cNvGrpSpPr>
              <a:grpSpLocks/>
            </p:cNvGrpSpPr>
            <p:nvPr/>
          </p:nvGrpSpPr>
          <p:grpSpPr bwMode="auto">
            <a:xfrm>
              <a:off x="4609806" y="4304323"/>
              <a:ext cx="503236" cy="1730872"/>
              <a:chOff x="1603" y="3137"/>
              <a:chExt cx="317" cy="690"/>
            </a:xfrm>
          </p:grpSpPr>
          <p:sp>
            <p:nvSpPr>
              <p:cNvPr id="35" name="Line 13"/>
              <p:cNvSpPr>
                <a:spLocks noChangeShapeType="1"/>
              </p:cNvSpPr>
              <p:nvPr/>
            </p:nvSpPr>
            <p:spPr bwMode="auto">
              <a:xfrm flipV="1">
                <a:off x="1919" y="3187"/>
                <a:ext cx="1" cy="6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+mn-lt"/>
                </a:endParaRPr>
              </a:p>
            </p:txBody>
          </p:sp>
          <p:sp>
            <p:nvSpPr>
              <p:cNvPr id="36" name="Text Box 14"/>
              <p:cNvSpPr txBox="1">
                <a:spLocks noChangeArrowheads="1"/>
              </p:cNvSpPr>
              <p:nvPr/>
            </p:nvSpPr>
            <p:spPr bwMode="auto">
              <a:xfrm rot="16200000">
                <a:off x="1448" y="3292"/>
                <a:ext cx="602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en-US" sz="2400" i="1" dirty="0">
                    <a:solidFill>
                      <a:srgbClr val="FF0000"/>
                    </a:solidFill>
                    <a:latin typeface="+mn-lt"/>
                  </a:rPr>
                  <a:t>Force</a:t>
                </a:r>
              </a:p>
            </p:txBody>
          </p:sp>
        </p:grpSp>
      </p:grpSp>
      <p:grpSp>
        <p:nvGrpSpPr>
          <p:cNvPr id="11" name="Group 54"/>
          <p:cNvGrpSpPr>
            <a:grpSpLocks/>
          </p:cNvGrpSpPr>
          <p:nvPr/>
        </p:nvGrpSpPr>
        <p:grpSpPr bwMode="auto">
          <a:xfrm>
            <a:off x="854075" y="5411788"/>
            <a:ext cx="7464425" cy="536575"/>
            <a:chOff x="854463" y="5453679"/>
            <a:chExt cx="7464424" cy="536842"/>
          </a:xfrm>
        </p:grpSpPr>
        <p:sp>
          <p:nvSpPr>
            <p:cNvPr id="19465" name="Rectangle 5"/>
            <p:cNvSpPr>
              <a:spLocks noChangeArrowheads="1"/>
            </p:cNvSpPr>
            <p:nvPr/>
          </p:nvSpPr>
          <p:spPr bwMode="auto">
            <a:xfrm>
              <a:off x="990988" y="5460032"/>
              <a:ext cx="6196012" cy="530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US" altLang="en-US" sz="2400" i="1">
                  <a:latin typeface="Arial" charset="0"/>
                  <a:cs typeface="Courier New" pitchFamily="49" charset="0"/>
                  <a:sym typeface="Symbol" pitchFamily="18" charset="2"/>
                </a:rPr>
                <a:t>J</a:t>
              </a:r>
              <a:r>
                <a:rPr lang="en-US" altLang="en-US" sz="2400" b="1">
                  <a:latin typeface="Arial" charset="0"/>
                  <a:cs typeface="Courier New" pitchFamily="49" charset="0"/>
                  <a:sym typeface="Symbol" pitchFamily="18" charset="2"/>
                </a:rPr>
                <a:t> </a:t>
              </a:r>
              <a:r>
                <a:rPr lang="en-US" altLang="en-US" sz="2400">
                  <a:latin typeface="Arial" charset="0"/>
                  <a:cs typeface="Courier New" pitchFamily="49" charset="0"/>
                  <a:sym typeface="Symbol" pitchFamily="18" charset="2"/>
                </a:rPr>
                <a:t>=</a:t>
              </a:r>
              <a:r>
                <a:rPr lang="en-US" altLang="en-US" sz="2400" b="1">
                  <a:latin typeface="Arial" charset="0"/>
                  <a:cs typeface="Courier New" pitchFamily="49" charset="0"/>
                  <a:sym typeface="Symbol" pitchFamily="18" charset="2"/>
                </a:rPr>
                <a:t> </a:t>
              </a:r>
              <a:r>
                <a:rPr lang="en-US" altLang="en-US" sz="2400" i="1">
                  <a:latin typeface="Arial" charset="0"/>
                  <a:cs typeface="Courier New" pitchFamily="49" charset="0"/>
                  <a:sym typeface="Symbol" pitchFamily="18" charset="2"/>
                </a:rPr>
                <a:t>F</a:t>
              </a:r>
              <a:r>
                <a:rPr lang="en-US" altLang="en-US" sz="2400" i="1" baseline="-25000">
                  <a:latin typeface="Arial" charset="0"/>
                  <a:cs typeface="Courier New" pitchFamily="49" charset="0"/>
                  <a:sym typeface="Symbol" pitchFamily="18" charset="2"/>
                </a:rPr>
                <a:t> </a:t>
              </a:r>
              <a:r>
                <a:rPr lang="en-US" altLang="en-US" sz="2400">
                  <a:solidFill>
                    <a:srgbClr val="000000"/>
                  </a:solidFill>
                  <a:latin typeface="Arial" charset="0"/>
                </a:rPr>
                <a:t>∆</a:t>
              </a:r>
              <a:r>
                <a:rPr lang="en-US" altLang="en-US" sz="2400" i="1">
                  <a:solidFill>
                    <a:srgbClr val="000000"/>
                  </a:solidFill>
                  <a:latin typeface="Arial" charset="0"/>
                </a:rPr>
                <a:t>t </a:t>
              </a:r>
              <a:r>
                <a:rPr lang="en-US" altLang="en-US" sz="2400">
                  <a:solidFill>
                    <a:srgbClr val="000000"/>
                  </a:solidFill>
                  <a:latin typeface="Arial" charset="0"/>
                </a:rPr>
                <a:t>= </a:t>
              </a:r>
              <a:r>
                <a:rPr lang="en-US" sz="2400">
                  <a:latin typeface="Arial" charset="0"/>
                  <a:sym typeface="Symbol" pitchFamily="18" charset="2"/>
                </a:rPr>
                <a:t></a:t>
              </a:r>
              <a:r>
                <a:rPr lang="en-US" altLang="en-US" sz="2400" i="1">
                  <a:solidFill>
                    <a:srgbClr val="000000"/>
                  </a:solidFill>
                  <a:latin typeface="Arial" charset="0"/>
                </a:rPr>
                <a:t>p  </a:t>
              </a:r>
              <a:r>
                <a:rPr lang="en-US" altLang="en-US" sz="2400" i="1">
                  <a:solidFill>
                    <a:srgbClr val="2D2D8A"/>
                  </a:solidFill>
                  <a:latin typeface="Arial" charset="0"/>
                </a:rPr>
                <a:t>=</a:t>
              </a:r>
              <a:r>
                <a:rPr lang="en-US" altLang="en-US" sz="2400" i="1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en-US" altLang="en-US" sz="2400">
                  <a:solidFill>
                    <a:srgbClr val="2D2D8A"/>
                  </a:solidFill>
                  <a:latin typeface="Arial" charset="0"/>
                </a:rPr>
                <a:t>area under </a:t>
              </a:r>
              <a:r>
                <a:rPr lang="en-US" altLang="en-US" sz="2400" i="1">
                  <a:solidFill>
                    <a:srgbClr val="2D2D8A"/>
                  </a:solidFill>
                  <a:latin typeface="Arial" charset="0"/>
                </a:rPr>
                <a:t>F</a:t>
              </a:r>
              <a:r>
                <a:rPr lang="en-US" altLang="en-US" sz="2400">
                  <a:solidFill>
                    <a:srgbClr val="2D2D8A"/>
                  </a:solidFill>
                  <a:latin typeface="Arial" charset="0"/>
                </a:rPr>
                <a:t> vs. </a:t>
              </a:r>
              <a:r>
                <a:rPr lang="en-US" altLang="en-US" sz="2400" i="1">
                  <a:solidFill>
                    <a:srgbClr val="2D2D8A"/>
                  </a:solidFill>
                  <a:latin typeface="Arial" charset="0"/>
                </a:rPr>
                <a:t>t </a:t>
              </a:r>
              <a:r>
                <a:rPr lang="en-US" altLang="en-US" sz="2400">
                  <a:solidFill>
                    <a:srgbClr val="2D2D8A"/>
                  </a:solidFill>
                  <a:latin typeface="Arial" charset="0"/>
                </a:rPr>
                <a:t>graph</a:t>
              </a:r>
            </a:p>
          </p:txBody>
        </p:sp>
        <p:sp>
          <p:nvSpPr>
            <p:cNvPr id="52" name="Text Box 6"/>
            <p:cNvSpPr txBox="1">
              <a:spLocks noChangeArrowheads="1"/>
            </p:cNvSpPr>
            <p:nvPr/>
          </p:nvSpPr>
          <p:spPr bwMode="auto">
            <a:xfrm>
              <a:off x="6933000" y="5464797"/>
              <a:ext cx="1385887" cy="46219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en-US" sz="2400" dirty="0">
                  <a:solidFill>
                    <a:schemeClr val="bg1"/>
                  </a:solidFill>
                  <a:latin typeface="+mn-lt"/>
                </a:rPr>
                <a:t>impulse</a:t>
              </a:r>
            </a:p>
          </p:txBody>
        </p:sp>
        <p:sp>
          <p:nvSpPr>
            <p:cNvPr id="53" name="Rectangle 7"/>
            <p:cNvSpPr>
              <a:spLocks noChangeArrowheads="1"/>
            </p:cNvSpPr>
            <p:nvPr/>
          </p:nvSpPr>
          <p:spPr bwMode="auto">
            <a:xfrm>
              <a:off x="854463" y="5453679"/>
              <a:ext cx="7462837" cy="46854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altLang="en-US" sz="2400">
                <a:latin typeface="+mn-lt"/>
              </a:endParaRPr>
            </a:p>
          </p:txBody>
        </p:sp>
      </p:grp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8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26"/>
          <p:cNvSpPr>
            <a:spLocks noChangeArrowheads="1"/>
          </p:cNvSpPr>
          <p:nvPr/>
        </p:nvSpPr>
        <p:spPr bwMode="auto">
          <a:xfrm>
            <a:off x="703263" y="5978525"/>
            <a:ext cx="7747000" cy="879475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n-US" altLang="en-US" sz="2400" b="1" i="1" dirty="0" smtClean="0">
                <a:latin typeface="+mn-lt"/>
              </a:rPr>
              <a:t>FYI    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US" altLang="en-US" sz="2400" b="1" dirty="0" smtClean="0">
                <a:latin typeface="+mn-lt"/>
                <a:sym typeface="Symbol" pitchFamily="18" charset="2"/>
              </a:rPr>
              <a:t>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Thus impulse can be </a:t>
            </a:r>
            <a:r>
              <a:rPr lang="en-US" altLang="en-US" sz="2400" dirty="0" smtClean="0">
                <a:solidFill>
                  <a:srgbClr val="FF0000"/>
                </a:solidFill>
                <a:latin typeface="+mn-lt"/>
                <a:sym typeface="Symbol" pitchFamily="18" charset="2"/>
              </a:rPr>
              <a:t>positive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 or </a:t>
            </a:r>
            <a:r>
              <a:rPr lang="en-US" altLang="en-US" sz="2400" dirty="0" smtClean="0">
                <a:solidFill>
                  <a:srgbClr val="002060"/>
                </a:solidFill>
                <a:latin typeface="+mn-lt"/>
                <a:sym typeface="Symbol" pitchFamily="18" charset="2"/>
              </a:rPr>
              <a:t>negative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.</a:t>
            </a:r>
            <a:endParaRPr lang="en-US" altLang="en-US" sz="2400" dirty="0" smtClean="0">
              <a:latin typeface="+mn-lt"/>
            </a:endParaRPr>
          </a:p>
        </p:txBody>
      </p:sp>
      <p:sp>
        <p:nvSpPr>
          <p:cNvPr id="37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47198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i="1">
                <a:solidFill>
                  <a:srgbClr val="333399"/>
                </a:solidFill>
                <a:latin typeface="Arial" charset="0"/>
              </a:rPr>
              <a:t>Impulse and force – time graphs </a:t>
            </a:r>
            <a:r>
              <a:rPr lang="en-US" altLang="en-US" sz="2400">
                <a:latin typeface="Arial" charset="0"/>
              </a:rPr>
              <a:t>	</a:t>
            </a:r>
          </a:p>
          <a:p>
            <a:pPr>
              <a:spcBef>
                <a:spcPts val="400"/>
              </a:spcBef>
            </a:pPr>
            <a:endParaRPr lang="en-US" altLang="en-US" sz="2400">
              <a:latin typeface="Arial" charset="0"/>
              <a:sym typeface="Symbol" pitchFamily="18" charset="2"/>
            </a:endParaRPr>
          </a:p>
          <a:p>
            <a:pPr>
              <a:spcBef>
                <a:spcPts val="800"/>
              </a:spcBef>
            </a:pPr>
            <a:r>
              <a:rPr lang="en-US" altLang="en-US" sz="2400">
                <a:latin typeface="Arial" charset="0"/>
                <a:sym typeface="Symbol" pitchFamily="18" charset="2"/>
              </a:rPr>
              <a:t></a:t>
            </a:r>
            <a:r>
              <a:rPr lang="en-US" altLang="en-US" sz="2400">
                <a:latin typeface="Arial" charset="0"/>
              </a:rPr>
              <a:t>It is well to point out here                                                   that during a collision there                                                     are </a:t>
            </a:r>
            <a:r>
              <a:rPr lang="en-US" altLang="en-US" sz="2400" i="1">
                <a:latin typeface="Arial" charset="0"/>
              </a:rPr>
              <a:t>two</a:t>
            </a:r>
            <a:r>
              <a:rPr lang="en-US" altLang="en-US" sz="2400">
                <a:latin typeface="Arial" charset="0"/>
              </a:rPr>
              <a:t> objects interacting                                                       with one another.</a:t>
            </a:r>
          </a:p>
          <a:p>
            <a:pPr>
              <a:spcBef>
                <a:spcPts val="400"/>
              </a:spcBef>
            </a:pPr>
            <a:r>
              <a:rPr lang="en-US" altLang="en-US" sz="2400">
                <a:sym typeface="Symbol" pitchFamily="18" charset="2"/>
              </a:rPr>
              <a:t></a:t>
            </a:r>
            <a:r>
              <a:rPr lang="en-US" altLang="en-US" sz="2400">
                <a:latin typeface="Arial" charset="0"/>
              </a:rPr>
              <a:t>Because of Newton’s third                                         law, the forces are equal but opposite so that </a:t>
            </a:r>
            <a:r>
              <a:rPr lang="en-US" altLang="en-US" sz="2400" b="1">
                <a:solidFill>
                  <a:srgbClr val="002060"/>
                </a:solidFill>
                <a:latin typeface="Arial" charset="0"/>
              </a:rPr>
              <a:t>F</a:t>
            </a:r>
            <a:r>
              <a:rPr lang="en-US" altLang="en-US" sz="2400">
                <a:latin typeface="Arial" charset="0"/>
              </a:rPr>
              <a:t> = - </a:t>
            </a:r>
            <a:r>
              <a:rPr lang="en-US" altLang="en-US" sz="2400" b="1">
                <a:solidFill>
                  <a:srgbClr val="FF0000"/>
                </a:solidFill>
                <a:latin typeface="Arial" charset="0"/>
              </a:rPr>
              <a:t>F</a:t>
            </a:r>
            <a:r>
              <a:rPr lang="en-US" altLang="en-US" sz="2400">
                <a:latin typeface="Arial" charset="0"/>
              </a:rPr>
              <a:t>.</a:t>
            </a:r>
            <a:endParaRPr lang="en-US" altLang="en-US" sz="2400" b="1">
              <a:latin typeface="Arial" charset="0"/>
            </a:endParaRPr>
          </a:p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en-US" altLang="en-US" sz="2400">
                <a:sym typeface="Symbol" pitchFamily="18" charset="2"/>
              </a:rPr>
              <a:t></a:t>
            </a:r>
            <a:r>
              <a:rPr lang="en-US" altLang="en-US" sz="2400">
                <a:latin typeface="Arial" charset="0"/>
              </a:rPr>
              <a:t>Thus for one object, the area (impulse or momentum change) is </a:t>
            </a:r>
            <a:r>
              <a:rPr lang="en-US" altLang="en-US" sz="2400" i="1">
                <a:solidFill>
                  <a:srgbClr val="FF0000"/>
                </a:solidFill>
                <a:latin typeface="Arial" charset="0"/>
              </a:rPr>
              <a:t>positive</a:t>
            </a:r>
            <a:r>
              <a:rPr lang="en-US" altLang="en-US" sz="2400">
                <a:latin typeface="Arial" charset="0"/>
              </a:rPr>
              <a:t>, while for the other object the area (impulse or momentum change) is </a:t>
            </a:r>
            <a:r>
              <a:rPr lang="en-US" altLang="en-US" sz="2400" i="1">
                <a:solidFill>
                  <a:srgbClr val="002060"/>
                </a:solidFill>
                <a:latin typeface="Arial" charset="0"/>
              </a:rPr>
              <a:t>negative</a:t>
            </a:r>
            <a:r>
              <a:rPr lang="en-US" altLang="en-US" sz="2400">
                <a:latin typeface="Arial" charset="0"/>
              </a:rPr>
              <a:t>.</a:t>
            </a:r>
            <a:endParaRPr lang="en-US" altLang="en-US" sz="2400" i="1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ts val="400"/>
              </a:spcBef>
            </a:pPr>
            <a:endParaRPr lang="en-US" altLang="en-US" sz="2400">
              <a:latin typeface="Arial" charset="0"/>
            </a:endParaRPr>
          </a:p>
        </p:txBody>
      </p:sp>
      <p:sp>
        <p:nvSpPr>
          <p:cNvPr id="128037" name="Line 37"/>
          <p:cNvSpPr>
            <a:spLocks noChangeShapeType="1"/>
          </p:cNvSpPr>
          <p:nvPr/>
        </p:nvSpPr>
        <p:spPr bwMode="auto">
          <a:xfrm>
            <a:off x="3570288" y="636588"/>
            <a:ext cx="100012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" name="Rectangle 3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>
                <a:solidFill>
                  <a:srgbClr val="000000"/>
                </a:solidFill>
              </a:rPr>
              <a:t>Topic 2: Mechanics</a:t>
            </a:r>
            <a:br>
              <a:rPr lang="en-US" altLang="en-US" sz="2800" b="1" kern="0" smtClean="0">
                <a:solidFill>
                  <a:srgbClr val="000000"/>
                </a:solidFill>
              </a:rPr>
            </a:br>
            <a:r>
              <a:rPr lang="en-US" altLang="en-US" sz="2800" kern="0" smtClean="0">
                <a:solidFill>
                  <a:srgbClr val="000000"/>
                </a:solidFill>
              </a:rPr>
              <a:t>2.4 – Momentum and impulse</a:t>
            </a:r>
            <a:endParaRPr lang="en-US" altLang="en-US" sz="2400" kern="0" dirty="0" smtClean="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32" name="Freeform 8"/>
          <p:cNvSpPr>
            <a:spLocks/>
          </p:cNvSpPr>
          <p:nvPr/>
        </p:nvSpPr>
        <p:spPr bwMode="auto">
          <a:xfrm>
            <a:off x="5024438" y="2876550"/>
            <a:ext cx="2989262" cy="614363"/>
          </a:xfrm>
          <a:custGeom>
            <a:avLst/>
            <a:gdLst>
              <a:gd name="T0" fmla="*/ 0 w 1277"/>
              <a:gd name="T1" fmla="*/ 2147483647 h 576"/>
              <a:gd name="T2" fmla="*/ 2147483647 w 1277"/>
              <a:gd name="T3" fmla="*/ 2147483647 h 576"/>
              <a:gd name="T4" fmla="*/ 2147483647 w 1277"/>
              <a:gd name="T5" fmla="*/ 0 h 576"/>
              <a:gd name="T6" fmla="*/ 2147483647 w 1277"/>
              <a:gd name="T7" fmla="*/ 2147483647 h 576"/>
              <a:gd name="T8" fmla="*/ 2147483647 w 1277"/>
              <a:gd name="T9" fmla="*/ 2147483647 h 5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77"/>
              <a:gd name="T16" fmla="*/ 0 h 576"/>
              <a:gd name="T17" fmla="*/ 1277 w 1277"/>
              <a:gd name="T18" fmla="*/ 576 h 5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77" h="576">
                <a:moveTo>
                  <a:pt x="0" y="576"/>
                </a:moveTo>
                <a:cubicBezTo>
                  <a:pt x="105" y="532"/>
                  <a:pt x="211" y="489"/>
                  <a:pt x="317" y="393"/>
                </a:cubicBezTo>
                <a:cubicBezTo>
                  <a:pt x="423" y="297"/>
                  <a:pt x="527" y="0"/>
                  <a:pt x="634" y="0"/>
                </a:cubicBezTo>
                <a:cubicBezTo>
                  <a:pt x="741" y="0"/>
                  <a:pt x="853" y="297"/>
                  <a:pt x="960" y="393"/>
                </a:cubicBezTo>
                <a:cubicBezTo>
                  <a:pt x="1067" y="489"/>
                  <a:pt x="1172" y="532"/>
                  <a:pt x="1277" y="576"/>
                </a:cubicBezTo>
              </a:path>
            </a:pathLst>
          </a:custGeom>
          <a:solidFill>
            <a:srgbClr val="FF0000">
              <a:alpha val="51000"/>
            </a:srgbClr>
          </a:solidFill>
          <a:ln w="44450" cmpd="sng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854075" y="1979613"/>
            <a:ext cx="7464425" cy="536575"/>
            <a:chOff x="854463" y="5453679"/>
            <a:chExt cx="7464424" cy="536842"/>
          </a:xfrm>
        </p:grpSpPr>
        <p:sp>
          <p:nvSpPr>
            <p:cNvPr id="20496" name="Rectangle 5"/>
            <p:cNvSpPr>
              <a:spLocks noChangeArrowheads="1"/>
            </p:cNvSpPr>
            <p:nvPr/>
          </p:nvSpPr>
          <p:spPr bwMode="auto">
            <a:xfrm>
              <a:off x="990988" y="5460032"/>
              <a:ext cx="6196012" cy="530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US" altLang="en-US" sz="2400" i="1">
                  <a:latin typeface="Arial" charset="0"/>
                  <a:cs typeface="Courier New" pitchFamily="49" charset="0"/>
                  <a:sym typeface="Symbol" pitchFamily="18" charset="2"/>
                </a:rPr>
                <a:t>J</a:t>
              </a:r>
              <a:r>
                <a:rPr lang="en-US" altLang="en-US" sz="2400" b="1">
                  <a:latin typeface="Arial" charset="0"/>
                  <a:cs typeface="Courier New" pitchFamily="49" charset="0"/>
                  <a:sym typeface="Symbol" pitchFamily="18" charset="2"/>
                </a:rPr>
                <a:t> </a:t>
              </a:r>
              <a:r>
                <a:rPr lang="en-US" altLang="en-US" sz="2400">
                  <a:latin typeface="Arial" charset="0"/>
                  <a:cs typeface="Courier New" pitchFamily="49" charset="0"/>
                  <a:sym typeface="Symbol" pitchFamily="18" charset="2"/>
                </a:rPr>
                <a:t>=</a:t>
              </a:r>
              <a:r>
                <a:rPr lang="en-US" altLang="en-US" sz="2400" b="1">
                  <a:latin typeface="Arial" charset="0"/>
                  <a:cs typeface="Courier New" pitchFamily="49" charset="0"/>
                  <a:sym typeface="Symbol" pitchFamily="18" charset="2"/>
                </a:rPr>
                <a:t> </a:t>
              </a:r>
              <a:r>
                <a:rPr lang="en-US" altLang="en-US" sz="2400" i="1">
                  <a:latin typeface="Arial" charset="0"/>
                  <a:cs typeface="Courier New" pitchFamily="49" charset="0"/>
                  <a:sym typeface="Symbol" pitchFamily="18" charset="2"/>
                </a:rPr>
                <a:t>F</a:t>
              </a:r>
              <a:r>
                <a:rPr lang="en-US" altLang="en-US" sz="2400" i="1" baseline="-25000">
                  <a:latin typeface="Arial" charset="0"/>
                  <a:cs typeface="Courier New" pitchFamily="49" charset="0"/>
                  <a:sym typeface="Symbol" pitchFamily="18" charset="2"/>
                </a:rPr>
                <a:t> </a:t>
              </a:r>
              <a:r>
                <a:rPr lang="en-US" altLang="en-US" sz="2400">
                  <a:solidFill>
                    <a:srgbClr val="000000"/>
                  </a:solidFill>
                  <a:latin typeface="Arial" charset="0"/>
                </a:rPr>
                <a:t>∆</a:t>
              </a:r>
              <a:r>
                <a:rPr lang="en-US" altLang="en-US" sz="2400" i="1">
                  <a:solidFill>
                    <a:srgbClr val="000000"/>
                  </a:solidFill>
                  <a:latin typeface="Arial" charset="0"/>
                </a:rPr>
                <a:t>t </a:t>
              </a:r>
              <a:r>
                <a:rPr lang="en-US" altLang="en-US" sz="2400">
                  <a:solidFill>
                    <a:srgbClr val="000000"/>
                  </a:solidFill>
                  <a:latin typeface="Arial" charset="0"/>
                </a:rPr>
                <a:t>= </a:t>
              </a:r>
              <a:r>
                <a:rPr lang="en-US" sz="2400">
                  <a:latin typeface="Arial" charset="0"/>
                  <a:sym typeface="Symbol" pitchFamily="18" charset="2"/>
                </a:rPr>
                <a:t></a:t>
              </a:r>
              <a:r>
                <a:rPr lang="en-US" altLang="en-US" sz="2400" i="1">
                  <a:solidFill>
                    <a:srgbClr val="000000"/>
                  </a:solidFill>
                  <a:latin typeface="Arial" charset="0"/>
                </a:rPr>
                <a:t>p  </a:t>
              </a:r>
              <a:r>
                <a:rPr lang="en-US" altLang="en-US" sz="2400" i="1">
                  <a:solidFill>
                    <a:srgbClr val="2D2D8A"/>
                  </a:solidFill>
                  <a:latin typeface="Arial" charset="0"/>
                </a:rPr>
                <a:t>=</a:t>
              </a:r>
              <a:r>
                <a:rPr lang="en-US" altLang="en-US" sz="2400" i="1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en-US" altLang="en-US" sz="2400">
                  <a:solidFill>
                    <a:srgbClr val="2D2D8A"/>
                  </a:solidFill>
                  <a:latin typeface="Arial" charset="0"/>
                </a:rPr>
                <a:t>area under </a:t>
              </a:r>
              <a:r>
                <a:rPr lang="en-US" altLang="en-US" sz="2400" i="1">
                  <a:solidFill>
                    <a:srgbClr val="2D2D8A"/>
                  </a:solidFill>
                  <a:latin typeface="Arial" charset="0"/>
                </a:rPr>
                <a:t>F</a:t>
              </a:r>
              <a:r>
                <a:rPr lang="en-US" altLang="en-US" sz="2400">
                  <a:solidFill>
                    <a:srgbClr val="2D2D8A"/>
                  </a:solidFill>
                  <a:latin typeface="Arial" charset="0"/>
                </a:rPr>
                <a:t> vs. </a:t>
              </a:r>
              <a:r>
                <a:rPr lang="en-US" altLang="en-US" sz="2400" i="1">
                  <a:solidFill>
                    <a:srgbClr val="2D2D8A"/>
                  </a:solidFill>
                  <a:latin typeface="Arial" charset="0"/>
                </a:rPr>
                <a:t>t </a:t>
              </a:r>
              <a:r>
                <a:rPr lang="en-US" altLang="en-US" sz="2400">
                  <a:solidFill>
                    <a:srgbClr val="2D2D8A"/>
                  </a:solidFill>
                  <a:latin typeface="Arial" charset="0"/>
                </a:rPr>
                <a:t>graph</a:t>
              </a:r>
              <a:endParaRPr lang="en-US" altLang="en-US" sz="2400" b="1">
                <a:latin typeface="Arial" charset="0"/>
                <a:sym typeface="Symbol" pitchFamily="18" charset="2"/>
              </a:endParaRPr>
            </a:p>
          </p:txBody>
        </p:sp>
        <p:sp>
          <p:nvSpPr>
            <p:cNvPr id="52" name="Text Box 6"/>
            <p:cNvSpPr txBox="1">
              <a:spLocks noChangeArrowheads="1"/>
            </p:cNvSpPr>
            <p:nvPr/>
          </p:nvSpPr>
          <p:spPr bwMode="auto">
            <a:xfrm>
              <a:off x="6933000" y="5464797"/>
              <a:ext cx="1385887" cy="46219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en-US" sz="2400" dirty="0">
                  <a:solidFill>
                    <a:schemeClr val="bg1"/>
                  </a:solidFill>
                  <a:latin typeface="+mn-lt"/>
                </a:rPr>
                <a:t>impulse</a:t>
              </a:r>
            </a:p>
          </p:txBody>
        </p:sp>
        <p:sp>
          <p:nvSpPr>
            <p:cNvPr id="53" name="Rectangle 7"/>
            <p:cNvSpPr>
              <a:spLocks noChangeArrowheads="1"/>
            </p:cNvSpPr>
            <p:nvPr/>
          </p:nvSpPr>
          <p:spPr bwMode="auto">
            <a:xfrm>
              <a:off x="854463" y="5453679"/>
              <a:ext cx="7462837" cy="46854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altLang="en-US" sz="2400">
                <a:latin typeface="+mn-lt"/>
              </a:endParaRPr>
            </a:p>
          </p:txBody>
        </p:sp>
      </p:grpSp>
      <p:sp>
        <p:nvSpPr>
          <p:cNvPr id="39" name="Freeform 8"/>
          <p:cNvSpPr>
            <a:spLocks/>
          </p:cNvSpPr>
          <p:nvPr/>
        </p:nvSpPr>
        <p:spPr bwMode="auto">
          <a:xfrm flipV="1">
            <a:off x="5035550" y="3494088"/>
            <a:ext cx="2989263" cy="612775"/>
          </a:xfrm>
          <a:custGeom>
            <a:avLst/>
            <a:gdLst>
              <a:gd name="T0" fmla="*/ 0 w 1277"/>
              <a:gd name="T1" fmla="*/ 2147483647 h 576"/>
              <a:gd name="T2" fmla="*/ 2147483647 w 1277"/>
              <a:gd name="T3" fmla="*/ 2147483647 h 576"/>
              <a:gd name="T4" fmla="*/ 2147483647 w 1277"/>
              <a:gd name="T5" fmla="*/ 0 h 576"/>
              <a:gd name="T6" fmla="*/ 2147483647 w 1277"/>
              <a:gd name="T7" fmla="*/ 2147483647 h 576"/>
              <a:gd name="T8" fmla="*/ 2147483647 w 1277"/>
              <a:gd name="T9" fmla="*/ 2147483647 h 5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77"/>
              <a:gd name="T16" fmla="*/ 0 h 576"/>
              <a:gd name="T17" fmla="*/ 1277 w 1277"/>
              <a:gd name="T18" fmla="*/ 576 h 5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77" h="576">
                <a:moveTo>
                  <a:pt x="0" y="576"/>
                </a:moveTo>
                <a:cubicBezTo>
                  <a:pt x="105" y="532"/>
                  <a:pt x="211" y="489"/>
                  <a:pt x="317" y="393"/>
                </a:cubicBezTo>
                <a:cubicBezTo>
                  <a:pt x="423" y="297"/>
                  <a:pt x="527" y="0"/>
                  <a:pt x="634" y="0"/>
                </a:cubicBezTo>
                <a:cubicBezTo>
                  <a:pt x="741" y="0"/>
                  <a:pt x="853" y="297"/>
                  <a:pt x="960" y="393"/>
                </a:cubicBezTo>
                <a:cubicBezTo>
                  <a:pt x="1067" y="489"/>
                  <a:pt x="1172" y="532"/>
                  <a:pt x="1277" y="576"/>
                </a:cubicBezTo>
              </a:path>
            </a:pathLst>
          </a:custGeom>
          <a:solidFill>
            <a:schemeClr val="accent2">
              <a:alpha val="49000"/>
            </a:schemeClr>
          </a:solidFill>
          <a:ln w="44450" cmpd="sng">
            <a:solidFill>
              <a:schemeClr val="accent6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4668838" y="2678113"/>
            <a:ext cx="3771900" cy="1587500"/>
            <a:chOff x="4780740" y="2791314"/>
            <a:chExt cx="3772418" cy="1587294"/>
          </a:xfrm>
        </p:grpSpPr>
        <p:sp>
          <p:nvSpPr>
            <p:cNvPr id="35" name="Line 13"/>
            <p:cNvSpPr>
              <a:spLocks noChangeShapeType="1"/>
            </p:cNvSpPr>
            <p:nvPr/>
          </p:nvSpPr>
          <p:spPr bwMode="auto">
            <a:xfrm flipV="1">
              <a:off x="5134801" y="2791314"/>
              <a:ext cx="1588" cy="15269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+mn-lt"/>
              </a:endParaRPr>
            </a:p>
          </p:txBody>
        </p:sp>
        <p:sp>
          <p:nvSpPr>
            <p:cNvPr id="36" name="Text Box 14"/>
            <p:cNvSpPr txBox="1">
              <a:spLocks noChangeArrowheads="1"/>
            </p:cNvSpPr>
            <p:nvPr/>
          </p:nvSpPr>
          <p:spPr bwMode="auto">
            <a:xfrm>
              <a:off x="4780740" y="2896075"/>
              <a:ext cx="1017727" cy="457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en-US" sz="2400" i="1" dirty="0">
                  <a:solidFill>
                    <a:srgbClr val="FF0000"/>
                  </a:solidFill>
                  <a:latin typeface="+mn-lt"/>
                </a:rPr>
                <a:t>F</a:t>
              </a:r>
            </a:p>
          </p:txBody>
        </p:sp>
        <p:grpSp>
          <p:nvGrpSpPr>
            <p:cNvPr id="20492" name="Group 5"/>
            <p:cNvGrpSpPr>
              <a:grpSpLocks/>
            </p:cNvGrpSpPr>
            <p:nvPr/>
          </p:nvGrpSpPr>
          <p:grpSpPr bwMode="auto">
            <a:xfrm>
              <a:off x="4864272" y="3161957"/>
              <a:ext cx="3688886" cy="461993"/>
              <a:chOff x="614" y="3254"/>
              <a:chExt cx="2004" cy="442"/>
            </a:xfrm>
          </p:grpSpPr>
          <p:sp>
            <p:nvSpPr>
              <p:cNvPr id="30" name="Line 6"/>
              <p:cNvSpPr>
                <a:spLocks noChangeShapeType="1"/>
              </p:cNvSpPr>
              <p:nvPr/>
            </p:nvSpPr>
            <p:spPr bwMode="auto">
              <a:xfrm>
                <a:off x="614" y="3677"/>
                <a:ext cx="197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+mn-lt"/>
                </a:endParaRPr>
              </a:p>
            </p:txBody>
          </p:sp>
          <p:sp>
            <p:nvSpPr>
              <p:cNvPr id="31" name="Text Box 7"/>
              <p:cNvSpPr txBox="1">
                <a:spLocks noChangeArrowheads="1"/>
              </p:cNvSpPr>
              <p:nvPr/>
            </p:nvSpPr>
            <p:spPr bwMode="auto">
              <a:xfrm>
                <a:off x="2448" y="3256"/>
                <a:ext cx="170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en-US" sz="2400" i="1" dirty="0">
                    <a:latin typeface="+mn-lt"/>
                  </a:rPr>
                  <a:t>t</a:t>
                </a:r>
              </a:p>
            </p:txBody>
          </p:sp>
        </p:grpSp>
        <p:sp>
          <p:nvSpPr>
            <p:cNvPr id="41" name="Text Box 14"/>
            <p:cNvSpPr txBox="1">
              <a:spLocks noChangeArrowheads="1"/>
            </p:cNvSpPr>
            <p:nvPr/>
          </p:nvSpPr>
          <p:spPr bwMode="auto">
            <a:xfrm>
              <a:off x="4806143" y="3921467"/>
              <a:ext cx="1017727" cy="457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en-US" sz="2400" i="1" dirty="0">
                  <a:solidFill>
                    <a:schemeClr val="accent6"/>
                  </a:solidFill>
                  <a:latin typeface="+mn-lt"/>
                </a:rPr>
                <a:t>F</a:t>
              </a:r>
            </a:p>
          </p:txBody>
        </p:sp>
      </p:grp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8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228123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/>
            <a:r>
              <a:rPr lang="en-US" sz="2400" b="1">
                <a:solidFill>
                  <a:schemeClr val="accent2"/>
                </a:solidFill>
                <a:latin typeface="Arial" charset="0"/>
              </a:rPr>
              <a:t>Understandings: </a:t>
            </a:r>
            <a:endParaRPr lang="en-US" sz="2400">
              <a:solidFill>
                <a:schemeClr val="accent2"/>
              </a:solidFill>
              <a:latin typeface="Arial" charset="0"/>
            </a:endParaRPr>
          </a:p>
          <a:p>
            <a:pPr marL="457200" indent="-457200" eaLnBrk="0" hangingPunct="0"/>
            <a:r>
              <a:rPr lang="en-US" sz="2400">
                <a:solidFill>
                  <a:schemeClr val="accent2"/>
                </a:solidFill>
                <a:latin typeface="Arial" charset="0"/>
              </a:rPr>
              <a:t>• Newton’s second law expressed in terms of rate of change of momentum </a:t>
            </a:r>
          </a:p>
          <a:p>
            <a:pPr marL="457200" indent="-457200" eaLnBrk="0" hangingPunct="0"/>
            <a:r>
              <a:rPr lang="en-US" sz="2400">
                <a:solidFill>
                  <a:schemeClr val="accent2"/>
                </a:solidFill>
                <a:latin typeface="Arial" charset="0"/>
              </a:rPr>
              <a:t>• Impulse and force – time graphs </a:t>
            </a:r>
          </a:p>
          <a:p>
            <a:pPr marL="457200" indent="-457200" eaLnBrk="0" hangingPunct="0"/>
            <a:r>
              <a:rPr lang="en-US" sz="2400">
                <a:solidFill>
                  <a:schemeClr val="accent2"/>
                </a:solidFill>
                <a:latin typeface="Arial" charset="0"/>
              </a:rPr>
              <a:t>• Conservation of linear momentum </a:t>
            </a:r>
          </a:p>
          <a:p>
            <a:pPr marL="457200" indent="-457200" eaLnBrk="0" hangingPunct="0"/>
            <a:r>
              <a:rPr lang="en-US" sz="2400">
                <a:solidFill>
                  <a:schemeClr val="accent2"/>
                </a:solidFill>
                <a:latin typeface="Arial" charset="0"/>
              </a:rPr>
              <a:t>• Elastic collisions, inelastic collisions and explosions </a:t>
            </a:r>
          </a:p>
        </p:txBody>
      </p:sp>
      <p:sp>
        <p:nvSpPr>
          <p:cNvPr id="2051" name="Rectangle 118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en-US" sz="2800" b="1" dirty="0"/>
              <a:t>Topic 2: Mechanics</a:t>
            </a:r>
            <a:br>
              <a:rPr lang="en-US" altLang="en-US" sz="2800" b="1" dirty="0"/>
            </a:br>
            <a:r>
              <a:rPr lang="en-US" altLang="en-US" sz="2800" dirty="0">
                <a:solidFill>
                  <a:schemeClr val="tx1"/>
                </a:solidFill>
              </a:rPr>
              <a:t>2.4 – Momentum and impulse</a:t>
            </a:r>
            <a:endParaRPr lang="en-US" altLang="en-US" sz="2800" dirty="0" smtClean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26"/>
          <p:cNvSpPr>
            <a:spLocks noChangeArrowheads="1"/>
          </p:cNvSpPr>
          <p:nvPr/>
        </p:nvSpPr>
        <p:spPr bwMode="auto">
          <a:xfrm>
            <a:off x="703263" y="6302375"/>
            <a:ext cx="7747000" cy="555625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n-US" altLang="en-US" sz="2400" b="1" i="1" dirty="0" smtClean="0">
                <a:latin typeface="+mn-lt"/>
              </a:rPr>
              <a:t>FYI    </a:t>
            </a:r>
            <a:r>
              <a:rPr lang="en-US" altLang="en-US" sz="2400" b="1" dirty="0" smtClean="0">
                <a:latin typeface="+mn-lt"/>
                <a:sym typeface="Symbol" pitchFamily="18" charset="2"/>
              </a:rPr>
              <a:t>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The units for impulse can also be kg</a:t>
            </a:r>
            <a:r>
              <a:rPr lang="en-US" altLang="en-US" sz="2400" baseline="-25000" dirty="0" smtClean="0">
                <a:latin typeface="+mn-lt"/>
                <a:sym typeface="Symbol" pitchFamily="18" charset="2"/>
              </a:rPr>
              <a:t> 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m</a:t>
            </a:r>
            <a:r>
              <a:rPr lang="en-US" altLang="en-US" sz="2400" baseline="-25000" dirty="0" smtClean="0">
                <a:latin typeface="+mn-lt"/>
                <a:sym typeface="Symbol" pitchFamily="18" charset="2"/>
              </a:rPr>
              <a:t> 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s</a:t>
            </a:r>
            <a:r>
              <a:rPr lang="en-US" altLang="en-US" sz="2400" baseline="30000" dirty="0" smtClean="0">
                <a:latin typeface="+mn-lt"/>
                <a:sym typeface="Symbol" pitchFamily="18" charset="2"/>
              </a:rPr>
              <a:t>-1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.</a:t>
            </a:r>
            <a:endParaRPr lang="en-US" altLang="en-US" sz="2400" dirty="0" smtClean="0">
              <a:latin typeface="+mn-lt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619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i="1">
                <a:solidFill>
                  <a:srgbClr val="333399"/>
                </a:solidFill>
                <a:latin typeface="Arial" charset="0"/>
              </a:rPr>
              <a:t>Impulse and force – time graphs </a:t>
            </a:r>
            <a:r>
              <a:rPr lang="en-US" altLang="en-US" sz="2400">
                <a:latin typeface="Arial" charset="0"/>
              </a:rPr>
              <a:t>	</a:t>
            </a:r>
          </a:p>
        </p:txBody>
      </p:sp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679450" y="2011363"/>
            <a:ext cx="7761288" cy="4333166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>
                <a:latin typeface="Arial" charset="0"/>
              </a:rPr>
              <a:t>EXAMPLE:  A 0.140-kg baseball comes in at 40.0 m/s, strikes the bat, and goes back out at 50.0 m/s.  If the collision lasts 1.20 ms (a typical value), find the impulse imparted to the ball from the bat during the collision.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>
                <a:latin typeface="Arial" charset="0"/>
              </a:rPr>
              <a:t>SOLUTION: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altLang="en-US" sz="2400"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altLang="en-US" sz="2400"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>
                <a:solidFill>
                  <a:srgbClr val="000000"/>
                </a:solidFill>
                <a:latin typeface="Arial" charset="0"/>
                <a:sym typeface="Symbol" pitchFamily="18" charset="2"/>
              </a:rPr>
              <a:t>We can use </a:t>
            </a:r>
            <a:r>
              <a:rPr lang="en-US" altLang="en-US" sz="2400" i="1">
                <a:latin typeface="Arial" charset="0"/>
                <a:cs typeface="Courier New" pitchFamily="49" charset="0"/>
                <a:sym typeface="Symbol" pitchFamily="18" charset="2"/>
              </a:rPr>
              <a:t>J</a:t>
            </a:r>
            <a:r>
              <a:rPr lang="en-US" altLang="en-US" sz="2400" b="1">
                <a:latin typeface="Arial" charset="0"/>
                <a:cs typeface="Courier New" pitchFamily="49" charset="0"/>
                <a:sym typeface="Symbol" pitchFamily="18" charset="2"/>
              </a:rPr>
              <a:t> </a:t>
            </a:r>
            <a:r>
              <a:rPr lang="en-US" altLang="en-US" sz="2400">
                <a:latin typeface="Arial" charset="0"/>
                <a:cs typeface="Courier New" pitchFamily="49" charset="0"/>
                <a:sym typeface="Symbol" pitchFamily="18" charset="2"/>
              </a:rPr>
              <a:t>=</a:t>
            </a:r>
            <a:r>
              <a:rPr lang="en-US" altLang="en-US" sz="2400" b="1">
                <a:latin typeface="Arial" charset="0"/>
                <a:cs typeface="Courier New" pitchFamily="49" charset="0"/>
                <a:sym typeface="Symbol" pitchFamily="18" charset="2"/>
              </a:rPr>
              <a:t> </a:t>
            </a:r>
            <a:r>
              <a:rPr lang="en-US" sz="2400">
                <a:latin typeface="Arial" charset="0"/>
                <a:sym typeface="Symbol" pitchFamily="18" charset="2"/>
              </a:rPr>
              <a:t></a:t>
            </a:r>
            <a:r>
              <a:rPr lang="en-US" altLang="en-US" sz="2400" i="1">
                <a:solidFill>
                  <a:srgbClr val="000000"/>
                </a:solidFill>
                <a:latin typeface="Arial" charset="0"/>
              </a:rPr>
              <a:t>p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: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          </a:t>
            </a:r>
            <a:r>
              <a:rPr lang="en-US" altLang="en-US" sz="2400" i="1">
                <a:solidFill>
                  <a:srgbClr val="000000"/>
                </a:solidFill>
                <a:latin typeface="Arial" charset="0"/>
              </a:rPr>
              <a:t>J = p</a:t>
            </a:r>
            <a:r>
              <a:rPr lang="en-US" altLang="en-US" sz="2400" baseline="-25000">
                <a:solidFill>
                  <a:srgbClr val="000000"/>
                </a:solidFill>
                <a:latin typeface="Arial" charset="0"/>
              </a:rPr>
              <a:t>f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 – </a:t>
            </a:r>
            <a:r>
              <a:rPr lang="en-US" altLang="en-US" sz="2400" i="1">
                <a:solidFill>
                  <a:srgbClr val="000000"/>
                </a:solidFill>
                <a:latin typeface="Arial" charset="0"/>
              </a:rPr>
              <a:t>p</a:t>
            </a:r>
            <a:r>
              <a:rPr lang="en-US" altLang="en-US" sz="2400" baseline="-25000">
                <a:solidFill>
                  <a:srgbClr val="000000"/>
                </a:solidFill>
                <a:latin typeface="Arial" charset="0"/>
              </a:rPr>
              <a:t>0</a:t>
            </a:r>
            <a:r>
              <a:rPr lang="en-US" altLang="en-US" sz="2400" i="1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i="1">
                <a:solidFill>
                  <a:srgbClr val="000000"/>
                </a:solidFill>
                <a:latin typeface="Arial" charset="0"/>
              </a:rPr>
              <a:t>             = 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7 – </a:t>
            </a:r>
            <a:r>
              <a:rPr lang="en-US" altLang="en-US" sz="2400" baseline="30000">
                <a:solidFill>
                  <a:srgbClr val="000000"/>
                </a:solidFill>
                <a:latin typeface="Arial" charset="0"/>
              </a:rPr>
              <a:t>- 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5.6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             = 12.6 Ns.</a:t>
            </a:r>
          </a:p>
        </p:txBody>
      </p:sp>
      <p:pic>
        <p:nvPicPr>
          <p:cNvPr id="130054" name="Picture 6" descr="Baseball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52650" y="3741738"/>
            <a:ext cx="647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0055" name="Oval 7" descr="Oak"/>
          <p:cNvSpPr>
            <a:spLocks noChangeArrowheads="1"/>
          </p:cNvSpPr>
          <p:nvPr/>
        </p:nvSpPr>
        <p:spPr bwMode="auto">
          <a:xfrm rot="5400000">
            <a:off x="1616075" y="3733800"/>
            <a:ext cx="669925" cy="669925"/>
          </a:xfrm>
          <a:prstGeom prst="ellipse">
            <a:avLst/>
          </a:prstGeom>
          <a:blipFill dpi="0" rotWithShape="1">
            <a:blip r:embed="rId9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130056" name="Picture 8" descr="Baseball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DF8"/>
              </a:clrFrom>
              <a:clrTo>
                <a:srgbClr val="FFFD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2425" y="3744913"/>
            <a:ext cx="647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0057" name="Oval 9" descr="Oak"/>
          <p:cNvSpPr>
            <a:spLocks noChangeArrowheads="1"/>
          </p:cNvSpPr>
          <p:nvPr/>
        </p:nvSpPr>
        <p:spPr bwMode="auto">
          <a:xfrm rot="5400000">
            <a:off x="3798888" y="3724275"/>
            <a:ext cx="669925" cy="669925"/>
          </a:xfrm>
          <a:prstGeom prst="ellipse">
            <a:avLst/>
          </a:prstGeom>
          <a:blipFill dpi="0" rotWithShape="1">
            <a:blip r:embed="rId9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130058" name="Picture 10" descr="Baseball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EFA"/>
              </a:clrFrom>
              <a:clrTo>
                <a:srgbClr val="FFFE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08488" y="4881563"/>
            <a:ext cx="647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0059" name="Oval 11" descr="Oak"/>
          <p:cNvSpPr>
            <a:spLocks noChangeArrowheads="1"/>
          </p:cNvSpPr>
          <p:nvPr/>
        </p:nvSpPr>
        <p:spPr bwMode="auto">
          <a:xfrm rot="5400000">
            <a:off x="3800475" y="4873625"/>
            <a:ext cx="669925" cy="669925"/>
          </a:xfrm>
          <a:prstGeom prst="ellipse">
            <a:avLst/>
          </a:prstGeom>
          <a:blipFill dpi="0" rotWithShape="1">
            <a:blip r:embed="rId9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30061" name="Line 13"/>
          <p:cNvSpPr>
            <a:spLocks noChangeShapeType="1"/>
          </p:cNvSpPr>
          <p:nvPr/>
        </p:nvSpPr>
        <p:spPr bwMode="auto">
          <a:xfrm>
            <a:off x="4738688" y="5194300"/>
            <a:ext cx="12192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sp>
        <p:nvSpPr>
          <p:cNvPr id="130062" name="Text Box 14"/>
          <p:cNvSpPr txBox="1">
            <a:spLocks noChangeArrowheads="1"/>
          </p:cNvSpPr>
          <p:nvPr/>
        </p:nvSpPr>
        <p:spPr bwMode="auto">
          <a:xfrm>
            <a:off x="6076950" y="3559175"/>
            <a:ext cx="21320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400" b="1" dirty="0">
                <a:latin typeface="+mn-lt"/>
              </a:rPr>
              <a:t>v</a:t>
            </a:r>
            <a:r>
              <a:rPr lang="en-US" altLang="en-US" sz="2400" baseline="-25000" dirty="0">
                <a:latin typeface="+mn-lt"/>
              </a:rPr>
              <a:t>0</a:t>
            </a:r>
            <a:r>
              <a:rPr lang="en-US" altLang="en-US" sz="2400" dirty="0">
                <a:latin typeface="+mn-lt"/>
              </a:rPr>
              <a:t> = </a:t>
            </a:r>
            <a:r>
              <a:rPr lang="en-US" altLang="en-US" sz="2400" baseline="30000" dirty="0">
                <a:latin typeface="+mn-lt"/>
              </a:rPr>
              <a:t>-</a:t>
            </a:r>
            <a:r>
              <a:rPr lang="en-US" altLang="en-US" sz="2400" dirty="0">
                <a:latin typeface="+mn-lt"/>
              </a:rPr>
              <a:t>40 m</a:t>
            </a:r>
            <a:r>
              <a:rPr lang="en-US" altLang="en-US" sz="2400" baseline="-25000" dirty="0">
                <a:latin typeface="+mn-lt"/>
              </a:rPr>
              <a:t> </a:t>
            </a:r>
            <a:r>
              <a:rPr lang="en-US" altLang="en-US" sz="2400" dirty="0">
                <a:latin typeface="+mn-lt"/>
              </a:rPr>
              <a:t>s</a:t>
            </a:r>
            <a:r>
              <a:rPr lang="en-US" altLang="en-US" sz="2400" baseline="30000" dirty="0">
                <a:latin typeface="+mn-lt"/>
              </a:rPr>
              <a:t>-1</a:t>
            </a:r>
            <a:endParaRPr lang="en-US" altLang="en-US" sz="2400" i="1" baseline="-25000" dirty="0">
              <a:latin typeface="+mn-lt"/>
            </a:endParaRPr>
          </a:p>
        </p:txBody>
      </p:sp>
      <p:sp>
        <p:nvSpPr>
          <p:cNvPr id="130063" name="Text Box 15"/>
          <p:cNvSpPr txBox="1">
            <a:spLocks noChangeArrowheads="1"/>
          </p:cNvSpPr>
          <p:nvPr/>
        </p:nvSpPr>
        <p:spPr bwMode="auto">
          <a:xfrm>
            <a:off x="6143625" y="4806950"/>
            <a:ext cx="21320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400" b="1" dirty="0" err="1">
                <a:latin typeface="+mn-lt"/>
              </a:rPr>
              <a:t>v</a:t>
            </a:r>
            <a:r>
              <a:rPr lang="en-US" altLang="en-US" sz="2400" i="1" baseline="-25000" dirty="0" err="1">
                <a:latin typeface="+mn-lt"/>
              </a:rPr>
              <a:t>f</a:t>
            </a:r>
            <a:r>
              <a:rPr lang="en-US" altLang="en-US" sz="2400" dirty="0">
                <a:latin typeface="+mn-lt"/>
              </a:rPr>
              <a:t> = </a:t>
            </a:r>
            <a:r>
              <a:rPr lang="en-US" altLang="en-US" sz="2400" baseline="30000" dirty="0">
                <a:latin typeface="+mn-lt"/>
              </a:rPr>
              <a:t>+</a:t>
            </a:r>
            <a:r>
              <a:rPr lang="en-US" altLang="en-US" sz="2400" dirty="0">
                <a:latin typeface="+mn-lt"/>
              </a:rPr>
              <a:t>50 m/s</a:t>
            </a:r>
            <a:endParaRPr lang="en-US" altLang="en-US" sz="2400" i="1" baseline="-25000" dirty="0">
              <a:latin typeface="+mn-lt"/>
            </a:endParaRPr>
          </a:p>
        </p:txBody>
      </p:sp>
      <p:sp>
        <p:nvSpPr>
          <p:cNvPr id="130064" name="Text Box 16"/>
          <p:cNvSpPr txBox="1">
            <a:spLocks noChangeArrowheads="1"/>
          </p:cNvSpPr>
          <p:nvPr/>
        </p:nvSpPr>
        <p:spPr bwMode="auto">
          <a:xfrm>
            <a:off x="4384675" y="4300538"/>
            <a:ext cx="11604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400" b="1" i="1" dirty="0">
                <a:solidFill>
                  <a:srgbClr val="009999"/>
                </a:solidFill>
                <a:latin typeface="+mn-lt"/>
              </a:rPr>
              <a:t>Before</a:t>
            </a:r>
          </a:p>
        </p:txBody>
      </p:sp>
      <p:sp>
        <p:nvSpPr>
          <p:cNvPr id="130065" name="Text Box 17"/>
          <p:cNvSpPr txBox="1">
            <a:spLocks noChangeArrowheads="1"/>
          </p:cNvSpPr>
          <p:nvPr/>
        </p:nvSpPr>
        <p:spPr bwMode="auto">
          <a:xfrm>
            <a:off x="4573588" y="5514975"/>
            <a:ext cx="11525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400" b="1" i="1" dirty="0">
                <a:solidFill>
                  <a:srgbClr val="009999"/>
                </a:solidFill>
                <a:latin typeface="+mn-lt"/>
              </a:rPr>
              <a:t>After</a:t>
            </a:r>
          </a:p>
        </p:txBody>
      </p:sp>
      <p:sp>
        <p:nvSpPr>
          <p:cNvPr id="130066" name="Line 18"/>
          <p:cNvSpPr>
            <a:spLocks noChangeShapeType="1"/>
          </p:cNvSpPr>
          <p:nvPr/>
        </p:nvSpPr>
        <p:spPr bwMode="auto">
          <a:xfrm>
            <a:off x="3671888" y="4797425"/>
            <a:ext cx="4638675" cy="63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067" name="Text Box 19"/>
          <p:cNvSpPr txBox="1">
            <a:spLocks noChangeArrowheads="1"/>
          </p:cNvSpPr>
          <p:nvPr/>
        </p:nvSpPr>
        <p:spPr bwMode="auto">
          <a:xfrm>
            <a:off x="6065838" y="3952875"/>
            <a:ext cx="24161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400" b="1" dirty="0">
                <a:latin typeface="+mn-lt"/>
              </a:rPr>
              <a:t>p</a:t>
            </a:r>
            <a:r>
              <a:rPr lang="en-US" altLang="en-US" sz="2400" baseline="-25000" dirty="0">
                <a:latin typeface="+mn-lt"/>
              </a:rPr>
              <a:t>0</a:t>
            </a:r>
            <a:r>
              <a:rPr lang="en-US" altLang="en-US" sz="2400" dirty="0">
                <a:latin typeface="+mn-lt"/>
              </a:rPr>
              <a:t> = </a:t>
            </a:r>
            <a:r>
              <a:rPr lang="en-US" altLang="en-US" sz="2400" baseline="30000" dirty="0">
                <a:latin typeface="+mn-lt"/>
              </a:rPr>
              <a:t>-</a:t>
            </a:r>
            <a:r>
              <a:rPr lang="en-US" altLang="en-US" sz="2400" dirty="0">
                <a:latin typeface="+mn-lt"/>
              </a:rPr>
              <a:t>40( 0.14 ) </a:t>
            </a:r>
            <a:endParaRPr lang="en-US" altLang="en-US" sz="2400" i="1" baseline="-25000" dirty="0">
              <a:latin typeface="+mn-lt"/>
            </a:endParaRPr>
          </a:p>
        </p:txBody>
      </p:sp>
      <p:sp>
        <p:nvSpPr>
          <p:cNvPr id="130068" name="Text Box 20"/>
          <p:cNvSpPr txBox="1">
            <a:spLocks noChangeArrowheads="1"/>
          </p:cNvSpPr>
          <p:nvPr/>
        </p:nvSpPr>
        <p:spPr bwMode="auto">
          <a:xfrm>
            <a:off x="6076950" y="4341813"/>
            <a:ext cx="2589213" cy="461962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400" b="1" dirty="0">
                <a:latin typeface="+mn-lt"/>
              </a:rPr>
              <a:t>p</a:t>
            </a:r>
            <a:r>
              <a:rPr lang="en-US" altLang="en-US" sz="2400" baseline="-25000" dirty="0">
                <a:latin typeface="+mn-lt"/>
              </a:rPr>
              <a:t>0</a:t>
            </a:r>
            <a:r>
              <a:rPr lang="en-US" altLang="en-US" sz="2400" dirty="0">
                <a:latin typeface="+mn-lt"/>
              </a:rPr>
              <a:t> = </a:t>
            </a:r>
            <a:r>
              <a:rPr lang="en-US" altLang="en-US" sz="2400" baseline="30000" dirty="0">
                <a:latin typeface="+mn-lt"/>
              </a:rPr>
              <a:t>-</a:t>
            </a:r>
            <a:r>
              <a:rPr lang="en-US" altLang="en-US" sz="2400" dirty="0">
                <a:latin typeface="+mn-lt"/>
              </a:rPr>
              <a:t>5.6 </a:t>
            </a:r>
            <a:r>
              <a:rPr lang="en-US" altLang="en-US" sz="2400" b="1" dirty="0">
                <a:latin typeface="+mn-lt"/>
              </a:rPr>
              <a:t> </a:t>
            </a:r>
            <a:r>
              <a:rPr lang="en-US" altLang="en-US" sz="2400" dirty="0">
                <a:latin typeface="+mn-lt"/>
              </a:rPr>
              <a:t>kg</a:t>
            </a:r>
            <a:r>
              <a:rPr lang="en-US" altLang="en-US" sz="2400" baseline="-25000" dirty="0">
                <a:latin typeface="+mn-lt"/>
                <a:sym typeface="Symbol" pitchFamily="18" charset="2"/>
              </a:rPr>
              <a:t> </a:t>
            </a:r>
            <a:r>
              <a:rPr lang="en-US" altLang="en-US" sz="2400" dirty="0">
                <a:latin typeface="+mn-lt"/>
              </a:rPr>
              <a:t>m</a:t>
            </a:r>
            <a:r>
              <a:rPr lang="en-US" altLang="en-US" sz="2400" baseline="-25000" dirty="0">
                <a:latin typeface="+mn-lt"/>
              </a:rPr>
              <a:t> </a:t>
            </a:r>
            <a:r>
              <a:rPr lang="en-US" altLang="en-US" sz="2400" dirty="0">
                <a:latin typeface="+mn-lt"/>
              </a:rPr>
              <a:t>s</a:t>
            </a:r>
            <a:r>
              <a:rPr lang="en-US" altLang="en-US" sz="2400" baseline="30000" dirty="0">
                <a:latin typeface="+mn-lt"/>
              </a:rPr>
              <a:t>-1</a:t>
            </a:r>
            <a:endParaRPr lang="en-US" altLang="en-US" sz="2400" i="1" baseline="-25000" dirty="0">
              <a:latin typeface="+mn-lt"/>
            </a:endParaRPr>
          </a:p>
        </p:txBody>
      </p:sp>
      <p:sp>
        <p:nvSpPr>
          <p:cNvPr id="130069" name="Text Box 21"/>
          <p:cNvSpPr txBox="1">
            <a:spLocks noChangeArrowheads="1"/>
          </p:cNvSpPr>
          <p:nvPr/>
        </p:nvSpPr>
        <p:spPr bwMode="auto">
          <a:xfrm>
            <a:off x="6132293" y="5210175"/>
            <a:ext cx="23637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400" b="1" dirty="0" err="1">
                <a:latin typeface="+mn-lt"/>
              </a:rPr>
              <a:t>p</a:t>
            </a:r>
            <a:r>
              <a:rPr lang="en-US" altLang="en-US" sz="2400" i="1" baseline="-25000" dirty="0" err="1">
                <a:latin typeface="+mn-lt"/>
              </a:rPr>
              <a:t>f</a:t>
            </a:r>
            <a:r>
              <a:rPr lang="en-US" altLang="en-US" sz="2400" dirty="0">
                <a:latin typeface="+mn-lt"/>
              </a:rPr>
              <a:t> = </a:t>
            </a:r>
            <a:r>
              <a:rPr lang="en-US" altLang="en-US" sz="2400" baseline="30000" dirty="0">
                <a:latin typeface="+mn-lt"/>
              </a:rPr>
              <a:t>+</a:t>
            </a:r>
            <a:r>
              <a:rPr lang="en-US" altLang="en-US" sz="2400" dirty="0">
                <a:latin typeface="+mn-lt"/>
              </a:rPr>
              <a:t>50( 0.14 ) </a:t>
            </a:r>
            <a:endParaRPr lang="en-US" altLang="en-US" sz="2400" i="1" baseline="-25000" dirty="0">
              <a:latin typeface="+mn-lt"/>
            </a:endParaRPr>
          </a:p>
        </p:txBody>
      </p:sp>
      <p:sp>
        <p:nvSpPr>
          <p:cNvPr id="130070" name="Text Box 22"/>
          <p:cNvSpPr txBox="1">
            <a:spLocks noChangeArrowheads="1"/>
          </p:cNvSpPr>
          <p:nvPr/>
        </p:nvSpPr>
        <p:spPr bwMode="auto">
          <a:xfrm>
            <a:off x="6145213" y="5622925"/>
            <a:ext cx="2619375" cy="461963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400" b="1" dirty="0" err="1">
                <a:latin typeface="+mn-lt"/>
              </a:rPr>
              <a:t>p</a:t>
            </a:r>
            <a:r>
              <a:rPr lang="en-US" altLang="en-US" sz="2400" i="1" baseline="-25000" dirty="0" err="1">
                <a:latin typeface="+mn-lt"/>
              </a:rPr>
              <a:t>f</a:t>
            </a:r>
            <a:r>
              <a:rPr lang="en-US" altLang="en-US" sz="2400" dirty="0">
                <a:latin typeface="+mn-lt"/>
              </a:rPr>
              <a:t> = </a:t>
            </a:r>
            <a:r>
              <a:rPr lang="en-US" altLang="en-US" sz="2400" baseline="30000" dirty="0">
                <a:latin typeface="+mn-lt"/>
              </a:rPr>
              <a:t>+</a:t>
            </a:r>
            <a:r>
              <a:rPr lang="en-US" altLang="en-US" sz="2400" dirty="0">
                <a:latin typeface="+mn-lt"/>
              </a:rPr>
              <a:t>7 kg</a:t>
            </a:r>
            <a:r>
              <a:rPr lang="en-US" altLang="en-US" sz="2400" baseline="-25000" dirty="0">
                <a:latin typeface="+mn-lt"/>
              </a:rPr>
              <a:t> </a:t>
            </a:r>
            <a:r>
              <a:rPr lang="en-US" altLang="en-US" sz="2400" dirty="0">
                <a:latin typeface="+mn-lt"/>
              </a:rPr>
              <a:t>m</a:t>
            </a:r>
            <a:r>
              <a:rPr lang="en-US" altLang="en-US" sz="2400" baseline="-25000" dirty="0">
                <a:latin typeface="+mn-lt"/>
              </a:rPr>
              <a:t> </a:t>
            </a:r>
            <a:r>
              <a:rPr lang="en-US" altLang="en-US" sz="2400" dirty="0">
                <a:latin typeface="+mn-lt"/>
              </a:rPr>
              <a:t>s</a:t>
            </a:r>
            <a:r>
              <a:rPr lang="en-US" altLang="en-US" sz="2400" baseline="30000" dirty="0">
                <a:latin typeface="+mn-lt"/>
              </a:rPr>
              <a:t>-1</a:t>
            </a:r>
            <a:endParaRPr lang="en-US" altLang="en-US" sz="2400" i="1" baseline="-25000" dirty="0">
              <a:latin typeface="+mn-lt"/>
            </a:endParaRPr>
          </a:p>
        </p:txBody>
      </p:sp>
      <p:sp>
        <p:nvSpPr>
          <p:cNvPr id="21524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>
                <a:solidFill>
                  <a:srgbClr val="000000"/>
                </a:solidFill>
              </a:rPr>
              <a:t>Topic 2: Mechanics</a:t>
            </a:r>
            <a:br>
              <a:rPr lang="en-US" altLang="en-US" sz="2800" b="1" smtClean="0">
                <a:solidFill>
                  <a:srgbClr val="000000"/>
                </a:solidFill>
              </a:rPr>
            </a:br>
            <a:r>
              <a:rPr lang="en-US" altLang="en-US" sz="2800" smtClean="0">
                <a:solidFill>
                  <a:srgbClr val="000000"/>
                </a:solidFill>
              </a:rPr>
              <a:t>2.4 – Momentum and impulse</a:t>
            </a:r>
            <a:endParaRPr lang="en-US" altLang="en-US" sz="2400" smtClean="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45" name="Line 13"/>
          <p:cNvSpPr>
            <a:spLocks noChangeShapeType="1"/>
          </p:cNvSpPr>
          <p:nvPr/>
        </p:nvSpPr>
        <p:spPr bwMode="auto">
          <a:xfrm>
            <a:off x="4824413" y="4065588"/>
            <a:ext cx="947737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triangle"/>
            <a:tailEnd type="none" w="med" len="med"/>
          </a:ln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pic>
        <p:nvPicPr>
          <p:cNvPr id="46" name="Picture 45" descr="ballbat.jpg"/>
          <p:cNvPicPr>
            <a:picLocks noChangeAspect="1"/>
          </p:cNvPicPr>
          <p:nvPr/>
        </p:nvPicPr>
        <p:blipFill>
          <a:blip r:embed="rId10" cstate="print"/>
          <a:srcRect t="13333" r="27895" b="19298"/>
          <a:stretch>
            <a:fillRect/>
          </a:stretch>
        </p:blipFill>
        <p:spPr>
          <a:xfrm>
            <a:off x="6330950" y="168275"/>
            <a:ext cx="2349500" cy="1646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seball h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44444E-6 L 0.13489 -4.44444E-6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30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00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00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00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300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300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00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00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00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300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300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300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300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300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300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5" grpId="0" animBg="1"/>
      <p:bldP spid="130055" grpId="1" animBg="1"/>
      <p:bldP spid="130055" grpId="2" animBg="1"/>
      <p:bldP spid="130057" grpId="0" animBg="1"/>
      <p:bldP spid="130059" grpId="0" animBg="1"/>
      <p:bldP spid="130062" grpId="0"/>
      <p:bldP spid="130063" grpId="0"/>
      <p:bldP spid="130064" grpId="0"/>
      <p:bldP spid="130065" grpId="0"/>
      <p:bldP spid="130066" grpId="0" animBg="1"/>
      <p:bldP spid="130067" grpId="0"/>
      <p:bldP spid="130068" grpId="0"/>
      <p:bldP spid="130069" grpId="0"/>
      <p:bldP spid="13007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26"/>
          <p:cNvSpPr>
            <a:spLocks noChangeArrowheads="1"/>
          </p:cNvSpPr>
          <p:nvPr/>
        </p:nvSpPr>
        <p:spPr bwMode="auto">
          <a:xfrm>
            <a:off x="703263" y="5078413"/>
            <a:ext cx="7747000" cy="1779587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n-US" altLang="en-US" sz="2400" b="1" i="1" dirty="0" smtClean="0">
                <a:latin typeface="+mn-lt"/>
              </a:rPr>
              <a:t>FYI    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US" altLang="en-US" sz="2400" b="1" dirty="0" smtClean="0">
                <a:latin typeface="+mn-lt"/>
                <a:sym typeface="Symbol" pitchFamily="18" charset="2"/>
              </a:rPr>
              <a:t>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Since a Newton is about a quarter-pound, </a:t>
            </a:r>
            <a:r>
              <a:rPr lang="en-US" altLang="en-US" sz="2400" i="1" dirty="0" smtClean="0">
                <a:solidFill>
                  <a:srgbClr val="FF0000"/>
                </a:solidFill>
                <a:latin typeface="+mn-lt"/>
                <a:sym typeface="Symbol" pitchFamily="18" charset="2"/>
              </a:rPr>
              <a:t>F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 is about 10500 / 4 = 2626 pounds – more than a ton of force!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US" altLang="en-US" sz="2400" b="1" dirty="0" smtClean="0">
                <a:latin typeface="+mn-lt"/>
                <a:sym typeface="Symbol" pitchFamily="18" charset="2"/>
              </a:rPr>
              <a:t>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Furthermore, </a:t>
            </a:r>
            <a:r>
              <a:rPr lang="en-US" altLang="en-US" sz="2400" i="1" dirty="0" err="1" smtClean="0">
                <a:latin typeface="+mn-lt"/>
                <a:sym typeface="Symbol" pitchFamily="18" charset="2"/>
              </a:rPr>
              <a:t>F</a:t>
            </a:r>
            <a:r>
              <a:rPr lang="en-US" altLang="en-US" sz="2400" baseline="-25000" dirty="0" err="1" smtClean="0">
                <a:latin typeface="+mn-lt"/>
                <a:sym typeface="Symbol" pitchFamily="18" charset="2"/>
              </a:rPr>
              <a:t>max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 is even greater than </a:t>
            </a:r>
            <a:r>
              <a:rPr lang="en-US" altLang="en-US" sz="2400" i="1" dirty="0" smtClean="0">
                <a:solidFill>
                  <a:srgbClr val="FF0000"/>
                </a:solidFill>
                <a:latin typeface="+mn-lt"/>
                <a:sym typeface="Symbol" pitchFamily="18" charset="2"/>
              </a:rPr>
              <a:t>F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!</a:t>
            </a:r>
            <a:endParaRPr lang="en-US" altLang="en-US" sz="2400" dirty="0" smtClean="0">
              <a:latin typeface="+mn-lt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619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i="1">
                <a:solidFill>
                  <a:srgbClr val="333399"/>
                </a:solidFill>
                <a:latin typeface="Arial" charset="0"/>
              </a:rPr>
              <a:t>Impulse and force – time graphs </a:t>
            </a:r>
            <a:r>
              <a:rPr lang="en-US" altLang="en-US" sz="2400">
                <a:latin typeface="Arial" charset="0"/>
              </a:rPr>
              <a:t>	</a:t>
            </a:r>
          </a:p>
        </p:txBody>
      </p:sp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679450" y="2011363"/>
            <a:ext cx="7761288" cy="305276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>
                <a:latin typeface="Arial" charset="0"/>
              </a:rPr>
              <a:t>EXAMPLE:  A 0.140-kg baseball comes in at 40.0 m/s, strikes the bat, and goes back out at 50.0 m/s.  If the collision lasts 1.20 ms (a typical value), find the average force exerted on the ball during the collision.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>
                <a:latin typeface="Arial" charset="0"/>
              </a:rPr>
              <a:t>SOLUTION:  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  <a:sym typeface="Symbol" pitchFamily="18" charset="2"/>
              </a:rPr>
              <a:t>We can use </a:t>
            </a:r>
            <a:r>
              <a:rPr lang="en-US" altLang="en-US" sz="2400" i="1">
                <a:latin typeface="Arial" charset="0"/>
                <a:cs typeface="Courier New" pitchFamily="49" charset="0"/>
                <a:sym typeface="Symbol" pitchFamily="18" charset="2"/>
              </a:rPr>
              <a:t>J</a:t>
            </a:r>
            <a:r>
              <a:rPr lang="en-US" altLang="en-US" sz="2400" b="1">
                <a:latin typeface="Arial" charset="0"/>
                <a:cs typeface="Courier New" pitchFamily="49" charset="0"/>
                <a:sym typeface="Symbol" pitchFamily="18" charset="2"/>
              </a:rPr>
              <a:t> </a:t>
            </a:r>
            <a:r>
              <a:rPr lang="en-US" altLang="en-US" sz="2400">
                <a:latin typeface="Arial" charset="0"/>
                <a:cs typeface="Courier New" pitchFamily="49" charset="0"/>
                <a:sym typeface="Symbol" pitchFamily="18" charset="2"/>
              </a:rPr>
              <a:t>=</a:t>
            </a:r>
            <a:r>
              <a:rPr lang="en-US" altLang="en-US" sz="2400" b="1">
                <a:latin typeface="Arial" charset="0"/>
                <a:cs typeface="Courier New" pitchFamily="49" charset="0"/>
                <a:sym typeface="Symbol" pitchFamily="18" charset="2"/>
              </a:rPr>
              <a:t> </a:t>
            </a:r>
            <a:r>
              <a:rPr lang="en-US" altLang="en-US" sz="2400" i="1">
                <a:latin typeface="Arial" charset="0"/>
                <a:cs typeface="Courier New" pitchFamily="49" charset="0"/>
                <a:sym typeface="Symbol" pitchFamily="18" charset="2"/>
              </a:rPr>
              <a:t>F</a:t>
            </a:r>
            <a:r>
              <a:rPr lang="en-US" altLang="en-US" sz="2400" i="1" baseline="-25000">
                <a:latin typeface="Arial" charset="0"/>
                <a:cs typeface="Courier New" pitchFamily="49" charset="0"/>
                <a:sym typeface="Symbol" pitchFamily="18" charset="2"/>
              </a:rPr>
              <a:t> </a:t>
            </a:r>
            <a:r>
              <a:rPr lang="en-US" sz="2400">
                <a:latin typeface="Arial" charset="0"/>
                <a:sym typeface="Symbol" pitchFamily="18" charset="2"/>
              </a:rPr>
              <a:t></a:t>
            </a:r>
            <a:r>
              <a:rPr lang="en-US" altLang="en-US" sz="2400" i="1">
                <a:solidFill>
                  <a:srgbClr val="000000"/>
                </a:solidFill>
                <a:latin typeface="Arial" charset="0"/>
              </a:rPr>
              <a:t>t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. Thus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i="1">
                <a:solidFill>
                  <a:srgbClr val="000000"/>
                </a:solidFill>
                <a:latin typeface="Arial" charset="0"/>
              </a:rPr>
              <a:t>      F = </a:t>
            </a:r>
            <a:r>
              <a:rPr lang="en-US" altLang="en-US" sz="2400" i="1">
                <a:solidFill>
                  <a:srgbClr val="000000"/>
                </a:solidFill>
                <a:latin typeface="Arial" charset="0"/>
                <a:cs typeface="Courier New" pitchFamily="49" charset="0"/>
                <a:sym typeface="Symbol" pitchFamily="18" charset="2"/>
              </a:rPr>
              <a:t>J /</a:t>
            </a:r>
            <a:r>
              <a:rPr lang="en-US" altLang="en-US" sz="2400" i="1" baseline="-25000">
                <a:solidFill>
                  <a:srgbClr val="000000"/>
                </a:solidFill>
                <a:latin typeface="Arial" charset="0"/>
                <a:cs typeface="Courier New" pitchFamily="49" charset="0"/>
                <a:sym typeface="Symbol" pitchFamily="18" charset="2"/>
              </a:rPr>
              <a:t> </a:t>
            </a:r>
            <a:r>
              <a:rPr lang="en-US" sz="2400">
                <a:latin typeface="Arial" charset="0"/>
                <a:sym typeface="Symbol" pitchFamily="18" charset="2"/>
              </a:rPr>
              <a:t></a:t>
            </a:r>
            <a:r>
              <a:rPr lang="en-US" altLang="en-US" sz="2400" i="1">
                <a:solidFill>
                  <a:srgbClr val="000000"/>
                </a:solidFill>
                <a:latin typeface="Arial" charset="0"/>
              </a:rPr>
              <a:t>t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i="1">
                <a:solidFill>
                  <a:srgbClr val="000000"/>
                </a:solidFill>
                <a:latin typeface="Arial" charset="0"/>
              </a:rPr>
              <a:t>         = 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12.6 </a:t>
            </a:r>
            <a:r>
              <a:rPr lang="en-US" altLang="en-US" sz="2400" i="1">
                <a:solidFill>
                  <a:srgbClr val="000000"/>
                </a:solidFill>
                <a:latin typeface="Arial" charset="0"/>
              </a:rPr>
              <a:t>/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 1.20×10</a:t>
            </a:r>
            <a:r>
              <a:rPr lang="en-US" altLang="en-US" sz="2400" baseline="30000">
                <a:solidFill>
                  <a:srgbClr val="000000"/>
                </a:solidFill>
                <a:latin typeface="Arial" charset="0"/>
              </a:rPr>
              <a:t>-3</a:t>
            </a:r>
            <a:endParaRPr lang="en-US" altLang="en-US" sz="2400" i="1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         = 10500 N.</a:t>
            </a:r>
            <a:endParaRPr lang="en-US" altLang="en-US" sz="2400">
              <a:latin typeface="Arial" charset="0"/>
            </a:endParaRPr>
          </a:p>
        </p:txBody>
      </p:sp>
      <p:sp>
        <p:nvSpPr>
          <p:cNvPr id="130081" name="Freeform 33"/>
          <p:cNvSpPr>
            <a:spLocks/>
          </p:cNvSpPr>
          <p:nvPr/>
        </p:nvSpPr>
        <p:spPr bwMode="auto">
          <a:xfrm>
            <a:off x="5326063" y="4024313"/>
            <a:ext cx="2722562" cy="979487"/>
          </a:xfrm>
          <a:custGeom>
            <a:avLst/>
            <a:gdLst>
              <a:gd name="T0" fmla="*/ 0 w 1277"/>
              <a:gd name="T1" fmla="*/ 2147483647 h 576"/>
              <a:gd name="T2" fmla="*/ 2147483647 w 1277"/>
              <a:gd name="T3" fmla="*/ 2147483647 h 576"/>
              <a:gd name="T4" fmla="*/ 2147483647 w 1277"/>
              <a:gd name="T5" fmla="*/ 0 h 576"/>
              <a:gd name="T6" fmla="*/ 2147483647 w 1277"/>
              <a:gd name="T7" fmla="*/ 2147483647 h 576"/>
              <a:gd name="T8" fmla="*/ 2147483647 w 1277"/>
              <a:gd name="T9" fmla="*/ 2147483647 h 5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77"/>
              <a:gd name="T16" fmla="*/ 0 h 576"/>
              <a:gd name="T17" fmla="*/ 1277 w 1277"/>
              <a:gd name="T18" fmla="*/ 576 h 5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77" h="576">
                <a:moveTo>
                  <a:pt x="0" y="576"/>
                </a:moveTo>
                <a:cubicBezTo>
                  <a:pt x="105" y="532"/>
                  <a:pt x="211" y="489"/>
                  <a:pt x="317" y="393"/>
                </a:cubicBezTo>
                <a:cubicBezTo>
                  <a:pt x="423" y="297"/>
                  <a:pt x="527" y="0"/>
                  <a:pt x="634" y="0"/>
                </a:cubicBezTo>
                <a:cubicBezTo>
                  <a:pt x="741" y="0"/>
                  <a:pt x="853" y="297"/>
                  <a:pt x="960" y="393"/>
                </a:cubicBezTo>
                <a:cubicBezTo>
                  <a:pt x="1067" y="489"/>
                  <a:pt x="1172" y="532"/>
                  <a:pt x="1277" y="576"/>
                </a:cubicBezTo>
              </a:path>
            </a:pathLst>
          </a:custGeom>
          <a:solidFill>
            <a:srgbClr val="FF3300"/>
          </a:solidFill>
          <a:ln w="28575" cmpd="sng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sp>
        <p:nvSpPr>
          <p:cNvPr id="130082" name="Rectangle 34"/>
          <p:cNvSpPr>
            <a:spLocks noChangeArrowheads="1"/>
          </p:cNvSpPr>
          <p:nvPr/>
        </p:nvSpPr>
        <p:spPr bwMode="auto">
          <a:xfrm>
            <a:off x="5311775" y="4473575"/>
            <a:ext cx="2762250" cy="530225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altLang="en-US" sz="2400">
              <a:latin typeface="+mn-lt"/>
            </a:endParaRP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5310188" y="3790950"/>
            <a:ext cx="2784475" cy="1228725"/>
            <a:chOff x="3705" y="1555"/>
            <a:chExt cx="1306" cy="422"/>
          </a:xfrm>
        </p:grpSpPr>
        <p:sp>
          <p:nvSpPr>
            <p:cNvPr id="17449" name="Rectangle 36"/>
            <p:cNvSpPr>
              <a:spLocks noChangeArrowheads="1"/>
            </p:cNvSpPr>
            <p:nvPr/>
          </p:nvSpPr>
          <p:spPr bwMode="auto">
            <a:xfrm>
              <a:off x="3715" y="1555"/>
              <a:ext cx="1287" cy="413"/>
            </a:xfrm>
            <a:prstGeom prst="rect">
              <a:avLst/>
            </a:prstGeom>
            <a:solidFill>
              <a:srgbClr val="BBE0E3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altLang="en-US" sz="2400">
                <a:latin typeface="+mn-lt"/>
              </a:endParaRPr>
            </a:p>
          </p:txBody>
        </p:sp>
        <p:sp>
          <p:nvSpPr>
            <p:cNvPr id="17450" name="Line 37"/>
            <p:cNvSpPr>
              <a:spLocks noChangeShapeType="1"/>
            </p:cNvSpPr>
            <p:nvPr/>
          </p:nvSpPr>
          <p:spPr bwMode="auto">
            <a:xfrm>
              <a:off x="5011" y="1555"/>
              <a:ext cx="0" cy="42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+mn-lt"/>
              </a:endParaRPr>
            </a:p>
          </p:txBody>
        </p:sp>
        <p:sp>
          <p:nvSpPr>
            <p:cNvPr id="17451" name="Line 38"/>
            <p:cNvSpPr>
              <a:spLocks noChangeShapeType="1"/>
            </p:cNvSpPr>
            <p:nvPr/>
          </p:nvSpPr>
          <p:spPr bwMode="auto">
            <a:xfrm>
              <a:off x="3705" y="1555"/>
              <a:ext cx="0" cy="42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+mn-lt"/>
              </a:endParaRPr>
            </a:p>
          </p:txBody>
        </p:sp>
      </p:grp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6667500" y="3714750"/>
            <a:ext cx="2798763" cy="460375"/>
            <a:chOff x="3267" y="1877"/>
            <a:chExt cx="972" cy="158"/>
          </a:xfrm>
        </p:grpSpPr>
        <p:sp>
          <p:nvSpPr>
            <p:cNvPr id="17447" name="Text Box 40"/>
            <p:cNvSpPr txBox="1">
              <a:spLocks noChangeArrowheads="1"/>
            </p:cNvSpPr>
            <p:nvPr/>
          </p:nvSpPr>
          <p:spPr bwMode="auto">
            <a:xfrm>
              <a:off x="3848" y="1877"/>
              <a:ext cx="391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en-US" sz="2400" i="1" dirty="0" err="1">
                  <a:latin typeface="+mn-lt"/>
                </a:rPr>
                <a:t>F</a:t>
              </a:r>
              <a:r>
                <a:rPr lang="en-US" altLang="en-US" sz="2400" i="1" baseline="-25000" dirty="0" err="1">
                  <a:latin typeface="+mn-lt"/>
                </a:rPr>
                <a:t>max</a:t>
              </a:r>
              <a:endParaRPr lang="en-US" altLang="en-US" sz="2400" i="1" dirty="0">
                <a:latin typeface="+mn-lt"/>
              </a:endParaRPr>
            </a:p>
          </p:txBody>
        </p:sp>
        <p:sp>
          <p:nvSpPr>
            <p:cNvPr id="17448" name="Line 41"/>
            <p:cNvSpPr>
              <a:spLocks noChangeShapeType="1"/>
            </p:cNvSpPr>
            <p:nvPr/>
          </p:nvSpPr>
          <p:spPr bwMode="auto">
            <a:xfrm flipV="1">
              <a:off x="3267" y="1978"/>
              <a:ext cx="5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+mn-lt"/>
              </a:endParaRPr>
            </a:p>
          </p:txBody>
        </p:sp>
      </p:grpSp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5303838" y="4273550"/>
            <a:ext cx="3408362" cy="460375"/>
            <a:chOff x="2331" y="2069"/>
            <a:chExt cx="1598" cy="158"/>
          </a:xfrm>
        </p:grpSpPr>
        <p:sp>
          <p:nvSpPr>
            <p:cNvPr id="17445" name="Text Box 43"/>
            <p:cNvSpPr txBox="1">
              <a:spLocks noChangeArrowheads="1"/>
            </p:cNvSpPr>
            <p:nvPr/>
          </p:nvSpPr>
          <p:spPr bwMode="auto">
            <a:xfrm>
              <a:off x="3754" y="2069"/>
              <a:ext cx="175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 i="1" dirty="0">
                  <a:solidFill>
                    <a:srgbClr val="FF0000"/>
                  </a:solidFill>
                  <a:latin typeface="+mn-lt"/>
                </a:rPr>
                <a:t>F</a:t>
              </a:r>
              <a:endParaRPr lang="en-US" altLang="en-US" sz="2400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17446" name="Line 44"/>
            <p:cNvSpPr>
              <a:spLocks noChangeShapeType="1"/>
            </p:cNvSpPr>
            <p:nvPr/>
          </p:nvSpPr>
          <p:spPr bwMode="auto">
            <a:xfrm>
              <a:off x="2331" y="2138"/>
              <a:ext cx="14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+mn-lt"/>
              </a:endParaRPr>
            </a:p>
          </p:txBody>
        </p:sp>
      </p:grpSp>
      <p:sp>
        <p:nvSpPr>
          <p:cNvPr id="2253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>
                <a:solidFill>
                  <a:srgbClr val="000000"/>
                </a:solidFill>
              </a:rPr>
              <a:t>Topic 2: Mechanics</a:t>
            </a:r>
            <a:br>
              <a:rPr lang="en-US" altLang="en-US" sz="2800" b="1" smtClean="0">
                <a:solidFill>
                  <a:srgbClr val="000000"/>
                </a:solidFill>
              </a:rPr>
            </a:br>
            <a:r>
              <a:rPr lang="en-US" altLang="en-US" sz="2800" smtClean="0">
                <a:solidFill>
                  <a:srgbClr val="000000"/>
                </a:solidFill>
              </a:rPr>
              <a:t>2.4 – Momentum and impulse</a:t>
            </a:r>
            <a:endParaRPr lang="en-US" altLang="en-US" sz="2400" smtClean="0">
              <a:solidFill>
                <a:schemeClr val="tx1"/>
              </a:solidFill>
              <a:latin typeface="Courier New" pitchFamily="49" charset="0"/>
            </a:endParaRPr>
          </a:p>
        </p:txBody>
      </p:sp>
      <p:pic>
        <p:nvPicPr>
          <p:cNvPr id="36" name="Picture 35" descr="ballbat.jpg"/>
          <p:cNvPicPr>
            <a:picLocks noChangeAspect="1"/>
          </p:cNvPicPr>
          <p:nvPr/>
        </p:nvPicPr>
        <p:blipFill>
          <a:blip r:embed="rId6" cstate="print"/>
          <a:srcRect t="13333" r="27895" b="19298"/>
          <a:stretch>
            <a:fillRect/>
          </a:stretch>
        </p:blipFill>
        <p:spPr>
          <a:xfrm>
            <a:off x="6330950" y="168275"/>
            <a:ext cx="2349500" cy="1646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300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9" dur="5000"/>
                                        <p:tgtEl>
                                          <p:spTgt spid="130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0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2000"/>
                                        <p:tgtEl>
                                          <p:spTgt spid="130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8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10668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i="1">
                <a:solidFill>
                  <a:srgbClr val="333399"/>
                </a:solidFill>
                <a:latin typeface="Arial" charset="0"/>
              </a:rPr>
              <a:t>Sketching and interpreting force – time graphs </a:t>
            </a:r>
            <a:r>
              <a:rPr lang="en-US" altLang="en-US" sz="2400">
                <a:latin typeface="Arial" charset="0"/>
              </a:rPr>
              <a:t>	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>
                <a:solidFill>
                  <a:srgbClr val="000000"/>
                </a:solidFill>
              </a:rPr>
              <a:t>Topic 2: Mechanics</a:t>
            </a:r>
            <a:br>
              <a:rPr lang="en-US" altLang="en-US" sz="2800" b="1" smtClean="0">
                <a:solidFill>
                  <a:srgbClr val="000000"/>
                </a:solidFill>
              </a:rPr>
            </a:br>
            <a:r>
              <a:rPr lang="en-US" altLang="en-US" sz="2800" smtClean="0">
                <a:solidFill>
                  <a:srgbClr val="000000"/>
                </a:solidFill>
              </a:rPr>
              <a:t>2.4 – Momentum and impulse</a:t>
            </a:r>
            <a:endParaRPr lang="en-US" altLang="en-US" sz="2400" smtClean="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19" name="Rectangle 26"/>
          <p:cNvSpPr>
            <a:spLocks noChangeArrowheads="1"/>
          </p:cNvSpPr>
          <p:nvPr/>
        </p:nvSpPr>
        <p:spPr bwMode="auto">
          <a:xfrm>
            <a:off x="674688" y="2574925"/>
            <a:ext cx="7781925" cy="4283075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n-US" altLang="en-US" sz="2400" dirty="0" smtClean="0">
                <a:latin typeface="+mn-lt"/>
                <a:sym typeface="Symbol" pitchFamily="18" charset="2"/>
              </a:rPr>
              <a:t>PRACTICE: A bat striking a ball imparts a force to it as shown in the graph. Find the impulse.</a:t>
            </a:r>
          </a:p>
          <a:p>
            <a:pPr eaLnBrk="1" hangingPunct="1">
              <a:spcBef>
                <a:spcPts val="300"/>
              </a:spcBef>
              <a:defRPr/>
            </a:pPr>
            <a:r>
              <a:rPr lang="en-US" altLang="en-US" sz="2400" dirty="0" smtClean="0">
                <a:latin typeface="+mn-lt"/>
              </a:rPr>
              <a:t>SOLUTION:			</a:t>
            </a:r>
          </a:p>
          <a:p>
            <a:pPr>
              <a:spcBef>
                <a:spcPct val="20000"/>
              </a:spcBef>
              <a:buFont typeface="Symbol" pitchFamily="18" charset="2"/>
              <a:buChar char="·"/>
              <a:defRPr/>
            </a:pPr>
            <a:r>
              <a:rPr lang="en-US" altLang="en-US" sz="2400" dirty="0" smtClean="0">
                <a:latin typeface="+mn-lt"/>
              </a:rPr>
              <a:t>Break the graph into simple areas of rectangles and triangles.</a:t>
            </a:r>
          </a:p>
          <a:p>
            <a:pPr>
              <a:spcBef>
                <a:spcPct val="20000"/>
              </a:spcBef>
              <a:buFont typeface="Symbol" pitchFamily="18" charset="2"/>
              <a:buChar char="·"/>
              <a:defRPr/>
            </a:pPr>
            <a:r>
              <a:rPr lang="en-US" altLang="en-US" sz="2400" i="1" dirty="0" smtClean="0">
                <a:latin typeface="+mn-lt"/>
              </a:rPr>
              <a:t> A</a:t>
            </a:r>
            <a:r>
              <a:rPr lang="en-US" altLang="en-US" sz="2400" baseline="-25000" dirty="0" smtClean="0">
                <a:latin typeface="+mn-lt"/>
              </a:rPr>
              <a:t>1</a:t>
            </a:r>
            <a:r>
              <a:rPr lang="en-US" altLang="en-US" sz="2400" dirty="0" smtClean="0">
                <a:latin typeface="+mn-lt"/>
              </a:rPr>
              <a:t> = (1/2)(3)(9) = 13.5 N</a:t>
            </a:r>
            <a:r>
              <a:rPr lang="en-US" altLang="en-US" sz="2400" baseline="-25000" dirty="0" smtClean="0">
                <a:latin typeface="+mn-lt"/>
              </a:rPr>
              <a:t> </a:t>
            </a:r>
            <a:r>
              <a:rPr lang="en-US" altLang="en-US" sz="2400" dirty="0" smtClean="0">
                <a:latin typeface="+mn-lt"/>
              </a:rPr>
              <a:t>s</a:t>
            </a:r>
          </a:p>
          <a:p>
            <a:pPr>
              <a:spcBef>
                <a:spcPct val="20000"/>
              </a:spcBef>
              <a:buFont typeface="Symbol" pitchFamily="18" charset="2"/>
              <a:buChar char="·"/>
              <a:defRPr/>
            </a:pPr>
            <a:r>
              <a:rPr lang="en-US" altLang="en-US" sz="2400" i="1" dirty="0" smtClean="0">
                <a:latin typeface="+mn-lt"/>
              </a:rPr>
              <a:t> A</a:t>
            </a:r>
            <a:r>
              <a:rPr lang="en-US" altLang="en-US" sz="2400" baseline="-25000" dirty="0" smtClean="0">
                <a:latin typeface="+mn-lt"/>
              </a:rPr>
              <a:t>2</a:t>
            </a:r>
            <a:r>
              <a:rPr lang="en-US" altLang="en-US" sz="2400" dirty="0" smtClean="0">
                <a:latin typeface="+mn-lt"/>
              </a:rPr>
              <a:t> = (4)(9) = 36 N</a:t>
            </a:r>
            <a:r>
              <a:rPr lang="en-US" altLang="en-US" sz="2400" baseline="-25000" dirty="0" smtClean="0">
                <a:latin typeface="+mn-lt"/>
              </a:rPr>
              <a:t> </a:t>
            </a:r>
            <a:r>
              <a:rPr lang="en-US" altLang="en-US" sz="2400" dirty="0" smtClean="0">
                <a:latin typeface="+mn-lt"/>
              </a:rPr>
              <a:t>s</a:t>
            </a:r>
          </a:p>
          <a:p>
            <a:pPr>
              <a:spcBef>
                <a:spcPct val="20000"/>
              </a:spcBef>
              <a:buFont typeface="Symbol" pitchFamily="18" charset="2"/>
              <a:buChar char="·"/>
              <a:defRPr/>
            </a:pPr>
            <a:r>
              <a:rPr lang="en-US" altLang="en-US" sz="2400" i="1" baseline="-25000" dirty="0" smtClean="0">
                <a:latin typeface="+mn-lt"/>
              </a:rPr>
              <a:t>  </a:t>
            </a:r>
            <a:r>
              <a:rPr lang="en-US" altLang="en-US" sz="2400" i="1" dirty="0" smtClean="0">
                <a:latin typeface="+mn-lt"/>
              </a:rPr>
              <a:t>A</a:t>
            </a:r>
            <a:r>
              <a:rPr lang="en-US" altLang="en-US" sz="2400" baseline="-25000" dirty="0" smtClean="0">
                <a:latin typeface="+mn-lt"/>
              </a:rPr>
              <a:t>3</a:t>
            </a:r>
            <a:r>
              <a:rPr lang="en-US" altLang="en-US" sz="2400" dirty="0" smtClean="0">
                <a:latin typeface="+mn-lt"/>
              </a:rPr>
              <a:t> = (1/2)(3)(9) = 13.5 N</a:t>
            </a:r>
            <a:r>
              <a:rPr lang="en-US" altLang="en-US" sz="2400" baseline="-25000" dirty="0" smtClean="0">
                <a:latin typeface="+mn-lt"/>
              </a:rPr>
              <a:t> </a:t>
            </a:r>
            <a:r>
              <a:rPr lang="en-US" altLang="en-US" sz="2400" dirty="0" smtClean="0">
                <a:latin typeface="+mn-lt"/>
              </a:rPr>
              <a:t>s</a:t>
            </a:r>
          </a:p>
          <a:p>
            <a:pPr>
              <a:spcBef>
                <a:spcPct val="20000"/>
              </a:spcBef>
              <a:buFont typeface="Symbol" pitchFamily="18" charset="2"/>
              <a:buChar char="·"/>
              <a:defRPr/>
            </a:pPr>
            <a:r>
              <a:rPr lang="en-US" altLang="en-US" sz="2400" i="1" dirty="0" err="1" smtClean="0">
                <a:latin typeface="+mn-lt"/>
              </a:rPr>
              <a:t>A</a:t>
            </a:r>
            <a:r>
              <a:rPr lang="en-US" altLang="en-US" sz="2400" baseline="-25000" dirty="0" err="1" smtClean="0">
                <a:latin typeface="+mn-lt"/>
              </a:rPr>
              <a:t>tot</a:t>
            </a:r>
            <a:r>
              <a:rPr lang="en-US" altLang="en-US" sz="2400" dirty="0" smtClean="0">
                <a:latin typeface="+mn-lt"/>
              </a:rPr>
              <a:t> = </a:t>
            </a:r>
            <a:r>
              <a:rPr lang="en-US" altLang="en-US" sz="2400" i="1" dirty="0" smtClean="0">
                <a:latin typeface="+mn-lt"/>
              </a:rPr>
              <a:t>A</a:t>
            </a:r>
            <a:r>
              <a:rPr lang="en-US" altLang="en-US" sz="2400" baseline="-25000" dirty="0" smtClean="0">
                <a:latin typeface="+mn-lt"/>
              </a:rPr>
              <a:t>1</a:t>
            </a:r>
            <a:r>
              <a:rPr lang="en-US" altLang="en-US" sz="2400" dirty="0" smtClean="0">
                <a:latin typeface="+mn-lt"/>
              </a:rPr>
              <a:t> + </a:t>
            </a:r>
            <a:r>
              <a:rPr lang="en-US" altLang="en-US" sz="2400" i="1" dirty="0" smtClean="0">
                <a:latin typeface="+mn-lt"/>
              </a:rPr>
              <a:t>A</a:t>
            </a:r>
            <a:r>
              <a:rPr lang="en-US" altLang="en-US" sz="2400" baseline="-25000" dirty="0" smtClean="0">
                <a:latin typeface="+mn-lt"/>
              </a:rPr>
              <a:t>2</a:t>
            </a:r>
            <a:r>
              <a:rPr lang="en-US" altLang="en-US" sz="2400" dirty="0" smtClean="0">
                <a:latin typeface="+mn-lt"/>
              </a:rPr>
              <a:t> + </a:t>
            </a:r>
            <a:r>
              <a:rPr lang="en-US" altLang="en-US" sz="2400" i="1" dirty="0" smtClean="0">
                <a:latin typeface="+mn-lt"/>
              </a:rPr>
              <a:t>A</a:t>
            </a:r>
            <a:r>
              <a:rPr lang="en-US" altLang="en-US" sz="2400" baseline="-25000" dirty="0" smtClean="0">
                <a:latin typeface="+mn-lt"/>
              </a:rPr>
              <a:t>3</a:t>
            </a:r>
          </a:p>
          <a:p>
            <a:pPr>
              <a:spcBef>
                <a:spcPct val="20000"/>
              </a:spcBef>
              <a:buFont typeface="Symbol" pitchFamily="18" charset="2"/>
              <a:buChar char="·"/>
              <a:defRPr/>
            </a:pPr>
            <a:r>
              <a:rPr lang="en-US" altLang="en-US" sz="2400" i="1" dirty="0" err="1" smtClean="0">
                <a:latin typeface="+mn-lt"/>
              </a:rPr>
              <a:t>A</a:t>
            </a:r>
            <a:r>
              <a:rPr lang="en-US" altLang="en-US" sz="2400" baseline="-25000" dirty="0" err="1" smtClean="0">
                <a:latin typeface="+mn-lt"/>
              </a:rPr>
              <a:t>tot</a:t>
            </a:r>
            <a:r>
              <a:rPr lang="en-US" altLang="en-US" sz="2400" dirty="0" smtClean="0">
                <a:latin typeface="+mn-lt"/>
              </a:rPr>
              <a:t> = 13.5 + 36 + 13.5 = 63 N</a:t>
            </a:r>
            <a:r>
              <a:rPr lang="en-US" altLang="en-US" sz="2400" baseline="-25000" dirty="0" smtClean="0">
                <a:latin typeface="+mn-lt"/>
              </a:rPr>
              <a:t> </a:t>
            </a:r>
            <a:r>
              <a:rPr lang="en-US" altLang="en-US" sz="2400" dirty="0" smtClean="0">
                <a:latin typeface="+mn-lt"/>
              </a:rPr>
              <a:t>s.</a:t>
            </a:r>
            <a:endParaRPr lang="en-US" altLang="en-US" sz="2400" baseline="-25000" dirty="0">
              <a:latin typeface="+mn-lt"/>
            </a:endParaRPr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827088" y="1979613"/>
            <a:ext cx="7464425" cy="536575"/>
            <a:chOff x="854463" y="5453679"/>
            <a:chExt cx="7464424" cy="536842"/>
          </a:xfrm>
        </p:grpSpPr>
        <p:sp>
          <p:nvSpPr>
            <p:cNvPr id="23663" name="Rectangle 5"/>
            <p:cNvSpPr>
              <a:spLocks noChangeArrowheads="1"/>
            </p:cNvSpPr>
            <p:nvPr/>
          </p:nvSpPr>
          <p:spPr bwMode="auto">
            <a:xfrm>
              <a:off x="990988" y="5460032"/>
              <a:ext cx="6196011" cy="530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US" altLang="en-US" sz="2400" i="1">
                  <a:latin typeface="Arial" charset="0"/>
                  <a:cs typeface="Courier New" pitchFamily="49" charset="0"/>
                  <a:sym typeface="Symbol" pitchFamily="18" charset="2"/>
                </a:rPr>
                <a:t>J</a:t>
              </a:r>
              <a:r>
                <a:rPr lang="en-US" altLang="en-US" sz="2400" b="1">
                  <a:latin typeface="Arial" charset="0"/>
                  <a:cs typeface="Courier New" pitchFamily="49" charset="0"/>
                  <a:sym typeface="Symbol" pitchFamily="18" charset="2"/>
                </a:rPr>
                <a:t> </a:t>
              </a:r>
              <a:r>
                <a:rPr lang="en-US" altLang="en-US" sz="2400">
                  <a:latin typeface="Arial" charset="0"/>
                  <a:cs typeface="Courier New" pitchFamily="49" charset="0"/>
                  <a:sym typeface="Symbol" pitchFamily="18" charset="2"/>
                </a:rPr>
                <a:t>=</a:t>
              </a:r>
              <a:r>
                <a:rPr lang="en-US" altLang="en-US" sz="2400" b="1">
                  <a:latin typeface="Arial" charset="0"/>
                  <a:cs typeface="Courier New" pitchFamily="49" charset="0"/>
                  <a:sym typeface="Symbol" pitchFamily="18" charset="2"/>
                </a:rPr>
                <a:t> </a:t>
              </a:r>
              <a:r>
                <a:rPr lang="en-US" altLang="en-US" sz="2400" i="1">
                  <a:latin typeface="Arial" charset="0"/>
                  <a:cs typeface="Courier New" pitchFamily="49" charset="0"/>
                  <a:sym typeface="Symbol" pitchFamily="18" charset="2"/>
                </a:rPr>
                <a:t>F</a:t>
              </a:r>
              <a:r>
                <a:rPr lang="en-US" altLang="en-US" sz="2400" i="1" baseline="-25000">
                  <a:latin typeface="Arial" charset="0"/>
                  <a:cs typeface="Courier New" pitchFamily="49" charset="0"/>
                  <a:sym typeface="Symbol" pitchFamily="18" charset="2"/>
                </a:rPr>
                <a:t> </a:t>
              </a:r>
              <a:r>
                <a:rPr lang="en-US" altLang="en-US" sz="2400">
                  <a:solidFill>
                    <a:srgbClr val="000000"/>
                  </a:solidFill>
                  <a:latin typeface="Arial" charset="0"/>
                </a:rPr>
                <a:t>∆</a:t>
              </a:r>
              <a:r>
                <a:rPr lang="en-US" altLang="en-US" sz="2400" i="1">
                  <a:solidFill>
                    <a:srgbClr val="000000"/>
                  </a:solidFill>
                  <a:latin typeface="Arial" charset="0"/>
                </a:rPr>
                <a:t>t </a:t>
              </a:r>
              <a:r>
                <a:rPr lang="en-US" altLang="en-US" sz="2400">
                  <a:solidFill>
                    <a:srgbClr val="000000"/>
                  </a:solidFill>
                  <a:latin typeface="Arial" charset="0"/>
                </a:rPr>
                <a:t>= </a:t>
              </a:r>
              <a:r>
                <a:rPr lang="en-US" sz="2400">
                  <a:latin typeface="Arial" charset="0"/>
                  <a:sym typeface="Symbol" pitchFamily="18" charset="2"/>
                </a:rPr>
                <a:t></a:t>
              </a:r>
              <a:r>
                <a:rPr lang="en-US" altLang="en-US" sz="2400" i="1">
                  <a:solidFill>
                    <a:srgbClr val="000000"/>
                  </a:solidFill>
                  <a:latin typeface="Arial" charset="0"/>
                </a:rPr>
                <a:t>p  </a:t>
              </a:r>
              <a:r>
                <a:rPr lang="en-US" altLang="en-US" sz="2400" i="1">
                  <a:solidFill>
                    <a:srgbClr val="2D2D8A"/>
                  </a:solidFill>
                  <a:latin typeface="Arial" charset="0"/>
                </a:rPr>
                <a:t>=</a:t>
              </a:r>
              <a:r>
                <a:rPr lang="en-US" altLang="en-US" sz="2400" i="1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en-US" altLang="en-US" sz="2400">
                  <a:solidFill>
                    <a:srgbClr val="2D2D8A"/>
                  </a:solidFill>
                  <a:latin typeface="Arial" charset="0"/>
                </a:rPr>
                <a:t>area under </a:t>
              </a:r>
              <a:r>
                <a:rPr lang="en-US" altLang="en-US" sz="2400" i="1">
                  <a:solidFill>
                    <a:srgbClr val="2D2D8A"/>
                  </a:solidFill>
                  <a:latin typeface="Arial" charset="0"/>
                </a:rPr>
                <a:t>F</a:t>
              </a:r>
              <a:r>
                <a:rPr lang="en-US" altLang="en-US" sz="2400">
                  <a:solidFill>
                    <a:srgbClr val="2D2D8A"/>
                  </a:solidFill>
                  <a:latin typeface="Arial" charset="0"/>
                </a:rPr>
                <a:t> vs. </a:t>
              </a:r>
              <a:r>
                <a:rPr lang="en-US" altLang="en-US" sz="2400" i="1">
                  <a:solidFill>
                    <a:srgbClr val="2D2D8A"/>
                  </a:solidFill>
                  <a:latin typeface="Arial" charset="0"/>
                </a:rPr>
                <a:t>t </a:t>
              </a:r>
              <a:r>
                <a:rPr lang="en-US" altLang="en-US" sz="2400">
                  <a:solidFill>
                    <a:srgbClr val="2D2D8A"/>
                  </a:solidFill>
                  <a:latin typeface="Arial" charset="0"/>
                </a:rPr>
                <a:t>graph</a:t>
              </a:r>
              <a:endParaRPr lang="en-US" altLang="en-US" sz="2400" b="1">
                <a:latin typeface="Arial" charset="0"/>
                <a:sym typeface="Symbol" pitchFamily="18" charset="2"/>
              </a:endParaRPr>
            </a:p>
          </p:txBody>
        </p:sp>
        <p:sp>
          <p:nvSpPr>
            <p:cNvPr id="22" name="Text Box 6"/>
            <p:cNvSpPr txBox="1">
              <a:spLocks noChangeArrowheads="1"/>
            </p:cNvSpPr>
            <p:nvPr/>
          </p:nvSpPr>
          <p:spPr bwMode="auto">
            <a:xfrm>
              <a:off x="6932999" y="5464797"/>
              <a:ext cx="1385888" cy="46219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en-US" sz="2400" dirty="0">
                  <a:solidFill>
                    <a:schemeClr val="bg1"/>
                  </a:solidFill>
                  <a:latin typeface="+mn-lt"/>
                </a:rPr>
                <a:t>impulse</a:t>
              </a:r>
            </a:p>
          </p:txBody>
        </p:sp>
        <p:sp>
          <p:nvSpPr>
            <p:cNvPr id="23" name="Rectangle 7"/>
            <p:cNvSpPr>
              <a:spLocks noChangeArrowheads="1"/>
            </p:cNvSpPr>
            <p:nvPr/>
          </p:nvSpPr>
          <p:spPr bwMode="auto">
            <a:xfrm>
              <a:off x="854463" y="5453679"/>
              <a:ext cx="7462836" cy="46854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altLang="en-US" sz="2400">
                <a:latin typeface="+mn-lt"/>
              </a:endParaRPr>
            </a:p>
          </p:txBody>
        </p:sp>
      </p:grpSp>
      <p:grpSp>
        <p:nvGrpSpPr>
          <p:cNvPr id="3" name="Group 142"/>
          <p:cNvGrpSpPr>
            <a:grpSpLocks/>
          </p:cNvGrpSpPr>
          <p:nvPr/>
        </p:nvGrpSpPr>
        <p:grpSpPr bwMode="auto">
          <a:xfrm>
            <a:off x="4783138" y="4251325"/>
            <a:ext cx="3751262" cy="2543175"/>
            <a:chOff x="2302" y="2188"/>
            <a:chExt cx="2363" cy="1602"/>
          </a:xfrm>
        </p:grpSpPr>
        <p:grpSp>
          <p:nvGrpSpPr>
            <p:cNvPr id="23563" name="Group 139"/>
            <p:cNvGrpSpPr>
              <a:grpSpLocks/>
            </p:cNvGrpSpPr>
            <p:nvPr/>
          </p:nvGrpSpPr>
          <p:grpSpPr bwMode="auto">
            <a:xfrm>
              <a:off x="2736" y="2313"/>
              <a:ext cx="1729" cy="1037"/>
              <a:chOff x="2736" y="2313"/>
              <a:chExt cx="1729" cy="1037"/>
            </a:xfrm>
          </p:grpSpPr>
          <p:sp>
            <p:nvSpPr>
              <p:cNvPr id="35" name="Rectangle 14"/>
              <p:cNvSpPr>
                <a:spLocks noChangeArrowheads="1"/>
              </p:cNvSpPr>
              <p:nvPr/>
            </p:nvSpPr>
            <p:spPr bwMode="auto">
              <a:xfrm>
                <a:off x="2736" y="2314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38" name="Rectangle 15"/>
              <p:cNvSpPr>
                <a:spLocks noChangeArrowheads="1"/>
              </p:cNvSpPr>
              <p:nvPr/>
            </p:nvSpPr>
            <p:spPr bwMode="auto">
              <a:xfrm>
                <a:off x="2909" y="2314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39" name="Rectangle 16"/>
              <p:cNvSpPr>
                <a:spLocks noChangeArrowheads="1"/>
              </p:cNvSpPr>
              <p:nvPr/>
            </p:nvSpPr>
            <p:spPr bwMode="auto">
              <a:xfrm>
                <a:off x="3082" y="2314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40" name="Rectangle 17"/>
              <p:cNvSpPr>
                <a:spLocks noChangeArrowheads="1"/>
              </p:cNvSpPr>
              <p:nvPr/>
            </p:nvSpPr>
            <p:spPr bwMode="auto">
              <a:xfrm>
                <a:off x="3255" y="2314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41" name="Rectangle 18"/>
              <p:cNvSpPr>
                <a:spLocks noChangeArrowheads="1"/>
              </p:cNvSpPr>
              <p:nvPr/>
            </p:nvSpPr>
            <p:spPr bwMode="auto">
              <a:xfrm>
                <a:off x="3428" y="2314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42" name="Rectangle 19"/>
              <p:cNvSpPr>
                <a:spLocks noChangeArrowheads="1"/>
              </p:cNvSpPr>
              <p:nvPr/>
            </p:nvSpPr>
            <p:spPr bwMode="auto">
              <a:xfrm>
                <a:off x="3601" y="2314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43" name="Rectangle 20"/>
              <p:cNvSpPr>
                <a:spLocks noChangeArrowheads="1"/>
              </p:cNvSpPr>
              <p:nvPr/>
            </p:nvSpPr>
            <p:spPr bwMode="auto">
              <a:xfrm>
                <a:off x="3774" y="2314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45" name="Rectangle 21"/>
              <p:cNvSpPr>
                <a:spLocks noChangeArrowheads="1"/>
              </p:cNvSpPr>
              <p:nvPr/>
            </p:nvSpPr>
            <p:spPr bwMode="auto">
              <a:xfrm>
                <a:off x="3946" y="2313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46" name="Rectangle 22"/>
              <p:cNvSpPr>
                <a:spLocks noChangeArrowheads="1"/>
              </p:cNvSpPr>
              <p:nvPr/>
            </p:nvSpPr>
            <p:spPr bwMode="auto">
              <a:xfrm>
                <a:off x="4119" y="2314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47" name="Rectangle 23"/>
              <p:cNvSpPr>
                <a:spLocks noChangeArrowheads="1"/>
              </p:cNvSpPr>
              <p:nvPr/>
            </p:nvSpPr>
            <p:spPr bwMode="auto">
              <a:xfrm>
                <a:off x="4292" y="2314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48" name="Rectangle 27"/>
              <p:cNvSpPr>
                <a:spLocks noChangeArrowheads="1"/>
              </p:cNvSpPr>
              <p:nvPr/>
            </p:nvSpPr>
            <p:spPr bwMode="auto">
              <a:xfrm>
                <a:off x="2736" y="2429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49" name="Rectangle 28"/>
              <p:cNvSpPr>
                <a:spLocks noChangeArrowheads="1"/>
              </p:cNvSpPr>
              <p:nvPr/>
            </p:nvSpPr>
            <p:spPr bwMode="auto">
              <a:xfrm>
                <a:off x="2909" y="2429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50" name="Rectangle 29"/>
              <p:cNvSpPr>
                <a:spLocks noChangeArrowheads="1"/>
              </p:cNvSpPr>
              <p:nvPr/>
            </p:nvSpPr>
            <p:spPr bwMode="auto">
              <a:xfrm>
                <a:off x="3082" y="2429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51" name="Rectangle 30"/>
              <p:cNvSpPr>
                <a:spLocks noChangeArrowheads="1"/>
              </p:cNvSpPr>
              <p:nvPr/>
            </p:nvSpPr>
            <p:spPr bwMode="auto">
              <a:xfrm>
                <a:off x="3255" y="2429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52" name="Rectangle 31"/>
              <p:cNvSpPr>
                <a:spLocks noChangeArrowheads="1"/>
              </p:cNvSpPr>
              <p:nvPr/>
            </p:nvSpPr>
            <p:spPr bwMode="auto">
              <a:xfrm>
                <a:off x="3428" y="2429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53" name="Rectangle 32"/>
              <p:cNvSpPr>
                <a:spLocks noChangeArrowheads="1"/>
              </p:cNvSpPr>
              <p:nvPr/>
            </p:nvSpPr>
            <p:spPr bwMode="auto">
              <a:xfrm>
                <a:off x="3601" y="2429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54" name="Rectangle 33"/>
              <p:cNvSpPr>
                <a:spLocks noChangeArrowheads="1"/>
              </p:cNvSpPr>
              <p:nvPr/>
            </p:nvSpPr>
            <p:spPr bwMode="auto">
              <a:xfrm>
                <a:off x="3774" y="2429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55" name="Rectangle 34"/>
              <p:cNvSpPr>
                <a:spLocks noChangeArrowheads="1"/>
              </p:cNvSpPr>
              <p:nvPr/>
            </p:nvSpPr>
            <p:spPr bwMode="auto">
              <a:xfrm>
                <a:off x="3946" y="2428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56" name="Rectangle 35"/>
              <p:cNvSpPr>
                <a:spLocks noChangeArrowheads="1"/>
              </p:cNvSpPr>
              <p:nvPr/>
            </p:nvSpPr>
            <p:spPr bwMode="auto">
              <a:xfrm>
                <a:off x="4119" y="2429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57" name="Rectangle 36"/>
              <p:cNvSpPr>
                <a:spLocks noChangeArrowheads="1"/>
              </p:cNvSpPr>
              <p:nvPr/>
            </p:nvSpPr>
            <p:spPr bwMode="auto">
              <a:xfrm>
                <a:off x="4292" y="2429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58" name="Rectangle 40"/>
              <p:cNvSpPr>
                <a:spLocks noChangeArrowheads="1"/>
              </p:cNvSpPr>
              <p:nvPr/>
            </p:nvSpPr>
            <p:spPr bwMode="auto">
              <a:xfrm>
                <a:off x="2736" y="2544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59" name="Rectangle 41"/>
              <p:cNvSpPr>
                <a:spLocks noChangeArrowheads="1"/>
              </p:cNvSpPr>
              <p:nvPr/>
            </p:nvSpPr>
            <p:spPr bwMode="auto">
              <a:xfrm>
                <a:off x="2909" y="2544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60" name="Rectangle 42"/>
              <p:cNvSpPr>
                <a:spLocks noChangeArrowheads="1"/>
              </p:cNvSpPr>
              <p:nvPr/>
            </p:nvSpPr>
            <p:spPr bwMode="auto">
              <a:xfrm>
                <a:off x="3082" y="2544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61" name="Rectangle 43"/>
              <p:cNvSpPr>
                <a:spLocks noChangeArrowheads="1"/>
              </p:cNvSpPr>
              <p:nvPr/>
            </p:nvSpPr>
            <p:spPr bwMode="auto">
              <a:xfrm>
                <a:off x="3255" y="2544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62" name="Rectangle 44"/>
              <p:cNvSpPr>
                <a:spLocks noChangeArrowheads="1"/>
              </p:cNvSpPr>
              <p:nvPr/>
            </p:nvSpPr>
            <p:spPr bwMode="auto">
              <a:xfrm>
                <a:off x="3428" y="2544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63" name="Rectangle 45"/>
              <p:cNvSpPr>
                <a:spLocks noChangeArrowheads="1"/>
              </p:cNvSpPr>
              <p:nvPr/>
            </p:nvSpPr>
            <p:spPr bwMode="auto">
              <a:xfrm>
                <a:off x="3601" y="2544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64" name="Rectangle 46"/>
              <p:cNvSpPr>
                <a:spLocks noChangeArrowheads="1"/>
              </p:cNvSpPr>
              <p:nvPr/>
            </p:nvSpPr>
            <p:spPr bwMode="auto">
              <a:xfrm>
                <a:off x="3774" y="2544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65" name="Rectangle 47"/>
              <p:cNvSpPr>
                <a:spLocks noChangeArrowheads="1"/>
              </p:cNvSpPr>
              <p:nvPr/>
            </p:nvSpPr>
            <p:spPr bwMode="auto">
              <a:xfrm>
                <a:off x="3946" y="2543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66" name="Rectangle 48"/>
              <p:cNvSpPr>
                <a:spLocks noChangeArrowheads="1"/>
              </p:cNvSpPr>
              <p:nvPr/>
            </p:nvSpPr>
            <p:spPr bwMode="auto">
              <a:xfrm>
                <a:off x="4119" y="2544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67" name="Rectangle 49"/>
              <p:cNvSpPr>
                <a:spLocks noChangeArrowheads="1"/>
              </p:cNvSpPr>
              <p:nvPr/>
            </p:nvSpPr>
            <p:spPr bwMode="auto">
              <a:xfrm>
                <a:off x="4292" y="2544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68" name="Rectangle 53"/>
              <p:cNvSpPr>
                <a:spLocks noChangeArrowheads="1"/>
              </p:cNvSpPr>
              <p:nvPr/>
            </p:nvSpPr>
            <p:spPr bwMode="auto">
              <a:xfrm>
                <a:off x="2736" y="2659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69" name="Rectangle 54"/>
              <p:cNvSpPr>
                <a:spLocks noChangeArrowheads="1"/>
              </p:cNvSpPr>
              <p:nvPr/>
            </p:nvSpPr>
            <p:spPr bwMode="auto">
              <a:xfrm>
                <a:off x="2909" y="2659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70" name="Rectangle 55"/>
              <p:cNvSpPr>
                <a:spLocks noChangeArrowheads="1"/>
              </p:cNvSpPr>
              <p:nvPr/>
            </p:nvSpPr>
            <p:spPr bwMode="auto">
              <a:xfrm>
                <a:off x="3082" y="2659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71" name="Rectangle 56"/>
              <p:cNvSpPr>
                <a:spLocks noChangeArrowheads="1"/>
              </p:cNvSpPr>
              <p:nvPr/>
            </p:nvSpPr>
            <p:spPr bwMode="auto">
              <a:xfrm>
                <a:off x="3255" y="2659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72" name="Rectangle 57"/>
              <p:cNvSpPr>
                <a:spLocks noChangeArrowheads="1"/>
              </p:cNvSpPr>
              <p:nvPr/>
            </p:nvSpPr>
            <p:spPr bwMode="auto">
              <a:xfrm>
                <a:off x="3428" y="2659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73" name="Rectangle 58"/>
              <p:cNvSpPr>
                <a:spLocks noChangeArrowheads="1"/>
              </p:cNvSpPr>
              <p:nvPr/>
            </p:nvSpPr>
            <p:spPr bwMode="auto">
              <a:xfrm>
                <a:off x="3601" y="2659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74" name="Rectangle 59"/>
              <p:cNvSpPr>
                <a:spLocks noChangeArrowheads="1"/>
              </p:cNvSpPr>
              <p:nvPr/>
            </p:nvSpPr>
            <p:spPr bwMode="auto">
              <a:xfrm>
                <a:off x="3774" y="2659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75" name="Rectangle 60"/>
              <p:cNvSpPr>
                <a:spLocks noChangeArrowheads="1"/>
              </p:cNvSpPr>
              <p:nvPr/>
            </p:nvSpPr>
            <p:spPr bwMode="auto">
              <a:xfrm>
                <a:off x="3946" y="2658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76" name="Rectangle 61"/>
              <p:cNvSpPr>
                <a:spLocks noChangeArrowheads="1"/>
              </p:cNvSpPr>
              <p:nvPr/>
            </p:nvSpPr>
            <p:spPr bwMode="auto">
              <a:xfrm>
                <a:off x="4119" y="2659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77" name="Rectangle 62"/>
              <p:cNvSpPr>
                <a:spLocks noChangeArrowheads="1"/>
              </p:cNvSpPr>
              <p:nvPr/>
            </p:nvSpPr>
            <p:spPr bwMode="auto">
              <a:xfrm>
                <a:off x="4292" y="2659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78" name="Rectangle 66"/>
              <p:cNvSpPr>
                <a:spLocks noChangeArrowheads="1"/>
              </p:cNvSpPr>
              <p:nvPr/>
            </p:nvSpPr>
            <p:spPr bwMode="auto">
              <a:xfrm>
                <a:off x="2736" y="2774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79" name="Rectangle 67"/>
              <p:cNvSpPr>
                <a:spLocks noChangeArrowheads="1"/>
              </p:cNvSpPr>
              <p:nvPr/>
            </p:nvSpPr>
            <p:spPr bwMode="auto">
              <a:xfrm>
                <a:off x="2909" y="2774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80" name="Rectangle 68"/>
              <p:cNvSpPr>
                <a:spLocks noChangeArrowheads="1"/>
              </p:cNvSpPr>
              <p:nvPr/>
            </p:nvSpPr>
            <p:spPr bwMode="auto">
              <a:xfrm>
                <a:off x="3082" y="2774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81" name="Rectangle 69"/>
              <p:cNvSpPr>
                <a:spLocks noChangeArrowheads="1"/>
              </p:cNvSpPr>
              <p:nvPr/>
            </p:nvSpPr>
            <p:spPr bwMode="auto">
              <a:xfrm>
                <a:off x="3255" y="2774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82" name="Rectangle 70"/>
              <p:cNvSpPr>
                <a:spLocks noChangeArrowheads="1"/>
              </p:cNvSpPr>
              <p:nvPr/>
            </p:nvSpPr>
            <p:spPr bwMode="auto">
              <a:xfrm>
                <a:off x="3428" y="2774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83" name="Rectangle 71"/>
              <p:cNvSpPr>
                <a:spLocks noChangeArrowheads="1"/>
              </p:cNvSpPr>
              <p:nvPr/>
            </p:nvSpPr>
            <p:spPr bwMode="auto">
              <a:xfrm>
                <a:off x="3601" y="2774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84" name="Rectangle 72"/>
              <p:cNvSpPr>
                <a:spLocks noChangeArrowheads="1"/>
              </p:cNvSpPr>
              <p:nvPr/>
            </p:nvSpPr>
            <p:spPr bwMode="auto">
              <a:xfrm>
                <a:off x="3774" y="2774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85" name="Rectangle 73"/>
              <p:cNvSpPr>
                <a:spLocks noChangeArrowheads="1"/>
              </p:cNvSpPr>
              <p:nvPr/>
            </p:nvSpPr>
            <p:spPr bwMode="auto">
              <a:xfrm>
                <a:off x="3946" y="2773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86" name="Rectangle 74"/>
              <p:cNvSpPr>
                <a:spLocks noChangeArrowheads="1"/>
              </p:cNvSpPr>
              <p:nvPr/>
            </p:nvSpPr>
            <p:spPr bwMode="auto">
              <a:xfrm>
                <a:off x="4119" y="2774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87" name="Rectangle 75"/>
              <p:cNvSpPr>
                <a:spLocks noChangeArrowheads="1"/>
              </p:cNvSpPr>
              <p:nvPr/>
            </p:nvSpPr>
            <p:spPr bwMode="auto">
              <a:xfrm>
                <a:off x="4292" y="2774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88" name="Rectangle 79"/>
              <p:cNvSpPr>
                <a:spLocks noChangeArrowheads="1"/>
              </p:cNvSpPr>
              <p:nvPr/>
            </p:nvSpPr>
            <p:spPr bwMode="auto">
              <a:xfrm>
                <a:off x="2736" y="2889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89" name="Rectangle 80"/>
              <p:cNvSpPr>
                <a:spLocks noChangeArrowheads="1"/>
              </p:cNvSpPr>
              <p:nvPr/>
            </p:nvSpPr>
            <p:spPr bwMode="auto">
              <a:xfrm>
                <a:off x="2909" y="2889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90" name="Rectangle 81"/>
              <p:cNvSpPr>
                <a:spLocks noChangeArrowheads="1"/>
              </p:cNvSpPr>
              <p:nvPr/>
            </p:nvSpPr>
            <p:spPr bwMode="auto">
              <a:xfrm>
                <a:off x="3082" y="2889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91" name="Rectangle 82"/>
              <p:cNvSpPr>
                <a:spLocks noChangeArrowheads="1"/>
              </p:cNvSpPr>
              <p:nvPr/>
            </p:nvSpPr>
            <p:spPr bwMode="auto">
              <a:xfrm>
                <a:off x="3255" y="2889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92" name="Rectangle 83"/>
              <p:cNvSpPr>
                <a:spLocks noChangeArrowheads="1"/>
              </p:cNvSpPr>
              <p:nvPr/>
            </p:nvSpPr>
            <p:spPr bwMode="auto">
              <a:xfrm>
                <a:off x="3428" y="2889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93" name="Rectangle 84"/>
              <p:cNvSpPr>
                <a:spLocks noChangeArrowheads="1"/>
              </p:cNvSpPr>
              <p:nvPr/>
            </p:nvSpPr>
            <p:spPr bwMode="auto">
              <a:xfrm>
                <a:off x="3601" y="2889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94" name="Rectangle 85"/>
              <p:cNvSpPr>
                <a:spLocks noChangeArrowheads="1"/>
              </p:cNvSpPr>
              <p:nvPr/>
            </p:nvSpPr>
            <p:spPr bwMode="auto">
              <a:xfrm>
                <a:off x="3774" y="2889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95" name="Rectangle 86"/>
              <p:cNvSpPr>
                <a:spLocks noChangeArrowheads="1"/>
              </p:cNvSpPr>
              <p:nvPr/>
            </p:nvSpPr>
            <p:spPr bwMode="auto">
              <a:xfrm>
                <a:off x="3946" y="2888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96" name="Rectangle 87"/>
              <p:cNvSpPr>
                <a:spLocks noChangeArrowheads="1"/>
              </p:cNvSpPr>
              <p:nvPr/>
            </p:nvSpPr>
            <p:spPr bwMode="auto">
              <a:xfrm>
                <a:off x="4119" y="2889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97" name="Rectangle 88"/>
              <p:cNvSpPr>
                <a:spLocks noChangeArrowheads="1"/>
              </p:cNvSpPr>
              <p:nvPr/>
            </p:nvSpPr>
            <p:spPr bwMode="auto">
              <a:xfrm>
                <a:off x="4292" y="2889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98" name="Rectangle 92"/>
              <p:cNvSpPr>
                <a:spLocks noChangeArrowheads="1"/>
              </p:cNvSpPr>
              <p:nvPr/>
            </p:nvSpPr>
            <p:spPr bwMode="auto">
              <a:xfrm>
                <a:off x="2736" y="3004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99" name="Rectangle 93"/>
              <p:cNvSpPr>
                <a:spLocks noChangeArrowheads="1"/>
              </p:cNvSpPr>
              <p:nvPr/>
            </p:nvSpPr>
            <p:spPr bwMode="auto">
              <a:xfrm>
                <a:off x="2909" y="3004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100" name="Rectangle 94"/>
              <p:cNvSpPr>
                <a:spLocks noChangeArrowheads="1"/>
              </p:cNvSpPr>
              <p:nvPr/>
            </p:nvSpPr>
            <p:spPr bwMode="auto">
              <a:xfrm>
                <a:off x="3082" y="3004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101" name="Rectangle 95"/>
              <p:cNvSpPr>
                <a:spLocks noChangeArrowheads="1"/>
              </p:cNvSpPr>
              <p:nvPr/>
            </p:nvSpPr>
            <p:spPr bwMode="auto">
              <a:xfrm>
                <a:off x="3255" y="3004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102" name="Rectangle 96"/>
              <p:cNvSpPr>
                <a:spLocks noChangeArrowheads="1"/>
              </p:cNvSpPr>
              <p:nvPr/>
            </p:nvSpPr>
            <p:spPr bwMode="auto">
              <a:xfrm>
                <a:off x="3428" y="3004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103" name="Rectangle 97"/>
              <p:cNvSpPr>
                <a:spLocks noChangeArrowheads="1"/>
              </p:cNvSpPr>
              <p:nvPr/>
            </p:nvSpPr>
            <p:spPr bwMode="auto">
              <a:xfrm>
                <a:off x="3601" y="3004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104" name="Rectangle 98"/>
              <p:cNvSpPr>
                <a:spLocks noChangeArrowheads="1"/>
              </p:cNvSpPr>
              <p:nvPr/>
            </p:nvSpPr>
            <p:spPr bwMode="auto">
              <a:xfrm>
                <a:off x="3774" y="3004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105" name="Rectangle 99"/>
              <p:cNvSpPr>
                <a:spLocks noChangeArrowheads="1"/>
              </p:cNvSpPr>
              <p:nvPr/>
            </p:nvSpPr>
            <p:spPr bwMode="auto">
              <a:xfrm>
                <a:off x="3946" y="3003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106" name="Rectangle 100"/>
              <p:cNvSpPr>
                <a:spLocks noChangeArrowheads="1"/>
              </p:cNvSpPr>
              <p:nvPr/>
            </p:nvSpPr>
            <p:spPr bwMode="auto">
              <a:xfrm>
                <a:off x="4119" y="3004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107" name="Rectangle 101"/>
              <p:cNvSpPr>
                <a:spLocks noChangeArrowheads="1"/>
              </p:cNvSpPr>
              <p:nvPr/>
            </p:nvSpPr>
            <p:spPr bwMode="auto">
              <a:xfrm>
                <a:off x="4292" y="3004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108" name="Rectangle 105"/>
              <p:cNvSpPr>
                <a:spLocks noChangeArrowheads="1"/>
              </p:cNvSpPr>
              <p:nvPr/>
            </p:nvSpPr>
            <p:spPr bwMode="auto">
              <a:xfrm>
                <a:off x="2736" y="3119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109" name="Rectangle 106"/>
              <p:cNvSpPr>
                <a:spLocks noChangeArrowheads="1"/>
              </p:cNvSpPr>
              <p:nvPr/>
            </p:nvSpPr>
            <p:spPr bwMode="auto">
              <a:xfrm>
                <a:off x="2909" y="3119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110" name="Rectangle 107"/>
              <p:cNvSpPr>
                <a:spLocks noChangeArrowheads="1"/>
              </p:cNvSpPr>
              <p:nvPr/>
            </p:nvSpPr>
            <p:spPr bwMode="auto">
              <a:xfrm>
                <a:off x="3082" y="3119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111" name="Rectangle 108"/>
              <p:cNvSpPr>
                <a:spLocks noChangeArrowheads="1"/>
              </p:cNvSpPr>
              <p:nvPr/>
            </p:nvSpPr>
            <p:spPr bwMode="auto">
              <a:xfrm>
                <a:off x="3255" y="3119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112" name="Rectangle 109"/>
              <p:cNvSpPr>
                <a:spLocks noChangeArrowheads="1"/>
              </p:cNvSpPr>
              <p:nvPr/>
            </p:nvSpPr>
            <p:spPr bwMode="auto">
              <a:xfrm>
                <a:off x="3428" y="3119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113" name="Rectangle 110"/>
              <p:cNvSpPr>
                <a:spLocks noChangeArrowheads="1"/>
              </p:cNvSpPr>
              <p:nvPr/>
            </p:nvSpPr>
            <p:spPr bwMode="auto">
              <a:xfrm>
                <a:off x="3601" y="3119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114" name="Rectangle 111"/>
              <p:cNvSpPr>
                <a:spLocks noChangeArrowheads="1"/>
              </p:cNvSpPr>
              <p:nvPr/>
            </p:nvSpPr>
            <p:spPr bwMode="auto">
              <a:xfrm>
                <a:off x="3774" y="3119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115" name="Rectangle 112"/>
              <p:cNvSpPr>
                <a:spLocks noChangeArrowheads="1"/>
              </p:cNvSpPr>
              <p:nvPr/>
            </p:nvSpPr>
            <p:spPr bwMode="auto">
              <a:xfrm>
                <a:off x="3946" y="3118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116" name="Rectangle 113"/>
              <p:cNvSpPr>
                <a:spLocks noChangeArrowheads="1"/>
              </p:cNvSpPr>
              <p:nvPr/>
            </p:nvSpPr>
            <p:spPr bwMode="auto">
              <a:xfrm>
                <a:off x="4119" y="3119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117" name="Rectangle 114"/>
              <p:cNvSpPr>
                <a:spLocks noChangeArrowheads="1"/>
              </p:cNvSpPr>
              <p:nvPr/>
            </p:nvSpPr>
            <p:spPr bwMode="auto">
              <a:xfrm>
                <a:off x="4292" y="3119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118" name="Rectangle 118"/>
              <p:cNvSpPr>
                <a:spLocks noChangeArrowheads="1"/>
              </p:cNvSpPr>
              <p:nvPr/>
            </p:nvSpPr>
            <p:spPr bwMode="auto">
              <a:xfrm>
                <a:off x="2736" y="3234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119" name="Rectangle 119"/>
              <p:cNvSpPr>
                <a:spLocks noChangeArrowheads="1"/>
              </p:cNvSpPr>
              <p:nvPr/>
            </p:nvSpPr>
            <p:spPr bwMode="auto">
              <a:xfrm>
                <a:off x="2909" y="3234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120" name="Rectangle 120"/>
              <p:cNvSpPr>
                <a:spLocks noChangeArrowheads="1"/>
              </p:cNvSpPr>
              <p:nvPr/>
            </p:nvSpPr>
            <p:spPr bwMode="auto">
              <a:xfrm>
                <a:off x="3082" y="3234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121" name="Rectangle 121"/>
              <p:cNvSpPr>
                <a:spLocks noChangeArrowheads="1"/>
              </p:cNvSpPr>
              <p:nvPr/>
            </p:nvSpPr>
            <p:spPr bwMode="auto">
              <a:xfrm>
                <a:off x="3255" y="3234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122" name="Rectangle 122"/>
              <p:cNvSpPr>
                <a:spLocks noChangeArrowheads="1"/>
              </p:cNvSpPr>
              <p:nvPr/>
            </p:nvSpPr>
            <p:spPr bwMode="auto">
              <a:xfrm>
                <a:off x="3428" y="3234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123" name="Rectangle 123"/>
              <p:cNvSpPr>
                <a:spLocks noChangeArrowheads="1"/>
              </p:cNvSpPr>
              <p:nvPr/>
            </p:nvSpPr>
            <p:spPr bwMode="auto">
              <a:xfrm>
                <a:off x="3601" y="3234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124" name="Rectangle 124"/>
              <p:cNvSpPr>
                <a:spLocks noChangeArrowheads="1"/>
              </p:cNvSpPr>
              <p:nvPr/>
            </p:nvSpPr>
            <p:spPr bwMode="auto">
              <a:xfrm>
                <a:off x="3774" y="3234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125" name="Rectangle 125"/>
              <p:cNvSpPr>
                <a:spLocks noChangeArrowheads="1"/>
              </p:cNvSpPr>
              <p:nvPr/>
            </p:nvSpPr>
            <p:spPr bwMode="auto">
              <a:xfrm>
                <a:off x="3946" y="3233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126" name="Rectangle 126"/>
              <p:cNvSpPr>
                <a:spLocks noChangeArrowheads="1"/>
              </p:cNvSpPr>
              <p:nvPr/>
            </p:nvSpPr>
            <p:spPr bwMode="auto">
              <a:xfrm>
                <a:off x="4119" y="3234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127" name="Rectangle 127"/>
              <p:cNvSpPr>
                <a:spLocks noChangeArrowheads="1"/>
              </p:cNvSpPr>
              <p:nvPr/>
            </p:nvSpPr>
            <p:spPr bwMode="auto">
              <a:xfrm>
                <a:off x="4292" y="3234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</p:grpSp>
        <p:sp>
          <p:nvSpPr>
            <p:cNvPr id="26" name="Text Box 132"/>
            <p:cNvSpPr txBox="1">
              <a:spLocks noChangeArrowheads="1"/>
            </p:cNvSpPr>
            <p:nvPr/>
          </p:nvSpPr>
          <p:spPr bwMode="auto">
            <a:xfrm>
              <a:off x="2511" y="3225"/>
              <a:ext cx="22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>
                  <a:latin typeface="+mn-lt"/>
                </a:rPr>
                <a:t>0</a:t>
              </a:r>
            </a:p>
          </p:txBody>
        </p:sp>
        <p:sp>
          <p:nvSpPr>
            <p:cNvPr id="27" name="Text Box 133"/>
            <p:cNvSpPr txBox="1">
              <a:spLocks noChangeArrowheads="1"/>
            </p:cNvSpPr>
            <p:nvPr/>
          </p:nvSpPr>
          <p:spPr bwMode="auto">
            <a:xfrm>
              <a:off x="2520" y="2188"/>
              <a:ext cx="22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>
                  <a:latin typeface="+mn-lt"/>
                </a:rPr>
                <a:t>9</a:t>
              </a:r>
            </a:p>
          </p:txBody>
        </p:sp>
        <p:sp>
          <p:nvSpPr>
            <p:cNvPr id="28" name="Text Box 134"/>
            <p:cNvSpPr txBox="1">
              <a:spLocks noChangeArrowheads="1"/>
            </p:cNvSpPr>
            <p:nvPr/>
          </p:nvSpPr>
          <p:spPr bwMode="auto">
            <a:xfrm>
              <a:off x="2513" y="2879"/>
              <a:ext cx="22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>
                  <a:latin typeface="+mn-lt"/>
                </a:rPr>
                <a:t>3</a:t>
              </a:r>
            </a:p>
          </p:txBody>
        </p:sp>
        <p:sp>
          <p:nvSpPr>
            <p:cNvPr id="29" name="Text Box 135"/>
            <p:cNvSpPr txBox="1">
              <a:spLocks noChangeArrowheads="1"/>
            </p:cNvSpPr>
            <p:nvPr/>
          </p:nvSpPr>
          <p:spPr bwMode="auto">
            <a:xfrm>
              <a:off x="2521" y="2517"/>
              <a:ext cx="22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>
                  <a:latin typeface="+mn-lt"/>
                </a:rPr>
                <a:t>6</a:t>
              </a:r>
            </a:p>
          </p:txBody>
        </p:sp>
        <p:sp>
          <p:nvSpPr>
            <p:cNvPr id="30" name="Text Box 136"/>
            <p:cNvSpPr txBox="1">
              <a:spLocks noChangeArrowheads="1"/>
            </p:cNvSpPr>
            <p:nvPr/>
          </p:nvSpPr>
          <p:spPr bwMode="auto">
            <a:xfrm>
              <a:off x="2626" y="3340"/>
              <a:ext cx="22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>
                  <a:latin typeface="+mn-lt"/>
                </a:rPr>
                <a:t>0</a:t>
              </a:r>
            </a:p>
          </p:txBody>
        </p:sp>
        <p:sp>
          <p:nvSpPr>
            <p:cNvPr id="31" name="Text Box 137"/>
            <p:cNvSpPr txBox="1">
              <a:spLocks noChangeArrowheads="1"/>
            </p:cNvSpPr>
            <p:nvPr/>
          </p:nvSpPr>
          <p:spPr bwMode="auto">
            <a:xfrm>
              <a:off x="3492" y="3350"/>
              <a:ext cx="22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>
                  <a:latin typeface="+mn-lt"/>
                </a:rPr>
                <a:t>5</a:t>
              </a:r>
            </a:p>
          </p:txBody>
        </p:sp>
        <p:sp>
          <p:nvSpPr>
            <p:cNvPr id="32" name="Text Box 138"/>
            <p:cNvSpPr txBox="1">
              <a:spLocks noChangeArrowheads="1"/>
            </p:cNvSpPr>
            <p:nvPr/>
          </p:nvSpPr>
          <p:spPr bwMode="auto">
            <a:xfrm>
              <a:off x="4333" y="3350"/>
              <a:ext cx="33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>
                  <a:latin typeface="+mn-lt"/>
                </a:rPr>
                <a:t>10</a:t>
              </a:r>
            </a:p>
          </p:txBody>
        </p:sp>
        <p:sp>
          <p:nvSpPr>
            <p:cNvPr id="33" name="Text Box 140"/>
            <p:cNvSpPr txBox="1">
              <a:spLocks noChangeArrowheads="1"/>
            </p:cNvSpPr>
            <p:nvPr/>
          </p:nvSpPr>
          <p:spPr bwMode="auto">
            <a:xfrm rot="16200000">
              <a:off x="1923" y="2682"/>
              <a:ext cx="104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 dirty="0">
                  <a:latin typeface="+mn-lt"/>
                </a:rPr>
                <a:t>Force </a:t>
              </a:r>
              <a:r>
                <a:rPr lang="en-US" altLang="en-US" sz="2400" i="1" dirty="0">
                  <a:solidFill>
                    <a:srgbClr val="FF0000"/>
                  </a:solidFill>
                  <a:latin typeface="+mn-lt"/>
                </a:rPr>
                <a:t>F</a:t>
              </a:r>
              <a:r>
                <a:rPr lang="en-US" altLang="en-US" sz="2400" i="1" dirty="0">
                  <a:latin typeface="+mn-lt"/>
                </a:rPr>
                <a:t> </a:t>
              </a:r>
              <a:r>
                <a:rPr lang="en-US" altLang="en-US" sz="2400" dirty="0">
                  <a:latin typeface="+mn-lt"/>
                </a:rPr>
                <a:t>/ n</a:t>
              </a:r>
            </a:p>
          </p:txBody>
        </p:sp>
        <p:sp>
          <p:nvSpPr>
            <p:cNvPr id="34" name="Text Box 141"/>
            <p:cNvSpPr txBox="1">
              <a:spLocks noChangeArrowheads="1"/>
            </p:cNvSpPr>
            <p:nvPr/>
          </p:nvSpPr>
          <p:spPr bwMode="auto">
            <a:xfrm>
              <a:off x="3149" y="3499"/>
              <a:ext cx="90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 dirty="0">
                  <a:latin typeface="+mn-lt"/>
                </a:rPr>
                <a:t>Time </a:t>
              </a:r>
              <a:r>
                <a:rPr lang="en-US" altLang="en-US" sz="2400" i="1" dirty="0">
                  <a:latin typeface="+mn-lt"/>
                </a:rPr>
                <a:t>t </a:t>
              </a:r>
              <a:r>
                <a:rPr lang="en-US" altLang="en-US" sz="2400" dirty="0">
                  <a:latin typeface="+mn-lt"/>
                </a:rPr>
                <a:t>/ s</a:t>
              </a:r>
            </a:p>
          </p:txBody>
        </p:sp>
      </p:grpSp>
      <p:sp>
        <p:nvSpPr>
          <p:cNvPr id="128" name="Freeform 143"/>
          <p:cNvSpPr>
            <a:spLocks/>
          </p:cNvSpPr>
          <p:nvPr/>
        </p:nvSpPr>
        <p:spPr bwMode="auto">
          <a:xfrm>
            <a:off x="5464175" y="4448175"/>
            <a:ext cx="2743200" cy="1658938"/>
          </a:xfrm>
          <a:custGeom>
            <a:avLst/>
            <a:gdLst>
              <a:gd name="T0" fmla="*/ 0 w 1728"/>
              <a:gd name="T1" fmla="*/ 2147483647 h 1045"/>
              <a:gd name="T2" fmla="*/ 2147483647 w 1728"/>
              <a:gd name="T3" fmla="*/ 0 h 1045"/>
              <a:gd name="T4" fmla="*/ 2147483647 w 1728"/>
              <a:gd name="T5" fmla="*/ 0 h 1045"/>
              <a:gd name="T6" fmla="*/ 2147483647 w 1728"/>
              <a:gd name="T7" fmla="*/ 2147483647 h 1045"/>
              <a:gd name="T8" fmla="*/ 0 60000 65536"/>
              <a:gd name="T9" fmla="*/ 0 60000 65536"/>
              <a:gd name="T10" fmla="*/ 0 60000 65536"/>
              <a:gd name="T11" fmla="*/ 0 60000 65536"/>
              <a:gd name="T12" fmla="*/ 0 w 1728"/>
              <a:gd name="T13" fmla="*/ 0 h 1045"/>
              <a:gd name="T14" fmla="*/ 1728 w 1728"/>
              <a:gd name="T15" fmla="*/ 1045 h 104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28" h="1045">
                <a:moveTo>
                  <a:pt x="0" y="1045"/>
                </a:moveTo>
                <a:lnTo>
                  <a:pt x="523" y="0"/>
                </a:lnTo>
                <a:lnTo>
                  <a:pt x="1213" y="0"/>
                </a:lnTo>
                <a:lnTo>
                  <a:pt x="1728" y="1038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sp>
        <p:nvSpPr>
          <p:cNvPr id="129" name="AutoShape 144"/>
          <p:cNvSpPr>
            <a:spLocks noChangeArrowheads="1"/>
          </p:cNvSpPr>
          <p:nvPr/>
        </p:nvSpPr>
        <p:spPr bwMode="auto">
          <a:xfrm>
            <a:off x="7389813" y="4435475"/>
            <a:ext cx="793750" cy="1660525"/>
          </a:xfrm>
          <a:prstGeom prst="rtTriangle">
            <a:avLst/>
          </a:prstGeom>
          <a:solidFill>
            <a:srgbClr val="FF0000">
              <a:alpha val="45097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altLang="en-US" sz="2400">
              <a:latin typeface="+mn-lt"/>
            </a:endParaRPr>
          </a:p>
        </p:txBody>
      </p:sp>
      <p:sp>
        <p:nvSpPr>
          <p:cNvPr id="130" name="AutoShape 145"/>
          <p:cNvSpPr>
            <a:spLocks noChangeArrowheads="1"/>
          </p:cNvSpPr>
          <p:nvPr/>
        </p:nvSpPr>
        <p:spPr bwMode="auto">
          <a:xfrm flipH="1">
            <a:off x="5502275" y="4437063"/>
            <a:ext cx="793750" cy="1660525"/>
          </a:xfrm>
          <a:prstGeom prst="rtTriangle">
            <a:avLst/>
          </a:prstGeom>
          <a:solidFill>
            <a:srgbClr val="FF9900">
              <a:alpha val="45097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altLang="en-US" sz="2400">
              <a:latin typeface="+mn-lt"/>
            </a:endParaRPr>
          </a:p>
        </p:txBody>
      </p:sp>
      <p:sp>
        <p:nvSpPr>
          <p:cNvPr id="131" name="Rectangle 146"/>
          <p:cNvSpPr>
            <a:spLocks noChangeArrowheads="1"/>
          </p:cNvSpPr>
          <p:nvPr/>
        </p:nvSpPr>
        <p:spPr bwMode="auto">
          <a:xfrm>
            <a:off x="6294438" y="4435475"/>
            <a:ext cx="1095375" cy="1660525"/>
          </a:xfrm>
          <a:prstGeom prst="rect">
            <a:avLst/>
          </a:prstGeom>
          <a:solidFill>
            <a:srgbClr val="66FF33">
              <a:alpha val="38823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altLang="en-US" sz="2400">
              <a:latin typeface="+mn-lt"/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animBg="1"/>
      <p:bldP spid="130" grpId="0" animBg="1"/>
      <p:bldP spid="13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679450" y="2011363"/>
            <a:ext cx="7761288" cy="484663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>
                <a:latin typeface="Arial" charset="0"/>
              </a:rPr>
              <a:t>EXAMPLE: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>
                <a:latin typeface="Arial" charset="0"/>
              </a:rPr>
              <a:t>How does a jet engine                                                produce thrust?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>
                <a:latin typeface="Arial" charset="0"/>
              </a:rPr>
              <a:t>SOLUTION: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</a:t>
            </a:r>
            <a:r>
              <a:rPr lang="en-US" altLang="en-US" sz="2400">
                <a:latin typeface="Arial" charset="0"/>
              </a:rPr>
              <a:t>The jet engine sucks                                                     in air (at about the speed                                                  that the plane is flying through the air), heats it up, and expels it at a greater velocity.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>
                <a:latin typeface="Arial" charset="0"/>
                <a:sym typeface="Symbol" pitchFamily="18" charset="2"/>
              </a:rPr>
              <a:t></a:t>
            </a:r>
            <a:r>
              <a:rPr lang="en-US" altLang="en-US" sz="2400">
                <a:latin typeface="Arial" charset="0"/>
              </a:rPr>
              <a:t>The momentum of the air changes since its velocity does, and hence an impulse has been imparted to it by the engine.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>
                <a:latin typeface="Arial" charset="0"/>
                <a:sym typeface="Symbol" pitchFamily="18" charset="2"/>
              </a:rPr>
              <a:t></a:t>
            </a:r>
            <a:r>
              <a:rPr lang="en-US" altLang="en-US" sz="2400">
                <a:latin typeface="Arial" charset="0"/>
              </a:rPr>
              <a:t>The engine feels an equal and opposite impulse.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>
                <a:latin typeface="Arial" charset="0"/>
                <a:sym typeface="Symbol" pitchFamily="18" charset="2"/>
              </a:rPr>
              <a:t></a:t>
            </a:r>
            <a:r>
              <a:rPr lang="en-US" altLang="en-US" sz="2400">
                <a:latin typeface="Arial" charset="0"/>
              </a:rPr>
              <a:t>Hence the engine creates a thrust.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>
                <a:solidFill>
                  <a:srgbClr val="000000"/>
                </a:solidFill>
              </a:rPr>
              <a:t>Topic 2: Mechanics</a:t>
            </a:r>
            <a:br>
              <a:rPr lang="en-US" altLang="en-US" sz="2800" b="1" smtClean="0">
                <a:solidFill>
                  <a:srgbClr val="000000"/>
                </a:solidFill>
              </a:rPr>
            </a:br>
            <a:r>
              <a:rPr lang="en-US" altLang="en-US" sz="2800" smtClean="0">
                <a:solidFill>
                  <a:srgbClr val="000000"/>
                </a:solidFill>
              </a:rPr>
              <a:t>2.4 – Momentum and impulse</a:t>
            </a:r>
            <a:endParaRPr lang="en-US" altLang="en-US" sz="2400" smtClean="0">
              <a:solidFill>
                <a:schemeClr val="tx1"/>
              </a:solidFill>
              <a:latin typeface="Courier New" pitchFamily="49" charset="0"/>
            </a:endParaRPr>
          </a:p>
        </p:txBody>
      </p:sp>
      <p:pic>
        <p:nvPicPr>
          <p:cNvPr id="106515" name="Picture 19" descr="Image of Jet Engine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11688" y="1990725"/>
            <a:ext cx="3840162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619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i="1">
                <a:solidFill>
                  <a:srgbClr val="333399"/>
                </a:solidFill>
                <a:latin typeface="Arial" charset="0"/>
              </a:rPr>
              <a:t>Impulse and force – time graphs </a:t>
            </a:r>
            <a:r>
              <a:rPr lang="en-US" altLang="en-US" sz="2400">
                <a:latin typeface="Arial" charset="0"/>
              </a:rPr>
              <a:t>	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 rot="233069">
            <a:off x="4679950" y="3344863"/>
            <a:ext cx="552450" cy="512762"/>
            <a:chOff x="4737" y="2342"/>
            <a:chExt cx="348" cy="323"/>
          </a:xfrm>
        </p:grpSpPr>
        <p:sp>
          <p:nvSpPr>
            <p:cNvPr id="24589" name="Line 20"/>
            <p:cNvSpPr>
              <a:spLocks noChangeShapeType="1"/>
            </p:cNvSpPr>
            <p:nvPr/>
          </p:nvSpPr>
          <p:spPr bwMode="auto">
            <a:xfrm flipV="1">
              <a:off x="4737" y="2342"/>
              <a:ext cx="348" cy="12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0" name="Text Box 21"/>
            <p:cNvSpPr txBox="1">
              <a:spLocks noChangeArrowheads="1"/>
            </p:cNvSpPr>
            <p:nvPr/>
          </p:nvSpPr>
          <p:spPr bwMode="auto">
            <a:xfrm>
              <a:off x="4808" y="2377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latin typeface="Arial" charset="0"/>
                </a:rPr>
                <a:t>u</a:t>
              </a:r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7907338" y="2274888"/>
            <a:ext cx="938212" cy="531812"/>
            <a:chOff x="4737" y="2342"/>
            <a:chExt cx="348" cy="252"/>
          </a:xfrm>
        </p:grpSpPr>
        <p:sp>
          <p:nvSpPr>
            <p:cNvPr id="24587" name="Line 24"/>
            <p:cNvSpPr>
              <a:spLocks noChangeShapeType="1"/>
            </p:cNvSpPr>
            <p:nvPr/>
          </p:nvSpPr>
          <p:spPr bwMode="auto">
            <a:xfrm flipV="1">
              <a:off x="4737" y="2342"/>
              <a:ext cx="348" cy="121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8" name="Text Box 25"/>
            <p:cNvSpPr txBox="1">
              <a:spLocks noChangeArrowheads="1"/>
            </p:cNvSpPr>
            <p:nvPr/>
          </p:nvSpPr>
          <p:spPr bwMode="auto">
            <a:xfrm>
              <a:off x="4808" y="2377"/>
              <a:ext cx="233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solidFill>
                    <a:schemeClr val="accent2"/>
                  </a:solidFill>
                  <a:latin typeface="Arial" charset="0"/>
                </a:rPr>
                <a:t>v</a:t>
              </a:r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5664200" y="2001838"/>
            <a:ext cx="973138" cy="508000"/>
            <a:chOff x="3600" y="1285"/>
            <a:chExt cx="613" cy="320"/>
          </a:xfrm>
        </p:grpSpPr>
        <p:sp>
          <p:nvSpPr>
            <p:cNvPr id="24585" name="Line 27"/>
            <p:cNvSpPr>
              <a:spLocks noChangeShapeType="1"/>
            </p:cNvSpPr>
            <p:nvPr/>
          </p:nvSpPr>
          <p:spPr bwMode="auto">
            <a:xfrm rot="224850" flipV="1">
              <a:off x="3600" y="1285"/>
              <a:ext cx="591" cy="161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6" name="Text Box 28"/>
            <p:cNvSpPr txBox="1">
              <a:spLocks noChangeArrowheads="1"/>
            </p:cNvSpPr>
            <p:nvPr/>
          </p:nvSpPr>
          <p:spPr bwMode="auto">
            <a:xfrm>
              <a:off x="3818" y="1317"/>
              <a:ext cx="39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solidFill>
                    <a:srgbClr val="008000"/>
                  </a:solidFill>
                  <a:latin typeface="Arial" charset="0"/>
                </a:rPr>
                <a:t>T</a:t>
              </a:r>
            </a:p>
          </p:txBody>
        </p:sp>
      </p:grp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65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ircraft_tom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ircraft_tom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26"/>
          <p:cNvSpPr>
            <a:spLocks noChangeArrowheads="1"/>
          </p:cNvSpPr>
          <p:nvPr/>
        </p:nvSpPr>
        <p:spPr bwMode="auto">
          <a:xfrm>
            <a:off x="703263" y="4899025"/>
            <a:ext cx="7747000" cy="1958975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10000"/>
              </a:spcBef>
            </a:pPr>
            <a:r>
              <a:rPr lang="en-US" altLang="en-US" sz="2400" b="1" i="1" dirty="0">
                <a:latin typeface="Arial" charset="0"/>
              </a:rPr>
              <a:t>FYI    </a:t>
            </a:r>
          </a:p>
          <a:p>
            <a:pPr>
              <a:spcBef>
                <a:spcPct val="10000"/>
              </a:spcBef>
            </a:pPr>
            <a:r>
              <a:rPr lang="en-US" altLang="en-US" sz="2400" b="1" dirty="0">
                <a:latin typeface="Arial" charset="0"/>
                <a:sym typeface="Symbol" pitchFamily="18" charset="2"/>
              </a:rPr>
              <a:t></a:t>
            </a:r>
            <a:r>
              <a:rPr lang="en-US" altLang="en-US" sz="2400" dirty="0">
                <a:latin typeface="Arial" charset="0"/>
                <a:sym typeface="Symbol" pitchFamily="18" charset="2"/>
              </a:rPr>
              <a:t>The equation </a:t>
            </a:r>
            <a:r>
              <a:rPr lang="en-US" altLang="en-US" sz="2400" i="1" dirty="0">
                <a:latin typeface="Arial" charset="0"/>
              </a:rPr>
              <a:t>F</a:t>
            </a:r>
            <a:r>
              <a:rPr lang="en-US" altLang="en-US" sz="2400" dirty="0">
                <a:latin typeface="Arial" charset="0"/>
              </a:rPr>
              <a:t> = ( 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∆</a:t>
            </a:r>
            <a:r>
              <a:rPr lang="en-US" altLang="en-US" sz="2400" i="1" dirty="0">
                <a:solidFill>
                  <a:srgbClr val="000000"/>
                </a:solidFill>
                <a:latin typeface="Arial" charset="0"/>
              </a:rPr>
              <a:t>m /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∆</a:t>
            </a:r>
            <a:r>
              <a:rPr lang="en-US" altLang="en-US" sz="2400" i="1" dirty="0">
                <a:solidFill>
                  <a:srgbClr val="000000"/>
                </a:solidFill>
                <a:latin typeface="Arial" charset="0"/>
              </a:rPr>
              <a:t>t  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)</a:t>
            </a:r>
            <a:r>
              <a:rPr lang="en-US" altLang="en-US" sz="2400" i="1" dirty="0">
                <a:solidFill>
                  <a:srgbClr val="000000"/>
                </a:solidFill>
                <a:latin typeface="Arial" charset="0"/>
              </a:rPr>
              <a:t>v 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is known as the </a:t>
            </a:r>
            <a:r>
              <a:rPr lang="en-US" altLang="en-US" sz="2400" i="1" dirty="0">
                <a:solidFill>
                  <a:srgbClr val="000000"/>
                </a:solidFill>
                <a:latin typeface="Arial" charset="0"/>
              </a:rPr>
              <a:t>rocket engine equation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because it shows us how to calculate the thrust of a rocket engine.</a:t>
            </a:r>
            <a:endParaRPr lang="en-US" altLang="en-US" sz="2400" dirty="0">
              <a:latin typeface="Arial" charset="0"/>
            </a:endParaRPr>
          </a:p>
          <a:p>
            <a:pPr>
              <a:spcBef>
                <a:spcPct val="10000"/>
              </a:spcBef>
            </a:pPr>
            <a:r>
              <a:rPr lang="en-US" altLang="en-US" sz="2400" b="1" dirty="0">
                <a:latin typeface="Arial" charset="0"/>
                <a:sym typeface="Symbol" pitchFamily="18" charset="2"/>
              </a:rPr>
              <a:t></a:t>
            </a:r>
            <a:r>
              <a:rPr lang="en-US" altLang="en-US" sz="2400" dirty="0">
                <a:latin typeface="Arial" charset="0"/>
                <a:sym typeface="Symbol" pitchFamily="18" charset="2"/>
              </a:rPr>
              <a:t>The </a:t>
            </a:r>
            <a:r>
              <a:rPr lang="en-US" altLang="en-US" sz="2400" dirty="0" smtClean="0">
                <a:latin typeface="Arial" charset="0"/>
                <a:sym typeface="Symbol" pitchFamily="18" charset="2"/>
              </a:rPr>
              <a:t>second </a:t>
            </a:r>
            <a:r>
              <a:rPr lang="en-US" altLang="en-US" sz="2400" dirty="0">
                <a:latin typeface="Arial" charset="0"/>
                <a:sym typeface="Symbol" pitchFamily="18" charset="2"/>
              </a:rPr>
              <a:t>example will show how this is done.</a:t>
            </a:r>
          </a:p>
        </p:txBody>
      </p:sp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679450" y="2011363"/>
            <a:ext cx="7761288" cy="292639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dirty="0">
                <a:latin typeface="Arial" charset="0"/>
              </a:rPr>
              <a:t>EXAMPLE: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dirty="0">
                <a:latin typeface="Arial" charset="0"/>
              </a:rPr>
              <a:t>Show that </a:t>
            </a:r>
            <a:r>
              <a:rPr lang="en-US" altLang="en-US" sz="2400" i="1" dirty="0">
                <a:latin typeface="Arial" charset="0"/>
              </a:rPr>
              <a:t>F</a:t>
            </a:r>
            <a:r>
              <a:rPr lang="en-US" altLang="en-US" sz="2400" dirty="0">
                <a:latin typeface="Arial" charset="0"/>
              </a:rPr>
              <a:t> = (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∆</a:t>
            </a:r>
            <a:r>
              <a:rPr lang="en-US" altLang="en-US" sz="2400" i="1" dirty="0">
                <a:solidFill>
                  <a:srgbClr val="000000"/>
                </a:solidFill>
                <a:latin typeface="Arial" charset="0"/>
              </a:rPr>
              <a:t>m /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∆</a:t>
            </a:r>
            <a:r>
              <a:rPr lang="en-US" altLang="en-US" sz="2400" i="1" dirty="0">
                <a:solidFill>
                  <a:srgbClr val="000000"/>
                </a:solidFill>
                <a:latin typeface="Arial" charset="0"/>
              </a:rPr>
              <a:t>t 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)</a:t>
            </a:r>
            <a:r>
              <a:rPr lang="en-US" altLang="en-US" sz="2400" i="1" dirty="0">
                <a:solidFill>
                  <a:srgbClr val="000000"/>
                </a:solidFill>
                <a:latin typeface="Arial" charset="0"/>
              </a:rPr>
              <a:t>v.</a:t>
            </a:r>
            <a:endParaRPr lang="en-US" altLang="en-US" sz="2400" dirty="0"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dirty="0">
                <a:latin typeface="Arial" charset="0"/>
              </a:rPr>
              <a:t>SOLUTION: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</a:t>
            </a:r>
            <a:r>
              <a:rPr lang="en-US" altLang="en-US" sz="2400" dirty="0">
                <a:latin typeface="Arial" charset="0"/>
              </a:rPr>
              <a:t>From </a:t>
            </a:r>
            <a:r>
              <a:rPr lang="en-US" altLang="en-US" sz="2400" i="1" dirty="0">
                <a:latin typeface="Arial" charset="0"/>
              </a:rPr>
              <a:t>F</a:t>
            </a:r>
            <a:r>
              <a:rPr lang="en-US" altLang="en-US" sz="2400" dirty="0">
                <a:latin typeface="Arial" charset="0"/>
              </a:rPr>
              <a:t> = </a:t>
            </a:r>
            <a:r>
              <a:rPr lang="en-US" sz="2400" dirty="0">
                <a:latin typeface="Arial" charset="0"/>
                <a:sym typeface="Symbol" pitchFamily="18" charset="2"/>
              </a:rPr>
              <a:t></a:t>
            </a:r>
            <a:r>
              <a:rPr lang="en-US" altLang="en-US" sz="2400" i="1" dirty="0">
                <a:latin typeface="Arial" charset="0"/>
              </a:rPr>
              <a:t>p /</a:t>
            </a:r>
            <a:r>
              <a:rPr lang="en-US" altLang="en-US" sz="2400" dirty="0">
                <a:latin typeface="Arial" charset="0"/>
              </a:rPr>
              <a:t> </a:t>
            </a:r>
            <a:r>
              <a:rPr lang="en-US" sz="2400" dirty="0">
                <a:latin typeface="Arial" charset="0"/>
                <a:sym typeface="Symbol" pitchFamily="18" charset="2"/>
              </a:rPr>
              <a:t></a:t>
            </a:r>
            <a:r>
              <a:rPr lang="en-US" altLang="en-US" sz="2400" i="1" dirty="0">
                <a:latin typeface="Arial" charset="0"/>
              </a:rPr>
              <a:t>t</a:t>
            </a:r>
            <a:r>
              <a:rPr lang="en-US" altLang="en-US" sz="2400" dirty="0">
                <a:latin typeface="Arial" charset="0"/>
              </a:rPr>
              <a:t> we have</a:t>
            </a:r>
            <a:endParaRPr lang="en-US" altLang="en-US" sz="2400" i="1" dirty="0"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i="1" dirty="0">
                <a:latin typeface="Arial" charset="0"/>
              </a:rPr>
              <a:t>                  F</a:t>
            </a:r>
            <a:r>
              <a:rPr lang="en-US" altLang="en-US" sz="2400" dirty="0">
                <a:latin typeface="Arial" charset="0"/>
              </a:rPr>
              <a:t> = </a:t>
            </a:r>
            <a:r>
              <a:rPr lang="en-US" sz="2400" dirty="0">
                <a:latin typeface="Arial" charset="0"/>
                <a:sym typeface="Symbol" pitchFamily="18" charset="2"/>
              </a:rPr>
              <a:t></a:t>
            </a:r>
            <a:r>
              <a:rPr lang="en-US" altLang="en-US" sz="2400" i="1" dirty="0">
                <a:latin typeface="Arial" charset="0"/>
              </a:rPr>
              <a:t>p /</a:t>
            </a:r>
            <a:r>
              <a:rPr lang="en-US" altLang="en-US" sz="2400" dirty="0">
                <a:latin typeface="Arial" charset="0"/>
              </a:rPr>
              <a:t> </a:t>
            </a:r>
            <a:r>
              <a:rPr lang="en-US" sz="2400" dirty="0">
                <a:latin typeface="Arial" charset="0"/>
                <a:sym typeface="Symbol" pitchFamily="18" charset="2"/>
              </a:rPr>
              <a:t></a:t>
            </a:r>
            <a:r>
              <a:rPr lang="en-US" altLang="en-US" sz="2400" i="1" dirty="0">
                <a:latin typeface="Arial" charset="0"/>
              </a:rPr>
              <a:t>t</a:t>
            </a:r>
            <a:endParaRPr lang="en-US" altLang="en-US" sz="2400" dirty="0"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i="1" dirty="0">
                <a:latin typeface="Arial" charset="0"/>
              </a:rPr>
              <a:t>                  F</a:t>
            </a:r>
            <a:r>
              <a:rPr lang="en-US" altLang="en-US" sz="2400" dirty="0">
                <a:latin typeface="Arial" charset="0"/>
              </a:rPr>
              <a:t> = </a:t>
            </a:r>
            <a:r>
              <a:rPr lang="en-US" sz="2400" dirty="0">
                <a:latin typeface="Arial" charset="0"/>
                <a:sym typeface="Symbol" pitchFamily="18" charset="2"/>
              </a:rPr>
              <a:t></a:t>
            </a:r>
            <a:r>
              <a:rPr lang="en-US" altLang="en-US" sz="2400" dirty="0">
                <a:latin typeface="Arial" charset="0"/>
              </a:rPr>
              <a:t>(</a:t>
            </a:r>
            <a:r>
              <a:rPr lang="en-US" altLang="en-US" sz="2400" i="1" dirty="0" err="1">
                <a:latin typeface="Arial" charset="0"/>
              </a:rPr>
              <a:t>mv</a:t>
            </a:r>
            <a:r>
              <a:rPr lang="en-US" altLang="en-US" sz="2400" dirty="0">
                <a:latin typeface="Arial" charset="0"/>
              </a:rPr>
              <a:t>)</a:t>
            </a:r>
            <a:r>
              <a:rPr lang="en-US" altLang="en-US" sz="2400" i="1" dirty="0">
                <a:latin typeface="Arial" charset="0"/>
              </a:rPr>
              <a:t> /</a:t>
            </a:r>
            <a:r>
              <a:rPr lang="en-US" altLang="en-US" sz="2400" dirty="0">
                <a:latin typeface="Arial" charset="0"/>
              </a:rPr>
              <a:t> </a:t>
            </a:r>
            <a:r>
              <a:rPr lang="en-US" sz="2400" dirty="0">
                <a:latin typeface="Arial" charset="0"/>
                <a:sym typeface="Symbol" pitchFamily="18" charset="2"/>
              </a:rPr>
              <a:t></a:t>
            </a:r>
            <a:r>
              <a:rPr lang="en-US" altLang="en-US" sz="2400" i="1" dirty="0">
                <a:latin typeface="Arial" charset="0"/>
              </a:rPr>
              <a:t>t</a:t>
            </a:r>
            <a:endParaRPr lang="en-US" altLang="en-US" sz="2400" dirty="0"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i="1" dirty="0">
                <a:latin typeface="Arial" charset="0"/>
              </a:rPr>
              <a:t>                  F</a:t>
            </a:r>
            <a:r>
              <a:rPr lang="en-US" altLang="en-US" sz="2400" dirty="0">
                <a:latin typeface="Arial" charset="0"/>
              </a:rPr>
              <a:t> = ( </a:t>
            </a:r>
            <a:r>
              <a:rPr lang="en-US" sz="2400" dirty="0">
                <a:latin typeface="Arial" charset="0"/>
                <a:sym typeface="Symbol" pitchFamily="18" charset="2"/>
              </a:rPr>
              <a:t></a:t>
            </a:r>
            <a:r>
              <a:rPr lang="en-US" altLang="en-US" sz="2400" i="1" dirty="0">
                <a:latin typeface="Arial" charset="0"/>
              </a:rPr>
              <a:t>m /</a:t>
            </a:r>
            <a:r>
              <a:rPr lang="en-US" altLang="en-US" sz="2400" dirty="0">
                <a:latin typeface="Arial" charset="0"/>
              </a:rPr>
              <a:t> </a:t>
            </a:r>
            <a:r>
              <a:rPr lang="en-US" sz="2400" dirty="0">
                <a:latin typeface="Arial" charset="0"/>
                <a:sym typeface="Symbol" pitchFamily="18" charset="2"/>
              </a:rPr>
              <a:t></a:t>
            </a:r>
            <a:r>
              <a:rPr lang="en-US" altLang="en-US" sz="2400" i="1" dirty="0">
                <a:latin typeface="Arial" charset="0"/>
              </a:rPr>
              <a:t>t </a:t>
            </a:r>
            <a:r>
              <a:rPr lang="en-US" altLang="en-US" sz="2400" dirty="0">
                <a:latin typeface="Arial" charset="0"/>
              </a:rPr>
              <a:t>)</a:t>
            </a:r>
            <a:r>
              <a:rPr lang="en-US" altLang="en-US" sz="2400" i="1" dirty="0">
                <a:latin typeface="Arial" charset="0"/>
              </a:rPr>
              <a:t>v</a:t>
            </a:r>
            <a:r>
              <a:rPr lang="en-US" altLang="en-US" sz="2400" dirty="0">
                <a:latin typeface="Arial" charset="0"/>
              </a:rPr>
              <a:t>     </a:t>
            </a:r>
            <a:r>
              <a:rPr lang="en-US" altLang="en-US" sz="2400" dirty="0">
                <a:solidFill>
                  <a:srgbClr val="009999"/>
                </a:solidFill>
                <a:latin typeface="Arial" charset="0"/>
              </a:rPr>
              <a:t>(if </a:t>
            </a:r>
            <a:r>
              <a:rPr lang="en-US" altLang="en-US" sz="2400" i="1" dirty="0">
                <a:solidFill>
                  <a:srgbClr val="009999"/>
                </a:solidFill>
                <a:latin typeface="Arial" charset="0"/>
              </a:rPr>
              <a:t>v</a:t>
            </a:r>
            <a:r>
              <a:rPr lang="en-US" altLang="en-US" sz="2400" dirty="0">
                <a:solidFill>
                  <a:srgbClr val="009999"/>
                </a:solidFill>
                <a:latin typeface="Arial" charset="0"/>
              </a:rPr>
              <a:t> is constant)</a:t>
            </a:r>
            <a:r>
              <a:rPr lang="en-US" altLang="en-US" sz="2400" dirty="0">
                <a:latin typeface="Arial" charset="0"/>
              </a:rPr>
              <a:t>.</a:t>
            </a:r>
            <a:endParaRPr lang="en-US" altLang="en-US" sz="2400" i="1" dirty="0">
              <a:latin typeface="Arial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>
                <a:solidFill>
                  <a:srgbClr val="000000"/>
                </a:solidFill>
              </a:rPr>
              <a:t>Topic 2: Mechanics</a:t>
            </a:r>
            <a:br>
              <a:rPr lang="en-US" altLang="en-US" sz="2800" b="1" smtClean="0">
                <a:solidFill>
                  <a:srgbClr val="000000"/>
                </a:solidFill>
              </a:rPr>
            </a:br>
            <a:r>
              <a:rPr lang="en-US" altLang="en-US" sz="2800" smtClean="0">
                <a:solidFill>
                  <a:srgbClr val="000000"/>
                </a:solidFill>
              </a:rPr>
              <a:t>2.4 – Momentum and impulse</a:t>
            </a:r>
            <a:endParaRPr lang="en-US" altLang="en-US" sz="2400" smtClean="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25604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619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i="1">
                <a:solidFill>
                  <a:srgbClr val="333399"/>
                </a:solidFill>
                <a:latin typeface="Arial" charset="0"/>
              </a:rPr>
              <a:t>Impulse and force – time graphs </a:t>
            </a:r>
            <a:r>
              <a:rPr lang="en-US" altLang="en-US" sz="2400">
                <a:latin typeface="Arial" charset="0"/>
              </a:rPr>
              <a:t>	</a:t>
            </a:r>
          </a:p>
        </p:txBody>
      </p:sp>
      <p:pic>
        <p:nvPicPr>
          <p:cNvPr id="110607" name="Picture 1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8000"/>
              </a:clrFrom>
              <a:clrTo>
                <a:srgbClr val="008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56575" y="0"/>
            <a:ext cx="9826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609" name="Text Box 17"/>
          <p:cNvSpPr txBox="1">
            <a:spLocks noChangeArrowheads="1"/>
          </p:cNvSpPr>
          <p:nvPr/>
        </p:nvSpPr>
        <p:spPr bwMode="auto">
          <a:xfrm>
            <a:off x="6119813" y="766763"/>
            <a:ext cx="2054225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Symbol" pitchFamily="18" charset="2"/>
              </a:rPr>
              <a:t>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This is a 2-stage rocket. </a:t>
            </a:r>
          </a:p>
          <a:p>
            <a:pPr>
              <a:defRPr/>
            </a:pPr>
            <a:r>
              <a:rPr lang="en-US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Symbol" pitchFamily="18" charset="2"/>
              </a:rPr>
              <a:t>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The </a:t>
            </a:r>
            <a:r>
              <a:rPr lang="en-US" i="1" dirty="0">
                <a:solidFill>
                  <a:srgbClr val="FF3300"/>
                </a:solidFill>
                <a:latin typeface="+mn-lt"/>
              </a:rPr>
              <a:t>orange tanks hold fuel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, and the </a:t>
            </a:r>
            <a:r>
              <a:rPr lang="en-US" i="1" dirty="0">
                <a:solidFill>
                  <a:srgbClr val="009999"/>
                </a:solidFill>
                <a:latin typeface="+mn-lt"/>
              </a:rPr>
              <a:t>blue tanks hold oxidizer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.</a:t>
            </a:r>
          </a:p>
          <a:p>
            <a:pPr>
              <a:defRPr/>
            </a:pPr>
            <a:r>
              <a:rPr lang="en-US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Symbol" pitchFamily="18" charset="2"/>
              </a:rPr>
              <a:t>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The oxidizer is needed so that the rocket works without air.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10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0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0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06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06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06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06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xit" presetSubtype="1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3000"/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3000"/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ock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679450" y="2011363"/>
            <a:ext cx="7761288" cy="484663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dirty="0">
                <a:latin typeface="Arial" charset="0"/>
              </a:rPr>
              <a:t>EXAMPLE: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dirty="0">
                <a:latin typeface="Arial" charset="0"/>
              </a:rPr>
              <a:t>What is the purpose of the rocket nozzle?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dirty="0">
                <a:latin typeface="Arial" charset="0"/>
              </a:rPr>
              <a:t>SOLUTION: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dirty="0">
                <a:latin typeface="Arial" charset="0"/>
                <a:sym typeface="Symbol" pitchFamily="18" charset="2"/>
              </a:rPr>
              <a:t>In the combustion chamber the gas                           particles have random directions.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</a:t>
            </a:r>
            <a:r>
              <a:rPr lang="en-US" altLang="en-US" sz="2400" dirty="0">
                <a:latin typeface="Arial" charset="0"/>
              </a:rPr>
              <a:t>The shape of the nozzle is such that                                </a:t>
            </a:r>
            <a:r>
              <a:rPr lang="en-US" altLang="en-US" sz="2400" dirty="0" smtClean="0">
                <a:latin typeface="Arial" charset="0"/>
              </a:rPr>
              <a:t>the </a:t>
            </a:r>
            <a:r>
              <a:rPr lang="en-US" altLang="en-US" sz="2400" dirty="0">
                <a:latin typeface="Arial" charset="0"/>
              </a:rPr>
              <a:t>particles in the sphere of </a:t>
            </a:r>
            <a:r>
              <a:rPr lang="en-US" altLang="en-US" sz="2400" dirty="0" smtClean="0">
                <a:latin typeface="Arial" charset="0"/>
              </a:rPr>
              <a:t>combustion                          are deflected </a:t>
            </a:r>
            <a:r>
              <a:rPr lang="en-US" altLang="en-US" sz="2400" dirty="0">
                <a:latin typeface="Arial" charset="0"/>
              </a:rPr>
              <a:t>in such a way </a:t>
            </a:r>
            <a:r>
              <a:rPr lang="en-US" altLang="en-US" sz="2400" dirty="0" smtClean="0">
                <a:latin typeface="Arial" charset="0"/>
              </a:rPr>
              <a:t>that </a:t>
            </a:r>
            <a:r>
              <a:rPr lang="en-US" altLang="en-US" sz="2400" dirty="0">
                <a:latin typeface="Arial" charset="0"/>
              </a:rPr>
              <a:t>they all </a:t>
            </a:r>
            <a:r>
              <a:rPr lang="en-US" altLang="en-US" sz="2400" dirty="0" smtClean="0">
                <a:latin typeface="Arial" charset="0"/>
              </a:rPr>
              <a:t>                               come </a:t>
            </a:r>
            <a:r>
              <a:rPr lang="en-US" altLang="en-US" sz="2400" dirty="0">
                <a:latin typeface="Arial" charset="0"/>
              </a:rPr>
              <a:t>out </a:t>
            </a:r>
            <a:r>
              <a:rPr lang="en-US" altLang="en-US" sz="2400" dirty="0" err="1">
                <a:latin typeface="Arial" charset="0"/>
              </a:rPr>
              <a:t>antiparallel</a:t>
            </a:r>
            <a:r>
              <a:rPr lang="en-US" altLang="en-US" sz="2400" dirty="0">
                <a:latin typeface="Arial" charset="0"/>
              </a:rPr>
              <a:t> to the </a:t>
            </a:r>
            <a:r>
              <a:rPr lang="en-US" altLang="en-US" sz="2400" dirty="0" smtClean="0">
                <a:latin typeface="Arial" charset="0"/>
              </a:rPr>
              <a:t>rocket</a:t>
            </a:r>
            <a:r>
              <a:rPr lang="en-US" altLang="en-US" sz="2400" dirty="0">
                <a:latin typeface="Arial" charset="0"/>
              </a:rPr>
              <a:t>.</a:t>
            </a:r>
            <a:endParaRPr lang="en-US" altLang="en-US" sz="2400" i="1" dirty="0"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dirty="0">
                <a:latin typeface="Arial" charset="0"/>
                <a:sym typeface="Symbol" pitchFamily="18" charset="2"/>
              </a:rPr>
              <a:t>This maximizes the impulse on the gases.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dirty="0">
                <a:latin typeface="Arial" charset="0"/>
                <a:sym typeface="Symbol" pitchFamily="18" charset="2"/>
              </a:rPr>
              <a:t>The rocket feels an equal and opposite (maximized) impulse, creating a maximized thrust.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altLang="en-US" sz="2400" dirty="0">
              <a:latin typeface="Arial" charset="0"/>
              <a:sym typeface="Symbol" pitchFamily="18" charset="2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>
                <a:solidFill>
                  <a:srgbClr val="000000"/>
                </a:solidFill>
              </a:rPr>
              <a:t>Topic 2: Mechanics</a:t>
            </a:r>
            <a:br>
              <a:rPr lang="en-US" altLang="en-US" sz="2800" b="1" smtClean="0">
                <a:solidFill>
                  <a:srgbClr val="000000"/>
                </a:solidFill>
              </a:rPr>
            </a:br>
            <a:r>
              <a:rPr lang="en-US" altLang="en-US" sz="2800" smtClean="0">
                <a:solidFill>
                  <a:srgbClr val="000000"/>
                </a:solidFill>
              </a:rPr>
              <a:t>2.4 – Momentum and impulse</a:t>
            </a:r>
            <a:endParaRPr lang="en-US" altLang="en-US" sz="2400" smtClean="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26628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619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i="1">
                <a:solidFill>
                  <a:srgbClr val="333399"/>
                </a:solidFill>
                <a:latin typeface="Arial" charset="0"/>
              </a:rPr>
              <a:t>Impulse and force – time graphs </a:t>
            </a:r>
            <a:r>
              <a:rPr lang="en-US" altLang="en-US" sz="2400">
                <a:latin typeface="Arial" charset="0"/>
              </a:rPr>
              <a:t>	</a:t>
            </a:r>
          </a:p>
        </p:txBody>
      </p:sp>
      <p:sp>
        <p:nvSpPr>
          <p:cNvPr id="112650" name="Freeform 10"/>
          <p:cNvSpPr>
            <a:spLocks/>
          </p:cNvSpPr>
          <p:nvPr/>
        </p:nvSpPr>
        <p:spPr bwMode="auto">
          <a:xfrm>
            <a:off x="7246938" y="-96838"/>
            <a:ext cx="454025" cy="769938"/>
          </a:xfrm>
          <a:custGeom>
            <a:avLst/>
            <a:gdLst>
              <a:gd name="T0" fmla="*/ 393700 w 286"/>
              <a:gd name="T1" fmla="*/ 0 h 485"/>
              <a:gd name="T2" fmla="*/ 157162 w 286"/>
              <a:gd name="T3" fmla="*/ 214313 h 485"/>
              <a:gd name="T4" fmla="*/ 0 w 286"/>
              <a:gd name="T5" fmla="*/ 288925 h 485"/>
              <a:gd name="T6" fmla="*/ 39687 w 286"/>
              <a:gd name="T7" fmla="*/ 525463 h 485"/>
              <a:gd name="T8" fmla="*/ 454025 w 286"/>
              <a:gd name="T9" fmla="*/ 769938 h 4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6"/>
              <a:gd name="T16" fmla="*/ 0 h 485"/>
              <a:gd name="T17" fmla="*/ 286 w 286"/>
              <a:gd name="T18" fmla="*/ 485 h 4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6" h="485">
                <a:moveTo>
                  <a:pt x="248" y="0"/>
                </a:moveTo>
                <a:lnTo>
                  <a:pt x="99" y="135"/>
                </a:lnTo>
                <a:lnTo>
                  <a:pt x="0" y="182"/>
                </a:lnTo>
                <a:lnTo>
                  <a:pt x="25" y="331"/>
                </a:lnTo>
                <a:lnTo>
                  <a:pt x="286" y="485"/>
                </a:lnTo>
              </a:path>
            </a:pathLst>
          </a:custGeom>
          <a:noFill/>
          <a:ln w="76200" cmpd="sng">
            <a:solidFill>
              <a:srgbClr val="FF9933">
                <a:alpha val="50195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51" name="Freeform 11"/>
          <p:cNvSpPr>
            <a:spLocks/>
          </p:cNvSpPr>
          <p:nvPr/>
        </p:nvSpPr>
        <p:spPr bwMode="auto">
          <a:xfrm>
            <a:off x="7437438" y="-47625"/>
            <a:ext cx="647700" cy="612775"/>
          </a:xfrm>
          <a:custGeom>
            <a:avLst/>
            <a:gdLst>
              <a:gd name="T0" fmla="*/ 647700 w 408"/>
              <a:gd name="T1" fmla="*/ 0 h 386"/>
              <a:gd name="T2" fmla="*/ 23812 w 408"/>
              <a:gd name="T3" fmla="*/ 288925 h 386"/>
              <a:gd name="T4" fmla="*/ 0 w 408"/>
              <a:gd name="T5" fmla="*/ 360362 h 386"/>
              <a:gd name="T6" fmla="*/ 479425 w 408"/>
              <a:gd name="T7" fmla="*/ 612775 h 386"/>
              <a:gd name="T8" fmla="*/ 0 60000 65536"/>
              <a:gd name="T9" fmla="*/ 0 60000 65536"/>
              <a:gd name="T10" fmla="*/ 0 60000 65536"/>
              <a:gd name="T11" fmla="*/ 0 60000 65536"/>
              <a:gd name="T12" fmla="*/ 0 w 408"/>
              <a:gd name="T13" fmla="*/ 0 h 386"/>
              <a:gd name="T14" fmla="*/ 408 w 408"/>
              <a:gd name="T15" fmla="*/ 386 h 38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8" h="386">
                <a:moveTo>
                  <a:pt x="408" y="0"/>
                </a:moveTo>
                <a:lnTo>
                  <a:pt x="15" y="182"/>
                </a:lnTo>
                <a:lnTo>
                  <a:pt x="0" y="227"/>
                </a:lnTo>
                <a:lnTo>
                  <a:pt x="302" y="386"/>
                </a:lnTo>
              </a:path>
            </a:pathLst>
          </a:custGeom>
          <a:noFill/>
          <a:ln w="76200" cmpd="sng">
            <a:solidFill>
              <a:srgbClr val="009999">
                <a:alpha val="50195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52" name="Oval 12"/>
          <p:cNvSpPr>
            <a:spLocks noChangeArrowheads="1"/>
          </p:cNvSpPr>
          <p:nvPr/>
        </p:nvSpPr>
        <p:spPr bwMode="auto">
          <a:xfrm>
            <a:off x="7515225" y="1435100"/>
            <a:ext cx="1016000" cy="10160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12653" name="Freeform 13"/>
          <p:cNvSpPr>
            <a:spLocks/>
          </p:cNvSpPr>
          <p:nvPr/>
        </p:nvSpPr>
        <p:spPr bwMode="auto">
          <a:xfrm rot="-5400000">
            <a:off x="7004844" y="3498057"/>
            <a:ext cx="3297237" cy="457200"/>
          </a:xfrm>
          <a:custGeom>
            <a:avLst/>
            <a:gdLst>
              <a:gd name="T0" fmla="*/ 3297237 w 2077"/>
              <a:gd name="T1" fmla="*/ 0 h 288"/>
              <a:gd name="T2" fmla="*/ 2852737 w 2077"/>
              <a:gd name="T3" fmla="*/ 457200 h 288"/>
              <a:gd name="T4" fmla="*/ 0 w 2077"/>
              <a:gd name="T5" fmla="*/ 457200 h 288"/>
              <a:gd name="T6" fmla="*/ 0 60000 65536"/>
              <a:gd name="T7" fmla="*/ 0 60000 65536"/>
              <a:gd name="T8" fmla="*/ 0 60000 65536"/>
              <a:gd name="T9" fmla="*/ 0 w 2077"/>
              <a:gd name="T10" fmla="*/ 0 h 288"/>
              <a:gd name="T11" fmla="*/ 2077 w 2077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77" h="288">
                <a:moveTo>
                  <a:pt x="2077" y="0"/>
                </a:moveTo>
                <a:lnTo>
                  <a:pt x="1797" y="288"/>
                </a:lnTo>
                <a:lnTo>
                  <a:pt x="0" y="288"/>
                </a:lnTo>
              </a:path>
            </a:pathLst>
          </a:custGeom>
          <a:noFill/>
          <a:ln w="57150" cmpd="sng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654" name="Freeform 14"/>
          <p:cNvSpPr>
            <a:spLocks/>
          </p:cNvSpPr>
          <p:nvPr/>
        </p:nvSpPr>
        <p:spPr bwMode="auto">
          <a:xfrm rot="-5400000">
            <a:off x="5711031" y="3628232"/>
            <a:ext cx="3411537" cy="685800"/>
          </a:xfrm>
          <a:custGeom>
            <a:avLst/>
            <a:gdLst>
              <a:gd name="T0" fmla="*/ 1063124357 w 10948"/>
              <a:gd name="T1" fmla="*/ 47032163 h 10000"/>
              <a:gd name="T2" fmla="*/ 916687580 w 10948"/>
              <a:gd name="T3" fmla="*/ 0 h 10000"/>
              <a:gd name="T4" fmla="*/ 0 w 10948"/>
              <a:gd name="T5" fmla="*/ 0 h 10000"/>
              <a:gd name="T6" fmla="*/ 0 60000 65536"/>
              <a:gd name="T7" fmla="*/ 0 60000 65536"/>
              <a:gd name="T8" fmla="*/ 0 60000 65536"/>
              <a:gd name="T9" fmla="*/ 0 w 10948"/>
              <a:gd name="T10" fmla="*/ 0 h 10000"/>
              <a:gd name="T11" fmla="*/ 10948 w 10948"/>
              <a:gd name="T12" fmla="*/ 10000 h 100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948" h="10000">
                <a:moveTo>
                  <a:pt x="10948" y="10000"/>
                </a:moveTo>
                <a:lnTo>
                  <a:pt x="9440" y="0"/>
                </a:lnTo>
                <a:lnTo>
                  <a:pt x="0" y="0"/>
                </a:lnTo>
              </a:path>
            </a:pathLst>
          </a:custGeom>
          <a:noFill/>
          <a:ln w="57150" cmpd="sng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655" name="Freeform 15"/>
          <p:cNvSpPr>
            <a:spLocks/>
          </p:cNvSpPr>
          <p:nvPr/>
        </p:nvSpPr>
        <p:spPr bwMode="auto">
          <a:xfrm rot="-5400000">
            <a:off x="5802312" y="3562351"/>
            <a:ext cx="3357563" cy="277812"/>
          </a:xfrm>
          <a:custGeom>
            <a:avLst/>
            <a:gdLst>
              <a:gd name="T0" fmla="*/ 3357563 w 2115"/>
              <a:gd name="T1" fmla="*/ 277812 h 175"/>
              <a:gd name="T2" fmla="*/ 3249612 w 2115"/>
              <a:gd name="T3" fmla="*/ 0 h 175"/>
              <a:gd name="T4" fmla="*/ 0 w 2115"/>
              <a:gd name="T5" fmla="*/ 0 h 175"/>
              <a:gd name="T6" fmla="*/ 0 60000 65536"/>
              <a:gd name="T7" fmla="*/ 0 60000 65536"/>
              <a:gd name="T8" fmla="*/ 0 60000 65536"/>
              <a:gd name="T9" fmla="*/ 0 w 2115"/>
              <a:gd name="T10" fmla="*/ 0 h 175"/>
              <a:gd name="T11" fmla="*/ 2115 w 2115"/>
              <a:gd name="T12" fmla="*/ 175 h 1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15" h="175">
                <a:moveTo>
                  <a:pt x="2115" y="175"/>
                </a:moveTo>
                <a:lnTo>
                  <a:pt x="2047" y="0"/>
                </a:lnTo>
                <a:lnTo>
                  <a:pt x="0" y="0"/>
                </a:lnTo>
              </a:path>
            </a:pathLst>
          </a:custGeom>
          <a:noFill/>
          <a:ln w="57150" cmpd="sng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656" name="Line 16"/>
          <p:cNvSpPr>
            <a:spLocks noChangeShapeType="1"/>
          </p:cNvSpPr>
          <p:nvPr/>
        </p:nvSpPr>
        <p:spPr bwMode="auto">
          <a:xfrm rot="16200000" flipH="1">
            <a:off x="6725444" y="3644106"/>
            <a:ext cx="2638425" cy="47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12649" name="Picture 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65938" y="0"/>
            <a:ext cx="2278062" cy="4065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6" name="Group 15"/>
          <p:cNvGrpSpPr/>
          <p:nvPr/>
        </p:nvGrpSpPr>
        <p:grpSpPr>
          <a:xfrm>
            <a:off x="6231988" y="1224683"/>
            <a:ext cx="450961" cy="1139483"/>
            <a:chOff x="6231988" y="1224683"/>
            <a:chExt cx="450961" cy="1139483"/>
          </a:xfrm>
        </p:grpSpPr>
        <p:cxnSp>
          <p:nvCxnSpPr>
            <p:cNvPr id="14" name="Straight Arrow Connector 13"/>
            <p:cNvCxnSpPr/>
            <p:nvPr/>
          </p:nvCxnSpPr>
          <p:spPr>
            <a:xfrm rot="5400000" flipH="1" flipV="1">
              <a:off x="6112413" y="1793631"/>
              <a:ext cx="1139483" cy="1588"/>
            </a:xfrm>
            <a:prstGeom prst="straightConnector1">
              <a:avLst/>
            </a:prstGeom>
            <a:ln w="53975">
              <a:solidFill>
                <a:srgbClr val="0099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231988" y="1617784"/>
              <a:ext cx="3722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9999"/>
                  </a:solidFill>
                  <a:latin typeface="+mn-lt"/>
                </a:rPr>
                <a:t>T</a:t>
              </a:r>
              <a:endParaRPr lang="en-US" sz="2400" b="1" dirty="0">
                <a:solidFill>
                  <a:srgbClr val="009999"/>
                </a:solidFill>
                <a:latin typeface="+mn-lt"/>
              </a:endParaRPr>
            </a:p>
          </p:txBody>
        </p:sp>
      </p:grp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2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112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112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112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12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1126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ock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2000"/>
                                        <p:tgtEl>
                                          <p:spTgt spid="112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000"/>
                                        <p:tgtEl>
                                          <p:spTgt spid="112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000"/>
                                        <p:tgtEl>
                                          <p:spTgt spid="112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2000"/>
                                        <p:tgtEl>
                                          <p:spTgt spid="112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0" grpId="0" animBg="1"/>
      <p:bldP spid="112651" grpId="0" animBg="1"/>
      <p:bldP spid="112652" grpId="0" animBg="1"/>
      <p:bldP spid="112653" grpId="0" animBg="1"/>
      <p:bldP spid="112654" grpId="0" animBg="1"/>
      <p:bldP spid="112655" grpId="0" animBg="1"/>
      <p:bldP spid="11265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99695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i="1">
                <a:solidFill>
                  <a:srgbClr val="333399"/>
                </a:solidFill>
                <a:latin typeface="Arial" charset="0"/>
              </a:rPr>
              <a:t>Impulse and force – time graphs </a:t>
            </a:r>
            <a:r>
              <a:rPr lang="en-US" altLang="en-US" sz="2400">
                <a:latin typeface="Arial" charset="0"/>
              </a:rPr>
              <a:t>	</a:t>
            </a:r>
          </a:p>
        </p:txBody>
      </p:sp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679450" y="2489200"/>
            <a:ext cx="7761288" cy="43688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>
                <a:latin typeface="Arial" charset="0"/>
              </a:rPr>
              <a:t>EXAMPLE:  A rocket engine consumes                                     fuel and oxidizer at a rate of 275 kg</a:t>
            </a:r>
            <a:r>
              <a:rPr lang="en-US" altLang="en-US" sz="2400" baseline="-25000">
                <a:latin typeface="Arial" charset="0"/>
              </a:rPr>
              <a:t> </a:t>
            </a:r>
            <a:r>
              <a:rPr lang="en-US" altLang="en-US" sz="2400">
                <a:latin typeface="Arial" charset="0"/>
              </a:rPr>
              <a:t>s</a:t>
            </a:r>
            <a:r>
              <a:rPr lang="en-US" altLang="en-US" sz="2400" baseline="30000">
                <a:latin typeface="Arial" charset="0"/>
              </a:rPr>
              <a:t>-1                                           </a:t>
            </a:r>
            <a:r>
              <a:rPr lang="en-US" altLang="en-US" sz="2400">
                <a:latin typeface="Arial" charset="0"/>
                <a:sym typeface="Symbol" pitchFamily="18" charset="2"/>
              </a:rPr>
              <a:t>and used a chemical reaction that gives                      the product gas particles an average                       speed of 1250 ms</a:t>
            </a:r>
            <a:r>
              <a:rPr lang="en-US" altLang="en-US" sz="2400" baseline="30000">
                <a:latin typeface="Arial" charset="0"/>
                <a:sym typeface="Symbol" pitchFamily="18" charset="2"/>
              </a:rPr>
              <a:t>-1</a:t>
            </a:r>
            <a:r>
              <a:rPr lang="en-US" altLang="en-US" sz="2400">
                <a:latin typeface="Arial" charset="0"/>
                <a:sym typeface="Symbol" pitchFamily="18" charset="2"/>
              </a:rPr>
              <a:t>. Find the thrust                     produced by this engine.</a:t>
            </a:r>
            <a:endParaRPr lang="en-US" altLang="en-US" sz="2400"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>
                <a:latin typeface="Arial" charset="0"/>
              </a:rPr>
              <a:t>SOLUTION: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>
                <a:latin typeface="Arial" charset="0"/>
                <a:sym typeface="Symbol" pitchFamily="18" charset="2"/>
              </a:rPr>
              <a:t>The units of </a:t>
            </a:r>
            <a:r>
              <a:rPr lang="en-US" sz="2400">
                <a:latin typeface="Arial" charset="0"/>
                <a:sym typeface="Symbol" pitchFamily="18" charset="2"/>
              </a:rPr>
              <a:t></a:t>
            </a:r>
            <a:r>
              <a:rPr lang="en-US" altLang="en-US" sz="2400" i="1">
                <a:latin typeface="Arial" charset="0"/>
              </a:rPr>
              <a:t>m /</a:t>
            </a:r>
            <a:r>
              <a:rPr lang="en-US" altLang="en-US" sz="2400">
                <a:latin typeface="Arial" charset="0"/>
              </a:rPr>
              <a:t> </a:t>
            </a:r>
            <a:r>
              <a:rPr lang="en-US" sz="2400">
                <a:latin typeface="Arial" charset="0"/>
                <a:sym typeface="Symbol" pitchFamily="18" charset="2"/>
              </a:rPr>
              <a:t></a:t>
            </a:r>
            <a:r>
              <a:rPr lang="en-US" altLang="en-US" sz="2400" i="1">
                <a:latin typeface="Arial" charset="0"/>
              </a:rPr>
              <a:t>t </a:t>
            </a:r>
            <a:r>
              <a:rPr lang="en-US" altLang="en-US" sz="2400">
                <a:latin typeface="Arial" charset="0"/>
              </a:rPr>
              <a:t> are kg</a:t>
            </a:r>
            <a:r>
              <a:rPr lang="en-US" altLang="en-US" sz="2400" baseline="-25000">
                <a:latin typeface="Arial" charset="0"/>
              </a:rPr>
              <a:t> </a:t>
            </a:r>
            <a:r>
              <a:rPr lang="en-US" altLang="en-US" sz="2400">
                <a:latin typeface="Arial" charset="0"/>
              </a:rPr>
              <a:t>s</a:t>
            </a:r>
            <a:r>
              <a:rPr lang="en-US" altLang="en-US" sz="2400" baseline="30000">
                <a:latin typeface="Arial" charset="0"/>
              </a:rPr>
              <a:t>-1</a:t>
            </a:r>
            <a:r>
              <a:rPr lang="en-US" altLang="en-US" sz="2400">
                <a:latin typeface="Arial" charset="0"/>
              </a:rPr>
              <a:t> so that                      clearly </a:t>
            </a:r>
            <a:r>
              <a:rPr lang="en-US" sz="2400">
                <a:latin typeface="Arial" charset="0"/>
                <a:sym typeface="Symbol" pitchFamily="18" charset="2"/>
              </a:rPr>
              <a:t></a:t>
            </a:r>
            <a:r>
              <a:rPr lang="en-US" altLang="en-US" sz="2400" i="1">
                <a:latin typeface="Arial" charset="0"/>
              </a:rPr>
              <a:t>m /</a:t>
            </a:r>
            <a:r>
              <a:rPr lang="en-US" altLang="en-US" sz="2400">
                <a:latin typeface="Arial" charset="0"/>
              </a:rPr>
              <a:t> </a:t>
            </a:r>
            <a:r>
              <a:rPr lang="en-US" sz="2400">
                <a:latin typeface="Arial" charset="0"/>
                <a:sym typeface="Symbol" pitchFamily="18" charset="2"/>
              </a:rPr>
              <a:t></a:t>
            </a:r>
            <a:r>
              <a:rPr lang="en-US" altLang="en-US" sz="2400" i="1">
                <a:latin typeface="Arial" charset="0"/>
              </a:rPr>
              <a:t>t</a:t>
            </a:r>
            <a:r>
              <a:rPr lang="en-US" altLang="en-US" sz="2400">
                <a:latin typeface="Arial" charset="0"/>
              </a:rPr>
              <a:t> = 275.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>
                <a:latin typeface="Arial" charset="0"/>
                <a:sym typeface="Symbol" pitchFamily="18" charset="2"/>
              </a:rPr>
              <a:t>The speed </a:t>
            </a:r>
            <a:r>
              <a:rPr lang="en-US" altLang="en-US" sz="2400" i="1">
                <a:latin typeface="Arial" charset="0"/>
                <a:sym typeface="Symbol" pitchFamily="18" charset="2"/>
              </a:rPr>
              <a:t>v</a:t>
            </a:r>
            <a:r>
              <a:rPr lang="en-US" altLang="en-US" sz="2400">
                <a:latin typeface="Arial" charset="0"/>
                <a:sym typeface="Symbol" pitchFamily="18" charset="2"/>
              </a:rPr>
              <a:t> = 1250 ms</a:t>
            </a:r>
            <a:r>
              <a:rPr lang="en-US" altLang="en-US" sz="2400" baseline="30000">
                <a:latin typeface="Arial" charset="0"/>
                <a:sym typeface="Symbol" pitchFamily="18" charset="2"/>
              </a:rPr>
              <a:t>-1</a:t>
            </a:r>
            <a:r>
              <a:rPr lang="en-US" altLang="en-US" sz="2400">
                <a:latin typeface="Arial" charset="0"/>
                <a:sym typeface="Symbol" pitchFamily="18" charset="2"/>
              </a:rPr>
              <a:t> is given. Thus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i="1">
                <a:latin typeface="Arial" charset="0"/>
              </a:rPr>
              <a:t>  F</a:t>
            </a:r>
            <a:r>
              <a:rPr lang="en-US" altLang="en-US" sz="2400">
                <a:latin typeface="Arial" charset="0"/>
              </a:rPr>
              <a:t> = ( </a:t>
            </a:r>
            <a:r>
              <a:rPr lang="en-US" sz="2400">
                <a:latin typeface="Arial" charset="0"/>
                <a:sym typeface="Symbol" pitchFamily="18" charset="2"/>
              </a:rPr>
              <a:t></a:t>
            </a:r>
            <a:r>
              <a:rPr lang="en-US" altLang="en-US" sz="2400" i="1">
                <a:latin typeface="Arial" charset="0"/>
              </a:rPr>
              <a:t>m /</a:t>
            </a:r>
            <a:r>
              <a:rPr lang="en-US" altLang="en-US" sz="2400">
                <a:latin typeface="Arial" charset="0"/>
              </a:rPr>
              <a:t> </a:t>
            </a:r>
            <a:r>
              <a:rPr lang="en-US" sz="2400">
                <a:latin typeface="Arial" charset="0"/>
                <a:sym typeface="Symbol" pitchFamily="18" charset="2"/>
              </a:rPr>
              <a:t></a:t>
            </a:r>
            <a:r>
              <a:rPr lang="en-US" altLang="en-US" sz="2400" i="1">
                <a:latin typeface="Arial" charset="0"/>
              </a:rPr>
              <a:t>t </a:t>
            </a:r>
            <a:r>
              <a:rPr lang="en-US" altLang="en-US" sz="2400">
                <a:latin typeface="Arial" charset="0"/>
              </a:rPr>
              <a:t>)</a:t>
            </a:r>
            <a:r>
              <a:rPr lang="en-US" altLang="en-US" sz="2400" i="1">
                <a:latin typeface="Arial" charset="0"/>
              </a:rPr>
              <a:t>v</a:t>
            </a:r>
            <a:r>
              <a:rPr lang="en-US" altLang="en-US" sz="2400">
                <a:latin typeface="Arial" charset="0"/>
              </a:rPr>
              <a:t> = 275×1250 = 344000 N.</a:t>
            </a:r>
            <a:endParaRPr lang="en-US" altLang="en-US" sz="2400" i="1"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altLang="en-US" sz="2400">
              <a:latin typeface="Arial" charset="0"/>
              <a:sym typeface="Symbol" pitchFamily="18" charset="2"/>
            </a:endParaRP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>
                <a:solidFill>
                  <a:srgbClr val="000000"/>
                </a:solidFill>
              </a:rPr>
              <a:t>Topic 2: Mechanics</a:t>
            </a:r>
            <a:br>
              <a:rPr lang="en-US" altLang="en-US" sz="2800" b="1" smtClean="0">
                <a:solidFill>
                  <a:srgbClr val="000000"/>
                </a:solidFill>
              </a:rPr>
            </a:br>
            <a:r>
              <a:rPr lang="en-US" altLang="en-US" sz="2800" smtClean="0">
                <a:solidFill>
                  <a:srgbClr val="000000"/>
                </a:solidFill>
              </a:rPr>
              <a:t>2.4 – Momentum and impulse</a:t>
            </a:r>
            <a:endParaRPr lang="en-US" altLang="en-US" sz="2400" smtClean="0">
              <a:solidFill>
                <a:schemeClr val="tx1"/>
              </a:solidFill>
              <a:latin typeface="Courier New" pitchFamily="49" charset="0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838200" y="1968500"/>
            <a:ext cx="7464425" cy="465138"/>
            <a:chOff x="838200" y="4063853"/>
            <a:chExt cx="7464425" cy="465943"/>
          </a:xfrm>
        </p:grpSpPr>
        <p:sp>
          <p:nvSpPr>
            <p:cNvPr id="27665" name="Rectangle 11"/>
            <p:cNvSpPr>
              <a:spLocks noChangeArrowheads="1"/>
            </p:cNvSpPr>
            <p:nvPr/>
          </p:nvSpPr>
          <p:spPr bwMode="auto">
            <a:xfrm>
              <a:off x="974724" y="4073394"/>
              <a:ext cx="2795417" cy="400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US" altLang="en-US" sz="2400" i="1">
                  <a:latin typeface="Arial" charset="0"/>
                </a:rPr>
                <a:t>F</a:t>
              </a:r>
              <a:r>
                <a:rPr lang="en-US" altLang="en-US" sz="2400">
                  <a:latin typeface="Arial" charset="0"/>
                </a:rPr>
                <a:t> = ( </a:t>
              </a:r>
              <a:r>
                <a:rPr lang="en-US" sz="2400">
                  <a:latin typeface="Arial" charset="0"/>
                  <a:sym typeface="Symbol" pitchFamily="18" charset="2"/>
                </a:rPr>
                <a:t></a:t>
              </a:r>
              <a:r>
                <a:rPr lang="en-US" altLang="en-US" sz="2400" i="1">
                  <a:latin typeface="Arial" charset="0"/>
                </a:rPr>
                <a:t>m /</a:t>
              </a:r>
              <a:r>
                <a:rPr lang="en-US" altLang="en-US" sz="2400">
                  <a:latin typeface="Arial" charset="0"/>
                </a:rPr>
                <a:t> </a:t>
              </a:r>
              <a:r>
                <a:rPr lang="en-US" sz="2400">
                  <a:latin typeface="Arial" charset="0"/>
                  <a:sym typeface="Symbol" pitchFamily="18" charset="2"/>
                </a:rPr>
                <a:t></a:t>
              </a:r>
              <a:r>
                <a:rPr lang="en-US" altLang="en-US" sz="2400" i="1">
                  <a:latin typeface="Arial" charset="0"/>
                </a:rPr>
                <a:t>t </a:t>
              </a:r>
              <a:r>
                <a:rPr lang="en-US" altLang="en-US" sz="2400">
                  <a:latin typeface="Arial" charset="0"/>
                </a:rPr>
                <a:t>)</a:t>
              </a:r>
              <a:r>
                <a:rPr lang="en-US" altLang="en-US" sz="2400" i="1">
                  <a:latin typeface="Arial" charset="0"/>
                </a:rPr>
                <a:t>v</a:t>
              </a:r>
            </a:p>
          </p:txBody>
        </p:sp>
        <p:sp>
          <p:nvSpPr>
            <p:cNvPr id="8" name="Text Box 12"/>
            <p:cNvSpPr txBox="1">
              <a:spLocks noChangeArrowheads="1"/>
            </p:cNvSpPr>
            <p:nvPr/>
          </p:nvSpPr>
          <p:spPr bwMode="auto">
            <a:xfrm>
              <a:off x="4924425" y="4063853"/>
              <a:ext cx="3378200" cy="461172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en-US" sz="2400" dirty="0">
                  <a:solidFill>
                    <a:schemeClr val="bg1"/>
                  </a:solidFill>
                  <a:latin typeface="+mn-lt"/>
                </a:rPr>
                <a:t>rocket engine equation</a:t>
              </a:r>
            </a:p>
          </p:txBody>
        </p:sp>
        <p:sp>
          <p:nvSpPr>
            <p:cNvPr id="9" name="Rectangle 13"/>
            <p:cNvSpPr>
              <a:spLocks noChangeArrowheads="1"/>
            </p:cNvSpPr>
            <p:nvPr/>
          </p:nvSpPr>
          <p:spPr bwMode="auto">
            <a:xfrm>
              <a:off x="838200" y="4067033"/>
              <a:ext cx="7462838" cy="46276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altLang="en-US" sz="2400">
                <a:latin typeface="+mn-lt"/>
              </a:endParaRPr>
            </a:p>
          </p:txBody>
        </p:sp>
      </p:grpSp>
      <p:sp>
        <p:nvSpPr>
          <p:cNvPr id="13" name="Freeform 12"/>
          <p:cNvSpPr/>
          <p:nvPr/>
        </p:nvSpPr>
        <p:spPr>
          <a:xfrm>
            <a:off x="6654800" y="3446463"/>
            <a:ext cx="842963" cy="1504950"/>
          </a:xfrm>
          <a:custGeom>
            <a:avLst/>
            <a:gdLst>
              <a:gd name="connsiteX0" fmla="*/ 844062 w 844062"/>
              <a:gd name="connsiteY0" fmla="*/ 0 h 1505243"/>
              <a:gd name="connsiteX1" fmla="*/ 829994 w 844062"/>
              <a:gd name="connsiteY1" fmla="*/ 450166 h 1505243"/>
              <a:gd name="connsiteX2" fmla="*/ 436099 w 844062"/>
              <a:gd name="connsiteY2" fmla="*/ 506437 h 1505243"/>
              <a:gd name="connsiteX3" fmla="*/ 196948 w 844062"/>
              <a:gd name="connsiteY3" fmla="*/ 801858 h 1505243"/>
              <a:gd name="connsiteX4" fmla="*/ 0 w 844062"/>
              <a:gd name="connsiteY4" fmla="*/ 914400 h 1505243"/>
              <a:gd name="connsiteX5" fmla="*/ 56271 w 844062"/>
              <a:gd name="connsiteY5" fmla="*/ 1069144 h 1505243"/>
              <a:gd name="connsiteX6" fmla="*/ 478302 w 844062"/>
              <a:gd name="connsiteY6" fmla="*/ 1294227 h 1505243"/>
              <a:gd name="connsiteX7" fmla="*/ 464234 w 844062"/>
              <a:gd name="connsiteY7" fmla="*/ 1505243 h 1505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4062" h="1505243">
                <a:moveTo>
                  <a:pt x="844062" y="0"/>
                </a:moveTo>
                <a:lnTo>
                  <a:pt x="829994" y="450166"/>
                </a:lnTo>
                <a:lnTo>
                  <a:pt x="436099" y="506437"/>
                </a:lnTo>
                <a:lnTo>
                  <a:pt x="196948" y="801858"/>
                </a:lnTo>
                <a:lnTo>
                  <a:pt x="0" y="914400"/>
                </a:lnTo>
                <a:lnTo>
                  <a:pt x="56271" y="1069144"/>
                </a:lnTo>
                <a:lnTo>
                  <a:pt x="478302" y="1294227"/>
                </a:lnTo>
                <a:lnTo>
                  <a:pt x="464234" y="1505243"/>
                </a:lnTo>
              </a:path>
            </a:pathLst>
          </a:custGeom>
          <a:ln w="76200">
            <a:solidFill>
              <a:srgbClr val="FF990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6794500" y="3713163"/>
            <a:ext cx="465138" cy="858837"/>
          </a:xfrm>
          <a:custGeom>
            <a:avLst/>
            <a:gdLst>
              <a:gd name="connsiteX0" fmla="*/ 464234 w 464234"/>
              <a:gd name="connsiteY0" fmla="*/ 0 h 858129"/>
              <a:gd name="connsiteX1" fmla="*/ 464234 w 464234"/>
              <a:gd name="connsiteY1" fmla="*/ 478301 h 858129"/>
              <a:gd name="connsiteX2" fmla="*/ 0 w 464234"/>
              <a:gd name="connsiteY2" fmla="*/ 675249 h 858129"/>
              <a:gd name="connsiteX3" fmla="*/ 42203 w 464234"/>
              <a:gd name="connsiteY3" fmla="*/ 745587 h 858129"/>
              <a:gd name="connsiteX4" fmla="*/ 295422 w 464234"/>
              <a:gd name="connsiteY4" fmla="*/ 858129 h 858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4234" h="858129">
                <a:moveTo>
                  <a:pt x="464234" y="0"/>
                </a:moveTo>
                <a:lnTo>
                  <a:pt x="464234" y="478301"/>
                </a:lnTo>
                <a:lnTo>
                  <a:pt x="0" y="675249"/>
                </a:lnTo>
                <a:lnTo>
                  <a:pt x="42203" y="745587"/>
                </a:lnTo>
                <a:lnTo>
                  <a:pt x="295422" y="858129"/>
                </a:lnTo>
              </a:path>
            </a:pathLst>
          </a:custGeom>
          <a:ln w="76200">
            <a:solidFill>
              <a:srgbClr val="00999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7653338" y="3614738"/>
            <a:ext cx="969962" cy="928687"/>
          </a:xfrm>
          <a:custGeom>
            <a:avLst/>
            <a:gdLst>
              <a:gd name="connsiteX0" fmla="*/ 140677 w 970670"/>
              <a:gd name="connsiteY0" fmla="*/ 281354 h 928468"/>
              <a:gd name="connsiteX1" fmla="*/ 126609 w 970670"/>
              <a:gd name="connsiteY1" fmla="*/ 759655 h 928468"/>
              <a:gd name="connsiteX2" fmla="*/ 0 w 970670"/>
              <a:gd name="connsiteY2" fmla="*/ 787791 h 928468"/>
              <a:gd name="connsiteX3" fmla="*/ 42203 w 970670"/>
              <a:gd name="connsiteY3" fmla="*/ 900332 h 928468"/>
              <a:gd name="connsiteX4" fmla="*/ 351692 w 970670"/>
              <a:gd name="connsiteY4" fmla="*/ 928468 h 928468"/>
              <a:gd name="connsiteX5" fmla="*/ 450166 w 970670"/>
              <a:gd name="connsiteY5" fmla="*/ 844061 h 928468"/>
              <a:gd name="connsiteX6" fmla="*/ 590843 w 970670"/>
              <a:gd name="connsiteY6" fmla="*/ 801858 h 928468"/>
              <a:gd name="connsiteX7" fmla="*/ 801858 w 970670"/>
              <a:gd name="connsiteY7" fmla="*/ 464234 h 928468"/>
              <a:gd name="connsiteX8" fmla="*/ 970670 w 970670"/>
              <a:gd name="connsiteY8" fmla="*/ 407963 h 928468"/>
              <a:gd name="connsiteX9" fmla="*/ 970670 w 970670"/>
              <a:gd name="connsiteY9" fmla="*/ 211015 h 928468"/>
              <a:gd name="connsiteX10" fmla="*/ 604910 w 970670"/>
              <a:gd name="connsiteY10" fmla="*/ 0 h 928468"/>
              <a:gd name="connsiteX11" fmla="*/ 576775 w 970670"/>
              <a:gd name="connsiteY11" fmla="*/ 84406 h 928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70670" h="928468">
                <a:moveTo>
                  <a:pt x="140677" y="281354"/>
                </a:moveTo>
                <a:lnTo>
                  <a:pt x="126609" y="759655"/>
                </a:lnTo>
                <a:lnTo>
                  <a:pt x="0" y="787791"/>
                </a:lnTo>
                <a:lnTo>
                  <a:pt x="42203" y="900332"/>
                </a:lnTo>
                <a:lnTo>
                  <a:pt x="351692" y="928468"/>
                </a:lnTo>
                <a:lnTo>
                  <a:pt x="450166" y="844061"/>
                </a:lnTo>
                <a:lnTo>
                  <a:pt x="590843" y="801858"/>
                </a:lnTo>
                <a:lnTo>
                  <a:pt x="801858" y="464234"/>
                </a:lnTo>
                <a:lnTo>
                  <a:pt x="970670" y="407963"/>
                </a:lnTo>
                <a:lnTo>
                  <a:pt x="970670" y="211015"/>
                </a:lnTo>
                <a:lnTo>
                  <a:pt x="604910" y="0"/>
                </a:lnTo>
                <a:lnTo>
                  <a:pt x="576775" y="84406"/>
                </a:lnTo>
              </a:path>
            </a:pathLst>
          </a:custGeom>
          <a:ln w="76200">
            <a:solidFill>
              <a:srgbClr val="FF990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7934325" y="3741738"/>
            <a:ext cx="534988" cy="604837"/>
          </a:xfrm>
          <a:custGeom>
            <a:avLst/>
            <a:gdLst>
              <a:gd name="connsiteX0" fmla="*/ 84407 w 534573"/>
              <a:gd name="connsiteY0" fmla="*/ 154745 h 604911"/>
              <a:gd name="connsiteX1" fmla="*/ 84407 w 534573"/>
              <a:gd name="connsiteY1" fmla="*/ 464234 h 604911"/>
              <a:gd name="connsiteX2" fmla="*/ 0 w 534573"/>
              <a:gd name="connsiteY2" fmla="*/ 534572 h 604911"/>
              <a:gd name="connsiteX3" fmla="*/ 126610 w 534573"/>
              <a:gd name="connsiteY3" fmla="*/ 604911 h 604911"/>
              <a:gd name="connsiteX4" fmla="*/ 267287 w 534573"/>
              <a:gd name="connsiteY4" fmla="*/ 548640 h 604911"/>
              <a:gd name="connsiteX5" fmla="*/ 196948 w 534573"/>
              <a:gd name="connsiteY5" fmla="*/ 407963 h 604911"/>
              <a:gd name="connsiteX6" fmla="*/ 520505 w 534573"/>
              <a:gd name="connsiteY6" fmla="*/ 295422 h 604911"/>
              <a:gd name="connsiteX7" fmla="*/ 534573 w 534573"/>
              <a:gd name="connsiteY7" fmla="*/ 182880 h 604911"/>
              <a:gd name="connsiteX8" fmla="*/ 168813 w 534573"/>
              <a:gd name="connsiteY8" fmla="*/ 0 h 604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4573" h="604911">
                <a:moveTo>
                  <a:pt x="84407" y="154745"/>
                </a:moveTo>
                <a:lnTo>
                  <a:pt x="84407" y="464234"/>
                </a:lnTo>
                <a:lnTo>
                  <a:pt x="0" y="534572"/>
                </a:lnTo>
                <a:lnTo>
                  <a:pt x="126610" y="604911"/>
                </a:lnTo>
                <a:lnTo>
                  <a:pt x="267287" y="548640"/>
                </a:lnTo>
                <a:lnTo>
                  <a:pt x="196948" y="407963"/>
                </a:lnTo>
                <a:lnTo>
                  <a:pt x="520505" y="295422"/>
                </a:lnTo>
                <a:lnTo>
                  <a:pt x="534573" y="182880"/>
                </a:lnTo>
                <a:lnTo>
                  <a:pt x="168813" y="0"/>
                </a:lnTo>
              </a:path>
            </a:pathLst>
          </a:custGeom>
          <a:ln w="76200">
            <a:solidFill>
              <a:srgbClr val="00999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2"/>
          <p:cNvSpPr>
            <a:spLocks noChangeArrowheads="1"/>
          </p:cNvSpPr>
          <p:nvPr/>
        </p:nvSpPr>
        <p:spPr bwMode="auto">
          <a:xfrm>
            <a:off x="7791450" y="4632325"/>
            <a:ext cx="773113" cy="766763"/>
          </a:xfrm>
          <a:prstGeom prst="ellipse">
            <a:avLst/>
          </a:prstGeom>
          <a:solidFill>
            <a:srgbClr val="FF0000">
              <a:alpha val="52156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9" name="Oval 12"/>
          <p:cNvSpPr>
            <a:spLocks noChangeArrowheads="1"/>
          </p:cNvSpPr>
          <p:nvPr/>
        </p:nvSpPr>
        <p:spPr bwMode="auto">
          <a:xfrm>
            <a:off x="7693025" y="4713288"/>
            <a:ext cx="995363" cy="1536700"/>
          </a:xfrm>
          <a:prstGeom prst="ellipse">
            <a:avLst/>
          </a:prstGeom>
          <a:solidFill>
            <a:srgbClr val="FF9900">
              <a:alpha val="52156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1" name="Oval 12"/>
          <p:cNvSpPr>
            <a:spLocks noChangeArrowheads="1"/>
          </p:cNvSpPr>
          <p:nvPr/>
        </p:nvSpPr>
        <p:spPr bwMode="auto">
          <a:xfrm>
            <a:off x="7497763" y="4865688"/>
            <a:ext cx="1392237" cy="1992312"/>
          </a:xfrm>
          <a:prstGeom prst="ellipse">
            <a:avLst/>
          </a:prstGeom>
          <a:solidFill>
            <a:schemeClr val="accent1">
              <a:alpha val="70195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2" name="Oval 12"/>
          <p:cNvSpPr>
            <a:spLocks noChangeArrowheads="1"/>
          </p:cNvSpPr>
          <p:nvPr/>
        </p:nvSpPr>
        <p:spPr bwMode="auto">
          <a:xfrm>
            <a:off x="6775450" y="5135563"/>
            <a:ext cx="774700" cy="768350"/>
          </a:xfrm>
          <a:prstGeom prst="ellipse">
            <a:avLst/>
          </a:prstGeom>
          <a:solidFill>
            <a:srgbClr val="FF0000">
              <a:alpha val="52156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3" name="Oval 12"/>
          <p:cNvSpPr>
            <a:spLocks noChangeArrowheads="1"/>
          </p:cNvSpPr>
          <p:nvPr/>
        </p:nvSpPr>
        <p:spPr bwMode="auto">
          <a:xfrm>
            <a:off x="6677025" y="5218113"/>
            <a:ext cx="996950" cy="1536700"/>
          </a:xfrm>
          <a:prstGeom prst="ellipse">
            <a:avLst/>
          </a:prstGeom>
          <a:solidFill>
            <a:srgbClr val="FF9900">
              <a:alpha val="52156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4" name="Oval 12"/>
          <p:cNvSpPr>
            <a:spLocks noChangeArrowheads="1"/>
          </p:cNvSpPr>
          <p:nvPr/>
        </p:nvSpPr>
        <p:spPr bwMode="auto">
          <a:xfrm>
            <a:off x="6483350" y="5370513"/>
            <a:ext cx="1392238" cy="1992312"/>
          </a:xfrm>
          <a:prstGeom prst="ellipse">
            <a:avLst/>
          </a:prstGeom>
          <a:solidFill>
            <a:schemeClr val="accent1">
              <a:alpha val="70195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114693" name="Picture 5" descr="LR87-AJ-5_PerspectiveDW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5375" y="2349500"/>
            <a:ext cx="2968625" cy="4508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4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ock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ock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ock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ock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6"/>
          <p:cNvSpPr>
            <a:spLocks noChangeArrowheads="1"/>
          </p:cNvSpPr>
          <p:nvPr/>
        </p:nvSpPr>
        <p:spPr bwMode="auto">
          <a:xfrm>
            <a:off x="703263" y="6035675"/>
            <a:ext cx="7747000" cy="822325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n-US" altLang="en-US" sz="2400" b="1" i="1" dirty="0" smtClean="0">
                <a:latin typeface="+mn-lt"/>
              </a:rPr>
              <a:t>FYI    </a:t>
            </a:r>
            <a:r>
              <a:rPr lang="en-US" altLang="en-US" sz="2400" b="1" dirty="0" smtClean="0">
                <a:latin typeface="+mn-lt"/>
                <a:sym typeface="Symbol" pitchFamily="18" charset="2"/>
              </a:rPr>
              <a:t>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If during a process a physical quantity does not change, that quantity is said to be conserved.</a:t>
            </a:r>
            <a:endParaRPr lang="en-US" altLang="en-US" sz="2400" dirty="0" smtClean="0">
              <a:latin typeface="+mn-lt"/>
            </a:endParaRPr>
          </a:p>
        </p:txBody>
      </p:sp>
      <p:sp>
        <p:nvSpPr>
          <p:cNvPr id="368642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52755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400" i="1">
                <a:solidFill>
                  <a:srgbClr val="333399"/>
                </a:solidFill>
                <a:latin typeface="Arial" charset="0"/>
              </a:rPr>
              <a:t>Conservation of linear momentum </a:t>
            </a:r>
          </a:p>
          <a:p>
            <a:r>
              <a:rPr lang="en-US" altLang="en-US" sz="2400">
                <a:latin typeface="Arial" charset="0"/>
                <a:sym typeface="Symbol" pitchFamily="18" charset="2"/>
              </a:rPr>
              <a:t>Recall Newton’s second law (p-form):</a:t>
            </a:r>
          </a:p>
          <a:p>
            <a:endParaRPr lang="en-US" altLang="en-US" sz="2400">
              <a:latin typeface="Arial" charset="0"/>
              <a:sym typeface="Symbol" pitchFamily="18" charset="2"/>
            </a:endParaRPr>
          </a:p>
          <a:p>
            <a:pPr>
              <a:spcBef>
                <a:spcPts val="1800"/>
              </a:spcBef>
            </a:pPr>
            <a:r>
              <a:rPr lang="en-US" altLang="en-US" sz="2400">
                <a:latin typeface="Arial" charset="0"/>
                <a:sym typeface="Symbol" pitchFamily="18" charset="2"/>
              </a:rPr>
              <a:t>If the net force acting on an object is zero, we have</a:t>
            </a:r>
          </a:p>
          <a:p>
            <a:r>
              <a:rPr lang="en-US" altLang="en-US" sz="2400">
                <a:latin typeface="Arial" charset="0"/>
                <a:sym typeface="Symbol" pitchFamily="18" charset="2"/>
              </a:rPr>
              <a:t>           </a:t>
            </a:r>
            <a:r>
              <a:rPr lang="en-US" altLang="en-US" sz="2400" i="1">
                <a:latin typeface="Arial" charset="0"/>
              </a:rPr>
              <a:t>F</a:t>
            </a:r>
            <a:r>
              <a:rPr lang="en-US" altLang="en-US" sz="2400" baseline="-25000">
                <a:latin typeface="Arial" charset="0"/>
              </a:rPr>
              <a:t>net</a:t>
            </a:r>
            <a:r>
              <a:rPr lang="en-US" altLang="en-US" sz="2400">
                <a:latin typeface="Arial" charset="0"/>
              </a:rPr>
              <a:t> = </a:t>
            </a:r>
            <a:r>
              <a:rPr lang="en-US" sz="2400">
                <a:latin typeface="Arial" charset="0"/>
                <a:sym typeface="Symbol" pitchFamily="18" charset="2"/>
              </a:rPr>
              <a:t></a:t>
            </a:r>
            <a:r>
              <a:rPr lang="en-US" altLang="en-US" sz="2400" i="1">
                <a:latin typeface="Arial" charset="0"/>
              </a:rPr>
              <a:t>p /</a:t>
            </a:r>
            <a:r>
              <a:rPr lang="en-US" altLang="en-US" sz="2400">
                <a:latin typeface="Arial" charset="0"/>
              </a:rPr>
              <a:t> </a:t>
            </a:r>
            <a:r>
              <a:rPr lang="en-US" sz="2400">
                <a:latin typeface="Arial" charset="0"/>
                <a:sym typeface="Symbol" pitchFamily="18" charset="2"/>
              </a:rPr>
              <a:t></a:t>
            </a:r>
            <a:r>
              <a:rPr lang="en-US" altLang="en-US" sz="2400" i="1">
                <a:latin typeface="Arial" charset="0"/>
              </a:rPr>
              <a:t>t</a:t>
            </a:r>
          </a:p>
          <a:p>
            <a:r>
              <a:rPr lang="en-US" altLang="en-US" sz="2400">
                <a:latin typeface="Arial" charset="0"/>
                <a:sym typeface="Symbol" pitchFamily="18" charset="2"/>
              </a:rPr>
              <a:t>             </a:t>
            </a:r>
            <a:r>
              <a:rPr lang="en-US" altLang="en-US" sz="2400" baseline="-25000">
                <a:latin typeface="Arial" charset="0"/>
                <a:sym typeface="Symbol" pitchFamily="18" charset="2"/>
              </a:rPr>
              <a:t> </a:t>
            </a:r>
            <a:r>
              <a:rPr lang="en-US" altLang="en-US" sz="2400">
                <a:latin typeface="Arial" charset="0"/>
                <a:sym typeface="Symbol" pitchFamily="18" charset="2"/>
              </a:rPr>
              <a:t> 0 = </a:t>
            </a:r>
            <a:r>
              <a:rPr lang="en-US" sz="2400">
                <a:latin typeface="Arial" charset="0"/>
                <a:sym typeface="Symbol" pitchFamily="18" charset="2"/>
              </a:rPr>
              <a:t></a:t>
            </a:r>
            <a:r>
              <a:rPr lang="en-US" altLang="en-US" sz="2400" i="1">
                <a:latin typeface="Arial" charset="0"/>
              </a:rPr>
              <a:t>p /</a:t>
            </a:r>
            <a:r>
              <a:rPr lang="en-US" altLang="en-US" sz="2400">
                <a:latin typeface="Arial" charset="0"/>
              </a:rPr>
              <a:t> </a:t>
            </a:r>
            <a:r>
              <a:rPr lang="en-US" sz="2400">
                <a:latin typeface="Arial" charset="0"/>
                <a:sym typeface="Symbol" pitchFamily="18" charset="2"/>
              </a:rPr>
              <a:t></a:t>
            </a:r>
            <a:r>
              <a:rPr lang="en-US" altLang="en-US" sz="2400" i="1">
                <a:latin typeface="Arial" charset="0"/>
              </a:rPr>
              <a:t>t</a:t>
            </a:r>
          </a:p>
          <a:p>
            <a:r>
              <a:rPr lang="en-US" altLang="en-US" sz="2400" i="1">
                <a:latin typeface="Arial" charset="0"/>
              </a:rPr>
              <a:t>             </a:t>
            </a:r>
            <a:r>
              <a:rPr lang="en-US" altLang="en-US" sz="2400" i="1" baseline="-25000">
                <a:latin typeface="Arial" charset="0"/>
              </a:rPr>
              <a:t> </a:t>
            </a:r>
            <a:r>
              <a:rPr lang="en-US" altLang="en-US" sz="2400" i="1">
                <a:latin typeface="Arial" charset="0"/>
              </a:rPr>
              <a:t> </a:t>
            </a:r>
            <a:r>
              <a:rPr lang="en-US" altLang="en-US" sz="2400">
                <a:latin typeface="Arial" charset="0"/>
              </a:rPr>
              <a:t>0 = </a:t>
            </a:r>
            <a:r>
              <a:rPr lang="en-US" sz="2400">
                <a:latin typeface="Arial" charset="0"/>
                <a:sym typeface="Symbol" pitchFamily="18" charset="2"/>
              </a:rPr>
              <a:t></a:t>
            </a:r>
            <a:r>
              <a:rPr lang="en-US" altLang="en-US" sz="2400" i="1">
                <a:latin typeface="Arial" charset="0"/>
              </a:rPr>
              <a:t>p</a:t>
            </a:r>
          </a:p>
          <a:p>
            <a:r>
              <a:rPr lang="en-US" altLang="en-US" sz="2400">
                <a:latin typeface="Arial" charset="0"/>
                <a:sym typeface="Symbol" pitchFamily="18" charset="2"/>
              </a:rPr>
              <a:t>In words, if the net force is zero, then the momentum does not change – </a:t>
            </a:r>
            <a:r>
              <a:rPr lang="en-US" altLang="en-US" sz="2400" i="1">
                <a:latin typeface="Arial" charset="0"/>
                <a:sym typeface="Symbol" pitchFamily="18" charset="2"/>
              </a:rPr>
              <a:t>p</a:t>
            </a:r>
            <a:r>
              <a:rPr lang="en-US" altLang="en-US" sz="2400">
                <a:latin typeface="Arial" charset="0"/>
                <a:sym typeface="Symbol" pitchFamily="18" charset="2"/>
              </a:rPr>
              <a:t> is constant.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839788" y="5145088"/>
            <a:ext cx="7464425" cy="831850"/>
            <a:chOff x="839788" y="5399088"/>
            <a:chExt cx="7464425" cy="830997"/>
          </a:xfrm>
        </p:grpSpPr>
        <p:sp>
          <p:nvSpPr>
            <p:cNvPr id="22534" name="Rectangle 119"/>
            <p:cNvSpPr>
              <a:spLocks noChangeArrowheads="1"/>
            </p:cNvSpPr>
            <p:nvPr/>
          </p:nvSpPr>
          <p:spPr bwMode="auto">
            <a:xfrm>
              <a:off x="976313" y="5464108"/>
              <a:ext cx="4210050" cy="321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altLang="en-US" sz="2400" dirty="0">
                  <a:latin typeface="+mn-lt"/>
                </a:rPr>
                <a:t>If</a:t>
              </a:r>
              <a:r>
                <a:rPr lang="en-US" altLang="en-US" sz="2400" i="1" dirty="0">
                  <a:latin typeface="+mn-lt"/>
                </a:rPr>
                <a:t> </a:t>
              </a:r>
              <a:r>
                <a:rPr lang="en-US" altLang="en-US" sz="2400" i="1" dirty="0" err="1">
                  <a:latin typeface="+mn-lt"/>
                </a:rPr>
                <a:t>F</a:t>
              </a:r>
              <a:r>
                <a:rPr lang="en-US" altLang="en-US" sz="2400" baseline="-25000" dirty="0" err="1">
                  <a:latin typeface="+mn-lt"/>
                </a:rPr>
                <a:t>net</a:t>
              </a:r>
              <a:r>
                <a:rPr lang="en-US" altLang="en-US" sz="2400" dirty="0">
                  <a:latin typeface="+mn-lt"/>
                </a:rPr>
                <a:t> = 0 then </a:t>
              </a:r>
              <a:r>
                <a:rPr lang="en-US" altLang="en-US" sz="2400" i="1" dirty="0">
                  <a:latin typeface="+mn-lt"/>
                  <a:cs typeface="Courier New" pitchFamily="49" charset="0"/>
                </a:rPr>
                <a:t>p</a:t>
              </a:r>
              <a:r>
                <a:rPr lang="en-US" altLang="en-US" sz="2400" dirty="0">
                  <a:latin typeface="+mn-lt"/>
                  <a:cs typeface="Courier New" pitchFamily="49" charset="0"/>
                </a:rPr>
                <a:t> = CONST</a:t>
              </a:r>
              <a:endParaRPr lang="en-US" altLang="en-US" sz="2400" i="1" dirty="0">
                <a:latin typeface="+mn-lt"/>
              </a:endParaRPr>
            </a:p>
          </p:txBody>
        </p:sp>
        <p:sp>
          <p:nvSpPr>
            <p:cNvPr id="22535" name="Text Box 120"/>
            <p:cNvSpPr txBox="1">
              <a:spLocks noChangeArrowheads="1"/>
            </p:cNvSpPr>
            <p:nvPr/>
          </p:nvSpPr>
          <p:spPr bwMode="auto">
            <a:xfrm>
              <a:off x="5541963" y="5399088"/>
              <a:ext cx="2762250" cy="830997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en-US" sz="2400" dirty="0">
                  <a:solidFill>
                    <a:schemeClr val="bg1"/>
                  </a:solidFill>
                  <a:latin typeface="+mn-lt"/>
                </a:rPr>
                <a:t>conservation of linear momentum</a:t>
              </a:r>
            </a:p>
          </p:txBody>
        </p:sp>
        <p:sp>
          <p:nvSpPr>
            <p:cNvPr id="22536" name="Rectangle 121"/>
            <p:cNvSpPr>
              <a:spLocks noChangeArrowheads="1"/>
            </p:cNvSpPr>
            <p:nvPr/>
          </p:nvSpPr>
          <p:spPr bwMode="auto">
            <a:xfrm>
              <a:off x="839788" y="5402260"/>
              <a:ext cx="7462837" cy="81513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altLang="en-US" sz="2400">
                <a:latin typeface="+mn-lt"/>
              </a:endParaRPr>
            </a:p>
          </p:txBody>
        </p:sp>
      </p:grpSp>
      <p:sp>
        <p:nvSpPr>
          <p:cNvPr id="2867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>
                <a:solidFill>
                  <a:srgbClr val="000000"/>
                </a:solidFill>
              </a:rPr>
              <a:t>Topic 2: Mechanics</a:t>
            </a:r>
            <a:br>
              <a:rPr lang="en-US" altLang="en-US" sz="2800" b="1" smtClean="0">
                <a:solidFill>
                  <a:srgbClr val="000000"/>
                </a:solidFill>
              </a:rPr>
            </a:br>
            <a:r>
              <a:rPr lang="en-US" altLang="en-US" sz="2800" smtClean="0">
                <a:solidFill>
                  <a:srgbClr val="000000"/>
                </a:solidFill>
              </a:rPr>
              <a:t>2.4 – Momentum and impulse</a:t>
            </a:r>
            <a:endParaRPr lang="en-US" altLang="en-US" sz="2400" smtClean="0">
              <a:solidFill>
                <a:schemeClr val="tx1"/>
              </a:solidFill>
              <a:latin typeface="Courier New" pitchFamily="49" charset="0"/>
            </a:endParaRP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838200" y="2347913"/>
            <a:ext cx="7464425" cy="465137"/>
            <a:chOff x="838200" y="4063853"/>
            <a:chExt cx="7464426" cy="465943"/>
          </a:xfrm>
        </p:grpSpPr>
        <p:sp>
          <p:nvSpPr>
            <p:cNvPr id="28679" name="Rectangle 11"/>
            <p:cNvSpPr>
              <a:spLocks noChangeArrowheads="1"/>
            </p:cNvSpPr>
            <p:nvPr/>
          </p:nvSpPr>
          <p:spPr bwMode="auto">
            <a:xfrm>
              <a:off x="974725" y="4073395"/>
              <a:ext cx="2478088" cy="321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US" altLang="en-US" sz="2400" i="1">
                  <a:latin typeface="Arial" charset="0"/>
                </a:rPr>
                <a:t>F</a:t>
              </a:r>
              <a:r>
                <a:rPr lang="en-US" altLang="en-US" sz="2400" baseline="-25000">
                  <a:latin typeface="Arial" charset="0"/>
                </a:rPr>
                <a:t>net</a:t>
              </a:r>
              <a:r>
                <a:rPr lang="en-US" altLang="en-US" sz="2400">
                  <a:latin typeface="Arial" charset="0"/>
                </a:rPr>
                <a:t> = </a:t>
              </a:r>
              <a:r>
                <a:rPr lang="en-US" sz="2400">
                  <a:latin typeface="Arial" charset="0"/>
                  <a:sym typeface="Symbol" pitchFamily="18" charset="2"/>
                </a:rPr>
                <a:t></a:t>
              </a:r>
              <a:r>
                <a:rPr lang="en-US" altLang="en-US" sz="2400" i="1">
                  <a:latin typeface="Arial" charset="0"/>
                </a:rPr>
                <a:t>p /</a:t>
              </a:r>
              <a:r>
                <a:rPr lang="en-US" altLang="en-US" sz="2400">
                  <a:latin typeface="Arial" charset="0"/>
                </a:rPr>
                <a:t> </a:t>
              </a:r>
              <a:r>
                <a:rPr lang="en-US" sz="2400">
                  <a:latin typeface="Arial" charset="0"/>
                  <a:sym typeface="Symbol" pitchFamily="18" charset="2"/>
                </a:rPr>
                <a:t></a:t>
              </a:r>
              <a:r>
                <a:rPr lang="en-US" altLang="en-US" sz="2400" i="1">
                  <a:latin typeface="Arial" charset="0"/>
                </a:rPr>
                <a:t>t</a:t>
              </a:r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3911600" y="4063853"/>
              <a:ext cx="4391026" cy="46117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en-US" sz="2400" dirty="0">
                  <a:solidFill>
                    <a:schemeClr val="bg1"/>
                  </a:solidFill>
                  <a:latin typeface="+mn-lt"/>
                </a:rPr>
                <a:t>Newton’s second law (p-form)</a:t>
              </a: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838200" y="4067034"/>
              <a:ext cx="7462839" cy="46276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altLang="en-US" sz="2400">
                <a:latin typeface="+mn-lt"/>
              </a:endParaRPr>
            </a:p>
          </p:txBody>
        </p:sp>
      </p:grp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6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86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86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86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86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86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86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686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86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86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53086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2400" i="1" dirty="0">
                <a:solidFill>
                  <a:srgbClr val="333399"/>
                </a:solidFill>
                <a:latin typeface="Arial"/>
              </a:rPr>
              <a:t>Conservation of linear momentum </a:t>
            </a:r>
          </a:p>
          <a:p>
            <a:pPr>
              <a:defRPr/>
            </a:pPr>
            <a:r>
              <a:rPr lang="en-US" altLang="en-US" sz="2400" dirty="0">
                <a:latin typeface="+mn-lt"/>
                <a:sym typeface="Symbol" pitchFamily="18" charset="2"/>
              </a:rPr>
              <a:t>Recall that a system is a collection of more than one body, mutually interacting with each other – for example, 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colliding billiard </a:t>
            </a:r>
            <a:r>
              <a:rPr lang="en-US" altLang="en-US" sz="2400" dirty="0">
                <a:latin typeface="+mn-lt"/>
                <a:sym typeface="Symbol" pitchFamily="18" charset="2"/>
              </a:rPr>
              <a:t>balls:</a:t>
            </a:r>
          </a:p>
          <a:p>
            <a:pPr>
              <a:defRPr/>
            </a:pPr>
            <a:endParaRPr lang="en-US" altLang="en-US" sz="2400" dirty="0">
              <a:latin typeface="+mn-lt"/>
              <a:sym typeface="Symbol" pitchFamily="18" charset="2"/>
            </a:endParaRPr>
          </a:p>
          <a:p>
            <a:pPr>
              <a:defRPr/>
            </a:pPr>
            <a:endParaRPr lang="en-US" altLang="en-US" sz="2400" dirty="0">
              <a:latin typeface="+mn-lt"/>
              <a:sym typeface="Symbol" pitchFamily="18" charset="2"/>
            </a:endParaRPr>
          </a:p>
          <a:p>
            <a:pPr>
              <a:defRPr/>
            </a:pPr>
            <a:endParaRPr lang="en-US" altLang="en-US" sz="2400" dirty="0">
              <a:latin typeface="+mn-lt"/>
              <a:sym typeface="Symbol" pitchFamily="18" charset="2"/>
            </a:endParaRPr>
          </a:p>
          <a:p>
            <a:pPr>
              <a:defRPr/>
            </a:pPr>
            <a:endParaRPr lang="en-US" altLang="en-US" sz="2400" dirty="0">
              <a:latin typeface="+mn-lt"/>
              <a:sym typeface="Symbol" pitchFamily="18" charset="2"/>
            </a:endParaRPr>
          </a:p>
          <a:p>
            <a:pPr>
              <a:defRPr/>
            </a:pPr>
            <a:endParaRPr lang="en-US" altLang="en-US" sz="2400" dirty="0">
              <a:latin typeface="+mn-lt"/>
              <a:sym typeface="Symbol" pitchFamily="18" charset="2"/>
            </a:endParaRPr>
          </a:p>
          <a:p>
            <a:pPr>
              <a:defRPr/>
            </a:pPr>
            <a:r>
              <a:rPr lang="en-US" altLang="en-US" sz="2400" dirty="0">
                <a:latin typeface="+mn-lt"/>
                <a:sym typeface="Symbol" pitchFamily="18" charset="2"/>
              </a:rPr>
              <a:t>Note that </a:t>
            </a:r>
            <a:r>
              <a:rPr lang="en-US" altLang="en-US" sz="2400" i="1" dirty="0" err="1">
                <a:latin typeface="+mn-lt"/>
                <a:sym typeface="Symbol" pitchFamily="18" charset="2"/>
              </a:rPr>
              <a:t>F</a:t>
            </a:r>
            <a:r>
              <a:rPr lang="en-US" altLang="en-US" sz="2400" baseline="-25000" dirty="0" err="1">
                <a:latin typeface="+mn-lt"/>
                <a:sym typeface="Symbol" pitchFamily="18" charset="2"/>
              </a:rPr>
              <a:t>net</a:t>
            </a:r>
            <a:r>
              <a:rPr lang="en-US" altLang="en-US" sz="2400" baseline="-25000" dirty="0">
                <a:latin typeface="+mn-lt"/>
                <a:sym typeface="Symbol" pitchFamily="18" charset="2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= </a:t>
            </a:r>
            <a:r>
              <a:rPr lang="en-US" altLang="en-US" sz="2400" dirty="0">
                <a:solidFill>
                  <a:srgbClr val="000000"/>
                </a:solidFill>
                <a:latin typeface="+mn-lt"/>
                <a:sym typeface="Symbol"/>
              </a:rPr>
              <a:t></a:t>
            </a:r>
            <a:r>
              <a:rPr lang="en-US" altLang="en-US" sz="2400" i="1" dirty="0" err="1">
                <a:latin typeface="+mn-lt"/>
              </a:rPr>
              <a:t>F</a:t>
            </a:r>
            <a:r>
              <a:rPr lang="en-US" altLang="en-US" sz="2400" baseline="-25000" dirty="0" err="1">
                <a:latin typeface="+mn-lt"/>
              </a:rPr>
              <a:t>external</a:t>
            </a: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 + </a:t>
            </a:r>
            <a:r>
              <a:rPr lang="en-US" altLang="en-US" sz="2400" dirty="0">
                <a:solidFill>
                  <a:srgbClr val="000000"/>
                </a:solidFill>
                <a:latin typeface="+mn-lt"/>
                <a:sym typeface="Symbol"/>
              </a:rPr>
              <a:t></a:t>
            </a:r>
            <a:r>
              <a:rPr lang="en-US" altLang="en-US" sz="2400" i="1" dirty="0" err="1">
                <a:latin typeface="+mn-lt"/>
              </a:rPr>
              <a:t>F</a:t>
            </a:r>
            <a:r>
              <a:rPr lang="en-US" altLang="en-US" sz="2400" baseline="-25000" dirty="0" err="1">
                <a:latin typeface="+mn-lt"/>
              </a:rPr>
              <a:t>internal</a:t>
            </a: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.</a:t>
            </a:r>
          </a:p>
          <a:p>
            <a:pPr>
              <a:defRPr/>
            </a:pPr>
            <a:r>
              <a:rPr lang="en-US" altLang="en-US" sz="2400" dirty="0">
                <a:sym typeface="Symbol" pitchFamily="18" charset="2"/>
              </a:rPr>
              <a:t></a:t>
            </a:r>
            <a:r>
              <a:rPr lang="en-US" altLang="en-US" sz="2400" dirty="0">
                <a:latin typeface="+mn-lt"/>
                <a:sym typeface="Symbol" pitchFamily="18" charset="2"/>
              </a:rPr>
              <a:t>But </a:t>
            </a: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Newton’s third law guarantees that </a:t>
            </a:r>
            <a:r>
              <a:rPr lang="en-US" altLang="en-US" sz="2400" dirty="0">
                <a:solidFill>
                  <a:srgbClr val="000000"/>
                </a:solidFill>
                <a:latin typeface="+mn-lt"/>
                <a:sym typeface="Symbol"/>
              </a:rPr>
              <a:t></a:t>
            </a:r>
            <a:r>
              <a:rPr lang="en-US" altLang="en-US" sz="2400" i="1" dirty="0" err="1">
                <a:latin typeface="+mn-lt"/>
              </a:rPr>
              <a:t>F</a:t>
            </a:r>
            <a:r>
              <a:rPr lang="en-US" altLang="en-US" sz="2400" baseline="-25000" dirty="0" err="1">
                <a:latin typeface="+mn-lt"/>
              </a:rPr>
              <a:t>internal</a:t>
            </a: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 = 0. </a:t>
            </a:r>
          </a:p>
          <a:p>
            <a:pPr>
              <a:defRPr/>
            </a:pPr>
            <a:r>
              <a:rPr lang="en-US" altLang="en-US" sz="2400" dirty="0">
                <a:sym typeface="Symbol" pitchFamily="18" charset="2"/>
              </a:rPr>
              <a:t></a:t>
            </a: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Thus we can refine the conservation of momentum:</a:t>
            </a:r>
            <a:endParaRPr lang="en-US" altLang="en-US" sz="2400" baseline="-25000" dirty="0">
              <a:latin typeface="+mn-lt"/>
              <a:sym typeface="Symbol" pitchFamily="18" charset="2"/>
            </a:endParaRPr>
          </a:p>
          <a:p>
            <a:pPr>
              <a:defRPr/>
            </a:pPr>
            <a:endParaRPr lang="en-US" altLang="en-US" sz="2400" dirty="0">
              <a:latin typeface="+mn-lt"/>
              <a:sym typeface="Symbol" pitchFamily="18" charset="2"/>
            </a:endParaRPr>
          </a:p>
          <a:p>
            <a:pPr>
              <a:defRPr/>
            </a:pPr>
            <a:endParaRPr lang="en-US" altLang="en-US" sz="2400" dirty="0">
              <a:latin typeface="+mn-lt"/>
              <a:sym typeface="Symbol" pitchFamily="18" charset="2"/>
            </a:endParaRPr>
          </a:p>
          <a:p>
            <a:pPr>
              <a:defRPr/>
            </a:pPr>
            <a:endParaRPr lang="en-US" altLang="en-US" sz="2400" dirty="0">
              <a:latin typeface="+mn-lt"/>
              <a:sym typeface="Symbol" pitchFamily="18" charset="2"/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839788" y="5997575"/>
            <a:ext cx="7464425" cy="831850"/>
            <a:chOff x="839788" y="5399088"/>
            <a:chExt cx="7464425" cy="830997"/>
          </a:xfrm>
        </p:grpSpPr>
        <p:sp>
          <p:nvSpPr>
            <p:cNvPr id="22534" name="Rectangle 119"/>
            <p:cNvSpPr>
              <a:spLocks noChangeArrowheads="1"/>
            </p:cNvSpPr>
            <p:nvPr/>
          </p:nvSpPr>
          <p:spPr bwMode="auto">
            <a:xfrm>
              <a:off x="976313" y="5464109"/>
              <a:ext cx="4210050" cy="321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altLang="en-US" sz="2400" dirty="0">
                  <a:latin typeface="+mn-lt"/>
                </a:rPr>
                <a:t>If</a:t>
              </a:r>
              <a:r>
                <a:rPr lang="en-US" altLang="en-US" sz="2400" i="1" dirty="0">
                  <a:latin typeface="+mn-lt"/>
                </a:rPr>
                <a:t> </a:t>
              </a:r>
              <a:r>
                <a:rPr lang="en-US" altLang="en-US" sz="2400" i="1" dirty="0" err="1">
                  <a:latin typeface="+mn-lt"/>
                </a:rPr>
                <a:t>F</a:t>
              </a:r>
              <a:r>
                <a:rPr lang="en-US" altLang="en-US" sz="2400" baseline="-25000" dirty="0" err="1">
                  <a:latin typeface="+mn-lt"/>
                </a:rPr>
                <a:t>ext</a:t>
              </a:r>
              <a:r>
                <a:rPr lang="en-US" altLang="en-US" sz="2400" dirty="0">
                  <a:latin typeface="+mn-lt"/>
                </a:rPr>
                <a:t> = 0 then </a:t>
              </a:r>
              <a:r>
                <a:rPr lang="en-US" altLang="en-US" sz="2400" i="1" dirty="0">
                  <a:latin typeface="+mn-lt"/>
                  <a:cs typeface="Courier New" pitchFamily="49" charset="0"/>
                </a:rPr>
                <a:t>p</a:t>
              </a:r>
              <a:r>
                <a:rPr lang="en-US" altLang="en-US" sz="2400" dirty="0">
                  <a:latin typeface="+mn-lt"/>
                  <a:cs typeface="Courier New" pitchFamily="49" charset="0"/>
                </a:rPr>
                <a:t> = CONST</a:t>
              </a:r>
              <a:endParaRPr lang="en-US" altLang="en-US" sz="2400" i="1" dirty="0">
                <a:latin typeface="+mn-lt"/>
              </a:endParaRPr>
            </a:p>
          </p:txBody>
        </p:sp>
        <p:sp>
          <p:nvSpPr>
            <p:cNvPr id="22535" name="Text Box 120"/>
            <p:cNvSpPr txBox="1">
              <a:spLocks noChangeArrowheads="1"/>
            </p:cNvSpPr>
            <p:nvPr/>
          </p:nvSpPr>
          <p:spPr bwMode="auto">
            <a:xfrm>
              <a:off x="5541963" y="5399088"/>
              <a:ext cx="2762250" cy="830997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en-US" sz="2400" dirty="0">
                  <a:solidFill>
                    <a:schemeClr val="bg1"/>
                  </a:solidFill>
                  <a:latin typeface="+mn-lt"/>
                </a:rPr>
                <a:t>conservation of linear momentum</a:t>
              </a:r>
            </a:p>
          </p:txBody>
        </p:sp>
        <p:sp>
          <p:nvSpPr>
            <p:cNvPr id="22536" name="Rectangle 121"/>
            <p:cNvSpPr>
              <a:spLocks noChangeArrowheads="1"/>
            </p:cNvSpPr>
            <p:nvPr/>
          </p:nvSpPr>
          <p:spPr bwMode="auto">
            <a:xfrm>
              <a:off x="839788" y="5402260"/>
              <a:ext cx="7462837" cy="81513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altLang="en-US" sz="2400">
                <a:latin typeface="+mn-lt"/>
              </a:endParaRPr>
            </a:p>
          </p:txBody>
        </p:sp>
      </p:grpSp>
      <p:sp>
        <p:nvSpPr>
          <p:cNvPr id="2970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>
                <a:solidFill>
                  <a:srgbClr val="000000"/>
                </a:solidFill>
              </a:rPr>
              <a:t>Topic 2: Mechanics</a:t>
            </a:r>
            <a:br>
              <a:rPr lang="en-US" altLang="en-US" sz="2800" b="1" smtClean="0">
                <a:solidFill>
                  <a:srgbClr val="000000"/>
                </a:solidFill>
              </a:rPr>
            </a:br>
            <a:r>
              <a:rPr lang="en-US" altLang="en-US" sz="2800" smtClean="0">
                <a:solidFill>
                  <a:srgbClr val="000000"/>
                </a:solidFill>
              </a:rPr>
              <a:t>2.4 – Momentum and impulse</a:t>
            </a:r>
            <a:endParaRPr lang="en-US" altLang="en-US" sz="2400" smtClean="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16" name="Rectangle 24"/>
          <p:cNvSpPr>
            <a:spLocks noChangeArrowheads="1"/>
          </p:cNvSpPr>
          <p:nvPr/>
        </p:nvSpPr>
        <p:spPr bwMode="auto">
          <a:xfrm>
            <a:off x="709613" y="3094891"/>
            <a:ext cx="7748587" cy="1772532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en-US" altLang="en-US"/>
          </a:p>
        </p:txBody>
      </p:sp>
      <p:sp>
        <p:nvSpPr>
          <p:cNvPr id="18" name="Oval 25"/>
          <p:cNvSpPr>
            <a:spLocks noChangeArrowheads="1"/>
          </p:cNvSpPr>
          <p:nvPr/>
        </p:nvSpPr>
        <p:spPr bwMode="auto">
          <a:xfrm>
            <a:off x="2911475" y="3516313"/>
            <a:ext cx="552450" cy="552450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761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en-US" altLang="en-US"/>
          </a:p>
        </p:txBody>
      </p:sp>
      <p:sp>
        <p:nvSpPr>
          <p:cNvPr id="19" name="Oval 26"/>
          <p:cNvSpPr>
            <a:spLocks noChangeArrowheads="1"/>
          </p:cNvSpPr>
          <p:nvPr/>
        </p:nvSpPr>
        <p:spPr bwMode="auto">
          <a:xfrm>
            <a:off x="2914650" y="4070350"/>
            <a:ext cx="552450" cy="55245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" name="Oval 27"/>
          <p:cNvSpPr>
            <a:spLocks noChangeArrowheads="1"/>
          </p:cNvSpPr>
          <p:nvPr/>
        </p:nvSpPr>
        <p:spPr bwMode="auto">
          <a:xfrm>
            <a:off x="7623175" y="3819525"/>
            <a:ext cx="552450" cy="5524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3" name="Group 40"/>
          <p:cNvGrpSpPr/>
          <p:nvPr/>
        </p:nvGrpSpPr>
        <p:grpSpPr>
          <a:xfrm>
            <a:off x="7735888" y="0"/>
            <a:ext cx="1408112" cy="1538288"/>
            <a:chOff x="7735888" y="0"/>
            <a:chExt cx="1408112" cy="153828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31" name="Rectangle 5"/>
            <p:cNvSpPr>
              <a:spLocks noChangeArrowheads="1"/>
            </p:cNvSpPr>
            <p:nvPr/>
          </p:nvSpPr>
          <p:spPr bwMode="auto">
            <a:xfrm>
              <a:off x="7735888" y="0"/>
              <a:ext cx="1408112" cy="1538288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en-US" altLang="en-US"/>
            </a:p>
          </p:txBody>
        </p:sp>
        <p:sp>
          <p:nvSpPr>
            <p:cNvPr id="32" name="Oval 6"/>
            <p:cNvSpPr>
              <a:spLocks noChangeArrowheads="1"/>
            </p:cNvSpPr>
            <p:nvPr/>
          </p:nvSpPr>
          <p:spPr bwMode="auto">
            <a:xfrm>
              <a:off x="7916863" y="222250"/>
              <a:ext cx="552450" cy="552450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7618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en-US" altLang="en-US"/>
            </a:p>
          </p:txBody>
        </p:sp>
        <p:sp>
          <p:nvSpPr>
            <p:cNvPr id="33" name="Oval 7"/>
            <p:cNvSpPr>
              <a:spLocks noChangeArrowheads="1"/>
            </p:cNvSpPr>
            <p:nvPr/>
          </p:nvSpPr>
          <p:spPr bwMode="auto">
            <a:xfrm>
              <a:off x="7920038" y="776288"/>
              <a:ext cx="552450" cy="552450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Oval 8"/>
            <p:cNvSpPr>
              <a:spLocks noChangeArrowheads="1"/>
            </p:cNvSpPr>
            <p:nvPr/>
          </p:nvSpPr>
          <p:spPr bwMode="auto">
            <a:xfrm>
              <a:off x="8380413" y="525463"/>
              <a:ext cx="552450" cy="55245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8147050" y="474663"/>
            <a:ext cx="504825" cy="338137"/>
            <a:chOff x="1971" y="2934"/>
            <a:chExt cx="364" cy="244"/>
          </a:xfrm>
        </p:grpSpPr>
        <p:sp>
          <p:nvSpPr>
            <p:cNvPr id="29718" name="Line 9"/>
            <p:cNvSpPr>
              <a:spLocks noChangeShapeType="1"/>
            </p:cNvSpPr>
            <p:nvPr/>
          </p:nvSpPr>
          <p:spPr bwMode="auto">
            <a:xfrm flipH="1" flipV="1">
              <a:off x="1971" y="2934"/>
              <a:ext cx="181" cy="12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9" name="Line 10"/>
            <p:cNvSpPr>
              <a:spLocks noChangeShapeType="1"/>
            </p:cNvSpPr>
            <p:nvPr/>
          </p:nvSpPr>
          <p:spPr bwMode="auto">
            <a:xfrm>
              <a:off x="2154" y="3057"/>
              <a:ext cx="181" cy="121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8164513" y="836613"/>
            <a:ext cx="515937" cy="227012"/>
            <a:chOff x="1934" y="3133"/>
            <a:chExt cx="416" cy="204"/>
          </a:xfrm>
        </p:grpSpPr>
        <p:sp>
          <p:nvSpPr>
            <p:cNvPr id="29716" name="Line 11"/>
            <p:cNvSpPr>
              <a:spLocks noChangeShapeType="1"/>
            </p:cNvSpPr>
            <p:nvPr/>
          </p:nvSpPr>
          <p:spPr bwMode="auto">
            <a:xfrm flipH="1">
              <a:off x="1934" y="3238"/>
              <a:ext cx="204" cy="9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7" name="Line 12"/>
            <p:cNvSpPr>
              <a:spLocks noChangeShapeType="1"/>
            </p:cNvSpPr>
            <p:nvPr/>
          </p:nvSpPr>
          <p:spPr bwMode="auto">
            <a:xfrm flipV="1">
              <a:off x="2146" y="3133"/>
              <a:ext cx="204" cy="9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246055" y="-7"/>
            <a:ext cx="14630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009999"/>
                </a:solidFill>
                <a:latin typeface="+mn-lt"/>
              </a:rPr>
              <a:t>The internal forces cancel</a:t>
            </a:r>
            <a:endParaRPr lang="en-US" sz="2400" dirty="0">
              <a:solidFill>
                <a:srgbClr val="009999"/>
              </a:solidFill>
              <a:latin typeface="+mn-lt"/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85185E-6 L -0.46458 -0.00185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71785E-6 L -0.08333 -0.0682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" y="-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illiard ball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-0.00301 L -0.0974 0.0374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" y="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86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86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86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86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686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686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13763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400" i="1" dirty="0">
                <a:solidFill>
                  <a:srgbClr val="333399"/>
                </a:solidFill>
                <a:latin typeface="Arial"/>
              </a:rPr>
              <a:t>Conservation of linear momentum </a:t>
            </a:r>
          </a:p>
          <a:p>
            <a:pPr>
              <a:spcBef>
                <a:spcPct val="20000"/>
              </a:spcBef>
              <a:defRPr/>
            </a:pPr>
            <a:r>
              <a:rPr lang="en-US" altLang="en-US" sz="2400" dirty="0">
                <a:latin typeface="+mn-lt"/>
              </a:rPr>
              <a:t>	</a:t>
            </a:r>
          </a:p>
          <a:p>
            <a:pPr>
              <a:spcBef>
                <a:spcPct val="20000"/>
              </a:spcBef>
              <a:defRPr/>
            </a:pPr>
            <a:endParaRPr lang="en-US" altLang="en-US" sz="2400" dirty="0">
              <a:latin typeface="+mn-lt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>
                <a:solidFill>
                  <a:srgbClr val="000000"/>
                </a:solidFill>
              </a:rPr>
              <a:t>Topic 2: Mechanics</a:t>
            </a:r>
            <a:br>
              <a:rPr lang="en-US" altLang="en-US" sz="2800" b="1" smtClean="0">
                <a:solidFill>
                  <a:srgbClr val="000000"/>
                </a:solidFill>
              </a:rPr>
            </a:br>
            <a:r>
              <a:rPr lang="en-US" altLang="en-US" sz="2800" smtClean="0">
                <a:solidFill>
                  <a:srgbClr val="000000"/>
                </a:solidFill>
              </a:rPr>
              <a:t>2.4 – Momentum and impulse</a:t>
            </a:r>
            <a:endParaRPr lang="en-US" altLang="en-US" sz="2400" smtClean="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362511" name="Rectangle 15"/>
          <p:cNvSpPr>
            <a:spLocks noChangeArrowheads="1"/>
          </p:cNvSpPr>
          <p:nvPr/>
        </p:nvSpPr>
        <p:spPr bwMode="auto">
          <a:xfrm>
            <a:off x="698500" y="2911475"/>
            <a:ext cx="7761288" cy="394652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sz="2400">
                <a:latin typeface="Arial" charset="0"/>
                <a:sym typeface="Symbol" pitchFamily="18" charset="2"/>
              </a:rPr>
              <a:t>EXAMPLE: A 2500-kg gondola car                                       traveling at 3.0 ms</a:t>
            </a:r>
            <a:r>
              <a:rPr lang="en-US" altLang="en-US" sz="2400" baseline="30000">
                <a:latin typeface="Arial" charset="0"/>
                <a:sym typeface="Symbol" pitchFamily="18" charset="2"/>
              </a:rPr>
              <a:t>-1</a:t>
            </a:r>
            <a:r>
              <a:rPr lang="en-US" altLang="en-US" sz="2400">
                <a:latin typeface="Arial" charset="0"/>
                <a:sym typeface="Symbol" pitchFamily="18" charset="2"/>
              </a:rPr>
              <a:t> has 1500-kg                                                  of sand dropped into it as it travels                                                            by. Find the initial momentum of                                                the system.</a:t>
            </a:r>
          </a:p>
          <a:p>
            <a:pPr>
              <a:spcBef>
                <a:spcPts val="1800"/>
              </a:spcBef>
            </a:pPr>
            <a:r>
              <a:rPr lang="en-US" altLang="en-US" sz="2400">
                <a:latin typeface="Arial" charset="0"/>
                <a:sym typeface="Symbol" pitchFamily="18" charset="2"/>
              </a:rPr>
              <a:t>SOLUTION: The system consists of sand and car:</a:t>
            </a:r>
          </a:p>
          <a:p>
            <a:pPr>
              <a:spcBef>
                <a:spcPts val="300"/>
              </a:spcBef>
            </a:pPr>
            <a:r>
              <a:rPr lang="en-US" altLang="en-US" sz="2400" i="1">
                <a:latin typeface="Arial" charset="0"/>
                <a:sym typeface="Symbol" pitchFamily="18" charset="2"/>
              </a:rPr>
              <a:t> </a:t>
            </a:r>
            <a:r>
              <a:rPr lang="en-US" altLang="en-US" sz="2400" i="1" baseline="-25000">
                <a:latin typeface="Arial" charset="0"/>
                <a:sym typeface="Symbol" pitchFamily="18" charset="2"/>
              </a:rPr>
              <a:t> </a:t>
            </a:r>
            <a:r>
              <a:rPr lang="en-US" altLang="en-US" sz="2400" i="1">
                <a:latin typeface="Arial" charset="0"/>
                <a:sym typeface="Symbol" pitchFamily="18" charset="2"/>
              </a:rPr>
              <a:t>p</a:t>
            </a:r>
            <a:r>
              <a:rPr lang="en-US" altLang="en-US" sz="2400" baseline="-25000">
                <a:latin typeface="Arial" charset="0"/>
                <a:sym typeface="Symbol" pitchFamily="18" charset="2"/>
              </a:rPr>
              <a:t>0,car</a:t>
            </a:r>
            <a:r>
              <a:rPr lang="en-US" altLang="en-US" sz="2400">
                <a:latin typeface="Arial" charset="0"/>
                <a:sym typeface="Symbol" pitchFamily="18" charset="2"/>
              </a:rPr>
              <a:t> = </a:t>
            </a:r>
            <a:r>
              <a:rPr lang="en-US" altLang="en-US" sz="2400" i="1">
                <a:latin typeface="Arial" charset="0"/>
                <a:sym typeface="Symbol" pitchFamily="18" charset="2"/>
              </a:rPr>
              <a:t>m</a:t>
            </a:r>
            <a:r>
              <a:rPr lang="en-US" altLang="en-US" sz="2400" baseline="-25000">
                <a:latin typeface="Arial" charset="0"/>
                <a:sym typeface="Symbol" pitchFamily="18" charset="2"/>
              </a:rPr>
              <a:t>car </a:t>
            </a:r>
            <a:r>
              <a:rPr lang="en-US" altLang="en-US" sz="2400" i="1">
                <a:latin typeface="Arial" charset="0"/>
                <a:sym typeface="Symbol" pitchFamily="18" charset="2"/>
              </a:rPr>
              <a:t>v</a:t>
            </a:r>
            <a:r>
              <a:rPr lang="en-US" altLang="en-US" sz="2400" baseline="-25000">
                <a:latin typeface="Arial" charset="0"/>
                <a:sym typeface="Symbol" pitchFamily="18" charset="2"/>
              </a:rPr>
              <a:t>0,car   </a:t>
            </a:r>
            <a:r>
              <a:rPr lang="en-US" altLang="en-US" sz="2400">
                <a:latin typeface="Arial" charset="0"/>
                <a:sym typeface="Symbol" pitchFamily="18" charset="2"/>
              </a:rPr>
              <a:t>  = 2500(3) = 7500 kgms</a:t>
            </a:r>
            <a:r>
              <a:rPr lang="en-US" altLang="en-US" sz="2400" baseline="30000">
                <a:latin typeface="Arial" charset="0"/>
                <a:sym typeface="Symbol" pitchFamily="18" charset="2"/>
              </a:rPr>
              <a:t>-1</a:t>
            </a:r>
            <a:r>
              <a:rPr lang="en-US" altLang="en-US" sz="2400">
                <a:latin typeface="Arial" charset="0"/>
                <a:sym typeface="Symbol" pitchFamily="18" charset="2"/>
              </a:rPr>
              <a:t>.</a:t>
            </a:r>
          </a:p>
          <a:p>
            <a:pPr>
              <a:spcBef>
                <a:spcPts val="900"/>
              </a:spcBef>
            </a:pPr>
            <a:r>
              <a:rPr lang="en-US" altLang="en-US" sz="2400" i="1">
                <a:solidFill>
                  <a:srgbClr val="000000"/>
                </a:solidFill>
                <a:latin typeface="Arial" charset="0"/>
                <a:sym typeface="Symbol" pitchFamily="18" charset="2"/>
              </a:rPr>
              <a:t>p</a:t>
            </a:r>
            <a:r>
              <a:rPr lang="en-US" altLang="en-US" sz="2400" baseline="-25000">
                <a:solidFill>
                  <a:srgbClr val="000000"/>
                </a:solidFill>
                <a:latin typeface="Arial" charset="0"/>
                <a:sym typeface="Symbol" pitchFamily="18" charset="2"/>
              </a:rPr>
              <a:t>0,sand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  <a:sym typeface="Symbol" pitchFamily="18" charset="2"/>
              </a:rPr>
              <a:t> = </a:t>
            </a:r>
            <a:r>
              <a:rPr lang="en-US" altLang="en-US" sz="2400" i="1">
                <a:solidFill>
                  <a:srgbClr val="000000"/>
                </a:solidFill>
                <a:latin typeface="Arial" charset="0"/>
                <a:sym typeface="Symbol" pitchFamily="18" charset="2"/>
              </a:rPr>
              <a:t>m</a:t>
            </a:r>
            <a:r>
              <a:rPr lang="en-US" altLang="en-US" sz="2400" baseline="-25000">
                <a:solidFill>
                  <a:srgbClr val="000000"/>
                </a:solidFill>
                <a:latin typeface="Arial" charset="0"/>
                <a:sym typeface="Symbol" pitchFamily="18" charset="2"/>
              </a:rPr>
              <a:t>sand</a:t>
            </a:r>
            <a:r>
              <a:rPr lang="en-US" altLang="en-US" sz="2400" i="1">
                <a:solidFill>
                  <a:srgbClr val="000000"/>
                </a:solidFill>
                <a:latin typeface="Arial" charset="0"/>
                <a:sym typeface="Symbol" pitchFamily="18" charset="2"/>
              </a:rPr>
              <a:t>v</a:t>
            </a:r>
            <a:r>
              <a:rPr lang="en-US" altLang="en-US" sz="2400" baseline="-25000">
                <a:solidFill>
                  <a:srgbClr val="000000"/>
                </a:solidFill>
                <a:latin typeface="Arial" charset="0"/>
                <a:sym typeface="Symbol" pitchFamily="18" charset="2"/>
              </a:rPr>
              <a:t>0,sand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  <a:sym typeface="Symbol" pitchFamily="18" charset="2"/>
              </a:rPr>
              <a:t> = 1500(0) =       0 kgms</a:t>
            </a:r>
            <a:r>
              <a:rPr lang="en-US" altLang="en-US" sz="2400" baseline="30000">
                <a:solidFill>
                  <a:srgbClr val="000000"/>
                </a:solidFill>
                <a:latin typeface="Arial" charset="0"/>
                <a:sym typeface="Symbol" pitchFamily="18" charset="2"/>
              </a:rPr>
              <a:t>-1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  <a:sym typeface="Symbol" pitchFamily="18" charset="2"/>
              </a:rPr>
              <a:t>.</a:t>
            </a:r>
          </a:p>
          <a:p>
            <a:pPr>
              <a:spcBef>
                <a:spcPts val="900"/>
              </a:spcBef>
            </a:pPr>
            <a:r>
              <a:rPr lang="en-US" altLang="en-US" sz="2400" i="1">
                <a:solidFill>
                  <a:srgbClr val="000000"/>
                </a:solidFill>
                <a:latin typeface="Arial" charset="0"/>
                <a:sym typeface="Symbol" pitchFamily="18" charset="2"/>
              </a:rPr>
              <a:t>  p</a:t>
            </a:r>
            <a:r>
              <a:rPr lang="en-US" altLang="en-US" sz="2400" baseline="-25000">
                <a:solidFill>
                  <a:srgbClr val="000000"/>
                </a:solidFill>
                <a:latin typeface="Arial" charset="0"/>
                <a:sym typeface="Symbol" pitchFamily="18" charset="2"/>
              </a:rPr>
              <a:t>0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  <a:sym typeface="Symbol" pitchFamily="18" charset="2"/>
              </a:rPr>
              <a:t> = </a:t>
            </a:r>
            <a:r>
              <a:rPr lang="en-US" altLang="en-US" sz="2400" i="1">
                <a:solidFill>
                  <a:srgbClr val="000000"/>
                </a:solidFill>
                <a:latin typeface="Arial" charset="0"/>
                <a:sym typeface="Symbol" pitchFamily="18" charset="2"/>
              </a:rPr>
              <a:t>p</a:t>
            </a:r>
            <a:r>
              <a:rPr lang="en-US" altLang="en-US" sz="2400" baseline="-25000">
                <a:solidFill>
                  <a:srgbClr val="000000"/>
                </a:solidFill>
                <a:latin typeface="Arial" charset="0"/>
                <a:sym typeface="Symbol" pitchFamily="18" charset="2"/>
              </a:rPr>
              <a:t>0,car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  <a:sym typeface="Symbol" pitchFamily="18" charset="2"/>
              </a:rPr>
              <a:t> + </a:t>
            </a:r>
            <a:r>
              <a:rPr lang="en-US" altLang="en-US" sz="2400" i="1">
                <a:solidFill>
                  <a:srgbClr val="000000"/>
                </a:solidFill>
                <a:latin typeface="Arial" charset="0"/>
                <a:sym typeface="Symbol" pitchFamily="18" charset="2"/>
              </a:rPr>
              <a:t>p</a:t>
            </a:r>
            <a:r>
              <a:rPr lang="en-US" altLang="en-US" sz="2400" baseline="-25000">
                <a:solidFill>
                  <a:srgbClr val="000000"/>
                </a:solidFill>
                <a:latin typeface="Arial" charset="0"/>
                <a:sym typeface="Symbol" pitchFamily="18" charset="2"/>
              </a:rPr>
              <a:t>0,sand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  <a:sym typeface="Symbol" pitchFamily="18" charset="2"/>
              </a:rPr>
              <a:t> = 0 + 7500 kgms</a:t>
            </a:r>
            <a:r>
              <a:rPr lang="en-US" altLang="en-US" sz="2400" baseline="30000">
                <a:solidFill>
                  <a:srgbClr val="000000"/>
                </a:solidFill>
                <a:latin typeface="Arial" charset="0"/>
                <a:sym typeface="Symbol" pitchFamily="18" charset="2"/>
              </a:rPr>
              <a:t>-1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  <a:sym typeface="Symbol" pitchFamily="18" charset="2"/>
              </a:rPr>
              <a:t> = 7500 kgms</a:t>
            </a:r>
            <a:r>
              <a:rPr lang="en-US" altLang="en-US" sz="2400" baseline="30000">
                <a:solidFill>
                  <a:srgbClr val="000000"/>
                </a:solidFill>
                <a:latin typeface="Arial" charset="0"/>
                <a:sym typeface="Symbol" pitchFamily="18" charset="2"/>
              </a:rPr>
              <a:t>-1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  <a:sym typeface="Symbol" pitchFamily="18" charset="2"/>
              </a:rPr>
              <a:t>.</a:t>
            </a:r>
            <a:endParaRPr lang="en-US" altLang="en-US" sz="2400" i="1">
              <a:latin typeface="Arial" charset="0"/>
              <a:sym typeface="Symbol" pitchFamily="18" charset="2"/>
            </a:endParaRPr>
          </a:p>
        </p:txBody>
      </p:sp>
      <p:sp>
        <p:nvSpPr>
          <p:cNvPr id="11" name="Trapezoid 10"/>
          <p:cNvSpPr/>
          <p:nvPr/>
        </p:nvSpPr>
        <p:spPr>
          <a:xfrm flipV="1">
            <a:off x="5724525" y="2841625"/>
            <a:ext cx="1168400" cy="1084263"/>
          </a:xfrm>
          <a:prstGeom prst="trapezoid">
            <a:avLst>
              <a:gd name="adj" fmla="val 38861"/>
            </a:avLst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Trapezoid 11"/>
          <p:cNvSpPr/>
          <p:nvPr/>
        </p:nvSpPr>
        <p:spPr>
          <a:xfrm flipV="1">
            <a:off x="5753100" y="2870200"/>
            <a:ext cx="1111250" cy="1082675"/>
          </a:xfrm>
          <a:prstGeom prst="trapezoid">
            <a:avLst>
              <a:gd name="adj" fmla="val 40587"/>
            </a:avLst>
          </a:prstGeom>
          <a:blipFill>
            <a:blip r:embed="rId6" cstate="print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839788" y="1981200"/>
            <a:ext cx="7464425" cy="830263"/>
            <a:chOff x="839788" y="5399088"/>
            <a:chExt cx="7464425" cy="830997"/>
          </a:xfrm>
        </p:grpSpPr>
        <p:sp>
          <p:nvSpPr>
            <p:cNvPr id="16" name="Rectangle 119"/>
            <p:cNvSpPr>
              <a:spLocks noChangeArrowheads="1"/>
            </p:cNvSpPr>
            <p:nvPr/>
          </p:nvSpPr>
          <p:spPr bwMode="auto">
            <a:xfrm>
              <a:off x="976313" y="5464234"/>
              <a:ext cx="4210050" cy="320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altLang="en-US" sz="2400" dirty="0">
                  <a:latin typeface="+mn-lt"/>
                </a:rPr>
                <a:t>If</a:t>
              </a:r>
              <a:r>
                <a:rPr lang="en-US" altLang="en-US" sz="2400" i="1" dirty="0">
                  <a:latin typeface="+mn-lt"/>
                </a:rPr>
                <a:t> </a:t>
              </a:r>
              <a:r>
                <a:rPr lang="en-US" altLang="en-US" sz="2400" i="1" dirty="0" err="1">
                  <a:latin typeface="+mn-lt"/>
                </a:rPr>
                <a:t>F</a:t>
              </a:r>
              <a:r>
                <a:rPr lang="en-US" altLang="en-US" sz="2400" baseline="-25000" dirty="0" err="1">
                  <a:latin typeface="+mn-lt"/>
                </a:rPr>
                <a:t>ext</a:t>
              </a:r>
              <a:r>
                <a:rPr lang="en-US" altLang="en-US" sz="2400" dirty="0">
                  <a:latin typeface="+mn-lt"/>
                </a:rPr>
                <a:t> = 0 then </a:t>
              </a:r>
              <a:r>
                <a:rPr lang="en-US" altLang="en-US" sz="2400" i="1" dirty="0">
                  <a:latin typeface="+mn-lt"/>
                  <a:cs typeface="Courier New" pitchFamily="49" charset="0"/>
                </a:rPr>
                <a:t>p</a:t>
              </a:r>
              <a:r>
                <a:rPr lang="en-US" altLang="en-US" sz="2400" dirty="0">
                  <a:latin typeface="+mn-lt"/>
                  <a:cs typeface="Courier New" pitchFamily="49" charset="0"/>
                </a:rPr>
                <a:t> = CONST</a:t>
              </a:r>
              <a:endParaRPr lang="en-US" altLang="en-US" sz="2400" i="1" dirty="0">
                <a:latin typeface="+mn-lt"/>
              </a:endParaRPr>
            </a:p>
          </p:txBody>
        </p:sp>
        <p:sp>
          <p:nvSpPr>
            <p:cNvPr id="18" name="Text Box 120"/>
            <p:cNvSpPr txBox="1">
              <a:spLocks noChangeArrowheads="1"/>
            </p:cNvSpPr>
            <p:nvPr/>
          </p:nvSpPr>
          <p:spPr bwMode="auto">
            <a:xfrm>
              <a:off x="5541963" y="5399088"/>
              <a:ext cx="2762250" cy="830997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en-US" sz="2400" dirty="0">
                  <a:solidFill>
                    <a:schemeClr val="bg1"/>
                  </a:solidFill>
                  <a:latin typeface="+mn-lt"/>
                </a:rPr>
                <a:t>conservation of linear momentum</a:t>
              </a:r>
            </a:p>
          </p:txBody>
        </p:sp>
        <p:sp>
          <p:nvSpPr>
            <p:cNvPr id="19" name="Rectangle 121"/>
            <p:cNvSpPr>
              <a:spLocks noChangeArrowheads="1"/>
            </p:cNvSpPr>
            <p:nvPr/>
          </p:nvSpPr>
          <p:spPr bwMode="auto">
            <a:xfrm>
              <a:off x="839788" y="5402266"/>
              <a:ext cx="7462837" cy="8151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altLang="en-US" sz="2400">
                <a:latin typeface="+mn-lt"/>
              </a:endParaRPr>
            </a:p>
          </p:txBody>
        </p:sp>
      </p:grpSp>
      <p:pic>
        <p:nvPicPr>
          <p:cNvPr id="25614" name="Picture 1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ED1C24"/>
              </a:clrFrom>
              <a:clrTo>
                <a:srgbClr val="ED1C2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0538" y="3919538"/>
            <a:ext cx="3573462" cy="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ED1C24"/>
              </a:clrFrom>
              <a:clrTo>
                <a:srgbClr val="ED1C2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18350" y="5508625"/>
            <a:ext cx="1012825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rapezoid 21"/>
          <p:cNvSpPr/>
          <p:nvPr/>
        </p:nvSpPr>
        <p:spPr>
          <a:xfrm flipV="1">
            <a:off x="7478713" y="5959475"/>
            <a:ext cx="300037" cy="307975"/>
          </a:xfrm>
          <a:prstGeom prst="trapezoid">
            <a:avLst>
              <a:gd name="adj" fmla="val 41886"/>
            </a:avLst>
          </a:prstGeom>
          <a:blipFill>
            <a:blip r:embed="rId6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0731" name="Picture 1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63" y="4843463"/>
            <a:ext cx="91344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8061325" y="6388100"/>
            <a:ext cx="1012825" cy="342900"/>
            <a:chOff x="7962314" y="6203852"/>
            <a:chExt cx="1181686" cy="400313"/>
          </a:xfrm>
        </p:grpSpPr>
        <p:sp>
          <p:nvSpPr>
            <p:cNvPr id="24" name="Trapezoid 23"/>
            <p:cNvSpPr/>
            <p:nvPr/>
          </p:nvSpPr>
          <p:spPr>
            <a:xfrm rot="10800000" flipV="1">
              <a:off x="8145680" y="6203852"/>
              <a:ext cx="759391" cy="159384"/>
            </a:xfrm>
            <a:prstGeom prst="trapezoid">
              <a:avLst>
                <a:gd name="adj" fmla="val 41886"/>
              </a:avLst>
            </a:prstGeom>
            <a:blipFill>
              <a:blip r:embed="rId6" cstate="print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0734" name="Picture 14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ED1C24"/>
                </a:clrFrom>
                <a:clrTo>
                  <a:srgbClr val="ED1C24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962314" y="6290790"/>
              <a:ext cx="1181686" cy="31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2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2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0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rain tra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2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2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25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625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625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25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625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625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446881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/>
            <a:r>
              <a:rPr lang="en-US" sz="2400" b="1">
                <a:solidFill>
                  <a:schemeClr val="accent2"/>
                </a:solidFill>
                <a:latin typeface="Arial" charset="0"/>
              </a:rPr>
              <a:t>Applications and skills: </a:t>
            </a:r>
            <a:endParaRPr lang="en-US" sz="2400">
              <a:solidFill>
                <a:schemeClr val="accent2"/>
              </a:solidFill>
              <a:latin typeface="Arial" charset="0"/>
            </a:endParaRPr>
          </a:p>
          <a:p>
            <a:pPr marL="457200" indent="-457200" eaLnBrk="0" hangingPunct="0"/>
            <a:r>
              <a:rPr lang="en-US" sz="2400">
                <a:solidFill>
                  <a:schemeClr val="accent2"/>
                </a:solidFill>
                <a:latin typeface="Arial" charset="0"/>
              </a:rPr>
              <a:t>• Applying conservation of momentum in simple isolated systems including (but not limited to) collisions, explosions, or water jets </a:t>
            </a:r>
          </a:p>
          <a:p>
            <a:pPr marL="457200" indent="-457200" eaLnBrk="0" hangingPunct="0"/>
            <a:r>
              <a:rPr lang="en-US" sz="2400">
                <a:solidFill>
                  <a:schemeClr val="accent2"/>
                </a:solidFill>
                <a:latin typeface="Arial" charset="0"/>
              </a:rPr>
              <a:t>• Using Newton’s second law quantitatively and qualitatively in cases where mass is not constant </a:t>
            </a:r>
          </a:p>
          <a:p>
            <a:pPr marL="457200" indent="-457200" eaLnBrk="0" hangingPunct="0"/>
            <a:r>
              <a:rPr lang="en-US" sz="2400">
                <a:solidFill>
                  <a:schemeClr val="accent2"/>
                </a:solidFill>
                <a:latin typeface="Arial" charset="0"/>
              </a:rPr>
              <a:t>• Sketching and interpreting force – time graphs </a:t>
            </a:r>
          </a:p>
          <a:p>
            <a:pPr marL="457200" indent="-457200" eaLnBrk="0" hangingPunct="0"/>
            <a:r>
              <a:rPr lang="en-US" sz="2400">
                <a:solidFill>
                  <a:schemeClr val="accent2"/>
                </a:solidFill>
                <a:latin typeface="Arial" charset="0"/>
              </a:rPr>
              <a:t>• Determining impulse in various contexts including (but not limited to) car safety and sports </a:t>
            </a:r>
          </a:p>
          <a:p>
            <a:pPr marL="457200" indent="-457200" eaLnBrk="0" hangingPunct="0"/>
            <a:r>
              <a:rPr lang="en-US" sz="2400">
                <a:solidFill>
                  <a:schemeClr val="accent2"/>
                </a:solidFill>
                <a:latin typeface="Arial" charset="0"/>
              </a:rPr>
              <a:t>• Qualitatively and quantitatively comparing situations involving elastic collisions, inelastic collisions and explosions </a:t>
            </a:r>
          </a:p>
        </p:txBody>
      </p:sp>
      <p:sp>
        <p:nvSpPr>
          <p:cNvPr id="2051" name="Rectangle 118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en-US" sz="2800" b="1" dirty="0"/>
              <a:t>Topic 2: Mechanics</a:t>
            </a:r>
            <a:br>
              <a:rPr lang="en-US" altLang="en-US" sz="2800" b="1" dirty="0"/>
            </a:br>
            <a:r>
              <a:rPr lang="en-US" altLang="en-US" sz="2800" dirty="0">
                <a:solidFill>
                  <a:schemeClr val="tx1"/>
                </a:solidFill>
              </a:rPr>
              <a:t>2.4 – Momentum and impulse</a:t>
            </a:r>
            <a:endParaRPr lang="en-US" altLang="en-US" sz="2800" dirty="0" smtClean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13763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400" i="1" dirty="0">
                <a:solidFill>
                  <a:srgbClr val="333399"/>
                </a:solidFill>
                <a:latin typeface="Arial"/>
              </a:rPr>
              <a:t>Conservation of linear momentum </a:t>
            </a:r>
          </a:p>
          <a:p>
            <a:pPr>
              <a:spcBef>
                <a:spcPct val="20000"/>
              </a:spcBef>
              <a:defRPr/>
            </a:pPr>
            <a:r>
              <a:rPr lang="en-US" altLang="en-US" sz="2400" dirty="0">
                <a:latin typeface="+mn-lt"/>
              </a:rPr>
              <a:t>	</a:t>
            </a:r>
          </a:p>
          <a:p>
            <a:pPr>
              <a:spcBef>
                <a:spcPct val="20000"/>
              </a:spcBef>
              <a:defRPr/>
            </a:pPr>
            <a:endParaRPr lang="en-US" altLang="en-US" sz="2400" dirty="0">
              <a:latin typeface="+mn-lt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>
                <a:solidFill>
                  <a:srgbClr val="000000"/>
                </a:solidFill>
              </a:rPr>
              <a:t>Topic 2: Mechanics</a:t>
            </a:r>
            <a:br>
              <a:rPr lang="en-US" altLang="en-US" sz="2800" b="1" smtClean="0">
                <a:solidFill>
                  <a:srgbClr val="000000"/>
                </a:solidFill>
              </a:rPr>
            </a:br>
            <a:r>
              <a:rPr lang="en-US" altLang="en-US" sz="2800" smtClean="0">
                <a:solidFill>
                  <a:srgbClr val="000000"/>
                </a:solidFill>
              </a:rPr>
              <a:t>2.4 – Momentum and impulse</a:t>
            </a:r>
            <a:endParaRPr lang="en-US" altLang="en-US" sz="2400" smtClean="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362511" name="Rectangle 15"/>
          <p:cNvSpPr>
            <a:spLocks noChangeArrowheads="1"/>
          </p:cNvSpPr>
          <p:nvPr/>
        </p:nvSpPr>
        <p:spPr bwMode="auto">
          <a:xfrm>
            <a:off x="698500" y="2911475"/>
            <a:ext cx="7761288" cy="394652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sz="2400">
                <a:latin typeface="Arial" charset="0"/>
                <a:sym typeface="Symbol" pitchFamily="18" charset="2"/>
              </a:rPr>
              <a:t>EXAMPLE: A 2500-kg gondola car                                       traveling at 3.0 ms</a:t>
            </a:r>
            <a:r>
              <a:rPr lang="en-US" altLang="en-US" sz="2400" baseline="30000">
                <a:latin typeface="Arial" charset="0"/>
                <a:sym typeface="Symbol" pitchFamily="18" charset="2"/>
              </a:rPr>
              <a:t>-1</a:t>
            </a:r>
            <a:r>
              <a:rPr lang="en-US" altLang="en-US" sz="2400">
                <a:latin typeface="Arial" charset="0"/>
                <a:sym typeface="Symbol" pitchFamily="18" charset="2"/>
              </a:rPr>
              <a:t> has 1500-kg                                                  of sand dropped into it as it travels                                                            by. Find the final speed of                                                the system.</a:t>
            </a:r>
          </a:p>
          <a:p>
            <a:pPr>
              <a:spcBef>
                <a:spcPts val="1800"/>
              </a:spcBef>
            </a:pPr>
            <a:r>
              <a:rPr lang="en-US" altLang="en-US" sz="2400">
                <a:latin typeface="Arial" charset="0"/>
                <a:sym typeface="Symbol" pitchFamily="18" charset="2"/>
              </a:rPr>
              <a:t>SOLUTION: The initial and final momentums are equal:</a:t>
            </a:r>
          </a:p>
          <a:p>
            <a:pPr>
              <a:spcBef>
                <a:spcPts val="300"/>
              </a:spcBef>
            </a:pPr>
            <a:r>
              <a:rPr lang="en-US" altLang="en-US" sz="2400" i="1">
                <a:latin typeface="Arial" charset="0"/>
                <a:sym typeface="Symbol" pitchFamily="18" charset="2"/>
              </a:rPr>
              <a:t>    </a:t>
            </a:r>
            <a:r>
              <a:rPr lang="en-US" altLang="en-US" sz="2400" i="1" baseline="-25000">
                <a:latin typeface="Arial" charset="0"/>
                <a:sym typeface="Symbol" pitchFamily="18" charset="2"/>
              </a:rPr>
              <a:t> </a:t>
            </a:r>
            <a:r>
              <a:rPr lang="en-US" altLang="en-US" sz="2400" i="1">
                <a:latin typeface="Arial" charset="0"/>
                <a:sym typeface="Symbol" pitchFamily="18" charset="2"/>
              </a:rPr>
              <a:t>p</a:t>
            </a:r>
            <a:r>
              <a:rPr lang="en-US" altLang="en-US" sz="2400" baseline="-25000">
                <a:latin typeface="Arial" charset="0"/>
                <a:sym typeface="Symbol" pitchFamily="18" charset="2"/>
              </a:rPr>
              <a:t>0</a:t>
            </a:r>
            <a:r>
              <a:rPr lang="en-US" altLang="en-US" sz="2400">
                <a:latin typeface="Arial" charset="0"/>
                <a:sym typeface="Symbol" pitchFamily="18" charset="2"/>
              </a:rPr>
              <a:t> = 7500 kgms</a:t>
            </a:r>
            <a:r>
              <a:rPr lang="en-US" altLang="en-US" sz="2400" baseline="30000">
                <a:latin typeface="Arial" charset="0"/>
                <a:sym typeface="Symbol" pitchFamily="18" charset="2"/>
              </a:rPr>
              <a:t>-1</a:t>
            </a:r>
            <a:r>
              <a:rPr lang="en-US" altLang="en-US" sz="2400">
                <a:latin typeface="Arial" charset="0"/>
                <a:sym typeface="Symbol" pitchFamily="18" charset="2"/>
              </a:rPr>
              <a:t> = </a:t>
            </a:r>
            <a:r>
              <a:rPr lang="en-US" altLang="en-US" sz="2400" i="1">
                <a:latin typeface="Arial" charset="0"/>
                <a:sym typeface="Symbol" pitchFamily="18" charset="2"/>
              </a:rPr>
              <a:t>p</a:t>
            </a:r>
            <a:r>
              <a:rPr lang="en-US" altLang="en-US" sz="2400" baseline="-25000">
                <a:latin typeface="Arial" charset="0"/>
                <a:sym typeface="Symbol" pitchFamily="18" charset="2"/>
              </a:rPr>
              <a:t>f</a:t>
            </a:r>
            <a:r>
              <a:rPr lang="en-US" altLang="en-US" sz="2400">
                <a:latin typeface="Arial" charset="0"/>
                <a:sym typeface="Symbol" pitchFamily="18" charset="2"/>
              </a:rPr>
              <a:t>.</a:t>
            </a:r>
          </a:p>
          <a:p>
            <a:pPr>
              <a:spcBef>
                <a:spcPts val="900"/>
              </a:spcBef>
            </a:pPr>
            <a:r>
              <a:rPr lang="en-US" altLang="en-US" sz="2400" i="1">
                <a:solidFill>
                  <a:srgbClr val="000000"/>
                </a:solidFill>
                <a:latin typeface="Arial" charset="0"/>
                <a:sym typeface="Symbol" pitchFamily="18" charset="2"/>
              </a:rPr>
              <a:t>     p</a:t>
            </a:r>
            <a:r>
              <a:rPr lang="en-US" altLang="en-US" sz="2400" baseline="-25000">
                <a:solidFill>
                  <a:srgbClr val="000000"/>
                </a:solidFill>
                <a:latin typeface="Arial" charset="0"/>
                <a:sym typeface="Symbol" pitchFamily="18" charset="2"/>
              </a:rPr>
              <a:t>f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  <a:sym typeface="Symbol" pitchFamily="18" charset="2"/>
              </a:rPr>
              <a:t> = (</a:t>
            </a:r>
            <a:r>
              <a:rPr lang="en-US" altLang="en-US" sz="2400" i="1">
                <a:solidFill>
                  <a:srgbClr val="000000"/>
                </a:solidFill>
                <a:latin typeface="Arial" charset="0"/>
                <a:sym typeface="Symbol" pitchFamily="18" charset="2"/>
              </a:rPr>
              <a:t>m</a:t>
            </a:r>
            <a:r>
              <a:rPr lang="en-US" altLang="en-US" sz="2400" baseline="-25000">
                <a:solidFill>
                  <a:srgbClr val="000000"/>
                </a:solidFill>
                <a:latin typeface="Arial" charset="0"/>
                <a:sym typeface="Symbol" pitchFamily="18" charset="2"/>
              </a:rPr>
              <a:t>sand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  <a:sym typeface="Symbol" pitchFamily="18" charset="2"/>
              </a:rPr>
              <a:t> + </a:t>
            </a:r>
            <a:r>
              <a:rPr lang="en-US" altLang="en-US" sz="2400" i="1">
                <a:solidFill>
                  <a:srgbClr val="000000"/>
                </a:solidFill>
                <a:latin typeface="Arial" charset="0"/>
                <a:sym typeface="Symbol" pitchFamily="18" charset="2"/>
              </a:rPr>
              <a:t>m</a:t>
            </a:r>
            <a:r>
              <a:rPr lang="en-US" altLang="en-US" sz="2400" baseline="-25000">
                <a:solidFill>
                  <a:srgbClr val="000000"/>
                </a:solidFill>
                <a:latin typeface="Arial" charset="0"/>
                <a:sym typeface="Symbol" pitchFamily="18" charset="2"/>
              </a:rPr>
              <a:t>car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  <a:sym typeface="Symbol" pitchFamily="18" charset="2"/>
              </a:rPr>
              <a:t>) </a:t>
            </a:r>
            <a:r>
              <a:rPr lang="en-US" altLang="en-US" sz="2400" i="1">
                <a:solidFill>
                  <a:srgbClr val="000000"/>
                </a:solidFill>
                <a:latin typeface="Arial" charset="0"/>
                <a:sym typeface="Symbol" pitchFamily="18" charset="2"/>
              </a:rPr>
              <a:t>v</a:t>
            </a:r>
            <a:r>
              <a:rPr lang="en-US" altLang="en-US" sz="2400" baseline="-25000">
                <a:solidFill>
                  <a:srgbClr val="000000"/>
                </a:solidFill>
                <a:latin typeface="Arial" charset="0"/>
                <a:sym typeface="Symbol" pitchFamily="18" charset="2"/>
              </a:rPr>
              <a:t>f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  <a:sym typeface="Symbol" pitchFamily="18" charset="2"/>
              </a:rPr>
              <a:t> = (2500 + 1500) </a:t>
            </a:r>
            <a:r>
              <a:rPr lang="en-US" altLang="en-US" sz="2400" i="1">
                <a:solidFill>
                  <a:srgbClr val="000000"/>
                </a:solidFill>
                <a:latin typeface="Arial" charset="0"/>
                <a:sym typeface="Symbol" pitchFamily="18" charset="2"/>
              </a:rPr>
              <a:t>v</a:t>
            </a:r>
            <a:r>
              <a:rPr lang="en-US" altLang="en-US" sz="2400" baseline="-25000">
                <a:solidFill>
                  <a:srgbClr val="000000"/>
                </a:solidFill>
                <a:latin typeface="Arial" charset="0"/>
                <a:sym typeface="Symbol" pitchFamily="18" charset="2"/>
              </a:rPr>
              <a:t>f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  <a:sym typeface="Symbol" pitchFamily="18" charset="2"/>
              </a:rPr>
              <a:t> = 4000 </a:t>
            </a:r>
            <a:r>
              <a:rPr lang="en-US" altLang="en-US" sz="2400" i="1">
                <a:solidFill>
                  <a:srgbClr val="000000"/>
                </a:solidFill>
                <a:latin typeface="Arial" charset="0"/>
                <a:sym typeface="Symbol" pitchFamily="18" charset="2"/>
              </a:rPr>
              <a:t>v</a:t>
            </a:r>
            <a:r>
              <a:rPr lang="en-US" altLang="en-US" sz="2400" baseline="-25000">
                <a:solidFill>
                  <a:srgbClr val="000000"/>
                </a:solidFill>
                <a:latin typeface="Arial" charset="0"/>
                <a:sym typeface="Symbol" pitchFamily="18" charset="2"/>
              </a:rPr>
              <a:t>f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  <a:sym typeface="Symbol" pitchFamily="18" charset="2"/>
              </a:rPr>
              <a:t>.</a:t>
            </a:r>
          </a:p>
          <a:p>
            <a:pPr>
              <a:spcBef>
                <a:spcPts val="900"/>
              </a:spcBef>
            </a:pPr>
            <a:r>
              <a:rPr lang="en-US" altLang="en-US" sz="2400">
                <a:solidFill>
                  <a:srgbClr val="000000"/>
                </a:solidFill>
                <a:latin typeface="Arial" charset="0"/>
                <a:sym typeface="Symbol" pitchFamily="18" charset="2"/>
              </a:rPr>
              <a:t>7500 = 4000 </a:t>
            </a:r>
            <a:r>
              <a:rPr lang="en-US" altLang="en-US" sz="2400" i="1">
                <a:solidFill>
                  <a:srgbClr val="000000"/>
                </a:solidFill>
                <a:latin typeface="Arial" charset="0"/>
                <a:sym typeface="Symbol" pitchFamily="18" charset="2"/>
              </a:rPr>
              <a:t>v</a:t>
            </a:r>
            <a:r>
              <a:rPr lang="en-US" altLang="en-US" sz="2400" baseline="-25000">
                <a:solidFill>
                  <a:srgbClr val="000000"/>
                </a:solidFill>
                <a:latin typeface="Arial" charset="0"/>
                <a:sym typeface="Symbol" pitchFamily="18" charset="2"/>
              </a:rPr>
              <a:t>f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  <a:sym typeface="Symbol" pitchFamily="18" charset="2"/>
              </a:rPr>
              <a:t>  </a:t>
            </a:r>
            <a:r>
              <a:rPr lang="en-US" altLang="en-US" sz="2400" i="1">
                <a:solidFill>
                  <a:srgbClr val="000000"/>
                </a:solidFill>
                <a:latin typeface="Arial" charset="0"/>
                <a:sym typeface="Symbol" pitchFamily="18" charset="2"/>
              </a:rPr>
              <a:t>v</a:t>
            </a:r>
            <a:r>
              <a:rPr lang="en-US" altLang="en-US" sz="2400" baseline="-25000">
                <a:solidFill>
                  <a:srgbClr val="000000"/>
                </a:solidFill>
                <a:latin typeface="Arial" charset="0"/>
                <a:sym typeface="Symbol" pitchFamily="18" charset="2"/>
              </a:rPr>
              <a:t>f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  <a:sym typeface="Symbol" pitchFamily="18" charset="2"/>
              </a:rPr>
              <a:t> = 1.9 ms</a:t>
            </a:r>
            <a:r>
              <a:rPr lang="en-US" altLang="en-US" sz="2400" baseline="30000">
                <a:solidFill>
                  <a:srgbClr val="000000"/>
                </a:solidFill>
                <a:latin typeface="Arial" charset="0"/>
                <a:sym typeface="Symbol" pitchFamily="18" charset="2"/>
              </a:rPr>
              <a:t>-1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  <a:sym typeface="Symbol" pitchFamily="18" charset="2"/>
              </a:rPr>
              <a:t>.</a:t>
            </a:r>
          </a:p>
        </p:txBody>
      </p:sp>
      <p:sp>
        <p:nvSpPr>
          <p:cNvPr id="11" name="Trapezoid 10"/>
          <p:cNvSpPr/>
          <p:nvPr/>
        </p:nvSpPr>
        <p:spPr>
          <a:xfrm flipV="1">
            <a:off x="5724525" y="2841625"/>
            <a:ext cx="1168400" cy="1084263"/>
          </a:xfrm>
          <a:prstGeom prst="trapezoid">
            <a:avLst>
              <a:gd name="adj" fmla="val 38861"/>
            </a:avLst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Trapezoid 11"/>
          <p:cNvSpPr/>
          <p:nvPr/>
        </p:nvSpPr>
        <p:spPr>
          <a:xfrm flipV="1">
            <a:off x="5753100" y="2870200"/>
            <a:ext cx="1111250" cy="1082675"/>
          </a:xfrm>
          <a:prstGeom prst="trapezoid">
            <a:avLst>
              <a:gd name="adj" fmla="val 40587"/>
            </a:avLst>
          </a:prstGeom>
          <a:blipFill>
            <a:blip r:embed="rId5" cstate="print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1751" name="Group 14"/>
          <p:cNvGrpSpPr>
            <a:grpSpLocks/>
          </p:cNvGrpSpPr>
          <p:nvPr/>
        </p:nvGrpSpPr>
        <p:grpSpPr bwMode="auto">
          <a:xfrm>
            <a:off x="839788" y="1981200"/>
            <a:ext cx="7464425" cy="830263"/>
            <a:chOff x="839788" y="5399088"/>
            <a:chExt cx="7464425" cy="830997"/>
          </a:xfrm>
        </p:grpSpPr>
        <p:sp>
          <p:nvSpPr>
            <p:cNvPr id="16" name="Rectangle 119"/>
            <p:cNvSpPr>
              <a:spLocks noChangeArrowheads="1"/>
            </p:cNvSpPr>
            <p:nvPr/>
          </p:nvSpPr>
          <p:spPr bwMode="auto">
            <a:xfrm>
              <a:off x="976313" y="5464234"/>
              <a:ext cx="4210050" cy="320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altLang="en-US" sz="2400" dirty="0">
                  <a:latin typeface="+mn-lt"/>
                </a:rPr>
                <a:t>If</a:t>
              </a:r>
              <a:r>
                <a:rPr lang="en-US" altLang="en-US" sz="2400" i="1" dirty="0">
                  <a:latin typeface="+mn-lt"/>
                </a:rPr>
                <a:t> </a:t>
              </a:r>
              <a:r>
                <a:rPr lang="en-US" altLang="en-US" sz="2400" i="1" dirty="0" err="1">
                  <a:latin typeface="+mn-lt"/>
                </a:rPr>
                <a:t>F</a:t>
              </a:r>
              <a:r>
                <a:rPr lang="en-US" altLang="en-US" sz="2400" baseline="-25000" dirty="0" err="1">
                  <a:latin typeface="+mn-lt"/>
                </a:rPr>
                <a:t>ext</a:t>
              </a:r>
              <a:r>
                <a:rPr lang="en-US" altLang="en-US" sz="2400" dirty="0">
                  <a:latin typeface="+mn-lt"/>
                </a:rPr>
                <a:t> = 0 then </a:t>
              </a:r>
              <a:r>
                <a:rPr lang="en-US" altLang="en-US" sz="2400" i="1" dirty="0">
                  <a:latin typeface="+mn-lt"/>
                  <a:cs typeface="Courier New" pitchFamily="49" charset="0"/>
                </a:rPr>
                <a:t>p</a:t>
              </a:r>
              <a:r>
                <a:rPr lang="en-US" altLang="en-US" sz="2400" dirty="0">
                  <a:latin typeface="+mn-lt"/>
                  <a:cs typeface="Courier New" pitchFamily="49" charset="0"/>
                </a:rPr>
                <a:t> = CONST</a:t>
              </a:r>
              <a:endParaRPr lang="en-US" altLang="en-US" sz="2400" i="1" dirty="0">
                <a:latin typeface="+mn-lt"/>
              </a:endParaRPr>
            </a:p>
          </p:txBody>
        </p:sp>
        <p:sp>
          <p:nvSpPr>
            <p:cNvPr id="18" name="Text Box 120"/>
            <p:cNvSpPr txBox="1">
              <a:spLocks noChangeArrowheads="1"/>
            </p:cNvSpPr>
            <p:nvPr/>
          </p:nvSpPr>
          <p:spPr bwMode="auto">
            <a:xfrm>
              <a:off x="5541963" y="5399088"/>
              <a:ext cx="2762250" cy="830997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en-US" sz="2400" dirty="0">
                  <a:solidFill>
                    <a:schemeClr val="bg1"/>
                  </a:solidFill>
                  <a:latin typeface="+mn-lt"/>
                </a:rPr>
                <a:t>conservation of linear momentum</a:t>
              </a:r>
            </a:p>
          </p:txBody>
        </p:sp>
        <p:sp>
          <p:nvSpPr>
            <p:cNvPr id="19" name="Rectangle 121"/>
            <p:cNvSpPr>
              <a:spLocks noChangeArrowheads="1"/>
            </p:cNvSpPr>
            <p:nvPr/>
          </p:nvSpPr>
          <p:spPr bwMode="auto">
            <a:xfrm>
              <a:off x="839788" y="5402266"/>
              <a:ext cx="7462837" cy="8151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altLang="en-US" sz="2400">
                <a:latin typeface="+mn-lt"/>
              </a:endParaRPr>
            </a:p>
          </p:txBody>
        </p:sp>
      </p:grpSp>
      <p:pic>
        <p:nvPicPr>
          <p:cNvPr id="31752" name="Picture 1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ED1C24"/>
              </a:clrFrom>
              <a:clrTo>
                <a:srgbClr val="ED1C2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0538" y="3919538"/>
            <a:ext cx="3573462" cy="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63" y="4843463"/>
            <a:ext cx="91344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2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2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2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2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25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25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25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25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25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25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13763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400" i="1" dirty="0">
                <a:solidFill>
                  <a:srgbClr val="333399"/>
                </a:solidFill>
                <a:latin typeface="Arial"/>
              </a:rPr>
              <a:t>Conservation of linear momentum </a:t>
            </a:r>
          </a:p>
          <a:p>
            <a:pPr>
              <a:spcBef>
                <a:spcPct val="20000"/>
              </a:spcBef>
              <a:defRPr/>
            </a:pPr>
            <a:r>
              <a:rPr lang="en-US" altLang="en-US" sz="2400" dirty="0">
                <a:latin typeface="+mn-lt"/>
              </a:rPr>
              <a:t>	</a:t>
            </a:r>
          </a:p>
          <a:p>
            <a:pPr>
              <a:spcBef>
                <a:spcPct val="20000"/>
              </a:spcBef>
              <a:defRPr/>
            </a:pPr>
            <a:endParaRPr lang="en-US" altLang="en-US" sz="2400" dirty="0">
              <a:latin typeface="+mn-lt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>
                <a:solidFill>
                  <a:srgbClr val="000000"/>
                </a:solidFill>
              </a:rPr>
              <a:t>Topic 2: Mechanics</a:t>
            </a:r>
            <a:br>
              <a:rPr lang="en-US" altLang="en-US" sz="2800" b="1" smtClean="0">
                <a:solidFill>
                  <a:srgbClr val="000000"/>
                </a:solidFill>
              </a:rPr>
            </a:br>
            <a:r>
              <a:rPr lang="en-US" altLang="en-US" sz="2800" smtClean="0">
                <a:solidFill>
                  <a:srgbClr val="000000"/>
                </a:solidFill>
              </a:rPr>
              <a:t>2.4 – Momentum and impulse</a:t>
            </a:r>
            <a:endParaRPr lang="en-US" altLang="en-US" sz="2400" smtClean="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362511" name="Rectangle 15"/>
          <p:cNvSpPr>
            <a:spLocks noChangeArrowheads="1"/>
          </p:cNvSpPr>
          <p:nvPr/>
        </p:nvSpPr>
        <p:spPr bwMode="auto">
          <a:xfrm>
            <a:off x="698500" y="2911475"/>
            <a:ext cx="7761288" cy="394652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sz="2400">
                <a:latin typeface="Arial" charset="0"/>
                <a:sym typeface="Symbol" pitchFamily="18" charset="2"/>
              </a:rPr>
              <a:t>EXAMPLE: A 2500-kg gondola car                                       traveling at 3.0 ms</a:t>
            </a:r>
            <a:r>
              <a:rPr lang="en-US" altLang="en-US" sz="2400" baseline="30000">
                <a:latin typeface="Arial" charset="0"/>
                <a:sym typeface="Symbol" pitchFamily="18" charset="2"/>
              </a:rPr>
              <a:t>-1</a:t>
            </a:r>
            <a:r>
              <a:rPr lang="en-US" altLang="en-US" sz="2400">
                <a:latin typeface="Arial" charset="0"/>
                <a:sym typeface="Symbol" pitchFamily="18" charset="2"/>
              </a:rPr>
              <a:t> has 1500-kg                                                  of sand dropped into it as it travels                                                            by. If the dump lasts 4.5 s, what is                                     the average force on the car?</a:t>
            </a:r>
          </a:p>
          <a:p>
            <a:pPr>
              <a:spcBef>
                <a:spcPts val="1800"/>
              </a:spcBef>
            </a:pPr>
            <a:r>
              <a:rPr lang="en-US" altLang="en-US" sz="2400">
                <a:latin typeface="Arial" charset="0"/>
                <a:sym typeface="Symbol" pitchFamily="18" charset="2"/>
              </a:rPr>
              <a:t>SOLUTION: Use </a:t>
            </a:r>
            <a:r>
              <a:rPr lang="en-US" altLang="en-US" sz="2400" i="1">
                <a:latin typeface="Arial" charset="0"/>
              </a:rPr>
              <a:t>F</a:t>
            </a:r>
            <a:r>
              <a:rPr lang="en-US" altLang="en-US" sz="2400" baseline="-25000">
                <a:latin typeface="Arial" charset="0"/>
              </a:rPr>
              <a:t>net</a:t>
            </a:r>
            <a:r>
              <a:rPr lang="en-US" altLang="en-US" sz="2400">
                <a:latin typeface="Arial" charset="0"/>
              </a:rPr>
              <a:t> = </a:t>
            </a:r>
            <a:r>
              <a:rPr lang="en-US" sz="2400">
                <a:latin typeface="Arial" charset="0"/>
                <a:sym typeface="Symbol" pitchFamily="18" charset="2"/>
              </a:rPr>
              <a:t></a:t>
            </a:r>
            <a:r>
              <a:rPr lang="en-US" altLang="en-US" sz="2400" i="1">
                <a:latin typeface="Arial" charset="0"/>
              </a:rPr>
              <a:t>p /</a:t>
            </a:r>
            <a:r>
              <a:rPr lang="en-US" altLang="en-US" sz="2400">
                <a:latin typeface="Arial" charset="0"/>
              </a:rPr>
              <a:t> </a:t>
            </a:r>
            <a:r>
              <a:rPr lang="en-US" sz="2400">
                <a:latin typeface="Arial" charset="0"/>
                <a:sym typeface="Symbol" pitchFamily="18" charset="2"/>
              </a:rPr>
              <a:t></a:t>
            </a:r>
            <a:r>
              <a:rPr lang="en-US" altLang="en-US" sz="2400" i="1">
                <a:latin typeface="Arial" charset="0"/>
              </a:rPr>
              <a:t>t</a:t>
            </a:r>
            <a:r>
              <a:rPr lang="en-US" altLang="en-US" sz="2400">
                <a:latin typeface="Arial" charset="0"/>
                <a:sym typeface="Symbol" pitchFamily="18" charset="2"/>
              </a:rPr>
              <a:t>:</a:t>
            </a:r>
          </a:p>
          <a:p>
            <a:pPr>
              <a:spcBef>
                <a:spcPts val="300"/>
              </a:spcBef>
            </a:pPr>
            <a:r>
              <a:rPr lang="en-US" altLang="en-US" sz="2400" i="1">
                <a:latin typeface="Arial" charset="0"/>
                <a:sym typeface="Symbol" pitchFamily="18" charset="2"/>
              </a:rPr>
              <a:t>    </a:t>
            </a:r>
            <a:r>
              <a:rPr lang="en-US" altLang="en-US" sz="2400" i="1" baseline="-25000">
                <a:latin typeface="Arial" charset="0"/>
                <a:sym typeface="Symbol" pitchFamily="18" charset="2"/>
              </a:rPr>
              <a:t> </a:t>
            </a:r>
            <a:r>
              <a:rPr lang="en-US" altLang="en-US" sz="2400" i="1">
                <a:latin typeface="Arial" charset="0"/>
                <a:sym typeface="Symbol" pitchFamily="18" charset="2"/>
              </a:rPr>
              <a:t>p</a:t>
            </a:r>
            <a:r>
              <a:rPr lang="en-US" altLang="en-US" sz="2400" baseline="-25000">
                <a:latin typeface="Arial" charset="0"/>
                <a:sym typeface="Symbol" pitchFamily="18" charset="2"/>
              </a:rPr>
              <a:t>0</a:t>
            </a:r>
            <a:r>
              <a:rPr lang="en-US" altLang="en-US" sz="2400">
                <a:latin typeface="Arial" charset="0"/>
                <a:sym typeface="Symbol" pitchFamily="18" charset="2"/>
              </a:rPr>
              <a:t> = 7500 kgms</a:t>
            </a:r>
            <a:r>
              <a:rPr lang="en-US" altLang="en-US" sz="2400" baseline="30000">
                <a:latin typeface="Arial" charset="0"/>
                <a:sym typeface="Symbol" pitchFamily="18" charset="2"/>
              </a:rPr>
              <a:t>-1</a:t>
            </a:r>
            <a:r>
              <a:rPr lang="en-US" altLang="en-US" sz="2400">
                <a:latin typeface="Arial" charset="0"/>
                <a:sym typeface="Symbol" pitchFamily="18" charset="2"/>
              </a:rPr>
              <a:t> = </a:t>
            </a:r>
            <a:r>
              <a:rPr lang="en-US" altLang="en-US" sz="2400" i="1">
                <a:latin typeface="Arial" charset="0"/>
                <a:sym typeface="Symbol" pitchFamily="18" charset="2"/>
              </a:rPr>
              <a:t>p</a:t>
            </a:r>
            <a:r>
              <a:rPr lang="en-US" altLang="en-US" sz="2400" baseline="-25000">
                <a:latin typeface="Arial" charset="0"/>
                <a:sym typeface="Symbol" pitchFamily="18" charset="2"/>
              </a:rPr>
              <a:t>f</a:t>
            </a:r>
            <a:r>
              <a:rPr lang="en-US" altLang="en-US" sz="2400">
                <a:latin typeface="Arial" charset="0"/>
                <a:sym typeface="Symbol" pitchFamily="18" charset="2"/>
              </a:rPr>
              <a:t>.</a:t>
            </a:r>
          </a:p>
          <a:p>
            <a:pPr>
              <a:spcBef>
                <a:spcPts val="900"/>
              </a:spcBef>
            </a:pPr>
            <a:r>
              <a:rPr lang="en-US" altLang="en-US" sz="2400" i="1">
                <a:solidFill>
                  <a:srgbClr val="000000"/>
                </a:solidFill>
                <a:latin typeface="Arial" charset="0"/>
                <a:sym typeface="Symbol" pitchFamily="18" charset="2"/>
              </a:rPr>
              <a:t>     p</a:t>
            </a:r>
            <a:r>
              <a:rPr lang="en-US" altLang="en-US" sz="2400" baseline="-25000">
                <a:solidFill>
                  <a:srgbClr val="000000"/>
                </a:solidFill>
                <a:latin typeface="Arial" charset="0"/>
                <a:sym typeface="Symbol" pitchFamily="18" charset="2"/>
              </a:rPr>
              <a:t>f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  <a:sym typeface="Symbol" pitchFamily="18" charset="2"/>
              </a:rPr>
              <a:t> = (</a:t>
            </a:r>
            <a:r>
              <a:rPr lang="en-US" altLang="en-US" sz="2400" i="1">
                <a:solidFill>
                  <a:srgbClr val="000000"/>
                </a:solidFill>
                <a:latin typeface="Arial" charset="0"/>
                <a:sym typeface="Symbol" pitchFamily="18" charset="2"/>
              </a:rPr>
              <a:t>m</a:t>
            </a:r>
            <a:r>
              <a:rPr lang="en-US" altLang="en-US" sz="2400" baseline="-25000">
                <a:solidFill>
                  <a:srgbClr val="000000"/>
                </a:solidFill>
                <a:latin typeface="Arial" charset="0"/>
                <a:sym typeface="Symbol" pitchFamily="18" charset="2"/>
              </a:rPr>
              <a:t>sand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  <a:sym typeface="Symbol" pitchFamily="18" charset="2"/>
              </a:rPr>
              <a:t> + </a:t>
            </a:r>
            <a:r>
              <a:rPr lang="en-US" altLang="en-US" sz="2400" i="1">
                <a:solidFill>
                  <a:srgbClr val="000000"/>
                </a:solidFill>
                <a:latin typeface="Arial" charset="0"/>
                <a:sym typeface="Symbol" pitchFamily="18" charset="2"/>
              </a:rPr>
              <a:t>m</a:t>
            </a:r>
            <a:r>
              <a:rPr lang="en-US" altLang="en-US" sz="2400" baseline="-25000">
                <a:solidFill>
                  <a:srgbClr val="000000"/>
                </a:solidFill>
                <a:latin typeface="Arial" charset="0"/>
                <a:sym typeface="Symbol" pitchFamily="18" charset="2"/>
              </a:rPr>
              <a:t>car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  <a:sym typeface="Symbol" pitchFamily="18" charset="2"/>
              </a:rPr>
              <a:t>) </a:t>
            </a:r>
            <a:r>
              <a:rPr lang="en-US" altLang="en-US" sz="2400" i="1">
                <a:solidFill>
                  <a:srgbClr val="000000"/>
                </a:solidFill>
                <a:latin typeface="Arial" charset="0"/>
                <a:sym typeface="Symbol" pitchFamily="18" charset="2"/>
              </a:rPr>
              <a:t>v</a:t>
            </a:r>
            <a:r>
              <a:rPr lang="en-US" altLang="en-US" sz="2400" baseline="-25000">
                <a:solidFill>
                  <a:srgbClr val="000000"/>
                </a:solidFill>
                <a:latin typeface="Arial" charset="0"/>
                <a:sym typeface="Symbol" pitchFamily="18" charset="2"/>
              </a:rPr>
              <a:t>f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  <a:sym typeface="Symbol" pitchFamily="18" charset="2"/>
              </a:rPr>
              <a:t> = (2500 + 1500) </a:t>
            </a:r>
            <a:r>
              <a:rPr lang="en-US" altLang="en-US" sz="2400" i="1">
                <a:solidFill>
                  <a:srgbClr val="000000"/>
                </a:solidFill>
                <a:latin typeface="Arial" charset="0"/>
                <a:sym typeface="Symbol" pitchFamily="18" charset="2"/>
              </a:rPr>
              <a:t>v</a:t>
            </a:r>
            <a:r>
              <a:rPr lang="en-US" altLang="en-US" sz="2400" baseline="-25000">
                <a:solidFill>
                  <a:srgbClr val="000000"/>
                </a:solidFill>
                <a:latin typeface="Arial" charset="0"/>
                <a:sym typeface="Symbol" pitchFamily="18" charset="2"/>
              </a:rPr>
              <a:t>f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  <a:sym typeface="Symbol" pitchFamily="18" charset="2"/>
              </a:rPr>
              <a:t> = 4000 </a:t>
            </a:r>
            <a:r>
              <a:rPr lang="en-US" altLang="en-US" sz="2400" i="1">
                <a:solidFill>
                  <a:srgbClr val="000000"/>
                </a:solidFill>
                <a:latin typeface="Arial" charset="0"/>
                <a:sym typeface="Symbol" pitchFamily="18" charset="2"/>
              </a:rPr>
              <a:t>v</a:t>
            </a:r>
            <a:r>
              <a:rPr lang="en-US" altLang="en-US" sz="2400" baseline="-25000">
                <a:solidFill>
                  <a:srgbClr val="000000"/>
                </a:solidFill>
                <a:latin typeface="Arial" charset="0"/>
                <a:sym typeface="Symbol" pitchFamily="18" charset="2"/>
              </a:rPr>
              <a:t>f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  <a:sym typeface="Symbol" pitchFamily="18" charset="2"/>
              </a:rPr>
              <a:t>.</a:t>
            </a:r>
          </a:p>
          <a:p>
            <a:pPr>
              <a:spcBef>
                <a:spcPts val="900"/>
              </a:spcBef>
            </a:pPr>
            <a:r>
              <a:rPr lang="en-US" altLang="en-US" sz="2400">
                <a:solidFill>
                  <a:srgbClr val="000000"/>
                </a:solidFill>
                <a:latin typeface="Arial" charset="0"/>
                <a:sym typeface="Symbol" pitchFamily="18" charset="2"/>
              </a:rPr>
              <a:t>7500 = 4000 </a:t>
            </a:r>
            <a:r>
              <a:rPr lang="en-US" altLang="en-US" sz="2400" i="1">
                <a:solidFill>
                  <a:srgbClr val="000000"/>
                </a:solidFill>
                <a:latin typeface="Arial" charset="0"/>
                <a:sym typeface="Symbol" pitchFamily="18" charset="2"/>
              </a:rPr>
              <a:t>v</a:t>
            </a:r>
            <a:r>
              <a:rPr lang="en-US" altLang="en-US" sz="2400" baseline="-25000">
                <a:solidFill>
                  <a:srgbClr val="000000"/>
                </a:solidFill>
                <a:latin typeface="Arial" charset="0"/>
                <a:sym typeface="Symbol" pitchFamily="18" charset="2"/>
              </a:rPr>
              <a:t>f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  <a:sym typeface="Symbol" pitchFamily="18" charset="2"/>
              </a:rPr>
              <a:t>  </a:t>
            </a:r>
            <a:r>
              <a:rPr lang="en-US" altLang="en-US" sz="2400" i="1">
                <a:solidFill>
                  <a:srgbClr val="000000"/>
                </a:solidFill>
                <a:latin typeface="Arial" charset="0"/>
                <a:sym typeface="Symbol" pitchFamily="18" charset="2"/>
              </a:rPr>
              <a:t>v</a:t>
            </a:r>
            <a:r>
              <a:rPr lang="en-US" altLang="en-US" sz="2400" baseline="-25000">
                <a:solidFill>
                  <a:srgbClr val="000000"/>
                </a:solidFill>
                <a:latin typeface="Arial" charset="0"/>
                <a:sym typeface="Symbol" pitchFamily="18" charset="2"/>
              </a:rPr>
              <a:t>f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  <a:sym typeface="Symbol" pitchFamily="18" charset="2"/>
              </a:rPr>
              <a:t> = 1.9 ms</a:t>
            </a:r>
            <a:r>
              <a:rPr lang="en-US" altLang="en-US" sz="2400" baseline="30000">
                <a:solidFill>
                  <a:srgbClr val="000000"/>
                </a:solidFill>
                <a:latin typeface="Arial" charset="0"/>
                <a:sym typeface="Symbol" pitchFamily="18" charset="2"/>
              </a:rPr>
              <a:t>-1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  <a:sym typeface="Symbol" pitchFamily="18" charset="2"/>
              </a:rPr>
              <a:t>.</a:t>
            </a:r>
          </a:p>
        </p:txBody>
      </p:sp>
      <p:sp>
        <p:nvSpPr>
          <p:cNvPr id="11" name="Trapezoid 10"/>
          <p:cNvSpPr/>
          <p:nvPr/>
        </p:nvSpPr>
        <p:spPr>
          <a:xfrm flipV="1">
            <a:off x="5724525" y="2841625"/>
            <a:ext cx="1168400" cy="1084263"/>
          </a:xfrm>
          <a:prstGeom prst="trapezoid">
            <a:avLst>
              <a:gd name="adj" fmla="val 38861"/>
            </a:avLst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Trapezoid 11"/>
          <p:cNvSpPr/>
          <p:nvPr/>
        </p:nvSpPr>
        <p:spPr>
          <a:xfrm flipV="1">
            <a:off x="5753100" y="2870200"/>
            <a:ext cx="1111250" cy="1082675"/>
          </a:xfrm>
          <a:prstGeom prst="trapezoid">
            <a:avLst>
              <a:gd name="adj" fmla="val 40587"/>
            </a:avLst>
          </a:prstGeom>
          <a:blipFill>
            <a:blip r:embed="rId5" cstate="print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2777" name="Group 14"/>
          <p:cNvGrpSpPr>
            <a:grpSpLocks/>
          </p:cNvGrpSpPr>
          <p:nvPr/>
        </p:nvGrpSpPr>
        <p:grpSpPr bwMode="auto">
          <a:xfrm>
            <a:off x="839788" y="1981200"/>
            <a:ext cx="7464425" cy="830263"/>
            <a:chOff x="839788" y="5399088"/>
            <a:chExt cx="7464425" cy="830997"/>
          </a:xfrm>
        </p:grpSpPr>
        <p:sp>
          <p:nvSpPr>
            <p:cNvPr id="16" name="Rectangle 119"/>
            <p:cNvSpPr>
              <a:spLocks noChangeArrowheads="1"/>
            </p:cNvSpPr>
            <p:nvPr/>
          </p:nvSpPr>
          <p:spPr bwMode="auto">
            <a:xfrm>
              <a:off x="976313" y="5464234"/>
              <a:ext cx="4210050" cy="320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altLang="en-US" sz="2400" dirty="0">
                  <a:latin typeface="+mn-lt"/>
                </a:rPr>
                <a:t>If</a:t>
              </a:r>
              <a:r>
                <a:rPr lang="en-US" altLang="en-US" sz="2400" i="1" dirty="0">
                  <a:latin typeface="+mn-lt"/>
                </a:rPr>
                <a:t> </a:t>
              </a:r>
              <a:r>
                <a:rPr lang="en-US" altLang="en-US" sz="2400" i="1" dirty="0" err="1">
                  <a:latin typeface="+mn-lt"/>
                </a:rPr>
                <a:t>F</a:t>
              </a:r>
              <a:r>
                <a:rPr lang="en-US" altLang="en-US" sz="2400" baseline="-25000" dirty="0" err="1">
                  <a:latin typeface="+mn-lt"/>
                </a:rPr>
                <a:t>ext</a:t>
              </a:r>
              <a:r>
                <a:rPr lang="en-US" altLang="en-US" sz="2400" dirty="0">
                  <a:latin typeface="+mn-lt"/>
                </a:rPr>
                <a:t> = 0 then </a:t>
              </a:r>
              <a:r>
                <a:rPr lang="en-US" altLang="en-US" sz="2400" i="1" dirty="0">
                  <a:latin typeface="+mn-lt"/>
                  <a:cs typeface="Courier New" pitchFamily="49" charset="0"/>
                </a:rPr>
                <a:t>p</a:t>
              </a:r>
              <a:r>
                <a:rPr lang="en-US" altLang="en-US" sz="2400" dirty="0">
                  <a:latin typeface="+mn-lt"/>
                  <a:cs typeface="Courier New" pitchFamily="49" charset="0"/>
                </a:rPr>
                <a:t> = CONST</a:t>
              </a:r>
              <a:endParaRPr lang="en-US" altLang="en-US" sz="2400" i="1" dirty="0">
                <a:latin typeface="+mn-lt"/>
              </a:endParaRPr>
            </a:p>
          </p:txBody>
        </p:sp>
        <p:sp>
          <p:nvSpPr>
            <p:cNvPr id="18" name="Text Box 120"/>
            <p:cNvSpPr txBox="1">
              <a:spLocks noChangeArrowheads="1"/>
            </p:cNvSpPr>
            <p:nvPr/>
          </p:nvSpPr>
          <p:spPr bwMode="auto">
            <a:xfrm>
              <a:off x="5541963" y="5399088"/>
              <a:ext cx="2762250" cy="830997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en-US" sz="2400" dirty="0">
                  <a:solidFill>
                    <a:schemeClr val="bg1"/>
                  </a:solidFill>
                  <a:latin typeface="+mn-lt"/>
                </a:rPr>
                <a:t>conservation of linear momentum</a:t>
              </a:r>
            </a:p>
          </p:txBody>
        </p:sp>
        <p:sp>
          <p:nvSpPr>
            <p:cNvPr id="19" name="Rectangle 121"/>
            <p:cNvSpPr>
              <a:spLocks noChangeArrowheads="1"/>
            </p:cNvSpPr>
            <p:nvPr/>
          </p:nvSpPr>
          <p:spPr bwMode="auto">
            <a:xfrm>
              <a:off x="839788" y="5402266"/>
              <a:ext cx="7462837" cy="8151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altLang="en-US" sz="2400">
                <a:latin typeface="+mn-lt"/>
              </a:endParaRPr>
            </a:p>
          </p:txBody>
        </p:sp>
      </p:grpSp>
      <p:pic>
        <p:nvPicPr>
          <p:cNvPr id="25614" name="Picture 1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ED1C24"/>
              </a:clrFrom>
              <a:clrTo>
                <a:srgbClr val="ED1C2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0538" y="3919538"/>
            <a:ext cx="3573462" cy="947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779" name="Picture 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63" y="4843463"/>
            <a:ext cx="91344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2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2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2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2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25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25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25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25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25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25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13763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400" i="1" dirty="0">
                <a:solidFill>
                  <a:srgbClr val="333399"/>
                </a:solidFill>
                <a:latin typeface="Arial"/>
              </a:rPr>
              <a:t>Conservation of linear momentum </a:t>
            </a:r>
          </a:p>
          <a:p>
            <a:pPr>
              <a:spcBef>
                <a:spcPct val="20000"/>
              </a:spcBef>
              <a:defRPr/>
            </a:pPr>
            <a:r>
              <a:rPr lang="en-US" altLang="en-US" sz="2400" dirty="0">
                <a:latin typeface="+mn-lt"/>
              </a:rPr>
              <a:t>	</a:t>
            </a:r>
          </a:p>
          <a:p>
            <a:pPr>
              <a:spcBef>
                <a:spcPct val="20000"/>
              </a:spcBef>
              <a:defRPr/>
            </a:pPr>
            <a:endParaRPr lang="en-US" altLang="en-US" sz="2400" dirty="0">
              <a:latin typeface="+mn-lt"/>
            </a:endParaRPr>
          </a:p>
        </p:txBody>
      </p:sp>
      <p:grpSp>
        <p:nvGrpSpPr>
          <p:cNvPr id="33795" name="Group 14"/>
          <p:cNvGrpSpPr>
            <a:grpSpLocks/>
          </p:cNvGrpSpPr>
          <p:nvPr/>
        </p:nvGrpSpPr>
        <p:grpSpPr bwMode="auto">
          <a:xfrm>
            <a:off x="839788" y="1981200"/>
            <a:ext cx="7464425" cy="830263"/>
            <a:chOff x="839788" y="5399088"/>
            <a:chExt cx="7464425" cy="830997"/>
          </a:xfrm>
        </p:grpSpPr>
        <p:sp>
          <p:nvSpPr>
            <p:cNvPr id="16" name="Rectangle 119"/>
            <p:cNvSpPr>
              <a:spLocks noChangeArrowheads="1"/>
            </p:cNvSpPr>
            <p:nvPr/>
          </p:nvSpPr>
          <p:spPr bwMode="auto">
            <a:xfrm>
              <a:off x="976313" y="5464234"/>
              <a:ext cx="4210050" cy="320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altLang="en-US" sz="2400" dirty="0">
                  <a:latin typeface="+mn-lt"/>
                </a:rPr>
                <a:t>If</a:t>
              </a:r>
              <a:r>
                <a:rPr lang="en-US" altLang="en-US" sz="2400" i="1" dirty="0">
                  <a:latin typeface="+mn-lt"/>
                </a:rPr>
                <a:t> </a:t>
              </a:r>
              <a:r>
                <a:rPr lang="en-US" altLang="en-US" sz="2400" i="1" dirty="0" err="1">
                  <a:latin typeface="+mn-lt"/>
                </a:rPr>
                <a:t>F</a:t>
              </a:r>
              <a:r>
                <a:rPr lang="en-US" altLang="en-US" sz="2400" baseline="-25000" dirty="0" err="1">
                  <a:latin typeface="+mn-lt"/>
                </a:rPr>
                <a:t>ext</a:t>
              </a:r>
              <a:r>
                <a:rPr lang="en-US" altLang="en-US" sz="2400" dirty="0">
                  <a:latin typeface="+mn-lt"/>
                </a:rPr>
                <a:t> = 0 then </a:t>
              </a:r>
              <a:r>
                <a:rPr lang="en-US" altLang="en-US" sz="2400" i="1" dirty="0">
                  <a:latin typeface="+mn-lt"/>
                  <a:cs typeface="Courier New" pitchFamily="49" charset="0"/>
                </a:rPr>
                <a:t>p</a:t>
              </a:r>
              <a:r>
                <a:rPr lang="en-US" altLang="en-US" sz="2400" dirty="0">
                  <a:latin typeface="+mn-lt"/>
                  <a:cs typeface="Courier New" pitchFamily="49" charset="0"/>
                </a:rPr>
                <a:t> = CONST</a:t>
              </a:r>
              <a:endParaRPr lang="en-US" altLang="en-US" sz="2400" i="1" dirty="0">
                <a:latin typeface="+mn-lt"/>
              </a:endParaRPr>
            </a:p>
          </p:txBody>
        </p:sp>
        <p:sp>
          <p:nvSpPr>
            <p:cNvPr id="18" name="Text Box 120"/>
            <p:cNvSpPr txBox="1">
              <a:spLocks noChangeArrowheads="1"/>
            </p:cNvSpPr>
            <p:nvPr/>
          </p:nvSpPr>
          <p:spPr bwMode="auto">
            <a:xfrm>
              <a:off x="5541963" y="5399088"/>
              <a:ext cx="2762250" cy="830997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en-US" sz="2400" dirty="0">
                  <a:solidFill>
                    <a:schemeClr val="bg1"/>
                  </a:solidFill>
                  <a:latin typeface="+mn-lt"/>
                </a:rPr>
                <a:t>conservation of linear momentum</a:t>
              </a:r>
            </a:p>
          </p:txBody>
        </p:sp>
        <p:sp>
          <p:nvSpPr>
            <p:cNvPr id="19" name="Rectangle 121"/>
            <p:cNvSpPr>
              <a:spLocks noChangeArrowheads="1"/>
            </p:cNvSpPr>
            <p:nvPr/>
          </p:nvSpPr>
          <p:spPr bwMode="auto">
            <a:xfrm>
              <a:off x="839788" y="5402266"/>
              <a:ext cx="7462837" cy="8151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altLang="en-US" sz="2400">
                <a:latin typeface="+mn-lt"/>
              </a:endParaRPr>
            </a:p>
          </p:txBody>
        </p:sp>
      </p:grpSp>
      <p:sp>
        <p:nvSpPr>
          <p:cNvPr id="378892" name="Rectangle 12"/>
          <p:cNvSpPr>
            <a:spLocks noChangeArrowheads="1"/>
          </p:cNvSpPr>
          <p:nvPr/>
        </p:nvSpPr>
        <p:spPr bwMode="auto">
          <a:xfrm>
            <a:off x="698500" y="2924175"/>
            <a:ext cx="7761288" cy="393382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sz="2400">
                <a:latin typeface="Arial" charset="0"/>
                <a:sym typeface="Symbol" pitchFamily="18" charset="2"/>
              </a:rPr>
              <a:t>EXAMPLE: A 12-kg block of ice is struck by a hammer so that it breaks into two pieces. The 4.0-kg piece travels travels at +16 m</a:t>
            </a:r>
            <a:r>
              <a:rPr lang="en-US" altLang="en-US" sz="2400" baseline="-25000">
                <a:latin typeface="Arial" charset="0"/>
                <a:sym typeface="Symbol" pitchFamily="18" charset="2"/>
              </a:rPr>
              <a:t> </a:t>
            </a:r>
            <a:r>
              <a:rPr lang="en-US" altLang="en-US" sz="2400">
                <a:latin typeface="Arial" charset="0"/>
                <a:sym typeface="Symbol" pitchFamily="18" charset="2"/>
              </a:rPr>
              <a:t>s</a:t>
            </a:r>
            <a:r>
              <a:rPr lang="en-US" altLang="en-US" sz="2400" baseline="30000">
                <a:latin typeface="Arial" charset="0"/>
                <a:sym typeface="Symbol" pitchFamily="18" charset="2"/>
              </a:rPr>
              <a:t>-1</a:t>
            </a:r>
            <a:r>
              <a:rPr lang="en-US" altLang="en-US" sz="2400">
                <a:latin typeface="Arial" charset="0"/>
                <a:sym typeface="Symbol" pitchFamily="18" charset="2"/>
              </a:rPr>
              <a:t> in the x-direction. What is the velocity of the other piece? </a:t>
            </a:r>
          </a:p>
          <a:p>
            <a:pPr>
              <a:spcBef>
                <a:spcPct val="20000"/>
              </a:spcBef>
            </a:pPr>
            <a:r>
              <a:rPr lang="en-US" altLang="en-US" sz="2400">
                <a:latin typeface="Arial" charset="0"/>
              </a:rPr>
              <a:t>SOLUTION: 	Make before/after sketches! </a:t>
            </a:r>
            <a:endParaRPr lang="en-US" altLang="en-US" sz="2400">
              <a:latin typeface="Arial" charset="0"/>
              <a:sym typeface="Symbol" pitchFamily="18" charset="2"/>
            </a:endParaRPr>
          </a:p>
          <a:p>
            <a:pPr>
              <a:spcBef>
                <a:spcPct val="20000"/>
              </a:spcBef>
              <a:buFont typeface="Symbol" pitchFamily="18" charset="2"/>
              <a:buChar char="·"/>
            </a:pPr>
            <a:r>
              <a:rPr lang="en-US" altLang="en-US" sz="2400">
                <a:latin typeface="Arial" charset="0"/>
                <a:sym typeface="Symbol" pitchFamily="18" charset="2"/>
              </a:rPr>
              <a:t>The initial momentum of the two is 0.</a:t>
            </a:r>
          </a:p>
          <a:p>
            <a:pPr>
              <a:spcBef>
                <a:spcPct val="20000"/>
              </a:spcBef>
              <a:buFont typeface="Symbol" pitchFamily="18" charset="2"/>
              <a:buChar char="·"/>
            </a:pPr>
            <a:r>
              <a:rPr lang="en-US" altLang="en-US" sz="2400">
                <a:latin typeface="Arial" charset="0"/>
                <a:sym typeface="Symbol" pitchFamily="18" charset="2"/>
              </a:rPr>
              <a:t>From </a:t>
            </a:r>
            <a:r>
              <a:rPr lang="en-US" altLang="en-US" sz="2400" i="1">
                <a:latin typeface="Arial" charset="0"/>
                <a:sym typeface="Symbol" pitchFamily="18" charset="2"/>
              </a:rPr>
              <a:t>p</a:t>
            </a:r>
            <a:r>
              <a:rPr lang="en-US" altLang="en-US" sz="2400">
                <a:latin typeface="Arial" charset="0"/>
                <a:sym typeface="Symbol" pitchFamily="18" charset="2"/>
              </a:rPr>
              <a:t> = CONST</a:t>
            </a:r>
            <a:r>
              <a:rPr lang="en-US" altLang="en-US" sz="2400" i="1">
                <a:latin typeface="Arial" charset="0"/>
              </a:rPr>
              <a:t> </a:t>
            </a:r>
            <a:r>
              <a:rPr lang="en-US" altLang="en-US" sz="2400">
                <a:latin typeface="Arial" charset="0"/>
              </a:rPr>
              <a:t>we have</a:t>
            </a:r>
            <a:r>
              <a:rPr lang="en-US" altLang="en-US" sz="2400" i="1">
                <a:latin typeface="Arial" charset="0"/>
              </a:rPr>
              <a:t> p</a:t>
            </a:r>
            <a:r>
              <a:rPr lang="en-US" altLang="en-US" sz="2400" baseline="-25000">
                <a:latin typeface="Arial" charset="0"/>
              </a:rPr>
              <a:t>0</a:t>
            </a:r>
            <a:r>
              <a:rPr lang="en-US" altLang="en-US" sz="2400">
                <a:latin typeface="Arial" charset="0"/>
              </a:rPr>
              <a:t> = </a:t>
            </a:r>
            <a:r>
              <a:rPr lang="en-US" altLang="en-US" sz="2400" i="1">
                <a:latin typeface="Arial" charset="0"/>
              </a:rPr>
              <a:t>p</a:t>
            </a:r>
            <a:r>
              <a:rPr lang="en-US" altLang="en-US" sz="2400" baseline="-25000">
                <a:latin typeface="Arial" charset="0"/>
              </a:rPr>
              <a:t>f</a:t>
            </a:r>
            <a:r>
              <a:rPr lang="en-US" altLang="en-US" sz="2400">
                <a:latin typeface="Arial" charset="0"/>
              </a:rPr>
              <a:t>.</a:t>
            </a:r>
            <a:r>
              <a:rPr lang="en-US" altLang="en-US" sz="2400" i="1">
                <a:latin typeface="Arial" charset="0"/>
              </a:rPr>
              <a:t> </a:t>
            </a:r>
          </a:p>
          <a:p>
            <a:pPr>
              <a:spcBef>
                <a:spcPct val="20000"/>
              </a:spcBef>
              <a:buFont typeface="Symbol" pitchFamily="18" charset="2"/>
              <a:buChar char="·"/>
            </a:pPr>
            <a:r>
              <a:rPr lang="en-US" altLang="en-US" sz="2400">
                <a:latin typeface="Arial" charset="0"/>
              </a:rPr>
              <a:t>Since </a:t>
            </a:r>
            <a:r>
              <a:rPr lang="en-US" altLang="en-US" sz="2400" i="1">
                <a:latin typeface="Arial" charset="0"/>
              </a:rPr>
              <a:t>p</a:t>
            </a:r>
            <a:r>
              <a:rPr lang="en-US" altLang="en-US" sz="2400">
                <a:latin typeface="Arial" charset="0"/>
              </a:rPr>
              <a:t> = </a:t>
            </a:r>
            <a:r>
              <a:rPr lang="en-US" altLang="en-US" sz="2400" i="1">
                <a:latin typeface="Arial" charset="0"/>
              </a:rPr>
              <a:t>mv</a:t>
            </a:r>
            <a:r>
              <a:rPr lang="en-US" altLang="en-US" sz="2400">
                <a:latin typeface="Arial" charset="0"/>
              </a:rPr>
              <a:t>, we see that </a:t>
            </a:r>
          </a:p>
          <a:p>
            <a:pPr>
              <a:spcBef>
                <a:spcPct val="20000"/>
              </a:spcBef>
              <a:buFont typeface="Symbol" pitchFamily="18" charset="2"/>
              <a:buNone/>
            </a:pPr>
            <a:r>
              <a:rPr lang="en-US" altLang="en-US" sz="2400">
                <a:latin typeface="Arial" charset="0"/>
              </a:rPr>
              <a:t>           (8 + 4)(0) = 8</a:t>
            </a:r>
            <a:r>
              <a:rPr lang="en-US" altLang="en-US" sz="2400" i="1">
                <a:latin typeface="Arial" charset="0"/>
              </a:rPr>
              <a:t>v</a:t>
            </a:r>
            <a:r>
              <a:rPr lang="en-US" altLang="en-US" sz="2400">
                <a:latin typeface="Arial" charset="0"/>
              </a:rPr>
              <a:t> + 4(16) </a:t>
            </a:r>
            <a:r>
              <a:rPr lang="en-US" altLang="en-US" sz="2400">
                <a:latin typeface="Arial" charset="0"/>
                <a:sym typeface="Symbol" pitchFamily="18" charset="2"/>
              </a:rPr>
              <a:t></a:t>
            </a:r>
            <a:r>
              <a:rPr lang="en-US" altLang="en-US" sz="2400">
                <a:latin typeface="Arial" charset="0"/>
              </a:rPr>
              <a:t> </a:t>
            </a:r>
            <a:r>
              <a:rPr lang="en-US" altLang="en-US" sz="2400" i="1">
                <a:latin typeface="Arial" charset="0"/>
              </a:rPr>
              <a:t>v</a:t>
            </a:r>
            <a:r>
              <a:rPr lang="en-US" altLang="en-US" sz="2400">
                <a:latin typeface="Arial" charset="0"/>
              </a:rPr>
              <a:t> = -8.0 m</a:t>
            </a:r>
            <a:r>
              <a:rPr lang="en-US" altLang="en-US" sz="2400" baseline="-25000">
                <a:latin typeface="Arial" charset="0"/>
              </a:rPr>
              <a:t> </a:t>
            </a:r>
            <a:r>
              <a:rPr lang="en-US" altLang="en-US" sz="2400">
                <a:latin typeface="Arial" charset="0"/>
              </a:rPr>
              <a:t>s</a:t>
            </a:r>
            <a:r>
              <a:rPr lang="en-US" altLang="en-US" sz="2400" baseline="30000">
                <a:latin typeface="Arial" charset="0"/>
              </a:rPr>
              <a:t>-1</a:t>
            </a:r>
            <a:r>
              <a:rPr lang="en-US" altLang="en-US" sz="2400">
                <a:latin typeface="Arial" charset="0"/>
              </a:rPr>
              <a:t>.        </a:t>
            </a:r>
          </a:p>
        </p:txBody>
      </p:sp>
      <p:sp>
        <p:nvSpPr>
          <p:cNvPr id="378893" name="Rectangle 13"/>
          <p:cNvSpPr>
            <a:spLocks noChangeArrowheads="1"/>
          </p:cNvSpPr>
          <p:nvPr/>
        </p:nvSpPr>
        <p:spPr bwMode="auto">
          <a:xfrm>
            <a:off x="6437313" y="458788"/>
            <a:ext cx="468312" cy="468312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Wirefram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 altLang="en-US"/>
          </a:p>
        </p:txBody>
      </p:sp>
      <p:sp>
        <p:nvSpPr>
          <p:cNvPr id="378894" name="Rectangle 14"/>
          <p:cNvSpPr>
            <a:spLocks noChangeArrowheads="1"/>
          </p:cNvSpPr>
          <p:nvPr/>
        </p:nvSpPr>
        <p:spPr bwMode="auto">
          <a:xfrm>
            <a:off x="6907213" y="461963"/>
            <a:ext cx="276225" cy="468312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Wirefram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 altLang="en-US"/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7051675" y="4365625"/>
            <a:ext cx="468313" cy="471488"/>
            <a:chOff x="3245" y="2918"/>
            <a:chExt cx="295" cy="297"/>
          </a:xfrm>
        </p:grpSpPr>
        <p:sp>
          <p:nvSpPr>
            <p:cNvPr id="33822" name="Rectangle 18"/>
            <p:cNvSpPr>
              <a:spLocks noChangeArrowheads="1"/>
            </p:cNvSpPr>
            <p:nvPr/>
          </p:nvSpPr>
          <p:spPr bwMode="auto">
            <a:xfrm>
              <a:off x="3245" y="2920"/>
              <a:ext cx="295" cy="295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altLang="en-US" sz="2400">
                <a:latin typeface="Arial" charset="0"/>
              </a:endParaRPr>
            </a:p>
          </p:txBody>
        </p:sp>
        <p:sp>
          <p:nvSpPr>
            <p:cNvPr id="33823" name="Text Box 20"/>
            <p:cNvSpPr txBox="1">
              <a:spLocks noChangeArrowheads="1"/>
            </p:cNvSpPr>
            <p:nvPr/>
          </p:nvSpPr>
          <p:spPr bwMode="auto">
            <a:xfrm>
              <a:off x="3297" y="2918"/>
              <a:ext cx="22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>
                  <a:latin typeface="Arial" charset="0"/>
                </a:rPr>
                <a:t>8</a:t>
              </a:r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7510463" y="4371975"/>
            <a:ext cx="363537" cy="468313"/>
            <a:chOff x="3534" y="2922"/>
            <a:chExt cx="229" cy="295"/>
          </a:xfrm>
        </p:grpSpPr>
        <p:sp>
          <p:nvSpPr>
            <p:cNvPr id="33820" name="Rectangle 19"/>
            <p:cNvSpPr>
              <a:spLocks noChangeArrowheads="1"/>
            </p:cNvSpPr>
            <p:nvPr/>
          </p:nvSpPr>
          <p:spPr bwMode="auto">
            <a:xfrm>
              <a:off x="3541" y="2922"/>
              <a:ext cx="174" cy="295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altLang="en-US" sz="2400">
                <a:latin typeface="Arial" charset="0"/>
              </a:endParaRPr>
            </a:p>
          </p:txBody>
        </p:sp>
        <p:sp>
          <p:nvSpPr>
            <p:cNvPr id="33821" name="Text Box 21"/>
            <p:cNvSpPr txBox="1">
              <a:spLocks noChangeArrowheads="1"/>
            </p:cNvSpPr>
            <p:nvPr/>
          </p:nvSpPr>
          <p:spPr bwMode="auto">
            <a:xfrm>
              <a:off x="3534" y="2928"/>
              <a:ext cx="22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>
                  <a:latin typeface="Arial" charset="0"/>
                </a:rPr>
                <a:t>4</a:t>
              </a:r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6778625" y="5137150"/>
            <a:ext cx="468313" cy="471488"/>
            <a:chOff x="3245" y="2918"/>
            <a:chExt cx="295" cy="297"/>
          </a:xfrm>
        </p:grpSpPr>
        <p:sp>
          <p:nvSpPr>
            <p:cNvPr id="33818" name="Rectangle 25"/>
            <p:cNvSpPr>
              <a:spLocks noChangeArrowheads="1"/>
            </p:cNvSpPr>
            <p:nvPr/>
          </p:nvSpPr>
          <p:spPr bwMode="auto">
            <a:xfrm>
              <a:off x="3245" y="2920"/>
              <a:ext cx="295" cy="295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altLang="en-US" sz="2400">
                <a:latin typeface="Arial" charset="0"/>
              </a:endParaRPr>
            </a:p>
          </p:txBody>
        </p:sp>
        <p:sp>
          <p:nvSpPr>
            <p:cNvPr id="33819" name="Text Box 26"/>
            <p:cNvSpPr txBox="1">
              <a:spLocks noChangeArrowheads="1"/>
            </p:cNvSpPr>
            <p:nvPr/>
          </p:nvSpPr>
          <p:spPr bwMode="auto">
            <a:xfrm>
              <a:off x="3297" y="2918"/>
              <a:ext cx="22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>
                  <a:latin typeface="Arial" charset="0"/>
                </a:rPr>
                <a:t>8</a:t>
              </a:r>
            </a:p>
          </p:txBody>
        </p: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7850188" y="5124450"/>
            <a:ext cx="363537" cy="468313"/>
            <a:chOff x="3534" y="2922"/>
            <a:chExt cx="229" cy="295"/>
          </a:xfrm>
        </p:grpSpPr>
        <p:sp>
          <p:nvSpPr>
            <p:cNvPr id="33816" name="Rectangle 28"/>
            <p:cNvSpPr>
              <a:spLocks noChangeArrowheads="1"/>
            </p:cNvSpPr>
            <p:nvPr/>
          </p:nvSpPr>
          <p:spPr bwMode="auto">
            <a:xfrm>
              <a:off x="3541" y="2922"/>
              <a:ext cx="174" cy="295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altLang="en-US" sz="2400">
                <a:latin typeface="Arial" charset="0"/>
              </a:endParaRPr>
            </a:p>
          </p:txBody>
        </p:sp>
        <p:sp>
          <p:nvSpPr>
            <p:cNvPr id="33817" name="Text Box 29"/>
            <p:cNvSpPr txBox="1">
              <a:spLocks noChangeArrowheads="1"/>
            </p:cNvSpPr>
            <p:nvPr/>
          </p:nvSpPr>
          <p:spPr bwMode="auto">
            <a:xfrm>
              <a:off x="3534" y="2928"/>
              <a:ext cx="22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>
                  <a:latin typeface="Arial" charset="0"/>
                </a:rPr>
                <a:t>4</a:t>
              </a:r>
            </a:p>
          </p:txBody>
        </p:sp>
      </p:grp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8242300" y="5233988"/>
            <a:ext cx="901700" cy="457200"/>
            <a:chOff x="5048" y="3623"/>
            <a:chExt cx="568" cy="288"/>
          </a:xfrm>
        </p:grpSpPr>
        <p:sp>
          <p:nvSpPr>
            <p:cNvPr id="33814" name="Line 30"/>
            <p:cNvSpPr>
              <a:spLocks noChangeShapeType="1"/>
            </p:cNvSpPr>
            <p:nvPr/>
          </p:nvSpPr>
          <p:spPr bwMode="auto">
            <a:xfrm>
              <a:off x="5048" y="3638"/>
              <a:ext cx="5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5" name="Text Box 31"/>
            <p:cNvSpPr txBox="1">
              <a:spLocks noChangeArrowheads="1"/>
            </p:cNvSpPr>
            <p:nvPr/>
          </p:nvSpPr>
          <p:spPr bwMode="auto">
            <a:xfrm>
              <a:off x="5139" y="3623"/>
              <a:ext cx="33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>
                  <a:latin typeface="Arial" charset="0"/>
                </a:rPr>
                <a:t>16</a:t>
              </a:r>
            </a:p>
          </p:txBody>
        </p:sp>
      </p:grpSp>
      <p:grpSp>
        <p:nvGrpSpPr>
          <p:cNvPr id="8" name="Group 35"/>
          <p:cNvGrpSpPr>
            <a:grpSpLocks/>
          </p:cNvGrpSpPr>
          <p:nvPr/>
        </p:nvGrpSpPr>
        <p:grpSpPr bwMode="auto">
          <a:xfrm>
            <a:off x="6316663" y="5211763"/>
            <a:ext cx="541337" cy="457200"/>
            <a:chOff x="3797" y="3246"/>
            <a:chExt cx="341" cy="288"/>
          </a:xfrm>
        </p:grpSpPr>
        <p:sp>
          <p:nvSpPr>
            <p:cNvPr id="33812" name="Line 33"/>
            <p:cNvSpPr>
              <a:spLocks noChangeShapeType="1"/>
            </p:cNvSpPr>
            <p:nvPr/>
          </p:nvSpPr>
          <p:spPr bwMode="auto">
            <a:xfrm flipH="1">
              <a:off x="3797" y="3289"/>
              <a:ext cx="34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3" name="Text Box 34"/>
            <p:cNvSpPr txBox="1">
              <a:spLocks noChangeArrowheads="1"/>
            </p:cNvSpPr>
            <p:nvPr/>
          </p:nvSpPr>
          <p:spPr bwMode="auto">
            <a:xfrm>
              <a:off x="3883" y="3246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400" b="1">
                  <a:latin typeface="Arial" charset="0"/>
                </a:rPr>
                <a:t>v</a:t>
              </a:r>
            </a:p>
          </p:txBody>
        </p:sp>
      </p:grpSp>
      <p:sp>
        <p:nvSpPr>
          <p:cNvPr id="378916" name="Rectangle 36"/>
          <p:cNvSpPr>
            <a:spLocks noChangeArrowheads="1"/>
          </p:cNvSpPr>
          <p:nvPr/>
        </p:nvSpPr>
        <p:spPr bwMode="auto">
          <a:xfrm>
            <a:off x="6973888" y="4175125"/>
            <a:ext cx="1123950" cy="685800"/>
          </a:xfrm>
          <a:prstGeom prst="rect">
            <a:avLst/>
          </a:prstGeom>
          <a:solidFill>
            <a:srgbClr val="FF9900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400">
              <a:latin typeface="Arial" charset="0"/>
            </a:endParaRPr>
          </a:p>
        </p:txBody>
      </p:sp>
      <p:sp>
        <p:nvSpPr>
          <p:cNvPr id="378917" name="Rectangle 37"/>
          <p:cNvSpPr>
            <a:spLocks noChangeArrowheads="1"/>
          </p:cNvSpPr>
          <p:nvPr/>
        </p:nvSpPr>
        <p:spPr bwMode="auto">
          <a:xfrm>
            <a:off x="1722438" y="6278563"/>
            <a:ext cx="1263650" cy="352425"/>
          </a:xfrm>
          <a:prstGeom prst="rect">
            <a:avLst/>
          </a:prstGeom>
          <a:solidFill>
            <a:srgbClr val="FF9900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78918" name="Rectangle 38"/>
          <p:cNvSpPr>
            <a:spLocks noChangeArrowheads="1"/>
          </p:cNvSpPr>
          <p:nvPr/>
        </p:nvSpPr>
        <p:spPr bwMode="auto">
          <a:xfrm>
            <a:off x="3263900" y="6281738"/>
            <a:ext cx="493713" cy="352425"/>
          </a:xfrm>
          <a:prstGeom prst="rect">
            <a:avLst/>
          </a:prstGeom>
          <a:solidFill>
            <a:srgbClr val="66FFFF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78919" name="Rectangle 39"/>
          <p:cNvSpPr>
            <a:spLocks noChangeArrowheads="1"/>
          </p:cNvSpPr>
          <p:nvPr/>
        </p:nvSpPr>
        <p:spPr bwMode="auto">
          <a:xfrm>
            <a:off x="6543675" y="4960938"/>
            <a:ext cx="931863" cy="685800"/>
          </a:xfrm>
          <a:prstGeom prst="rect">
            <a:avLst/>
          </a:prstGeom>
          <a:solidFill>
            <a:srgbClr val="66FFFF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400">
              <a:latin typeface="Arial" charset="0"/>
            </a:endParaRPr>
          </a:p>
        </p:txBody>
      </p:sp>
      <p:sp>
        <p:nvSpPr>
          <p:cNvPr id="378920" name="Rectangle 40"/>
          <p:cNvSpPr>
            <a:spLocks noChangeArrowheads="1"/>
          </p:cNvSpPr>
          <p:nvPr/>
        </p:nvSpPr>
        <p:spPr bwMode="auto">
          <a:xfrm>
            <a:off x="3954463" y="6275388"/>
            <a:ext cx="793750" cy="352425"/>
          </a:xfrm>
          <a:prstGeom prst="rect">
            <a:avLst/>
          </a:prstGeom>
          <a:solidFill>
            <a:srgbClr val="008000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78921" name="Rectangle 41"/>
          <p:cNvSpPr>
            <a:spLocks noChangeArrowheads="1"/>
          </p:cNvSpPr>
          <p:nvPr/>
        </p:nvSpPr>
        <p:spPr bwMode="auto">
          <a:xfrm>
            <a:off x="7761288" y="4951413"/>
            <a:ext cx="1112837" cy="685800"/>
          </a:xfrm>
          <a:prstGeom prst="rect">
            <a:avLst/>
          </a:prstGeom>
          <a:solidFill>
            <a:srgbClr val="008000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400">
              <a:latin typeface="Arial" charset="0"/>
            </a:endParaRPr>
          </a:p>
        </p:txBody>
      </p:sp>
      <p:sp>
        <p:nvSpPr>
          <p:cNvPr id="338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>
                <a:solidFill>
                  <a:srgbClr val="000000"/>
                </a:solidFill>
              </a:rPr>
              <a:t>Topic 2: Mechanics</a:t>
            </a:r>
            <a:br>
              <a:rPr lang="en-US" altLang="en-US" sz="2800" b="1" smtClean="0">
                <a:solidFill>
                  <a:srgbClr val="000000"/>
                </a:solidFill>
              </a:rPr>
            </a:br>
            <a:r>
              <a:rPr lang="en-US" altLang="en-US" sz="2800" smtClean="0">
                <a:solidFill>
                  <a:srgbClr val="000000"/>
                </a:solidFill>
              </a:rPr>
              <a:t>2.4 – Momentum and impulse</a:t>
            </a:r>
            <a:endParaRPr lang="en-US" altLang="en-US" sz="2400" smtClean="0">
              <a:solidFill>
                <a:schemeClr val="tx1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8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8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11111E-6 L 0.26961 1.11111E-6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3788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35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07407E-6 L -0.7868 0.00162 " pathEditMode="relative" rAng="0" ptsTypes="AA">
                                      <p:cBhvr>
                                        <p:cTn id="22" dur="5000" fill="hold"/>
                                        <p:tgtEl>
                                          <p:spTgt spid="3788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3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8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8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78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78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78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78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78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78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78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78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5" dur="500"/>
                                        <p:tgtEl>
                                          <p:spTgt spid="3789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8" dur="500"/>
                                        <p:tgtEl>
                                          <p:spTgt spid="37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3" dur="500"/>
                                        <p:tgtEl>
                                          <p:spTgt spid="3789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6" dur="500"/>
                                        <p:tgtEl>
                                          <p:spTgt spid="37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1" dur="500"/>
                                        <p:tgtEl>
                                          <p:spTgt spid="3789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4" dur="500"/>
                                        <p:tgtEl>
                                          <p:spTgt spid="37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93" grpId="0" animBg="1"/>
      <p:bldP spid="378893" grpId="1" animBg="1"/>
      <p:bldP spid="378894" grpId="0" animBg="1"/>
      <p:bldP spid="378894" grpId="1" animBg="1"/>
      <p:bldP spid="378916" grpId="0" animBg="1"/>
      <p:bldP spid="378917" grpId="0" animBg="1"/>
      <p:bldP spid="378918" grpId="0" animBg="1"/>
      <p:bldP spid="378919" grpId="0" animBg="1"/>
      <p:bldP spid="378920" grpId="0" animBg="1"/>
      <p:bldP spid="37892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>
                <a:solidFill>
                  <a:srgbClr val="000000"/>
                </a:solidFill>
              </a:rPr>
              <a:t>Topic 2: Mechanics</a:t>
            </a:r>
            <a:br>
              <a:rPr lang="en-US" altLang="en-US" sz="2800" b="1" smtClean="0">
                <a:solidFill>
                  <a:srgbClr val="000000"/>
                </a:solidFill>
              </a:rPr>
            </a:br>
            <a:r>
              <a:rPr lang="en-US" altLang="en-US" sz="2800" smtClean="0">
                <a:solidFill>
                  <a:srgbClr val="000000"/>
                </a:solidFill>
              </a:rPr>
              <a:t>2.4 – Momentum and impulse</a:t>
            </a:r>
            <a:endParaRPr lang="en-US" altLang="en-US" sz="2400" smtClean="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362498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13763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400" i="1" dirty="0">
                <a:solidFill>
                  <a:srgbClr val="333399"/>
                </a:solidFill>
                <a:latin typeface="Arial"/>
              </a:rPr>
              <a:t>Conservation of linear momentum </a:t>
            </a:r>
          </a:p>
          <a:p>
            <a:pPr>
              <a:spcBef>
                <a:spcPct val="20000"/>
              </a:spcBef>
              <a:defRPr/>
            </a:pPr>
            <a:r>
              <a:rPr lang="en-US" altLang="en-US" sz="2400" dirty="0">
                <a:latin typeface="+mn-lt"/>
              </a:rPr>
              <a:t>	</a:t>
            </a:r>
          </a:p>
          <a:p>
            <a:pPr>
              <a:spcBef>
                <a:spcPct val="20000"/>
              </a:spcBef>
              <a:defRPr/>
            </a:pPr>
            <a:endParaRPr lang="en-US" altLang="en-US" sz="2400" dirty="0">
              <a:latin typeface="+mn-lt"/>
            </a:endParaRPr>
          </a:p>
        </p:txBody>
      </p:sp>
      <p:grpSp>
        <p:nvGrpSpPr>
          <p:cNvPr id="34820" name="Group 14"/>
          <p:cNvGrpSpPr>
            <a:grpSpLocks/>
          </p:cNvGrpSpPr>
          <p:nvPr/>
        </p:nvGrpSpPr>
        <p:grpSpPr bwMode="auto">
          <a:xfrm>
            <a:off x="839788" y="1981200"/>
            <a:ext cx="7464425" cy="830263"/>
            <a:chOff x="839788" y="5399088"/>
            <a:chExt cx="7464425" cy="830997"/>
          </a:xfrm>
        </p:grpSpPr>
        <p:sp>
          <p:nvSpPr>
            <p:cNvPr id="16" name="Rectangle 119"/>
            <p:cNvSpPr>
              <a:spLocks noChangeArrowheads="1"/>
            </p:cNvSpPr>
            <p:nvPr/>
          </p:nvSpPr>
          <p:spPr bwMode="auto">
            <a:xfrm>
              <a:off x="976313" y="5464234"/>
              <a:ext cx="4210050" cy="320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altLang="en-US" sz="2400" dirty="0">
                  <a:latin typeface="+mn-lt"/>
                </a:rPr>
                <a:t>If</a:t>
              </a:r>
              <a:r>
                <a:rPr lang="en-US" altLang="en-US" sz="2400" i="1" dirty="0">
                  <a:latin typeface="+mn-lt"/>
                </a:rPr>
                <a:t> </a:t>
              </a:r>
              <a:r>
                <a:rPr lang="en-US" altLang="en-US" sz="2400" i="1" dirty="0" err="1">
                  <a:latin typeface="+mn-lt"/>
                </a:rPr>
                <a:t>F</a:t>
              </a:r>
              <a:r>
                <a:rPr lang="en-US" altLang="en-US" sz="2400" baseline="-25000" dirty="0" err="1">
                  <a:latin typeface="+mn-lt"/>
                </a:rPr>
                <a:t>ext</a:t>
              </a:r>
              <a:r>
                <a:rPr lang="en-US" altLang="en-US" sz="2400" dirty="0">
                  <a:latin typeface="+mn-lt"/>
                </a:rPr>
                <a:t> = 0 then </a:t>
              </a:r>
              <a:r>
                <a:rPr lang="en-US" altLang="en-US" sz="2400" i="1" dirty="0">
                  <a:latin typeface="+mn-lt"/>
                  <a:cs typeface="Courier New" pitchFamily="49" charset="0"/>
                </a:rPr>
                <a:t>p</a:t>
              </a:r>
              <a:r>
                <a:rPr lang="en-US" altLang="en-US" sz="2400" dirty="0">
                  <a:latin typeface="+mn-lt"/>
                  <a:cs typeface="Courier New" pitchFamily="49" charset="0"/>
                </a:rPr>
                <a:t> = CONST</a:t>
              </a:r>
              <a:endParaRPr lang="en-US" altLang="en-US" sz="2400" i="1" dirty="0">
                <a:latin typeface="+mn-lt"/>
              </a:endParaRPr>
            </a:p>
          </p:txBody>
        </p:sp>
        <p:sp>
          <p:nvSpPr>
            <p:cNvPr id="18" name="Text Box 120"/>
            <p:cNvSpPr txBox="1">
              <a:spLocks noChangeArrowheads="1"/>
            </p:cNvSpPr>
            <p:nvPr/>
          </p:nvSpPr>
          <p:spPr bwMode="auto">
            <a:xfrm>
              <a:off x="5541963" y="5399088"/>
              <a:ext cx="2762250" cy="830997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en-US" sz="2400" dirty="0">
                  <a:solidFill>
                    <a:schemeClr val="bg1"/>
                  </a:solidFill>
                  <a:latin typeface="+mn-lt"/>
                </a:rPr>
                <a:t>conservation of linear momentum</a:t>
              </a:r>
            </a:p>
          </p:txBody>
        </p:sp>
        <p:sp>
          <p:nvSpPr>
            <p:cNvPr id="19" name="Rectangle 121"/>
            <p:cNvSpPr>
              <a:spLocks noChangeArrowheads="1"/>
            </p:cNvSpPr>
            <p:nvPr/>
          </p:nvSpPr>
          <p:spPr bwMode="auto">
            <a:xfrm>
              <a:off x="839788" y="5402266"/>
              <a:ext cx="7462837" cy="8151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altLang="en-US" sz="2400">
                <a:latin typeface="+mn-lt"/>
              </a:endParaRPr>
            </a:p>
          </p:txBody>
        </p:sp>
      </p:grpSp>
      <p:sp>
        <p:nvSpPr>
          <p:cNvPr id="395268" name="Rectangle 4"/>
          <p:cNvSpPr>
            <a:spLocks noChangeArrowheads="1"/>
          </p:cNvSpPr>
          <p:nvPr/>
        </p:nvSpPr>
        <p:spPr bwMode="auto">
          <a:xfrm>
            <a:off x="698500" y="2889250"/>
            <a:ext cx="7761288" cy="396875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sz="2400" dirty="0">
                <a:latin typeface="Arial" charset="0"/>
                <a:sym typeface="Symbol" pitchFamily="18" charset="2"/>
              </a:rPr>
              <a:t>EXAMPLE: A 730-kg Smart Car traveling at 25 m</a:t>
            </a:r>
            <a:r>
              <a:rPr lang="en-US" altLang="en-US" sz="2400" baseline="-25000" dirty="0">
                <a:latin typeface="Arial" charset="0"/>
                <a:sym typeface="Symbol" pitchFamily="18" charset="2"/>
              </a:rPr>
              <a:t> </a:t>
            </a:r>
            <a:r>
              <a:rPr lang="en-US" altLang="en-US" sz="2400" dirty="0">
                <a:latin typeface="Arial" charset="0"/>
                <a:sym typeface="Symbol" pitchFamily="18" charset="2"/>
              </a:rPr>
              <a:t>s</a:t>
            </a:r>
            <a:r>
              <a:rPr lang="en-US" altLang="en-US" sz="2400" baseline="30000" dirty="0">
                <a:latin typeface="Arial" charset="0"/>
                <a:sym typeface="Symbol" pitchFamily="18" charset="2"/>
              </a:rPr>
              <a:t>-1 </a:t>
            </a:r>
            <a:r>
              <a:rPr lang="en-US" altLang="en-US" sz="2400" dirty="0">
                <a:latin typeface="Arial" charset="0"/>
                <a:sym typeface="Symbol" pitchFamily="18" charset="2"/>
              </a:rPr>
              <a:t>(x-dir) collides with a stationary 1800-kg Dodge Charger. The two vehicles stick together. Find their velocity immediately after the collision. </a:t>
            </a:r>
          </a:p>
          <a:p>
            <a:pPr>
              <a:spcBef>
                <a:spcPct val="20000"/>
              </a:spcBef>
            </a:pPr>
            <a:endParaRPr lang="en-US" altLang="en-US" sz="2400" dirty="0">
              <a:latin typeface="Arial" charset="0"/>
            </a:endParaRPr>
          </a:p>
          <a:p>
            <a:pPr>
              <a:spcBef>
                <a:spcPct val="20000"/>
              </a:spcBef>
            </a:pPr>
            <a:endParaRPr lang="en-US" altLang="en-US" sz="2400" dirty="0">
              <a:latin typeface="Arial" charset="0"/>
            </a:endParaRPr>
          </a:p>
          <a:p>
            <a:pPr>
              <a:spcBef>
                <a:spcPct val="40000"/>
              </a:spcBef>
            </a:pPr>
            <a:r>
              <a:rPr lang="en-US" altLang="en-US" sz="2400" dirty="0">
                <a:latin typeface="Arial" charset="0"/>
              </a:rPr>
              <a:t>SOLUTION:  Make sketches!</a:t>
            </a:r>
          </a:p>
          <a:p>
            <a:pPr>
              <a:spcBef>
                <a:spcPct val="20000"/>
              </a:spcBef>
              <a:buFont typeface="Symbol" pitchFamily="18" charset="2"/>
              <a:buChar char="·"/>
            </a:pPr>
            <a:r>
              <a:rPr lang="en-US" altLang="en-US" sz="2400" i="1" dirty="0">
                <a:latin typeface="Arial" charset="0"/>
              </a:rPr>
              <a:t>p</a:t>
            </a:r>
            <a:r>
              <a:rPr lang="en-US" altLang="en-US" sz="2400" baseline="-25000" dirty="0">
                <a:latin typeface="Arial" charset="0"/>
              </a:rPr>
              <a:t>0</a:t>
            </a:r>
            <a:r>
              <a:rPr lang="en-US" altLang="en-US" sz="2400" dirty="0">
                <a:latin typeface="Arial" charset="0"/>
              </a:rPr>
              <a:t> = </a:t>
            </a:r>
            <a:r>
              <a:rPr lang="en-US" altLang="en-US" sz="2400" i="1" dirty="0" err="1">
                <a:latin typeface="Arial" charset="0"/>
              </a:rPr>
              <a:t>p</a:t>
            </a:r>
            <a:r>
              <a:rPr lang="en-US" altLang="en-US" sz="2400" baseline="-25000" dirty="0" err="1">
                <a:latin typeface="Arial" charset="0"/>
              </a:rPr>
              <a:t>f</a:t>
            </a:r>
            <a:r>
              <a:rPr lang="en-US" altLang="en-US" sz="2400" dirty="0">
                <a:latin typeface="Arial" charset="0"/>
              </a:rPr>
              <a:t> so that </a:t>
            </a:r>
            <a:r>
              <a:rPr lang="en-US" altLang="en-US" sz="2400" dirty="0">
                <a:solidFill>
                  <a:schemeClr val="accent2"/>
                </a:solidFill>
                <a:latin typeface="Arial" charset="0"/>
              </a:rPr>
              <a:t>(730)(25)</a:t>
            </a:r>
            <a:r>
              <a:rPr lang="en-US" altLang="en-US" sz="2400" dirty="0">
                <a:latin typeface="Arial" charset="0"/>
              </a:rPr>
              <a:t> + </a:t>
            </a:r>
            <a:r>
              <a:rPr lang="en-US" altLang="en-US" sz="2400" dirty="0">
                <a:solidFill>
                  <a:schemeClr val="accent2"/>
                </a:solidFill>
                <a:latin typeface="Arial" charset="0"/>
              </a:rPr>
              <a:t>1800(0)</a:t>
            </a:r>
            <a:r>
              <a:rPr lang="en-US" altLang="en-US" sz="2400" dirty="0">
                <a:latin typeface="Arial" charset="0"/>
              </a:rPr>
              <a:t> = (</a:t>
            </a:r>
            <a:r>
              <a:rPr lang="en-US" altLang="en-US" sz="2400" dirty="0">
                <a:solidFill>
                  <a:srgbClr val="FF0000"/>
                </a:solidFill>
                <a:latin typeface="Arial" charset="0"/>
              </a:rPr>
              <a:t>730</a:t>
            </a:r>
            <a:r>
              <a:rPr lang="en-US" altLang="en-US" sz="2400" dirty="0">
                <a:latin typeface="Arial" charset="0"/>
              </a:rPr>
              <a:t> + </a:t>
            </a:r>
            <a:r>
              <a:rPr lang="en-US" altLang="en-US" sz="2400" dirty="0">
                <a:solidFill>
                  <a:srgbClr val="FF0000"/>
                </a:solidFill>
                <a:latin typeface="Arial" charset="0"/>
              </a:rPr>
              <a:t>1800</a:t>
            </a:r>
            <a:r>
              <a:rPr lang="en-US" altLang="en-US" sz="2400" dirty="0">
                <a:latin typeface="Arial" charset="0"/>
              </a:rPr>
              <a:t>) </a:t>
            </a:r>
            <a:r>
              <a:rPr lang="en-US" altLang="en-US" sz="2400" i="1" dirty="0" err="1">
                <a:solidFill>
                  <a:srgbClr val="FF0000"/>
                </a:solidFill>
                <a:latin typeface="Arial" charset="0"/>
              </a:rPr>
              <a:t>v</a:t>
            </a:r>
            <a:r>
              <a:rPr lang="en-US" altLang="en-US" sz="2400" baseline="-25000" dirty="0" err="1">
                <a:solidFill>
                  <a:srgbClr val="FF0000"/>
                </a:solidFill>
                <a:latin typeface="Arial" charset="0"/>
              </a:rPr>
              <a:t>f</a:t>
            </a:r>
            <a:r>
              <a:rPr lang="en-US" altLang="en-US" sz="2400" dirty="0">
                <a:latin typeface="Arial" charset="0"/>
              </a:rPr>
              <a:t>.</a:t>
            </a:r>
            <a:endParaRPr lang="en-US" altLang="en-US" sz="2400" i="1" dirty="0">
              <a:latin typeface="Arial" charset="0"/>
            </a:endParaRPr>
          </a:p>
          <a:p>
            <a:pPr>
              <a:spcBef>
                <a:spcPct val="20000"/>
              </a:spcBef>
              <a:buFont typeface="Symbol" pitchFamily="18" charset="2"/>
              <a:buNone/>
            </a:pPr>
            <a:r>
              <a:rPr lang="en-US" altLang="en-US" sz="2400" dirty="0">
                <a:latin typeface="Arial" charset="0"/>
              </a:rPr>
              <a:t>     </a:t>
            </a:r>
            <a:r>
              <a:rPr lang="en-US" altLang="en-US" sz="2400" dirty="0">
                <a:solidFill>
                  <a:schemeClr val="accent2"/>
                </a:solidFill>
                <a:latin typeface="Arial" charset="0"/>
              </a:rPr>
              <a:t>18250</a:t>
            </a:r>
            <a:r>
              <a:rPr lang="en-US" altLang="en-US" sz="2400" dirty="0">
                <a:latin typeface="Arial" charset="0"/>
              </a:rPr>
              <a:t> = </a:t>
            </a:r>
            <a:r>
              <a:rPr lang="en-US" altLang="en-US" sz="2400" dirty="0">
                <a:solidFill>
                  <a:srgbClr val="FF0000"/>
                </a:solidFill>
                <a:latin typeface="Arial" charset="0"/>
              </a:rPr>
              <a:t>2530 </a:t>
            </a:r>
            <a:r>
              <a:rPr lang="en-US" altLang="en-US" sz="2400" i="1" dirty="0" err="1">
                <a:solidFill>
                  <a:srgbClr val="FF0000"/>
                </a:solidFill>
                <a:latin typeface="Arial" charset="0"/>
              </a:rPr>
              <a:t>v</a:t>
            </a:r>
            <a:r>
              <a:rPr lang="en-US" altLang="en-US" sz="2400" baseline="-25000" dirty="0" err="1">
                <a:solidFill>
                  <a:srgbClr val="FF0000"/>
                </a:solidFill>
                <a:latin typeface="Arial" charset="0"/>
              </a:rPr>
              <a:t>f</a:t>
            </a:r>
            <a:r>
              <a:rPr lang="en-US" altLang="en-US" sz="2400" dirty="0">
                <a:latin typeface="Arial" charset="0"/>
              </a:rPr>
              <a:t> </a:t>
            </a:r>
            <a:r>
              <a:rPr lang="en-US" altLang="en-US" sz="2400" dirty="0">
                <a:latin typeface="Arial" charset="0"/>
                <a:sym typeface="Symbol" pitchFamily="18" charset="2"/>
              </a:rPr>
              <a:t></a:t>
            </a:r>
            <a:r>
              <a:rPr lang="en-US" altLang="en-US" sz="2400" i="1" dirty="0">
                <a:latin typeface="Arial" charset="0"/>
                <a:sym typeface="Symbol" pitchFamily="18" charset="2"/>
              </a:rPr>
              <a:t> </a:t>
            </a:r>
            <a:r>
              <a:rPr lang="en-US" altLang="en-US" sz="2400" i="1" dirty="0" err="1">
                <a:latin typeface="Arial" charset="0"/>
              </a:rPr>
              <a:t>v</a:t>
            </a:r>
            <a:r>
              <a:rPr lang="en-US" altLang="en-US" sz="2400" baseline="-25000" dirty="0" err="1">
                <a:latin typeface="Arial" charset="0"/>
              </a:rPr>
              <a:t>f</a:t>
            </a:r>
            <a:r>
              <a:rPr lang="en-US" altLang="en-US" sz="2400" dirty="0">
                <a:latin typeface="Arial" charset="0"/>
              </a:rPr>
              <a:t> = </a:t>
            </a:r>
            <a:r>
              <a:rPr lang="en-US" altLang="en-US" sz="2400" dirty="0" smtClean="0">
                <a:latin typeface="Arial" charset="0"/>
              </a:rPr>
              <a:t>18250 </a:t>
            </a:r>
            <a:r>
              <a:rPr lang="en-US" altLang="en-US" sz="2400" i="1" dirty="0" smtClean="0">
                <a:latin typeface="Arial" charset="0"/>
              </a:rPr>
              <a:t>/</a:t>
            </a:r>
            <a:r>
              <a:rPr lang="en-US" altLang="en-US" sz="2400" dirty="0" smtClean="0">
                <a:latin typeface="Arial" charset="0"/>
              </a:rPr>
              <a:t> 2530 </a:t>
            </a:r>
            <a:r>
              <a:rPr lang="en-US" altLang="en-US" sz="2400" dirty="0">
                <a:latin typeface="Arial" charset="0"/>
              </a:rPr>
              <a:t>= 7.2 m</a:t>
            </a:r>
            <a:r>
              <a:rPr lang="en-US" altLang="en-US" sz="2400" baseline="-25000" dirty="0">
                <a:latin typeface="Arial" charset="0"/>
              </a:rPr>
              <a:t> </a:t>
            </a:r>
            <a:r>
              <a:rPr lang="en-US" altLang="en-US" sz="2400" dirty="0">
                <a:latin typeface="Arial" charset="0"/>
              </a:rPr>
              <a:t>s</a:t>
            </a:r>
            <a:r>
              <a:rPr lang="en-US" altLang="en-US" sz="2400" baseline="30000" dirty="0">
                <a:latin typeface="Arial" charset="0"/>
              </a:rPr>
              <a:t>-1</a:t>
            </a:r>
            <a:r>
              <a:rPr lang="en-US" altLang="en-US" sz="2400" dirty="0">
                <a:latin typeface="Arial" charset="0"/>
              </a:rPr>
              <a:t>.</a:t>
            </a:r>
            <a:endParaRPr lang="en-US" altLang="en-US" sz="2400" i="1" dirty="0">
              <a:latin typeface="Arial" charset="0"/>
            </a:endParaRPr>
          </a:p>
        </p:txBody>
      </p:sp>
      <p:sp>
        <p:nvSpPr>
          <p:cNvPr id="395306" name="Freeform 42" descr="Sand"/>
          <p:cNvSpPr>
            <a:spLocks/>
          </p:cNvSpPr>
          <p:nvPr/>
        </p:nvSpPr>
        <p:spPr bwMode="auto">
          <a:xfrm>
            <a:off x="179388" y="4965700"/>
            <a:ext cx="8723312" cy="444500"/>
          </a:xfrm>
          <a:custGeom>
            <a:avLst/>
            <a:gdLst>
              <a:gd name="T0" fmla="*/ 0 w 5495"/>
              <a:gd name="T1" fmla="*/ 2147483647 h 568"/>
              <a:gd name="T2" fmla="*/ 2147483647 w 5495"/>
              <a:gd name="T3" fmla="*/ 0 h 568"/>
              <a:gd name="T4" fmla="*/ 2147483647 w 5495"/>
              <a:gd name="T5" fmla="*/ 0 h 568"/>
              <a:gd name="T6" fmla="*/ 2147483647 w 5495"/>
              <a:gd name="T7" fmla="*/ 2147483647 h 568"/>
              <a:gd name="T8" fmla="*/ 0 w 5495"/>
              <a:gd name="T9" fmla="*/ 2147483647 h 5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95"/>
              <a:gd name="T16" fmla="*/ 0 h 568"/>
              <a:gd name="T17" fmla="*/ 5495 w 5495"/>
              <a:gd name="T18" fmla="*/ 568 h 5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95" h="568">
                <a:moveTo>
                  <a:pt x="0" y="568"/>
                </a:moveTo>
                <a:lnTo>
                  <a:pt x="516" y="0"/>
                </a:lnTo>
                <a:lnTo>
                  <a:pt x="5495" y="0"/>
                </a:lnTo>
                <a:lnTo>
                  <a:pt x="4896" y="561"/>
                </a:lnTo>
                <a:lnTo>
                  <a:pt x="0" y="568"/>
                </a:lnTo>
                <a:close/>
              </a:path>
            </a:pathLst>
          </a:custGeom>
          <a:blipFill dpi="0" rotWithShape="1">
            <a:blip r:embed="rId8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95302" name="Picture 38" descr="dodge charger police car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40288" y="3898900"/>
            <a:ext cx="2446337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5300" name="Picture 36" descr="ANd9GcTptwVuvDpYUoZG8_CTp3wMdEU7KykY2d4OJkfcG7LawlZCfHWsTQ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738" y="4305300"/>
            <a:ext cx="17430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4021138" y="3883025"/>
            <a:ext cx="3259137" cy="1835150"/>
            <a:chOff x="2940" y="133"/>
            <a:chExt cx="2053" cy="1156"/>
          </a:xfrm>
        </p:grpSpPr>
        <p:pic>
          <p:nvPicPr>
            <p:cNvPr id="34850" name="Picture 39" descr="dodge charger police car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52" y="133"/>
              <a:ext cx="1541" cy="1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51" name="Picture 40" descr="ANd9GcTptwVuvDpYUoZG8_CTp3wMdEU7KykY2d4OJkfcG7LawlZCfHWsTQ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40" y="413"/>
              <a:ext cx="1098" cy="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56"/>
          <p:cNvGrpSpPr>
            <a:grpSpLocks/>
          </p:cNvGrpSpPr>
          <p:nvPr/>
        </p:nvGrpSpPr>
        <p:grpSpPr bwMode="auto">
          <a:xfrm>
            <a:off x="5513388" y="325438"/>
            <a:ext cx="1857375" cy="904875"/>
            <a:chOff x="3395" y="-67"/>
            <a:chExt cx="1170" cy="570"/>
          </a:xfrm>
        </p:grpSpPr>
        <p:sp>
          <p:nvSpPr>
            <p:cNvPr id="28689" name="Oval 43"/>
            <p:cNvSpPr>
              <a:spLocks noChangeArrowheads="1"/>
            </p:cNvSpPr>
            <p:nvPr/>
          </p:nvSpPr>
          <p:spPr bwMode="auto">
            <a:xfrm>
              <a:off x="3547" y="107"/>
              <a:ext cx="121" cy="12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en-US" altLang="en-US" sz="240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28690" name="Oval 44"/>
            <p:cNvSpPr>
              <a:spLocks noChangeArrowheads="1"/>
            </p:cNvSpPr>
            <p:nvPr/>
          </p:nvSpPr>
          <p:spPr bwMode="auto">
            <a:xfrm>
              <a:off x="4200" y="76"/>
              <a:ext cx="182" cy="1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en-US" altLang="en-US" sz="240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34845" name="Line 45"/>
            <p:cNvSpPr>
              <a:spLocks noChangeShapeType="1"/>
            </p:cNvSpPr>
            <p:nvPr/>
          </p:nvSpPr>
          <p:spPr bwMode="auto">
            <a:xfrm>
              <a:off x="3661" y="167"/>
              <a:ext cx="47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46" name="Text Box 49"/>
            <p:cNvSpPr txBox="1">
              <a:spLocks noChangeArrowheads="1"/>
            </p:cNvSpPr>
            <p:nvPr/>
          </p:nvSpPr>
          <p:spPr bwMode="auto">
            <a:xfrm>
              <a:off x="3395" y="215"/>
              <a:ext cx="4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400">
                  <a:solidFill>
                    <a:schemeClr val="accent2"/>
                  </a:solidFill>
                  <a:latin typeface="Arial" charset="0"/>
                </a:rPr>
                <a:t>730</a:t>
              </a:r>
            </a:p>
          </p:txBody>
        </p:sp>
        <p:sp>
          <p:nvSpPr>
            <p:cNvPr id="34847" name="Text Box 50"/>
            <p:cNvSpPr txBox="1">
              <a:spLocks noChangeArrowheads="1"/>
            </p:cNvSpPr>
            <p:nvPr/>
          </p:nvSpPr>
          <p:spPr bwMode="auto">
            <a:xfrm>
              <a:off x="4021" y="215"/>
              <a:ext cx="5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400">
                  <a:solidFill>
                    <a:schemeClr val="accent2"/>
                  </a:solidFill>
                  <a:latin typeface="Arial" charset="0"/>
                </a:rPr>
                <a:t>1800</a:t>
              </a:r>
            </a:p>
          </p:txBody>
        </p:sp>
        <p:sp>
          <p:nvSpPr>
            <p:cNvPr id="34848" name="Text Box 51"/>
            <p:cNvSpPr txBox="1">
              <a:spLocks noChangeArrowheads="1"/>
            </p:cNvSpPr>
            <p:nvPr/>
          </p:nvSpPr>
          <p:spPr bwMode="auto">
            <a:xfrm>
              <a:off x="3727" y="-67"/>
              <a:ext cx="3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400">
                  <a:solidFill>
                    <a:schemeClr val="accent2"/>
                  </a:solidFill>
                  <a:latin typeface="Arial" charset="0"/>
                </a:rPr>
                <a:t>25</a:t>
              </a:r>
            </a:p>
          </p:txBody>
        </p:sp>
        <p:sp>
          <p:nvSpPr>
            <p:cNvPr id="34849" name="Text Box 52"/>
            <p:cNvSpPr txBox="1">
              <a:spLocks noChangeArrowheads="1"/>
            </p:cNvSpPr>
            <p:nvPr/>
          </p:nvSpPr>
          <p:spPr bwMode="auto">
            <a:xfrm>
              <a:off x="4323" y="-67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400">
                  <a:solidFill>
                    <a:schemeClr val="accent2"/>
                  </a:solidFill>
                  <a:latin typeface="Arial" charset="0"/>
                </a:rPr>
                <a:t>0</a:t>
              </a:r>
            </a:p>
          </p:txBody>
        </p:sp>
      </p:grpSp>
      <p:grpSp>
        <p:nvGrpSpPr>
          <p:cNvPr id="5" name="Group 55"/>
          <p:cNvGrpSpPr>
            <a:grpSpLocks/>
          </p:cNvGrpSpPr>
          <p:nvPr/>
        </p:nvGrpSpPr>
        <p:grpSpPr bwMode="auto">
          <a:xfrm>
            <a:off x="7612063" y="234950"/>
            <a:ext cx="1350962" cy="1370013"/>
            <a:chOff x="4416" y="240"/>
            <a:chExt cx="851" cy="863"/>
          </a:xfrm>
        </p:grpSpPr>
        <p:sp>
          <p:nvSpPr>
            <p:cNvPr id="28684" name="Oval 46"/>
            <p:cNvSpPr>
              <a:spLocks noChangeArrowheads="1"/>
            </p:cNvSpPr>
            <p:nvPr/>
          </p:nvSpPr>
          <p:spPr bwMode="auto">
            <a:xfrm>
              <a:off x="4639" y="464"/>
              <a:ext cx="121" cy="12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en-US" altLang="en-US" sz="240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28685" name="Oval 47"/>
            <p:cNvSpPr>
              <a:spLocks noChangeArrowheads="1"/>
            </p:cNvSpPr>
            <p:nvPr/>
          </p:nvSpPr>
          <p:spPr bwMode="auto">
            <a:xfrm>
              <a:off x="4747" y="433"/>
              <a:ext cx="182" cy="1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en-US" altLang="en-US" sz="240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34836" name="Line 48"/>
            <p:cNvSpPr>
              <a:spLocks noChangeShapeType="1"/>
            </p:cNvSpPr>
            <p:nvPr/>
          </p:nvSpPr>
          <p:spPr bwMode="auto">
            <a:xfrm>
              <a:off x="4935" y="524"/>
              <a:ext cx="19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7" name="Text Box 53"/>
            <p:cNvSpPr txBox="1">
              <a:spLocks noChangeArrowheads="1"/>
            </p:cNvSpPr>
            <p:nvPr/>
          </p:nvSpPr>
          <p:spPr bwMode="auto">
            <a:xfrm>
              <a:off x="4416" y="585"/>
              <a:ext cx="851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en-US" sz="2400">
                  <a:solidFill>
                    <a:srgbClr val="FF0000"/>
                  </a:solidFill>
                  <a:latin typeface="Arial" charset="0"/>
                </a:rPr>
                <a:t>    730 </a:t>
              </a:r>
              <a:r>
                <a:rPr lang="en-US" altLang="en-US" sz="2400" u="sng">
                  <a:solidFill>
                    <a:srgbClr val="FF0000"/>
                  </a:solidFill>
                  <a:latin typeface="Arial" charset="0"/>
                </a:rPr>
                <a:t>+1800</a:t>
              </a:r>
            </a:p>
          </p:txBody>
        </p:sp>
        <p:sp>
          <p:nvSpPr>
            <p:cNvPr id="34838" name="Text Box 54"/>
            <p:cNvSpPr txBox="1">
              <a:spLocks noChangeArrowheads="1"/>
            </p:cNvSpPr>
            <p:nvPr/>
          </p:nvSpPr>
          <p:spPr bwMode="auto">
            <a:xfrm>
              <a:off x="4950" y="240"/>
              <a:ext cx="30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400" i="1">
                  <a:solidFill>
                    <a:srgbClr val="FF0000"/>
                  </a:solidFill>
                  <a:latin typeface="Arial" charset="0"/>
                </a:rPr>
                <a:t> v</a:t>
              </a:r>
              <a:r>
                <a:rPr lang="en-US" altLang="en-US" sz="2400" baseline="-25000">
                  <a:solidFill>
                    <a:srgbClr val="FF0000"/>
                  </a:solidFill>
                  <a:latin typeface="Arial" charset="0"/>
                </a:rPr>
                <a:t>f</a:t>
              </a:r>
              <a:endParaRPr lang="en-US" altLang="en-US" sz="2400" i="1">
                <a:solidFill>
                  <a:srgbClr val="FF0000"/>
                </a:solidFill>
                <a:latin typeface="Arial" charset="0"/>
              </a:endParaRPr>
            </a:p>
          </p:txBody>
        </p:sp>
      </p:grpSp>
      <p:sp>
        <p:nvSpPr>
          <p:cNvPr id="28707" name="Text Box 35"/>
          <p:cNvSpPr txBox="1">
            <a:spLocks noChangeArrowheads="1"/>
          </p:cNvSpPr>
          <p:nvPr/>
        </p:nvSpPr>
        <p:spPr bwMode="auto">
          <a:xfrm>
            <a:off x="5842000" y="-12700"/>
            <a:ext cx="1049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chemeClr val="accent2"/>
                </a:solidFill>
                <a:latin typeface="Arial" charset="0"/>
              </a:rPr>
              <a:t>before</a:t>
            </a:r>
          </a:p>
        </p:txBody>
      </p:sp>
      <p:sp>
        <p:nvSpPr>
          <p:cNvPr id="28708" name="Text Box 36"/>
          <p:cNvSpPr txBox="1">
            <a:spLocks noChangeArrowheads="1"/>
          </p:cNvSpPr>
          <p:nvPr/>
        </p:nvSpPr>
        <p:spPr bwMode="auto">
          <a:xfrm>
            <a:off x="7839075" y="-127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rgbClr val="FF0000"/>
                </a:solidFill>
                <a:latin typeface="Arial" charset="0"/>
              </a:rPr>
              <a:t>after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5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5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95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5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5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5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5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5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96296E-6 L 0.3474 2.96296E-6 " pathEditMode="relative" rAng="0" ptsTypes="AA">
                                      <p:cBhvr>
                                        <p:cTn id="27" dur="5000" fill="hold"/>
                                        <p:tgtEl>
                                          <p:spTgt spid="395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rs0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with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95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95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9" presetID="63" presetClass="path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59259E-6 L 0.1842 -2.59259E-6 " pathEditMode="relative" rAng="0" ptsTypes="AA">
                                      <p:cBhvr>
                                        <p:cTn id="4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r brake sk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5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5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95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95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95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95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306" grpId="0" animBg="1"/>
      <p:bldP spid="28707" grpId="0"/>
      <p:bldP spid="2870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13763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400" i="1" dirty="0">
                <a:solidFill>
                  <a:srgbClr val="333399"/>
                </a:solidFill>
                <a:latin typeface="Arial"/>
              </a:rPr>
              <a:t>Conservation of linear momentum </a:t>
            </a:r>
          </a:p>
          <a:p>
            <a:pPr>
              <a:spcBef>
                <a:spcPct val="20000"/>
              </a:spcBef>
              <a:defRPr/>
            </a:pPr>
            <a:r>
              <a:rPr lang="en-US" altLang="en-US" sz="2400" dirty="0">
                <a:latin typeface="+mn-lt"/>
              </a:rPr>
              <a:t>	</a:t>
            </a:r>
          </a:p>
          <a:p>
            <a:pPr>
              <a:spcBef>
                <a:spcPct val="20000"/>
              </a:spcBef>
              <a:defRPr/>
            </a:pPr>
            <a:endParaRPr lang="en-US" altLang="en-US" sz="2400" dirty="0">
              <a:latin typeface="+mn-lt"/>
            </a:endParaRPr>
          </a:p>
        </p:txBody>
      </p:sp>
      <p:grpSp>
        <p:nvGrpSpPr>
          <p:cNvPr id="35843" name="Group 14"/>
          <p:cNvGrpSpPr>
            <a:grpSpLocks/>
          </p:cNvGrpSpPr>
          <p:nvPr/>
        </p:nvGrpSpPr>
        <p:grpSpPr bwMode="auto">
          <a:xfrm>
            <a:off x="839788" y="1981200"/>
            <a:ext cx="7464425" cy="830263"/>
            <a:chOff x="839788" y="5399088"/>
            <a:chExt cx="7464425" cy="830997"/>
          </a:xfrm>
        </p:grpSpPr>
        <p:sp>
          <p:nvSpPr>
            <p:cNvPr id="16" name="Rectangle 119"/>
            <p:cNvSpPr>
              <a:spLocks noChangeArrowheads="1"/>
            </p:cNvSpPr>
            <p:nvPr/>
          </p:nvSpPr>
          <p:spPr bwMode="auto">
            <a:xfrm>
              <a:off x="976313" y="5464234"/>
              <a:ext cx="4210050" cy="320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altLang="en-US" sz="2400" dirty="0">
                  <a:latin typeface="+mn-lt"/>
                </a:rPr>
                <a:t>If</a:t>
              </a:r>
              <a:r>
                <a:rPr lang="en-US" altLang="en-US" sz="2400" i="1" dirty="0">
                  <a:latin typeface="+mn-lt"/>
                </a:rPr>
                <a:t> </a:t>
              </a:r>
              <a:r>
                <a:rPr lang="en-US" altLang="en-US" sz="2400" i="1" dirty="0" err="1">
                  <a:latin typeface="+mn-lt"/>
                </a:rPr>
                <a:t>F</a:t>
              </a:r>
              <a:r>
                <a:rPr lang="en-US" altLang="en-US" sz="2400" baseline="-25000" dirty="0" err="1">
                  <a:latin typeface="+mn-lt"/>
                </a:rPr>
                <a:t>ext</a:t>
              </a:r>
              <a:r>
                <a:rPr lang="en-US" altLang="en-US" sz="2400" dirty="0">
                  <a:latin typeface="+mn-lt"/>
                </a:rPr>
                <a:t> = 0 then </a:t>
              </a:r>
              <a:r>
                <a:rPr lang="en-US" altLang="en-US" sz="2400" i="1" dirty="0">
                  <a:latin typeface="+mn-lt"/>
                  <a:cs typeface="Courier New" pitchFamily="49" charset="0"/>
                </a:rPr>
                <a:t>p</a:t>
              </a:r>
              <a:r>
                <a:rPr lang="en-US" altLang="en-US" sz="2400" dirty="0">
                  <a:latin typeface="+mn-lt"/>
                  <a:cs typeface="Courier New" pitchFamily="49" charset="0"/>
                </a:rPr>
                <a:t> = CONST</a:t>
              </a:r>
              <a:endParaRPr lang="en-US" altLang="en-US" sz="2400" i="1" dirty="0">
                <a:latin typeface="+mn-lt"/>
              </a:endParaRPr>
            </a:p>
          </p:txBody>
        </p:sp>
        <p:sp>
          <p:nvSpPr>
            <p:cNvPr id="18" name="Text Box 120"/>
            <p:cNvSpPr txBox="1">
              <a:spLocks noChangeArrowheads="1"/>
            </p:cNvSpPr>
            <p:nvPr/>
          </p:nvSpPr>
          <p:spPr bwMode="auto">
            <a:xfrm>
              <a:off x="5541963" y="5399088"/>
              <a:ext cx="2762250" cy="830997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en-US" sz="2400" dirty="0">
                  <a:solidFill>
                    <a:schemeClr val="bg1"/>
                  </a:solidFill>
                  <a:latin typeface="+mn-lt"/>
                </a:rPr>
                <a:t>conservation of linear momentum</a:t>
              </a:r>
            </a:p>
          </p:txBody>
        </p:sp>
        <p:sp>
          <p:nvSpPr>
            <p:cNvPr id="19" name="Rectangle 121"/>
            <p:cNvSpPr>
              <a:spLocks noChangeArrowheads="1"/>
            </p:cNvSpPr>
            <p:nvPr/>
          </p:nvSpPr>
          <p:spPr bwMode="auto">
            <a:xfrm>
              <a:off x="839788" y="5402266"/>
              <a:ext cx="7462837" cy="8151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altLang="en-US" sz="2400">
                <a:latin typeface="+mn-lt"/>
              </a:endParaRPr>
            </a:p>
          </p:txBody>
        </p:sp>
      </p:grpSp>
      <p:sp>
        <p:nvSpPr>
          <p:cNvPr id="464900" name="Rectangle 4"/>
          <p:cNvSpPr>
            <a:spLocks noChangeArrowheads="1"/>
          </p:cNvSpPr>
          <p:nvPr/>
        </p:nvSpPr>
        <p:spPr bwMode="auto">
          <a:xfrm>
            <a:off x="674688" y="2849563"/>
            <a:ext cx="7781925" cy="400843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sz="2400" dirty="0">
                <a:latin typeface="Arial" charset="0"/>
                <a:sym typeface="Symbol" pitchFamily="18" charset="2"/>
              </a:rPr>
              <a:t>EXAMPLE: A loaded Glock-22,                                          having a mass of 975 g, fires                                                   a 9.15-g bullet with a muzzle                                        velocity of 300 ms</a:t>
            </a:r>
            <a:r>
              <a:rPr lang="en-US" altLang="en-US" sz="2400" baseline="30000" dirty="0">
                <a:latin typeface="Arial" charset="0"/>
                <a:sym typeface="Symbol" pitchFamily="18" charset="2"/>
              </a:rPr>
              <a:t>-1</a:t>
            </a:r>
            <a:r>
              <a:rPr lang="en-US" altLang="en-US" sz="2400" dirty="0">
                <a:latin typeface="Arial" charset="0"/>
                <a:sym typeface="Symbol" pitchFamily="18" charset="2"/>
              </a:rPr>
              <a:t>. </a:t>
            </a:r>
            <a:endParaRPr lang="en-US" altLang="en-US" sz="2400" dirty="0" smtClean="0">
              <a:latin typeface="Arial" charset="0"/>
              <a:sym typeface="Symbol" pitchFamily="18" charset="2"/>
            </a:endParaRPr>
          </a:p>
          <a:p>
            <a:pPr>
              <a:spcBef>
                <a:spcPts val="400"/>
              </a:spcBef>
            </a:pPr>
            <a:r>
              <a:rPr lang="en-US" altLang="en-US" sz="2400" dirty="0" smtClean="0">
                <a:latin typeface="Arial" charset="0"/>
                <a:sym typeface="Symbol" pitchFamily="18" charset="2"/>
              </a:rPr>
              <a:t>Find </a:t>
            </a:r>
            <a:r>
              <a:rPr lang="en-US" altLang="en-US" sz="2400" dirty="0">
                <a:latin typeface="Arial" charset="0"/>
                <a:sym typeface="Symbol" pitchFamily="18" charset="2"/>
              </a:rPr>
              <a:t>the gun’s recoil velocity.</a:t>
            </a:r>
          </a:p>
          <a:p>
            <a:pPr>
              <a:spcBef>
                <a:spcPts val="400"/>
              </a:spcBef>
            </a:pPr>
            <a:r>
              <a:rPr lang="en-US" altLang="en-US" sz="2400" dirty="0">
                <a:latin typeface="Arial" charset="0"/>
              </a:rPr>
              <a:t>SOLUTION: Use </a:t>
            </a:r>
            <a:r>
              <a:rPr lang="en-US" altLang="en-US" sz="2400" i="1" dirty="0">
                <a:latin typeface="Arial" charset="0"/>
              </a:rPr>
              <a:t>p</a:t>
            </a:r>
            <a:r>
              <a:rPr lang="en-US" altLang="en-US" sz="2400" baseline="-25000" dirty="0">
                <a:latin typeface="Arial" charset="0"/>
              </a:rPr>
              <a:t>0</a:t>
            </a:r>
            <a:r>
              <a:rPr lang="en-US" altLang="en-US" sz="2400" dirty="0">
                <a:latin typeface="Arial" charset="0"/>
              </a:rPr>
              <a:t> = </a:t>
            </a:r>
            <a:r>
              <a:rPr lang="en-US" altLang="en-US" sz="2400" i="1" dirty="0">
                <a:latin typeface="Arial" charset="0"/>
              </a:rPr>
              <a:t>p</a:t>
            </a:r>
            <a:r>
              <a:rPr lang="en-US" altLang="en-US" sz="2400" baseline="-25000" dirty="0">
                <a:latin typeface="Arial" charset="0"/>
              </a:rPr>
              <a:t>f</a:t>
            </a:r>
            <a:r>
              <a:rPr lang="en-US" altLang="en-US" sz="2400" dirty="0">
                <a:latin typeface="Arial" charset="0"/>
              </a:rPr>
              <a:t>. Then</a:t>
            </a:r>
          </a:p>
          <a:p>
            <a:pPr>
              <a:spcBef>
                <a:spcPts val="400"/>
              </a:spcBef>
              <a:buFont typeface="Symbol" pitchFamily="18" charset="2"/>
              <a:buNone/>
            </a:pPr>
            <a:r>
              <a:rPr lang="en-US" altLang="en-US" sz="2400" i="1" dirty="0">
                <a:latin typeface="Arial" charset="0"/>
                <a:cs typeface="Courier New" pitchFamily="49" charset="0"/>
              </a:rPr>
              <a:t>                            p</a:t>
            </a:r>
            <a:r>
              <a:rPr lang="en-US" altLang="en-US" sz="2400" baseline="-25000" dirty="0">
                <a:latin typeface="Arial" charset="0"/>
                <a:cs typeface="Courier New" pitchFamily="49" charset="0"/>
              </a:rPr>
              <a:t>0</a:t>
            </a:r>
            <a:r>
              <a:rPr lang="en-US" altLang="en-US" sz="2400" dirty="0">
                <a:latin typeface="Arial" charset="0"/>
                <a:cs typeface="Courier New" pitchFamily="49" charset="0"/>
              </a:rPr>
              <a:t> = </a:t>
            </a:r>
            <a:r>
              <a:rPr lang="en-US" altLang="en-US" sz="2400" i="1" dirty="0" err="1">
                <a:latin typeface="Arial" charset="0"/>
                <a:cs typeface="Courier New" pitchFamily="49" charset="0"/>
              </a:rPr>
              <a:t>p</a:t>
            </a:r>
            <a:r>
              <a:rPr lang="en-US" altLang="en-US" sz="2400" baseline="-25000" dirty="0" err="1">
                <a:latin typeface="Arial" charset="0"/>
                <a:cs typeface="Courier New" pitchFamily="49" charset="0"/>
              </a:rPr>
              <a:t>Glock,f</a:t>
            </a:r>
            <a:r>
              <a:rPr lang="en-US" altLang="en-US" sz="2400" dirty="0">
                <a:latin typeface="Arial" charset="0"/>
                <a:cs typeface="Courier New" pitchFamily="49" charset="0"/>
              </a:rPr>
              <a:t> + </a:t>
            </a:r>
            <a:r>
              <a:rPr lang="en-US" altLang="en-US" sz="2400" i="1" dirty="0" err="1">
                <a:latin typeface="Arial" charset="0"/>
                <a:cs typeface="Courier New" pitchFamily="49" charset="0"/>
              </a:rPr>
              <a:t>p</a:t>
            </a:r>
            <a:r>
              <a:rPr lang="en-US" altLang="en-US" sz="2400" baseline="-25000" dirty="0" err="1">
                <a:latin typeface="Arial" charset="0"/>
                <a:cs typeface="Courier New" pitchFamily="49" charset="0"/>
              </a:rPr>
              <a:t>bullet,f</a:t>
            </a:r>
            <a:r>
              <a:rPr lang="en-US" altLang="en-US" sz="2400" dirty="0">
                <a:latin typeface="Arial" charset="0"/>
                <a:cs typeface="Courier New" pitchFamily="49" charset="0"/>
              </a:rPr>
              <a:t> </a:t>
            </a:r>
          </a:p>
          <a:p>
            <a:pPr>
              <a:spcBef>
                <a:spcPts val="600"/>
              </a:spcBef>
              <a:buFont typeface="Symbol" pitchFamily="18" charset="2"/>
              <a:buNone/>
            </a:pPr>
            <a:r>
              <a:rPr lang="en-US" altLang="en-US" sz="2400" i="1" dirty="0">
                <a:latin typeface="Arial" charset="0"/>
                <a:cs typeface="Courier New" pitchFamily="49" charset="0"/>
              </a:rPr>
              <a:t>                     </a:t>
            </a:r>
            <a:r>
              <a:rPr lang="en-US" altLang="en-US" sz="2400" dirty="0">
                <a:latin typeface="Arial" charset="0"/>
                <a:cs typeface="Courier New" pitchFamily="49" charset="0"/>
              </a:rPr>
              <a:t>975(0) = (975 – 9.15)</a:t>
            </a:r>
            <a:r>
              <a:rPr lang="en-US" altLang="en-US" sz="2400" i="1" dirty="0">
                <a:latin typeface="Arial" charset="0"/>
                <a:cs typeface="Courier New" pitchFamily="49" charset="0"/>
              </a:rPr>
              <a:t>v</a:t>
            </a:r>
            <a:r>
              <a:rPr lang="en-US" altLang="en-US" sz="2400" dirty="0">
                <a:latin typeface="Arial" charset="0"/>
                <a:cs typeface="Courier New" pitchFamily="49" charset="0"/>
              </a:rPr>
              <a:t> + (9.15)(-300)</a:t>
            </a:r>
            <a:r>
              <a:rPr lang="en-US" altLang="en-US" sz="2400" baseline="-25000" dirty="0">
                <a:latin typeface="Arial" charset="0"/>
                <a:cs typeface="Courier New" pitchFamily="49" charset="0"/>
              </a:rPr>
              <a:t> </a:t>
            </a:r>
            <a:endParaRPr lang="en-US" altLang="en-US" sz="2400" i="1" dirty="0">
              <a:latin typeface="Arial" charset="0"/>
              <a:cs typeface="Courier New" pitchFamily="49" charset="0"/>
            </a:endParaRPr>
          </a:p>
          <a:p>
            <a:pPr>
              <a:spcBef>
                <a:spcPts val="400"/>
              </a:spcBef>
              <a:buFont typeface="Symbol" pitchFamily="18" charset="2"/>
              <a:buNone/>
            </a:pPr>
            <a:r>
              <a:rPr lang="en-US" altLang="en-US" sz="2400" i="1" dirty="0">
                <a:latin typeface="Arial" charset="0"/>
                <a:cs typeface="Courier New" pitchFamily="49" charset="0"/>
              </a:rPr>
              <a:t>                             </a:t>
            </a:r>
            <a:r>
              <a:rPr lang="en-US" altLang="en-US" sz="2400" i="1" baseline="-25000" dirty="0">
                <a:latin typeface="Arial" charset="0"/>
                <a:cs typeface="Courier New" pitchFamily="49" charset="0"/>
              </a:rPr>
              <a:t> </a:t>
            </a:r>
            <a:r>
              <a:rPr lang="en-US" altLang="en-US" sz="2400" dirty="0">
                <a:latin typeface="Arial" charset="0"/>
                <a:cs typeface="Courier New" pitchFamily="49" charset="0"/>
              </a:rPr>
              <a:t>0 = 965.85 </a:t>
            </a:r>
            <a:r>
              <a:rPr lang="en-US" altLang="en-US" sz="2400" i="1" dirty="0">
                <a:latin typeface="Arial" charset="0"/>
                <a:cs typeface="Courier New" pitchFamily="49" charset="0"/>
              </a:rPr>
              <a:t>v</a:t>
            </a:r>
            <a:r>
              <a:rPr lang="en-US" altLang="en-US" sz="2400" dirty="0">
                <a:latin typeface="Arial" charset="0"/>
                <a:cs typeface="Courier New" pitchFamily="49" charset="0"/>
              </a:rPr>
              <a:t> – 2745 </a:t>
            </a:r>
            <a:endParaRPr lang="en-US" altLang="en-US" sz="2400" i="1" dirty="0">
              <a:latin typeface="Arial" charset="0"/>
              <a:cs typeface="Courier New" pitchFamily="49" charset="0"/>
            </a:endParaRPr>
          </a:p>
          <a:p>
            <a:pPr>
              <a:spcBef>
                <a:spcPts val="400"/>
              </a:spcBef>
              <a:buFont typeface="Symbol" pitchFamily="18" charset="2"/>
              <a:buNone/>
            </a:pPr>
            <a:r>
              <a:rPr lang="en-US" altLang="en-US" sz="2400" dirty="0">
                <a:latin typeface="Arial" charset="0"/>
                <a:cs typeface="Courier New" pitchFamily="49" charset="0"/>
              </a:rPr>
              <a:t>            </a:t>
            </a:r>
            <a:r>
              <a:rPr lang="en-US" altLang="en-US" sz="2400" baseline="-25000" dirty="0">
                <a:latin typeface="Arial" charset="0"/>
                <a:cs typeface="Courier New" pitchFamily="49" charset="0"/>
              </a:rPr>
              <a:t>                          </a:t>
            </a:r>
            <a:r>
              <a:rPr lang="en-US" altLang="en-US" sz="2400" i="1" dirty="0">
                <a:latin typeface="Arial" charset="0"/>
                <a:cs typeface="Courier New" pitchFamily="49" charset="0"/>
              </a:rPr>
              <a:t>v </a:t>
            </a:r>
            <a:r>
              <a:rPr lang="en-US" altLang="en-US" sz="2400" dirty="0">
                <a:latin typeface="Arial" charset="0"/>
                <a:cs typeface="Courier New" pitchFamily="49" charset="0"/>
              </a:rPr>
              <a:t>= 2745 </a:t>
            </a:r>
            <a:r>
              <a:rPr lang="en-US" altLang="en-US" sz="2400" i="1" dirty="0">
                <a:latin typeface="Arial" charset="0"/>
                <a:cs typeface="Courier New" pitchFamily="49" charset="0"/>
              </a:rPr>
              <a:t>/</a:t>
            </a:r>
            <a:r>
              <a:rPr lang="en-US" altLang="en-US" sz="2400" dirty="0">
                <a:latin typeface="Arial" charset="0"/>
                <a:cs typeface="Courier New" pitchFamily="49" charset="0"/>
              </a:rPr>
              <a:t> 965.85 = 2.84 m</a:t>
            </a:r>
            <a:r>
              <a:rPr lang="en-US" altLang="en-US" sz="2400" baseline="-25000" dirty="0">
                <a:latin typeface="Arial" charset="0"/>
                <a:cs typeface="Courier New" pitchFamily="49" charset="0"/>
              </a:rPr>
              <a:t> </a:t>
            </a:r>
            <a:r>
              <a:rPr lang="en-US" altLang="en-US" sz="2400" dirty="0">
                <a:latin typeface="Arial" charset="0"/>
                <a:cs typeface="Courier New" pitchFamily="49" charset="0"/>
              </a:rPr>
              <a:t>s</a:t>
            </a:r>
            <a:r>
              <a:rPr lang="en-US" altLang="en-US" sz="2400" baseline="30000" dirty="0">
                <a:latin typeface="Arial" charset="0"/>
                <a:cs typeface="Courier New" pitchFamily="49" charset="0"/>
              </a:rPr>
              <a:t>-1</a:t>
            </a:r>
            <a:r>
              <a:rPr lang="en-US" altLang="en-US" sz="2400" dirty="0">
                <a:latin typeface="Arial" charset="0"/>
                <a:cs typeface="Courier New" pitchFamily="49" charset="0"/>
              </a:rPr>
              <a:t>.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>
                <a:solidFill>
                  <a:srgbClr val="000000"/>
                </a:solidFill>
              </a:rPr>
              <a:t>Topic 2: Mechanics</a:t>
            </a:r>
            <a:br>
              <a:rPr lang="en-US" altLang="en-US" sz="2800" b="1" smtClean="0">
                <a:solidFill>
                  <a:srgbClr val="000000"/>
                </a:solidFill>
              </a:rPr>
            </a:br>
            <a:r>
              <a:rPr lang="en-US" altLang="en-US" sz="2800" smtClean="0">
                <a:solidFill>
                  <a:srgbClr val="000000"/>
                </a:solidFill>
              </a:rPr>
              <a:t>2.4 – Momentum and impulse</a:t>
            </a:r>
            <a:endParaRPr lang="en-US" altLang="en-US" sz="2400" smtClean="0">
              <a:solidFill>
                <a:schemeClr val="tx1"/>
              </a:solidFill>
              <a:latin typeface="Courier New" pitchFamily="49" charset="0"/>
            </a:endParaRPr>
          </a:p>
        </p:txBody>
      </p:sp>
      <p:pic>
        <p:nvPicPr>
          <p:cNvPr id="96283" name="Picture 2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00FF00"/>
              </a:clrFrom>
              <a:clrTo>
                <a:srgbClr val="00FF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11738" y="2874963"/>
            <a:ext cx="3427412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86" name="Picture 3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18313" y="733425"/>
            <a:ext cx="15748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87" name="Picture 31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96088" y="142875"/>
            <a:ext cx="477837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89" name="Picture 33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94550" y="122238"/>
            <a:ext cx="11953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91" name="Rectangle 35"/>
          <p:cNvSpPr>
            <a:spLocks noChangeArrowheads="1"/>
          </p:cNvSpPr>
          <p:nvPr/>
        </p:nvSpPr>
        <p:spPr bwMode="auto">
          <a:xfrm>
            <a:off x="5094288" y="3041650"/>
            <a:ext cx="2478087" cy="173038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tint val="0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96284" name="Picture 28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23113" y="3044825"/>
            <a:ext cx="133350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90" name="Picture 34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24713" y="3041650"/>
            <a:ext cx="349250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8384345" y="970670"/>
            <a:ext cx="759655" cy="12660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174038" y="957263"/>
            <a:ext cx="182562" cy="125412"/>
          </a:xfrm>
          <a:prstGeom prst="rect">
            <a:avLst/>
          </a:prstGeom>
          <a:solidFill>
            <a:srgbClr val="D9D9D9">
              <a:alpha val="5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315200" y="773113"/>
            <a:ext cx="871538" cy="479425"/>
          </a:xfrm>
          <a:prstGeom prst="rect">
            <a:avLst/>
          </a:prstGeom>
          <a:solidFill>
            <a:srgbClr val="FF0000">
              <a:alpha val="4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4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4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6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6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6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6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6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6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6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4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4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xit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unsh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" presetClass="exit" presetSubtype="8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0"/>
                                        <p:tgtEl>
                                          <p:spTgt spid="96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0"/>
                                        <p:tgtEl>
                                          <p:spTgt spid="96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6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" presetClass="exit" presetSubtype="8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0"/>
                                        <p:tgtEl>
                                          <p:spTgt spid="96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0"/>
                                        <p:tgtEl>
                                          <p:spTgt spid="96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6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64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64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64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64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64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64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649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649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649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649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91" grpId="0" animBg="1"/>
      <p:bldP spid="20" grpId="0" animBg="1"/>
      <p:bldP spid="20" grpId="2" animBg="1"/>
      <p:bldP spid="2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13763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400" i="1" dirty="0">
                <a:solidFill>
                  <a:srgbClr val="333399"/>
                </a:solidFill>
                <a:latin typeface="Arial"/>
              </a:rPr>
              <a:t>Conservation of linear momentum </a:t>
            </a:r>
          </a:p>
          <a:p>
            <a:pPr>
              <a:spcBef>
                <a:spcPct val="20000"/>
              </a:spcBef>
              <a:defRPr/>
            </a:pPr>
            <a:r>
              <a:rPr lang="en-US" altLang="en-US" sz="2400" dirty="0">
                <a:latin typeface="+mn-lt"/>
              </a:rPr>
              <a:t>	</a:t>
            </a:r>
          </a:p>
          <a:p>
            <a:pPr>
              <a:spcBef>
                <a:spcPct val="20000"/>
              </a:spcBef>
              <a:defRPr/>
            </a:pPr>
            <a:endParaRPr lang="en-US" altLang="en-US" sz="2400" dirty="0">
              <a:latin typeface="+mn-lt"/>
            </a:endParaRPr>
          </a:p>
        </p:txBody>
      </p:sp>
      <p:grpSp>
        <p:nvGrpSpPr>
          <p:cNvPr id="36867" name="Group 14"/>
          <p:cNvGrpSpPr>
            <a:grpSpLocks/>
          </p:cNvGrpSpPr>
          <p:nvPr/>
        </p:nvGrpSpPr>
        <p:grpSpPr bwMode="auto">
          <a:xfrm>
            <a:off x="839788" y="1981200"/>
            <a:ext cx="7464425" cy="830263"/>
            <a:chOff x="839788" y="5399088"/>
            <a:chExt cx="7464425" cy="830997"/>
          </a:xfrm>
        </p:grpSpPr>
        <p:sp>
          <p:nvSpPr>
            <p:cNvPr id="16" name="Rectangle 119"/>
            <p:cNvSpPr>
              <a:spLocks noChangeArrowheads="1"/>
            </p:cNvSpPr>
            <p:nvPr/>
          </p:nvSpPr>
          <p:spPr bwMode="auto">
            <a:xfrm>
              <a:off x="976313" y="5464234"/>
              <a:ext cx="4210050" cy="320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altLang="en-US" sz="2400" dirty="0">
                  <a:latin typeface="+mn-lt"/>
                </a:rPr>
                <a:t>If</a:t>
              </a:r>
              <a:r>
                <a:rPr lang="en-US" altLang="en-US" sz="2400" i="1" dirty="0">
                  <a:latin typeface="+mn-lt"/>
                </a:rPr>
                <a:t> </a:t>
              </a:r>
              <a:r>
                <a:rPr lang="en-US" altLang="en-US" sz="2400" i="1" dirty="0" err="1">
                  <a:latin typeface="+mn-lt"/>
                </a:rPr>
                <a:t>F</a:t>
              </a:r>
              <a:r>
                <a:rPr lang="en-US" altLang="en-US" sz="2400" baseline="-25000" dirty="0" err="1">
                  <a:latin typeface="+mn-lt"/>
                </a:rPr>
                <a:t>ext</a:t>
              </a:r>
              <a:r>
                <a:rPr lang="en-US" altLang="en-US" sz="2400" dirty="0">
                  <a:latin typeface="+mn-lt"/>
                </a:rPr>
                <a:t> = 0 then </a:t>
              </a:r>
              <a:r>
                <a:rPr lang="en-US" altLang="en-US" sz="2400" i="1" dirty="0">
                  <a:latin typeface="+mn-lt"/>
                  <a:cs typeface="Courier New" pitchFamily="49" charset="0"/>
                </a:rPr>
                <a:t>p</a:t>
              </a:r>
              <a:r>
                <a:rPr lang="en-US" altLang="en-US" sz="2400" dirty="0">
                  <a:latin typeface="+mn-lt"/>
                  <a:cs typeface="Courier New" pitchFamily="49" charset="0"/>
                </a:rPr>
                <a:t> = CONST</a:t>
              </a:r>
              <a:endParaRPr lang="en-US" altLang="en-US" sz="2400" i="1" dirty="0">
                <a:latin typeface="+mn-lt"/>
              </a:endParaRPr>
            </a:p>
          </p:txBody>
        </p:sp>
        <p:sp>
          <p:nvSpPr>
            <p:cNvPr id="18" name="Text Box 120"/>
            <p:cNvSpPr txBox="1">
              <a:spLocks noChangeArrowheads="1"/>
            </p:cNvSpPr>
            <p:nvPr/>
          </p:nvSpPr>
          <p:spPr bwMode="auto">
            <a:xfrm>
              <a:off x="5541963" y="5399088"/>
              <a:ext cx="2762250" cy="830997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en-US" sz="2400" dirty="0">
                  <a:solidFill>
                    <a:schemeClr val="bg1"/>
                  </a:solidFill>
                  <a:latin typeface="+mn-lt"/>
                </a:rPr>
                <a:t>conservation of linear momentum</a:t>
              </a:r>
            </a:p>
          </p:txBody>
        </p:sp>
        <p:sp>
          <p:nvSpPr>
            <p:cNvPr id="19" name="Rectangle 121"/>
            <p:cNvSpPr>
              <a:spLocks noChangeArrowheads="1"/>
            </p:cNvSpPr>
            <p:nvPr/>
          </p:nvSpPr>
          <p:spPr bwMode="auto">
            <a:xfrm>
              <a:off x="839788" y="5402266"/>
              <a:ext cx="7462837" cy="8151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altLang="en-US" sz="2400">
                <a:latin typeface="+mn-lt"/>
              </a:endParaRPr>
            </a:p>
          </p:txBody>
        </p:sp>
      </p:grpSp>
      <p:sp>
        <p:nvSpPr>
          <p:cNvPr id="464900" name="Rectangle 4"/>
          <p:cNvSpPr>
            <a:spLocks noChangeArrowheads="1"/>
          </p:cNvSpPr>
          <p:nvPr/>
        </p:nvSpPr>
        <p:spPr bwMode="auto">
          <a:xfrm>
            <a:off x="674688" y="2849563"/>
            <a:ext cx="7781925" cy="400843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sz="2400" dirty="0">
                <a:latin typeface="Arial" charset="0"/>
                <a:sym typeface="Symbol" pitchFamily="18" charset="2"/>
              </a:rPr>
              <a:t>EXAMPLE: A loaded Glock-22,                                          having a mass of 975 g, fires                                                   a 9.15-g bullet with a muzzle                                        velocity of 300 ms</a:t>
            </a:r>
            <a:r>
              <a:rPr lang="en-US" altLang="en-US" sz="2400" baseline="30000" dirty="0">
                <a:latin typeface="Arial" charset="0"/>
                <a:sym typeface="Symbol" pitchFamily="18" charset="2"/>
              </a:rPr>
              <a:t>-1</a:t>
            </a:r>
            <a:r>
              <a:rPr lang="en-US" altLang="en-US" sz="2400" dirty="0">
                <a:latin typeface="Arial" charset="0"/>
                <a:sym typeface="Symbol" pitchFamily="18" charset="2"/>
              </a:rPr>
              <a:t>. </a:t>
            </a:r>
            <a:endParaRPr lang="en-US" altLang="en-US" sz="2400" dirty="0" smtClean="0">
              <a:latin typeface="Arial" charset="0"/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r>
              <a:rPr lang="en-US" altLang="en-US" sz="2400" dirty="0" smtClean="0">
                <a:latin typeface="Arial" charset="0"/>
                <a:sym typeface="Symbol" pitchFamily="18" charset="2"/>
              </a:rPr>
              <a:t>Find </a:t>
            </a:r>
            <a:r>
              <a:rPr lang="en-US" altLang="en-US" sz="2400" dirty="0">
                <a:latin typeface="Arial" charset="0"/>
                <a:sym typeface="Symbol" pitchFamily="18" charset="2"/>
              </a:rPr>
              <a:t>the change in kinetic </a:t>
            </a:r>
            <a:r>
              <a:rPr lang="en-US" altLang="en-US" sz="2400" dirty="0" smtClean="0">
                <a:latin typeface="Arial" charset="0"/>
                <a:sym typeface="Symbol" pitchFamily="18" charset="2"/>
              </a:rPr>
              <a:t>energy                                             of </a:t>
            </a:r>
            <a:r>
              <a:rPr lang="en-US" altLang="en-US" sz="2400" dirty="0">
                <a:latin typeface="Arial" charset="0"/>
                <a:sym typeface="Symbol" pitchFamily="18" charset="2"/>
              </a:rPr>
              <a:t>the gun/bullet system.</a:t>
            </a:r>
          </a:p>
          <a:p>
            <a:pPr>
              <a:spcBef>
                <a:spcPts val="400"/>
              </a:spcBef>
            </a:pPr>
            <a:r>
              <a:rPr lang="en-US" altLang="en-US" sz="2400" dirty="0">
                <a:latin typeface="Arial" charset="0"/>
              </a:rPr>
              <a:t>SOLUTION: </a:t>
            </a:r>
            <a:r>
              <a:rPr lang="en-US" altLang="en-US" sz="2400" dirty="0" smtClean="0">
                <a:latin typeface="Arial" charset="0"/>
              </a:rPr>
              <a:t>Use </a:t>
            </a:r>
            <a:r>
              <a:rPr lang="en-US" altLang="en-US" sz="2400" i="1" dirty="0">
                <a:latin typeface="Arial" charset="0"/>
              </a:rPr>
              <a:t>E</a:t>
            </a:r>
            <a:r>
              <a:rPr lang="en-US" altLang="en-US" sz="2400" baseline="-25000" dirty="0">
                <a:latin typeface="Arial" charset="0"/>
              </a:rPr>
              <a:t>K</a:t>
            </a:r>
            <a:r>
              <a:rPr lang="en-US" altLang="en-US" sz="2400" dirty="0">
                <a:latin typeface="Arial" charset="0"/>
              </a:rPr>
              <a:t> = (1/2)</a:t>
            </a:r>
            <a:r>
              <a:rPr lang="en-US" altLang="en-US" sz="2400" i="1" dirty="0" err="1">
                <a:latin typeface="Arial" charset="0"/>
              </a:rPr>
              <a:t>mv</a:t>
            </a:r>
            <a:r>
              <a:rPr lang="en-US" altLang="en-US" sz="2400" baseline="30000" dirty="0">
                <a:latin typeface="Arial" charset="0"/>
              </a:rPr>
              <a:t> 2</a:t>
            </a:r>
            <a:r>
              <a:rPr lang="en-US" altLang="en-US" sz="2400" dirty="0">
                <a:latin typeface="Arial" charset="0"/>
              </a:rPr>
              <a:t> so </a:t>
            </a:r>
            <a:r>
              <a:rPr lang="en-US" altLang="en-US" sz="2400" i="1" dirty="0">
                <a:latin typeface="Arial" charset="0"/>
              </a:rPr>
              <a:t>E</a:t>
            </a:r>
            <a:r>
              <a:rPr lang="en-US" altLang="en-US" sz="2400" baseline="-25000" dirty="0">
                <a:latin typeface="Arial" charset="0"/>
              </a:rPr>
              <a:t>K0</a:t>
            </a:r>
            <a:r>
              <a:rPr lang="en-US" altLang="en-US" sz="2400" dirty="0">
                <a:latin typeface="Arial" charset="0"/>
              </a:rPr>
              <a:t> = 0 J</a:t>
            </a:r>
            <a:r>
              <a:rPr lang="en-US" altLang="en-US" sz="2400" dirty="0" smtClean="0">
                <a:latin typeface="Arial" charset="0"/>
              </a:rPr>
              <a:t>. Then</a:t>
            </a:r>
            <a:endParaRPr lang="en-US" altLang="en-US" sz="2400" dirty="0">
              <a:latin typeface="Arial" charset="0"/>
            </a:endParaRPr>
          </a:p>
          <a:p>
            <a:pPr>
              <a:spcBef>
                <a:spcPts val="400"/>
              </a:spcBef>
            </a:pPr>
            <a:r>
              <a:rPr lang="en-US" altLang="en-US" sz="2400" i="1" dirty="0" err="1">
                <a:latin typeface="Arial" charset="0"/>
              </a:rPr>
              <a:t>E</a:t>
            </a:r>
            <a:r>
              <a:rPr lang="en-US" altLang="en-US" sz="2400" baseline="-25000" dirty="0" err="1">
                <a:latin typeface="Arial" charset="0"/>
              </a:rPr>
              <a:t>Kf</a:t>
            </a:r>
            <a:r>
              <a:rPr lang="en-US" altLang="en-US" sz="2400" dirty="0">
                <a:latin typeface="Arial" charset="0"/>
              </a:rPr>
              <a:t> = (1/2)(0.975 – 0.00915)2.84</a:t>
            </a:r>
            <a:r>
              <a:rPr lang="en-US" altLang="en-US" sz="2400" baseline="30000" dirty="0">
                <a:latin typeface="Arial" charset="0"/>
              </a:rPr>
              <a:t>2</a:t>
            </a:r>
            <a:r>
              <a:rPr lang="en-US" altLang="en-US" sz="2400" dirty="0">
                <a:latin typeface="Arial" charset="0"/>
              </a:rPr>
              <a:t> + (1/2)(0.00915)300</a:t>
            </a:r>
            <a:r>
              <a:rPr lang="en-US" altLang="en-US" sz="2400" baseline="30000" dirty="0">
                <a:latin typeface="Arial" charset="0"/>
              </a:rPr>
              <a:t>2</a:t>
            </a:r>
            <a:endParaRPr lang="en-US" altLang="en-US" sz="2400" dirty="0">
              <a:latin typeface="Arial" charset="0"/>
            </a:endParaRPr>
          </a:p>
          <a:p>
            <a:pPr>
              <a:spcBef>
                <a:spcPts val="400"/>
              </a:spcBef>
            </a:pPr>
            <a:r>
              <a:rPr lang="en-US" altLang="en-US" sz="2400" dirty="0">
                <a:latin typeface="Arial" charset="0"/>
              </a:rPr>
              <a:t>     </a:t>
            </a:r>
            <a:r>
              <a:rPr lang="en-US" altLang="en-US" sz="2400" baseline="-25000" dirty="0">
                <a:latin typeface="Arial" charset="0"/>
              </a:rPr>
              <a:t> </a:t>
            </a:r>
            <a:r>
              <a:rPr lang="en-US" altLang="en-US" sz="2400" dirty="0">
                <a:latin typeface="Arial" charset="0"/>
              </a:rPr>
              <a:t>= 416 J.</a:t>
            </a:r>
          </a:p>
          <a:p>
            <a:pPr>
              <a:spcBef>
                <a:spcPts val="400"/>
              </a:spcBef>
            </a:pPr>
            <a:r>
              <a:rPr lang="en-US" sz="2400" dirty="0">
                <a:latin typeface="Arial" charset="0"/>
                <a:sym typeface="Symbol" pitchFamily="18" charset="2"/>
              </a:rPr>
              <a:t>                </a:t>
            </a:r>
            <a:r>
              <a:rPr lang="en-US" altLang="en-US" sz="2400" i="1" dirty="0">
                <a:latin typeface="Arial" charset="0"/>
              </a:rPr>
              <a:t>E</a:t>
            </a:r>
            <a:r>
              <a:rPr lang="en-US" altLang="en-US" sz="2400" baseline="-25000" dirty="0">
                <a:latin typeface="Arial" charset="0"/>
              </a:rPr>
              <a:t>K</a:t>
            </a:r>
            <a:r>
              <a:rPr lang="en-US" altLang="en-US" sz="2400" dirty="0">
                <a:latin typeface="Arial" charset="0"/>
              </a:rPr>
              <a:t> = </a:t>
            </a:r>
            <a:r>
              <a:rPr lang="en-US" altLang="en-US" sz="2400" i="1" dirty="0" err="1">
                <a:latin typeface="Arial" charset="0"/>
              </a:rPr>
              <a:t>E</a:t>
            </a:r>
            <a:r>
              <a:rPr lang="en-US" altLang="en-US" sz="2400" baseline="-25000" dirty="0" err="1">
                <a:latin typeface="Arial" charset="0"/>
              </a:rPr>
              <a:t>Kf</a:t>
            </a:r>
            <a:r>
              <a:rPr lang="en-US" altLang="en-US" sz="2400" dirty="0">
                <a:latin typeface="Arial" charset="0"/>
              </a:rPr>
              <a:t> – </a:t>
            </a:r>
            <a:r>
              <a:rPr lang="en-US" altLang="en-US" sz="2400" i="1" dirty="0">
                <a:latin typeface="Arial" charset="0"/>
              </a:rPr>
              <a:t>E</a:t>
            </a:r>
            <a:r>
              <a:rPr lang="en-US" altLang="en-US" sz="2400" baseline="-25000" dirty="0">
                <a:latin typeface="Arial" charset="0"/>
              </a:rPr>
              <a:t>K0</a:t>
            </a:r>
            <a:r>
              <a:rPr lang="en-US" altLang="en-US" sz="2400" dirty="0">
                <a:latin typeface="Arial" charset="0"/>
              </a:rPr>
              <a:t> = 416 – 0 = 416 J.</a:t>
            </a:r>
            <a:endParaRPr lang="en-US" altLang="en-US" sz="2400" i="1" dirty="0">
              <a:latin typeface="Arial" charset="0"/>
            </a:endParaRPr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>
                <a:solidFill>
                  <a:srgbClr val="000000"/>
                </a:solidFill>
              </a:rPr>
              <a:t>Topic 2: Mechanics</a:t>
            </a:r>
            <a:br>
              <a:rPr lang="en-US" altLang="en-US" sz="2800" b="1" smtClean="0">
                <a:solidFill>
                  <a:srgbClr val="000000"/>
                </a:solidFill>
              </a:rPr>
            </a:br>
            <a:r>
              <a:rPr lang="en-US" altLang="en-US" sz="2800" smtClean="0">
                <a:solidFill>
                  <a:srgbClr val="000000"/>
                </a:solidFill>
              </a:rPr>
              <a:t>2.4 – Momentum and impulse</a:t>
            </a:r>
            <a:endParaRPr lang="en-US" altLang="en-US" sz="2400" smtClean="0">
              <a:solidFill>
                <a:schemeClr val="tx1"/>
              </a:solidFill>
              <a:latin typeface="Courier New" pitchFamily="49" charset="0"/>
            </a:endParaRPr>
          </a:p>
        </p:txBody>
      </p:sp>
      <p:pic>
        <p:nvPicPr>
          <p:cNvPr id="36870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FF00"/>
              </a:clrFrom>
              <a:clrTo>
                <a:srgbClr val="00FF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11738" y="2874963"/>
            <a:ext cx="3427412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1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18313" y="733425"/>
            <a:ext cx="15748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1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96088" y="142875"/>
            <a:ext cx="477837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3" name="Picture 1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94550" y="122238"/>
            <a:ext cx="11953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17" name="Rectangle 13"/>
          <p:cNvSpPr>
            <a:spLocks noChangeArrowheads="1"/>
          </p:cNvSpPr>
          <p:nvPr/>
        </p:nvSpPr>
        <p:spPr bwMode="auto">
          <a:xfrm>
            <a:off x="5094288" y="3041650"/>
            <a:ext cx="2478087" cy="173038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tint val="0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36875" name="Picture 1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23113" y="3044825"/>
            <a:ext cx="133350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6" name="Picture 15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24713" y="3041650"/>
            <a:ext cx="349250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4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4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4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4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4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4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4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4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49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49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>
                <a:solidFill>
                  <a:srgbClr val="000000"/>
                </a:solidFill>
              </a:rPr>
              <a:t>Topic 2: Mechanics</a:t>
            </a:r>
            <a:br>
              <a:rPr lang="en-US" altLang="en-US" sz="2800" b="1" smtClean="0">
                <a:solidFill>
                  <a:srgbClr val="000000"/>
                </a:solidFill>
              </a:rPr>
            </a:br>
            <a:r>
              <a:rPr lang="en-US" altLang="en-US" sz="2800" smtClean="0">
                <a:solidFill>
                  <a:srgbClr val="000000"/>
                </a:solidFill>
              </a:rPr>
              <a:t>2.4 – Momentum and impulse</a:t>
            </a:r>
            <a:endParaRPr lang="en-US" altLang="en-US" sz="2400" smtClean="0">
              <a:solidFill>
                <a:schemeClr val="tx1"/>
              </a:solidFill>
              <a:latin typeface="Courier New" pitchFamily="49" charset="0"/>
            </a:endParaRPr>
          </a:p>
        </p:txBody>
      </p:sp>
      <p:pic>
        <p:nvPicPr>
          <p:cNvPr id="108560" name="Picture 16" descr="Image of Jet Airplane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02325" y="-114300"/>
            <a:ext cx="2555875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2498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13763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400" i="1" dirty="0">
                <a:solidFill>
                  <a:srgbClr val="333399"/>
                </a:solidFill>
                <a:latin typeface="Arial"/>
              </a:rPr>
              <a:t>Conservation of linear momentum </a:t>
            </a:r>
          </a:p>
          <a:p>
            <a:pPr>
              <a:spcBef>
                <a:spcPct val="20000"/>
              </a:spcBef>
              <a:defRPr/>
            </a:pPr>
            <a:r>
              <a:rPr lang="en-US" altLang="en-US" sz="2400" dirty="0">
                <a:latin typeface="+mn-lt"/>
              </a:rPr>
              <a:t>	</a:t>
            </a:r>
          </a:p>
          <a:p>
            <a:pPr>
              <a:spcBef>
                <a:spcPct val="20000"/>
              </a:spcBef>
              <a:defRPr/>
            </a:pPr>
            <a:endParaRPr lang="en-US" altLang="en-US" sz="2400" dirty="0">
              <a:latin typeface="+mn-lt"/>
            </a:endParaRPr>
          </a:p>
        </p:txBody>
      </p:sp>
      <p:grpSp>
        <p:nvGrpSpPr>
          <p:cNvPr id="37893" name="Group 14"/>
          <p:cNvGrpSpPr>
            <a:grpSpLocks/>
          </p:cNvGrpSpPr>
          <p:nvPr/>
        </p:nvGrpSpPr>
        <p:grpSpPr bwMode="auto">
          <a:xfrm>
            <a:off x="839788" y="1981200"/>
            <a:ext cx="7464425" cy="830263"/>
            <a:chOff x="839788" y="5399088"/>
            <a:chExt cx="7464425" cy="830997"/>
          </a:xfrm>
        </p:grpSpPr>
        <p:sp>
          <p:nvSpPr>
            <p:cNvPr id="16" name="Rectangle 119"/>
            <p:cNvSpPr>
              <a:spLocks noChangeArrowheads="1"/>
            </p:cNvSpPr>
            <p:nvPr/>
          </p:nvSpPr>
          <p:spPr bwMode="auto">
            <a:xfrm>
              <a:off x="976313" y="5464234"/>
              <a:ext cx="4210050" cy="320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altLang="en-US" sz="2400" dirty="0">
                  <a:latin typeface="+mn-lt"/>
                </a:rPr>
                <a:t>If</a:t>
              </a:r>
              <a:r>
                <a:rPr lang="en-US" altLang="en-US" sz="2400" i="1" dirty="0">
                  <a:latin typeface="+mn-lt"/>
                </a:rPr>
                <a:t> </a:t>
              </a:r>
              <a:r>
                <a:rPr lang="en-US" altLang="en-US" sz="2400" i="1" dirty="0" err="1">
                  <a:latin typeface="+mn-lt"/>
                </a:rPr>
                <a:t>F</a:t>
              </a:r>
              <a:r>
                <a:rPr lang="en-US" altLang="en-US" sz="2400" baseline="-25000" dirty="0" err="1">
                  <a:latin typeface="+mn-lt"/>
                </a:rPr>
                <a:t>ext</a:t>
              </a:r>
              <a:r>
                <a:rPr lang="en-US" altLang="en-US" sz="2400" dirty="0">
                  <a:latin typeface="+mn-lt"/>
                </a:rPr>
                <a:t> = 0 then </a:t>
              </a:r>
              <a:r>
                <a:rPr lang="en-US" altLang="en-US" sz="2400" i="1" dirty="0">
                  <a:latin typeface="+mn-lt"/>
                  <a:cs typeface="Courier New" pitchFamily="49" charset="0"/>
                </a:rPr>
                <a:t>p</a:t>
              </a:r>
              <a:r>
                <a:rPr lang="en-US" altLang="en-US" sz="2400" dirty="0">
                  <a:latin typeface="+mn-lt"/>
                  <a:cs typeface="Courier New" pitchFamily="49" charset="0"/>
                </a:rPr>
                <a:t> = CONST</a:t>
              </a:r>
              <a:endParaRPr lang="en-US" altLang="en-US" sz="2400" i="1" dirty="0">
                <a:latin typeface="+mn-lt"/>
              </a:endParaRPr>
            </a:p>
          </p:txBody>
        </p:sp>
        <p:sp>
          <p:nvSpPr>
            <p:cNvPr id="18" name="Text Box 120"/>
            <p:cNvSpPr txBox="1">
              <a:spLocks noChangeArrowheads="1"/>
            </p:cNvSpPr>
            <p:nvPr/>
          </p:nvSpPr>
          <p:spPr bwMode="auto">
            <a:xfrm>
              <a:off x="5541963" y="5399088"/>
              <a:ext cx="2762250" cy="830997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en-US" sz="2400" dirty="0">
                  <a:solidFill>
                    <a:schemeClr val="bg1"/>
                  </a:solidFill>
                  <a:latin typeface="+mn-lt"/>
                </a:rPr>
                <a:t>conservation of linear momentum</a:t>
              </a:r>
            </a:p>
          </p:txBody>
        </p:sp>
        <p:sp>
          <p:nvSpPr>
            <p:cNvPr id="19" name="Rectangle 121"/>
            <p:cNvSpPr>
              <a:spLocks noChangeArrowheads="1"/>
            </p:cNvSpPr>
            <p:nvPr/>
          </p:nvSpPr>
          <p:spPr bwMode="auto">
            <a:xfrm>
              <a:off x="839788" y="5402266"/>
              <a:ext cx="7462837" cy="8151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altLang="en-US" sz="2400">
                <a:latin typeface="+mn-lt"/>
              </a:endParaRPr>
            </a:p>
          </p:txBody>
        </p:sp>
      </p:grpSp>
      <p:sp>
        <p:nvSpPr>
          <p:cNvPr id="464900" name="Rectangle 4"/>
          <p:cNvSpPr>
            <a:spLocks noChangeArrowheads="1"/>
          </p:cNvSpPr>
          <p:nvPr/>
        </p:nvSpPr>
        <p:spPr bwMode="auto">
          <a:xfrm>
            <a:off x="674688" y="2849563"/>
            <a:ext cx="7781925" cy="400843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sz="2400">
                <a:latin typeface="Arial" charset="0"/>
                <a:sym typeface="Symbol" pitchFamily="18" charset="2"/>
              </a:rPr>
              <a:t>EXAMPLE: </a:t>
            </a:r>
          </a:p>
          <a:p>
            <a:pPr>
              <a:spcBef>
                <a:spcPct val="20000"/>
              </a:spcBef>
            </a:pPr>
            <a:r>
              <a:rPr lang="en-US" altLang="en-US" sz="2400">
                <a:latin typeface="Arial" charset="0"/>
                <a:sym typeface="Symbol" pitchFamily="18" charset="2"/>
              </a:rPr>
              <a:t>How do the ailerons on a plane’s                                    wing cause it to roll?</a:t>
            </a:r>
          </a:p>
          <a:p>
            <a:pPr>
              <a:spcBef>
                <a:spcPct val="20000"/>
              </a:spcBef>
            </a:pPr>
            <a:r>
              <a:rPr lang="en-US" altLang="en-US" sz="2400">
                <a:latin typeface="Arial" charset="0"/>
              </a:rPr>
              <a:t>SOLUTION: </a:t>
            </a:r>
          </a:p>
          <a:p>
            <a:pPr>
              <a:spcBef>
                <a:spcPct val="20000"/>
              </a:spcBef>
            </a:pPr>
            <a:r>
              <a:rPr lang="en-US" altLang="en-US" sz="2400">
                <a:latin typeface="Arial" charset="0"/>
                <a:sym typeface="Symbol" pitchFamily="18" charset="2"/>
              </a:rPr>
              <a:t></a:t>
            </a:r>
            <a:r>
              <a:rPr lang="en-US" altLang="en-US" sz="2400">
                <a:latin typeface="Arial" charset="0"/>
              </a:rPr>
              <a:t>Note that the ailerons oppose each other.</a:t>
            </a:r>
          </a:p>
          <a:p>
            <a:pPr>
              <a:spcBef>
                <a:spcPct val="20000"/>
              </a:spcBef>
            </a:pPr>
            <a:r>
              <a:rPr lang="en-US" altLang="en-US" sz="2400">
                <a:latin typeface="Arial" charset="0"/>
                <a:sym typeface="Symbol" pitchFamily="18" charset="2"/>
              </a:rPr>
              <a:t></a:t>
            </a:r>
            <a:r>
              <a:rPr lang="en-US" altLang="en-US" sz="2400">
                <a:latin typeface="Arial" charset="0"/>
              </a:rPr>
              <a:t>In this picture the </a:t>
            </a:r>
            <a:r>
              <a:rPr lang="en-US" altLang="en-US" sz="2400">
                <a:solidFill>
                  <a:schemeClr val="accent2"/>
                </a:solidFill>
                <a:latin typeface="Arial" charset="0"/>
              </a:rPr>
              <a:t>right aileron</a:t>
            </a:r>
            <a:r>
              <a:rPr lang="en-US" altLang="en-US" sz="2400">
                <a:latin typeface="Arial" charset="0"/>
              </a:rPr>
              <a:t> deflects air downward.</a:t>
            </a:r>
          </a:p>
          <a:p>
            <a:pPr>
              <a:spcBef>
                <a:spcPct val="20000"/>
              </a:spcBef>
            </a:pPr>
            <a:r>
              <a:rPr lang="en-US" altLang="en-US" sz="2400">
                <a:latin typeface="Arial" charset="0"/>
                <a:sym typeface="Symbol" pitchFamily="18" charset="2"/>
              </a:rPr>
              <a:t></a:t>
            </a:r>
            <a:r>
              <a:rPr lang="en-US" altLang="en-US" sz="2400">
                <a:latin typeface="Arial" charset="0"/>
              </a:rPr>
              <a:t>Conserving momentum, the right wing dips </a:t>
            </a:r>
            <a:r>
              <a:rPr lang="en-US" altLang="en-US" sz="2400" b="1">
                <a:solidFill>
                  <a:srgbClr val="009999"/>
                </a:solidFill>
                <a:latin typeface="Arial" charset="0"/>
              </a:rPr>
              <a:t>upward</a:t>
            </a:r>
            <a:r>
              <a:rPr lang="en-US" altLang="en-US" sz="2400">
                <a:latin typeface="Arial" charset="0"/>
              </a:rPr>
              <a:t>.</a:t>
            </a:r>
          </a:p>
          <a:p>
            <a:pPr>
              <a:spcBef>
                <a:spcPct val="20000"/>
              </a:spcBef>
            </a:pPr>
            <a:r>
              <a:rPr lang="en-US" altLang="en-US" sz="2400">
                <a:latin typeface="Arial" charset="0"/>
                <a:sym typeface="Symbol" pitchFamily="18" charset="2"/>
              </a:rPr>
              <a:t></a:t>
            </a:r>
            <a:r>
              <a:rPr lang="en-US" altLang="en-US" sz="2400">
                <a:latin typeface="Arial" charset="0"/>
              </a:rPr>
              <a:t>In this picture the </a:t>
            </a:r>
            <a:r>
              <a:rPr lang="en-US" altLang="en-US" sz="2400">
                <a:solidFill>
                  <a:srgbClr val="00B050"/>
                </a:solidFill>
                <a:latin typeface="Arial" charset="0"/>
              </a:rPr>
              <a:t>left aileron </a:t>
            </a:r>
            <a:r>
              <a:rPr lang="en-US" altLang="en-US" sz="2400">
                <a:latin typeface="Arial" charset="0"/>
              </a:rPr>
              <a:t>deflects air upward.</a:t>
            </a:r>
          </a:p>
          <a:p>
            <a:pPr>
              <a:spcBef>
                <a:spcPct val="20000"/>
              </a:spcBef>
            </a:pPr>
            <a:r>
              <a:rPr lang="en-US" altLang="en-US" sz="2400">
                <a:latin typeface="Arial" charset="0"/>
                <a:sym typeface="Symbol" pitchFamily="18" charset="2"/>
              </a:rPr>
              <a:t></a:t>
            </a:r>
            <a:r>
              <a:rPr lang="en-US" altLang="en-US" sz="2400">
                <a:latin typeface="Arial" charset="0"/>
              </a:rPr>
              <a:t>Conserving momentum, the left wing dips </a:t>
            </a:r>
            <a:r>
              <a:rPr lang="en-US" altLang="en-US" sz="2400" b="1">
                <a:solidFill>
                  <a:srgbClr val="009999"/>
                </a:solidFill>
                <a:latin typeface="Arial" charset="0"/>
              </a:rPr>
              <a:t>downward</a:t>
            </a:r>
            <a:r>
              <a:rPr lang="en-US" altLang="en-US" sz="2400">
                <a:latin typeface="Arial" charset="0"/>
              </a:rPr>
              <a:t>.</a:t>
            </a:r>
          </a:p>
        </p:txBody>
      </p:sp>
      <p:sp>
        <p:nvSpPr>
          <p:cNvPr id="108562" name="Line 18"/>
          <p:cNvSpPr>
            <a:spLocks noChangeShapeType="1"/>
          </p:cNvSpPr>
          <p:nvPr/>
        </p:nvSpPr>
        <p:spPr bwMode="auto">
          <a:xfrm flipV="1">
            <a:off x="5294313" y="3133725"/>
            <a:ext cx="1046162" cy="5842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63" name="Line 19"/>
          <p:cNvSpPr>
            <a:spLocks noChangeShapeType="1"/>
          </p:cNvSpPr>
          <p:nvPr/>
        </p:nvSpPr>
        <p:spPr bwMode="auto">
          <a:xfrm>
            <a:off x="6364288" y="3140075"/>
            <a:ext cx="0" cy="141922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08561" name="Picture 1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14950" y="2597150"/>
            <a:ext cx="3135313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64" name="Line 20"/>
          <p:cNvSpPr>
            <a:spLocks noChangeShapeType="1"/>
          </p:cNvSpPr>
          <p:nvPr/>
        </p:nvSpPr>
        <p:spPr bwMode="auto">
          <a:xfrm flipV="1">
            <a:off x="7005638" y="4002088"/>
            <a:ext cx="1046162" cy="58420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65" name="Line 21"/>
          <p:cNvSpPr>
            <a:spLocks noChangeShapeType="1"/>
          </p:cNvSpPr>
          <p:nvPr/>
        </p:nvSpPr>
        <p:spPr bwMode="auto">
          <a:xfrm>
            <a:off x="8050213" y="2613025"/>
            <a:ext cx="0" cy="1419225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5753100" y="2728913"/>
            <a:ext cx="466725" cy="490537"/>
            <a:chOff x="5753685" y="2729132"/>
            <a:chExt cx="465384" cy="489801"/>
          </a:xfrm>
        </p:grpSpPr>
        <p:sp>
          <p:nvSpPr>
            <p:cNvPr id="37904" name="Line 21"/>
            <p:cNvSpPr>
              <a:spLocks noChangeShapeType="1"/>
            </p:cNvSpPr>
            <p:nvPr/>
          </p:nvSpPr>
          <p:spPr bwMode="auto">
            <a:xfrm>
              <a:off x="6219069" y="2729132"/>
              <a:ext cx="0" cy="372306"/>
            </a:xfrm>
            <a:prstGeom prst="line">
              <a:avLst/>
            </a:prstGeom>
            <a:noFill/>
            <a:ln w="57150">
              <a:solidFill>
                <a:srgbClr val="009999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753685" y="2757664"/>
              <a:ext cx="337166" cy="46126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b="1" dirty="0">
                  <a:solidFill>
                    <a:srgbClr val="009999"/>
                  </a:solidFill>
                  <a:latin typeface="+mn-lt"/>
                </a:rPr>
                <a:t>F</a:t>
              </a:r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8031163" y="4175125"/>
            <a:ext cx="393700" cy="461963"/>
            <a:chOff x="6219069" y="2672860"/>
            <a:chExt cx="392756" cy="461665"/>
          </a:xfrm>
        </p:grpSpPr>
        <p:sp>
          <p:nvSpPr>
            <p:cNvPr id="37902" name="Line 21"/>
            <p:cNvSpPr>
              <a:spLocks noChangeShapeType="1"/>
            </p:cNvSpPr>
            <p:nvPr/>
          </p:nvSpPr>
          <p:spPr bwMode="auto">
            <a:xfrm>
              <a:off x="6219069" y="2729132"/>
              <a:ext cx="0" cy="372306"/>
            </a:xfrm>
            <a:prstGeom prst="line">
              <a:avLst/>
            </a:prstGeom>
            <a:noFill/>
            <a:ln w="57150">
              <a:solidFill>
                <a:srgbClr val="0099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274498" y="2672860"/>
              <a:ext cx="337327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b="1" dirty="0">
                  <a:solidFill>
                    <a:srgbClr val="009999"/>
                  </a:solidFill>
                  <a:latin typeface="+mn-lt"/>
                </a:rPr>
                <a:t>F</a:t>
              </a:r>
            </a:p>
          </p:txBody>
        </p:sp>
      </p:grp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4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4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4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4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8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64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4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4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64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64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64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8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108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108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649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649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649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649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2000"/>
                                        <p:tgtEl>
                                          <p:spTgt spid="108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000"/>
                                        <p:tgtEl>
                                          <p:spTgt spid="108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649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649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62" grpId="0" animBg="1"/>
      <p:bldP spid="108563" grpId="0" animBg="1"/>
      <p:bldP spid="108564" grpId="0" animBg="1"/>
      <p:bldP spid="10856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74688" y="2849563"/>
            <a:ext cx="7781925" cy="400843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sz="2400">
                <a:latin typeface="Arial" charset="0"/>
                <a:sym typeface="Symbol" pitchFamily="18" charset="2"/>
              </a:rPr>
              <a:t>EXAMPLE: </a:t>
            </a:r>
          </a:p>
          <a:p>
            <a:pPr>
              <a:spcBef>
                <a:spcPct val="20000"/>
              </a:spcBef>
            </a:pPr>
            <a:r>
              <a:rPr lang="en-US" altLang="en-US" sz="2400">
                <a:latin typeface="Arial" charset="0"/>
                <a:sym typeface="Symbol" pitchFamily="18" charset="2"/>
              </a:rPr>
              <a:t>Two billiard balls colliding in such a way that the speeds of the balls in the system remain unchanged.</a:t>
            </a:r>
          </a:p>
          <a:p>
            <a:pPr>
              <a:spcBef>
                <a:spcPct val="20000"/>
              </a:spcBef>
            </a:pPr>
            <a:endParaRPr lang="en-US" altLang="en-US" sz="2400">
              <a:latin typeface="Arial" charset="0"/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endParaRPr lang="en-US" altLang="en-US" sz="2400">
              <a:latin typeface="Arial" charset="0"/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r>
              <a:rPr lang="en-US" altLang="en-US" sz="2400">
                <a:sym typeface="Symbol" pitchFamily="18" charset="2"/>
              </a:rPr>
              <a:t></a:t>
            </a:r>
            <a:r>
              <a:rPr lang="en-US" altLang="en-US" sz="2400" i="1">
                <a:solidFill>
                  <a:srgbClr val="009999"/>
                </a:solidFill>
                <a:latin typeface="Arial" charset="0"/>
                <a:sym typeface="Symbol" pitchFamily="18" charset="2"/>
              </a:rPr>
              <a:t>The red ball has the same speed as the white ball…</a:t>
            </a:r>
          </a:p>
          <a:p>
            <a:pPr>
              <a:spcBef>
                <a:spcPct val="20000"/>
              </a:spcBef>
            </a:pPr>
            <a:endParaRPr lang="en-US" altLang="en-US" sz="2400" i="1">
              <a:solidFill>
                <a:srgbClr val="009999"/>
              </a:solidFill>
              <a:latin typeface="Arial" charset="0"/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endParaRPr lang="en-US" altLang="en-US" sz="2400" i="1">
              <a:solidFill>
                <a:srgbClr val="009999"/>
              </a:solidFill>
              <a:latin typeface="Arial" charset="0"/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r>
              <a:rPr lang="en-US" altLang="en-US" sz="2400">
                <a:sym typeface="Symbol" pitchFamily="18" charset="2"/>
              </a:rPr>
              <a:t></a:t>
            </a:r>
            <a:r>
              <a:rPr lang="en-US" altLang="en-US" sz="2400" i="1">
                <a:solidFill>
                  <a:srgbClr val="009999"/>
                </a:solidFill>
                <a:latin typeface="Arial" charset="0"/>
                <a:sym typeface="Symbol" pitchFamily="18" charset="2"/>
              </a:rPr>
              <a:t>Both balls have same speeds both before and after…</a:t>
            </a:r>
          </a:p>
        </p:txBody>
      </p:sp>
      <p:sp>
        <p:nvSpPr>
          <p:cNvPr id="460802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13208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400" i="1" dirty="0">
                <a:solidFill>
                  <a:schemeClr val="accent2"/>
                </a:solidFill>
                <a:latin typeface="Arial" charset="0"/>
              </a:rPr>
              <a:t>Comparing elastic collisions and inelastic collisions </a:t>
            </a:r>
          </a:p>
          <a:p>
            <a:pPr>
              <a:spcBef>
                <a:spcPct val="20000"/>
              </a:spcBef>
              <a:defRPr/>
            </a:pPr>
            <a:r>
              <a:rPr lang="en-US" altLang="en-US" sz="2400" dirty="0">
                <a:latin typeface="+mn-lt"/>
                <a:sym typeface="Symbol" pitchFamily="18" charset="2"/>
              </a:rPr>
              <a:t>In an </a:t>
            </a:r>
            <a:r>
              <a:rPr lang="en-US" altLang="en-US" sz="2400" b="1" dirty="0">
                <a:latin typeface="+mn-lt"/>
                <a:sym typeface="Symbol" pitchFamily="18" charset="2"/>
              </a:rPr>
              <a:t>elastic collision</a:t>
            </a:r>
            <a:r>
              <a:rPr lang="en-US" altLang="en-US" sz="2400" dirty="0">
                <a:latin typeface="+mn-lt"/>
                <a:sym typeface="Symbol" pitchFamily="18" charset="2"/>
              </a:rPr>
              <a:t>, kinetic energy is conserved (it does </a:t>
            </a:r>
            <a:r>
              <a:rPr lang="en-US" altLang="en-US" sz="2400" u="sng" dirty="0">
                <a:latin typeface="+mn-lt"/>
                <a:sym typeface="Symbol" pitchFamily="18" charset="2"/>
              </a:rPr>
              <a:t>not</a:t>
            </a:r>
            <a:r>
              <a:rPr lang="en-US" altLang="en-US" sz="2400" dirty="0">
                <a:latin typeface="+mn-lt"/>
                <a:sym typeface="Symbol" pitchFamily="18" charset="2"/>
              </a:rPr>
              <a:t> change). Thus </a:t>
            </a:r>
            <a:r>
              <a:rPr lang="en-US" altLang="en-US" sz="2400" i="1" dirty="0" err="1">
                <a:latin typeface="+mn-lt"/>
                <a:sym typeface="Symbol" pitchFamily="18" charset="2"/>
              </a:rPr>
              <a:t>E</a:t>
            </a:r>
            <a:r>
              <a:rPr lang="en-US" altLang="en-US" sz="2400" baseline="-25000" dirty="0" err="1">
                <a:latin typeface="+mn-lt"/>
                <a:sym typeface="Symbol" pitchFamily="18" charset="2"/>
              </a:rPr>
              <a:t>K,f</a:t>
            </a:r>
            <a:r>
              <a:rPr lang="en-US" altLang="en-US" sz="2400" baseline="30000" dirty="0">
                <a:latin typeface="+mn-lt"/>
                <a:sym typeface="Symbol" pitchFamily="18" charset="2"/>
              </a:rPr>
              <a:t> </a:t>
            </a:r>
            <a:r>
              <a:rPr lang="en-US" altLang="en-US" sz="2400" b="1" dirty="0">
                <a:latin typeface="+mn-lt"/>
                <a:sym typeface="Symbol" pitchFamily="18" charset="2"/>
              </a:rPr>
              <a:t>=</a:t>
            </a:r>
            <a:r>
              <a:rPr lang="en-US" altLang="en-US" sz="2400" dirty="0">
                <a:latin typeface="+mn-lt"/>
                <a:sym typeface="Symbol" pitchFamily="18" charset="2"/>
              </a:rPr>
              <a:t> </a:t>
            </a:r>
            <a:r>
              <a:rPr lang="en-US" altLang="en-US" sz="2400" i="1" dirty="0">
                <a:latin typeface="+mn-lt"/>
                <a:sym typeface="Symbol" pitchFamily="18" charset="2"/>
              </a:rPr>
              <a:t>E</a:t>
            </a:r>
            <a:r>
              <a:rPr lang="en-US" altLang="en-US" sz="2400" baseline="-25000" dirty="0">
                <a:latin typeface="+mn-lt"/>
                <a:sym typeface="Symbol" pitchFamily="18" charset="2"/>
              </a:rPr>
              <a:t>K,0</a:t>
            </a:r>
            <a:r>
              <a:rPr lang="en-US" altLang="en-US" sz="2400" dirty="0">
                <a:latin typeface="+mn-lt"/>
                <a:sym typeface="Symbol" pitchFamily="18" charset="2"/>
              </a:rPr>
              <a:t>.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>
                <a:solidFill>
                  <a:srgbClr val="000000"/>
                </a:solidFill>
              </a:rPr>
              <a:t>Topic 2: Mechanics</a:t>
            </a:r>
            <a:br>
              <a:rPr lang="en-US" altLang="en-US" sz="2800" b="1" smtClean="0">
                <a:solidFill>
                  <a:srgbClr val="000000"/>
                </a:solidFill>
              </a:rPr>
            </a:br>
            <a:r>
              <a:rPr lang="en-US" altLang="en-US" sz="2800" smtClean="0">
                <a:solidFill>
                  <a:srgbClr val="000000"/>
                </a:solidFill>
              </a:rPr>
              <a:t>2.4 – Momentum and impulse</a:t>
            </a:r>
            <a:endParaRPr lang="en-US" altLang="en-US" sz="2400" smtClean="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709613" y="4178103"/>
            <a:ext cx="7748587" cy="773725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Oval 25"/>
          <p:cNvSpPr>
            <a:spLocks noChangeArrowheads="1"/>
          </p:cNvSpPr>
          <p:nvPr/>
        </p:nvSpPr>
        <p:spPr bwMode="auto">
          <a:xfrm>
            <a:off x="3966575" y="4304097"/>
            <a:ext cx="552450" cy="552450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761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Oval 27"/>
          <p:cNvSpPr>
            <a:spLocks noChangeArrowheads="1"/>
          </p:cNvSpPr>
          <p:nvPr/>
        </p:nvSpPr>
        <p:spPr bwMode="auto">
          <a:xfrm>
            <a:off x="4542351" y="4311894"/>
            <a:ext cx="552450" cy="5524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auto">
          <a:xfrm>
            <a:off x="721336" y="5484048"/>
            <a:ext cx="7748587" cy="773725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Oval 26"/>
          <p:cNvSpPr>
            <a:spLocks noChangeArrowheads="1"/>
          </p:cNvSpPr>
          <p:nvPr/>
        </p:nvSpPr>
        <p:spPr bwMode="auto">
          <a:xfrm>
            <a:off x="4546502" y="5603728"/>
            <a:ext cx="552450" cy="55245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Oval 25"/>
          <p:cNvSpPr>
            <a:spLocks noChangeArrowheads="1"/>
          </p:cNvSpPr>
          <p:nvPr/>
        </p:nvSpPr>
        <p:spPr bwMode="auto">
          <a:xfrm>
            <a:off x="3964231" y="5595981"/>
            <a:ext cx="552450" cy="5524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illiard ball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illiard ball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74688" y="2849563"/>
            <a:ext cx="7781925" cy="239712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sz="2400">
                <a:latin typeface="Arial" charset="0"/>
                <a:sym typeface="Symbol" pitchFamily="18" charset="2"/>
              </a:rPr>
              <a:t>EXAMPLE: </a:t>
            </a:r>
          </a:p>
          <a:p>
            <a:pPr>
              <a:spcBef>
                <a:spcPct val="20000"/>
              </a:spcBef>
            </a:pPr>
            <a:r>
              <a:rPr lang="en-US" altLang="en-US" sz="2400">
                <a:latin typeface="Arial" charset="0"/>
                <a:sym typeface="Symbol" pitchFamily="18" charset="2"/>
              </a:rPr>
              <a:t>A baseball and a hard wall colliding in such a way that the speed of the ball changes.</a:t>
            </a:r>
          </a:p>
          <a:p>
            <a:pPr>
              <a:spcBef>
                <a:spcPct val="20000"/>
              </a:spcBef>
            </a:pPr>
            <a:endParaRPr lang="en-US" altLang="en-US" sz="2400">
              <a:latin typeface="Arial" charset="0"/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endParaRPr lang="en-US" altLang="en-US" sz="2400">
              <a:latin typeface="Arial" charset="0"/>
              <a:sym typeface="Symbol" pitchFamily="18" charset="2"/>
            </a:endParaRPr>
          </a:p>
        </p:txBody>
      </p:sp>
      <p:sp>
        <p:nvSpPr>
          <p:cNvPr id="460802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13208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400" i="1" dirty="0">
                <a:solidFill>
                  <a:schemeClr val="accent2"/>
                </a:solidFill>
                <a:latin typeface="Arial" charset="0"/>
              </a:rPr>
              <a:t>Comparing elastic collisions and inelastic collisions </a:t>
            </a:r>
          </a:p>
          <a:p>
            <a:pPr>
              <a:spcBef>
                <a:spcPct val="20000"/>
              </a:spcBef>
              <a:defRPr/>
            </a:pPr>
            <a:r>
              <a:rPr lang="en-US" altLang="en-US" sz="2400" dirty="0">
                <a:latin typeface="+mn-lt"/>
                <a:sym typeface="Symbol" pitchFamily="18" charset="2"/>
              </a:rPr>
              <a:t>In an </a:t>
            </a:r>
            <a:r>
              <a:rPr lang="en-US" altLang="en-US" sz="2400" b="1" dirty="0">
                <a:latin typeface="+mn-lt"/>
                <a:sym typeface="Symbol" pitchFamily="18" charset="2"/>
              </a:rPr>
              <a:t>inelastic collision</a:t>
            </a:r>
            <a:r>
              <a:rPr lang="en-US" altLang="en-US" sz="2400" dirty="0">
                <a:latin typeface="+mn-lt"/>
                <a:sym typeface="Symbol" pitchFamily="18" charset="2"/>
              </a:rPr>
              <a:t>, kinetic energy is not conserved (it </a:t>
            </a:r>
            <a:r>
              <a:rPr lang="en-US" altLang="en-US" sz="2400" u="sng" dirty="0">
                <a:latin typeface="+mn-lt"/>
                <a:sym typeface="Symbol" pitchFamily="18" charset="2"/>
              </a:rPr>
              <a:t>does</a:t>
            </a:r>
            <a:r>
              <a:rPr lang="en-US" altLang="en-US" sz="2400" dirty="0">
                <a:latin typeface="+mn-lt"/>
                <a:sym typeface="Symbol" pitchFamily="18" charset="2"/>
              </a:rPr>
              <a:t> change). Thus </a:t>
            </a:r>
            <a:r>
              <a:rPr lang="en-US" altLang="en-US" sz="2400" i="1" dirty="0" err="1">
                <a:latin typeface="+mn-lt"/>
                <a:sym typeface="Symbol" pitchFamily="18" charset="2"/>
              </a:rPr>
              <a:t>E</a:t>
            </a:r>
            <a:r>
              <a:rPr lang="en-US" altLang="en-US" sz="2400" baseline="-25000" dirty="0" err="1">
                <a:latin typeface="+mn-lt"/>
                <a:sym typeface="Symbol" pitchFamily="18" charset="2"/>
              </a:rPr>
              <a:t>K,f</a:t>
            </a:r>
            <a:r>
              <a:rPr lang="en-US" altLang="en-US" sz="2400" baseline="30000" dirty="0">
                <a:latin typeface="+mn-lt"/>
                <a:sym typeface="Symbol" pitchFamily="18" charset="2"/>
              </a:rPr>
              <a:t> </a:t>
            </a:r>
            <a:r>
              <a:rPr lang="en-US" altLang="en-US" sz="2400" b="1" dirty="0">
                <a:latin typeface="+mn-lt"/>
                <a:cs typeface="Courier New" pitchFamily="49" charset="0"/>
                <a:sym typeface="Symbol" pitchFamily="18" charset="2"/>
              </a:rPr>
              <a:t>≠</a:t>
            </a:r>
            <a:r>
              <a:rPr lang="en-US" altLang="en-US" sz="2400" dirty="0">
                <a:latin typeface="+mn-lt"/>
                <a:sym typeface="Symbol" pitchFamily="18" charset="2"/>
              </a:rPr>
              <a:t> </a:t>
            </a:r>
            <a:r>
              <a:rPr lang="en-US" altLang="en-US" sz="2400" i="1" dirty="0">
                <a:latin typeface="+mn-lt"/>
                <a:sym typeface="Symbol" pitchFamily="18" charset="2"/>
              </a:rPr>
              <a:t>E</a:t>
            </a:r>
            <a:r>
              <a:rPr lang="en-US" altLang="en-US" sz="2400" baseline="-25000" dirty="0">
                <a:latin typeface="+mn-lt"/>
                <a:sym typeface="Symbol" pitchFamily="18" charset="2"/>
              </a:rPr>
              <a:t>K,0</a:t>
            </a:r>
            <a:r>
              <a:rPr lang="en-US" altLang="en-US" sz="2400" dirty="0">
                <a:latin typeface="+mn-lt"/>
                <a:sym typeface="Symbol" pitchFamily="18" charset="2"/>
              </a:rPr>
              <a:t>.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>
                <a:solidFill>
                  <a:srgbClr val="000000"/>
                </a:solidFill>
              </a:rPr>
              <a:t>Topic 2: Mechanics</a:t>
            </a:r>
            <a:br>
              <a:rPr lang="en-US" altLang="en-US" sz="2800" b="1" smtClean="0">
                <a:solidFill>
                  <a:srgbClr val="000000"/>
                </a:solidFill>
              </a:rPr>
            </a:br>
            <a:r>
              <a:rPr lang="en-US" altLang="en-US" sz="2800" smtClean="0">
                <a:solidFill>
                  <a:srgbClr val="000000"/>
                </a:solidFill>
              </a:rPr>
              <a:t>2.4 – Momentum and impulse</a:t>
            </a:r>
            <a:endParaRPr lang="en-US" altLang="en-US" sz="2400" smtClean="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7791" y="4121834"/>
            <a:ext cx="506437" cy="1012873"/>
          </a:xfrm>
          <a:prstGeom prst="rect">
            <a:avLst/>
          </a:prstGeom>
          <a:scene3d>
            <a:camera prst="isometricOffAxis2Righ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Picture 6" descr="Baseball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8538" y="4291013"/>
            <a:ext cx="647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seball h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74688" y="3165475"/>
            <a:ext cx="7781925" cy="369252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sz="2400">
                <a:latin typeface="Arial" charset="0"/>
                <a:sym typeface="Symbol" pitchFamily="18" charset="2"/>
              </a:rPr>
              <a:t>EXAMPLE: </a:t>
            </a:r>
          </a:p>
          <a:p>
            <a:pPr>
              <a:spcBef>
                <a:spcPct val="20000"/>
              </a:spcBef>
            </a:pPr>
            <a:r>
              <a:rPr lang="en-US" altLang="en-US" sz="2400">
                <a:latin typeface="Arial" charset="0"/>
                <a:sym typeface="Symbol" pitchFamily="18" charset="2"/>
              </a:rPr>
              <a:t>Two objects colliding and sticking together.</a:t>
            </a:r>
          </a:p>
          <a:p>
            <a:pPr>
              <a:spcBef>
                <a:spcPct val="20000"/>
              </a:spcBef>
            </a:pPr>
            <a:endParaRPr lang="en-US" altLang="en-US" sz="2400">
              <a:latin typeface="Arial" charset="0"/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endParaRPr lang="en-US" altLang="en-US" sz="2400">
              <a:latin typeface="Arial" charset="0"/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r>
              <a:rPr lang="en-US" altLang="en-US" sz="2400">
                <a:sym typeface="Symbol" pitchFamily="18" charset="2"/>
              </a:rPr>
              <a:t></a:t>
            </a:r>
            <a:r>
              <a:rPr lang="en-US" altLang="en-US" sz="2400" i="1">
                <a:solidFill>
                  <a:srgbClr val="009999"/>
                </a:solidFill>
                <a:latin typeface="Arial" charset="0"/>
                <a:sym typeface="Symbol" pitchFamily="18" charset="2"/>
              </a:rPr>
              <a:t>The train cars hitch and move as one body…</a:t>
            </a:r>
          </a:p>
          <a:p>
            <a:pPr>
              <a:spcBef>
                <a:spcPct val="20000"/>
              </a:spcBef>
            </a:pPr>
            <a:endParaRPr lang="en-US" altLang="en-US" sz="2400">
              <a:latin typeface="Arial" charset="0"/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endParaRPr lang="en-US" altLang="en-US" sz="2400">
              <a:latin typeface="Arial" charset="0"/>
              <a:sym typeface="Symbol" pitchFamily="18" charset="2"/>
            </a:endParaRPr>
          </a:p>
          <a:p>
            <a:pPr>
              <a:spcBef>
                <a:spcPts val="1800"/>
              </a:spcBef>
            </a:pPr>
            <a:r>
              <a:rPr lang="en-US" altLang="en-US" sz="2400">
                <a:sym typeface="Symbol" pitchFamily="18" charset="2"/>
              </a:rPr>
              <a:t></a:t>
            </a:r>
            <a:r>
              <a:rPr lang="en-US" altLang="en-US" sz="2400" i="1">
                <a:solidFill>
                  <a:srgbClr val="009999"/>
                </a:solidFill>
                <a:latin typeface="Arial" charset="0"/>
                <a:sym typeface="Symbol" pitchFamily="18" charset="2"/>
              </a:rPr>
              <a:t>The cars collide and move (at first) as one body…</a:t>
            </a:r>
            <a:endParaRPr lang="en-US" altLang="en-US" sz="2400">
              <a:latin typeface="Arial" charset="0"/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endParaRPr lang="en-US" altLang="en-US" sz="2400">
              <a:latin typeface="Arial" charset="0"/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endParaRPr lang="en-US" altLang="en-US" sz="2400">
              <a:latin typeface="Arial" charset="0"/>
              <a:sym typeface="Symbol" pitchFamily="18" charset="2"/>
            </a:endParaRPr>
          </a:p>
        </p:txBody>
      </p:sp>
      <p:sp>
        <p:nvSpPr>
          <p:cNvPr id="460802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164465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400" i="1" dirty="0">
                <a:solidFill>
                  <a:schemeClr val="accent2"/>
                </a:solidFill>
                <a:latin typeface="Arial" charset="0"/>
              </a:rPr>
              <a:t>Comparing elastic collisions and inelastic collisions </a:t>
            </a:r>
          </a:p>
          <a:p>
            <a:pPr>
              <a:spcBef>
                <a:spcPct val="20000"/>
              </a:spcBef>
              <a:defRPr/>
            </a:pPr>
            <a:r>
              <a:rPr lang="en-US" altLang="en-US" sz="2400" dirty="0">
                <a:latin typeface="+mn-lt"/>
                <a:sym typeface="Symbol" pitchFamily="18" charset="2"/>
              </a:rPr>
              <a:t>In a </a:t>
            </a:r>
            <a:r>
              <a:rPr lang="en-US" altLang="en-US" sz="2400" b="1" dirty="0">
                <a:latin typeface="+mn-lt"/>
                <a:sym typeface="Symbol" pitchFamily="18" charset="2"/>
              </a:rPr>
              <a:t>completely</a:t>
            </a:r>
            <a:r>
              <a:rPr lang="en-US" altLang="en-US" sz="2400" dirty="0">
                <a:latin typeface="+mn-lt"/>
                <a:sym typeface="Symbol" pitchFamily="18" charset="2"/>
              </a:rPr>
              <a:t> </a:t>
            </a:r>
            <a:r>
              <a:rPr lang="en-US" altLang="en-US" sz="2400" b="1" dirty="0">
                <a:latin typeface="+mn-lt"/>
                <a:sym typeface="Symbol" pitchFamily="18" charset="2"/>
              </a:rPr>
              <a:t>inelastic collision</a:t>
            </a:r>
            <a:r>
              <a:rPr lang="en-US" altLang="en-US" sz="2400" dirty="0">
                <a:latin typeface="+mn-lt"/>
                <a:sym typeface="Symbol" pitchFamily="18" charset="2"/>
              </a:rPr>
              <a:t> the colliding bodies stick together and end up with the same velocities, but different from the originals. </a:t>
            </a:r>
            <a:r>
              <a:rPr lang="en-US" altLang="en-US" sz="2400" i="1" dirty="0" err="1">
                <a:solidFill>
                  <a:srgbClr val="000000"/>
                </a:solidFill>
                <a:latin typeface="Arial"/>
                <a:sym typeface="Symbol" pitchFamily="18" charset="2"/>
              </a:rPr>
              <a:t>E</a:t>
            </a:r>
            <a:r>
              <a:rPr lang="en-US" altLang="en-US" sz="2400" baseline="-25000" dirty="0" err="1">
                <a:solidFill>
                  <a:srgbClr val="000000"/>
                </a:solidFill>
                <a:latin typeface="Arial"/>
                <a:sym typeface="Symbol" pitchFamily="18" charset="2"/>
              </a:rPr>
              <a:t>K,f</a:t>
            </a:r>
            <a:r>
              <a:rPr lang="en-US" altLang="en-US" sz="2400" baseline="30000" dirty="0">
                <a:solidFill>
                  <a:srgbClr val="000000"/>
                </a:solidFill>
                <a:latin typeface="Arial"/>
                <a:sym typeface="Symbol" pitchFamily="18" charset="2"/>
              </a:rPr>
              <a:t> </a:t>
            </a:r>
            <a:r>
              <a:rPr lang="en-US" altLang="en-US" sz="2400" b="1" dirty="0">
                <a:solidFill>
                  <a:srgbClr val="000000"/>
                </a:solidFill>
                <a:latin typeface="Arial"/>
                <a:cs typeface="Courier New" pitchFamily="49" charset="0"/>
                <a:sym typeface="Symbol" pitchFamily="18" charset="2"/>
              </a:rPr>
              <a:t>≠</a:t>
            </a:r>
            <a:r>
              <a:rPr lang="en-US" altLang="en-US" sz="2400" dirty="0">
                <a:solidFill>
                  <a:srgbClr val="000000"/>
                </a:solidFill>
                <a:latin typeface="Arial"/>
                <a:sym typeface="Symbol" pitchFamily="18" charset="2"/>
              </a:rPr>
              <a:t> </a:t>
            </a:r>
            <a:r>
              <a:rPr lang="en-US" altLang="en-US" sz="2400" i="1" dirty="0">
                <a:solidFill>
                  <a:srgbClr val="000000"/>
                </a:solidFill>
                <a:latin typeface="Arial"/>
                <a:sym typeface="Symbol" pitchFamily="18" charset="2"/>
              </a:rPr>
              <a:t>E</a:t>
            </a:r>
            <a:r>
              <a:rPr lang="en-US" altLang="en-US" sz="2400" baseline="-25000" dirty="0">
                <a:solidFill>
                  <a:srgbClr val="000000"/>
                </a:solidFill>
                <a:latin typeface="Arial"/>
                <a:sym typeface="Symbol" pitchFamily="18" charset="2"/>
              </a:rPr>
              <a:t>K,0</a:t>
            </a:r>
            <a:r>
              <a:rPr lang="en-US" altLang="en-US" sz="2400" dirty="0">
                <a:solidFill>
                  <a:srgbClr val="000000"/>
                </a:solidFill>
                <a:latin typeface="Arial"/>
                <a:sym typeface="Symbol" pitchFamily="18" charset="2"/>
              </a:rPr>
              <a:t>.</a:t>
            </a:r>
            <a:endParaRPr lang="en-US" altLang="en-US" sz="2400" dirty="0">
              <a:latin typeface="+mn-lt"/>
              <a:sym typeface="Symbol" pitchFamily="18" charset="2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>
                <a:solidFill>
                  <a:srgbClr val="000000"/>
                </a:solidFill>
              </a:rPr>
              <a:t>Topic 2: Mechanics</a:t>
            </a:r>
            <a:br>
              <a:rPr lang="en-US" altLang="en-US" sz="2800" b="1" smtClean="0">
                <a:solidFill>
                  <a:srgbClr val="000000"/>
                </a:solidFill>
              </a:rPr>
            </a:br>
            <a:r>
              <a:rPr lang="en-US" altLang="en-US" sz="2800" smtClean="0">
                <a:solidFill>
                  <a:srgbClr val="000000"/>
                </a:solidFill>
              </a:rPr>
              <a:t>2.4 – Momentum and impulse</a:t>
            </a:r>
            <a:endParaRPr lang="en-US" altLang="en-US" sz="2400" smtClean="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4862513"/>
            <a:ext cx="9144000" cy="46037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4063122"/>
            <a:ext cx="1912938" cy="817563"/>
            <a:chOff x="464" y="1863"/>
            <a:chExt cx="1205" cy="5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8" name="Picture 7" descr="tn00175_[1]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64" y="1863"/>
              <a:ext cx="1205" cy="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853" y="2130"/>
              <a:ext cx="42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252" y="2009"/>
              <a:ext cx="29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 i="1">
                  <a:solidFill>
                    <a:schemeClr val="bg1"/>
                  </a:solidFill>
                  <a:latin typeface="Arial" charset="0"/>
                </a:rPr>
                <a:t>u</a:t>
              </a:r>
              <a:r>
                <a:rPr lang="en-US" altLang="en-US" sz="2400" baseline="-25000">
                  <a:solidFill>
                    <a:schemeClr val="bg1"/>
                  </a:solidFill>
                  <a:latin typeface="Arial" charset="0"/>
                </a:rPr>
                <a:t>1</a:t>
              </a:r>
              <a:endParaRPr lang="en-US" altLang="en-US" sz="2400" i="1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3152775" y="4063122"/>
            <a:ext cx="1912938" cy="817563"/>
            <a:chOff x="2139" y="1867"/>
            <a:chExt cx="1205" cy="5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2" name="Picture 11" descr="tn00175_[1]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139" y="1867"/>
              <a:ext cx="1205" cy="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2597" y="2139"/>
              <a:ext cx="30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2862" y="2018"/>
              <a:ext cx="29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 i="1">
                  <a:solidFill>
                    <a:schemeClr val="bg1"/>
                  </a:solidFill>
                  <a:latin typeface="Arial" charset="0"/>
                </a:rPr>
                <a:t>u</a:t>
              </a:r>
              <a:r>
                <a:rPr lang="en-US" altLang="en-US" sz="2400" baseline="-25000">
                  <a:solidFill>
                    <a:schemeClr val="bg1"/>
                  </a:solidFill>
                  <a:latin typeface="Arial" charset="0"/>
                </a:rPr>
                <a:t>2</a:t>
              </a:r>
              <a:endParaRPr lang="en-US" altLang="en-US" sz="2400" i="1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2100263" y="4050422"/>
            <a:ext cx="3808412" cy="823913"/>
            <a:chOff x="457" y="2784"/>
            <a:chExt cx="2399" cy="5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6" name="Picture 15" descr="tn00175_[1]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57" y="2788"/>
              <a:ext cx="1205" cy="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846" y="3055"/>
              <a:ext cx="42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1245" y="293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 i="1">
                  <a:solidFill>
                    <a:schemeClr val="bg1"/>
                  </a:solidFill>
                  <a:latin typeface="Arial" charset="0"/>
                </a:rPr>
                <a:t>v</a:t>
              </a:r>
            </a:p>
          </p:txBody>
        </p:sp>
        <p:pic>
          <p:nvPicPr>
            <p:cNvPr id="19" name="Picture 18" descr="tn00175_[1]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651" y="2784"/>
              <a:ext cx="1205" cy="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 Box 19"/>
            <p:cNvSpPr txBox="1">
              <a:spLocks noChangeArrowheads="1"/>
            </p:cNvSpPr>
            <p:nvPr/>
          </p:nvSpPr>
          <p:spPr bwMode="auto">
            <a:xfrm>
              <a:off x="2374" y="2935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 i="1">
                  <a:solidFill>
                    <a:schemeClr val="bg1"/>
                  </a:solidFill>
                  <a:latin typeface="Arial" charset="0"/>
                </a:rPr>
                <a:t>v</a:t>
              </a:r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2016" y="3064"/>
              <a:ext cx="42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5" name="Freeform 42" descr="Sand"/>
          <p:cNvSpPr>
            <a:spLocks/>
          </p:cNvSpPr>
          <p:nvPr/>
        </p:nvSpPr>
        <p:spPr bwMode="auto">
          <a:xfrm>
            <a:off x="573088" y="5980113"/>
            <a:ext cx="7999412" cy="406400"/>
          </a:xfrm>
          <a:custGeom>
            <a:avLst/>
            <a:gdLst>
              <a:gd name="T0" fmla="*/ 0 w 5495"/>
              <a:gd name="T1" fmla="*/ 2147483647 h 568"/>
              <a:gd name="T2" fmla="*/ 2147483647 w 5495"/>
              <a:gd name="T3" fmla="*/ 0 h 568"/>
              <a:gd name="T4" fmla="*/ 2147483647 w 5495"/>
              <a:gd name="T5" fmla="*/ 0 h 568"/>
              <a:gd name="T6" fmla="*/ 2147483647 w 5495"/>
              <a:gd name="T7" fmla="*/ 2147483647 h 568"/>
              <a:gd name="T8" fmla="*/ 0 w 5495"/>
              <a:gd name="T9" fmla="*/ 2147483647 h 5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95"/>
              <a:gd name="T16" fmla="*/ 0 h 568"/>
              <a:gd name="T17" fmla="*/ 5495 w 5495"/>
              <a:gd name="T18" fmla="*/ 568 h 5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95" h="568">
                <a:moveTo>
                  <a:pt x="0" y="568"/>
                </a:moveTo>
                <a:lnTo>
                  <a:pt x="516" y="0"/>
                </a:lnTo>
                <a:lnTo>
                  <a:pt x="5495" y="0"/>
                </a:lnTo>
                <a:lnTo>
                  <a:pt x="4896" y="561"/>
                </a:lnTo>
                <a:lnTo>
                  <a:pt x="0" y="568"/>
                </a:lnTo>
                <a:close/>
              </a:path>
            </a:pathLst>
          </a:custGeom>
          <a:blipFill dpi="0" rotWithShape="1">
            <a:blip r:embed="rId10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6" name="Picture 38" descr="dodge charger police car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40288" y="4922838"/>
            <a:ext cx="2243137" cy="168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6" descr="ANd9GcTptwVuvDpYUoZG8_CTp3wMdEU7KykY2d4OJkfcG7LawlZCfHWsTQ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738" y="5283200"/>
            <a:ext cx="1598612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41"/>
          <p:cNvGrpSpPr>
            <a:grpSpLocks/>
          </p:cNvGrpSpPr>
          <p:nvPr/>
        </p:nvGrpSpPr>
        <p:grpSpPr bwMode="auto">
          <a:xfrm>
            <a:off x="4021138" y="4906963"/>
            <a:ext cx="2989262" cy="1684337"/>
            <a:chOff x="2940" y="133"/>
            <a:chExt cx="2053" cy="1156"/>
          </a:xfrm>
        </p:grpSpPr>
        <p:pic>
          <p:nvPicPr>
            <p:cNvPr id="40973" name="Picture 39" descr="dodge charger police car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52" y="133"/>
              <a:ext cx="1541" cy="1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74" name="Picture 40" descr="ANd9GcTptwVuvDpYUoZG8_CTp3wMdEU7KykY2d4OJkfcG7LawlZCfHWsTQ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40" y="413"/>
              <a:ext cx="1098" cy="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33333E-6 L 0.22882 -3.33333E-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037E-7 L 0.09201 -0.0016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81481E-6 L 0.4967 4.81481E-6 " pathEditMode="relative" rAng="0" ptsTypes="AA">
                                      <p:cBhvr>
                                        <p:cTn id="5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96296E-6 L 0.3474 2.96296E-6 " pathEditMode="relative" rAng="0" ptsTypes="AA">
                                      <p:cBhvr>
                                        <p:cTn id="80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rs0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500"/>
                            </p:stCondLst>
                            <p:childTnLst>
                              <p:par>
                                <p:cTn id="92" presetID="63" presetClass="path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59259E-6 L 0.1842 -2.59259E-6 " pathEditMode="relative" rAng="0" ptsTypes="AA">
                                      <p:cBhvr>
                                        <p:cTn id="9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r brake sk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450532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/>
        </p:spPr>
        <p:txBody>
          <a:bodyPr/>
          <a:lstStyle>
            <a:lvl1pPr marL="457200" indent="-45720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>
              <a:defRPr/>
            </a:pPr>
            <a:r>
              <a:rPr lang="en-US" sz="2400" b="1" dirty="0" smtClean="0">
                <a:latin typeface="+mn-lt"/>
              </a:rPr>
              <a:t>Guidance</a:t>
            </a:r>
            <a:r>
              <a:rPr lang="en-US" sz="2400" b="1" dirty="0">
                <a:latin typeface="+mn-lt"/>
              </a:rPr>
              <a:t>: </a:t>
            </a:r>
            <a:endParaRPr lang="en-US" sz="2400" dirty="0">
              <a:latin typeface="+mn-lt"/>
            </a:endParaRPr>
          </a:p>
          <a:p>
            <a:pPr>
              <a:defRPr/>
            </a:pPr>
            <a:r>
              <a:rPr lang="en-US" sz="2400" dirty="0">
                <a:latin typeface="+mn-lt"/>
              </a:rPr>
              <a:t>• Students should be aware that </a:t>
            </a:r>
            <a:r>
              <a:rPr lang="en-US" sz="2400" i="1" dirty="0">
                <a:latin typeface="+mn-lt"/>
              </a:rPr>
              <a:t>F </a:t>
            </a:r>
            <a:r>
              <a:rPr lang="en-US" sz="2400" dirty="0">
                <a:latin typeface="+mn-lt"/>
              </a:rPr>
              <a:t>= </a:t>
            </a:r>
            <a:r>
              <a:rPr lang="en-US" sz="2400" i="1" dirty="0">
                <a:latin typeface="+mn-lt"/>
              </a:rPr>
              <a:t>ma </a:t>
            </a:r>
            <a:r>
              <a:rPr lang="en-US" sz="2400" dirty="0">
                <a:latin typeface="+mn-lt"/>
              </a:rPr>
              <a:t>is </a:t>
            </a:r>
            <a:r>
              <a:rPr lang="en-US" sz="2400" dirty="0" smtClean="0">
                <a:latin typeface="+mn-lt"/>
              </a:rPr>
              <a:t>the equivalent </a:t>
            </a:r>
            <a:r>
              <a:rPr lang="en-US" sz="2400" dirty="0">
                <a:latin typeface="+mn-lt"/>
              </a:rPr>
              <a:t>of </a:t>
            </a:r>
            <a:r>
              <a:rPr lang="en-US" sz="2400" i="1" dirty="0" smtClean="0">
                <a:latin typeface="+mn-lt"/>
              </a:rPr>
              <a:t>F</a:t>
            </a:r>
            <a:r>
              <a:rPr lang="en-US" sz="2400" dirty="0" smtClean="0">
                <a:latin typeface="+mn-lt"/>
              </a:rPr>
              <a:t> = </a:t>
            </a:r>
            <a:r>
              <a:rPr lang="en-US" sz="2400" dirty="0" smtClean="0">
                <a:latin typeface="+mn-lt"/>
                <a:sym typeface="Symbol"/>
              </a:rPr>
              <a:t></a:t>
            </a:r>
            <a:r>
              <a:rPr lang="en-US" sz="2400" i="1" dirty="0" smtClean="0">
                <a:latin typeface="+mn-lt"/>
              </a:rPr>
              <a:t>p / </a:t>
            </a:r>
            <a:r>
              <a:rPr lang="en-US" sz="2400" dirty="0" smtClean="0">
                <a:latin typeface="+mn-lt"/>
                <a:sym typeface="Symbol"/>
              </a:rPr>
              <a:t></a:t>
            </a:r>
            <a:r>
              <a:rPr lang="en-US" sz="2400" i="1" dirty="0" smtClean="0">
                <a:latin typeface="+mn-lt"/>
              </a:rPr>
              <a:t>t </a:t>
            </a:r>
            <a:r>
              <a:rPr lang="en-US" sz="2400" dirty="0" smtClean="0">
                <a:latin typeface="+mn-lt"/>
              </a:rPr>
              <a:t>only </a:t>
            </a:r>
            <a:r>
              <a:rPr lang="en-US" sz="2400" dirty="0">
                <a:latin typeface="+mn-lt"/>
              </a:rPr>
              <a:t>when mass is constant </a:t>
            </a:r>
          </a:p>
          <a:p>
            <a:pPr>
              <a:defRPr/>
            </a:pPr>
            <a:r>
              <a:rPr lang="en-US" sz="2400" dirty="0">
                <a:latin typeface="+mn-lt"/>
              </a:rPr>
              <a:t>• Solving simultaneous equations involving conservation of momentum and energy in collisions will not be required </a:t>
            </a:r>
          </a:p>
          <a:p>
            <a:pPr>
              <a:defRPr/>
            </a:pPr>
            <a:r>
              <a:rPr lang="en-US" sz="2400" dirty="0">
                <a:latin typeface="+mn-lt"/>
              </a:rPr>
              <a:t>• Calculations relating to collisions and explosions will be restricted to one-dimensional situations </a:t>
            </a:r>
          </a:p>
          <a:p>
            <a:pPr>
              <a:defRPr/>
            </a:pPr>
            <a:r>
              <a:rPr lang="en-US" sz="2400" dirty="0">
                <a:latin typeface="+mn-lt"/>
              </a:rPr>
              <a:t>• A comparison between energy involved in inelastic collisions (in which kinetic energy is not conserved) and the conservation of (total) energy should be </a:t>
            </a:r>
            <a:r>
              <a:rPr lang="en-US" sz="2400" dirty="0" smtClean="0">
                <a:latin typeface="+mn-lt"/>
              </a:rPr>
              <a:t>made</a:t>
            </a:r>
            <a:endParaRPr lang="en-US" sz="2400" dirty="0">
              <a:latin typeface="+mn-lt"/>
            </a:endParaRPr>
          </a:p>
        </p:txBody>
      </p:sp>
      <p:sp>
        <p:nvSpPr>
          <p:cNvPr id="2051" name="Rectangle 118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en-US" sz="2800" b="1" dirty="0"/>
              <a:t>Topic 2: Mechanics</a:t>
            </a:r>
            <a:br>
              <a:rPr lang="en-US" altLang="en-US" sz="2800" b="1" dirty="0"/>
            </a:br>
            <a:r>
              <a:rPr lang="en-US" altLang="en-US" sz="2800" dirty="0">
                <a:solidFill>
                  <a:schemeClr val="tx1"/>
                </a:solidFill>
              </a:rPr>
              <a:t>2.4 – Momentum and impulse</a:t>
            </a:r>
            <a:endParaRPr lang="en-US" altLang="en-US" sz="2800" dirty="0" smtClean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74688" y="3151188"/>
            <a:ext cx="7781925" cy="370681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sz="2400">
                <a:latin typeface="Arial" charset="0"/>
                <a:sym typeface="Symbol" pitchFamily="18" charset="2"/>
              </a:rPr>
              <a:t>EXAMPLE: </a:t>
            </a:r>
          </a:p>
          <a:p>
            <a:pPr>
              <a:spcBef>
                <a:spcPct val="20000"/>
              </a:spcBef>
            </a:pPr>
            <a:r>
              <a:rPr lang="en-US" altLang="en-US" sz="2400">
                <a:latin typeface="Arial" charset="0"/>
                <a:sym typeface="Symbol" pitchFamily="18" charset="2"/>
              </a:rPr>
              <a:t>Objects at rest suddenly separating into two pieces.</a:t>
            </a:r>
          </a:p>
          <a:p>
            <a:pPr>
              <a:spcBef>
                <a:spcPct val="20000"/>
              </a:spcBef>
            </a:pPr>
            <a:endParaRPr lang="en-US" altLang="en-US" sz="2400">
              <a:latin typeface="Arial" charset="0"/>
              <a:sym typeface="Symbol" pitchFamily="18" charset="2"/>
            </a:endParaRPr>
          </a:p>
          <a:p>
            <a:pPr>
              <a:spcBef>
                <a:spcPts val="1800"/>
              </a:spcBef>
            </a:pPr>
            <a:r>
              <a:rPr lang="en-US" altLang="en-US" sz="2400">
                <a:sym typeface="Symbol" pitchFamily="18" charset="2"/>
              </a:rPr>
              <a:t></a:t>
            </a:r>
            <a:r>
              <a:rPr lang="en-US" altLang="en-US" sz="2400" i="1">
                <a:solidFill>
                  <a:srgbClr val="009999"/>
                </a:solidFill>
                <a:latin typeface="Arial" charset="0"/>
                <a:sym typeface="Symbol" pitchFamily="18" charset="2"/>
              </a:rPr>
              <a:t>A block of ice broken in two by a hammer stroke…</a:t>
            </a:r>
          </a:p>
          <a:p>
            <a:pPr>
              <a:spcBef>
                <a:spcPct val="20000"/>
              </a:spcBef>
            </a:pPr>
            <a:endParaRPr lang="en-US" altLang="en-US" sz="2400" i="1">
              <a:solidFill>
                <a:srgbClr val="009999"/>
              </a:solidFill>
              <a:latin typeface="Arial" charset="0"/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endParaRPr lang="en-US" altLang="en-US" sz="2400" i="1">
              <a:solidFill>
                <a:srgbClr val="009999"/>
              </a:solidFill>
              <a:latin typeface="Arial" charset="0"/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endParaRPr lang="en-US" altLang="en-US" sz="2400"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r>
              <a:rPr lang="en-US" altLang="en-US" sz="2400">
                <a:sym typeface="Symbol" pitchFamily="18" charset="2"/>
              </a:rPr>
              <a:t></a:t>
            </a:r>
            <a:r>
              <a:rPr lang="en-US" altLang="en-US" sz="2400" i="1">
                <a:solidFill>
                  <a:srgbClr val="009999"/>
                </a:solidFill>
                <a:latin typeface="Arial" charset="0"/>
                <a:sym typeface="Symbol" pitchFamily="18" charset="2"/>
              </a:rPr>
              <a:t>A bullet leaving a gun</a:t>
            </a:r>
            <a:endParaRPr lang="en-US" altLang="en-US" sz="2400">
              <a:latin typeface="Arial" charset="0"/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endParaRPr lang="en-US" altLang="en-US" sz="2400">
              <a:latin typeface="Arial" charset="0"/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endParaRPr lang="en-US" altLang="en-US" sz="2400">
              <a:latin typeface="Arial" charset="0"/>
              <a:sym typeface="Symbol" pitchFamily="18" charset="2"/>
            </a:endParaRPr>
          </a:p>
        </p:txBody>
      </p:sp>
      <p:sp>
        <p:nvSpPr>
          <p:cNvPr id="460802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164465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400" i="1" dirty="0">
                <a:solidFill>
                  <a:schemeClr val="accent2"/>
                </a:solidFill>
                <a:latin typeface="Arial" charset="0"/>
              </a:rPr>
              <a:t>Comparing elastic collisions and inelastic collisions </a:t>
            </a:r>
          </a:p>
          <a:p>
            <a:pPr>
              <a:spcBef>
                <a:spcPct val="20000"/>
              </a:spcBef>
              <a:defRPr/>
            </a:pPr>
            <a:r>
              <a:rPr lang="en-US" altLang="en-US" sz="2400" dirty="0">
                <a:latin typeface="+mn-lt"/>
                <a:sym typeface="Symbol" pitchFamily="18" charset="2"/>
              </a:rPr>
              <a:t></a:t>
            </a:r>
            <a:r>
              <a:rPr lang="en-US" altLang="en-US" sz="2400" dirty="0">
                <a:solidFill>
                  <a:srgbClr val="000000"/>
                </a:solidFill>
                <a:latin typeface="Arial"/>
                <a:sym typeface="Symbol" pitchFamily="18" charset="2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Arial"/>
                <a:sym typeface="Symbol" pitchFamily="18" charset="2"/>
              </a:rPr>
              <a:t>An explosion is similar to a completely inelastic collision in that the bodies were originally stuck together and began with the same velocities. </a:t>
            </a:r>
            <a:r>
              <a:rPr lang="en-US" altLang="en-US" sz="2400" i="1" dirty="0" err="1">
                <a:solidFill>
                  <a:srgbClr val="000000"/>
                </a:solidFill>
                <a:latin typeface="Arial"/>
                <a:sym typeface="Symbol" pitchFamily="18" charset="2"/>
              </a:rPr>
              <a:t>E</a:t>
            </a:r>
            <a:r>
              <a:rPr lang="en-US" altLang="en-US" sz="2400" baseline="-25000" dirty="0" err="1">
                <a:solidFill>
                  <a:srgbClr val="000000"/>
                </a:solidFill>
                <a:latin typeface="Arial"/>
                <a:sym typeface="Symbol" pitchFamily="18" charset="2"/>
              </a:rPr>
              <a:t>K,f</a:t>
            </a:r>
            <a:r>
              <a:rPr lang="en-US" altLang="en-US" sz="2400" baseline="30000" dirty="0">
                <a:solidFill>
                  <a:srgbClr val="000000"/>
                </a:solidFill>
                <a:latin typeface="Arial"/>
                <a:sym typeface="Symbol" pitchFamily="18" charset="2"/>
              </a:rPr>
              <a:t> </a:t>
            </a:r>
            <a:r>
              <a:rPr lang="en-US" altLang="en-US" sz="2400" b="1" dirty="0">
                <a:solidFill>
                  <a:srgbClr val="000000"/>
                </a:solidFill>
                <a:latin typeface="Arial"/>
                <a:cs typeface="Courier New" pitchFamily="49" charset="0"/>
                <a:sym typeface="Symbol" pitchFamily="18" charset="2"/>
              </a:rPr>
              <a:t>≠</a:t>
            </a:r>
            <a:r>
              <a:rPr lang="en-US" altLang="en-US" sz="2400" dirty="0">
                <a:solidFill>
                  <a:srgbClr val="000000"/>
                </a:solidFill>
                <a:latin typeface="Arial"/>
                <a:sym typeface="Symbol" pitchFamily="18" charset="2"/>
              </a:rPr>
              <a:t> </a:t>
            </a:r>
            <a:r>
              <a:rPr lang="en-US" altLang="en-US" sz="2400" i="1" dirty="0">
                <a:solidFill>
                  <a:srgbClr val="000000"/>
                </a:solidFill>
                <a:latin typeface="Arial"/>
                <a:sym typeface="Symbol" pitchFamily="18" charset="2"/>
              </a:rPr>
              <a:t>E</a:t>
            </a:r>
            <a:r>
              <a:rPr lang="en-US" altLang="en-US" sz="2400" baseline="-25000" dirty="0">
                <a:solidFill>
                  <a:srgbClr val="000000"/>
                </a:solidFill>
                <a:latin typeface="Arial"/>
                <a:sym typeface="Symbol" pitchFamily="18" charset="2"/>
              </a:rPr>
              <a:t>K,0</a:t>
            </a:r>
            <a:r>
              <a:rPr lang="en-US" altLang="en-US" sz="2400" dirty="0">
                <a:solidFill>
                  <a:srgbClr val="000000"/>
                </a:solidFill>
                <a:latin typeface="Arial"/>
                <a:sym typeface="Symbol" pitchFamily="18" charset="2"/>
              </a:rPr>
              <a:t>.</a:t>
            </a:r>
            <a:endParaRPr lang="en-US" altLang="en-US" sz="2400" dirty="0">
              <a:sym typeface="Symbol" pitchFamily="18" charset="2"/>
            </a:endParaRPr>
          </a:p>
          <a:p>
            <a:pPr>
              <a:spcBef>
                <a:spcPct val="20000"/>
              </a:spcBef>
              <a:defRPr/>
            </a:pPr>
            <a:endParaRPr lang="en-US" altLang="en-US" sz="2400" dirty="0">
              <a:latin typeface="+mn-lt"/>
              <a:sym typeface="Symbol" pitchFamily="18" charset="2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>
                <a:solidFill>
                  <a:srgbClr val="000000"/>
                </a:solidFill>
              </a:rPr>
              <a:t>Topic 2: Mechanics</a:t>
            </a:r>
            <a:br>
              <a:rPr lang="en-US" altLang="en-US" sz="2800" b="1" smtClean="0">
                <a:solidFill>
                  <a:srgbClr val="000000"/>
                </a:solidFill>
              </a:rPr>
            </a:br>
            <a:r>
              <a:rPr lang="en-US" altLang="en-US" sz="2800" smtClean="0">
                <a:solidFill>
                  <a:srgbClr val="000000"/>
                </a:solidFill>
              </a:rPr>
              <a:t>2.4 – Momentum and impulse</a:t>
            </a:r>
            <a:endParaRPr lang="en-US" altLang="en-US" sz="2400" smtClean="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4256088" y="4186238"/>
            <a:ext cx="468312" cy="468312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Wirefram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 altLang="en-US"/>
          </a:p>
        </p:txBody>
      </p:sp>
      <p:sp>
        <p:nvSpPr>
          <p:cNvPr id="24" name="Rectangle 14"/>
          <p:cNvSpPr>
            <a:spLocks noChangeArrowheads="1"/>
          </p:cNvSpPr>
          <p:nvPr/>
        </p:nvSpPr>
        <p:spPr bwMode="auto">
          <a:xfrm>
            <a:off x="4725988" y="4189413"/>
            <a:ext cx="276225" cy="468312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Wirefram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 altLang="en-US"/>
          </a:p>
        </p:txBody>
      </p:sp>
      <p:pic>
        <p:nvPicPr>
          <p:cNvPr id="25" name="Picture 2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FF00"/>
              </a:clrFrom>
              <a:clrTo>
                <a:srgbClr val="00FF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1850" y="4979988"/>
            <a:ext cx="2728913" cy="1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35"/>
          <p:cNvSpPr>
            <a:spLocks noChangeArrowheads="1"/>
          </p:cNvSpPr>
          <p:nvPr/>
        </p:nvSpPr>
        <p:spPr bwMode="auto">
          <a:xfrm>
            <a:off x="4700588" y="5106988"/>
            <a:ext cx="1971675" cy="153987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tint val="0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27" name="Picture 2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92850" y="5135563"/>
            <a:ext cx="104775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96038" y="5122863"/>
            <a:ext cx="277812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8.23312E-7 L 0.3757 -8.23312E-7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35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71138E-6 L -0.39878 1.71138E-6 " pathEditMode="relative" rAng="0" ptsTypes="AA">
                                      <p:cBhvr>
                                        <p:cTn id="34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" presetClass="exit" presetSubtype="8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unsh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63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3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4" presetID="63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5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3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7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6" grpId="0" animBg="1"/>
      <p:bldP spid="26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900" name="Rectangle 4"/>
          <p:cNvSpPr>
            <a:spLocks noChangeArrowheads="1"/>
          </p:cNvSpPr>
          <p:nvPr/>
        </p:nvSpPr>
        <p:spPr bwMode="auto">
          <a:xfrm>
            <a:off x="674688" y="2849563"/>
            <a:ext cx="7781925" cy="400843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sz="2400">
                <a:latin typeface="Arial" charset="0"/>
                <a:sym typeface="Symbol" pitchFamily="18" charset="2"/>
              </a:rPr>
              <a:t>EXAMPLE: Two train cars having equal masses of 750 kg and velocities </a:t>
            </a:r>
            <a:r>
              <a:rPr lang="en-US" altLang="en-US" sz="2400" i="1">
                <a:latin typeface="Arial" charset="0"/>
                <a:sym typeface="Symbol" pitchFamily="18" charset="2"/>
              </a:rPr>
              <a:t>u</a:t>
            </a:r>
            <a:r>
              <a:rPr lang="en-US" altLang="en-US" sz="2400" baseline="-25000">
                <a:latin typeface="Arial" charset="0"/>
                <a:sym typeface="Symbol" pitchFamily="18" charset="2"/>
              </a:rPr>
              <a:t>1</a:t>
            </a:r>
            <a:r>
              <a:rPr lang="en-US" altLang="en-US" sz="2400" baseline="30000">
                <a:latin typeface="Arial" charset="0"/>
                <a:sym typeface="Symbol" pitchFamily="18" charset="2"/>
              </a:rPr>
              <a:t> </a:t>
            </a:r>
            <a:r>
              <a:rPr lang="en-US" altLang="en-US" sz="2400">
                <a:latin typeface="Arial" charset="0"/>
                <a:sym typeface="Symbol" pitchFamily="18" charset="2"/>
              </a:rPr>
              <a:t>= 10. m</a:t>
            </a:r>
            <a:r>
              <a:rPr lang="en-US" altLang="en-US" sz="2400" baseline="-25000">
                <a:latin typeface="Arial" charset="0"/>
                <a:sym typeface="Symbol" pitchFamily="18" charset="2"/>
              </a:rPr>
              <a:t> </a:t>
            </a:r>
            <a:r>
              <a:rPr lang="en-US" altLang="en-US" sz="2400">
                <a:latin typeface="Arial" charset="0"/>
                <a:sym typeface="Symbol" pitchFamily="18" charset="2"/>
              </a:rPr>
              <a:t>s</a:t>
            </a:r>
            <a:r>
              <a:rPr lang="en-US" altLang="en-US" sz="2400" baseline="30000">
                <a:latin typeface="Arial" charset="0"/>
                <a:sym typeface="Symbol" pitchFamily="18" charset="2"/>
              </a:rPr>
              <a:t>-1</a:t>
            </a:r>
            <a:r>
              <a:rPr lang="en-US" altLang="en-US" sz="2400">
                <a:latin typeface="Arial" charset="0"/>
                <a:sym typeface="Symbol" pitchFamily="18" charset="2"/>
              </a:rPr>
              <a:t> and </a:t>
            </a:r>
            <a:r>
              <a:rPr lang="en-US" altLang="en-US" sz="2400" i="1">
                <a:latin typeface="Arial" charset="0"/>
                <a:sym typeface="Symbol" pitchFamily="18" charset="2"/>
              </a:rPr>
              <a:t>u</a:t>
            </a:r>
            <a:r>
              <a:rPr lang="en-US" altLang="en-US" sz="2400" baseline="-25000">
                <a:latin typeface="Arial" charset="0"/>
                <a:sym typeface="Symbol" pitchFamily="18" charset="2"/>
              </a:rPr>
              <a:t>2</a:t>
            </a:r>
            <a:r>
              <a:rPr lang="en-US" altLang="en-US" sz="2400">
                <a:latin typeface="Arial" charset="0"/>
                <a:sym typeface="Symbol" pitchFamily="18" charset="2"/>
              </a:rPr>
              <a:t> = 5.0 m</a:t>
            </a:r>
            <a:r>
              <a:rPr lang="en-US" altLang="en-US" sz="2400" baseline="-25000">
                <a:latin typeface="Arial" charset="0"/>
                <a:sym typeface="Symbol" pitchFamily="18" charset="2"/>
              </a:rPr>
              <a:t> </a:t>
            </a:r>
            <a:r>
              <a:rPr lang="en-US" altLang="en-US" sz="2400">
                <a:latin typeface="Arial" charset="0"/>
                <a:sym typeface="Symbol" pitchFamily="18" charset="2"/>
              </a:rPr>
              <a:t>s</a:t>
            </a:r>
            <a:r>
              <a:rPr lang="en-US" altLang="en-US" sz="2400" baseline="30000">
                <a:latin typeface="Arial" charset="0"/>
                <a:sym typeface="Symbol" pitchFamily="18" charset="2"/>
              </a:rPr>
              <a:t>-1</a:t>
            </a:r>
            <a:r>
              <a:rPr lang="en-US" altLang="en-US" sz="2400">
                <a:latin typeface="Arial" charset="0"/>
                <a:sym typeface="Symbol" pitchFamily="18" charset="2"/>
              </a:rPr>
              <a:t> collide and hitch together. What is their final speed?</a:t>
            </a:r>
          </a:p>
          <a:p>
            <a:pPr>
              <a:spcBef>
                <a:spcPct val="20000"/>
              </a:spcBef>
            </a:pPr>
            <a:endParaRPr lang="en-US" altLang="en-US" sz="2400">
              <a:latin typeface="Arial" charset="0"/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endParaRPr lang="en-US" altLang="en-US" sz="2400">
              <a:latin typeface="Arial" charset="0"/>
              <a:sym typeface="Symbol" pitchFamily="18" charset="2"/>
            </a:endParaRPr>
          </a:p>
          <a:p>
            <a:r>
              <a:rPr lang="en-US" altLang="en-US" sz="2400">
                <a:latin typeface="Arial" charset="0"/>
              </a:rPr>
              <a:t>SOLUTION: Use momentum conservation </a:t>
            </a:r>
            <a:r>
              <a:rPr lang="en-US" altLang="en-US" sz="2400" i="1">
                <a:latin typeface="Arial" charset="0"/>
              </a:rPr>
              <a:t>p</a:t>
            </a:r>
            <a:r>
              <a:rPr lang="en-US" altLang="en-US" sz="2400" baseline="-25000">
                <a:latin typeface="Arial" charset="0"/>
              </a:rPr>
              <a:t>0</a:t>
            </a:r>
            <a:r>
              <a:rPr lang="en-US" altLang="en-US" sz="2400">
                <a:latin typeface="Arial" charset="0"/>
              </a:rPr>
              <a:t> = </a:t>
            </a:r>
            <a:r>
              <a:rPr lang="en-US" altLang="en-US" sz="2400" i="1">
                <a:latin typeface="Arial" charset="0"/>
              </a:rPr>
              <a:t>p</a:t>
            </a:r>
            <a:r>
              <a:rPr lang="en-US" altLang="en-US" sz="2400" baseline="-25000">
                <a:latin typeface="Arial" charset="0"/>
              </a:rPr>
              <a:t>f</a:t>
            </a:r>
            <a:r>
              <a:rPr lang="en-US" altLang="en-US" sz="2400">
                <a:latin typeface="Arial" charset="0"/>
              </a:rPr>
              <a:t>. Then</a:t>
            </a:r>
          </a:p>
          <a:p>
            <a:pPr>
              <a:spcBef>
                <a:spcPct val="10000"/>
              </a:spcBef>
              <a:buFont typeface="Symbol" pitchFamily="18" charset="2"/>
              <a:buNone/>
            </a:pPr>
            <a:r>
              <a:rPr lang="en-US" altLang="en-US" sz="2400" i="1">
                <a:latin typeface="Arial" charset="0"/>
                <a:cs typeface="Courier New" pitchFamily="49" charset="0"/>
              </a:rPr>
              <a:t>                            p</a:t>
            </a:r>
            <a:r>
              <a:rPr lang="en-US" altLang="en-US" sz="2400" baseline="-25000">
                <a:latin typeface="Arial" charset="0"/>
                <a:cs typeface="Courier New" pitchFamily="49" charset="0"/>
              </a:rPr>
              <a:t>1,0</a:t>
            </a:r>
            <a:r>
              <a:rPr lang="en-US" altLang="en-US" sz="2400">
                <a:latin typeface="Arial" charset="0"/>
                <a:cs typeface="Courier New" pitchFamily="49" charset="0"/>
              </a:rPr>
              <a:t> + </a:t>
            </a:r>
            <a:r>
              <a:rPr lang="en-US" altLang="en-US" sz="2400" i="1">
                <a:latin typeface="Arial" charset="0"/>
                <a:cs typeface="Courier New" pitchFamily="49" charset="0"/>
              </a:rPr>
              <a:t>p</a:t>
            </a:r>
            <a:r>
              <a:rPr lang="en-US" altLang="en-US" sz="2400" baseline="-25000">
                <a:latin typeface="Arial" charset="0"/>
                <a:cs typeface="Courier New" pitchFamily="49" charset="0"/>
              </a:rPr>
              <a:t>2,0</a:t>
            </a:r>
            <a:r>
              <a:rPr lang="en-US" altLang="en-US" sz="2400">
                <a:latin typeface="Arial" charset="0"/>
                <a:cs typeface="Courier New" pitchFamily="49" charset="0"/>
              </a:rPr>
              <a:t> = </a:t>
            </a:r>
            <a:r>
              <a:rPr lang="en-US" altLang="en-US" sz="2400" i="1">
                <a:latin typeface="Arial" charset="0"/>
                <a:cs typeface="Courier New" pitchFamily="49" charset="0"/>
              </a:rPr>
              <a:t>p</a:t>
            </a:r>
            <a:r>
              <a:rPr lang="en-US" altLang="en-US" sz="2400" baseline="-25000">
                <a:latin typeface="Arial" charset="0"/>
                <a:cs typeface="Courier New" pitchFamily="49" charset="0"/>
              </a:rPr>
              <a:t>1,f</a:t>
            </a:r>
            <a:r>
              <a:rPr lang="en-US" altLang="en-US" sz="2400">
                <a:latin typeface="Arial" charset="0"/>
                <a:cs typeface="Courier New" pitchFamily="49" charset="0"/>
              </a:rPr>
              <a:t> + </a:t>
            </a:r>
            <a:r>
              <a:rPr lang="en-US" altLang="en-US" sz="2400" i="1">
                <a:latin typeface="Arial" charset="0"/>
                <a:cs typeface="Courier New" pitchFamily="49" charset="0"/>
              </a:rPr>
              <a:t>p</a:t>
            </a:r>
            <a:r>
              <a:rPr lang="en-US" altLang="en-US" sz="2400" baseline="-25000">
                <a:latin typeface="Arial" charset="0"/>
                <a:cs typeface="Courier New" pitchFamily="49" charset="0"/>
              </a:rPr>
              <a:t>2,f</a:t>
            </a:r>
            <a:r>
              <a:rPr lang="en-US" altLang="en-US" sz="2400">
                <a:latin typeface="Arial" charset="0"/>
                <a:cs typeface="Courier New" pitchFamily="49" charset="0"/>
              </a:rPr>
              <a:t> </a:t>
            </a:r>
          </a:p>
          <a:p>
            <a:pPr>
              <a:spcBef>
                <a:spcPct val="10000"/>
              </a:spcBef>
              <a:buFont typeface="Symbol" pitchFamily="18" charset="2"/>
              <a:buNone/>
            </a:pPr>
            <a:r>
              <a:rPr lang="en-US" altLang="en-US" sz="2400" i="1">
                <a:latin typeface="Arial" charset="0"/>
                <a:cs typeface="Courier New" pitchFamily="49" charset="0"/>
              </a:rPr>
              <a:t>                          mu</a:t>
            </a:r>
            <a:r>
              <a:rPr lang="en-US" altLang="en-US" sz="2400" baseline="-25000">
                <a:latin typeface="Arial" charset="0"/>
                <a:cs typeface="Courier New" pitchFamily="49" charset="0"/>
              </a:rPr>
              <a:t>1</a:t>
            </a:r>
            <a:r>
              <a:rPr lang="en-US" altLang="en-US" sz="2400">
                <a:latin typeface="Arial" charset="0"/>
                <a:cs typeface="Courier New" pitchFamily="49" charset="0"/>
              </a:rPr>
              <a:t> + </a:t>
            </a:r>
            <a:r>
              <a:rPr lang="en-US" altLang="en-US" sz="2400" i="1">
                <a:latin typeface="Arial" charset="0"/>
                <a:cs typeface="Courier New" pitchFamily="49" charset="0"/>
              </a:rPr>
              <a:t>mu</a:t>
            </a:r>
            <a:r>
              <a:rPr lang="en-US" altLang="en-US" sz="2400" baseline="-25000">
                <a:latin typeface="Arial" charset="0"/>
                <a:cs typeface="Courier New" pitchFamily="49" charset="0"/>
              </a:rPr>
              <a:t>2</a:t>
            </a:r>
            <a:r>
              <a:rPr lang="en-US" altLang="en-US" sz="2400">
                <a:latin typeface="Arial" charset="0"/>
                <a:cs typeface="Courier New" pitchFamily="49" charset="0"/>
              </a:rPr>
              <a:t> = </a:t>
            </a:r>
            <a:r>
              <a:rPr lang="en-US" altLang="en-US" sz="2400" i="1">
                <a:latin typeface="Arial" charset="0"/>
                <a:cs typeface="Courier New" pitchFamily="49" charset="0"/>
              </a:rPr>
              <a:t>mv</a:t>
            </a:r>
            <a:r>
              <a:rPr lang="en-US" altLang="en-US" sz="2400">
                <a:latin typeface="Arial" charset="0"/>
                <a:cs typeface="Courier New" pitchFamily="49" charset="0"/>
              </a:rPr>
              <a:t> + </a:t>
            </a:r>
            <a:r>
              <a:rPr lang="en-US" altLang="en-US" sz="2400" i="1">
                <a:latin typeface="Arial" charset="0"/>
                <a:cs typeface="Courier New" pitchFamily="49" charset="0"/>
              </a:rPr>
              <a:t>mv</a:t>
            </a:r>
            <a:r>
              <a:rPr lang="en-US" altLang="en-US" sz="2400" baseline="-25000">
                <a:latin typeface="Arial" charset="0"/>
                <a:cs typeface="Courier New" pitchFamily="49" charset="0"/>
              </a:rPr>
              <a:t> </a:t>
            </a:r>
            <a:endParaRPr lang="en-US" altLang="en-US" sz="2400" i="1">
              <a:latin typeface="Arial" charset="0"/>
              <a:cs typeface="Courier New" pitchFamily="49" charset="0"/>
            </a:endParaRPr>
          </a:p>
          <a:p>
            <a:pPr>
              <a:spcBef>
                <a:spcPct val="10000"/>
              </a:spcBef>
              <a:buFont typeface="Symbol" pitchFamily="18" charset="2"/>
              <a:buNone/>
            </a:pPr>
            <a:r>
              <a:rPr lang="en-US" altLang="en-US" sz="2400" i="1">
                <a:latin typeface="Arial" charset="0"/>
                <a:cs typeface="Courier New" pitchFamily="49" charset="0"/>
              </a:rPr>
              <a:t>                           m</a:t>
            </a:r>
            <a:r>
              <a:rPr lang="en-US" altLang="en-US" sz="2400">
                <a:latin typeface="Arial" charset="0"/>
                <a:cs typeface="Courier New" pitchFamily="49" charset="0"/>
              </a:rPr>
              <a:t>(</a:t>
            </a:r>
            <a:r>
              <a:rPr lang="en-US" altLang="en-US" sz="2400" i="1">
                <a:latin typeface="Arial" charset="0"/>
                <a:cs typeface="Courier New" pitchFamily="49" charset="0"/>
              </a:rPr>
              <a:t>u</a:t>
            </a:r>
            <a:r>
              <a:rPr lang="en-US" altLang="en-US" sz="2400" baseline="-25000">
                <a:latin typeface="Arial" charset="0"/>
                <a:cs typeface="Courier New" pitchFamily="49" charset="0"/>
              </a:rPr>
              <a:t>1</a:t>
            </a:r>
            <a:r>
              <a:rPr lang="en-US" altLang="en-US" sz="2400">
                <a:latin typeface="Arial" charset="0"/>
                <a:cs typeface="Courier New" pitchFamily="49" charset="0"/>
              </a:rPr>
              <a:t> + </a:t>
            </a:r>
            <a:r>
              <a:rPr lang="en-US" altLang="en-US" sz="2400" i="1">
                <a:latin typeface="Arial" charset="0"/>
                <a:cs typeface="Courier New" pitchFamily="49" charset="0"/>
              </a:rPr>
              <a:t>u</a:t>
            </a:r>
            <a:r>
              <a:rPr lang="en-US" altLang="en-US" sz="2400" baseline="-25000">
                <a:latin typeface="Arial" charset="0"/>
                <a:cs typeface="Courier New" pitchFamily="49" charset="0"/>
              </a:rPr>
              <a:t>2</a:t>
            </a:r>
            <a:r>
              <a:rPr lang="en-US" altLang="en-US" sz="2400">
                <a:latin typeface="Arial" charset="0"/>
                <a:cs typeface="Courier New" pitchFamily="49" charset="0"/>
              </a:rPr>
              <a:t>) = 2</a:t>
            </a:r>
            <a:r>
              <a:rPr lang="en-US" altLang="en-US" sz="2400" i="1">
                <a:latin typeface="Arial" charset="0"/>
                <a:cs typeface="Courier New" pitchFamily="49" charset="0"/>
              </a:rPr>
              <a:t>mv</a:t>
            </a:r>
          </a:p>
          <a:p>
            <a:pPr>
              <a:spcBef>
                <a:spcPct val="10000"/>
              </a:spcBef>
              <a:buFont typeface="Symbol" pitchFamily="18" charset="2"/>
              <a:buNone/>
            </a:pPr>
            <a:r>
              <a:rPr lang="en-US" altLang="en-US" sz="2400">
                <a:latin typeface="Arial" charset="0"/>
                <a:cs typeface="Courier New" pitchFamily="49" charset="0"/>
              </a:rPr>
              <a:t>            </a:t>
            </a:r>
            <a:r>
              <a:rPr lang="en-US" altLang="en-US" sz="2400" baseline="-25000">
                <a:latin typeface="Arial" charset="0"/>
                <a:cs typeface="Courier New" pitchFamily="49" charset="0"/>
              </a:rPr>
              <a:t>                               </a:t>
            </a:r>
            <a:r>
              <a:rPr lang="en-US" altLang="en-US" sz="2400">
                <a:latin typeface="Arial" charset="0"/>
                <a:cs typeface="Courier New" pitchFamily="49" charset="0"/>
              </a:rPr>
              <a:t>10 + 5 =</a:t>
            </a:r>
            <a:r>
              <a:rPr lang="en-US" altLang="en-US" sz="2400" i="1">
                <a:latin typeface="Arial" charset="0"/>
                <a:cs typeface="Courier New" pitchFamily="49" charset="0"/>
              </a:rPr>
              <a:t> </a:t>
            </a:r>
            <a:r>
              <a:rPr lang="en-US" altLang="en-US" sz="2400">
                <a:latin typeface="Arial" charset="0"/>
                <a:cs typeface="Courier New" pitchFamily="49" charset="0"/>
              </a:rPr>
              <a:t>2</a:t>
            </a:r>
            <a:r>
              <a:rPr lang="en-US" altLang="en-US" sz="2400" i="1">
                <a:latin typeface="Arial" charset="0"/>
                <a:cs typeface="Courier New" pitchFamily="49" charset="0"/>
              </a:rPr>
              <a:t>v</a:t>
            </a:r>
            <a:r>
              <a:rPr lang="en-US" altLang="en-US" sz="2400">
                <a:latin typeface="Arial" charset="0"/>
                <a:cs typeface="Courier New" pitchFamily="49" charset="0"/>
              </a:rPr>
              <a:t> </a:t>
            </a:r>
            <a:r>
              <a:rPr lang="en-US" altLang="en-US" sz="2400">
                <a:latin typeface="Arial" charset="0"/>
                <a:cs typeface="Courier New" pitchFamily="49" charset="0"/>
                <a:sym typeface="Symbol" pitchFamily="18" charset="2"/>
              </a:rPr>
              <a:t></a:t>
            </a:r>
            <a:r>
              <a:rPr lang="en-US" altLang="en-US" sz="2400">
                <a:latin typeface="Arial" charset="0"/>
                <a:cs typeface="Courier New" pitchFamily="49" charset="0"/>
              </a:rPr>
              <a:t> </a:t>
            </a:r>
            <a:r>
              <a:rPr lang="en-US" altLang="en-US" sz="2400" i="1">
                <a:latin typeface="Arial" charset="0"/>
                <a:cs typeface="Courier New" pitchFamily="49" charset="0"/>
              </a:rPr>
              <a:t>v </a:t>
            </a:r>
            <a:r>
              <a:rPr lang="en-US" altLang="en-US" sz="2400">
                <a:latin typeface="Arial" charset="0"/>
                <a:cs typeface="Courier New" pitchFamily="49" charset="0"/>
              </a:rPr>
              <a:t>= 7.5 m</a:t>
            </a:r>
            <a:r>
              <a:rPr lang="en-US" altLang="en-US" sz="2400" baseline="-25000">
                <a:latin typeface="Arial" charset="0"/>
                <a:cs typeface="Courier New" pitchFamily="49" charset="0"/>
              </a:rPr>
              <a:t> </a:t>
            </a:r>
            <a:r>
              <a:rPr lang="en-US" altLang="en-US" sz="2400">
                <a:latin typeface="Arial" charset="0"/>
                <a:cs typeface="Courier New" pitchFamily="49" charset="0"/>
              </a:rPr>
              <a:t>s</a:t>
            </a:r>
            <a:r>
              <a:rPr lang="en-US" altLang="en-US" sz="2400" baseline="30000">
                <a:latin typeface="Arial" charset="0"/>
                <a:cs typeface="Courier New" pitchFamily="49" charset="0"/>
              </a:rPr>
              <a:t>-1</a:t>
            </a:r>
            <a:r>
              <a:rPr lang="en-US" altLang="en-US" sz="2400">
                <a:latin typeface="Arial" charset="0"/>
                <a:cs typeface="Courier New" pitchFamily="49" charset="0"/>
              </a:rPr>
              <a:t>.</a:t>
            </a:r>
          </a:p>
        </p:txBody>
      </p:sp>
      <p:sp>
        <p:nvSpPr>
          <p:cNvPr id="362498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13763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400" i="1" dirty="0">
                <a:solidFill>
                  <a:schemeClr val="accent2"/>
                </a:solidFill>
                <a:latin typeface="Arial" charset="0"/>
              </a:rPr>
              <a:t>Quantitatively </a:t>
            </a:r>
            <a:r>
              <a:rPr lang="en-US" sz="2400" i="1" dirty="0" err="1">
                <a:solidFill>
                  <a:schemeClr val="accent2"/>
                </a:solidFill>
                <a:latin typeface="Arial" charset="0"/>
              </a:rPr>
              <a:t>analysing</a:t>
            </a:r>
            <a:r>
              <a:rPr lang="en-US" sz="2400" i="1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2400" i="1" dirty="0">
                <a:solidFill>
                  <a:schemeClr val="accent2"/>
                </a:solidFill>
                <a:latin typeface="Arial" charset="0"/>
              </a:rPr>
              <a:t>inelastic collisions </a:t>
            </a:r>
          </a:p>
          <a:p>
            <a:pPr>
              <a:spcBef>
                <a:spcPct val="20000"/>
              </a:spcBef>
              <a:defRPr/>
            </a:pPr>
            <a:r>
              <a:rPr lang="en-US" sz="2400" i="1" dirty="0">
                <a:solidFill>
                  <a:srgbClr val="333399"/>
                </a:solidFill>
                <a:latin typeface="Arial"/>
              </a:rPr>
              <a:t> </a:t>
            </a:r>
            <a:endParaRPr lang="en-US" sz="2400" i="1" dirty="0">
              <a:solidFill>
                <a:srgbClr val="333399"/>
              </a:solidFill>
              <a:latin typeface="Arial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en-US" sz="2400" dirty="0">
                <a:latin typeface="+mn-lt"/>
              </a:rPr>
              <a:t>	</a:t>
            </a:r>
          </a:p>
          <a:p>
            <a:pPr>
              <a:spcBef>
                <a:spcPct val="20000"/>
              </a:spcBef>
              <a:defRPr/>
            </a:pPr>
            <a:endParaRPr lang="en-US" altLang="en-US" sz="2400" dirty="0">
              <a:latin typeface="+mn-lt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839788" y="1981200"/>
            <a:ext cx="7464425" cy="830263"/>
            <a:chOff x="839788" y="5399088"/>
            <a:chExt cx="7464425" cy="830997"/>
          </a:xfrm>
        </p:grpSpPr>
        <p:sp>
          <p:nvSpPr>
            <p:cNvPr id="16" name="Rectangle 119"/>
            <p:cNvSpPr>
              <a:spLocks noChangeArrowheads="1"/>
            </p:cNvSpPr>
            <p:nvPr/>
          </p:nvSpPr>
          <p:spPr bwMode="auto">
            <a:xfrm>
              <a:off x="976313" y="5464234"/>
              <a:ext cx="4210050" cy="320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altLang="en-US" sz="2400" dirty="0">
                  <a:latin typeface="+mn-lt"/>
                </a:rPr>
                <a:t>If</a:t>
              </a:r>
              <a:r>
                <a:rPr lang="en-US" altLang="en-US" sz="2400" i="1" dirty="0">
                  <a:latin typeface="+mn-lt"/>
                </a:rPr>
                <a:t> </a:t>
              </a:r>
              <a:r>
                <a:rPr lang="en-US" altLang="en-US" sz="2400" i="1" dirty="0" err="1">
                  <a:latin typeface="+mn-lt"/>
                </a:rPr>
                <a:t>F</a:t>
              </a:r>
              <a:r>
                <a:rPr lang="en-US" altLang="en-US" sz="2400" baseline="-25000" dirty="0" err="1">
                  <a:latin typeface="+mn-lt"/>
                </a:rPr>
                <a:t>ext</a:t>
              </a:r>
              <a:r>
                <a:rPr lang="en-US" altLang="en-US" sz="2400" dirty="0">
                  <a:latin typeface="+mn-lt"/>
                </a:rPr>
                <a:t> = 0 then </a:t>
              </a:r>
              <a:r>
                <a:rPr lang="en-US" altLang="en-US" sz="2400" i="1" dirty="0">
                  <a:latin typeface="+mn-lt"/>
                  <a:cs typeface="Courier New" pitchFamily="49" charset="0"/>
                </a:rPr>
                <a:t>p</a:t>
              </a:r>
              <a:r>
                <a:rPr lang="en-US" altLang="en-US" sz="2400" dirty="0">
                  <a:latin typeface="+mn-lt"/>
                  <a:cs typeface="Courier New" pitchFamily="49" charset="0"/>
                </a:rPr>
                <a:t> = CONST</a:t>
              </a:r>
              <a:endParaRPr lang="en-US" altLang="en-US" sz="2400" i="1" dirty="0">
                <a:latin typeface="+mn-lt"/>
              </a:endParaRPr>
            </a:p>
          </p:txBody>
        </p:sp>
        <p:sp>
          <p:nvSpPr>
            <p:cNvPr id="18" name="Text Box 120"/>
            <p:cNvSpPr txBox="1">
              <a:spLocks noChangeArrowheads="1"/>
            </p:cNvSpPr>
            <p:nvPr/>
          </p:nvSpPr>
          <p:spPr bwMode="auto">
            <a:xfrm>
              <a:off x="5541963" y="5399088"/>
              <a:ext cx="2762250" cy="830997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en-US" sz="2400" dirty="0">
                  <a:solidFill>
                    <a:schemeClr val="bg1"/>
                  </a:solidFill>
                  <a:latin typeface="+mn-lt"/>
                </a:rPr>
                <a:t>conservation of linear momentum</a:t>
              </a:r>
            </a:p>
          </p:txBody>
        </p:sp>
        <p:sp>
          <p:nvSpPr>
            <p:cNvPr id="19" name="Rectangle 121"/>
            <p:cNvSpPr>
              <a:spLocks noChangeArrowheads="1"/>
            </p:cNvSpPr>
            <p:nvPr/>
          </p:nvSpPr>
          <p:spPr bwMode="auto">
            <a:xfrm>
              <a:off x="839788" y="5402266"/>
              <a:ext cx="7462837" cy="8151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altLang="en-US" sz="2400">
                <a:latin typeface="+mn-lt"/>
              </a:endParaRPr>
            </a:p>
          </p:txBody>
        </p:sp>
      </p:grpSp>
      <p:sp>
        <p:nvSpPr>
          <p:cNvPr id="464901" name="Rectangle 5"/>
          <p:cNvSpPr>
            <a:spLocks noChangeArrowheads="1"/>
          </p:cNvSpPr>
          <p:nvPr/>
        </p:nvSpPr>
        <p:spPr bwMode="auto">
          <a:xfrm>
            <a:off x="0" y="4806950"/>
            <a:ext cx="9144000" cy="46038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4006850"/>
            <a:ext cx="1912938" cy="817563"/>
            <a:chOff x="464" y="1863"/>
            <a:chExt cx="1205" cy="5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0740" name="Picture 7" descr="tn00175_[1]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64" y="1863"/>
              <a:ext cx="1205" cy="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41" name="Line 8"/>
            <p:cNvSpPr>
              <a:spLocks noChangeShapeType="1"/>
            </p:cNvSpPr>
            <p:nvPr/>
          </p:nvSpPr>
          <p:spPr bwMode="auto">
            <a:xfrm>
              <a:off x="853" y="2130"/>
              <a:ext cx="42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42" name="Text Box 9"/>
            <p:cNvSpPr txBox="1">
              <a:spLocks noChangeArrowheads="1"/>
            </p:cNvSpPr>
            <p:nvPr/>
          </p:nvSpPr>
          <p:spPr bwMode="auto">
            <a:xfrm>
              <a:off x="1252" y="2009"/>
              <a:ext cx="29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 i="1">
                  <a:solidFill>
                    <a:schemeClr val="bg1"/>
                  </a:solidFill>
                  <a:latin typeface="Arial" charset="0"/>
                </a:rPr>
                <a:t>u</a:t>
              </a:r>
              <a:r>
                <a:rPr lang="en-US" altLang="en-US" sz="2400" baseline="-25000">
                  <a:solidFill>
                    <a:schemeClr val="bg1"/>
                  </a:solidFill>
                  <a:latin typeface="Arial" charset="0"/>
                </a:rPr>
                <a:t>1</a:t>
              </a:r>
              <a:endParaRPr lang="en-US" altLang="en-US" sz="2400" i="1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3152775" y="4006850"/>
            <a:ext cx="1912938" cy="817563"/>
            <a:chOff x="2139" y="1867"/>
            <a:chExt cx="1205" cy="5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0737" name="Picture 11" descr="tn00175_[1]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139" y="1867"/>
              <a:ext cx="1205" cy="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38" name="Line 12"/>
            <p:cNvSpPr>
              <a:spLocks noChangeShapeType="1"/>
            </p:cNvSpPr>
            <p:nvPr/>
          </p:nvSpPr>
          <p:spPr bwMode="auto">
            <a:xfrm>
              <a:off x="2597" y="2139"/>
              <a:ext cx="30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39" name="Text Box 13"/>
            <p:cNvSpPr txBox="1">
              <a:spLocks noChangeArrowheads="1"/>
            </p:cNvSpPr>
            <p:nvPr/>
          </p:nvSpPr>
          <p:spPr bwMode="auto">
            <a:xfrm>
              <a:off x="2862" y="2018"/>
              <a:ext cx="29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 i="1">
                  <a:solidFill>
                    <a:schemeClr val="bg1"/>
                  </a:solidFill>
                  <a:latin typeface="Arial" charset="0"/>
                </a:rPr>
                <a:t>u</a:t>
              </a:r>
              <a:r>
                <a:rPr lang="en-US" altLang="en-US" sz="2400" baseline="-25000">
                  <a:solidFill>
                    <a:schemeClr val="bg1"/>
                  </a:solidFill>
                  <a:latin typeface="Arial" charset="0"/>
                </a:rPr>
                <a:t>2</a:t>
              </a:r>
              <a:endParaRPr lang="en-US" altLang="en-US" sz="2400" i="1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2100263" y="3994150"/>
            <a:ext cx="3808412" cy="823913"/>
            <a:chOff x="457" y="2784"/>
            <a:chExt cx="2399" cy="5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0731" name="Picture 15" descr="tn00175_[1]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57" y="2788"/>
              <a:ext cx="1205" cy="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32" name="Line 16"/>
            <p:cNvSpPr>
              <a:spLocks noChangeShapeType="1"/>
            </p:cNvSpPr>
            <p:nvPr/>
          </p:nvSpPr>
          <p:spPr bwMode="auto">
            <a:xfrm>
              <a:off x="846" y="3055"/>
              <a:ext cx="42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33" name="Text Box 17"/>
            <p:cNvSpPr txBox="1">
              <a:spLocks noChangeArrowheads="1"/>
            </p:cNvSpPr>
            <p:nvPr/>
          </p:nvSpPr>
          <p:spPr bwMode="auto">
            <a:xfrm>
              <a:off x="1245" y="293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 i="1">
                  <a:solidFill>
                    <a:schemeClr val="bg1"/>
                  </a:solidFill>
                  <a:latin typeface="Arial" charset="0"/>
                </a:rPr>
                <a:t>v</a:t>
              </a:r>
            </a:p>
          </p:txBody>
        </p:sp>
        <p:pic>
          <p:nvPicPr>
            <p:cNvPr id="30734" name="Picture 18" descr="tn00175_[1]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651" y="2784"/>
              <a:ext cx="1205" cy="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35" name="Text Box 19"/>
            <p:cNvSpPr txBox="1">
              <a:spLocks noChangeArrowheads="1"/>
            </p:cNvSpPr>
            <p:nvPr/>
          </p:nvSpPr>
          <p:spPr bwMode="auto">
            <a:xfrm>
              <a:off x="2374" y="2935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 i="1">
                  <a:solidFill>
                    <a:schemeClr val="bg1"/>
                  </a:solidFill>
                  <a:latin typeface="Arial" charset="0"/>
                </a:rPr>
                <a:t>v</a:t>
              </a:r>
            </a:p>
          </p:txBody>
        </p:sp>
        <p:sp>
          <p:nvSpPr>
            <p:cNvPr id="30736" name="Line 20"/>
            <p:cNvSpPr>
              <a:spLocks noChangeShapeType="1"/>
            </p:cNvSpPr>
            <p:nvPr/>
          </p:nvSpPr>
          <p:spPr bwMode="auto">
            <a:xfrm>
              <a:off x="2016" y="3064"/>
              <a:ext cx="42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64917" name="Line 21"/>
          <p:cNvSpPr>
            <a:spLocks noChangeShapeType="1"/>
          </p:cNvSpPr>
          <p:nvPr/>
        </p:nvSpPr>
        <p:spPr bwMode="auto">
          <a:xfrm flipV="1">
            <a:off x="3032125" y="6116638"/>
            <a:ext cx="241300" cy="2762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4918" name="Line 22"/>
          <p:cNvSpPr>
            <a:spLocks noChangeShapeType="1"/>
          </p:cNvSpPr>
          <p:nvPr/>
        </p:nvSpPr>
        <p:spPr bwMode="auto">
          <a:xfrm flipV="1">
            <a:off x="4927600" y="6119813"/>
            <a:ext cx="241300" cy="2762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>
                <a:solidFill>
                  <a:srgbClr val="000000"/>
                </a:solidFill>
              </a:rPr>
              <a:t>Topic 2: Mechanics</a:t>
            </a:r>
            <a:br>
              <a:rPr lang="en-US" altLang="en-US" sz="2800" b="1" smtClean="0">
                <a:solidFill>
                  <a:srgbClr val="000000"/>
                </a:solidFill>
              </a:rPr>
            </a:br>
            <a:r>
              <a:rPr lang="en-US" altLang="en-US" sz="2800" smtClean="0">
                <a:solidFill>
                  <a:srgbClr val="000000"/>
                </a:solidFill>
              </a:rPr>
              <a:t>2.4 – Momentum and impulse</a:t>
            </a:r>
            <a:endParaRPr lang="en-US" altLang="en-US" sz="2400" smtClean="0">
              <a:solidFill>
                <a:schemeClr val="tx1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2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2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4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64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64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33333E-6 L 0.22882 -3.33333E-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037E-7 L 0.09201 -0.0016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81481E-6 L 0.4967 4.81481E-6 " pathEditMode="relative" rAng="0" ptsTypes="AA">
                                      <p:cBhvr>
                                        <p:cTn id="5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64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64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64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64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649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649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649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649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649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649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649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649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901" grpId="0" animBg="1"/>
      <p:bldP spid="464917" grpId="0" animBg="1"/>
      <p:bldP spid="46491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13763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400" i="1" dirty="0">
                <a:solidFill>
                  <a:schemeClr val="accent2"/>
                </a:solidFill>
                <a:latin typeface="Arial" charset="0"/>
              </a:rPr>
              <a:t>Quantitatively </a:t>
            </a:r>
            <a:r>
              <a:rPr lang="en-US" sz="2400" i="1" dirty="0" err="1">
                <a:solidFill>
                  <a:schemeClr val="accent2"/>
                </a:solidFill>
                <a:latin typeface="Arial" charset="0"/>
              </a:rPr>
              <a:t>analysing</a:t>
            </a:r>
            <a:r>
              <a:rPr lang="en-US" sz="2400" i="1" dirty="0">
                <a:solidFill>
                  <a:schemeClr val="accent2"/>
                </a:solidFill>
                <a:latin typeface="Arial" charset="0"/>
              </a:rPr>
              <a:t> inelastic collisions </a:t>
            </a:r>
            <a:endParaRPr lang="en-US" sz="2400" i="1" dirty="0">
              <a:solidFill>
                <a:srgbClr val="333399"/>
              </a:solidFill>
              <a:latin typeface="Arial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en-US" sz="2400" dirty="0">
                <a:latin typeface="+mn-lt"/>
              </a:rPr>
              <a:t>	</a:t>
            </a:r>
          </a:p>
          <a:p>
            <a:pPr>
              <a:spcBef>
                <a:spcPct val="20000"/>
              </a:spcBef>
              <a:defRPr/>
            </a:pPr>
            <a:endParaRPr lang="en-US" altLang="en-US" sz="2400" dirty="0">
              <a:latin typeface="+mn-lt"/>
            </a:endParaRPr>
          </a:p>
        </p:txBody>
      </p:sp>
      <p:grpSp>
        <p:nvGrpSpPr>
          <p:cNvPr id="44035" name="Group 14"/>
          <p:cNvGrpSpPr>
            <a:grpSpLocks/>
          </p:cNvGrpSpPr>
          <p:nvPr/>
        </p:nvGrpSpPr>
        <p:grpSpPr bwMode="auto">
          <a:xfrm>
            <a:off x="839788" y="1981200"/>
            <a:ext cx="7464425" cy="830263"/>
            <a:chOff x="839788" y="5399088"/>
            <a:chExt cx="7464425" cy="830997"/>
          </a:xfrm>
        </p:grpSpPr>
        <p:sp>
          <p:nvSpPr>
            <p:cNvPr id="16" name="Rectangle 119"/>
            <p:cNvSpPr>
              <a:spLocks noChangeArrowheads="1"/>
            </p:cNvSpPr>
            <p:nvPr/>
          </p:nvSpPr>
          <p:spPr bwMode="auto">
            <a:xfrm>
              <a:off x="976313" y="5464234"/>
              <a:ext cx="4210050" cy="320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altLang="en-US" sz="2400" dirty="0">
                  <a:latin typeface="+mn-lt"/>
                </a:rPr>
                <a:t>If</a:t>
              </a:r>
              <a:r>
                <a:rPr lang="en-US" altLang="en-US" sz="2400" i="1" dirty="0">
                  <a:latin typeface="+mn-lt"/>
                </a:rPr>
                <a:t> </a:t>
              </a:r>
              <a:r>
                <a:rPr lang="en-US" altLang="en-US" sz="2400" i="1" dirty="0" err="1">
                  <a:latin typeface="+mn-lt"/>
                </a:rPr>
                <a:t>F</a:t>
              </a:r>
              <a:r>
                <a:rPr lang="en-US" altLang="en-US" sz="2400" baseline="-25000" dirty="0" err="1">
                  <a:latin typeface="+mn-lt"/>
                </a:rPr>
                <a:t>ext</a:t>
              </a:r>
              <a:r>
                <a:rPr lang="en-US" altLang="en-US" sz="2400" dirty="0">
                  <a:latin typeface="+mn-lt"/>
                </a:rPr>
                <a:t> = 0 then </a:t>
              </a:r>
              <a:r>
                <a:rPr lang="en-US" altLang="en-US" sz="2400" i="1" dirty="0">
                  <a:latin typeface="+mn-lt"/>
                  <a:cs typeface="Courier New" pitchFamily="49" charset="0"/>
                </a:rPr>
                <a:t>p</a:t>
              </a:r>
              <a:r>
                <a:rPr lang="en-US" altLang="en-US" sz="2400" dirty="0">
                  <a:latin typeface="+mn-lt"/>
                  <a:cs typeface="Courier New" pitchFamily="49" charset="0"/>
                </a:rPr>
                <a:t> = CONST</a:t>
              </a:r>
              <a:endParaRPr lang="en-US" altLang="en-US" sz="2400" i="1" dirty="0">
                <a:latin typeface="+mn-lt"/>
              </a:endParaRPr>
            </a:p>
          </p:txBody>
        </p:sp>
        <p:sp>
          <p:nvSpPr>
            <p:cNvPr id="18" name="Text Box 120"/>
            <p:cNvSpPr txBox="1">
              <a:spLocks noChangeArrowheads="1"/>
            </p:cNvSpPr>
            <p:nvPr/>
          </p:nvSpPr>
          <p:spPr bwMode="auto">
            <a:xfrm>
              <a:off x="5541963" y="5399088"/>
              <a:ext cx="2762250" cy="830997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en-US" sz="2400" dirty="0">
                  <a:solidFill>
                    <a:schemeClr val="bg1"/>
                  </a:solidFill>
                  <a:latin typeface="+mn-lt"/>
                </a:rPr>
                <a:t>conservation of linear momentum</a:t>
              </a:r>
            </a:p>
          </p:txBody>
        </p:sp>
        <p:sp>
          <p:nvSpPr>
            <p:cNvPr id="19" name="Rectangle 121"/>
            <p:cNvSpPr>
              <a:spLocks noChangeArrowheads="1"/>
            </p:cNvSpPr>
            <p:nvPr/>
          </p:nvSpPr>
          <p:spPr bwMode="auto">
            <a:xfrm>
              <a:off x="839788" y="5402266"/>
              <a:ext cx="7462837" cy="8151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altLang="en-US" sz="2400">
                <a:latin typeface="+mn-lt"/>
              </a:endParaRPr>
            </a:p>
          </p:txBody>
        </p:sp>
      </p:grpSp>
      <p:sp>
        <p:nvSpPr>
          <p:cNvPr id="464900" name="Rectangle 4"/>
          <p:cNvSpPr>
            <a:spLocks noChangeArrowheads="1"/>
          </p:cNvSpPr>
          <p:nvPr/>
        </p:nvSpPr>
        <p:spPr bwMode="auto">
          <a:xfrm>
            <a:off x="674688" y="2849563"/>
            <a:ext cx="7781925" cy="400843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sz="2400" dirty="0">
                <a:latin typeface="Arial" charset="0"/>
                <a:sym typeface="Symbol" pitchFamily="18" charset="2"/>
              </a:rPr>
              <a:t>EXAMPLE: Two train cars having equal masses of 750 kg and velocities </a:t>
            </a:r>
            <a:r>
              <a:rPr lang="en-US" altLang="en-US" sz="2400" i="1" dirty="0">
                <a:latin typeface="Arial" charset="0"/>
                <a:sym typeface="Symbol" pitchFamily="18" charset="2"/>
              </a:rPr>
              <a:t>u</a:t>
            </a:r>
            <a:r>
              <a:rPr lang="en-US" altLang="en-US" sz="2400" baseline="-25000" dirty="0">
                <a:latin typeface="Arial" charset="0"/>
                <a:sym typeface="Symbol" pitchFamily="18" charset="2"/>
              </a:rPr>
              <a:t>1</a:t>
            </a:r>
            <a:r>
              <a:rPr lang="en-US" altLang="en-US" sz="2400" baseline="30000" dirty="0">
                <a:latin typeface="Arial" charset="0"/>
                <a:sym typeface="Symbol" pitchFamily="18" charset="2"/>
              </a:rPr>
              <a:t> </a:t>
            </a:r>
            <a:r>
              <a:rPr lang="en-US" altLang="en-US" sz="2400" dirty="0">
                <a:latin typeface="Arial" charset="0"/>
                <a:sym typeface="Symbol" pitchFamily="18" charset="2"/>
              </a:rPr>
              <a:t>= 10. m</a:t>
            </a:r>
            <a:r>
              <a:rPr lang="en-US" altLang="en-US" sz="2400" baseline="-25000" dirty="0">
                <a:latin typeface="Arial" charset="0"/>
                <a:sym typeface="Symbol" pitchFamily="18" charset="2"/>
              </a:rPr>
              <a:t> </a:t>
            </a:r>
            <a:r>
              <a:rPr lang="en-US" altLang="en-US" sz="2400" dirty="0">
                <a:latin typeface="Arial" charset="0"/>
                <a:sym typeface="Symbol" pitchFamily="18" charset="2"/>
              </a:rPr>
              <a:t>s</a:t>
            </a:r>
            <a:r>
              <a:rPr lang="en-US" altLang="en-US" sz="2400" baseline="30000" dirty="0">
                <a:latin typeface="Arial" charset="0"/>
                <a:sym typeface="Symbol" pitchFamily="18" charset="2"/>
              </a:rPr>
              <a:t>-1</a:t>
            </a:r>
            <a:r>
              <a:rPr lang="en-US" altLang="en-US" sz="2400" dirty="0">
                <a:latin typeface="Arial" charset="0"/>
                <a:sym typeface="Symbol" pitchFamily="18" charset="2"/>
              </a:rPr>
              <a:t> and </a:t>
            </a:r>
            <a:r>
              <a:rPr lang="en-US" altLang="en-US" sz="2400" i="1" dirty="0">
                <a:latin typeface="Arial" charset="0"/>
                <a:sym typeface="Symbol" pitchFamily="18" charset="2"/>
              </a:rPr>
              <a:t>u</a:t>
            </a:r>
            <a:r>
              <a:rPr lang="en-US" altLang="en-US" sz="2400" baseline="-25000" dirty="0">
                <a:latin typeface="Arial" charset="0"/>
                <a:sym typeface="Symbol" pitchFamily="18" charset="2"/>
              </a:rPr>
              <a:t>2</a:t>
            </a:r>
            <a:r>
              <a:rPr lang="en-US" altLang="en-US" sz="2400" dirty="0">
                <a:latin typeface="Arial" charset="0"/>
                <a:sym typeface="Symbol" pitchFamily="18" charset="2"/>
              </a:rPr>
              <a:t> = 5.0 m</a:t>
            </a:r>
            <a:r>
              <a:rPr lang="en-US" altLang="en-US" sz="2400" baseline="-25000" dirty="0">
                <a:latin typeface="Arial" charset="0"/>
                <a:sym typeface="Symbol" pitchFamily="18" charset="2"/>
              </a:rPr>
              <a:t> </a:t>
            </a:r>
            <a:r>
              <a:rPr lang="en-US" altLang="en-US" sz="2400" dirty="0">
                <a:latin typeface="Arial" charset="0"/>
                <a:sym typeface="Symbol" pitchFamily="18" charset="2"/>
              </a:rPr>
              <a:t>s</a:t>
            </a:r>
            <a:r>
              <a:rPr lang="en-US" altLang="en-US" sz="2400" baseline="30000" dirty="0">
                <a:latin typeface="Arial" charset="0"/>
                <a:sym typeface="Symbol" pitchFamily="18" charset="2"/>
              </a:rPr>
              <a:t>-1</a:t>
            </a:r>
            <a:r>
              <a:rPr lang="en-US" altLang="en-US" sz="2400" dirty="0">
                <a:latin typeface="Arial" charset="0"/>
                <a:sym typeface="Symbol" pitchFamily="18" charset="2"/>
              </a:rPr>
              <a:t> collide and hitch together. Find the change in kinetic </a:t>
            </a:r>
            <a:r>
              <a:rPr lang="en-US" altLang="en-US" sz="2400" dirty="0" smtClean="0">
                <a:latin typeface="Arial" charset="0"/>
                <a:sym typeface="Symbol" pitchFamily="18" charset="2"/>
              </a:rPr>
              <a:t>energy</a:t>
            </a:r>
            <a:r>
              <a:rPr lang="en-US" altLang="en-US" sz="2400" dirty="0">
                <a:latin typeface="Arial" charset="0"/>
                <a:sym typeface="Symbol" pitchFamily="18" charset="2"/>
              </a:rPr>
              <a:t>.</a:t>
            </a:r>
          </a:p>
          <a:p>
            <a:pPr>
              <a:spcBef>
                <a:spcPct val="20000"/>
              </a:spcBef>
            </a:pPr>
            <a:endParaRPr lang="en-US" altLang="en-US" sz="2400" dirty="0">
              <a:latin typeface="Arial" charset="0"/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endParaRPr lang="en-US" altLang="en-US" sz="2400" dirty="0">
              <a:latin typeface="Arial" charset="0"/>
              <a:sym typeface="Symbol" pitchFamily="18" charset="2"/>
            </a:endParaRPr>
          </a:p>
          <a:p>
            <a:r>
              <a:rPr lang="en-US" altLang="en-US" sz="2400" dirty="0">
                <a:latin typeface="Arial" charset="0"/>
              </a:rPr>
              <a:t>SOLUTION: Use </a:t>
            </a:r>
            <a:r>
              <a:rPr lang="en-US" altLang="en-US" sz="2400" i="1" dirty="0">
                <a:latin typeface="Arial" charset="0"/>
              </a:rPr>
              <a:t>E</a:t>
            </a:r>
            <a:r>
              <a:rPr lang="en-US" altLang="en-US" sz="2400" baseline="-25000" dirty="0">
                <a:latin typeface="Arial" charset="0"/>
              </a:rPr>
              <a:t>K</a:t>
            </a:r>
            <a:r>
              <a:rPr lang="en-US" altLang="en-US" sz="2400" dirty="0">
                <a:latin typeface="Arial" charset="0"/>
              </a:rPr>
              <a:t> = (1/2</a:t>
            </a:r>
            <a:r>
              <a:rPr lang="en-US" altLang="en-US" sz="2400" i="1" dirty="0">
                <a:latin typeface="Arial" charset="0"/>
              </a:rPr>
              <a:t>) </a:t>
            </a:r>
            <a:r>
              <a:rPr lang="en-US" altLang="en-US" sz="2400" i="1" dirty="0" err="1">
                <a:latin typeface="Arial" charset="0"/>
              </a:rPr>
              <a:t>mv</a:t>
            </a:r>
            <a:r>
              <a:rPr lang="en-US" altLang="en-US" sz="2400" baseline="30000" dirty="0">
                <a:latin typeface="Arial" charset="0"/>
              </a:rPr>
              <a:t> 2</a:t>
            </a:r>
            <a:r>
              <a:rPr lang="en-US" altLang="en-US" sz="2400" i="1" dirty="0">
                <a:latin typeface="Arial" charset="0"/>
              </a:rPr>
              <a:t>.</a:t>
            </a:r>
            <a:r>
              <a:rPr lang="en-US" altLang="en-US" sz="2400" dirty="0">
                <a:latin typeface="Arial" charset="0"/>
              </a:rPr>
              <a:t> Then</a:t>
            </a:r>
          </a:p>
          <a:p>
            <a:pPr>
              <a:spcBef>
                <a:spcPct val="10000"/>
              </a:spcBef>
              <a:buFont typeface="Symbol" pitchFamily="18" charset="2"/>
              <a:buNone/>
            </a:pPr>
            <a:r>
              <a:rPr lang="en-US" altLang="en-US" sz="2400" i="1" dirty="0">
                <a:latin typeface="Arial" charset="0"/>
                <a:cs typeface="Courier New" pitchFamily="49" charset="0"/>
              </a:rPr>
              <a:t>       </a:t>
            </a:r>
            <a:r>
              <a:rPr lang="en-US" altLang="en-US" sz="2400" i="1" dirty="0" err="1">
                <a:latin typeface="Arial" charset="0"/>
              </a:rPr>
              <a:t>E</a:t>
            </a:r>
            <a:r>
              <a:rPr lang="en-US" altLang="en-US" sz="2400" baseline="-25000" dirty="0" err="1">
                <a:latin typeface="Arial" charset="0"/>
              </a:rPr>
              <a:t>K,f</a:t>
            </a:r>
            <a:r>
              <a:rPr lang="en-US" altLang="en-US" sz="2400" dirty="0">
                <a:latin typeface="Arial" charset="0"/>
              </a:rPr>
              <a:t> = (1/2</a:t>
            </a:r>
            <a:r>
              <a:rPr lang="en-US" altLang="en-US" sz="2400" i="1" dirty="0">
                <a:latin typeface="Arial" charset="0"/>
              </a:rPr>
              <a:t>) </a:t>
            </a:r>
            <a:r>
              <a:rPr lang="en-US" altLang="en-US" sz="2400" dirty="0">
                <a:latin typeface="Arial" charset="0"/>
              </a:rPr>
              <a:t>(</a:t>
            </a:r>
            <a:r>
              <a:rPr lang="en-US" altLang="en-US" sz="2400" i="1" dirty="0">
                <a:latin typeface="Arial" charset="0"/>
              </a:rPr>
              <a:t>m</a:t>
            </a:r>
            <a:r>
              <a:rPr lang="en-US" altLang="en-US" sz="2400" dirty="0">
                <a:latin typeface="Arial" charset="0"/>
              </a:rPr>
              <a:t> + </a:t>
            </a:r>
            <a:r>
              <a:rPr lang="en-US" altLang="en-US" sz="2400" i="1" dirty="0">
                <a:latin typeface="Arial" charset="0"/>
              </a:rPr>
              <a:t>m</a:t>
            </a:r>
            <a:r>
              <a:rPr lang="en-US" altLang="en-US" sz="2400" dirty="0">
                <a:latin typeface="Arial" charset="0"/>
              </a:rPr>
              <a:t>)</a:t>
            </a:r>
            <a:r>
              <a:rPr lang="en-US" altLang="en-US" sz="2400" i="1" dirty="0">
                <a:latin typeface="Arial" charset="0"/>
              </a:rPr>
              <a:t> v</a:t>
            </a:r>
            <a:r>
              <a:rPr lang="en-US" altLang="en-US" sz="2400" baseline="30000" dirty="0">
                <a:latin typeface="Arial" charset="0"/>
              </a:rPr>
              <a:t> 2</a:t>
            </a:r>
            <a:r>
              <a:rPr lang="en-US" altLang="en-US" sz="2400" i="1" dirty="0">
                <a:latin typeface="Arial" charset="0"/>
              </a:rPr>
              <a:t> </a:t>
            </a:r>
          </a:p>
          <a:p>
            <a:pPr>
              <a:spcBef>
                <a:spcPct val="10000"/>
              </a:spcBef>
              <a:buFont typeface="Symbol" pitchFamily="18" charset="2"/>
              <a:buNone/>
            </a:pPr>
            <a:r>
              <a:rPr lang="en-US" altLang="en-US" sz="2400" dirty="0">
                <a:latin typeface="Arial" charset="0"/>
              </a:rPr>
              <a:t>             = (1/2) (750 + 750) 7.5</a:t>
            </a:r>
            <a:r>
              <a:rPr lang="en-US" altLang="en-US" sz="2400" baseline="30000" dirty="0">
                <a:latin typeface="Arial" charset="0"/>
              </a:rPr>
              <a:t> 2</a:t>
            </a:r>
            <a:r>
              <a:rPr lang="en-US" altLang="en-US" sz="2400" dirty="0">
                <a:latin typeface="Arial" charset="0"/>
              </a:rPr>
              <a:t>  = 42187.5 J.</a:t>
            </a:r>
          </a:p>
          <a:p>
            <a:pPr>
              <a:spcBef>
                <a:spcPct val="10000"/>
              </a:spcBef>
              <a:buFont typeface="Symbol" pitchFamily="18" charset="2"/>
              <a:buNone/>
            </a:pPr>
            <a:r>
              <a:rPr lang="en-US" altLang="en-US" sz="2400" i="1" dirty="0">
                <a:latin typeface="Arial" charset="0"/>
              </a:rPr>
              <a:t>      E</a:t>
            </a:r>
            <a:r>
              <a:rPr lang="en-US" altLang="en-US" sz="2400" baseline="-25000" dirty="0">
                <a:latin typeface="Arial" charset="0"/>
              </a:rPr>
              <a:t>K,0</a:t>
            </a:r>
            <a:r>
              <a:rPr lang="en-US" altLang="en-US" sz="2400" dirty="0">
                <a:latin typeface="Arial" charset="0"/>
              </a:rPr>
              <a:t> = (1/2</a:t>
            </a:r>
            <a:r>
              <a:rPr lang="en-US" altLang="en-US" sz="2400" i="1" dirty="0">
                <a:latin typeface="Arial" charset="0"/>
              </a:rPr>
              <a:t>) </a:t>
            </a:r>
            <a:r>
              <a:rPr lang="en-US" altLang="en-US" sz="2400" dirty="0">
                <a:latin typeface="Arial" charset="0"/>
              </a:rPr>
              <a:t>(750)</a:t>
            </a:r>
            <a:r>
              <a:rPr lang="en-US" altLang="en-US" sz="2400" i="1" dirty="0">
                <a:latin typeface="Arial" charset="0"/>
              </a:rPr>
              <a:t> </a:t>
            </a:r>
            <a:r>
              <a:rPr lang="en-US" altLang="en-US" sz="2400" dirty="0">
                <a:latin typeface="Arial" charset="0"/>
              </a:rPr>
              <a:t>10</a:t>
            </a:r>
            <a:r>
              <a:rPr lang="en-US" altLang="en-US" sz="2400" baseline="30000" dirty="0">
                <a:latin typeface="Arial" charset="0"/>
              </a:rPr>
              <a:t> 2 </a:t>
            </a:r>
            <a:r>
              <a:rPr lang="en-US" altLang="en-US" sz="2400" dirty="0">
                <a:latin typeface="Arial" charset="0"/>
              </a:rPr>
              <a:t>+ (1/2</a:t>
            </a:r>
            <a:r>
              <a:rPr lang="en-US" altLang="en-US" sz="2400" i="1" dirty="0">
                <a:latin typeface="Arial" charset="0"/>
              </a:rPr>
              <a:t>) </a:t>
            </a:r>
            <a:r>
              <a:rPr lang="en-US" altLang="en-US" sz="2400" dirty="0">
                <a:latin typeface="Arial" charset="0"/>
              </a:rPr>
              <a:t>(750)</a:t>
            </a:r>
            <a:r>
              <a:rPr lang="en-US" altLang="en-US" sz="2400" i="1" dirty="0">
                <a:latin typeface="Arial" charset="0"/>
              </a:rPr>
              <a:t> </a:t>
            </a:r>
            <a:r>
              <a:rPr lang="en-US" altLang="en-US" sz="2400" dirty="0">
                <a:latin typeface="Arial" charset="0"/>
              </a:rPr>
              <a:t>5</a:t>
            </a:r>
            <a:r>
              <a:rPr lang="en-US" altLang="en-US" sz="2400" baseline="30000" dirty="0">
                <a:latin typeface="Arial" charset="0"/>
              </a:rPr>
              <a:t> 2 </a:t>
            </a:r>
            <a:r>
              <a:rPr lang="en-US" altLang="en-US" sz="2400" dirty="0">
                <a:latin typeface="Arial" charset="0"/>
              </a:rPr>
              <a:t>= 46875 J.</a:t>
            </a:r>
          </a:p>
          <a:p>
            <a:pPr>
              <a:spcBef>
                <a:spcPct val="10000"/>
              </a:spcBef>
              <a:buFont typeface="Symbol" pitchFamily="18" charset="2"/>
              <a:buNone/>
            </a:pPr>
            <a:r>
              <a:rPr lang="en-US" altLang="en-US" sz="2400" dirty="0">
                <a:latin typeface="Arial" charset="0"/>
                <a:sym typeface="Symbol" pitchFamily="18" charset="2"/>
              </a:rPr>
              <a:t>      </a:t>
            </a:r>
            <a:r>
              <a:rPr lang="en-US" altLang="en-US" sz="2400" i="1" dirty="0">
                <a:latin typeface="Arial" charset="0"/>
                <a:sym typeface="Symbol" pitchFamily="18" charset="2"/>
              </a:rPr>
              <a:t>E</a:t>
            </a:r>
            <a:r>
              <a:rPr lang="en-US" altLang="en-US" sz="2400" baseline="-25000" dirty="0">
                <a:latin typeface="Arial" charset="0"/>
                <a:sym typeface="Symbol" pitchFamily="18" charset="2"/>
              </a:rPr>
              <a:t>K</a:t>
            </a:r>
            <a:r>
              <a:rPr lang="en-US" altLang="en-US" sz="2400" dirty="0">
                <a:latin typeface="Arial" charset="0"/>
                <a:sym typeface="Symbol" pitchFamily="18" charset="2"/>
              </a:rPr>
              <a:t> = </a:t>
            </a:r>
            <a:r>
              <a:rPr lang="en-US" altLang="en-US" sz="2400" i="1" dirty="0" err="1">
                <a:latin typeface="Arial" charset="0"/>
                <a:sym typeface="Symbol" pitchFamily="18" charset="2"/>
              </a:rPr>
              <a:t>E</a:t>
            </a:r>
            <a:r>
              <a:rPr lang="en-US" altLang="en-US" sz="2400" baseline="-25000" dirty="0" err="1">
                <a:latin typeface="Arial" charset="0"/>
                <a:sym typeface="Symbol" pitchFamily="18" charset="2"/>
              </a:rPr>
              <a:t>K,f</a:t>
            </a:r>
            <a:r>
              <a:rPr lang="en-US" altLang="en-US" sz="2400" dirty="0">
                <a:latin typeface="Arial" charset="0"/>
                <a:sym typeface="Symbol" pitchFamily="18" charset="2"/>
              </a:rPr>
              <a:t> – </a:t>
            </a:r>
            <a:r>
              <a:rPr lang="en-US" altLang="en-US" sz="2400" i="1" dirty="0">
                <a:latin typeface="Arial" charset="0"/>
                <a:sym typeface="Symbol" pitchFamily="18" charset="2"/>
              </a:rPr>
              <a:t>E</a:t>
            </a:r>
            <a:r>
              <a:rPr lang="en-US" altLang="en-US" sz="2400" baseline="-25000" dirty="0">
                <a:latin typeface="Arial" charset="0"/>
                <a:sym typeface="Symbol" pitchFamily="18" charset="2"/>
              </a:rPr>
              <a:t>K,0</a:t>
            </a:r>
            <a:r>
              <a:rPr lang="en-US" altLang="en-US" sz="2400" dirty="0">
                <a:latin typeface="Arial" charset="0"/>
                <a:sym typeface="Symbol" pitchFamily="18" charset="2"/>
              </a:rPr>
              <a:t> = 42187.5 – 46875 = - 4700 J. </a:t>
            </a:r>
            <a:r>
              <a:rPr lang="en-US" altLang="en-US" sz="2400" i="1" dirty="0">
                <a:latin typeface="Arial" charset="0"/>
                <a:cs typeface="Courier New" pitchFamily="49" charset="0"/>
              </a:rPr>
              <a:t>  </a:t>
            </a:r>
            <a:endParaRPr lang="en-US" altLang="en-US" sz="2400" dirty="0">
              <a:latin typeface="Arial" charset="0"/>
              <a:cs typeface="Courier New" pitchFamily="49" charset="0"/>
            </a:endParaRPr>
          </a:p>
        </p:txBody>
      </p:sp>
      <p:sp>
        <p:nvSpPr>
          <p:cNvPr id="464901" name="Rectangle 5"/>
          <p:cNvSpPr>
            <a:spLocks noChangeArrowheads="1"/>
          </p:cNvSpPr>
          <p:nvPr/>
        </p:nvSpPr>
        <p:spPr bwMode="auto">
          <a:xfrm>
            <a:off x="0" y="4806950"/>
            <a:ext cx="9144000" cy="46038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4006850"/>
            <a:ext cx="1912938" cy="817563"/>
            <a:chOff x="464" y="1863"/>
            <a:chExt cx="1205" cy="5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0740" name="Picture 7" descr="tn00175_[1]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4" y="1863"/>
              <a:ext cx="1205" cy="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41" name="Line 8"/>
            <p:cNvSpPr>
              <a:spLocks noChangeShapeType="1"/>
            </p:cNvSpPr>
            <p:nvPr/>
          </p:nvSpPr>
          <p:spPr bwMode="auto">
            <a:xfrm>
              <a:off x="853" y="2130"/>
              <a:ext cx="42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42" name="Text Box 9"/>
            <p:cNvSpPr txBox="1">
              <a:spLocks noChangeArrowheads="1"/>
            </p:cNvSpPr>
            <p:nvPr/>
          </p:nvSpPr>
          <p:spPr bwMode="auto">
            <a:xfrm>
              <a:off x="1252" y="2009"/>
              <a:ext cx="29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 i="1">
                  <a:solidFill>
                    <a:schemeClr val="bg1"/>
                  </a:solidFill>
                  <a:latin typeface="Arial" charset="0"/>
                </a:rPr>
                <a:t>u</a:t>
              </a:r>
              <a:r>
                <a:rPr lang="en-US" altLang="en-US" sz="2400" baseline="-25000">
                  <a:solidFill>
                    <a:schemeClr val="bg1"/>
                  </a:solidFill>
                  <a:latin typeface="Arial" charset="0"/>
                </a:rPr>
                <a:t>1</a:t>
              </a:r>
              <a:endParaRPr lang="en-US" altLang="en-US" sz="2400" i="1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3152775" y="4006850"/>
            <a:ext cx="1912938" cy="817563"/>
            <a:chOff x="2139" y="1867"/>
            <a:chExt cx="1205" cy="5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0737" name="Picture 11" descr="tn00175_[1]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139" y="1867"/>
              <a:ext cx="1205" cy="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38" name="Line 12"/>
            <p:cNvSpPr>
              <a:spLocks noChangeShapeType="1"/>
            </p:cNvSpPr>
            <p:nvPr/>
          </p:nvSpPr>
          <p:spPr bwMode="auto">
            <a:xfrm>
              <a:off x="2597" y="2139"/>
              <a:ext cx="30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39" name="Text Box 13"/>
            <p:cNvSpPr txBox="1">
              <a:spLocks noChangeArrowheads="1"/>
            </p:cNvSpPr>
            <p:nvPr/>
          </p:nvSpPr>
          <p:spPr bwMode="auto">
            <a:xfrm>
              <a:off x="2862" y="2018"/>
              <a:ext cx="29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 i="1">
                  <a:solidFill>
                    <a:schemeClr val="bg1"/>
                  </a:solidFill>
                  <a:latin typeface="Arial" charset="0"/>
                </a:rPr>
                <a:t>u</a:t>
              </a:r>
              <a:r>
                <a:rPr lang="en-US" altLang="en-US" sz="2400" baseline="-25000">
                  <a:solidFill>
                    <a:schemeClr val="bg1"/>
                  </a:solidFill>
                  <a:latin typeface="Arial" charset="0"/>
                </a:rPr>
                <a:t>2</a:t>
              </a:r>
              <a:endParaRPr lang="en-US" altLang="en-US" sz="2400" i="1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2100263" y="3994150"/>
            <a:ext cx="3808412" cy="823913"/>
            <a:chOff x="457" y="2784"/>
            <a:chExt cx="2399" cy="5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0731" name="Picture 15" descr="tn00175_[1]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7" y="2788"/>
              <a:ext cx="1205" cy="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32" name="Line 16"/>
            <p:cNvSpPr>
              <a:spLocks noChangeShapeType="1"/>
            </p:cNvSpPr>
            <p:nvPr/>
          </p:nvSpPr>
          <p:spPr bwMode="auto">
            <a:xfrm>
              <a:off x="846" y="3055"/>
              <a:ext cx="42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33" name="Text Box 17"/>
            <p:cNvSpPr txBox="1">
              <a:spLocks noChangeArrowheads="1"/>
            </p:cNvSpPr>
            <p:nvPr/>
          </p:nvSpPr>
          <p:spPr bwMode="auto">
            <a:xfrm>
              <a:off x="1245" y="293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 i="1">
                  <a:solidFill>
                    <a:schemeClr val="bg1"/>
                  </a:solidFill>
                  <a:latin typeface="Arial" charset="0"/>
                </a:rPr>
                <a:t>v</a:t>
              </a:r>
            </a:p>
          </p:txBody>
        </p:sp>
        <p:pic>
          <p:nvPicPr>
            <p:cNvPr id="30734" name="Picture 18" descr="tn00175_[1]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651" y="2784"/>
              <a:ext cx="1205" cy="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35" name="Text Box 19"/>
            <p:cNvSpPr txBox="1">
              <a:spLocks noChangeArrowheads="1"/>
            </p:cNvSpPr>
            <p:nvPr/>
          </p:nvSpPr>
          <p:spPr bwMode="auto">
            <a:xfrm>
              <a:off x="2374" y="2935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 i="1">
                  <a:solidFill>
                    <a:schemeClr val="bg1"/>
                  </a:solidFill>
                  <a:latin typeface="Arial" charset="0"/>
                </a:rPr>
                <a:t>v</a:t>
              </a:r>
            </a:p>
          </p:txBody>
        </p:sp>
        <p:sp>
          <p:nvSpPr>
            <p:cNvPr id="30736" name="Line 20"/>
            <p:cNvSpPr>
              <a:spLocks noChangeShapeType="1"/>
            </p:cNvSpPr>
            <p:nvPr/>
          </p:nvSpPr>
          <p:spPr bwMode="auto">
            <a:xfrm>
              <a:off x="2016" y="3064"/>
              <a:ext cx="42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404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>
                <a:solidFill>
                  <a:srgbClr val="000000"/>
                </a:solidFill>
              </a:rPr>
              <a:t>Topic 2: Mechanics</a:t>
            </a:r>
            <a:br>
              <a:rPr lang="en-US" altLang="en-US" sz="2800" b="1" smtClean="0">
                <a:solidFill>
                  <a:srgbClr val="000000"/>
                </a:solidFill>
              </a:rPr>
            </a:br>
            <a:r>
              <a:rPr lang="en-US" altLang="en-US" sz="2800" smtClean="0">
                <a:solidFill>
                  <a:srgbClr val="000000"/>
                </a:solidFill>
              </a:rPr>
              <a:t>2.4 – Momentum and impulse</a:t>
            </a:r>
            <a:endParaRPr lang="en-US" altLang="en-US" sz="2400" smtClean="0">
              <a:solidFill>
                <a:schemeClr val="tx1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4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4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64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33333E-6 L 0.22882 -3.33333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037E-7 L 0.09201 -0.0016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81481E-6 L 0.4967 4.81481E-6 " pathEditMode="relative" rAng="0" ptsTypes="AA">
                                      <p:cBhvr>
                                        <p:cTn id="3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4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4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64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64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649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649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649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649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649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649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90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13763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400" i="1" dirty="0">
                <a:solidFill>
                  <a:schemeClr val="accent2"/>
                </a:solidFill>
                <a:latin typeface="Arial" charset="0"/>
              </a:rPr>
              <a:t>Quantitatively </a:t>
            </a:r>
            <a:r>
              <a:rPr lang="en-US" sz="2400" i="1" dirty="0" err="1">
                <a:solidFill>
                  <a:schemeClr val="accent2"/>
                </a:solidFill>
                <a:latin typeface="Arial" charset="0"/>
              </a:rPr>
              <a:t>analysing</a:t>
            </a:r>
            <a:r>
              <a:rPr lang="en-US" sz="2400" i="1" dirty="0">
                <a:solidFill>
                  <a:schemeClr val="accent2"/>
                </a:solidFill>
                <a:latin typeface="Arial" charset="0"/>
              </a:rPr>
              <a:t> inelastic collisions</a:t>
            </a:r>
            <a:r>
              <a:rPr lang="en-US" sz="2400" i="1" dirty="0">
                <a:solidFill>
                  <a:schemeClr val="accent2"/>
                </a:solidFill>
                <a:latin typeface="Arial" charset="0"/>
              </a:rPr>
              <a:t> </a:t>
            </a:r>
            <a:endParaRPr lang="en-US" sz="2400" i="1" dirty="0">
              <a:solidFill>
                <a:schemeClr val="accent2"/>
              </a:solidFill>
              <a:latin typeface="Arial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en-US" sz="2400" i="1" dirty="0">
                <a:solidFill>
                  <a:srgbClr val="333399"/>
                </a:solidFill>
                <a:latin typeface="Arial"/>
              </a:rPr>
              <a:t> </a:t>
            </a:r>
            <a:endParaRPr lang="en-US" sz="2400" i="1" dirty="0">
              <a:solidFill>
                <a:srgbClr val="333399"/>
              </a:solidFill>
              <a:latin typeface="Arial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en-US" sz="2400" dirty="0">
                <a:latin typeface="+mn-lt"/>
              </a:rPr>
              <a:t>	</a:t>
            </a:r>
          </a:p>
          <a:p>
            <a:pPr>
              <a:spcBef>
                <a:spcPct val="20000"/>
              </a:spcBef>
              <a:defRPr/>
            </a:pPr>
            <a:endParaRPr lang="en-US" altLang="en-US" sz="2400" dirty="0">
              <a:latin typeface="+mn-lt"/>
            </a:endParaRPr>
          </a:p>
        </p:txBody>
      </p:sp>
      <p:grpSp>
        <p:nvGrpSpPr>
          <p:cNvPr id="45059" name="Group 14"/>
          <p:cNvGrpSpPr>
            <a:grpSpLocks/>
          </p:cNvGrpSpPr>
          <p:nvPr/>
        </p:nvGrpSpPr>
        <p:grpSpPr bwMode="auto">
          <a:xfrm>
            <a:off x="839788" y="1981200"/>
            <a:ext cx="7464425" cy="830263"/>
            <a:chOff x="839788" y="5399088"/>
            <a:chExt cx="7464425" cy="830997"/>
          </a:xfrm>
        </p:grpSpPr>
        <p:sp>
          <p:nvSpPr>
            <p:cNvPr id="16" name="Rectangle 119"/>
            <p:cNvSpPr>
              <a:spLocks noChangeArrowheads="1"/>
            </p:cNvSpPr>
            <p:nvPr/>
          </p:nvSpPr>
          <p:spPr bwMode="auto">
            <a:xfrm>
              <a:off x="976313" y="5464234"/>
              <a:ext cx="4210050" cy="320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altLang="en-US" sz="2400" dirty="0">
                  <a:latin typeface="+mn-lt"/>
                </a:rPr>
                <a:t>If</a:t>
              </a:r>
              <a:r>
                <a:rPr lang="en-US" altLang="en-US" sz="2400" i="1" dirty="0">
                  <a:latin typeface="+mn-lt"/>
                </a:rPr>
                <a:t> </a:t>
              </a:r>
              <a:r>
                <a:rPr lang="en-US" altLang="en-US" sz="2400" i="1" dirty="0" err="1">
                  <a:latin typeface="+mn-lt"/>
                </a:rPr>
                <a:t>F</a:t>
              </a:r>
              <a:r>
                <a:rPr lang="en-US" altLang="en-US" sz="2400" baseline="-25000" dirty="0" err="1">
                  <a:latin typeface="+mn-lt"/>
                </a:rPr>
                <a:t>ext</a:t>
              </a:r>
              <a:r>
                <a:rPr lang="en-US" altLang="en-US" sz="2400" dirty="0">
                  <a:latin typeface="+mn-lt"/>
                </a:rPr>
                <a:t> = 0 then </a:t>
              </a:r>
              <a:r>
                <a:rPr lang="en-US" altLang="en-US" sz="2400" i="1" dirty="0">
                  <a:latin typeface="+mn-lt"/>
                  <a:cs typeface="Courier New" pitchFamily="49" charset="0"/>
                </a:rPr>
                <a:t>p</a:t>
              </a:r>
              <a:r>
                <a:rPr lang="en-US" altLang="en-US" sz="2400" dirty="0">
                  <a:latin typeface="+mn-lt"/>
                  <a:cs typeface="Courier New" pitchFamily="49" charset="0"/>
                </a:rPr>
                <a:t> = CONST</a:t>
              </a:r>
              <a:endParaRPr lang="en-US" altLang="en-US" sz="2400" i="1" dirty="0">
                <a:latin typeface="+mn-lt"/>
              </a:endParaRPr>
            </a:p>
          </p:txBody>
        </p:sp>
        <p:sp>
          <p:nvSpPr>
            <p:cNvPr id="18" name="Text Box 120"/>
            <p:cNvSpPr txBox="1">
              <a:spLocks noChangeArrowheads="1"/>
            </p:cNvSpPr>
            <p:nvPr/>
          </p:nvSpPr>
          <p:spPr bwMode="auto">
            <a:xfrm>
              <a:off x="5541963" y="5399088"/>
              <a:ext cx="2762250" cy="830997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en-US" sz="2400" dirty="0">
                  <a:solidFill>
                    <a:schemeClr val="bg1"/>
                  </a:solidFill>
                  <a:latin typeface="+mn-lt"/>
                </a:rPr>
                <a:t>conservation of linear momentum</a:t>
              </a:r>
            </a:p>
          </p:txBody>
        </p:sp>
        <p:sp>
          <p:nvSpPr>
            <p:cNvPr id="19" name="Rectangle 121"/>
            <p:cNvSpPr>
              <a:spLocks noChangeArrowheads="1"/>
            </p:cNvSpPr>
            <p:nvPr/>
          </p:nvSpPr>
          <p:spPr bwMode="auto">
            <a:xfrm>
              <a:off x="839788" y="5402266"/>
              <a:ext cx="7462837" cy="8151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altLang="en-US" sz="2400">
                <a:latin typeface="+mn-lt"/>
              </a:endParaRPr>
            </a:p>
          </p:txBody>
        </p:sp>
      </p:grpSp>
      <p:sp>
        <p:nvSpPr>
          <p:cNvPr id="464900" name="Rectangle 4"/>
          <p:cNvSpPr>
            <a:spLocks noChangeArrowheads="1"/>
          </p:cNvSpPr>
          <p:nvPr/>
        </p:nvSpPr>
        <p:spPr bwMode="auto">
          <a:xfrm>
            <a:off x="674688" y="2849563"/>
            <a:ext cx="7781925" cy="400843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altLang="en-US" sz="2400" dirty="0">
                <a:latin typeface="Arial" charset="0"/>
                <a:sym typeface="Symbol" pitchFamily="18" charset="2"/>
              </a:rPr>
              <a:t>EXAMPLE: Two train cars having equal masses of 750 kg and velocities </a:t>
            </a:r>
            <a:r>
              <a:rPr lang="en-US" altLang="en-US" sz="2400" i="1" dirty="0">
                <a:latin typeface="Arial" charset="0"/>
                <a:sym typeface="Symbol" pitchFamily="18" charset="2"/>
              </a:rPr>
              <a:t>u</a:t>
            </a:r>
            <a:r>
              <a:rPr lang="en-US" altLang="en-US" sz="2400" baseline="-25000" dirty="0">
                <a:latin typeface="Arial" charset="0"/>
                <a:sym typeface="Symbol" pitchFamily="18" charset="2"/>
              </a:rPr>
              <a:t>1</a:t>
            </a:r>
            <a:r>
              <a:rPr lang="en-US" altLang="en-US" sz="2400" baseline="30000" dirty="0">
                <a:latin typeface="Arial" charset="0"/>
                <a:sym typeface="Symbol" pitchFamily="18" charset="2"/>
              </a:rPr>
              <a:t> </a:t>
            </a:r>
            <a:r>
              <a:rPr lang="en-US" altLang="en-US" sz="2400" dirty="0">
                <a:latin typeface="Arial" charset="0"/>
                <a:sym typeface="Symbol" pitchFamily="18" charset="2"/>
              </a:rPr>
              <a:t>= 10. m</a:t>
            </a:r>
            <a:r>
              <a:rPr lang="en-US" altLang="en-US" sz="2400" baseline="-25000" dirty="0">
                <a:latin typeface="Arial" charset="0"/>
                <a:sym typeface="Symbol" pitchFamily="18" charset="2"/>
              </a:rPr>
              <a:t> </a:t>
            </a:r>
            <a:r>
              <a:rPr lang="en-US" altLang="en-US" sz="2400" dirty="0">
                <a:latin typeface="Arial" charset="0"/>
                <a:sym typeface="Symbol" pitchFamily="18" charset="2"/>
              </a:rPr>
              <a:t>s</a:t>
            </a:r>
            <a:r>
              <a:rPr lang="en-US" altLang="en-US" sz="2400" baseline="30000" dirty="0">
                <a:latin typeface="Arial" charset="0"/>
                <a:sym typeface="Symbol" pitchFamily="18" charset="2"/>
              </a:rPr>
              <a:t>-1</a:t>
            </a:r>
            <a:r>
              <a:rPr lang="en-US" altLang="en-US" sz="2400" dirty="0">
                <a:latin typeface="Arial" charset="0"/>
                <a:sym typeface="Symbol" pitchFamily="18" charset="2"/>
              </a:rPr>
              <a:t> and </a:t>
            </a:r>
            <a:r>
              <a:rPr lang="en-US" altLang="en-US" sz="2400" i="1" dirty="0">
                <a:latin typeface="Arial" charset="0"/>
                <a:sym typeface="Symbol" pitchFamily="18" charset="2"/>
              </a:rPr>
              <a:t>u</a:t>
            </a:r>
            <a:r>
              <a:rPr lang="en-US" altLang="en-US" sz="2400" baseline="-25000" dirty="0">
                <a:latin typeface="Arial" charset="0"/>
                <a:sym typeface="Symbol" pitchFamily="18" charset="2"/>
              </a:rPr>
              <a:t>2</a:t>
            </a:r>
            <a:r>
              <a:rPr lang="en-US" altLang="en-US" sz="2400" dirty="0">
                <a:latin typeface="Arial" charset="0"/>
                <a:sym typeface="Symbol" pitchFamily="18" charset="2"/>
              </a:rPr>
              <a:t> = 5.0 m</a:t>
            </a:r>
            <a:r>
              <a:rPr lang="en-US" altLang="en-US" sz="2400" baseline="-25000" dirty="0">
                <a:latin typeface="Arial" charset="0"/>
                <a:sym typeface="Symbol" pitchFamily="18" charset="2"/>
              </a:rPr>
              <a:t> </a:t>
            </a:r>
            <a:r>
              <a:rPr lang="en-US" altLang="en-US" sz="2400" dirty="0">
                <a:latin typeface="Arial" charset="0"/>
                <a:sym typeface="Symbol" pitchFamily="18" charset="2"/>
              </a:rPr>
              <a:t>s</a:t>
            </a:r>
            <a:r>
              <a:rPr lang="en-US" altLang="en-US" sz="2400" baseline="30000" dirty="0">
                <a:latin typeface="Arial" charset="0"/>
                <a:sym typeface="Symbol" pitchFamily="18" charset="2"/>
              </a:rPr>
              <a:t>-1</a:t>
            </a:r>
            <a:r>
              <a:rPr lang="en-US" altLang="en-US" sz="2400" dirty="0">
                <a:latin typeface="Arial" charset="0"/>
                <a:sym typeface="Symbol" pitchFamily="18" charset="2"/>
              </a:rPr>
              <a:t> collide and hitch together. Determine the type of collision.</a:t>
            </a:r>
          </a:p>
          <a:p>
            <a:pPr>
              <a:spcBef>
                <a:spcPct val="20000"/>
              </a:spcBef>
              <a:defRPr/>
            </a:pPr>
            <a:endParaRPr lang="en-US" altLang="en-US" sz="2400" dirty="0">
              <a:latin typeface="Arial" charset="0"/>
              <a:sym typeface="Symbol" pitchFamily="18" charset="2"/>
            </a:endParaRPr>
          </a:p>
          <a:p>
            <a:pPr>
              <a:spcBef>
                <a:spcPct val="20000"/>
              </a:spcBef>
              <a:defRPr/>
            </a:pPr>
            <a:endParaRPr lang="en-US" altLang="en-US" sz="2400" dirty="0">
              <a:latin typeface="Arial" charset="0"/>
              <a:sym typeface="Symbol" pitchFamily="18" charset="2"/>
            </a:endParaRPr>
          </a:p>
          <a:p>
            <a:pPr>
              <a:defRPr/>
            </a:pPr>
            <a:r>
              <a:rPr lang="en-US" altLang="en-US" sz="2400" dirty="0">
                <a:latin typeface="Arial" charset="0"/>
              </a:rPr>
              <a:t>SOLUTION:</a:t>
            </a:r>
          </a:p>
          <a:p>
            <a:pPr>
              <a:spcBef>
                <a:spcPct val="10000"/>
              </a:spcBef>
              <a:buFont typeface="Symbol" pitchFamily="18" charset="2"/>
              <a:buNone/>
              <a:defRPr/>
            </a:pPr>
            <a:r>
              <a:rPr lang="en-US" altLang="en-US" sz="2400" dirty="0">
                <a:latin typeface="+mn-lt"/>
                <a:sym typeface="Symbol" pitchFamily="18" charset="2"/>
              </a:rPr>
              <a:t>Since </a:t>
            </a:r>
            <a:r>
              <a:rPr lang="en-US" altLang="en-US" sz="2400" i="1" dirty="0" err="1">
                <a:solidFill>
                  <a:srgbClr val="000000"/>
                </a:solidFill>
                <a:latin typeface="Arial"/>
                <a:sym typeface="Symbol" pitchFamily="18" charset="2"/>
              </a:rPr>
              <a:t>E</a:t>
            </a:r>
            <a:r>
              <a:rPr lang="en-US" altLang="en-US" sz="2400" baseline="-25000" dirty="0" err="1">
                <a:solidFill>
                  <a:srgbClr val="000000"/>
                </a:solidFill>
                <a:latin typeface="Arial"/>
                <a:sym typeface="Symbol" pitchFamily="18" charset="2"/>
              </a:rPr>
              <a:t>K,f</a:t>
            </a:r>
            <a:r>
              <a:rPr lang="en-US" altLang="en-US" sz="2400" baseline="30000" dirty="0">
                <a:solidFill>
                  <a:srgbClr val="000000"/>
                </a:solidFill>
                <a:latin typeface="Arial"/>
                <a:sym typeface="Symbol" pitchFamily="18" charset="2"/>
              </a:rPr>
              <a:t> </a:t>
            </a:r>
            <a:r>
              <a:rPr lang="en-US" altLang="en-US" sz="2400" b="1" dirty="0">
                <a:solidFill>
                  <a:srgbClr val="000000"/>
                </a:solidFill>
                <a:latin typeface="Arial"/>
                <a:cs typeface="Courier New" pitchFamily="49" charset="0"/>
                <a:sym typeface="Symbol" pitchFamily="18" charset="2"/>
              </a:rPr>
              <a:t>≠</a:t>
            </a:r>
            <a:r>
              <a:rPr lang="en-US" altLang="en-US" sz="2400" dirty="0">
                <a:solidFill>
                  <a:srgbClr val="000000"/>
                </a:solidFill>
                <a:latin typeface="Arial"/>
                <a:sym typeface="Symbol" pitchFamily="18" charset="2"/>
              </a:rPr>
              <a:t> </a:t>
            </a:r>
            <a:r>
              <a:rPr lang="en-US" altLang="en-US" sz="2400" i="1" dirty="0">
                <a:solidFill>
                  <a:srgbClr val="000000"/>
                </a:solidFill>
                <a:latin typeface="Arial"/>
                <a:sym typeface="Symbol" pitchFamily="18" charset="2"/>
              </a:rPr>
              <a:t>E</a:t>
            </a:r>
            <a:r>
              <a:rPr lang="en-US" altLang="en-US" sz="2400" baseline="-25000" dirty="0">
                <a:solidFill>
                  <a:srgbClr val="000000"/>
                </a:solidFill>
                <a:latin typeface="Arial"/>
                <a:sym typeface="Symbol" pitchFamily="18" charset="2"/>
              </a:rPr>
              <a:t>K,0</a:t>
            </a:r>
            <a:r>
              <a:rPr lang="en-US" altLang="en-US" sz="2400" dirty="0">
                <a:solidFill>
                  <a:srgbClr val="000000"/>
                </a:solidFill>
                <a:latin typeface="Arial"/>
                <a:sym typeface="Symbol" pitchFamily="18" charset="2"/>
              </a:rPr>
              <a:t>, this is an </a:t>
            </a:r>
            <a:r>
              <a:rPr lang="en-US" altLang="en-US" sz="2400" b="1" dirty="0">
                <a:solidFill>
                  <a:srgbClr val="000000"/>
                </a:solidFill>
                <a:latin typeface="Arial"/>
                <a:sym typeface="Symbol" pitchFamily="18" charset="2"/>
              </a:rPr>
              <a:t>inelastic collision</a:t>
            </a:r>
            <a:r>
              <a:rPr lang="en-US" altLang="en-US" sz="2400" dirty="0">
                <a:solidFill>
                  <a:srgbClr val="000000"/>
                </a:solidFill>
                <a:latin typeface="Arial"/>
                <a:sym typeface="Symbol" pitchFamily="18" charset="2"/>
              </a:rPr>
              <a:t>.</a:t>
            </a:r>
            <a:endParaRPr lang="en-US" altLang="en-US" sz="2400" i="1" dirty="0">
              <a:latin typeface="Arial" charset="0"/>
            </a:endParaRPr>
          </a:p>
          <a:p>
            <a:pPr>
              <a:spcBef>
                <a:spcPct val="10000"/>
              </a:spcBef>
              <a:defRPr/>
            </a:pPr>
            <a:r>
              <a:rPr lang="en-US" altLang="en-US" sz="2400" dirty="0">
                <a:solidFill>
                  <a:srgbClr val="000000"/>
                </a:solidFill>
                <a:latin typeface="Arial"/>
                <a:sym typeface="Symbol" pitchFamily="18" charset="2"/>
              </a:rPr>
              <a:t>Since the two objects travel as one (they are stuck together) this is also a </a:t>
            </a:r>
            <a:r>
              <a:rPr lang="en-US" altLang="en-US" sz="2400" b="1" dirty="0">
                <a:solidFill>
                  <a:srgbClr val="000000"/>
                </a:solidFill>
                <a:latin typeface="Arial"/>
                <a:sym typeface="Symbol" pitchFamily="18" charset="2"/>
              </a:rPr>
              <a:t>completely inelastic collision</a:t>
            </a:r>
            <a:r>
              <a:rPr lang="en-US" altLang="en-US" sz="2400" dirty="0" smtClean="0">
                <a:solidFill>
                  <a:srgbClr val="000000"/>
                </a:solidFill>
                <a:latin typeface="Arial"/>
                <a:sym typeface="Symbol" pitchFamily="18" charset="2"/>
              </a:rPr>
              <a:t>.</a:t>
            </a:r>
            <a:endParaRPr lang="en-US" altLang="en-US" sz="2400" dirty="0">
              <a:solidFill>
                <a:srgbClr val="000000"/>
              </a:solidFill>
              <a:latin typeface="Arial"/>
              <a:sym typeface="Symbol" pitchFamily="18" charset="2"/>
            </a:endParaRPr>
          </a:p>
        </p:txBody>
      </p:sp>
      <p:sp>
        <p:nvSpPr>
          <p:cNvPr id="464901" name="Rectangle 5"/>
          <p:cNvSpPr>
            <a:spLocks noChangeArrowheads="1"/>
          </p:cNvSpPr>
          <p:nvPr/>
        </p:nvSpPr>
        <p:spPr bwMode="auto">
          <a:xfrm>
            <a:off x="0" y="4806950"/>
            <a:ext cx="9144000" cy="46038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4006850"/>
            <a:ext cx="1912938" cy="817563"/>
            <a:chOff x="464" y="1863"/>
            <a:chExt cx="1205" cy="5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0740" name="Picture 7" descr="tn00175_[1]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4" y="1863"/>
              <a:ext cx="1205" cy="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41" name="Line 8"/>
            <p:cNvSpPr>
              <a:spLocks noChangeShapeType="1"/>
            </p:cNvSpPr>
            <p:nvPr/>
          </p:nvSpPr>
          <p:spPr bwMode="auto">
            <a:xfrm>
              <a:off x="853" y="2130"/>
              <a:ext cx="42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42" name="Text Box 9"/>
            <p:cNvSpPr txBox="1">
              <a:spLocks noChangeArrowheads="1"/>
            </p:cNvSpPr>
            <p:nvPr/>
          </p:nvSpPr>
          <p:spPr bwMode="auto">
            <a:xfrm>
              <a:off x="1252" y="2009"/>
              <a:ext cx="29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 i="1">
                  <a:solidFill>
                    <a:schemeClr val="bg1"/>
                  </a:solidFill>
                  <a:latin typeface="Arial" charset="0"/>
                </a:rPr>
                <a:t>u</a:t>
              </a:r>
              <a:r>
                <a:rPr lang="en-US" altLang="en-US" sz="2400" baseline="-25000">
                  <a:solidFill>
                    <a:schemeClr val="bg1"/>
                  </a:solidFill>
                  <a:latin typeface="Arial" charset="0"/>
                </a:rPr>
                <a:t>1</a:t>
              </a:r>
              <a:endParaRPr lang="en-US" altLang="en-US" sz="2400" i="1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3152775" y="4006850"/>
            <a:ext cx="1912938" cy="817563"/>
            <a:chOff x="2139" y="1867"/>
            <a:chExt cx="1205" cy="5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0737" name="Picture 11" descr="tn00175_[1]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139" y="1867"/>
              <a:ext cx="1205" cy="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38" name="Line 12"/>
            <p:cNvSpPr>
              <a:spLocks noChangeShapeType="1"/>
            </p:cNvSpPr>
            <p:nvPr/>
          </p:nvSpPr>
          <p:spPr bwMode="auto">
            <a:xfrm>
              <a:off x="2597" y="2139"/>
              <a:ext cx="30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39" name="Text Box 13"/>
            <p:cNvSpPr txBox="1">
              <a:spLocks noChangeArrowheads="1"/>
            </p:cNvSpPr>
            <p:nvPr/>
          </p:nvSpPr>
          <p:spPr bwMode="auto">
            <a:xfrm>
              <a:off x="2862" y="2018"/>
              <a:ext cx="29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 i="1">
                  <a:solidFill>
                    <a:schemeClr val="bg1"/>
                  </a:solidFill>
                  <a:latin typeface="Arial" charset="0"/>
                </a:rPr>
                <a:t>u</a:t>
              </a:r>
              <a:r>
                <a:rPr lang="en-US" altLang="en-US" sz="2400" baseline="-25000">
                  <a:solidFill>
                    <a:schemeClr val="bg1"/>
                  </a:solidFill>
                  <a:latin typeface="Arial" charset="0"/>
                </a:rPr>
                <a:t>2</a:t>
              </a:r>
              <a:endParaRPr lang="en-US" altLang="en-US" sz="2400" i="1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2100263" y="3994150"/>
            <a:ext cx="3808412" cy="823913"/>
            <a:chOff x="457" y="2784"/>
            <a:chExt cx="2399" cy="5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0731" name="Picture 15" descr="tn00175_[1]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7" y="2788"/>
              <a:ext cx="1205" cy="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32" name="Line 16"/>
            <p:cNvSpPr>
              <a:spLocks noChangeShapeType="1"/>
            </p:cNvSpPr>
            <p:nvPr/>
          </p:nvSpPr>
          <p:spPr bwMode="auto">
            <a:xfrm>
              <a:off x="846" y="3055"/>
              <a:ext cx="42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33" name="Text Box 17"/>
            <p:cNvSpPr txBox="1">
              <a:spLocks noChangeArrowheads="1"/>
            </p:cNvSpPr>
            <p:nvPr/>
          </p:nvSpPr>
          <p:spPr bwMode="auto">
            <a:xfrm>
              <a:off x="1245" y="293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 i="1">
                  <a:solidFill>
                    <a:schemeClr val="bg1"/>
                  </a:solidFill>
                  <a:latin typeface="Arial" charset="0"/>
                </a:rPr>
                <a:t>v</a:t>
              </a:r>
            </a:p>
          </p:txBody>
        </p:sp>
        <p:pic>
          <p:nvPicPr>
            <p:cNvPr id="30734" name="Picture 18" descr="tn00175_[1]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651" y="2784"/>
              <a:ext cx="1205" cy="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35" name="Text Box 19"/>
            <p:cNvSpPr txBox="1">
              <a:spLocks noChangeArrowheads="1"/>
            </p:cNvSpPr>
            <p:nvPr/>
          </p:nvSpPr>
          <p:spPr bwMode="auto">
            <a:xfrm>
              <a:off x="2374" y="2935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 i="1">
                  <a:solidFill>
                    <a:schemeClr val="bg1"/>
                  </a:solidFill>
                  <a:latin typeface="Arial" charset="0"/>
                </a:rPr>
                <a:t>v</a:t>
              </a:r>
            </a:p>
          </p:txBody>
        </p:sp>
        <p:sp>
          <p:nvSpPr>
            <p:cNvPr id="30736" name="Line 20"/>
            <p:cNvSpPr>
              <a:spLocks noChangeShapeType="1"/>
            </p:cNvSpPr>
            <p:nvPr/>
          </p:nvSpPr>
          <p:spPr bwMode="auto">
            <a:xfrm>
              <a:off x="2016" y="3064"/>
              <a:ext cx="42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506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>
                <a:solidFill>
                  <a:srgbClr val="000000"/>
                </a:solidFill>
              </a:rPr>
              <a:t>Topic 2: Mechanics</a:t>
            </a:r>
            <a:br>
              <a:rPr lang="en-US" altLang="en-US" sz="2800" b="1" smtClean="0">
                <a:solidFill>
                  <a:srgbClr val="000000"/>
                </a:solidFill>
              </a:rPr>
            </a:br>
            <a:r>
              <a:rPr lang="en-US" altLang="en-US" sz="2800" smtClean="0">
                <a:solidFill>
                  <a:srgbClr val="000000"/>
                </a:solidFill>
              </a:rPr>
              <a:t>2.4 – Momentum and impulse</a:t>
            </a:r>
            <a:endParaRPr lang="en-US" altLang="en-US" sz="2400" smtClean="0">
              <a:solidFill>
                <a:schemeClr val="tx1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4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4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64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33333E-6 L 0.22882 -3.33333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037E-7 L 0.09201 -0.0016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81481E-6 L 0.4967 4.81481E-6 " pathEditMode="relative" rAng="0" ptsTypes="AA">
                                      <p:cBhvr>
                                        <p:cTn id="3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4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4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64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64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649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649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90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13763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400" i="1" dirty="0">
                <a:solidFill>
                  <a:schemeClr val="accent2"/>
                </a:solidFill>
                <a:latin typeface="Arial" charset="0"/>
              </a:rPr>
              <a:t>Quantitatively </a:t>
            </a:r>
            <a:r>
              <a:rPr lang="en-US" sz="2400" i="1" dirty="0" err="1">
                <a:solidFill>
                  <a:schemeClr val="accent2"/>
                </a:solidFill>
                <a:latin typeface="Arial" charset="0"/>
              </a:rPr>
              <a:t>analysing</a:t>
            </a:r>
            <a:r>
              <a:rPr lang="en-US" sz="2400" i="1" dirty="0">
                <a:solidFill>
                  <a:schemeClr val="accent2"/>
                </a:solidFill>
                <a:latin typeface="Arial" charset="0"/>
              </a:rPr>
              <a:t> inelastic collisions</a:t>
            </a:r>
            <a:r>
              <a:rPr lang="en-US" sz="2400" i="1" dirty="0">
                <a:solidFill>
                  <a:schemeClr val="accent2"/>
                </a:solidFill>
                <a:latin typeface="Arial" charset="0"/>
              </a:rPr>
              <a:t> </a:t>
            </a:r>
            <a:endParaRPr lang="en-US" sz="2400" i="1" dirty="0">
              <a:solidFill>
                <a:schemeClr val="accent2"/>
              </a:solidFill>
              <a:latin typeface="Arial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en-US" sz="2400" i="1" dirty="0">
                <a:solidFill>
                  <a:srgbClr val="333399"/>
                </a:solidFill>
                <a:latin typeface="Arial"/>
              </a:rPr>
              <a:t> </a:t>
            </a:r>
            <a:endParaRPr lang="en-US" sz="2400" i="1" dirty="0">
              <a:solidFill>
                <a:srgbClr val="333399"/>
              </a:solidFill>
              <a:latin typeface="Arial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en-US" sz="2400" dirty="0">
                <a:latin typeface="+mn-lt"/>
              </a:rPr>
              <a:t>	</a:t>
            </a:r>
          </a:p>
          <a:p>
            <a:pPr>
              <a:spcBef>
                <a:spcPct val="20000"/>
              </a:spcBef>
              <a:defRPr/>
            </a:pPr>
            <a:endParaRPr lang="en-US" altLang="en-US" sz="2400" dirty="0">
              <a:latin typeface="+mn-lt"/>
            </a:endParaRPr>
          </a:p>
        </p:txBody>
      </p:sp>
      <p:grpSp>
        <p:nvGrpSpPr>
          <p:cNvPr id="46083" name="Group 14"/>
          <p:cNvGrpSpPr>
            <a:grpSpLocks/>
          </p:cNvGrpSpPr>
          <p:nvPr/>
        </p:nvGrpSpPr>
        <p:grpSpPr bwMode="auto">
          <a:xfrm>
            <a:off x="839788" y="1981200"/>
            <a:ext cx="7464425" cy="830263"/>
            <a:chOff x="839788" y="5399088"/>
            <a:chExt cx="7464425" cy="830997"/>
          </a:xfrm>
        </p:grpSpPr>
        <p:sp>
          <p:nvSpPr>
            <p:cNvPr id="16" name="Rectangle 119"/>
            <p:cNvSpPr>
              <a:spLocks noChangeArrowheads="1"/>
            </p:cNvSpPr>
            <p:nvPr/>
          </p:nvSpPr>
          <p:spPr bwMode="auto">
            <a:xfrm>
              <a:off x="976313" y="5464234"/>
              <a:ext cx="4210050" cy="320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altLang="en-US" sz="2400" dirty="0">
                  <a:latin typeface="+mn-lt"/>
                </a:rPr>
                <a:t>If</a:t>
              </a:r>
              <a:r>
                <a:rPr lang="en-US" altLang="en-US" sz="2400" i="1" dirty="0">
                  <a:latin typeface="+mn-lt"/>
                </a:rPr>
                <a:t> </a:t>
              </a:r>
              <a:r>
                <a:rPr lang="en-US" altLang="en-US" sz="2400" i="1" dirty="0" err="1">
                  <a:latin typeface="+mn-lt"/>
                </a:rPr>
                <a:t>F</a:t>
              </a:r>
              <a:r>
                <a:rPr lang="en-US" altLang="en-US" sz="2400" baseline="-25000" dirty="0" err="1">
                  <a:latin typeface="+mn-lt"/>
                </a:rPr>
                <a:t>ext</a:t>
              </a:r>
              <a:r>
                <a:rPr lang="en-US" altLang="en-US" sz="2400" dirty="0">
                  <a:latin typeface="+mn-lt"/>
                </a:rPr>
                <a:t> = 0 then </a:t>
              </a:r>
              <a:r>
                <a:rPr lang="en-US" altLang="en-US" sz="2400" i="1" dirty="0">
                  <a:latin typeface="+mn-lt"/>
                  <a:cs typeface="Courier New" pitchFamily="49" charset="0"/>
                </a:rPr>
                <a:t>p</a:t>
              </a:r>
              <a:r>
                <a:rPr lang="en-US" altLang="en-US" sz="2400" dirty="0">
                  <a:latin typeface="+mn-lt"/>
                  <a:cs typeface="Courier New" pitchFamily="49" charset="0"/>
                </a:rPr>
                <a:t> = CONST</a:t>
              </a:r>
              <a:endParaRPr lang="en-US" altLang="en-US" sz="2400" i="1" dirty="0">
                <a:latin typeface="+mn-lt"/>
              </a:endParaRPr>
            </a:p>
          </p:txBody>
        </p:sp>
        <p:sp>
          <p:nvSpPr>
            <p:cNvPr id="18" name="Text Box 120"/>
            <p:cNvSpPr txBox="1">
              <a:spLocks noChangeArrowheads="1"/>
            </p:cNvSpPr>
            <p:nvPr/>
          </p:nvSpPr>
          <p:spPr bwMode="auto">
            <a:xfrm>
              <a:off x="5541963" y="5399088"/>
              <a:ext cx="2762250" cy="830997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en-US" sz="2400" dirty="0">
                  <a:solidFill>
                    <a:schemeClr val="bg1"/>
                  </a:solidFill>
                  <a:latin typeface="+mn-lt"/>
                </a:rPr>
                <a:t>conservation of linear momentum</a:t>
              </a:r>
            </a:p>
          </p:txBody>
        </p:sp>
        <p:sp>
          <p:nvSpPr>
            <p:cNvPr id="19" name="Rectangle 121"/>
            <p:cNvSpPr>
              <a:spLocks noChangeArrowheads="1"/>
            </p:cNvSpPr>
            <p:nvPr/>
          </p:nvSpPr>
          <p:spPr bwMode="auto">
            <a:xfrm>
              <a:off x="839788" y="5402266"/>
              <a:ext cx="7462837" cy="8151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altLang="en-US" sz="2400">
                <a:latin typeface="+mn-lt"/>
              </a:endParaRPr>
            </a:p>
          </p:txBody>
        </p:sp>
      </p:grpSp>
      <p:sp>
        <p:nvSpPr>
          <p:cNvPr id="464900" name="Rectangle 4"/>
          <p:cNvSpPr>
            <a:spLocks noChangeArrowheads="1"/>
          </p:cNvSpPr>
          <p:nvPr/>
        </p:nvSpPr>
        <p:spPr bwMode="auto">
          <a:xfrm>
            <a:off x="674688" y="2849563"/>
            <a:ext cx="7781925" cy="400843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sz="2400">
                <a:latin typeface="Arial" charset="0"/>
                <a:sym typeface="Symbol" pitchFamily="18" charset="2"/>
              </a:rPr>
              <a:t>EXAMPLE: Two train cars having equal masses of 750 kg and velocities </a:t>
            </a:r>
            <a:r>
              <a:rPr lang="en-US" altLang="en-US" sz="2400" i="1">
                <a:latin typeface="Arial" charset="0"/>
                <a:sym typeface="Symbol" pitchFamily="18" charset="2"/>
              </a:rPr>
              <a:t>u</a:t>
            </a:r>
            <a:r>
              <a:rPr lang="en-US" altLang="en-US" sz="2400" baseline="-25000">
                <a:latin typeface="Arial" charset="0"/>
                <a:sym typeface="Symbol" pitchFamily="18" charset="2"/>
              </a:rPr>
              <a:t>1</a:t>
            </a:r>
            <a:r>
              <a:rPr lang="en-US" altLang="en-US" sz="2400" baseline="30000">
                <a:latin typeface="Arial" charset="0"/>
                <a:sym typeface="Symbol" pitchFamily="18" charset="2"/>
              </a:rPr>
              <a:t> </a:t>
            </a:r>
            <a:r>
              <a:rPr lang="en-US" altLang="en-US" sz="2400">
                <a:latin typeface="Arial" charset="0"/>
                <a:sym typeface="Symbol" pitchFamily="18" charset="2"/>
              </a:rPr>
              <a:t>= 10. m</a:t>
            </a:r>
            <a:r>
              <a:rPr lang="en-US" altLang="en-US" sz="2400" baseline="-25000">
                <a:latin typeface="Arial" charset="0"/>
                <a:sym typeface="Symbol" pitchFamily="18" charset="2"/>
              </a:rPr>
              <a:t> </a:t>
            </a:r>
            <a:r>
              <a:rPr lang="en-US" altLang="en-US" sz="2400">
                <a:latin typeface="Arial" charset="0"/>
                <a:sym typeface="Symbol" pitchFamily="18" charset="2"/>
              </a:rPr>
              <a:t>s</a:t>
            </a:r>
            <a:r>
              <a:rPr lang="en-US" altLang="en-US" sz="2400" baseline="30000">
                <a:latin typeface="Arial" charset="0"/>
                <a:sym typeface="Symbol" pitchFamily="18" charset="2"/>
              </a:rPr>
              <a:t>-1</a:t>
            </a:r>
            <a:r>
              <a:rPr lang="en-US" altLang="en-US" sz="2400">
                <a:latin typeface="Arial" charset="0"/>
                <a:sym typeface="Symbol" pitchFamily="18" charset="2"/>
              </a:rPr>
              <a:t> and </a:t>
            </a:r>
            <a:r>
              <a:rPr lang="en-US" altLang="en-US" sz="2400" i="1">
                <a:latin typeface="Arial" charset="0"/>
                <a:sym typeface="Symbol" pitchFamily="18" charset="2"/>
              </a:rPr>
              <a:t>u</a:t>
            </a:r>
            <a:r>
              <a:rPr lang="en-US" altLang="en-US" sz="2400" baseline="-25000">
                <a:latin typeface="Arial" charset="0"/>
                <a:sym typeface="Symbol" pitchFamily="18" charset="2"/>
              </a:rPr>
              <a:t>2</a:t>
            </a:r>
            <a:r>
              <a:rPr lang="en-US" altLang="en-US" sz="2400">
                <a:latin typeface="Arial" charset="0"/>
                <a:sym typeface="Symbol" pitchFamily="18" charset="2"/>
              </a:rPr>
              <a:t> = 5.0 m</a:t>
            </a:r>
            <a:r>
              <a:rPr lang="en-US" altLang="en-US" sz="2400" baseline="-25000">
                <a:latin typeface="Arial" charset="0"/>
                <a:sym typeface="Symbol" pitchFamily="18" charset="2"/>
              </a:rPr>
              <a:t> </a:t>
            </a:r>
            <a:r>
              <a:rPr lang="en-US" altLang="en-US" sz="2400">
                <a:latin typeface="Arial" charset="0"/>
                <a:sym typeface="Symbol" pitchFamily="18" charset="2"/>
              </a:rPr>
              <a:t>s</a:t>
            </a:r>
            <a:r>
              <a:rPr lang="en-US" altLang="en-US" sz="2400" baseline="30000">
                <a:latin typeface="Arial" charset="0"/>
                <a:sym typeface="Symbol" pitchFamily="18" charset="2"/>
              </a:rPr>
              <a:t>-1</a:t>
            </a:r>
            <a:r>
              <a:rPr lang="en-US" altLang="en-US" sz="2400">
                <a:latin typeface="Arial" charset="0"/>
                <a:sym typeface="Symbol" pitchFamily="18" charset="2"/>
              </a:rPr>
              <a:t> collide and hitch together. Was mechanical energy conserved?</a:t>
            </a:r>
          </a:p>
          <a:p>
            <a:pPr>
              <a:spcBef>
                <a:spcPct val="20000"/>
              </a:spcBef>
            </a:pPr>
            <a:endParaRPr lang="en-US" altLang="en-US" sz="2400">
              <a:latin typeface="Arial" charset="0"/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endParaRPr lang="en-US" altLang="en-US" sz="2400">
              <a:latin typeface="Arial" charset="0"/>
              <a:sym typeface="Symbol" pitchFamily="18" charset="2"/>
            </a:endParaRPr>
          </a:p>
          <a:p>
            <a:r>
              <a:rPr lang="en-US" altLang="en-US" sz="2400">
                <a:latin typeface="Arial" charset="0"/>
              </a:rPr>
              <a:t>SOLUTION:</a:t>
            </a:r>
          </a:p>
          <a:p>
            <a:pPr>
              <a:spcBef>
                <a:spcPct val="10000"/>
              </a:spcBef>
            </a:pPr>
            <a:r>
              <a:rPr lang="en-US" altLang="en-US" sz="2400">
                <a:solidFill>
                  <a:srgbClr val="000000"/>
                </a:solidFill>
                <a:latin typeface="Arial" charset="0"/>
                <a:sym typeface="Symbol" pitchFamily="18" charset="2"/>
              </a:rPr>
              <a:t></a:t>
            </a:r>
            <a:r>
              <a:rPr lang="en-US" altLang="en-US" sz="2400">
                <a:latin typeface="Arial" charset="0"/>
                <a:sym typeface="Symbol" pitchFamily="18" charset="2"/>
              </a:rPr>
              <a:t>Mechanical energy </a:t>
            </a:r>
            <a:r>
              <a:rPr lang="en-US" altLang="en-US" sz="2400" i="1">
                <a:latin typeface="Arial" charset="0"/>
                <a:sym typeface="Symbol" pitchFamily="18" charset="2"/>
              </a:rPr>
              <a:t>E</a:t>
            </a:r>
            <a:r>
              <a:rPr lang="en-US" altLang="en-US" sz="2400">
                <a:latin typeface="Arial" charset="0"/>
                <a:sym typeface="Symbol" pitchFamily="18" charset="2"/>
              </a:rPr>
              <a:t> = </a:t>
            </a:r>
            <a:r>
              <a:rPr lang="en-US" altLang="en-US" sz="2400" i="1">
                <a:latin typeface="Arial" charset="0"/>
                <a:sym typeface="Symbol" pitchFamily="18" charset="2"/>
              </a:rPr>
              <a:t>E</a:t>
            </a:r>
            <a:r>
              <a:rPr lang="en-US" altLang="en-US" sz="2400" baseline="-25000">
                <a:latin typeface="Arial" charset="0"/>
                <a:sym typeface="Symbol" pitchFamily="18" charset="2"/>
              </a:rPr>
              <a:t>K</a:t>
            </a:r>
            <a:r>
              <a:rPr lang="en-US" altLang="en-US" sz="2400">
                <a:latin typeface="Arial" charset="0"/>
                <a:sym typeface="Symbol" pitchFamily="18" charset="2"/>
              </a:rPr>
              <a:t> + </a:t>
            </a:r>
            <a:r>
              <a:rPr lang="en-US" altLang="en-US" sz="2400" i="1">
                <a:latin typeface="Arial" charset="0"/>
                <a:sym typeface="Symbol" pitchFamily="18" charset="2"/>
              </a:rPr>
              <a:t>E</a:t>
            </a:r>
            <a:r>
              <a:rPr lang="en-US" altLang="en-US" sz="2400" baseline="-25000">
                <a:latin typeface="Arial" charset="0"/>
                <a:sym typeface="Symbol" pitchFamily="18" charset="2"/>
              </a:rPr>
              <a:t>P</a:t>
            </a:r>
            <a:r>
              <a:rPr lang="en-US" altLang="en-US" sz="2400">
                <a:latin typeface="Arial" charset="0"/>
                <a:sym typeface="Symbol" pitchFamily="18" charset="2"/>
              </a:rPr>
              <a:t>.</a:t>
            </a:r>
          </a:p>
          <a:p>
            <a:pPr>
              <a:spcBef>
                <a:spcPct val="10000"/>
              </a:spcBef>
            </a:pPr>
            <a:r>
              <a:rPr lang="en-US" altLang="en-US" sz="2400">
                <a:solidFill>
                  <a:srgbClr val="000000"/>
                </a:solidFill>
                <a:latin typeface="Arial" charset="0"/>
                <a:sym typeface="Symbol" pitchFamily="18" charset="2"/>
              </a:rPr>
              <a:t></a:t>
            </a:r>
            <a:r>
              <a:rPr lang="en-US" altLang="en-US" sz="2400">
                <a:latin typeface="Arial" charset="0"/>
                <a:sym typeface="Symbol" pitchFamily="18" charset="2"/>
              </a:rPr>
              <a:t>Since the potential energy remained constant and the kinetic energy decreased, the mechanical energy was </a:t>
            </a:r>
            <a:r>
              <a:rPr lang="en-US" altLang="en-US" sz="2400" i="1">
                <a:latin typeface="Arial" charset="0"/>
                <a:sym typeface="Symbol" pitchFamily="18" charset="2"/>
              </a:rPr>
              <a:t>not</a:t>
            </a:r>
            <a:r>
              <a:rPr lang="en-US" altLang="en-US" sz="2400">
                <a:latin typeface="Arial" charset="0"/>
                <a:sym typeface="Symbol" pitchFamily="18" charset="2"/>
              </a:rPr>
              <a:t> conserved. </a:t>
            </a:r>
            <a:endParaRPr lang="en-US" altLang="en-US" sz="2400">
              <a:latin typeface="Arial" charset="0"/>
              <a:cs typeface="Courier New" pitchFamily="49" charset="0"/>
            </a:endParaRPr>
          </a:p>
        </p:txBody>
      </p:sp>
      <p:sp>
        <p:nvSpPr>
          <p:cNvPr id="464901" name="Rectangle 5"/>
          <p:cNvSpPr>
            <a:spLocks noChangeArrowheads="1"/>
          </p:cNvSpPr>
          <p:nvPr/>
        </p:nvSpPr>
        <p:spPr bwMode="auto">
          <a:xfrm>
            <a:off x="0" y="4806950"/>
            <a:ext cx="9144000" cy="46038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4006850"/>
            <a:ext cx="1912938" cy="817563"/>
            <a:chOff x="464" y="1863"/>
            <a:chExt cx="1205" cy="5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0740" name="Picture 7" descr="tn00175_[1]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4" y="1863"/>
              <a:ext cx="1205" cy="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41" name="Line 8"/>
            <p:cNvSpPr>
              <a:spLocks noChangeShapeType="1"/>
            </p:cNvSpPr>
            <p:nvPr/>
          </p:nvSpPr>
          <p:spPr bwMode="auto">
            <a:xfrm>
              <a:off x="853" y="2130"/>
              <a:ext cx="42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42" name="Text Box 9"/>
            <p:cNvSpPr txBox="1">
              <a:spLocks noChangeArrowheads="1"/>
            </p:cNvSpPr>
            <p:nvPr/>
          </p:nvSpPr>
          <p:spPr bwMode="auto">
            <a:xfrm>
              <a:off x="1252" y="2009"/>
              <a:ext cx="29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 i="1">
                  <a:solidFill>
                    <a:schemeClr val="bg1"/>
                  </a:solidFill>
                  <a:latin typeface="Arial" charset="0"/>
                </a:rPr>
                <a:t>u</a:t>
              </a:r>
              <a:r>
                <a:rPr lang="en-US" altLang="en-US" sz="2400" baseline="-25000">
                  <a:solidFill>
                    <a:schemeClr val="bg1"/>
                  </a:solidFill>
                  <a:latin typeface="Arial" charset="0"/>
                </a:rPr>
                <a:t>1</a:t>
              </a:r>
              <a:endParaRPr lang="en-US" altLang="en-US" sz="2400" i="1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3152775" y="4006850"/>
            <a:ext cx="1912938" cy="817563"/>
            <a:chOff x="2139" y="1867"/>
            <a:chExt cx="1205" cy="5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0737" name="Picture 11" descr="tn00175_[1]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139" y="1867"/>
              <a:ext cx="1205" cy="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38" name="Line 12"/>
            <p:cNvSpPr>
              <a:spLocks noChangeShapeType="1"/>
            </p:cNvSpPr>
            <p:nvPr/>
          </p:nvSpPr>
          <p:spPr bwMode="auto">
            <a:xfrm>
              <a:off x="2597" y="2139"/>
              <a:ext cx="30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39" name="Text Box 13"/>
            <p:cNvSpPr txBox="1">
              <a:spLocks noChangeArrowheads="1"/>
            </p:cNvSpPr>
            <p:nvPr/>
          </p:nvSpPr>
          <p:spPr bwMode="auto">
            <a:xfrm>
              <a:off x="2862" y="2018"/>
              <a:ext cx="29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 i="1">
                  <a:solidFill>
                    <a:schemeClr val="bg1"/>
                  </a:solidFill>
                  <a:latin typeface="Arial" charset="0"/>
                </a:rPr>
                <a:t>u</a:t>
              </a:r>
              <a:r>
                <a:rPr lang="en-US" altLang="en-US" sz="2400" baseline="-25000">
                  <a:solidFill>
                    <a:schemeClr val="bg1"/>
                  </a:solidFill>
                  <a:latin typeface="Arial" charset="0"/>
                </a:rPr>
                <a:t>2</a:t>
              </a:r>
              <a:endParaRPr lang="en-US" altLang="en-US" sz="2400" i="1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2100263" y="3994150"/>
            <a:ext cx="3808412" cy="823913"/>
            <a:chOff x="457" y="2784"/>
            <a:chExt cx="2399" cy="5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0731" name="Picture 15" descr="tn00175_[1]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7" y="2788"/>
              <a:ext cx="1205" cy="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32" name="Line 16"/>
            <p:cNvSpPr>
              <a:spLocks noChangeShapeType="1"/>
            </p:cNvSpPr>
            <p:nvPr/>
          </p:nvSpPr>
          <p:spPr bwMode="auto">
            <a:xfrm>
              <a:off x="846" y="3055"/>
              <a:ext cx="42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33" name="Text Box 17"/>
            <p:cNvSpPr txBox="1">
              <a:spLocks noChangeArrowheads="1"/>
            </p:cNvSpPr>
            <p:nvPr/>
          </p:nvSpPr>
          <p:spPr bwMode="auto">
            <a:xfrm>
              <a:off x="1245" y="293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 i="1">
                  <a:solidFill>
                    <a:schemeClr val="bg1"/>
                  </a:solidFill>
                  <a:latin typeface="Arial" charset="0"/>
                </a:rPr>
                <a:t>v</a:t>
              </a:r>
            </a:p>
          </p:txBody>
        </p:sp>
        <p:pic>
          <p:nvPicPr>
            <p:cNvPr id="30734" name="Picture 18" descr="tn00175_[1]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651" y="2784"/>
              <a:ext cx="1205" cy="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35" name="Text Box 19"/>
            <p:cNvSpPr txBox="1">
              <a:spLocks noChangeArrowheads="1"/>
            </p:cNvSpPr>
            <p:nvPr/>
          </p:nvSpPr>
          <p:spPr bwMode="auto">
            <a:xfrm>
              <a:off x="2374" y="2935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 i="1">
                  <a:solidFill>
                    <a:schemeClr val="bg1"/>
                  </a:solidFill>
                  <a:latin typeface="Arial" charset="0"/>
                </a:rPr>
                <a:t>v</a:t>
              </a:r>
            </a:p>
          </p:txBody>
        </p:sp>
        <p:sp>
          <p:nvSpPr>
            <p:cNvPr id="30736" name="Line 20"/>
            <p:cNvSpPr>
              <a:spLocks noChangeShapeType="1"/>
            </p:cNvSpPr>
            <p:nvPr/>
          </p:nvSpPr>
          <p:spPr bwMode="auto">
            <a:xfrm>
              <a:off x="2016" y="3064"/>
              <a:ext cx="42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608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>
                <a:solidFill>
                  <a:srgbClr val="000000"/>
                </a:solidFill>
              </a:rPr>
              <a:t>Topic 2: Mechanics</a:t>
            </a:r>
            <a:br>
              <a:rPr lang="en-US" altLang="en-US" sz="2800" b="1" smtClean="0">
                <a:solidFill>
                  <a:srgbClr val="000000"/>
                </a:solidFill>
              </a:rPr>
            </a:br>
            <a:r>
              <a:rPr lang="en-US" altLang="en-US" sz="2800" smtClean="0">
                <a:solidFill>
                  <a:srgbClr val="000000"/>
                </a:solidFill>
              </a:rPr>
              <a:t>2.4 – Momentum and impulse</a:t>
            </a:r>
            <a:endParaRPr lang="en-US" altLang="en-US" sz="2400" smtClean="0">
              <a:solidFill>
                <a:schemeClr val="tx1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4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4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64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33333E-6 L 0.22882 -3.33333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037E-7 L 0.09201 -0.0016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81481E-6 L 0.4967 4.81481E-6 " pathEditMode="relative" rAng="0" ptsTypes="AA">
                                      <p:cBhvr>
                                        <p:cTn id="3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4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4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64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64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649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649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90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13763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400" i="1" dirty="0">
                <a:solidFill>
                  <a:schemeClr val="accent2"/>
                </a:solidFill>
                <a:latin typeface="Arial" charset="0"/>
              </a:rPr>
              <a:t>Quantitatively </a:t>
            </a:r>
            <a:r>
              <a:rPr lang="en-US" sz="2400" i="1" dirty="0" err="1">
                <a:solidFill>
                  <a:schemeClr val="accent2"/>
                </a:solidFill>
                <a:latin typeface="Arial" charset="0"/>
              </a:rPr>
              <a:t>analysing</a:t>
            </a:r>
            <a:r>
              <a:rPr lang="en-US" sz="2400" i="1" dirty="0">
                <a:solidFill>
                  <a:schemeClr val="accent2"/>
                </a:solidFill>
                <a:latin typeface="Arial" charset="0"/>
              </a:rPr>
              <a:t> inelastic collisions</a:t>
            </a:r>
            <a:r>
              <a:rPr lang="en-US" sz="2400" i="1" dirty="0">
                <a:solidFill>
                  <a:schemeClr val="accent2"/>
                </a:solidFill>
                <a:latin typeface="Arial" charset="0"/>
              </a:rPr>
              <a:t> </a:t>
            </a:r>
            <a:endParaRPr lang="en-US" sz="2400" i="1" dirty="0">
              <a:solidFill>
                <a:schemeClr val="accent2"/>
              </a:solidFill>
              <a:latin typeface="Arial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en-US" sz="2400" i="1" dirty="0">
                <a:solidFill>
                  <a:srgbClr val="333399"/>
                </a:solidFill>
                <a:latin typeface="Arial"/>
              </a:rPr>
              <a:t> </a:t>
            </a:r>
            <a:endParaRPr lang="en-US" sz="2400" i="1" dirty="0">
              <a:solidFill>
                <a:srgbClr val="333399"/>
              </a:solidFill>
              <a:latin typeface="Arial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en-US" sz="2400" dirty="0">
                <a:latin typeface="+mn-lt"/>
              </a:rPr>
              <a:t>	</a:t>
            </a:r>
          </a:p>
          <a:p>
            <a:pPr>
              <a:spcBef>
                <a:spcPct val="20000"/>
              </a:spcBef>
              <a:defRPr/>
            </a:pPr>
            <a:endParaRPr lang="en-US" altLang="en-US" sz="2400" dirty="0">
              <a:latin typeface="+mn-lt"/>
            </a:endParaRPr>
          </a:p>
        </p:txBody>
      </p:sp>
      <p:grpSp>
        <p:nvGrpSpPr>
          <p:cNvPr id="47107" name="Group 14"/>
          <p:cNvGrpSpPr>
            <a:grpSpLocks/>
          </p:cNvGrpSpPr>
          <p:nvPr/>
        </p:nvGrpSpPr>
        <p:grpSpPr bwMode="auto">
          <a:xfrm>
            <a:off x="839788" y="1981200"/>
            <a:ext cx="7464425" cy="830263"/>
            <a:chOff x="839788" y="5399088"/>
            <a:chExt cx="7464425" cy="830997"/>
          </a:xfrm>
        </p:grpSpPr>
        <p:sp>
          <p:nvSpPr>
            <p:cNvPr id="16" name="Rectangle 119"/>
            <p:cNvSpPr>
              <a:spLocks noChangeArrowheads="1"/>
            </p:cNvSpPr>
            <p:nvPr/>
          </p:nvSpPr>
          <p:spPr bwMode="auto">
            <a:xfrm>
              <a:off x="976313" y="5464234"/>
              <a:ext cx="4210050" cy="320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altLang="en-US" sz="2400" dirty="0">
                  <a:latin typeface="+mn-lt"/>
                </a:rPr>
                <a:t>If</a:t>
              </a:r>
              <a:r>
                <a:rPr lang="en-US" altLang="en-US" sz="2400" i="1" dirty="0">
                  <a:latin typeface="+mn-lt"/>
                </a:rPr>
                <a:t> </a:t>
              </a:r>
              <a:r>
                <a:rPr lang="en-US" altLang="en-US" sz="2400" i="1" dirty="0" err="1">
                  <a:latin typeface="+mn-lt"/>
                </a:rPr>
                <a:t>F</a:t>
              </a:r>
              <a:r>
                <a:rPr lang="en-US" altLang="en-US" sz="2400" baseline="-25000" dirty="0" err="1">
                  <a:latin typeface="+mn-lt"/>
                </a:rPr>
                <a:t>ext</a:t>
              </a:r>
              <a:r>
                <a:rPr lang="en-US" altLang="en-US" sz="2400" dirty="0">
                  <a:latin typeface="+mn-lt"/>
                </a:rPr>
                <a:t> = 0 then </a:t>
              </a:r>
              <a:r>
                <a:rPr lang="en-US" altLang="en-US" sz="2400" i="1" dirty="0">
                  <a:latin typeface="+mn-lt"/>
                  <a:cs typeface="Courier New" pitchFamily="49" charset="0"/>
                </a:rPr>
                <a:t>p</a:t>
              </a:r>
              <a:r>
                <a:rPr lang="en-US" altLang="en-US" sz="2400" dirty="0">
                  <a:latin typeface="+mn-lt"/>
                  <a:cs typeface="Courier New" pitchFamily="49" charset="0"/>
                </a:rPr>
                <a:t> = CONST</a:t>
              </a:r>
              <a:endParaRPr lang="en-US" altLang="en-US" sz="2400" i="1" dirty="0">
                <a:latin typeface="+mn-lt"/>
              </a:endParaRPr>
            </a:p>
          </p:txBody>
        </p:sp>
        <p:sp>
          <p:nvSpPr>
            <p:cNvPr id="18" name="Text Box 120"/>
            <p:cNvSpPr txBox="1">
              <a:spLocks noChangeArrowheads="1"/>
            </p:cNvSpPr>
            <p:nvPr/>
          </p:nvSpPr>
          <p:spPr bwMode="auto">
            <a:xfrm>
              <a:off x="5541963" y="5399088"/>
              <a:ext cx="2762250" cy="830997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en-US" sz="2400" dirty="0">
                  <a:solidFill>
                    <a:schemeClr val="bg1"/>
                  </a:solidFill>
                  <a:latin typeface="+mn-lt"/>
                </a:rPr>
                <a:t>conservation of linear momentum</a:t>
              </a:r>
            </a:p>
          </p:txBody>
        </p:sp>
        <p:sp>
          <p:nvSpPr>
            <p:cNvPr id="19" name="Rectangle 121"/>
            <p:cNvSpPr>
              <a:spLocks noChangeArrowheads="1"/>
            </p:cNvSpPr>
            <p:nvPr/>
          </p:nvSpPr>
          <p:spPr bwMode="auto">
            <a:xfrm>
              <a:off x="839788" y="5402266"/>
              <a:ext cx="7462837" cy="8151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altLang="en-US" sz="2400">
                <a:latin typeface="+mn-lt"/>
              </a:endParaRPr>
            </a:p>
          </p:txBody>
        </p:sp>
      </p:grpSp>
      <p:sp>
        <p:nvSpPr>
          <p:cNvPr id="464900" name="Rectangle 4"/>
          <p:cNvSpPr>
            <a:spLocks noChangeArrowheads="1"/>
          </p:cNvSpPr>
          <p:nvPr/>
        </p:nvSpPr>
        <p:spPr bwMode="auto">
          <a:xfrm>
            <a:off x="674688" y="2849563"/>
            <a:ext cx="7781925" cy="400843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sz="2400">
                <a:latin typeface="Arial" charset="0"/>
                <a:sym typeface="Symbol" pitchFamily="18" charset="2"/>
              </a:rPr>
              <a:t>EXAMPLE: Two train cars having equal masses of 750 kg and velocities </a:t>
            </a:r>
            <a:r>
              <a:rPr lang="en-US" altLang="en-US" sz="2400" i="1">
                <a:latin typeface="Arial" charset="0"/>
                <a:sym typeface="Symbol" pitchFamily="18" charset="2"/>
              </a:rPr>
              <a:t>u</a:t>
            </a:r>
            <a:r>
              <a:rPr lang="en-US" altLang="en-US" sz="2400" baseline="-25000">
                <a:latin typeface="Arial" charset="0"/>
                <a:sym typeface="Symbol" pitchFamily="18" charset="2"/>
              </a:rPr>
              <a:t>1</a:t>
            </a:r>
            <a:r>
              <a:rPr lang="en-US" altLang="en-US" sz="2400" baseline="30000">
                <a:latin typeface="Arial" charset="0"/>
                <a:sym typeface="Symbol" pitchFamily="18" charset="2"/>
              </a:rPr>
              <a:t> </a:t>
            </a:r>
            <a:r>
              <a:rPr lang="en-US" altLang="en-US" sz="2400">
                <a:latin typeface="Arial" charset="0"/>
                <a:sym typeface="Symbol" pitchFamily="18" charset="2"/>
              </a:rPr>
              <a:t>= 10. m</a:t>
            </a:r>
            <a:r>
              <a:rPr lang="en-US" altLang="en-US" sz="2400" baseline="-25000">
                <a:latin typeface="Arial" charset="0"/>
                <a:sym typeface="Symbol" pitchFamily="18" charset="2"/>
              </a:rPr>
              <a:t> </a:t>
            </a:r>
            <a:r>
              <a:rPr lang="en-US" altLang="en-US" sz="2400">
                <a:latin typeface="Arial" charset="0"/>
                <a:sym typeface="Symbol" pitchFamily="18" charset="2"/>
              </a:rPr>
              <a:t>s</a:t>
            </a:r>
            <a:r>
              <a:rPr lang="en-US" altLang="en-US" sz="2400" baseline="30000">
                <a:latin typeface="Arial" charset="0"/>
                <a:sym typeface="Symbol" pitchFamily="18" charset="2"/>
              </a:rPr>
              <a:t>-1</a:t>
            </a:r>
            <a:r>
              <a:rPr lang="en-US" altLang="en-US" sz="2400">
                <a:latin typeface="Arial" charset="0"/>
                <a:sym typeface="Symbol" pitchFamily="18" charset="2"/>
              </a:rPr>
              <a:t> and </a:t>
            </a:r>
            <a:r>
              <a:rPr lang="en-US" altLang="en-US" sz="2400" i="1">
                <a:latin typeface="Arial" charset="0"/>
                <a:sym typeface="Symbol" pitchFamily="18" charset="2"/>
              </a:rPr>
              <a:t>u</a:t>
            </a:r>
            <a:r>
              <a:rPr lang="en-US" altLang="en-US" sz="2400" baseline="-25000">
                <a:latin typeface="Arial" charset="0"/>
                <a:sym typeface="Symbol" pitchFamily="18" charset="2"/>
              </a:rPr>
              <a:t>2</a:t>
            </a:r>
            <a:r>
              <a:rPr lang="en-US" altLang="en-US" sz="2400">
                <a:latin typeface="Arial" charset="0"/>
                <a:sym typeface="Symbol" pitchFamily="18" charset="2"/>
              </a:rPr>
              <a:t> = 5.0 m</a:t>
            </a:r>
            <a:r>
              <a:rPr lang="en-US" altLang="en-US" sz="2400" baseline="-25000">
                <a:latin typeface="Arial" charset="0"/>
                <a:sym typeface="Symbol" pitchFamily="18" charset="2"/>
              </a:rPr>
              <a:t> </a:t>
            </a:r>
            <a:r>
              <a:rPr lang="en-US" altLang="en-US" sz="2400">
                <a:latin typeface="Arial" charset="0"/>
                <a:sym typeface="Symbol" pitchFamily="18" charset="2"/>
              </a:rPr>
              <a:t>s</a:t>
            </a:r>
            <a:r>
              <a:rPr lang="en-US" altLang="en-US" sz="2400" baseline="30000">
                <a:latin typeface="Arial" charset="0"/>
                <a:sym typeface="Symbol" pitchFamily="18" charset="2"/>
              </a:rPr>
              <a:t>-1</a:t>
            </a:r>
            <a:r>
              <a:rPr lang="en-US" altLang="en-US" sz="2400">
                <a:latin typeface="Arial" charset="0"/>
                <a:sym typeface="Symbol" pitchFamily="18" charset="2"/>
              </a:rPr>
              <a:t> collide and hitch together. Was total energy conserved?</a:t>
            </a:r>
          </a:p>
          <a:p>
            <a:pPr>
              <a:spcBef>
                <a:spcPct val="20000"/>
              </a:spcBef>
            </a:pPr>
            <a:endParaRPr lang="en-US" altLang="en-US" sz="2400">
              <a:latin typeface="Arial" charset="0"/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endParaRPr lang="en-US" altLang="en-US" sz="2400">
              <a:latin typeface="Arial" charset="0"/>
              <a:sym typeface="Symbol" pitchFamily="18" charset="2"/>
            </a:endParaRPr>
          </a:p>
          <a:p>
            <a:r>
              <a:rPr lang="en-US" altLang="en-US" sz="2400">
                <a:latin typeface="Arial" charset="0"/>
              </a:rPr>
              <a:t>SOLUTION:</a:t>
            </a:r>
          </a:p>
          <a:p>
            <a:pPr>
              <a:spcBef>
                <a:spcPct val="10000"/>
              </a:spcBef>
            </a:pPr>
            <a:r>
              <a:rPr lang="en-US" altLang="en-US" sz="2400">
                <a:solidFill>
                  <a:srgbClr val="000000"/>
                </a:solidFill>
                <a:latin typeface="Arial" charset="0"/>
                <a:sym typeface="Symbol" pitchFamily="18" charset="2"/>
              </a:rPr>
              <a:t></a:t>
            </a:r>
            <a:r>
              <a:rPr lang="en-US" altLang="en-US" sz="2400">
                <a:latin typeface="Arial" charset="0"/>
                <a:sym typeface="Symbol" pitchFamily="18" charset="2"/>
              </a:rPr>
              <a:t>Total energy is </a:t>
            </a:r>
            <a:r>
              <a:rPr lang="en-US" altLang="en-US" sz="2400" i="1">
                <a:latin typeface="Arial" charset="0"/>
                <a:sym typeface="Symbol" pitchFamily="18" charset="2"/>
              </a:rPr>
              <a:t>always</a:t>
            </a:r>
            <a:r>
              <a:rPr lang="en-US" altLang="en-US" sz="2400">
                <a:latin typeface="Arial" charset="0"/>
                <a:sym typeface="Symbol" pitchFamily="18" charset="2"/>
              </a:rPr>
              <a:t> conserved.</a:t>
            </a:r>
          </a:p>
          <a:p>
            <a:pPr>
              <a:spcBef>
                <a:spcPct val="10000"/>
              </a:spcBef>
            </a:pPr>
            <a:r>
              <a:rPr lang="en-US" altLang="en-US" sz="2400">
                <a:solidFill>
                  <a:srgbClr val="000000"/>
                </a:solidFill>
                <a:latin typeface="Arial" charset="0"/>
                <a:sym typeface="Symbol" pitchFamily="18" charset="2"/>
              </a:rPr>
              <a:t></a:t>
            </a:r>
            <a:r>
              <a:rPr lang="en-US" altLang="en-US" sz="2400">
                <a:latin typeface="Arial" charset="0"/>
                <a:sym typeface="Symbol" pitchFamily="18" charset="2"/>
              </a:rPr>
              <a:t>The loss in mechanical energy is </a:t>
            </a:r>
            <a:r>
              <a:rPr lang="en-US" altLang="en-US" sz="2400" i="1">
                <a:latin typeface="Arial" charset="0"/>
                <a:sym typeface="Symbol" pitchFamily="18" charset="2"/>
              </a:rPr>
              <a:t>E</a:t>
            </a:r>
            <a:r>
              <a:rPr lang="en-US" altLang="en-US" sz="2400" baseline="-25000">
                <a:latin typeface="Arial" charset="0"/>
                <a:sym typeface="Symbol" pitchFamily="18" charset="2"/>
              </a:rPr>
              <a:t>K</a:t>
            </a:r>
            <a:r>
              <a:rPr lang="en-US" altLang="en-US" sz="2400">
                <a:latin typeface="Arial" charset="0"/>
                <a:sym typeface="Symbol" pitchFamily="18" charset="2"/>
              </a:rPr>
              <a:t> = - 4700 J.</a:t>
            </a:r>
          </a:p>
          <a:p>
            <a:pPr>
              <a:spcBef>
                <a:spcPct val="10000"/>
              </a:spcBef>
            </a:pPr>
            <a:r>
              <a:rPr lang="en-US" altLang="en-US" sz="2400">
                <a:solidFill>
                  <a:srgbClr val="000000"/>
                </a:solidFill>
                <a:latin typeface="Arial" charset="0"/>
                <a:sym typeface="Symbol" pitchFamily="18" charset="2"/>
              </a:rPr>
              <a:t></a:t>
            </a:r>
            <a:r>
              <a:rPr lang="en-US" altLang="en-US" sz="2400">
                <a:latin typeface="Arial" charset="0"/>
                <a:sym typeface="Symbol" pitchFamily="18" charset="2"/>
              </a:rPr>
              <a:t>The energy lost is mostly converted to </a:t>
            </a:r>
            <a:r>
              <a:rPr lang="en-US" altLang="en-US" sz="2400" b="1">
                <a:latin typeface="Arial" charset="0"/>
                <a:sym typeface="Symbol" pitchFamily="18" charset="2"/>
              </a:rPr>
              <a:t>heat</a:t>
            </a:r>
            <a:r>
              <a:rPr lang="en-US" altLang="en-US" sz="2400">
                <a:latin typeface="Arial" charset="0"/>
                <a:sym typeface="Symbol" pitchFamily="18" charset="2"/>
              </a:rPr>
              <a:t> (there is some sound, and possibly light, but very little). </a:t>
            </a:r>
            <a:endParaRPr lang="en-US" altLang="en-US" sz="2400">
              <a:latin typeface="Arial" charset="0"/>
              <a:cs typeface="Courier New" pitchFamily="49" charset="0"/>
            </a:endParaRPr>
          </a:p>
        </p:txBody>
      </p:sp>
      <p:sp>
        <p:nvSpPr>
          <p:cNvPr id="464901" name="Rectangle 5"/>
          <p:cNvSpPr>
            <a:spLocks noChangeArrowheads="1"/>
          </p:cNvSpPr>
          <p:nvPr/>
        </p:nvSpPr>
        <p:spPr bwMode="auto">
          <a:xfrm>
            <a:off x="0" y="4806950"/>
            <a:ext cx="9144000" cy="46038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4006850"/>
            <a:ext cx="1912938" cy="817563"/>
            <a:chOff x="464" y="1863"/>
            <a:chExt cx="1205" cy="5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0740" name="Picture 7" descr="tn00175_[1]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4" y="1863"/>
              <a:ext cx="1205" cy="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41" name="Line 8"/>
            <p:cNvSpPr>
              <a:spLocks noChangeShapeType="1"/>
            </p:cNvSpPr>
            <p:nvPr/>
          </p:nvSpPr>
          <p:spPr bwMode="auto">
            <a:xfrm>
              <a:off x="853" y="2130"/>
              <a:ext cx="42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42" name="Text Box 9"/>
            <p:cNvSpPr txBox="1">
              <a:spLocks noChangeArrowheads="1"/>
            </p:cNvSpPr>
            <p:nvPr/>
          </p:nvSpPr>
          <p:spPr bwMode="auto">
            <a:xfrm>
              <a:off x="1252" y="2009"/>
              <a:ext cx="29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 i="1">
                  <a:solidFill>
                    <a:schemeClr val="bg1"/>
                  </a:solidFill>
                  <a:latin typeface="Arial" charset="0"/>
                </a:rPr>
                <a:t>u</a:t>
              </a:r>
              <a:r>
                <a:rPr lang="en-US" altLang="en-US" sz="2400" baseline="-25000">
                  <a:solidFill>
                    <a:schemeClr val="bg1"/>
                  </a:solidFill>
                  <a:latin typeface="Arial" charset="0"/>
                </a:rPr>
                <a:t>1</a:t>
              </a:r>
              <a:endParaRPr lang="en-US" altLang="en-US" sz="2400" i="1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3152775" y="4006850"/>
            <a:ext cx="1912938" cy="817563"/>
            <a:chOff x="2139" y="1867"/>
            <a:chExt cx="1205" cy="5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0737" name="Picture 11" descr="tn00175_[1]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139" y="1867"/>
              <a:ext cx="1205" cy="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38" name="Line 12"/>
            <p:cNvSpPr>
              <a:spLocks noChangeShapeType="1"/>
            </p:cNvSpPr>
            <p:nvPr/>
          </p:nvSpPr>
          <p:spPr bwMode="auto">
            <a:xfrm>
              <a:off x="2597" y="2139"/>
              <a:ext cx="30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39" name="Text Box 13"/>
            <p:cNvSpPr txBox="1">
              <a:spLocks noChangeArrowheads="1"/>
            </p:cNvSpPr>
            <p:nvPr/>
          </p:nvSpPr>
          <p:spPr bwMode="auto">
            <a:xfrm>
              <a:off x="2862" y="2018"/>
              <a:ext cx="29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 i="1">
                  <a:solidFill>
                    <a:schemeClr val="bg1"/>
                  </a:solidFill>
                  <a:latin typeface="Arial" charset="0"/>
                </a:rPr>
                <a:t>u</a:t>
              </a:r>
              <a:r>
                <a:rPr lang="en-US" altLang="en-US" sz="2400" baseline="-25000">
                  <a:solidFill>
                    <a:schemeClr val="bg1"/>
                  </a:solidFill>
                  <a:latin typeface="Arial" charset="0"/>
                </a:rPr>
                <a:t>2</a:t>
              </a:r>
              <a:endParaRPr lang="en-US" altLang="en-US" sz="2400" i="1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2100263" y="3994150"/>
            <a:ext cx="3808412" cy="823913"/>
            <a:chOff x="457" y="2784"/>
            <a:chExt cx="2399" cy="5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0731" name="Picture 15" descr="tn00175_[1]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7" y="2788"/>
              <a:ext cx="1205" cy="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32" name="Line 16"/>
            <p:cNvSpPr>
              <a:spLocks noChangeShapeType="1"/>
            </p:cNvSpPr>
            <p:nvPr/>
          </p:nvSpPr>
          <p:spPr bwMode="auto">
            <a:xfrm>
              <a:off x="846" y="3055"/>
              <a:ext cx="42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33" name="Text Box 17"/>
            <p:cNvSpPr txBox="1">
              <a:spLocks noChangeArrowheads="1"/>
            </p:cNvSpPr>
            <p:nvPr/>
          </p:nvSpPr>
          <p:spPr bwMode="auto">
            <a:xfrm>
              <a:off x="1245" y="293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 i="1">
                  <a:solidFill>
                    <a:schemeClr val="bg1"/>
                  </a:solidFill>
                  <a:latin typeface="Arial" charset="0"/>
                </a:rPr>
                <a:t>v</a:t>
              </a:r>
            </a:p>
          </p:txBody>
        </p:sp>
        <p:pic>
          <p:nvPicPr>
            <p:cNvPr id="30734" name="Picture 18" descr="tn00175_[1]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651" y="2784"/>
              <a:ext cx="1205" cy="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35" name="Text Box 19"/>
            <p:cNvSpPr txBox="1">
              <a:spLocks noChangeArrowheads="1"/>
            </p:cNvSpPr>
            <p:nvPr/>
          </p:nvSpPr>
          <p:spPr bwMode="auto">
            <a:xfrm>
              <a:off x="2374" y="2935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 i="1">
                  <a:solidFill>
                    <a:schemeClr val="bg1"/>
                  </a:solidFill>
                  <a:latin typeface="Arial" charset="0"/>
                </a:rPr>
                <a:t>v</a:t>
              </a:r>
            </a:p>
          </p:txBody>
        </p:sp>
        <p:sp>
          <p:nvSpPr>
            <p:cNvPr id="30736" name="Line 20"/>
            <p:cNvSpPr>
              <a:spLocks noChangeShapeType="1"/>
            </p:cNvSpPr>
            <p:nvPr/>
          </p:nvSpPr>
          <p:spPr bwMode="auto">
            <a:xfrm>
              <a:off x="2016" y="3064"/>
              <a:ext cx="42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711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>
                <a:solidFill>
                  <a:srgbClr val="000000"/>
                </a:solidFill>
              </a:rPr>
              <a:t>Topic 2: Mechanics</a:t>
            </a:r>
            <a:br>
              <a:rPr lang="en-US" altLang="en-US" sz="2800" b="1" smtClean="0">
                <a:solidFill>
                  <a:srgbClr val="000000"/>
                </a:solidFill>
              </a:rPr>
            </a:br>
            <a:r>
              <a:rPr lang="en-US" altLang="en-US" sz="2800" smtClean="0">
                <a:solidFill>
                  <a:srgbClr val="000000"/>
                </a:solidFill>
              </a:rPr>
              <a:t>2.4 – Momentum and impulse</a:t>
            </a:r>
            <a:endParaRPr lang="en-US" altLang="en-US" sz="2400" smtClean="0">
              <a:solidFill>
                <a:schemeClr val="tx1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4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4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64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33333E-6 L 0.22882 -3.33333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037E-7 L 0.09201 -0.0016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81481E-6 L 0.4967 4.81481E-6 " pathEditMode="relative" rAng="0" ptsTypes="AA">
                                      <p:cBhvr>
                                        <p:cTn id="3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4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4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64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64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649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649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649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649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90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4619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i="1">
                <a:solidFill>
                  <a:schemeClr val="accent2"/>
                </a:solidFill>
                <a:latin typeface="Arial" charset="0"/>
              </a:rPr>
              <a:t>Quantitatively analysing inelastic collisions</a:t>
            </a:r>
            <a:r>
              <a:rPr lang="en-US" sz="2400" i="1">
                <a:solidFill>
                  <a:srgbClr val="333399"/>
                </a:solidFill>
                <a:latin typeface="Arial" charset="0"/>
              </a:rPr>
              <a:t> </a:t>
            </a:r>
          </a:p>
        </p:txBody>
      </p:sp>
      <p:sp>
        <p:nvSpPr>
          <p:cNvPr id="473092" name="Rectangle 4"/>
          <p:cNvSpPr>
            <a:spLocks noChangeArrowheads="1"/>
          </p:cNvSpPr>
          <p:nvPr/>
        </p:nvSpPr>
        <p:spPr bwMode="auto">
          <a:xfrm>
            <a:off x="671513" y="1982788"/>
            <a:ext cx="7797800" cy="487521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altLang="en-US" sz="2400" dirty="0">
                <a:latin typeface="+mn-lt"/>
                <a:sym typeface="Symbol" pitchFamily="18" charset="2"/>
              </a:rPr>
              <a:t>EXAMPLE: Suppose a .020-kg bullet traveling horizontally at 300. m/s strikes a 4.0-kg block of wood resting on a wood floor. How fast is the block/bullet combo moving </a:t>
            </a:r>
            <a:r>
              <a:rPr lang="en-US" altLang="en-US" sz="2400" i="1" dirty="0">
                <a:latin typeface="+mn-lt"/>
                <a:sym typeface="Symbol" pitchFamily="18" charset="2"/>
              </a:rPr>
              <a:t>immediately</a:t>
            </a:r>
            <a:r>
              <a:rPr lang="en-US" altLang="en-US" sz="2400" dirty="0">
                <a:latin typeface="+mn-lt"/>
                <a:sym typeface="Symbol" pitchFamily="18" charset="2"/>
              </a:rPr>
              <a:t> after collision?</a:t>
            </a:r>
          </a:p>
          <a:p>
            <a:pPr>
              <a:spcBef>
                <a:spcPct val="20000"/>
              </a:spcBef>
              <a:defRPr/>
            </a:pPr>
            <a:r>
              <a:rPr lang="en-US" altLang="en-US" sz="2400" dirty="0">
                <a:latin typeface="+mn-lt"/>
                <a:sym typeface="Symbol" pitchFamily="18" charset="2"/>
              </a:rPr>
              <a:t>SOLUTION:</a:t>
            </a:r>
          </a:p>
          <a:p>
            <a:pPr>
              <a:spcBef>
                <a:spcPct val="20000"/>
              </a:spcBef>
              <a:defRPr/>
            </a:pPr>
            <a:r>
              <a:rPr lang="en-US" altLang="en-US" sz="2400" dirty="0">
                <a:latin typeface="+mn-lt"/>
                <a:sym typeface="Symbol" pitchFamily="18" charset="2"/>
              </a:rPr>
              <a:t>If we consider the bullet-block combo as our system, there are no external forces in the x-direction at collision.  Thus </a:t>
            </a:r>
            <a:r>
              <a:rPr lang="en-US" altLang="en-US" sz="2400" i="1" dirty="0" err="1">
                <a:latin typeface="+mn-lt"/>
              </a:rPr>
              <a:t>p</a:t>
            </a:r>
            <a:r>
              <a:rPr lang="en-US" altLang="en-US" sz="2400" i="1" baseline="-25000" dirty="0" err="1">
                <a:latin typeface="+mn-lt"/>
              </a:rPr>
              <a:t>f</a:t>
            </a:r>
            <a:r>
              <a:rPr lang="en-US" altLang="en-US" sz="2400" dirty="0">
                <a:latin typeface="+mn-lt"/>
              </a:rPr>
              <a:t> = </a:t>
            </a:r>
            <a:r>
              <a:rPr lang="en-US" altLang="en-US" sz="2400" i="1" dirty="0">
                <a:latin typeface="+mn-lt"/>
              </a:rPr>
              <a:t>p</a:t>
            </a:r>
            <a:r>
              <a:rPr lang="en-US" altLang="en-US" sz="2400" baseline="-25000" dirty="0">
                <a:latin typeface="+mn-lt"/>
              </a:rPr>
              <a:t>0</a:t>
            </a:r>
            <a:r>
              <a:rPr lang="en-US" altLang="en-US" sz="2400" dirty="0">
                <a:latin typeface="+mn-lt"/>
              </a:rPr>
              <a:t> so that</a:t>
            </a:r>
          </a:p>
          <a:p>
            <a:pPr>
              <a:spcBef>
                <a:spcPct val="20000"/>
              </a:spcBef>
              <a:defRPr/>
            </a:pPr>
            <a:r>
              <a:rPr lang="en-US" altLang="en-US" sz="2400" i="1" dirty="0">
                <a:latin typeface="+mn-lt"/>
              </a:rPr>
              <a:t>   </a:t>
            </a:r>
            <a:r>
              <a:rPr lang="en-US" altLang="en-US" sz="2400" i="1" dirty="0" err="1">
                <a:latin typeface="+mn-lt"/>
              </a:rPr>
              <a:t>mv</a:t>
            </a:r>
            <a:r>
              <a:rPr lang="en-US" altLang="en-US" sz="2400" i="1" baseline="-25000" dirty="0" err="1">
                <a:latin typeface="+mn-lt"/>
              </a:rPr>
              <a:t>f</a:t>
            </a:r>
            <a:r>
              <a:rPr lang="en-US" altLang="en-US" sz="2400" dirty="0">
                <a:latin typeface="+mn-lt"/>
              </a:rPr>
              <a:t> + </a:t>
            </a:r>
            <a:r>
              <a:rPr lang="en-US" altLang="en-US" sz="2400" i="1" dirty="0" err="1">
                <a:latin typeface="+mn-lt"/>
              </a:rPr>
              <a:t>MV</a:t>
            </a:r>
            <a:r>
              <a:rPr lang="en-US" altLang="en-US" sz="2400" i="1" baseline="-25000" dirty="0" err="1">
                <a:latin typeface="+mn-lt"/>
              </a:rPr>
              <a:t>f</a:t>
            </a:r>
            <a:r>
              <a:rPr lang="en-US" altLang="en-US" sz="2400" i="1" dirty="0">
                <a:latin typeface="+mn-lt"/>
              </a:rPr>
              <a:t> </a:t>
            </a:r>
            <a:r>
              <a:rPr lang="en-US" altLang="en-US" sz="2400" dirty="0">
                <a:latin typeface="+mn-lt"/>
              </a:rPr>
              <a:t>=     </a:t>
            </a:r>
            <a:r>
              <a:rPr lang="en-US" altLang="en-US" sz="2400" i="1" dirty="0" err="1">
                <a:latin typeface="+mn-lt"/>
              </a:rPr>
              <a:t>mv</a:t>
            </a:r>
            <a:r>
              <a:rPr lang="en-US" altLang="en-US" sz="2400" i="1" baseline="-25000" dirty="0" err="1">
                <a:latin typeface="+mn-lt"/>
              </a:rPr>
              <a:t>i</a:t>
            </a:r>
            <a:r>
              <a:rPr lang="en-US" altLang="en-US" sz="2400" dirty="0">
                <a:latin typeface="+mn-lt"/>
              </a:rPr>
              <a:t>       + </a:t>
            </a:r>
            <a:r>
              <a:rPr lang="en-US" altLang="en-US" sz="2400" i="1" dirty="0" err="1">
                <a:latin typeface="+mn-lt"/>
              </a:rPr>
              <a:t>MV</a:t>
            </a:r>
            <a:r>
              <a:rPr lang="en-US" altLang="en-US" sz="2400" i="1" baseline="-25000" dirty="0" err="1">
                <a:latin typeface="+mn-lt"/>
              </a:rPr>
              <a:t>i</a:t>
            </a:r>
            <a:endParaRPr lang="en-US" altLang="en-US" sz="2400" i="1" baseline="-25000" dirty="0">
              <a:latin typeface="+mn-lt"/>
            </a:endParaRPr>
          </a:p>
          <a:p>
            <a:pPr>
              <a:spcBef>
                <a:spcPct val="20000"/>
              </a:spcBef>
              <a:buFont typeface="Symbol" pitchFamily="18" charset="2"/>
              <a:buNone/>
              <a:defRPr/>
            </a:pPr>
            <a:r>
              <a:rPr lang="en-US" altLang="en-US" sz="2400" dirty="0">
                <a:latin typeface="+mn-lt"/>
                <a:sym typeface="Symbol" pitchFamily="18" charset="2"/>
              </a:rPr>
              <a:t> </a:t>
            </a:r>
            <a:r>
              <a:rPr lang="en-US" altLang="en-US" sz="2400" dirty="0">
                <a:latin typeface="+mn-lt"/>
              </a:rPr>
              <a:t>.02</a:t>
            </a:r>
            <a:r>
              <a:rPr lang="en-US" altLang="en-US" sz="2400" i="1" dirty="0">
                <a:latin typeface="+mn-lt"/>
              </a:rPr>
              <a:t>v </a:t>
            </a:r>
            <a:r>
              <a:rPr lang="en-US" altLang="en-US" sz="2400" i="1" baseline="-25000" dirty="0">
                <a:latin typeface="+mn-lt"/>
              </a:rPr>
              <a:t> </a:t>
            </a:r>
            <a:r>
              <a:rPr lang="en-US" altLang="en-US" sz="2400" dirty="0">
                <a:latin typeface="+mn-lt"/>
              </a:rPr>
              <a:t>+ 4 </a:t>
            </a:r>
            <a:r>
              <a:rPr lang="en-US" altLang="en-US" sz="2400" i="1" dirty="0">
                <a:latin typeface="+mn-lt"/>
              </a:rPr>
              <a:t>v  </a:t>
            </a:r>
            <a:r>
              <a:rPr lang="en-US" altLang="en-US" sz="2400" dirty="0">
                <a:latin typeface="+mn-lt"/>
              </a:rPr>
              <a:t>= (.02)(300) + 4(0)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en-US" sz="2400" dirty="0">
                <a:latin typeface="+mn-lt"/>
                <a:sym typeface="Symbol" pitchFamily="18" charset="2"/>
              </a:rPr>
              <a:t>        </a:t>
            </a:r>
            <a:r>
              <a:rPr lang="en-US" altLang="en-US" sz="2400" baseline="-25000" dirty="0">
                <a:latin typeface="+mn-lt"/>
                <a:sym typeface="Symbol" pitchFamily="18" charset="2"/>
              </a:rPr>
              <a:t> </a:t>
            </a:r>
            <a:r>
              <a:rPr lang="en-US" altLang="en-US" sz="2400" dirty="0">
                <a:latin typeface="+mn-lt"/>
                <a:sym typeface="Symbol" pitchFamily="18" charset="2"/>
              </a:rPr>
              <a:t> </a:t>
            </a:r>
            <a:r>
              <a:rPr lang="en-US" altLang="en-US" sz="2400" dirty="0">
                <a:latin typeface="+mn-lt"/>
              </a:rPr>
              <a:t>4.02</a:t>
            </a:r>
            <a:r>
              <a:rPr lang="en-US" altLang="en-US" sz="2400" i="1" dirty="0">
                <a:latin typeface="+mn-lt"/>
              </a:rPr>
              <a:t>v </a:t>
            </a:r>
            <a:r>
              <a:rPr lang="en-US" altLang="en-US" sz="2400" dirty="0">
                <a:latin typeface="+mn-lt"/>
              </a:rPr>
              <a:t>= 6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en-US" sz="2400" dirty="0">
                <a:latin typeface="+mn-lt"/>
                <a:sym typeface="Symbol" pitchFamily="18" charset="2"/>
              </a:rPr>
              <a:t>                 </a:t>
            </a:r>
            <a:r>
              <a:rPr lang="en-US" altLang="en-US" sz="2400" i="1" dirty="0">
                <a:latin typeface="+mn-lt"/>
              </a:rPr>
              <a:t>v </a:t>
            </a:r>
            <a:r>
              <a:rPr lang="en-US" altLang="en-US" sz="2400" dirty="0">
                <a:latin typeface="+mn-lt"/>
              </a:rPr>
              <a:t>= 1.5 m/s</a:t>
            </a:r>
          </a:p>
        </p:txBody>
      </p:sp>
      <p:sp>
        <p:nvSpPr>
          <p:cNvPr id="473105" name="Rectangle 17" descr="Oak"/>
          <p:cNvSpPr>
            <a:spLocks noChangeArrowheads="1"/>
          </p:cNvSpPr>
          <p:nvPr/>
        </p:nvSpPr>
        <p:spPr bwMode="auto">
          <a:xfrm>
            <a:off x="5510213" y="844550"/>
            <a:ext cx="3633787" cy="117475"/>
          </a:xfrm>
          <a:prstGeom prst="rect">
            <a:avLst/>
          </a:prstGeom>
          <a:blipFill dpi="0" rotWithShape="1">
            <a:blip r:embed="rId8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73106" name="Rectangle 18" descr="Medium wood"/>
          <p:cNvSpPr>
            <a:spLocks noChangeArrowheads="1"/>
          </p:cNvSpPr>
          <p:nvPr/>
        </p:nvSpPr>
        <p:spPr bwMode="auto">
          <a:xfrm>
            <a:off x="5667375" y="190500"/>
            <a:ext cx="655638" cy="655638"/>
          </a:xfrm>
          <a:prstGeom prst="rect">
            <a:avLst/>
          </a:prstGeom>
          <a:blipFill dpi="0" rotWithShape="1">
            <a:blip r:embed="rId9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73107" name="Line 19"/>
          <p:cNvSpPr>
            <a:spLocks noChangeShapeType="1"/>
          </p:cNvSpPr>
          <p:nvPr/>
        </p:nvSpPr>
        <p:spPr bwMode="auto">
          <a:xfrm>
            <a:off x="5667375" y="403225"/>
            <a:ext cx="334963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108" name="Line 20"/>
          <p:cNvSpPr>
            <a:spLocks noChangeShapeType="1"/>
          </p:cNvSpPr>
          <p:nvPr/>
        </p:nvSpPr>
        <p:spPr bwMode="auto">
          <a:xfrm>
            <a:off x="5821363" y="403225"/>
            <a:ext cx="182562" cy="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109" name="Text Box 21"/>
          <p:cNvSpPr txBox="1">
            <a:spLocks noChangeArrowheads="1"/>
          </p:cNvSpPr>
          <p:nvPr/>
        </p:nvSpPr>
        <p:spPr bwMode="auto">
          <a:xfrm>
            <a:off x="5518150" y="4987925"/>
            <a:ext cx="3344863" cy="1570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400" dirty="0">
                <a:solidFill>
                  <a:schemeClr val="hlink"/>
                </a:solidFill>
                <a:latin typeface="+mn-lt"/>
              </a:rPr>
              <a:t>the bullet and the block move at the same speed after collision (completely inelastic)</a:t>
            </a:r>
          </a:p>
        </p:txBody>
      </p:sp>
      <p:sp>
        <p:nvSpPr>
          <p:cNvPr id="473110" name="Line 22"/>
          <p:cNvSpPr>
            <a:spLocks noChangeShapeType="1"/>
          </p:cNvSpPr>
          <p:nvPr/>
        </p:nvSpPr>
        <p:spPr bwMode="auto">
          <a:xfrm>
            <a:off x="1246188" y="5945188"/>
            <a:ext cx="1524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111" name="Line 23"/>
          <p:cNvSpPr>
            <a:spLocks noChangeShapeType="1"/>
          </p:cNvSpPr>
          <p:nvPr/>
        </p:nvSpPr>
        <p:spPr bwMode="auto">
          <a:xfrm>
            <a:off x="2065338" y="5945188"/>
            <a:ext cx="1524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112" name="Line 24"/>
          <p:cNvSpPr>
            <a:spLocks noChangeShapeType="1"/>
          </p:cNvSpPr>
          <p:nvPr/>
        </p:nvSpPr>
        <p:spPr bwMode="auto">
          <a:xfrm>
            <a:off x="1304925" y="5973763"/>
            <a:ext cx="4176713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>
                <a:solidFill>
                  <a:srgbClr val="000000"/>
                </a:solidFill>
              </a:rPr>
              <a:t>Topic 2: Mechanics</a:t>
            </a:r>
            <a:br>
              <a:rPr lang="en-US" altLang="en-US" sz="2800" b="1" kern="0" smtClean="0">
                <a:solidFill>
                  <a:srgbClr val="000000"/>
                </a:solidFill>
              </a:rPr>
            </a:br>
            <a:r>
              <a:rPr lang="en-US" altLang="en-US" sz="2800" kern="0" smtClean="0">
                <a:solidFill>
                  <a:srgbClr val="000000"/>
                </a:solidFill>
              </a:rPr>
              <a:t>2.4 – Momentum and impulse</a:t>
            </a:r>
            <a:endParaRPr lang="en-US" altLang="en-US" sz="2400" kern="0" dirty="0" smtClean="0">
              <a:solidFill>
                <a:schemeClr val="tx1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3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3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3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3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3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73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0" dur="2000" fill="hold"/>
                                        <p:tgtEl>
                                          <p:spTgt spid="473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2" dur="2000" fill="hold"/>
                                        <p:tgtEl>
                                          <p:spTgt spid="473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4" dur="2000" fill="hold"/>
                                        <p:tgtEl>
                                          <p:spTgt spid="473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3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73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73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73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730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730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730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730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73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73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73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73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73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73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73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73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730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730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730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730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3105" grpId="0" animBg="1"/>
      <p:bldP spid="473106" grpId="0" animBg="1"/>
      <p:bldP spid="473106" grpId="1" animBg="1"/>
      <p:bldP spid="473107" grpId="0" animBg="1"/>
      <p:bldP spid="473107" grpId="1" animBg="1"/>
      <p:bldP spid="473108" grpId="0" animBg="1"/>
      <p:bldP spid="473108" grpId="1" animBg="1"/>
      <p:bldP spid="473109" grpId="0"/>
      <p:bldP spid="473110" grpId="0" animBg="1"/>
      <p:bldP spid="473111" grpId="0" animBg="1"/>
      <p:bldP spid="47311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4619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i="1">
                <a:solidFill>
                  <a:schemeClr val="accent2"/>
                </a:solidFill>
                <a:latin typeface="Arial" charset="0"/>
              </a:rPr>
              <a:t>Quantitatively analysing inelastic collisions</a:t>
            </a:r>
            <a:r>
              <a:rPr lang="en-US" sz="2400" i="1">
                <a:solidFill>
                  <a:srgbClr val="333399"/>
                </a:solidFill>
                <a:latin typeface="Arial" charset="0"/>
              </a:rPr>
              <a:t> </a:t>
            </a:r>
          </a:p>
        </p:txBody>
      </p:sp>
      <p:sp>
        <p:nvSpPr>
          <p:cNvPr id="473092" name="Rectangle 4"/>
          <p:cNvSpPr>
            <a:spLocks noChangeArrowheads="1"/>
          </p:cNvSpPr>
          <p:nvPr/>
        </p:nvSpPr>
        <p:spPr bwMode="auto">
          <a:xfrm>
            <a:off x="671513" y="1982788"/>
            <a:ext cx="7797800" cy="487521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altLang="en-US" sz="2400" dirty="0">
                <a:latin typeface="+mn-lt"/>
                <a:sym typeface="Symbol" pitchFamily="18" charset="2"/>
              </a:rPr>
              <a:t>EXAMPLE: Suppose a .020-kg bullet traveling horizontally at 300. m/s strikes a 4.0-kg block of wood resting on a wood floor. The block/bullet combo slides 6 m before coming to a stop. Find the friction </a:t>
            </a:r>
            <a:r>
              <a:rPr lang="en-US" altLang="en-US" sz="2400" b="1" dirty="0">
                <a:solidFill>
                  <a:srgbClr val="FF0000"/>
                </a:solidFill>
                <a:latin typeface="+mn-lt"/>
                <a:sym typeface="Symbol" pitchFamily="18" charset="2"/>
              </a:rPr>
              <a:t>f</a:t>
            </a:r>
            <a:r>
              <a:rPr lang="en-US" altLang="en-US" sz="2400" dirty="0">
                <a:latin typeface="+mn-lt"/>
                <a:sym typeface="Symbol" pitchFamily="18" charset="2"/>
              </a:rPr>
              <a:t> between the block and the floor.</a:t>
            </a:r>
          </a:p>
          <a:p>
            <a:pPr>
              <a:spcBef>
                <a:spcPct val="20000"/>
              </a:spcBef>
              <a:defRPr/>
            </a:pPr>
            <a:r>
              <a:rPr lang="en-US" altLang="en-US" sz="2400" dirty="0">
                <a:latin typeface="+mn-lt"/>
                <a:sym typeface="Symbol" pitchFamily="18" charset="2"/>
              </a:rPr>
              <a:t>SOLUTION: Use the work-kinetic energy theorem:</a:t>
            </a:r>
            <a:endParaRPr lang="en-US" altLang="en-US" sz="2400" dirty="0">
              <a:latin typeface="+mn-lt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en-US" sz="2400" i="1" dirty="0">
                <a:latin typeface="+mn-lt"/>
              </a:rPr>
              <a:t>                                              </a:t>
            </a:r>
            <a:r>
              <a:rPr lang="en-US" altLang="en-US" sz="2400" i="1" baseline="-25000" dirty="0">
                <a:latin typeface="+mn-lt"/>
              </a:rPr>
              <a:t>  </a:t>
            </a:r>
            <a:r>
              <a:rPr lang="en-US" altLang="en-US" sz="2400" dirty="0">
                <a:latin typeface="+mn-lt"/>
                <a:cs typeface="Courier New" pitchFamily="49" charset="0"/>
              </a:rPr>
              <a:t>∆</a:t>
            </a:r>
            <a:r>
              <a:rPr lang="en-US" altLang="en-US" sz="2400" i="1" dirty="0">
                <a:latin typeface="+mn-lt"/>
              </a:rPr>
              <a:t>E</a:t>
            </a:r>
            <a:r>
              <a:rPr lang="en-US" altLang="en-US" sz="2400" baseline="-25000" dirty="0">
                <a:latin typeface="+mn-lt"/>
              </a:rPr>
              <a:t>K</a:t>
            </a:r>
            <a:r>
              <a:rPr lang="en-US" altLang="en-US" sz="2400" dirty="0">
                <a:latin typeface="+mn-lt"/>
                <a:cs typeface="Courier New" pitchFamily="49" charset="0"/>
              </a:rPr>
              <a:t> = </a:t>
            </a:r>
            <a:r>
              <a:rPr lang="en-US" altLang="en-US" sz="2400" i="1" dirty="0">
                <a:latin typeface="+mn-lt"/>
                <a:cs typeface="Courier New" pitchFamily="49" charset="0"/>
              </a:rPr>
              <a:t>W</a:t>
            </a:r>
            <a:endParaRPr lang="en-US" altLang="en-US" sz="2400" i="1" baseline="-25000" dirty="0">
              <a:latin typeface="+mn-lt"/>
            </a:endParaRPr>
          </a:p>
          <a:p>
            <a:pPr>
              <a:spcBef>
                <a:spcPct val="20000"/>
              </a:spcBef>
              <a:buFont typeface="Symbol" pitchFamily="18" charset="2"/>
              <a:buNone/>
              <a:defRPr/>
            </a:pPr>
            <a:r>
              <a:rPr lang="en-US" altLang="en-US" sz="2400" dirty="0">
                <a:latin typeface="+mn-lt"/>
                <a:sym typeface="Symbol" pitchFamily="18" charset="2"/>
              </a:rPr>
              <a:t>                   </a:t>
            </a:r>
            <a:r>
              <a:rPr lang="en-US" altLang="en-US" sz="2400" baseline="-25000" dirty="0">
                <a:latin typeface="+mn-lt"/>
                <a:sym typeface="Symbol" pitchFamily="18" charset="2"/>
              </a:rPr>
              <a:t> </a:t>
            </a:r>
            <a:r>
              <a:rPr lang="en-US" altLang="en-US" sz="2400" dirty="0">
                <a:latin typeface="+mn-lt"/>
                <a:cs typeface="Courier New" pitchFamily="49" charset="0"/>
              </a:rPr>
              <a:t>(1/2)</a:t>
            </a:r>
            <a:r>
              <a:rPr lang="en-US" altLang="en-US" sz="2400" i="1" dirty="0" err="1">
                <a:latin typeface="+mn-lt"/>
                <a:cs typeface="Courier New" pitchFamily="49" charset="0"/>
              </a:rPr>
              <a:t>mv</a:t>
            </a:r>
            <a:r>
              <a:rPr lang="en-US" altLang="en-US" sz="2400" baseline="30000" dirty="0">
                <a:latin typeface="+mn-lt"/>
                <a:cs typeface="Courier New" pitchFamily="49" charset="0"/>
              </a:rPr>
              <a:t> 2</a:t>
            </a:r>
            <a:r>
              <a:rPr lang="en-US" altLang="en-US" sz="2400" dirty="0">
                <a:latin typeface="+mn-lt"/>
                <a:cs typeface="Courier New" pitchFamily="49" charset="0"/>
              </a:rPr>
              <a:t> –  (1/2)</a:t>
            </a:r>
            <a:r>
              <a:rPr lang="en-US" altLang="en-US" sz="2400" i="1" dirty="0">
                <a:latin typeface="+mn-lt"/>
                <a:cs typeface="Courier New" pitchFamily="49" charset="0"/>
              </a:rPr>
              <a:t>mu</a:t>
            </a:r>
            <a:r>
              <a:rPr lang="en-US" altLang="en-US" sz="2400" baseline="30000" dirty="0">
                <a:latin typeface="+mn-lt"/>
                <a:cs typeface="Courier New" pitchFamily="49" charset="0"/>
              </a:rPr>
              <a:t> 2</a:t>
            </a:r>
            <a:r>
              <a:rPr lang="en-US" altLang="en-US" sz="2400" dirty="0">
                <a:latin typeface="+mn-lt"/>
                <a:cs typeface="Courier New" pitchFamily="49" charset="0"/>
              </a:rPr>
              <a:t> = </a:t>
            </a:r>
            <a:r>
              <a:rPr lang="en-US" altLang="en-US" sz="2400" i="1" dirty="0">
                <a:solidFill>
                  <a:srgbClr val="FF0000"/>
                </a:solidFill>
                <a:latin typeface="+mn-lt"/>
                <a:cs typeface="Courier New" pitchFamily="49" charset="0"/>
              </a:rPr>
              <a:t>f</a:t>
            </a:r>
            <a:r>
              <a:rPr lang="en-US" altLang="en-US" sz="2400" i="1" baseline="-25000" dirty="0">
                <a:solidFill>
                  <a:srgbClr val="FF0000"/>
                </a:solidFill>
                <a:latin typeface="+mn-lt"/>
                <a:cs typeface="Courier New" pitchFamily="49" charset="0"/>
              </a:rPr>
              <a:t> </a:t>
            </a:r>
            <a:r>
              <a:rPr lang="en-US" altLang="en-US" sz="2400" i="1" dirty="0">
                <a:solidFill>
                  <a:srgbClr val="002060"/>
                </a:solidFill>
                <a:latin typeface="+mn-lt"/>
                <a:cs typeface="Courier New" pitchFamily="49" charset="0"/>
              </a:rPr>
              <a:t>s</a:t>
            </a:r>
            <a:r>
              <a:rPr lang="en-US" altLang="en-US" sz="2400" i="1" baseline="-25000" dirty="0">
                <a:solidFill>
                  <a:srgbClr val="002060"/>
                </a:solidFill>
                <a:latin typeface="+mn-lt"/>
                <a:cs typeface="Courier New" pitchFamily="49" charset="0"/>
              </a:rPr>
              <a:t> </a:t>
            </a:r>
            <a:r>
              <a:rPr lang="en-US" altLang="en-US" sz="2400" baseline="-25000" dirty="0">
                <a:latin typeface="+mn-lt"/>
                <a:cs typeface="Courier New" pitchFamily="49" charset="0"/>
              </a:rPr>
              <a:t> </a:t>
            </a:r>
            <a:r>
              <a:rPr lang="en-US" altLang="en-US" sz="2400" dirty="0" err="1">
                <a:latin typeface="+mn-lt"/>
                <a:cs typeface="Courier New" pitchFamily="49" charset="0"/>
              </a:rPr>
              <a:t>cos</a:t>
            </a:r>
            <a:r>
              <a:rPr lang="en-US" altLang="en-US" sz="2400" baseline="-25000" dirty="0">
                <a:latin typeface="+mn-lt"/>
                <a:cs typeface="Courier New" pitchFamily="49" charset="0"/>
              </a:rPr>
              <a:t> </a:t>
            </a:r>
            <a:r>
              <a:rPr lang="en-US" altLang="en-US" sz="2400" i="1" dirty="0">
                <a:latin typeface="+mn-lt"/>
                <a:cs typeface="Courier New" pitchFamily="49" charset="0"/>
                <a:sym typeface="Symbol" pitchFamily="18" charset="2"/>
              </a:rPr>
              <a:t></a:t>
            </a:r>
            <a:endParaRPr lang="en-US" altLang="en-US" sz="2400" i="1" dirty="0">
              <a:latin typeface="+mn-lt"/>
              <a:sym typeface="Symbol" pitchFamily="18" charset="2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en-US" sz="2400" dirty="0">
                <a:latin typeface="+mn-lt"/>
                <a:cs typeface="Courier New" pitchFamily="49" charset="0"/>
              </a:rPr>
              <a:t>(1/2)(4.02)(0)</a:t>
            </a:r>
            <a:r>
              <a:rPr lang="en-US" altLang="en-US" sz="2400" baseline="30000" dirty="0">
                <a:latin typeface="+mn-lt"/>
                <a:cs typeface="Courier New" pitchFamily="49" charset="0"/>
              </a:rPr>
              <a:t>2</a:t>
            </a:r>
            <a:r>
              <a:rPr lang="en-US" altLang="en-US" sz="2400" dirty="0">
                <a:latin typeface="+mn-lt"/>
                <a:cs typeface="Courier New" pitchFamily="49" charset="0"/>
              </a:rPr>
              <a:t> –  (1/2)(4.02)(1.5)</a:t>
            </a:r>
            <a:r>
              <a:rPr lang="en-US" altLang="en-US" sz="2400" baseline="30000" dirty="0">
                <a:latin typeface="+mn-lt"/>
                <a:cs typeface="Courier New" pitchFamily="49" charset="0"/>
              </a:rPr>
              <a:t>2</a:t>
            </a:r>
            <a:r>
              <a:rPr lang="en-US" altLang="en-US" sz="2400" dirty="0">
                <a:latin typeface="+mn-lt"/>
                <a:cs typeface="Courier New" pitchFamily="49" charset="0"/>
              </a:rPr>
              <a:t> = </a:t>
            </a:r>
            <a:r>
              <a:rPr lang="en-US" altLang="en-US" sz="2400" i="1" dirty="0">
                <a:solidFill>
                  <a:srgbClr val="FF0000"/>
                </a:solidFill>
                <a:latin typeface="+mn-lt"/>
                <a:cs typeface="Courier New" pitchFamily="49" charset="0"/>
              </a:rPr>
              <a:t>f </a:t>
            </a:r>
            <a:r>
              <a:rPr lang="en-US" altLang="en-US" sz="2400" dirty="0">
                <a:latin typeface="+mn-lt"/>
                <a:cs typeface="Courier New" pitchFamily="49" charset="0"/>
              </a:rPr>
              <a:t>(6)</a:t>
            </a:r>
            <a:r>
              <a:rPr lang="en-US" altLang="en-US" sz="2400" baseline="-25000" dirty="0">
                <a:latin typeface="+mn-lt"/>
                <a:cs typeface="Courier New" pitchFamily="49" charset="0"/>
              </a:rPr>
              <a:t> </a:t>
            </a:r>
            <a:r>
              <a:rPr lang="en-US" altLang="en-US" sz="2400" dirty="0" err="1">
                <a:latin typeface="+mn-lt"/>
                <a:cs typeface="Courier New" pitchFamily="49" charset="0"/>
              </a:rPr>
              <a:t>cos</a:t>
            </a:r>
            <a:r>
              <a:rPr lang="en-US" altLang="en-US" sz="2400" baseline="-25000" dirty="0">
                <a:latin typeface="+mn-lt"/>
                <a:cs typeface="Courier New" pitchFamily="49" charset="0"/>
              </a:rPr>
              <a:t> </a:t>
            </a:r>
            <a:r>
              <a:rPr lang="en-US" altLang="en-US" sz="2400" dirty="0">
                <a:latin typeface="+mn-lt"/>
                <a:cs typeface="Courier New" pitchFamily="49" charset="0"/>
                <a:sym typeface="Symbol" pitchFamily="18" charset="2"/>
              </a:rPr>
              <a:t>180°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en-US" sz="2400" dirty="0">
                <a:latin typeface="+mn-lt"/>
                <a:cs typeface="Courier New" pitchFamily="49" charset="0"/>
                <a:sym typeface="Symbol" pitchFamily="18" charset="2"/>
              </a:rPr>
              <a:t>               </a:t>
            </a:r>
            <a:r>
              <a:rPr lang="en-US" altLang="en-US" sz="2400" dirty="0">
                <a:latin typeface="+mn-lt"/>
                <a:cs typeface="Courier New" pitchFamily="49" charset="0"/>
              </a:rPr>
              <a:t>                         - 4.5225 = - 6</a:t>
            </a:r>
            <a:r>
              <a:rPr lang="en-US" altLang="en-US" sz="2400" i="1" dirty="0">
                <a:solidFill>
                  <a:srgbClr val="FF0000"/>
                </a:solidFill>
                <a:latin typeface="+mn-lt"/>
                <a:cs typeface="Courier New" pitchFamily="49" charset="0"/>
              </a:rPr>
              <a:t>f</a:t>
            </a:r>
            <a:endParaRPr lang="en-US" altLang="en-US" sz="2400" dirty="0">
              <a:solidFill>
                <a:srgbClr val="FF0000"/>
              </a:solidFill>
              <a:latin typeface="+mn-lt"/>
              <a:cs typeface="Courier New" pitchFamily="49" charset="0"/>
              <a:sym typeface="Symbol" pitchFamily="18" charset="2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en-US" sz="2400" i="1" dirty="0">
                <a:latin typeface="+mn-lt"/>
                <a:cs typeface="Courier New" pitchFamily="49" charset="0"/>
                <a:sym typeface="Symbol" pitchFamily="18" charset="2"/>
              </a:rPr>
              <a:t>                                                   </a:t>
            </a:r>
            <a:r>
              <a:rPr lang="en-US" altLang="en-US" sz="2400" i="1" baseline="-25000" dirty="0">
                <a:latin typeface="+mn-lt"/>
                <a:cs typeface="Courier New" pitchFamily="49" charset="0"/>
                <a:sym typeface="Symbol" pitchFamily="18" charset="2"/>
              </a:rPr>
              <a:t> </a:t>
            </a:r>
            <a:r>
              <a:rPr lang="en-US" altLang="en-US" sz="2400" i="1" dirty="0">
                <a:latin typeface="+mn-lt"/>
                <a:cs typeface="Courier New" pitchFamily="49" charset="0"/>
                <a:sym typeface="Symbol" pitchFamily="18" charset="2"/>
              </a:rPr>
              <a:t> </a:t>
            </a:r>
            <a:r>
              <a:rPr lang="en-US" altLang="en-US" sz="2400" i="1" dirty="0">
                <a:solidFill>
                  <a:srgbClr val="FF0000"/>
                </a:solidFill>
                <a:latin typeface="+mn-lt"/>
                <a:cs typeface="Courier New" pitchFamily="49" charset="0"/>
                <a:sym typeface="Symbol" pitchFamily="18" charset="2"/>
              </a:rPr>
              <a:t>f</a:t>
            </a:r>
            <a:r>
              <a:rPr lang="en-US" altLang="en-US" sz="2400" dirty="0">
                <a:latin typeface="+mn-lt"/>
                <a:cs typeface="Courier New" pitchFamily="49" charset="0"/>
                <a:sym typeface="Symbol" pitchFamily="18" charset="2"/>
              </a:rPr>
              <a:t> = - 4.5225 </a:t>
            </a:r>
            <a:r>
              <a:rPr lang="en-US" altLang="en-US" sz="2400" i="1" dirty="0">
                <a:latin typeface="+mn-lt"/>
                <a:cs typeface="Courier New" pitchFamily="49" charset="0"/>
                <a:sym typeface="Symbol" pitchFamily="18" charset="2"/>
              </a:rPr>
              <a:t>/</a:t>
            </a:r>
            <a:r>
              <a:rPr lang="en-US" altLang="en-US" sz="2400" dirty="0">
                <a:latin typeface="+mn-lt"/>
                <a:cs typeface="Courier New" pitchFamily="49" charset="0"/>
                <a:sym typeface="Symbol" pitchFamily="18" charset="2"/>
              </a:rPr>
              <a:t> - 6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en-US" sz="2400" i="1" dirty="0">
                <a:latin typeface="+mn-lt"/>
                <a:cs typeface="Courier New" pitchFamily="49" charset="0"/>
                <a:sym typeface="Symbol" pitchFamily="18" charset="2"/>
              </a:rPr>
              <a:t>                                                  </a:t>
            </a:r>
            <a:r>
              <a:rPr lang="en-US" altLang="en-US" sz="2400" i="1" baseline="-25000" dirty="0">
                <a:latin typeface="+mn-lt"/>
                <a:cs typeface="Courier New" pitchFamily="49" charset="0"/>
                <a:sym typeface="Symbol" pitchFamily="18" charset="2"/>
              </a:rPr>
              <a:t> </a:t>
            </a:r>
            <a:r>
              <a:rPr lang="en-US" altLang="en-US" sz="2400" i="1" dirty="0">
                <a:latin typeface="+mn-lt"/>
                <a:cs typeface="Courier New" pitchFamily="49" charset="0"/>
                <a:sym typeface="Symbol" pitchFamily="18" charset="2"/>
              </a:rPr>
              <a:t>  </a:t>
            </a:r>
            <a:r>
              <a:rPr lang="en-US" altLang="en-US" sz="2400" i="1" dirty="0">
                <a:solidFill>
                  <a:srgbClr val="FF0000"/>
                </a:solidFill>
                <a:latin typeface="+mn-lt"/>
                <a:cs typeface="Courier New" pitchFamily="49" charset="0"/>
                <a:sym typeface="Symbol" pitchFamily="18" charset="2"/>
              </a:rPr>
              <a:t>f</a:t>
            </a:r>
            <a:r>
              <a:rPr lang="en-US" altLang="en-US" sz="2400" dirty="0">
                <a:latin typeface="+mn-lt"/>
                <a:cs typeface="Courier New" pitchFamily="49" charset="0"/>
                <a:sym typeface="Symbol" pitchFamily="18" charset="2"/>
              </a:rPr>
              <a:t> = 0.75 N.</a:t>
            </a:r>
            <a:endParaRPr lang="en-US" altLang="en-US" sz="2400" dirty="0">
              <a:latin typeface="+mn-lt"/>
              <a:cs typeface="Courier New" pitchFamily="49" charset="0"/>
              <a:sym typeface="Symbol" pitchFamily="18" charset="2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>
                <a:solidFill>
                  <a:srgbClr val="000000"/>
                </a:solidFill>
              </a:rPr>
              <a:t>Topic 2: Mechanics</a:t>
            </a:r>
            <a:br>
              <a:rPr lang="en-US" altLang="en-US" sz="2800" b="1" kern="0" smtClean="0">
                <a:solidFill>
                  <a:srgbClr val="000000"/>
                </a:solidFill>
              </a:rPr>
            </a:br>
            <a:r>
              <a:rPr lang="en-US" altLang="en-US" sz="2800" kern="0" smtClean="0">
                <a:solidFill>
                  <a:srgbClr val="000000"/>
                </a:solidFill>
              </a:rPr>
              <a:t>2.4 – Momentum and impulse</a:t>
            </a:r>
            <a:endParaRPr lang="en-US" altLang="en-US" sz="2400" kern="0" dirty="0" smtClean="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13" name="Rectangle 5" descr="Oak"/>
          <p:cNvSpPr>
            <a:spLocks noChangeArrowheads="1"/>
          </p:cNvSpPr>
          <p:nvPr/>
        </p:nvSpPr>
        <p:spPr bwMode="auto">
          <a:xfrm>
            <a:off x="5510213" y="844550"/>
            <a:ext cx="3633787" cy="117475"/>
          </a:xfrm>
          <a:prstGeom prst="rect">
            <a:avLst/>
          </a:prstGeom>
          <a:blipFill dpi="0" rotWithShape="1">
            <a:blip r:embed="rId7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altLang="en-US" sz="2400">
              <a:latin typeface="+mn-lt"/>
            </a:endParaRPr>
          </a:p>
        </p:txBody>
      </p:sp>
      <p:sp>
        <p:nvSpPr>
          <p:cNvPr id="15" name="Rectangle 6" descr="Medium wood"/>
          <p:cNvSpPr>
            <a:spLocks noChangeArrowheads="1"/>
          </p:cNvSpPr>
          <p:nvPr/>
        </p:nvSpPr>
        <p:spPr bwMode="auto">
          <a:xfrm>
            <a:off x="5667375" y="190500"/>
            <a:ext cx="655638" cy="655638"/>
          </a:xfrm>
          <a:prstGeom prst="rect">
            <a:avLst/>
          </a:prstGeom>
          <a:blipFill dpi="0" rotWithShape="1">
            <a:blip r:embed="rId8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altLang="en-US" sz="2400">
              <a:latin typeface="+mn-lt"/>
            </a:endParaRPr>
          </a:p>
        </p:txBody>
      </p:sp>
      <p:sp>
        <p:nvSpPr>
          <p:cNvPr id="16" name="Line 7"/>
          <p:cNvSpPr>
            <a:spLocks noChangeShapeType="1"/>
          </p:cNvSpPr>
          <p:nvPr/>
        </p:nvSpPr>
        <p:spPr bwMode="auto">
          <a:xfrm>
            <a:off x="5667375" y="403225"/>
            <a:ext cx="334963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sp>
        <p:nvSpPr>
          <p:cNvPr id="17" name="Line 8"/>
          <p:cNvSpPr>
            <a:spLocks noChangeShapeType="1"/>
          </p:cNvSpPr>
          <p:nvPr/>
        </p:nvSpPr>
        <p:spPr bwMode="auto">
          <a:xfrm>
            <a:off x="5821363" y="403225"/>
            <a:ext cx="182562" cy="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6003925" y="1004888"/>
            <a:ext cx="2320925" cy="461962"/>
            <a:chOff x="3767" y="633"/>
            <a:chExt cx="1462" cy="291"/>
          </a:xfrm>
        </p:grpSpPr>
        <p:sp>
          <p:nvSpPr>
            <p:cNvPr id="19" name="Line 13"/>
            <p:cNvSpPr>
              <a:spLocks noChangeShapeType="1"/>
            </p:cNvSpPr>
            <p:nvPr/>
          </p:nvSpPr>
          <p:spPr bwMode="auto">
            <a:xfrm>
              <a:off x="3767" y="652"/>
              <a:ext cx="146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+mn-lt"/>
              </a:endParaRPr>
            </a:p>
          </p:txBody>
        </p:sp>
        <p:sp>
          <p:nvSpPr>
            <p:cNvPr id="20" name="Text Box 14"/>
            <p:cNvSpPr txBox="1">
              <a:spLocks noChangeArrowheads="1"/>
            </p:cNvSpPr>
            <p:nvPr/>
          </p:nvSpPr>
          <p:spPr bwMode="auto">
            <a:xfrm>
              <a:off x="4338" y="633"/>
              <a:ext cx="21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 i="1" dirty="0">
                  <a:solidFill>
                    <a:schemeClr val="accent2"/>
                  </a:solidFill>
                  <a:latin typeface="+mn-lt"/>
                </a:rPr>
                <a:t>s</a:t>
              </a: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4986338" y="488950"/>
            <a:ext cx="1004887" cy="461963"/>
            <a:chOff x="3141" y="308"/>
            <a:chExt cx="633" cy="291"/>
          </a:xfrm>
        </p:grpSpPr>
        <p:sp>
          <p:nvSpPr>
            <p:cNvPr id="22" name="Line 16"/>
            <p:cNvSpPr>
              <a:spLocks noChangeShapeType="1"/>
            </p:cNvSpPr>
            <p:nvPr/>
          </p:nvSpPr>
          <p:spPr bwMode="auto">
            <a:xfrm flipH="1">
              <a:off x="3304" y="523"/>
              <a:ext cx="470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+mn-lt"/>
              </a:endParaRPr>
            </a:p>
          </p:txBody>
        </p:sp>
        <p:sp>
          <p:nvSpPr>
            <p:cNvPr id="23" name="Text Box 17"/>
            <p:cNvSpPr txBox="1">
              <a:spLocks noChangeArrowheads="1"/>
            </p:cNvSpPr>
            <p:nvPr/>
          </p:nvSpPr>
          <p:spPr bwMode="auto">
            <a:xfrm>
              <a:off x="3141" y="308"/>
              <a:ext cx="18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 b="1" dirty="0">
                  <a:solidFill>
                    <a:srgbClr val="FF3300"/>
                  </a:solidFill>
                  <a:latin typeface="+mn-lt"/>
                </a:rPr>
                <a:t>f</a:t>
              </a:r>
            </a:p>
          </p:txBody>
        </p:sp>
      </p:grp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3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3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73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73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73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73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730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730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730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730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730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730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730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730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730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730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5" grpId="1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4619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i="1">
                <a:solidFill>
                  <a:schemeClr val="accent2"/>
                </a:solidFill>
                <a:latin typeface="Arial" charset="0"/>
              </a:rPr>
              <a:t>Quantitatively analysing inelastic collisions</a:t>
            </a:r>
            <a:r>
              <a:rPr lang="en-US" sz="2400" i="1">
                <a:solidFill>
                  <a:srgbClr val="333399"/>
                </a:solidFill>
                <a:latin typeface="Arial" charset="0"/>
              </a:rPr>
              <a:t> </a:t>
            </a:r>
          </a:p>
        </p:txBody>
      </p:sp>
      <p:sp>
        <p:nvSpPr>
          <p:cNvPr id="473092" name="Rectangle 4"/>
          <p:cNvSpPr>
            <a:spLocks noChangeArrowheads="1"/>
          </p:cNvSpPr>
          <p:nvPr/>
        </p:nvSpPr>
        <p:spPr bwMode="auto">
          <a:xfrm>
            <a:off x="671513" y="1982788"/>
            <a:ext cx="7797800" cy="487521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altLang="en-US" sz="2400" dirty="0">
                <a:latin typeface="+mn-lt"/>
                <a:sym typeface="Symbol" pitchFamily="18" charset="2"/>
              </a:rPr>
              <a:t>EXAMPLE: Suppose a .020-kg bullet traveling horizontally at 300. m/s strikes a 4.0-kg block of wood resting on a wood floor. The block/bullet combo slides 6 m before coming to a stop. Find the dynamic friction coefficient  </a:t>
            </a:r>
            <a:r>
              <a:rPr lang="en-US" altLang="en-US" sz="2400" i="1" dirty="0">
                <a:solidFill>
                  <a:srgbClr val="000000"/>
                </a:solidFill>
                <a:latin typeface="Arial"/>
                <a:sym typeface="Symbol" pitchFamily="18" charset="2"/>
              </a:rPr>
              <a:t>µ</a:t>
            </a:r>
            <a:r>
              <a:rPr lang="en-US" altLang="en-US" sz="2400" baseline="-25000" dirty="0">
                <a:solidFill>
                  <a:srgbClr val="000000"/>
                </a:solidFill>
                <a:latin typeface="Arial"/>
                <a:sym typeface="Symbol" pitchFamily="18" charset="2"/>
              </a:rPr>
              <a:t>d</a:t>
            </a:r>
            <a:r>
              <a:rPr lang="en-US" altLang="en-US" sz="2400" dirty="0">
                <a:latin typeface="+mn-lt"/>
                <a:sym typeface="Symbol" pitchFamily="18" charset="2"/>
              </a:rPr>
              <a:t> between the block and the floor.</a:t>
            </a:r>
          </a:p>
          <a:p>
            <a:pPr>
              <a:spcBef>
                <a:spcPct val="20000"/>
              </a:spcBef>
              <a:defRPr/>
            </a:pPr>
            <a:r>
              <a:rPr lang="en-US" altLang="en-US" sz="2400" dirty="0">
                <a:latin typeface="+mn-lt"/>
                <a:sym typeface="Symbol" pitchFamily="18" charset="2"/>
              </a:rPr>
              <a:t>SOLUTION: Use </a:t>
            </a:r>
            <a:r>
              <a:rPr lang="en-US" altLang="en-US" sz="2400" i="1" dirty="0">
                <a:solidFill>
                  <a:srgbClr val="FF0000"/>
                </a:solidFill>
                <a:latin typeface="+mn-lt"/>
                <a:sym typeface="Symbol" pitchFamily="18" charset="2"/>
              </a:rPr>
              <a:t>f</a:t>
            </a:r>
            <a:r>
              <a:rPr lang="en-US" altLang="en-US" sz="2400" i="1" dirty="0">
                <a:latin typeface="+mn-lt"/>
                <a:sym typeface="Symbol" pitchFamily="18" charset="2"/>
              </a:rPr>
              <a:t> </a:t>
            </a:r>
            <a:r>
              <a:rPr lang="en-US" altLang="en-US" sz="2400" dirty="0">
                <a:latin typeface="+mn-lt"/>
                <a:sym typeface="Symbol" pitchFamily="18" charset="2"/>
              </a:rPr>
              <a:t>= </a:t>
            </a:r>
            <a:r>
              <a:rPr lang="en-US" altLang="en-US" sz="2400" i="1" dirty="0">
                <a:latin typeface="+mn-lt"/>
                <a:sym typeface="Symbol" pitchFamily="18" charset="2"/>
              </a:rPr>
              <a:t>µ</a:t>
            </a:r>
            <a:r>
              <a:rPr lang="en-US" altLang="en-US" sz="2400" baseline="-25000" dirty="0" err="1">
                <a:latin typeface="+mn-lt"/>
                <a:sym typeface="Symbol" pitchFamily="18" charset="2"/>
              </a:rPr>
              <a:t>d</a:t>
            </a:r>
            <a:r>
              <a:rPr lang="en-US" altLang="en-US" sz="2400" i="1" dirty="0" err="1">
                <a:solidFill>
                  <a:srgbClr val="009999"/>
                </a:solidFill>
                <a:latin typeface="+mn-lt"/>
                <a:sym typeface="Symbol" pitchFamily="18" charset="2"/>
              </a:rPr>
              <a:t>R</a:t>
            </a:r>
            <a:r>
              <a:rPr lang="en-US" altLang="en-US" sz="2400" dirty="0">
                <a:latin typeface="+mn-lt"/>
                <a:sym typeface="Symbol" pitchFamily="18" charset="2"/>
              </a:rPr>
              <a:t>:</a:t>
            </a:r>
            <a:endParaRPr lang="en-US" altLang="en-US" sz="2400" dirty="0">
              <a:latin typeface="+mn-lt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en-US" sz="2400" dirty="0">
                <a:solidFill>
                  <a:srgbClr val="000000"/>
                </a:solidFill>
                <a:latin typeface="Arial"/>
                <a:sym typeface="Symbol" pitchFamily="18" charset="2"/>
              </a:rPr>
              <a:t></a:t>
            </a:r>
            <a:r>
              <a:rPr lang="en-US" altLang="en-US" sz="2400" dirty="0">
                <a:latin typeface="Arial" charset="0"/>
                <a:sym typeface="Symbol"/>
              </a:rPr>
              <a:t>Make a free-body diagram to                                                 find </a:t>
            </a:r>
            <a:r>
              <a:rPr lang="en-US" altLang="en-US" sz="2400" i="1" dirty="0">
                <a:solidFill>
                  <a:srgbClr val="009999"/>
                </a:solidFill>
                <a:latin typeface="Arial" charset="0"/>
                <a:sym typeface="Symbol"/>
              </a:rPr>
              <a:t>R</a:t>
            </a:r>
            <a:r>
              <a:rPr lang="en-US" altLang="en-US" sz="2400" dirty="0">
                <a:latin typeface="Arial" charset="0"/>
                <a:sym typeface="Symbol"/>
              </a:rPr>
              <a:t>:</a:t>
            </a:r>
            <a:endParaRPr lang="en-US" altLang="en-US" sz="2400" i="1" baseline="-25000" dirty="0">
              <a:latin typeface="+mn-lt"/>
            </a:endParaRPr>
          </a:p>
          <a:p>
            <a:pPr>
              <a:spcBef>
                <a:spcPct val="20000"/>
              </a:spcBef>
              <a:buFont typeface="Symbol" pitchFamily="18" charset="2"/>
              <a:buNone/>
              <a:defRPr/>
            </a:pPr>
            <a:r>
              <a:rPr lang="en-US" altLang="en-US" sz="2400" dirty="0">
                <a:solidFill>
                  <a:srgbClr val="000000"/>
                </a:solidFill>
                <a:latin typeface="Arial"/>
                <a:sym typeface="Symbol" pitchFamily="18" charset="2"/>
              </a:rPr>
              <a:t></a:t>
            </a:r>
            <a:r>
              <a:rPr lang="en-US" altLang="en-US" sz="2400" dirty="0">
                <a:latin typeface="Arial" charset="0"/>
                <a:sym typeface="Symbol"/>
              </a:rPr>
              <a:t>Note that </a:t>
            </a:r>
            <a:r>
              <a:rPr lang="en-US" altLang="en-US" sz="2400" i="1" dirty="0">
                <a:solidFill>
                  <a:srgbClr val="009999"/>
                </a:solidFill>
                <a:latin typeface="Arial" charset="0"/>
                <a:sym typeface="Symbol"/>
              </a:rPr>
              <a:t>R</a:t>
            </a:r>
            <a:r>
              <a:rPr lang="en-US" altLang="en-US" sz="2400" dirty="0">
                <a:latin typeface="Arial" charset="0"/>
                <a:sym typeface="Symbol"/>
              </a:rPr>
              <a:t> = </a:t>
            </a:r>
            <a:r>
              <a:rPr lang="en-US" altLang="en-US" sz="2400" i="1" dirty="0">
                <a:latin typeface="Arial" charset="0"/>
                <a:sym typeface="Symbol"/>
              </a:rPr>
              <a:t>W = mg</a:t>
            </a:r>
            <a:r>
              <a:rPr lang="en-US" altLang="en-US" sz="2400" dirty="0">
                <a:latin typeface="Arial" charset="0"/>
                <a:sym typeface="Symbol"/>
              </a:rPr>
              <a:t> </a:t>
            </a:r>
          </a:p>
          <a:p>
            <a:pPr>
              <a:spcBef>
                <a:spcPct val="20000"/>
              </a:spcBef>
              <a:buFont typeface="Symbol" pitchFamily="18" charset="2"/>
              <a:buNone/>
              <a:defRPr/>
            </a:pPr>
            <a:r>
              <a:rPr lang="en-US" altLang="en-US" sz="2400" dirty="0">
                <a:latin typeface="Arial" charset="0"/>
                <a:sym typeface="Symbol"/>
              </a:rPr>
              <a:t>                             = (4.00 + 0.020)(10) = 40.2 N.</a:t>
            </a:r>
          </a:p>
          <a:p>
            <a:pPr>
              <a:spcBef>
                <a:spcPct val="20000"/>
              </a:spcBef>
              <a:buFont typeface="Symbol" pitchFamily="18" charset="2"/>
              <a:buNone/>
              <a:defRPr/>
            </a:pPr>
            <a:r>
              <a:rPr lang="en-US" altLang="en-US" sz="2400" dirty="0">
                <a:solidFill>
                  <a:srgbClr val="000000"/>
                </a:solidFill>
                <a:latin typeface="Arial"/>
                <a:sym typeface="Symbol" pitchFamily="18" charset="2"/>
              </a:rPr>
              <a:t></a:t>
            </a:r>
            <a:r>
              <a:rPr lang="en-US" altLang="en-US" sz="2400" dirty="0">
                <a:latin typeface="Arial" charset="0"/>
                <a:sym typeface="Symbol"/>
              </a:rPr>
              <a:t>Thus</a:t>
            </a:r>
          </a:p>
          <a:p>
            <a:pPr>
              <a:spcBef>
                <a:spcPct val="20000"/>
              </a:spcBef>
              <a:defRPr/>
            </a:pPr>
            <a:r>
              <a:rPr lang="en-US" altLang="en-US" sz="2400" i="1" dirty="0">
                <a:solidFill>
                  <a:srgbClr val="000000"/>
                </a:solidFill>
                <a:latin typeface="Arial"/>
                <a:sym typeface="Symbol" pitchFamily="18" charset="2"/>
              </a:rPr>
              <a:t>                    µ</a:t>
            </a:r>
            <a:r>
              <a:rPr lang="en-US" altLang="en-US" sz="2400" baseline="-25000" dirty="0">
                <a:solidFill>
                  <a:srgbClr val="000000"/>
                </a:solidFill>
                <a:latin typeface="Arial"/>
                <a:sym typeface="Symbol" pitchFamily="18" charset="2"/>
              </a:rPr>
              <a:t>d</a:t>
            </a:r>
            <a:r>
              <a:rPr lang="en-US" altLang="en-US" sz="2400" dirty="0">
                <a:solidFill>
                  <a:srgbClr val="000000"/>
                </a:solidFill>
                <a:latin typeface="Arial"/>
                <a:sym typeface="Symbol" pitchFamily="18" charset="2"/>
              </a:rPr>
              <a:t> = </a:t>
            </a:r>
            <a:r>
              <a:rPr lang="en-US" altLang="en-US" sz="2400" i="1" dirty="0">
                <a:solidFill>
                  <a:srgbClr val="FF0000"/>
                </a:solidFill>
                <a:latin typeface="Arial"/>
                <a:sym typeface="Symbol" pitchFamily="18" charset="2"/>
              </a:rPr>
              <a:t>f</a:t>
            </a:r>
            <a:r>
              <a:rPr lang="en-US" altLang="en-US" sz="2400" i="1" dirty="0">
                <a:solidFill>
                  <a:srgbClr val="000000"/>
                </a:solidFill>
                <a:latin typeface="Arial"/>
                <a:sym typeface="Symbol" pitchFamily="18" charset="2"/>
              </a:rPr>
              <a:t> / </a:t>
            </a:r>
            <a:r>
              <a:rPr lang="en-US" altLang="en-US" sz="2400" i="1" dirty="0">
                <a:solidFill>
                  <a:srgbClr val="009999"/>
                </a:solidFill>
                <a:latin typeface="Arial"/>
                <a:sym typeface="Symbol" pitchFamily="18" charset="2"/>
              </a:rPr>
              <a:t>R</a:t>
            </a:r>
            <a:r>
              <a:rPr lang="en-US" altLang="en-US" sz="2400" i="1" dirty="0">
                <a:solidFill>
                  <a:srgbClr val="000000"/>
                </a:solidFill>
                <a:latin typeface="Arial"/>
                <a:sym typeface="Symbol" pitchFamily="18" charset="2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Arial"/>
                <a:sym typeface="Symbol" pitchFamily="18" charset="2"/>
              </a:rPr>
              <a:t>= 0.75 </a:t>
            </a:r>
            <a:r>
              <a:rPr lang="en-US" altLang="en-US" sz="2400" i="1" dirty="0">
                <a:solidFill>
                  <a:srgbClr val="000000"/>
                </a:solidFill>
                <a:latin typeface="Arial"/>
                <a:sym typeface="Symbol" pitchFamily="18" charset="2"/>
              </a:rPr>
              <a:t>/</a:t>
            </a:r>
            <a:r>
              <a:rPr lang="en-US" altLang="en-US" sz="2400" dirty="0">
                <a:solidFill>
                  <a:srgbClr val="000000"/>
                </a:solidFill>
                <a:latin typeface="Arial"/>
                <a:sym typeface="Symbol" pitchFamily="18" charset="2"/>
              </a:rPr>
              <a:t>  40.2 = 0.19.</a:t>
            </a:r>
            <a:endParaRPr lang="en-US" altLang="en-US" sz="2400" i="1" dirty="0">
              <a:latin typeface="+mn-lt"/>
              <a:cs typeface="Courier New" pitchFamily="49" charset="0"/>
              <a:sym typeface="Symbol" pitchFamily="18" charset="2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>
                <a:solidFill>
                  <a:srgbClr val="000000"/>
                </a:solidFill>
              </a:rPr>
              <a:t>Topic 2: Mechanics</a:t>
            </a:r>
            <a:br>
              <a:rPr lang="en-US" altLang="en-US" sz="2800" b="1" kern="0" smtClean="0">
                <a:solidFill>
                  <a:srgbClr val="000000"/>
                </a:solidFill>
              </a:rPr>
            </a:br>
            <a:r>
              <a:rPr lang="en-US" altLang="en-US" sz="2800" kern="0" smtClean="0">
                <a:solidFill>
                  <a:srgbClr val="000000"/>
                </a:solidFill>
              </a:rPr>
              <a:t>2.4 – Momentum and impulse</a:t>
            </a:r>
            <a:endParaRPr lang="en-US" altLang="en-US" sz="2400" kern="0" dirty="0" smtClean="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13" name="Rectangle 5" descr="Oak"/>
          <p:cNvSpPr>
            <a:spLocks noChangeArrowheads="1"/>
          </p:cNvSpPr>
          <p:nvPr/>
        </p:nvSpPr>
        <p:spPr bwMode="auto">
          <a:xfrm>
            <a:off x="5510213" y="844550"/>
            <a:ext cx="3633787" cy="117475"/>
          </a:xfrm>
          <a:prstGeom prst="rect">
            <a:avLst/>
          </a:prstGeom>
          <a:blipFill dpi="0" rotWithShape="1">
            <a:blip r:embed="rId8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altLang="en-US" sz="2400">
              <a:latin typeface="+mn-lt"/>
            </a:endParaRPr>
          </a:p>
        </p:txBody>
      </p:sp>
      <p:sp>
        <p:nvSpPr>
          <p:cNvPr id="15" name="Rectangle 6" descr="Medium wood"/>
          <p:cNvSpPr>
            <a:spLocks noChangeArrowheads="1"/>
          </p:cNvSpPr>
          <p:nvPr/>
        </p:nvSpPr>
        <p:spPr bwMode="auto">
          <a:xfrm>
            <a:off x="5667375" y="190500"/>
            <a:ext cx="655638" cy="655638"/>
          </a:xfrm>
          <a:prstGeom prst="rect">
            <a:avLst/>
          </a:prstGeom>
          <a:blipFill dpi="0" rotWithShape="1">
            <a:blip r:embed="rId9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altLang="en-US" sz="2400">
              <a:latin typeface="+mn-lt"/>
            </a:endParaRPr>
          </a:p>
        </p:txBody>
      </p:sp>
      <p:sp>
        <p:nvSpPr>
          <p:cNvPr id="16" name="Line 7"/>
          <p:cNvSpPr>
            <a:spLocks noChangeShapeType="1"/>
          </p:cNvSpPr>
          <p:nvPr/>
        </p:nvSpPr>
        <p:spPr bwMode="auto">
          <a:xfrm>
            <a:off x="5667375" y="403225"/>
            <a:ext cx="334963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sp>
        <p:nvSpPr>
          <p:cNvPr id="17" name="Line 8"/>
          <p:cNvSpPr>
            <a:spLocks noChangeShapeType="1"/>
          </p:cNvSpPr>
          <p:nvPr/>
        </p:nvSpPr>
        <p:spPr bwMode="auto">
          <a:xfrm>
            <a:off x="5821363" y="403225"/>
            <a:ext cx="182562" cy="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6003925" y="1004888"/>
            <a:ext cx="2320925" cy="461962"/>
            <a:chOff x="3767" y="633"/>
            <a:chExt cx="1462" cy="291"/>
          </a:xfrm>
        </p:grpSpPr>
        <p:sp>
          <p:nvSpPr>
            <p:cNvPr id="19" name="Line 13"/>
            <p:cNvSpPr>
              <a:spLocks noChangeShapeType="1"/>
            </p:cNvSpPr>
            <p:nvPr/>
          </p:nvSpPr>
          <p:spPr bwMode="auto">
            <a:xfrm>
              <a:off x="3767" y="652"/>
              <a:ext cx="146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+mn-lt"/>
              </a:endParaRPr>
            </a:p>
          </p:txBody>
        </p:sp>
        <p:sp>
          <p:nvSpPr>
            <p:cNvPr id="20" name="Text Box 14"/>
            <p:cNvSpPr txBox="1">
              <a:spLocks noChangeArrowheads="1"/>
            </p:cNvSpPr>
            <p:nvPr/>
          </p:nvSpPr>
          <p:spPr bwMode="auto">
            <a:xfrm>
              <a:off x="4338" y="633"/>
              <a:ext cx="21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 i="1" dirty="0">
                  <a:solidFill>
                    <a:schemeClr val="accent2"/>
                  </a:solidFill>
                  <a:latin typeface="+mn-lt"/>
                </a:rPr>
                <a:t>s</a:t>
              </a: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4986338" y="488950"/>
            <a:ext cx="1004887" cy="461963"/>
            <a:chOff x="3141" y="308"/>
            <a:chExt cx="633" cy="291"/>
          </a:xfrm>
        </p:grpSpPr>
        <p:sp>
          <p:nvSpPr>
            <p:cNvPr id="22" name="Line 16"/>
            <p:cNvSpPr>
              <a:spLocks noChangeShapeType="1"/>
            </p:cNvSpPr>
            <p:nvPr/>
          </p:nvSpPr>
          <p:spPr bwMode="auto">
            <a:xfrm flipH="1">
              <a:off x="3304" y="523"/>
              <a:ext cx="470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+mn-lt"/>
              </a:endParaRPr>
            </a:p>
          </p:txBody>
        </p:sp>
        <p:sp>
          <p:nvSpPr>
            <p:cNvPr id="23" name="Text Box 17"/>
            <p:cNvSpPr txBox="1">
              <a:spLocks noChangeArrowheads="1"/>
            </p:cNvSpPr>
            <p:nvPr/>
          </p:nvSpPr>
          <p:spPr bwMode="auto">
            <a:xfrm>
              <a:off x="3141" y="308"/>
              <a:ext cx="18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 b="1" dirty="0">
                  <a:solidFill>
                    <a:srgbClr val="FF3300"/>
                  </a:solidFill>
                  <a:latin typeface="+mn-lt"/>
                </a:rPr>
                <a:t>f</a:t>
              </a:r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4986338" y="4197350"/>
            <a:ext cx="4157662" cy="771525"/>
            <a:chOff x="5138738" y="342900"/>
            <a:chExt cx="4157662" cy="771525"/>
          </a:xfrm>
        </p:grpSpPr>
        <p:sp>
          <p:nvSpPr>
            <p:cNvPr id="18" name="Rectangle 5" descr="Oak"/>
            <p:cNvSpPr>
              <a:spLocks noChangeArrowheads="1"/>
            </p:cNvSpPr>
            <p:nvPr/>
          </p:nvSpPr>
          <p:spPr bwMode="auto">
            <a:xfrm>
              <a:off x="5662613" y="996950"/>
              <a:ext cx="3633787" cy="117475"/>
            </a:xfrm>
            <a:prstGeom prst="rect">
              <a:avLst/>
            </a:prstGeom>
            <a:blipFill dpi="0" rotWithShape="1">
              <a:blip r:embed="rId8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altLang="en-US" sz="2400">
                <a:latin typeface="+mn-lt"/>
              </a:endParaRPr>
            </a:p>
          </p:txBody>
        </p:sp>
        <p:sp>
          <p:nvSpPr>
            <p:cNvPr id="21" name="Rectangle 6" descr="Medium wood"/>
            <p:cNvSpPr>
              <a:spLocks noChangeArrowheads="1"/>
            </p:cNvSpPr>
            <p:nvPr/>
          </p:nvSpPr>
          <p:spPr bwMode="auto">
            <a:xfrm>
              <a:off x="5819775" y="342900"/>
              <a:ext cx="655638" cy="655638"/>
            </a:xfrm>
            <a:prstGeom prst="rect">
              <a:avLst/>
            </a:prstGeom>
            <a:blipFill dpi="0" rotWithShape="1">
              <a:blip r:embed="rId9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altLang="en-US" sz="2400">
                <a:latin typeface="+mn-lt"/>
              </a:endParaRPr>
            </a:p>
          </p:txBody>
        </p:sp>
        <p:sp>
          <p:nvSpPr>
            <p:cNvPr id="24" name="Line 7"/>
            <p:cNvSpPr>
              <a:spLocks noChangeShapeType="1"/>
            </p:cNvSpPr>
            <p:nvPr/>
          </p:nvSpPr>
          <p:spPr bwMode="auto">
            <a:xfrm>
              <a:off x="5819775" y="555625"/>
              <a:ext cx="334963" cy="0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+mn-lt"/>
              </a:endParaRPr>
            </a:p>
          </p:txBody>
        </p:sp>
        <p:sp>
          <p:nvSpPr>
            <p:cNvPr id="25" name="Line 8"/>
            <p:cNvSpPr>
              <a:spLocks noChangeShapeType="1"/>
            </p:cNvSpPr>
            <p:nvPr/>
          </p:nvSpPr>
          <p:spPr bwMode="auto">
            <a:xfrm>
              <a:off x="5973763" y="555625"/>
              <a:ext cx="182562" cy="0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+mn-lt"/>
              </a:endParaRPr>
            </a:p>
          </p:txBody>
        </p:sp>
        <p:grpSp>
          <p:nvGrpSpPr>
            <p:cNvPr id="50198" name="Group 18"/>
            <p:cNvGrpSpPr>
              <a:grpSpLocks/>
            </p:cNvGrpSpPr>
            <p:nvPr/>
          </p:nvGrpSpPr>
          <p:grpSpPr bwMode="auto">
            <a:xfrm>
              <a:off x="5138738" y="641351"/>
              <a:ext cx="1004887" cy="461963"/>
              <a:chOff x="3141" y="308"/>
              <a:chExt cx="633" cy="291"/>
            </a:xfrm>
          </p:grpSpPr>
          <p:sp>
            <p:nvSpPr>
              <p:cNvPr id="27" name="Line 16"/>
              <p:cNvSpPr>
                <a:spLocks noChangeShapeType="1"/>
              </p:cNvSpPr>
              <p:nvPr/>
            </p:nvSpPr>
            <p:spPr bwMode="auto">
              <a:xfrm flipH="1">
                <a:off x="3304" y="523"/>
                <a:ext cx="470" cy="0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+mn-lt"/>
                </a:endParaRPr>
              </a:p>
            </p:txBody>
          </p:sp>
          <p:sp>
            <p:nvSpPr>
              <p:cNvPr id="28" name="Text Box 17"/>
              <p:cNvSpPr txBox="1">
                <a:spLocks noChangeArrowheads="1"/>
              </p:cNvSpPr>
              <p:nvPr/>
            </p:nvSpPr>
            <p:spPr bwMode="auto">
              <a:xfrm>
                <a:off x="3141" y="308"/>
                <a:ext cx="181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en-US" sz="2400" b="1" dirty="0">
                    <a:solidFill>
                      <a:srgbClr val="FF3300"/>
                    </a:solidFill>
                    <a:latin typeface="+mn-lt"/>
                  </a:rPr>
                  <a:t>f</a:t>
                </a:r>
              </a:p>
            </p:txBody>
          </p:sp>
        </p:grpSp>
      </p:grp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5964238" y="4573588"/>
            <a:ext cx="676275" cy="900112"/>
            <a:chOff x="5992837" y="4573588"/>
            <a:chExt cx="675251" cy="899538"/>
          </a:xfrm>
        </p:grpSpPr>
        <p:cxnSp>
          <p:nvCxnSpPr>
            <p:cNvPr id="31" name="Straight Arrow Connector 30"/>
            <p:cNvCxnSpPr/>
            <p:nvPr/>
          </p:nvCxnSpPr>
          <p:spPr>
            <a:xfrm rot="5400000">
              <a:off x="5543861" y="5022564"/>
              <a:ext cx="899538" cy="158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6049900" y="4924201"/>
              <a:ext cx="618188" cy="46166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b="1" dirty="0">
                  <a:latin typeface="+mn-lt"/>
                </a:rPr>
                <a:t>W</a:t>
              </a:r>
            </a:p>
          </p:txBody>
        </p:sp>
      </p:grpSp>
      <p:grpSp>
        <p:nvGrpSpPr>
          <p:cNvPr id="7" name="Group 36"/>
          <p:cNvGrpSpPr>
            <a:grpSpLocks/>
          </p:cNvGrpSpPr>
          <p:nvPr/>
        </p:nvGrpSpPr>
        <p:grpSpPr bwMode="auto">
          <a:xfrm>
            <a:off x="6018213" y="3740150"/>
            <a:ext cx="703262" cy="1125538"/>
            <a:chOff x="7369126" y="3641189"/>
            <a:chExt cx="703386" cy="1126208"/>
          </a:xfrm>
        </p:grpSpPr>
        <p:cxnSp>
          <p:nvCxnSpPr>
            <p:cNvPr id="34" name="Straight Arrow Connector 33"/>
            <p:cNvCxnSpPr/>
            <p:nvPr/>
          </p:nvCxnSpPr>
          <p:spPr>
            <a:xfrm rot="5400000">
              <a:off x="6920390" y="4317073"/>
              <a:ext cx="899060" cy="1587"/>
            </a:xfrm>
            <a:prstGeom prst="straightConnector1">
              <a:avLst/>
            </a:prstGeom>
            <a:ln w="57150">
              <a:solidFill>
                <a:srgbClr val="009999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7453278" y="3641189"/>
              <a:ext cx="619234" cy="4622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b="1" dirty="0">
                  <a:solidFill>
                    <a:srgbClr val="009999"/>
                  </a:solidFill>
                  <a:latin typeface="+mn-lt"/>
                </a:rPr>
                <a:t>R</a:t>
              </a:r>
            </a:p>
          </p:txBody>
        </p:sp>
      </p:grp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3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3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73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73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73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73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730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730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730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730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730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730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730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730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5" grpId="1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4619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i="1">
                <a:solidFill>
                  <a:schemeClr val="accent2"/>
                </a:solidFill>
                <a:latin typeface="Arial" charset="0"/>
              </a:rPr>
              <a:t>Quantitatively analysing inelastic collisions</a:t>
            </a:r>
            <a:r>
              <a:rPr lang="en-US" sz="2400" i="1">
                <a:solidFill>
                  <a:srgbClr val="333399"/>
                </a:solidFill>
                <a:latin typeface="Arial" charset="0"/>
              </a:rPr>
              <a:t> </a:t>
            </a:r>
          </a:p>
        </p:txBody>
      </p:sp>
      <p:sp>
        <p:nvSpPr>
          <p:cNvPr id="473092" name="Rectangle 4"/>
          <p:cNvSpPr>
            <a:spLocks noChangeArrowheads="1"/>
          </p:cNvSpPr>
          <p:nvPr/>
        </p:nvSpPr>
        <p:spPr bwMode="auto">
          <a:xfrm>
            <a:off x="671513" y="1982788"/>
            <a:ext cx="7797800" cy="487521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altLang="en-US" sz="2400" dirty="0">
                <a:latin typeface="+mn-lt"/>
                <a:sym typeface="Symbol" pitchFamily="18" charset="2"/>
              </a:rPr>
              <a:t>EXAMPLE: Suppose a .020-kg bullet traveling horizontally at 300. m/s strikes a 4.0-kg block of wood resting on a wood floor. If the bullet penetrates .060 m of the block, find the average force </a:t>
            </a:r>
            <a:r>
              <a:rPr lang="en-US" altLang="en-US" sz="2400" b="1" dirty="0">
                <a:solidFill>
                  <a:srgbClr val="FF0000"/>
                </a:solidFill>
                <a:latin typeface="+mn-lt"/>
                <a:sym typeface="Symbol" pitchFamily="18" charset="2"/>
              </a:rPr>
              <a:t>F</a:t>
            </a:r>
            <a:r>
              <a:rPr lang="en-US" altLang="en-US" sz="2400" dirty="0">
                <a:latin typeface="+mn-lt"/>
                <a:sym typeface="Symbol" pitchFamily="18" charset="2"/>
              </a:rPr>
              <a:t> acting on it during its collision. </a:t>
            </a:r>
          </a:p>
          <a:p>
            <a:pPr>
              <a:spcBef>
                <a:spcPct val="20000"/>
              </a:spcBef>
              <a:defRPr/>
            </a:pPr>
            <a:r>
              <a:rPr lang="en-US" altLang="en-US" sz="2400" dirty="0">
                <a:latin typeface="+mn-lt"/>
                <a:sym typeface="Symbol" pitchFamily="18" charset="2"/>
              </a:rPr>
              <a:t>SOLUTION: Use the work-kinetic energy theorem </a:t>
            </a:r>
            <a:r>
              <a:rPr lang="en-US" altLang="en-US" sz="2400" i="1" dirty="0">
                <a:latin typeface="+mn-lt"/>
                <a:sym typeface="Symbol" pitchFamily="18" charset="2"/>
              </a:rPr>
              <a:t>on only the bullet</a:t>
            </a:r>
            <a:r>
              <a:rPr lang="en-US" altLang="en-US" sz="2400" dirty="0">
                <a:latin typeface="+mn-lt"/>
                <a:sym typeface="Symbol" pitchFamily="18" charset="2"/>
              </a:rPr>
              <a:t>:</a:t>
            </a:r>
            <a:endParaRPr lang="en-US" altLang="en-US" sz="2400" dirty="0">
              <a:latin typeface="+mn-lt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en-US" sz="2400" i="1" dirty="0">
                <a:latin typeface="+mn-lt"/>
              </a:rPr>
              <a:t>                                                </a:t>
            </a:r>
            <a:r>
              <a:rPr lang="en-US" altLang="en-US" sz="2400" dirty="0">
                <a:latin typeface="+mn-lt"/>
                <a:cs typeface="Courier New" pitchFamily="49" charset="0"/>
              </a:rPr>
              <a:t>∆</a:t>
            </a:r>
            <a:r>
              <a:rPr lang="en-US" altLang="en-US" sz="2400" i="1" dirty="0">
                <a:latin typeface="+mn-lt"/>
              </a:rPr>
              <a:t>E</a:t>
            </a:r>
            <a:r>
              <a:rPr lang="en-US" altLang="en-US" sz="2400" baseline="-25000" dirty="0">
                <a:latin typeface="+mn-lt"/>
              </a:rPr>
              <a:t>K</a:t>
            </a:r>
            <a:r>
              <a:rPr lang="en-US" altLang="en-US" sz="2400" dirty="0">
                <a:latin typeface="+mn-lt"/>
                <a:cs typeface="Courier New" pitchFamily="49" charset="0"/>
              </a:rPr>
              <a:t> = </a:t>
            </a:r>
            <a:r>
              <a:rPr lang="en-US" altLang="en-US" sz="2400" i="1" dirty="0">
                <a:latin typeface="+mn-lt"/>
                <a:cs typeface="Courier New" pitchFamily="49" charset="0"/>
              </a:rPr>
              <a:t>W</a:t>
            </a:r>
            <a:endParaRPr lang="en-US" altLang="en-US" sz="2400" i="1" baseline="-25000" dirty="0">
              <a:latin typeface="+mn-lt"/>
            </a:endParaRPr>
          </a:p>
          <a:p>
            <a:pPr>
              <a:spcBef>
                <a:spcPct val="20000"/>
              </a:spcBef>
              <a:buFont typeface="Symbol" pitchFamily="18" charset="2"/>
              <a:buNone/>
              <a:defRPr/>
            </a:pPr>
            <a:r>
              <a:rPr lang="en-US" altLang="en-US" sz="2400" dirty="0">
                <a:latin typeface="+mn-lt"/>
                <a:sym typeface="Symbol" pitchFamily="18" charset="2"/>
              </a:rPr>
              <a:t>                  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  </a:t>
            </a:r>
            <a:r>
              <a:rPr lang="en-US" altLang="en-US" sz="2400" baseline="-25000" dirty="0" smtClean="0">
                <a:latin typeface="+mn-lt"/>
                <a:sym typeface="Symbol" pitchFamily="18" charset="2"/>
              </a:rPr>
              <a:t>  </a:t>
            </a:r>
            <a:r>
              <a:rPr lang="en-US" altLang="en-US" sz="2400" dirty="0" smtClean="0">
                <a:latin typeface="+mn-lt"/>
                <a:cs typeface="Courier New" pitchFamily="49" charset="0"/>
              </a:rPr>
              <a:t>(1/2)</a:t>
            </a:r>
            <a:r>
              <a:rPr lang="en-US" altLang="en-US" sz="2400" i="1" dirty="0" err="1" smtClean="0">
                <a:latin typeface="+mn-lt"/>
                <a:cs typeface="Courier New" pitchFamily="49" charset="0"/>
              </a:rPr>
              <a:t>mv</a:t>
            </a:r>
            <a:r>
              <a:rPr lang="en-US" altLang="en-US" sz="2400" baseline="30000" dirty="0" smtClean="0">
                <a:latin typeface="+mn-lt"/>
                <a:cs typeface="Courier New" pitchFamily="49" charset="0"/>
              </a:rPr>
              <a:t> 2</a:t>
            </a:r>
            <a:r>
              <a:rPr lang="en-US" altLang="en-US" sz="2400" dirty="0" smtClean="0">
                <a:latin typeface="+mn-lt"/>
                <a:cs typeface="Courier New" pitchFamily="49" charset="0"/>
              </a:rPr>
              <a:t> </a:t>
            </a:r>
            <a:r>
              <a:rPr lang="en-US" altLang="en-US" sz="2400" dirty="0">
                <a:latin typeface="+mn-lt"/>
                <a:cs typeface="Courier New" pitchFamily="49" charset="0"/>
              </a:rPr>
              <a:t>– (</a:t>
            </a:r>
            <a:r>
              <a:rPr lang="en-US" altLang="en-US" sz="2400" dirty="0" smtClean="0">
                <a:latin typeface="+mn-lt"/>
                <a:cs typeface="Courier New" pitchFamily="49" charset="0"/>
              </a:rPr>
              <a:t>1/2)</a:t>
            </a:r>
            <a:r>
              <a:rPr lang="en-US" altLang="en-US" sz="2400" i="1" dirty="0" smtClean="0">
                <a:latin typeface="+mn-lt"/>
                <a:cs typeface="Courier New" pitchFamily="49" charset="0"/>
              </a:rPr>
              <a:t>mu</a:t>
            </a:r>
            <a:r>
              <a:rPr lang="en-US" altLang="en-US" sz="2400" baseline="30000" dirty="0" smtClean="0">
                <a:latin typeface="+mn-lt"/>
                <a:cs typeface="Courier New" pitchFamily="49" charset="0"/>
              </a:rPr>
              <a:t> 2</a:t>
            </a:r>
            <a:r>
              <a:rPr lang="en-US" altLang="en-US" sz="2400" dirty="0" smtClean="0">
                <a:latin typeface="+mn-lt"/>
                <a:cs typeface="Courier New" pitchFamily="49" charset="0"/>
              </a:rPr>
              <a:t> </a:t>
            </a:r>
            <a:r>
              <a:rPr lang="en-US" altLang="en-US" sz="2400" dirty="0">
                <a:latin typeface="+mn-lt"/>
                <a:cs typeface="Courier New" pitchFamily="49" charset="0"/>
              </a:rPr>
              <a:t>= </a:t>
            </a:r>
            <a:r>
              <a:rPr lang="en-US" altLang="en-US" sz="2400" i="1" dirty="0">
                <a:solidFill>
                  <a:srgbClr val="FF0000"/>
                </a:solidFill>
                <a:latin typeface="+mn-lt"/>
                <a:cs typeface="Courier New" pitchFamily="49" charset="0"/>
              </a:rPr>
              <a:t>F</a:t>
            </a:r>
            <a:r>
              <a:rPr lang="en-US" altLang="en-US" sz="2400" i="1" baseline="-25000" dirty="0">
                <a:solidFill>
                  <a:srgbClr val="FF0000"/>
                </a:solidFill>
                <a:latin typeface="+mn-lt"/>
                <a:cs typeface="Courier New" pitchFamily="49" charset="0"/>
              </a:rPr>
              <a:t> </a:t>
            </a:r>
            <a:r>
              <a:rPr lang="en-US" altLang="en-US" sz="2400" i="1" dirty="0">
                <a:solidFill>
                  <a:srgbClr val="002060"/>
                </a:solidFill>
                <a:latin typeface="+mn-lt"/>
                <a:cs typeface="Courier New" pitchFamily="49" charset="0"/>
              </a:rPr>
              <a:t>s</a:t>
            </a:r>
            <a:r>
              <a:rPr lang="en-US" altLang="en-US" sz="2400" baseline="-25000" dirty="0">
                <a:latin typeface="+mn-lt"/>
                <a:cs typeface="Courier New" pitchFamily="49" charset="0"/>
              </a:rPr>
              <a:t> </a:t>
            </a:r>
            <a:r>
              <a:rPr lang="en-US" altLang="en-US" sz="2400" dirty="0" err="1">
                <a:latin typeface="+mn-lt"/>
                <a:cs typeface="Courier New" pitchFamily="49" charset="0"/>
              </a:rPr>
              <a:t>cos</a:t>
            </a:r>
            <a:r>
              <a:rPr lang="en-US" altLang="en-US" sz="2400" baseline="-25000" dirty="0">
                <a:latin typeface="+mn-lt"/>
                <a:cs typeface="Courier New" pitchFamily="49" charset="0"/>
              </a:rPr>
              <a:t> </a:t>
            </a:r>
            <a:r>
              <a:rPr lang="en-US" altLang="en-US" sz="2400" i="1" dirty="0">
                <a:latin typeface="+mn-lt"/>
                <a:cs typeface="Courier New" pitchFamily="49" charset="0"/>
                <a:sym typeface="Symbol" pitchFamily="18" charset="2"/>
              </a:rPr>
              <a:t></a:t>
            </a:r>
            <a:endParaRPr lang="en-US" altLang="en-US" sz="2400" i="1" dirty="0">
              <a:latin typeface="+mn-lt"/>
              <a:sym typeface="Symbol" pitchFamily="18" charset="2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en-US" sz="2400" dirty="0">
                <a:latin typeface="+mn-lt"/>
                <a:cs typeface="Courier New" pitchFamily="49" charset="0"/>
              </a:rPr>
              <a:t>  (1/2)(.02)(1.5)</a:t>
            </a:r>
            <a:r>
              <a:rPr lang="en-US" altLang="en-US" sz="2400" baseline="30000" dirty="0">
                <a:latin typeface="+mn-lt"/>
                <a:cs typeface="Courier New" pitchFamily="49" charset="0"/>
              </a:rPr>
              <a:t>2</a:t>
            </a:r>
            <a:r>
              <a:rPr lang="en-US" altLang="en-US" sz="2400" dirty="0">
                <a:latin typeface="+mn-lt"/>
                <a:cs typeface="Courier New" pitchFamily="49" charset="0"/>
              </a:rPr>
              <a:t> – (1/2)(.02)(300)</a:t>
            </a:r>
            <a:r>
              <a:rPr lang="en-US" altLang="en-US" sz="2400" baseline="30000" dirty="0">
                <a:latin typeface="+mn-lt"/>
                <a:cs typeface="Courier New" pitchFamily="49" charset="0"/>
              </a:rPr>
              <a:t>2</a:t>
            </a:r>
            <a:r>
              <a:rPr lang="en-US" altLang="en-US" sz="2400" dirty="0">
                <a:latin typeface="+mn-lt"/>
                <a:cs typeface="Courier New" pitchFamily="49" charset="0"/>
              </a:rPr>
              <a:t> = - </a:t>
            </a:r>
            <a:r>
              <a:rPr lang="en-US" altLang="en-US" sz="2400" i="1" dirty="0">
                <a:solidFill>
                  <a:srgbClr val="FF0000"/>
                </a:solidFill>
                <a:latin typeface="+mn-lt"/>
                <a:cs typeface="Courier New" pitchFamily="49" charset="0"/>
              </a:rPr>
              <a:t>F </a:t>
            </a:r>
            <a:r>
              <a:rPr lang="en-US" altLang="en-US" sz="2400" dirty="0">
                <a:latin typeface="+mn-lt"/>
                <a:cs typeface="Courier New" pitchFamily="49" charset="0"/>
              </a:rPr>
              <a:t>(.06)</a:t>
            </a:r>
            <a:endParaRPr lang="en-US" altLang="en-US" sz="2400" dirty="0">
              <a:latin typeface="+mn-lt"/>
              <a:cs typeface="Courier New" pitchFamily="49" charset="0"/>
              <a:sym typeface="Symbol" pitchFamily="18" charset="2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en-US" sz="2400" dirty="0">
                <a:latin typeface="+mn-lt"/>
                <a:cs typeface="Courier New" pitchFamily="49" charset="0"/>
                <a:sym typeface="Symbol" pitchFamily="18" charset="2"/>
              </a:rPr>
              <a:t>               </a:t>
            </a:r>
            <a:r>
              <a:rPr lang="en-US" altLang="en-US" sz="2400" dirty="0">
                <a:latin typeface="+mn-lt"/>
                <a:cs typeface="Courier New" pitchFamily="49" charset="0"/>
              </a:rPr>
              <a:t>                               - 900 = -</a:t>
            </a:r>
            <a:r>
              <a:rPr lang="en-US" altLang="en-US" sz="2400" baseline="30000" dirty="0">
                <a:latin typeface="+mn-lt"/>
                <a:cs typeface="Courier New" pitchFamily="49" charset="0"/>
              </a:rPr>
              <a:t> </a:t>
            </a:r>
            <a:r>
              <a:rPr lang="en-US" altLang="en-US" sz="2400" dirty="0">
                <a:latin typeface="+mn-lt"/>
                <a:cs typeface="Courier New" pitchFamily="49" charset="0"/>
              </a:rPr>
              <a:t>0.06</a:t>
            </a:r>
            <a:r>
              <a:rPr lang="en-US" altLang="en-US" sz="2400" i="1" dirty="0">
                <a:solidFill>
                  <a:srgbClr val="FF0000"/>
                </a:solidFill>
                <a:latin typeface="+mn-lt"/>
                <a:cs typeface="Courier New" pitchFamily="49" charset="0"/>
              </a:rPr>
              <a:t>F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en-US" sz="2400" i="1" dirty="0">
                <a:latin typeface="+mn-lt"/>
                <a:cs typeface="Courier New" pitchFamily="49" charset="0"/>
              </a:rPr>
              <a:t>                                                   </a:t>
            </a:r>
            <a:r>
              <a:rPr lang="en-US" altLang="en-US" sz="2400" i="1" baseline="-25000" dirty="0">
                <a:latin typeface="+mn-lt"/>
                <a:cs typeface="Courier New" pitchFamily="49" charset="0"/>
              </a:rPr>
              <a:t>  </a:t>
            </a:r>
            <a:r>
              <a:rPr lang="en-US" altLang="en-US" sz="2400" i="1" dirty="0">
                <a:solidFill>
                  <a:srgbClr val="FF0000"/>
                </a:solidFill>
                <a:latin typeface="+mn-lt"/>
                <a:cs typeface="Courier New" pitchFamily="49" charset="0"/>
              </a:rPr>
              <a:t>F</a:t>
            </a:r>
            <a:r>
              <a:rPr lang="en-US" altLang="en-US" sz="2400" i="1" dirty="0">
                <a:latin typeface="+mn-lt"/>
                <a:cs typeface="Courier New" pitchFamily="49" charset="0"/>
              </a:rPr>
              <a:t> </a:t>
            </a:r>
            <a:r>
              <a:rPr lang="en-US" altLang="en-US" sz="2400" dirty="0">
                <a:latin typeface="+mn-lt"/>
                <a:cs typeface="Courier New" pitchFamily="49" charset="0"/>
              </a:rPr>
              <a:t>= 15000 n.</a:t>
            </a:r>
            <a:endParaRPr lang="en-US" altLang="en-US" sz="2400" dirty="0">
              <a:latin typeface="+mn-lt"/>
              <a:cs typeface="Courier New" pitchFamily="49" charset="0"/>
              <a:sym typeface="Symbol" pitchFamily="18" charset="2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>
                <a:solidFill>
                  <a:srgbClr val="000000"/>
                </a:solidFill>
              </a:rPr>
              <a:t>Topic 2: Mechanics</a:t>
            </a:r>
            <a:br>
              <a:rPr lang="en-US" altLang="en-US" sz="2800" b="1" kern="0" smtClean="0">
                <a:solidFill>
                  <a:srgbClr val="000000"/>
                </a:solidFill>
              </a:rPr>
            </a:br>
            <a:r>
              <a:rPr lang="en-US" altLang="en-US" sz="2800" kern="0" smtClean="0">
                <a:solidFill>
                  <a:srgbClr val="000000"/>
                </a:solidFill>
              </a:rPr>
              <a:t>2.4 – Momentum and impulse</a:t>
            </a:r>
            <a:endParaRPr lang="en-US" altLang="en-US" sz="2400" kern="0" dirty="0" smtClean="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18" name="Rectangle 5" descr="Oak"/>
          <p:cNvSpPr>
            <a:spLocks noChangeArrowheads="1"/>
          </p:cNvSpPr>
          <p:nvPr/>
        </p:nvSpPr>
        <p:spPr bwMode="auto">
          <a:xfrm>
            <a:off x="5510213" y="844550"/>
            <a:ext cx="3633787" cy="117475"/>
          </a:xfrm>
          <a:prstGeom prst="rect">
            <a:avLst/>
          </a:prstGeom>
          <a:blipFill dpi="0" rotWithShape="1">
            <a:blip r:embed="rId7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altLang="en-US" sz="2400">
              <a:latin typeface="+mn-lt"/>
            </a:endParaRPr>
          </a:p>
        </p:txBody>
      </p:sp>
      <p:sp>
        <p:nvSpPr>
          <p:cNvPr id="21" name="Rectangle 6" descr="Medium wood"/>
          <p:cNvSpPr>
            <a:spLocks noChangeArrowheads="1"/>
          </p:cNvSpPr>
          <p:nvPr/>
        </p:nvSpPr>
        <p:spPr bwMode="auto">
          <a:xfrm>
            <a:off x="5667375" y="190500"/>
            <a:ext cx="655638" cy="655638"/>
          </a:xfrm>
          <a:prstGeom prst="rect">
            <a:avLst/>
          </a:prstGeom>
          <a:blipFill dpi="0" rotWithShape="1">
            <a:blip r:embed="rId8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altLang="en-US" sz="2400">
              <a:latin typeface="+mn-lt"/>
            </a:endParaRPr>
          </a:p>
        </p:txBody>
      </p:sp>
      <p:sp>
        <p:nvSpPr>
          <p:cNvPr id="24" name="Line 7"/>
          <p:cNvSpPr>
            <a:spLocks noChangeShapeType="1"/>
          </p:cNvSpPr>
          <p:nvPr/>
        </p:nvSpPr>
        <p:spPr bwMode="auto">
          <a:xfrm>
            <a:off x="5667375" y="403225"/>
            <a:ext cx="334963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sp>
        <p:nvSpPr>
          <p:cNvPr id="25" name="Line 8"/>
          <p:cNvSpPr>
            <a:spLocks noChangeShapeType="1"/>
          </p:cNvSpPr>
          <p:nvPr/>
        </p:nvSpPr>
        <p:spPr bwMode="auto">
          <a:xfrm>
            <a:off x="5821363" y="403225"/>
            <a:ext cx="182562" cy="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5002213" y="469900"/>
            <a:ext cx="1004887" cy="469900"/>
            <a:chOff x="4312" y="789"/>
            <a:chExt cx="633" cy="296"/>
          </a:xfrm>
        </p:grpSpPr>
        <p:sp>
          <p:nvSpPr>
            <p:cNvPr id="27" name="Line 15"/>
            <p:cNvSpPr>
              <a:spLocks noChangeShapeType="1"/>
            </p:cNvSpPr>
            <p:nvPr/>
          </p:nvSpPr>
          <p:spPr bwMode="auto">
            <a:xfrm>
              <a:off x="4732" y="809"/>
              <a:ext cx="213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+mn-lt"/>
              </a:endParaRPr>
            </a:p>
          </p:txBody>
        </p:sp>
        <p:sp>
          <p:nvSpPr>
            <p:cNvPr id="28" name="Line 16"/>
            <p:cNvSpPr>
              <a:spLocks noChangeShapeType="1"/>
            </p:cNvSpPr>
            <p:nvPr/>
          </p:nvSpPr>
          <p:spPr bwMode="auto">
            <a:xfrm flipH="1">
              <a:off x="4312" y="808"/>
              <a:ext cx="414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+mn-lt"/>
              </a:endParaRPr>
            </a:p>
          </p:txBody>
        </p:sp>
        <p:sp>
          <p:nvSpPr>
            <p:cNvPr id="29" name="Text Box 17"/>
            <p:cNvSpPr txBox="1">
              <a:spLocks noChangeArrowheads="1"/>
            </p:cNvSpPr>
            <p:nvPr/>
          </p:nvSpPr>
          <p:spPr bwMode="auto">
            <a:xfrm>
              <a:off x="4720" y="794"/>
              <a:ext cx="22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en-US" sz="2400" b="1" dirty="0">
                  <a:solidFill>
                    <a:schemeClr val="bg1"/>
                  </a:solidFill>
                  <a:latin typeface="+mn-lt"/>
                </a:rPr>
                <a:t>s</a:t>
              </a:r>
            </a:p>
          </p:txBody>
        </p:sp>
        <p:sp>
          <p:nvSpPr>
            <p:cNvPr id="30" name="Text Box 18"/>
            <p:cNvSpPr txBox="1">
              <a:spLocks noChangeArrowheads="1"/>
            </p:cNvSpPr>
            <p:nvPr/>
          </p:nvSpPr>
          <p:spPr bwMode="auto">
            <a:xfrm>
              <a:off x="4461" y="789"/>
              <a:ext cx="23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 b="1">
                  <a:solidFill>
                    <a:srgbClr val="FF3300"/>
                  </a:solidFill>
                  <a:latin typeface="+mn-lt"/>
                </a:rPr>
                <a:t>F</a:t>
              </a:r>
            </a:p>
          </p:txBody>
        </p:sp>
      </p:grp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3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3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3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73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73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73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730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730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730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730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730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730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730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730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2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217805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/>
        </p:spPr>
        <p:txBody>
          <a:bodyPr/>
          <a:lstStyle>
            <a:lvl1pPr marL="457200" indent="-45720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 marL="0" indent="0" eaLnBrk="1" hangingPunct="1"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+mn-lt"/>
              </a:rPr>
              <a:t>Data booklet reference:</a:t>
            </a:r>
            <a:r>
              <a:rPr lang="en-US" altLang="en-US" sz="2400" dirty="0">
                <a:solidFill>
                  <a:srgbClr val="FF0000"/>
                </a:solidFill>
                <a:latin typeface="+mn-lt"/>
              </a:rPr>
              <a:t> </a:t>
            </a:r>
          </a:p>
          <a:p>
            <a:pPr marL="0" indent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73038" algn="l"/>
                <a:tab pos="234950" algn="l"/>
              </a:tabLst>
              <a:defRPr/>
            </a:pPr>
            <a:r>
              <a:rPr lang="en-US" altLang="en-US" sz="2400" dirty="0">
                <a:solidFill>
                  <a:srgbClr val="FF0000"/>
                </a:solidFill>
                <a:latin typeface="+mn-lt"/>
              </a:rPr>
              <a:t>•	</a:t>
            </a:r>
            <a:r>
              <a:rPr lang="en-US" sz="2400" i="1" dirty="0">
                <a:solidFill>
                  <a:srgbClr val="FF0000"/>
                </a:solidFill>
                <a:latin typeface="+mn-lt"/>
                <a:ea typeface="Calibri"/>
                <a:cs typeface="Times New Roman"/>
              </a:rPr>
              <a:t>p</a:t>
            </a:r>
            <a:r>
              <a:rPr lang="en-US" sz="2400" dirty="0">
                <a:solidFill>
                  <a:srgbClr val="FF0000"/>
                </a:solidFill>
                <a:latin typeface="+mn-lt"/>
                <a:ea typeface="Calibri"/>
                <a:cs typeface="Times New Roman"/>
              </a:rPr>
              <a:t> = </a:t>
            </a:r>
            <a:r>
              <a:rPr lang="en-US" sz="2400" i="1" dirty="0" smtClean="0">
                <a:solidFill>
                  <a:srgbClr val="FF0000"/>
                </a:solidFill>
                <a:latin typeface="+mn-lt"/>
                <a:ea typeface="Calibri"/>
                <a:cs typeface="Times New Roman"/>
              </a:rPr>
              <a:t>mv</a:t>
            </a:r>
          </a:p>
          <a:p>
            <a:pPr marL="0" indent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73038" algn="l"/>
                <a:tab pos="234950" algn="l"/>
              </a:tabLst>
              <a:defRPr/>
            </a:pPr>
            <a:r>
              <a:rPr lang="en-US" altLang="en-US" sz="2400" dirty="0" smtClean="0">
                <a:solidFill>
                  <a:srgbClr val="FF0000"/>
                </a:solidFill>
                <a:latin typeface="+mn-lt"/>
              </a:rPr>
              <a:t>•	</a:t>
            </a:r>
            <a:r>
              <a:rPr lang="en-US" sz="2400" i="1" dirty="0">
                <a:solidFill>
                  <a:srgbClr val="FF0000"/>
                </a:solidFill>
                <a:latin typeface="+mn-lt"/>
              </a:rPr>
              <a:t>F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 = </a:t>
            </a:r>
            <a:r>
              <a:rPr lang="en-US" sz="2400" dirty="0">
                <a:solidFill>
                  <a:srgbClr val="FF0000"/>
                </a:solidFill>
                <a:latin typeface="+mn-lt"/>
                <a:sym typeface="Symbol"/>
              </a:rPr>
              <a:t></a:t>
            </a:r>
            <a:r>
              <a:rPr lang="en-US" sz="2400" i="1" dirty="0" smtClean="0">
                <a:solidFill>
                  <a:srgbClr val="FF0000"/>
                </a:solidFill>
                <a:latin typeface="+mn-lt"/>
              </a:rPr>
              <a:t>p / </a:t>
            </a:r>
            <a:r>
              <a:rPr lang="en-US" sz="2400" dirty="0" smtClean="0">
                <a:solidFill>
                  <a:srgbClr val="FF0000"/>
                </a:solidFill>
                <a:latin typeface="+mn-lt"/>
                <a:sym typeface="Symbol"/>
              </a:rPr>
              <a:t></a:t>
            </a:r>
            <a:r>
              <a:rPr lang="en-US" sz="2400" i="1" dirty="0" smtClean="0">
                <a:solidFill>
                  <a:srgbClr val="FF0000"/>
                </a:solidFill>
                <a:latin typeface="+mn-lt"/>
              </a:rPr>
              <a:t>t</a:t>
            </a:r>
          </a:p>
          <a:p>
            <a:pPr marL="0" indent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73038" algn="l"/>
                <a:tab pos="234950" algn="l"/>
              </a:tabLst>
              <a:defRPr/>
            </a:pPr>
            <a:r>
              <a:rPr lang="en-US" altLang="en-US" sz="2400" dirty="0" smtClean="0">
                <a:solidFill>
                  <a:srgbClr val="FF0000"/>
                </a:solidFill>
                <a:latin typeface="+mn-lt"/>
              </a:rPr>
              <a:t>•</a:t>
            </a:r>
            <a:r>
              <a:rPr lang="en-US" altLang="en-US" sz="2400" dirty="0">
                <a:solidFill>
                  <a:srgbClr val="FF0000"/>
                </a:solidFill>
                <a:latin typeface="+mn-lt"/>
              </a:rPr>
              <a:t>	</a:t>
            </a:r>
            <a:r>
              <a:rPr lang="en-US" sz="2400" i="1" dirty="0">
                <a:solidFill>
                  <a:srgbClr val="FF0000"/>
                </a:solidFill>
                <a:latin typeface="+mn-lt"/>
              </a:rPr>
              <a:t>E</a:t>
            </a:r>
            <a:r>
              <a:rPr lang="en-US" sz="2400" baseline="-25000" dirty="0">
                <a:solidFill>
                  <a:srgbClr val="FF0000"/>
                </a:solidFill>
                <a:latin typeface="+mn-lt"/>
              </a:rPr>
              <a:t>K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 = </a:t>
            </a:r>
            <a:r>
              <a:rPr lang="en-US" sz="2400" i="1" dirty="0" smtClean="0">
                <a:solidFill>
                  <a:srgbClr val="FF0000"/>
                </a:solidFill>
                <a:latin typeface="+mn-lt"/>
              </a:rPr>
              <a:t>p</a:t>
            </a:r>
            <a:r>
              <a:rPr lang="en-US" sz="2400" baseline="30000" dirty="0" smtClean="0">
                <a:solidFill>
                  <a:srgbClr val="FF0000"/>
                </a:solidFill>
                <a:latin typeface="+mn-lt"/>
              </a:rPr>
              <a:t> 2 </a:t>
            </a:r>
            <a:r>
              <a:rPr lang="en-US" sz="2400" i="1" dirty="0" smtClean="0">
                <a:solidFill>
                  <a:srgbClr val="FF0000"/>
                </a:solidFill>
                <a:latin typeface="+mn-lt"/>
              </a:rPr>
              <a:t>/ </a:t>
            </a: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(2</a:t>
            </a:r>
            <a:r>
              <a:rPr lang="en-US" sz="2400" i="1" dirty="0" smtClean="0">
                <a:solidFill>
                  <a:srgbClr val="FF0000"/>
                </a:solidFill>
                <a:latin typeface="+mn-lt"/>
              </a:rPr>
              <a:t>m</a:t>
            </a: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)</a:t>
            </a:r>
            <a:endParaRPr lang="en-US" sz="2400" i="1" dirty="0" smtClean="0">
              <a:solidFill>
                <a:srgbClr val="FF0000"/>
              </a:solidFill>
              <a:latin typeface="+mn-lt"/>
            </a:endParaRPr>
          </a:p>
          <a:p>
            <a:pPr marL="0" indent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73038" algn="l"/>
                <a:tab pos="234950" algn="l"/>
              </a:tabLst>
              <a:defRPr/>
            </a:pPr>
            <a:r>
              <a:rPr lang="en-US" altLang="en-US" sz="2400" dirty="0" smtClean="0">
                <a:solidFill>
                  <a:srgbClr val="FF0000"/>
                </a:solidFill>
              </a:rPr>
              <a:t>•</a:t>
            </a:r>
            <a:r>
              <a:rPr lang="en-US" sz="2400" dirty="0" smtClean="0">
                <a:solidFill>
                  <a:srgbClr val="FF0000"/>
                </a:solidFill>
                <a:latin typeface="+mn-lt"/>
                <a:ea typeface="Calibri"/>
                <a:cs typeface="Times New Roman"/>
              </a:rPr>
              <a:t>Impulse = </a:t>
            </a:r>
            <a:r>
              <a:rPr lang="en-US" sz="2400" i="1" dirty="0" smtClean="0">
                <a:solidFill>
                  <a:srgbClr val="FF0000"/>
                </a:solidFill>
                <a:latin typeface="Arial"/>
              </a:rPr>
              <a:t>F</a:t>
            </a:r>
            <a:r>
              <a:rPr lang="en-US" sz="2400" baseline="-25000" dirty="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Arial"/>
                <a:sym typeface="Symbol"/>
              </a:rPr>
              <a:t></a:t>
            </a:r>
            <a:r>
              <a:rPr lang="en-US" sz="2400" i="1" dirty="0" smtClean="0">
                <a:solidFill>
                  <a:srgbClr val="FF0000"/>
                </a:solidFill>
                <a:latin typeface="Arial"/>
              </a:rPr>
              <a:t>t </a:t>
            </a:r>
            <a:r>
              <a:rPr lang="en-US" sz="2400" dirty="0" smtClean="0">
                <a:solidFill>
                  <a:srgbClr val="FF0000"/>
                </a:solidFill>
                <a:latin typeface="Arial"/>
              </a:rPr>
              <a:t>=</a:t>
            </a:r>
            <a:r>
              <a:rPr lang="en-US" sz="2400" i="1" dirty="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Arial"/>
                <a:sym typeface="Symbol"/>
              </a:rPr>
              <a:t></a:t>
            </a:r>
            <a:r>
              <a:rPr lang="en-US" sz="2400" i="1" dirty="0" smtClean="0">
                <a:solidFill>
                  <a:srgbClr val="FF0000"/>
                </a:solidFill>
                <a:latin typeface="Arial"/>
              </a:rPr>
              <a:t>p</a:t>
            </a:r>
            <a:endParaRPr lang="en-US" sz="2400" dirty="0">
              <a:solidFill>
                <a:srgbClr val="FF0000"/>
              </a:solidFill>
              <a:latin typeface="+mn-lt"/>
              <a:ea typeface="Calibri"/>
              <a:cs typeface="Times New Roman"/>
            </a:endParaRPr>
          </a:p>
        </p:txBody>
      </p:sp>
      <p:sp>
        <p:nvSpPr>
          <p:cNvPr id="2051" name="Rectangle 118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en-US" sz="2800" b="1" dirty="0"/>
              <a:t>Topic 2: Mechanics</a:t>
            </a:r>
            <a:br>
              <a:rPr lang="en-US" altLang="en-US" sz="2800" b="1" dirty="0"/>
            </a:br>
            <a:r>
              <a:rPr lang="en-US" altLang="en-US" sz="2800" dirty="0">
                <a:solidFill>
                  <a:schemeClr val="tx1"/>
                </a:solidFill>
              </a:rPr>
              <a:t>2.4 – Momentum and impulse</a:t>
            </a:r>
            <a:endParaRPr lang="en-US" altLang="en-US" sz="2800" dirty="0" smtClean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451802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/>
        </p:spPr>
        <p:txBody>
          <a:bodyPr/>
          <a:lstStyle>
            <a:lvl1pPr marL="457200" indent="-45720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>
              <a:defRPr/>
            </a:pPr>
            <a:r>
              <a:rPr lang="en-US" sz="2400" b="1" dirty="0" smtClean="0">
                <a:latin typeface="+mn-lt"/>
              </a:rPr>
              <a:t>International-mindedness</a:t>
            </a:r>
            <a:r>
              <a:rPr lang="en-US" sz="2400" b="1" dirty="0">
                <a:latin typeface="+mn-lt"/>
              </a:rPr>
              <a:t>: </a:t>
            </a:r>
            <a:endParaRPr lang="en-US" sz="2400" dirty="0">
              <a:latin typeface="+mn-lt"/>
            </a:endParaRPr>
          </a:p>
          <a:p>
            <a:pPr>
              <a:defRPr/>
            </a:pPr>
            <a:r>
              <a:rPr lang="en-US" sz="2400" dirty="0">
                <a:latin typeface="+mn-lt"/>
              </a:rPr>
              <a:t>• Automobile passive safety standards have been adopted across the globe based on research conducted in many countries </a:t>
            </a:r>
          </a:p>
          <a:p>
            <a:pPr>
              <a:defRPr/>
            </a:pPr>
            <a:r>
              <a:rPr lang="en-US" sz="2400" b="1" dirty="0">
                <a:latin typeface="+mn-lt"/>
              </a:rPr>
              <a:t>Theory of knowledge: </a:t>
            </a:r>
            <a:endParaRPr lang="en-US" sz="2400" dirty="0">
              <a:latin typeface="+mn-lt"/>
            </a:endParaRPr>
          </a:p>
          <a:p>
            <a:pPr>
              <a:defRPr/>
            </a:pPr>
            <a:r>
              <a:rPr lang="en-US" sz="2400" dirty="0">
                <a:latin typeface="+mn-lt"/>
              </a:rPr>
              <a:t>• Do conservation laws restrict or enable further development in physics? </a:t>
            </a:r>
          </a:p>
          <a:p>
            <a:pPr>
              <a:defRPr/>
            </a:pPr>
            <a:r>
              <a:rPr lang="en-US" sz="2400" b="1" dirty="0">
                <a:latin typeface="+mn-lt"/>
              </a:rPr>
              <a:t>Utilization: </a:t>
            </a:r>
            <a:endParaRPr lang="en-US" sz="2400" dirty="0">
              <a:latin typeface="+mn-lt"/>
            </a:endParaRPr>
          </a:p>
          <a:p>
            <a:pPr>
              <a:defRPr/>
            </a:pPr>
            <a:r>
              <a:rPr lang="en-US" sz="2400" dirty="0">
                <a:latin typeface="+mn-lt"/>
              </a:rPr>
              <a:t>• Jet engines and rockets</a:t>
            </a:r>
          </a:p>
          <a:p>
            <a:pPr>
              <a:defRPr/>
            </a:pPr>
            <a:r>
              <a:rPr lang="en-US" sz="2400" dirty="0">
                <a:latin typeface="+mn-lt"/>
              </a:rPr>
              <a:t>• Martial arts</a:t>
            </a:r>
          </a:p>
          <a:p>
            <a:pPr>
              <a:defRPr/>
            </a:pPr>
            <a:r>
              <a:rPr lang="en-US" sz="2400" dirty="0">
                <a:latin typeface="+mn-lt"/>
              </a:rPr>
              <a:t>• Particle theory and collisions (see </a:t>
            </a:r>
            <a:r>
              <a:rPr lang="en-US" sz="2400" i="1" dirty="0">
                <a:latin typeface="+mn-lt"/>
              </a:rPr>
              <a:t>Physics </a:t>
            </a:r>
            <a:r>
              <a:rPr lang="en-US" sz="2400" dirty="0">
                <a:latin typeface="+mn-lt"/>
              </a:rPr>
              <a:t>sub-topic </a:t>
            </a:r>
            <a:r>
              <a:rPr lang="en-US" sz="2400" i="1" dirty="0">
                <a:latin typeface="+mn-lt"/>
              </a:rPr>
              <a:t>3.1</a:t>
            </a:r>
            <a:r>
              <a:rPr lang="en-US" sz="2400" dirty="0">
                <a:latin typeface="+mn-lt"/>
              </a:rPr>
              <a:t>) </a:t>
            </a:r>
          </a:p>
        </p:txBody>
      </p:sp>
      <p:sp>
        <p:nvSpPr>
          <p:cNvPr id="2051" name="Rectangle 118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en-US" sz="2800" b="1" dirty="0"/>
              <a:t>Topic 2: Mechanics</a:t>
            </a:r>
            <a:br>
              <a:rPr lang="en-US" altLang="en-US" sz="2800" b="1" dirty="0"/>
            </a:br>
            <a:r>
              <a:rPr lang="en-US" altLang="en-US" sz="2800" dirty="0">
                <a:solidFill>
                  <a:schemeClr val="tx1"/>
                </a:solidFill>
              </a:rPr>
              <a:t>2.4 – Momentum and impulse</a:t>
            </a:r>
            <a:endParaRPr lang="en-US" altLang="en-US" sz="2800" dirty="0" smtClean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3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3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48641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/>
        </p:spPr>
        <p:txBody>
          <a:bodyPr/>
          <a:lstStyle>
            <a:lvl1pPr marL="457200" indent="-45720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>
              <a:defRPr/>
            </a:pPr>
            <a:r>
              <a:rPr lang="en-US" sz="2400" b="1" dirty="0" smtClean="0">
                <a:latin typeface="+mn-lt"/>
              </a:rPr>
              <a:t>Aims</a:t>
            </a:r>
            <a:r>
              <a:rPr lang="en-US" sz="2400" b="1" dirty="0">
                <a:latin typeface="+mn-lt"/>
              </a:rPr>
              <a:t>: </a:t>
            </a:r>
            <a:endParaRPr lang="en-US" sz="2400" dirty="0">
              <a:latin typeface="+mn-lt"/>
            </a:endParaRPr>
          </a:p>
          <a:p>
            <a:pPr>
              <a:defRPr/>
            </a:pPr>
            <a:r>
              <a:rPr lang="en-US" sz="2400" dirty="0">
                <a:latin typeface="+mn-lt"/>
              </a:rPr>
              <a:t>• </a:t>
            </a:r>
            <a:r>
              <a:rPr lang="en-US" sz="2400" b="1" dirty="0">
                <a:latin typeface="+mn-lt"/>
              </a:rPr>
              <a:t>Aim 3: </a:t>
            </a:r>
            <a:r>
              <a:rPr lang="en-US" sz="2400" dirty="0">
                <a:latin typeface="+mn-lt"/>
              </a:rPr>
              <a:t>conservation laws in science disciplines have played a major role in outlining the limits within which scientific theories are developed </a:t>
            </a:r>
          </a:p>
          <a:p>
            <a:pPr>
              <a:defRPr/>
            </a:pPr>
            <a:r>
              <a:rPr lang="en-US" sz="2400" dirty="0">
                <a:latin typeface="+mn-lt"/>
              </a:rPr>
              <a:t>• </a:t>
            </a:r>
            <a:r>
              <a:rPr lang="en-US" sz="2400" b="1" dirty="0">
                <a:latin typeface="+mn-lt"/>
              </a:rPr>
              <a:t>Aim 6: </a:t>
            </a:r>
            <a:r>
              <a:rPr lang="en-US" sz="2400" dirty="0">
                <a:latin typeface="+mn-lt"/>
              </a:rPr>
              <a:t>experiments could include (but are not limited to): analysis of collisions with respect to energy transfer; impulse investigations to determine velocity, force, time, or mass; determination of amount of </a:t>
            </a:r>
            <a:r>
              <a:rPr lang="en-US" sz="2400" dirty="0" smtClean="0">
                <a:latin typeface="+mn-lt"/>
              </a:rPr>
              <a:t>transformed </a:t>
            </a:r>
            <a:r>
              <a:rPr lang="en-US" sz="2400" dirty="0">
                <a:latin typeface="+mn-lt"/>
              </a:rPr>
              <a:t>energy in inelastic collisions </a:t>
            </a:r>
          </a:p>
          <a:p>
            <a:pPr>
              <a:defRPr/>
            </a:pPr>
            <a:r>
              <a:rPr lang="en-US" sz="2400" dirty="0">
                <a:latin typeface="+mn-lt"/>
              </a:rPr>
              <a:t>• </a:t>
            </a:r>
            <a:r>
              <a:rPr lang="en-US" sz="2400" b="1" dirty="0">
                <a:latin typeface="+mn-lt"/>
              </a:rPr>
              <a:t>Aim 7: </a:t>
            </a:r>
            <a:r>
              <a:rPr lang="en-US" sz="2400" dirty="0">
                <a:latin typeface="+mn-lt"/>
              </a:rPr>
              <a:t>technology has allowed for more accurate and precise measurements of force and momentum, including video analysis of real-life collisions and modelling/simulations of molecular collisions</a:t>
            </a:r>
            <a:endParaRPr lang="en-US" sz="2400" dirty="0" smtClean="0">
              <a:latin typeface="+mn-lt"/>
            </a:endParaRPr>
          </a:p>
        </p:txBody>
      </p:sp>
      <p:sp>
        <p:nvSpPr>
          <p:cNvPr id="2051" name="Rectangle 118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en-US" sz="2800" b="1" dirty="0"/>
              <a:t>Topic 2: Mechanics</a:t>
            </a:r>
            <a:br>
              <a:rPr lang="en-US" altLang="en-US" sz="2800" b="1" dirty="0"/>
            </a:br>
            <a:r>
              <a:rPr lang="en-US" altLang="en-US" sz="2800" dirty="0">
                <a:solidFill>
                  <a:schemeClr val="tx1"/>
                </a:solidFill>
              </a:rPr>
              <a:t>2.4 – Momentum and impulse</a:t>
            </a:r>
            <a:endParaRPr lang="en-US" altLang="en-US" sz="2800" dirty="0" smtClean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8" name="Rectangle 10"/>
          <p:cNvSpPr>
            <a:spLocks noChangeArrowheads="1"/>
          </p:cNvSpPr>
          <p:nvPr/>
        </p:nvSpPr>
        <p:spPr bwMode="auto">
          <a:xfrm>
            <a:off x="698500" y="4022725"/>
            <a:ext cx="5942013" cy="28352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altLang="en-US" sz="2400" dirty="0">
                <a:latin typeface="+mn-lt"/>
                <a:sym typeface="Symbol" pitchFamily="18" charset="2"/>
              </a:rPr>
              <a:t>EXAMPLE: What is the linear momentum of a 4.0-gram NATO SS 109 bullet traveling at 950 m/s?</a:t>
            </a:r>
          </a:p>
          <a:p>
            <a:pPr>
              <a:spcBef>
                <a:spcPct val="20000"/>
              </a:spcBef>
              <a:defRPr/>
            </a:pPr>
            <a:r>
              <a:rPr lang="en-US" altLang="en-US" sz="2400" dirty="0">
                <a:latin typeface="+mn-lt"/>
              </a:rPr>
              <a:t>SOLUTION: 				</a:t>
            </a:r>
          </a:p>
          <a:p>
            <a:pPr>
              <a:spcBef>
                <a:spcPct val="20000"/>
              </a:spcBef>
              <a:buFont typeface="Symbol" pitchFamily="18" charset="2"/>
              <a:buChar char="·"/>
              <a:defRPr/>
            </a:pPr>
            <a:r>
              <a:rPr lang="en-US" altLang="en-US" sz="2400" dirty="0">
                <a:latin typeface="+mn-lt"/>
                <a:sym typeface="Symbol" pitchFamily="18" charset="2"/>
              </a:rPr>
              <a:t>Convert grams to kg (jump 3 decimal places left) to get </a:t>
            </a:r>
            <a:r>
              <a:rPr lang="en-US" altLang="en-US" sz="2400" i="1" dirty="0">
                <a:latin typeface="+mn-lt"/>
                <a:sym typeface="Symbol" pitchFamily="18" charset="2"/>
              </a:rPr>
              <a:t>m</a:t>
            </a:r>
            <a:r>
              <a:rPr lang="en-US" altLang="en-US" sz="2400" dirty="0">
                <a:latin typeface="+mn-lt"/>
                <a:sym typeface="Symbol" pitchFamily="18" charset="2"/>
              </a:rPr>
              <a:t> = .004 kg. </a:t>
            </a:r>
          </a:p>
          <a:p>
            <a:pPr>
              <a:spcBef>
                <a:spcPct val="20000"/>
              </a:spcBef>
              <a:buFont typeface="Symbol" pitchFamily="18" charset="2"/>
              <a:buChar char="·"/>
              <a:defRPr/>
            </a:pPr>
            <a:r>
              <a:rPr lang="en-US" altLang="en-US" sz="2400" dirty="0">
                <a:latin typeface="+mn-lt"/>
                <a:sym typeface="Symbol" pitchFamily="18" charset="2"/>
              </a:rPr>
              <a:t>Then </a:t>
            </a:r>
            <a:r>
              <a:rPr lang="en-US" altLang="en-US" sz="2400" i="1" dirty="0">
                <a:latin typeface="+mn-lt"/>
                <a:sym typeface="Symbol" pitchFamily="18" charset="2"/>
              </a:rPr>
              <a:t>p</a:t>
            </a:r>
            <a:r>
              <a:rPr lang="en-US" altLang="en-US" sz="2400" dirty="0">
                <a:latin typeface="+mn-lt"/>
                <a:sym typeface="Symbol" pitchFamily="18" charset="2"/>
              </a:rPr>
              <a:t> = </a:t>
            </a:r>
            <a:r>
              <a:rPr lang="en-US" altLang="en-US" sz="2400" i="1" dirty="0" err="1">
                <a:latin typeface="+mn-lt"/>
                <a:sym typeface="Symbol" pitchFamily="18" charset="2"/>
              </a:rPr>
              <a:t>mv</a:t>
            </a:r>
            <a:r>
              <a:rPr lang="en-US" altLang="en-US" sz="2400" dirty="0">
                <a:latin typeface="+mn-lt"/>
                <a:sym typeface="Symbol" pitchFamily="18" charset="2"/>
              </a:rPr>
              <a:t> = (.004)(950) = 3.8 </a:t>
            </a:r>
            <a:r>
              <a:rPr lang="en-US" altLang="en-US" sz="2400" dirty="0">
                <a:latin typeface="+mn-lt"/>
              </a:rPr>
              <a:t>kg</a:t>
            </a:r>
            <a:r>
              <a:rPr lang="en-US" altLang="en-US" sz="2400" baseline="-25000" dirty="0">
                <a:latin typeface="+mn-lt"/>
              </a:rPr>
              <a:t> </a:t>
            </a:r>
            <a:r>
              <a:rPr lang="en-US" altLang="en-US" sz="2400" dirty="0">
                <a:latin typeface="+mn-lt"/>
              </a:rPr>
              <a:t>m</a:t>
            </a:r>
            <a:r>
              <a:rPr lang="en-US" altLang="en-US" sz="2400" baseline="-25000" dirty="0">
                <a:latin typeface="+mn-lt"/>
              </a:rPr>
              <a:t> </a:t>
            </a:r>
            <a:r>
              <a:rPr lang="en-US" altLang="en-US" sz="2400" dirty="0">
                <a:latin typeface="+mn-lt"/>
              </a:rPr>
              <a:t>s</a:t>
            </a:r>
            <a:r>
              <a:rPr lang="en-US" altLang="en-US" sz="2400" baseline="30000" dirty="0">
                <a:latin typeface="+mn-lt"/>
              </a:rPr>
              <a:t>-1</a:t>
            </a:r>
            <a:r>
              <a:rPr lang="en-US" altLang="en-US" sz="2400" dirty="0">
                <a:latin typeface="+mn-lt"/>
              </a:rPr>
              <a:t>.</a:t>
            </a:r>
          </a:p>
        </p:txBody>
      </p:sp>
      <p:sp>
        <p:nvSpPr>
          <p:cNvPr id="360450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248761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400" i="1" dirty="0">
                <a:solidFill>
                  <a:schemeClr val="accent2"/>
                </a:solidFill>
                <a:latin typeface="+mn-lt"/>
              </a:rPr>
              <a:t>Newton’s second law in terms of momentum </a:t>
            </a:r>
            <a:r>
              <a:rPr lang="en-US" altLang="en-US" sz="2400" dirty="0">
                <a:latin typeface="+mn-lt"/>
              </a:rPr>
              <a:t>	</a:t>
            </a:r>
          </a:p>
          <a:p>
            <a:pPr>
              <a:spcBef>
                <a:spcPct val="20000"/>
              </a:spcBef>
              <a:defRPr/>
            </a:pPr>
            <a:r>
              <a:rPr lang="en-US" altLang="en-US" sz="2400" dirty="0">
                <a:latin typeface="+mn-lt"/>
                <a:sym typeface="Symbol" pitchFamily="18" charset="2"/>
              </a:rPr>
              <a:t></a:t>
            </a:r>
            <a:r>
              <a:rPr lang="en-US" altLang="en-US" sz="2400" b="1" dirty="0">
                <a:latin typeface="+mn-lt"/>
              </a:rPr>
              <a:t>Linear momentum</a:t>
            </a:r>
            <a:r>
              <a:rPr lang="en-US" altLang="en-US" sz="2400" dirty="0">
                <a:latin typeface="+mn-lt"/>
              </a:rPr>
              <a:t>, </a:t>
            </a:r>
            <a:r>
              <a:rPr lang="en-US" altLang="en-US" sz="2400" i="1" dirty="0">
                <a:latin typeface="+mn-lt"/>
              </a:rPr>
              <a:t>p</a:t>
            </a:r>
            <a:r>
              <a:rPr lang="en-US" altLang="en-US" sz="2400" dirty="0">
                <a:latin typeface="+mn-lt"/>
              </a:rPr>
              <a:t>, is defined to be the product of an object’s mass </a:t>
            </a:r>
            <a:r>
              <a:rPr lang="en-US" altLang="en-US" sz="2400" i="1" dirty="0">
                <a:latin typeface="+mn-lt"/>
              </a:rPr>
              <a:t>m </a:t>
            </a:r>
            <a:r>
              <a:rPr lang="en-US" altLang="en-US" sz="2400" dirty="0">
                <a:latin typeface="+mn-lt"/>
              </a:rPr>
              <a:t>with its velocity </a:t>
            </a:r>
            <a:r>
              <a:rPr lang="en-US" altLang="en-US" sz="2400" i="1" dirty="0">
                <a:latin typeface="+mn-lt"/>
              </a:rPr>
              <a:t>v</a:t>
            </a:r>
            <a:r>
              <a:rPr lang="en-US" altLang="en-US" sz="2400" dirty="0">
                <a:latin typeface="+mn-lt"/>
              </a:rPr>
              <a:t>.</a:t>
            </a:r>
          </a:p>
          <a:p>
            <a:pPr>
              <a:spcBef>
                <a:spcPct val="20000"/>
              </a:spcBef>
              <a:defRPr/>
            </a:pPr>
            <a:endParaRPr lang="en-US" altLang="en-US" sz="2400" dirty="0">
              <a:latin typeface="+mn-lt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en-US" sz="2400" dirty="0">
                <a:latin typeface="+mn-lt"/>
                <a:sym typeface="Symbol" pitchFamily="18" charset="2"/>
              </a:rPr>
              <a:t></a:t>
            </a:r>
            <a:r>
              <a:rPr lang="en-US" altLang="en-US" sz="2400" dirty="0">
                <a:latin typeface="+mn-lt"/>
              </a:rPr>
              <a:t>Its units are obtained directly from the formula and are kg</a:t>
            </a:r>
            <a:r>
              <a:rPr lang="en-US" altLang="en-US" sz="2400" baseline="-25000" dirty="0">
                <a:latin typeface="+mn-lt"/>
              </a:rPr>
              <a:t> </a:t>
            </a:r>
            <a:r>
              <a:rPr lang="en-US" altLang="en-US" sz="2400" dirty="0">
                <a:latin typeface="+mn-lt"/>
              </a:rPr>
              <a:t>m</a:t>
            </a:r>
            <a:r>
              <a:rPr lang="en-US" altLang="en-US" sz="2400" baseline="-25000" dirty="0">
                <a:latin typeface="+mn-lt"/>
              </a:rPr>
              <a:t> </a:t>
            </a:r>
            <a:r>
              <a:rPr lang="en-US" altLang="en-US" sz="2400" dirty="0">
                <a:latin typeface="+mn-lt"/>
              </a:rPr>
              <a:t>s</a:t>
            </a:r>
            <a:r>
              <a:rPr lang="en-US" altLang="en-US" sz="2400" baseline="30000" dirty="0">
                <a:latin typeface="+mn-lt"/>
              </a:rPr>
              <a:t>-1</a:t>
            </a:r>
            <a:r>
              <a:rPr lang="en-US" altLang="en-US" sz="2400" dirty="0">
                <a:latin typeface="+mn-lt"/>
              </a:rPr>
              <a:t>.	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2: Mechanics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2.4 – Momentum and impulse</a:t>
            </a:r>
            <a:endParaRPr lang="en-US" altLang="en-US" sz="2400" smtClean="0">
              <a:solidFill>
                <a:schemeClr val="tx1"/>
              </a:solidFill>
              <a:latin typeface="Courier New" pitchFamily="49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828675" y="2794000"/>
            <a:ext cx="7464425" cy="461963"/>
            <a:chOff x="828675" y="2793884"/>
            <a:chExt cx="7464426" cy="461962"/>
          </a:xfrm>
        </p:grpSpPr>
        <p:sp>
          <p:nvSpPr>
            <p:cNvPr id="9223" name="Rectangle 5"/>
            <p:cNvSpPr>
              <a:spLocks noChangeArrowheads="1"/>
            </p:cNvSpPr>
            <p:nvPr/>
          </p:nvSpPr>
          <p:spPr bwMode="auto">
            <a:xfrm>
              <a:off x="965200" y="2803409"/>
              <a:ext cx="2478088" cy="3206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altLang="en-US" sz="2400" i="1">
                  <a:latin typeface="+mn-lt"/>
                  <a:cs typeface="Courier New" pitchFamily="49" charset="0"/>
                  <a:sym typeface="Symbol" pitchFamily="18" charset="2"/>
                </a:rPr>
                <a:t>p</a:t>
              </a:r>
              <a:r>
                <a:rPr lang="en-US" altLang="en-US" sz="2400" b="1">
                  <a:latin typeface="+mn-lt"/>
                  <a:cs typeface="Courier New" pitchFamily="49" charset="0"/>
                  <a:sym typeface="Symbol" pitchFamily="18" charset="2"/>
                </a:rPr>
                <a:t> </a:t>
              </a:r>
              <a:r>
                <a:rPr lang="en-US" altLang="en-US" sz="2400">
                  <a:latin typeface="+mn-lt"/>
                  <a:cs typeface="Courier New" pitchFamily="49" charset="0"/>
                  <a:sym typeface="Symbol" pitchFamily="18" charset="2"/>
                </a:rPr>
                <a:t>=</a:t>
              </a:r>
              <a:r>
                <a:rPr lang="en-US" altLang="en-US" sz="2400" b="1">
                  <a:latin typeface="+mn-lt"/>
                  <a:cs typeface="Courier New" pitchFamily="49" charset="0"/>
                  <a:sym typeface="Symbol" pitchFamily="18" charset="2"/>
                </a:rPr>
                <a:t> </a:t>
              </a:r>
              <a:r>
                <a:rPr lang="en-US" altLang="en-US" sz="2400" i="1">
                  <a:latin typeface="+mn-lt"/>
                  <a:cs typeface="Courier New" pitchFamily="49" charset="0"/>
                  <a:sym typeface="Symbol" pitchFamily="18" charset="2"/>
                </a:rPr>
                <a:t>mv</a:t>
              </a:r>
              <a:endParaRPr lang="en-US" altLang="en-US" sz="2400" b="1">
                <a:latin typeface="+mn-lt"/>
                <a:sym typeface="Symbol" pitchFamily="18" charset="2"/>
              </a:endParaRPr>
            </a:p>
          </p:txBody>
        </p:sp>
        <p:sp>
          <p:nvSpPr>
            <p:cNvPr id="9224" name="Text Box 6"/>
            <p:cNvSpPr txBox="1">
              <a:spLocks noChangeArrowheads="1"/>
            </p:cNvSpPr>
            <p:nvPr/>
          </p:nvSpPr>
          <p:spPr bwMode="auto">
            <a:xfrm>
              <a:off x="5354639" y="2793884"/>
              <a:ext cx="2938462" cy="461962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en-US" sz="2400" dirty="0">
                  <a:solidFill>
                    <a:schemeClr val="bg1"/>
                  </a:solidFill>
                  <a:latin typeface="+mn-lt"/>
                </a:rPr>
                <a:t>linear momentum</a:t>
              </a:r>
            </a:p>
          </p:txBody>
        </p:sp>
        <p:sp>
          <p:nvSpPr>
            <p:cNvPr id="9225" name="Rectangle 7"/>
            <p:cNvSpPr>
              <a:spLocks noChangeArrowheads="1"/>
            </p:cNvSpPr>
            <p:nvPr/>
          </p:nvSpPr>
          <p:spPr bwMode="auto">
            <a:xfrm>
              <a:off x="828675" y="2797059"/>
              <a:ext cx="7462839" cy="43814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altLang="en-US" sz="2400">
                <a:latin typeface="+mn-lt"/>
              </a:endParaRPr>
            </a:p>
          </p:txBody>
        </p:sp>
      </p:grpSp>
      <p:pic>
        <p:nvPicPr>
          <p:cNvPr id="360459" name="Picture 11" descr="bullet-apple collis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3513" y="3879850"/>
            <a:ext cx="2574925" cy="2493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0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0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0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0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04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04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0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0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0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0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0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0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0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0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0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0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0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511" name="Rectangle 15"/>
          <p:cNvSpPr>
            <a:spLocks noChangeArrowheads="1"/>
          </p:cNvSpPr>
          <p:nvPr/>
        </p:nvSpPr>
        <p:spPr bwMode="auto">
          <a:xfrm>
            <a:off x="698500" y="4641850"/>
            <a:ext cx="7761288" cy="221615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sz="2400">
                <a:latin typeface="Arial" charset="0"/>
                <a:sym typeface="Symbol" pitchFamily="18" charset="2"/>
              </a:rPr>
              <a:t>EXAMPLE: A 6-kg object increases its speed from 5 m</a:t>
            </a:r>
            <a:r>
              <a:rPr lang="en-US" altLang="en-US" sz="2400" baseline="-25000">
                <a:latin typeface="Arial" charset="0"/>
                <a:sym typeface="Symbol" pitchFamily="18" charset="2"/>
              </a:rPr>
              <a:t> </a:t>
            </a:r>
            <a:r>
              <a:rPr lang="en-US" altLang="en-US" sz="2400">
                <a:latin typeface="Arial" charset="0"/>
                <a:sym typeface="Symbol" pitchFamily="18" charset="2"/>
              </a:rPr>
              <a:t>s</a:t>
            </a:r>
            <a:r>
              <a:rPr lang="en-US" altLang="en-US" sz="2400" baseline="30000">
                <a:latin typeface="Arial" charset="0"/>
                <a:sym typeface="Symbol" pitchFamily="18" charset="2"/>
              </a:rPr>
              <a:t>-1</a:t>
            </a:r>
            <a:r>
              <a:rPr lang="en-US" altLang="en-US" sz="2400">
                <a:latin typeface="Arial" charset="0"/>
                <a:sym typeface="Symbol" pitchFamily="18" charset="2"/>
              </a:rPr>
              <a:t> to 25 m</a:t>
            </a:r>
            <a:r>
              <a:rPr lang="en-US" altLang="en-US" sz="2400" baseline="-25000">
                <a:latin typeface="Arial" charset="0"/>
                <a:sym typeface="Symbol" pitchFamily="18" charset="2"/>
              </a:rPr>
              <a:t> </a:t>
            </a:r>
            <a:r>
              <a:rPr lang="en-US" altLang="en-US" sz="2400">
                <a:latin typeface="Arial" charset="0"/>
                <a:sym typeface="Symbol" pitchFamily="18" charset="2"/>
              </a:rPr>
              <a:t>s</a:t>
            </a:r>
            <a:r>
              <a:rPr lang="en-US" altLang="en-US" sz="2400" baseline="30000">
                <a:latin typeface="Arial" charset="0"/>
                <a:sym typeface="Symbol" pitchFamily="18" charset="2"/>
              </a:rPr>
              <a:t>-1</a:t>
            </a:r>
            <a:r>
              <a:rPr lang="en-US" altLang="en-US" sz="2400">
                <a:latin typeface="Arial" charset="0"/>
                <a:sym typeface="Symbol" pitchFamily="18" charset="2"/>
              </a:rPr>
              <a:t> in 30 s. What is the net force acting on it?</a:t>
            </a:r>
          </a:p>
          <a:p>
            <a:pPr>
              <a:spcBef>
                <a:spcPct val="20000"/>
              </a:spcBef>
            </a:pPr>
            <a:r>
              <a:rPr lang="en-US" altLang="en-US" sz="2400">
                <a:latin typeface="Arial" charset="0"/>
              </a:rPr>
              <a:t>SOLUTION: 				</a:t>
            </a:r>
          </a:p>
          <a:p>
            <a:pPr>
              <a:spcBef>
                <a:spcPct val="20000"/>
              </a:spcBef>
            </a:pPr>
            <a:r>
              <a:rPr lang="en-US" altLang="en-US" sz="2400" i="1">
                <a:latin typeface="Arial" charset="0"/>
              </a:rPr>
              <a:t>                     F</a:t>
            </a:r>
            <a:r>
              <a:rPr lang="en-US" altLang="en-US" sz="2400" baseline="-25000">
                <a:latin typeface="Arial" charset="0"/>
              </a:rPr>
              <a:t>net</a:t>
            </a:r>
            <a:r>
              <a:rPr lang="en-US" altLang="en-US" sz="2400">
                <a:latin typeface="Arial" charset="0"/>
              </a:rPr>
              <a:t> = </a:t>
            </a:r>
            <a:r>
              <a:rPr lang="en-US" sz="2400">
                <a:latin typeface="Arial" charset="0"/>
                <a:sym typeface="Symbol" pitchFamily="18" charset="2"/>
              </a:rPr>
              <a:t></a:t>
            </a:r>
            <a:r>
              <a:rPr lang="en-US" altLang="en-US" sz="2400" i="1">
                <a:latin typeface="Arial" charset="0"/>
              </a:rPr>
              <a:t>p /</a:t>
            </a:r>
            <a:r>
              <a:rPr lang="en-US" altLang="en-US" sz="2400">
                <a:latin typeface="Arial" charset="0"/>
              </a:rPr>
              <a:t> </a:t>
            </a:r>
            <a:r>
              <a:rPr lang="en-US" sz="2400">
                <a:latin typeface="Arial" charset="0"/>
                <a:sym typeface="Symbol" pitchFamily="18" charset="2"/>
              </a:rPr>
              <a:t></a:t>
            </a:r>
            <a:r>
              <a:rPr lang="en-US" altLang="en-US" sz="2400" i="1">
                <a:latin typeface="Arial" charset="0"/>
              </a:rPr>
              <a:t>t</a:t>
            </a:r>
            <a:r>
              <a:rPr lang="en-US" altLang="en-US" sz="2400">
                <a:latin typeface="Arial" charset="0"/>
              </a:rPr>
              <a:t> = </a:t>
            </a:r>
            <a:r>
              <a:rPr lang="en-US" altLang="en-US" sz="2400" i="1">
                <a:latin typeface="Arial" charset="0"/>
              </a:rPr>
              <a:t>m</a:t>
            </a:r>
            <a:r>
              <a:rPr lang="en-US" altLang="en-US" sz="2400">
                <a:latin typeface="Arial" charset="0"/>
              </a:rPr>
              <a:t>( </a:t>
            </a:r>
            <a:r>
              <a:rPr lang="en-US" altLang="en-US" sz="2400" i="1">
                <a:latin typeface="Arial" charset="0"/>
              </a:rPr>
              <a:t>v</a:t>
            </a:r>
            <a:r>
              <a:rPr lang="en-US" altLang="en-US" sz="2400">
                <a:latin typeface="Arial" charset="0"/>
              </a:rPr>
              <a:t> – </a:t>
            </a:r>
            <a:r>
              <a:rPr lang="en-US" altLang="en-US" sz="2400" i="1">
                <a:latin typeface="Arial" charset="0"/>
              </a:rPr>
              <a:t>u </a:t>
            </a:r>
            <a:r>
              <a:rPr lang="en-US" altLang="en-US" sz="2400">
                <a:latin typeface="Arial" charset="0"/>
              </a:rPr>
              <a:t>) </a:t>
            </a:r>
            <a:r>
              <a:rPr lang="en-US" altLang="en-US" sz="2400" i="1">
                <a:latin typeface="Arial" charset="0"/>
              </a:rPr>
              <a:t>/</a:t>
            </a:r>
            <a:r>
              <a:rPr lang="en-US" altLang="en-US" sz="2400">
                <a:latin typeface="Arial" charset="0"/>
              </a:rPr>
              <a:t> </a:t>
            </a:r>
            <a:r>
              <a:rPr lang="en-US" sz="2400">
                <a:latin typeface="Arial" charset="0"/>
                <a:sym typeface="Symbol" pitchFamily="18" charset="2"/>
              </a:rPr>
              <a:t></a:t>
            </a:r>
            <a:r>
              <a:rPr lang="en-US" altLang="en-US" sz="2400" i="1">
                <a:latin typeface="Arial" charset="0"/>
              </a:rPr>
              <a:t>t</a:t>
            </a:r>
            <a:r>
              <a:rPr lang="en-US" altLang="en-US" sz="2400">
                <a:latin typeface="Arial" charset="0"/>
              </a:rPr>
              <a:t> </a:t>
            </a:r>
            <a:endParaRPr lang="en-US" altLang="en-US" sz="2400">
              <a:latin typeface="Arial" charset="0"/>
              <a:sym typeface="Symbol" pitchFamily="18" charset="2"/>
            </a:endParaRPr>
          </a:p>
          <a:p>
            <a:pPr>
              <a:spcBef>
                <a:spcPct val="20000"/>
              </a:spcBef>
              <a:buFont typeface="Symbol" pitchFamily="18" charset="2"/>
              <a:buNone/>
            </a:pPr>
            <a:r>
              <a:rPr lang="en-US" altLang="en-US" sz="2400" i="1">
                <a:latin typeface="Arial" charset="0"/>
              </a:rPr>
              <a:t>                                          </a:t>
            </a:r>
            <a:r>
              <a:rPr lang="en-US" altLang="en-US" sz="2400">
                <a:latin typeface="Arial" charset="0"/>
              </a:rPr>
              <a:t>= </a:t>
            </a:r>
            <a:r>
              <a:rPr lang="en-US" altLang="en-US" sz="2400">
                <a:latin typeface="Arial" charset="0"/>
                <a:cs typeface="Courier New" pitchFamily="49" charset="0"/>
              </a:rPr>
              <a:t>6( 25 – 5 ) </a:t>
            </a:r>
            <a:r>
              <a:rPr lang="en-US" altLang="en-US" sz="2400" i="1">
                <a:latin typeface="Arial" charset="0"/>
                <a:cs typeface="Courier New" pitchFamily="49" charset="0"/>
              </a:rPr>
              <a:t>/</a:t>
            </a:r>
            <a:r>
              <a:rPr lang="en-US" altLang="en-US" sz="2400">
                <a:latin typeface="Arial" charset="0"/>
                <a:cs typeface="Courier New" pitchFamily="49" charset="0"/>
              </a:rPr>
              <a:t> 30 = 4 N.</a:t>
            </a:r>
          </a:p>
        </p:txBody>
      </p:sp>
      <p:sp>
        <p:nvSpPr>
          <p:cNvPr id="362498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309245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i="1">
                <a:solidFill>
                  <a:srgbClr val="333399"/>
                </a:solidFill>
                <a:latin typeface="Arial" charset="0"/>
              </a:rPr>
              <a:t>Newton’s second law in terms of momentum </a:t>
            </a:r>
            <a:r>
              <a:rPr lang="en-US" altLang="en-US" sz="2400">
                <a:latin typeface="Arial" charset="0"/>
              </a:rPr>
              <a:t>	</a:t>
            </a:r>
          </a:p>
          <a:p>
            <a:pPr>
              <a:spcBef>
                <a:spcPct val="20000"/>
              </a:spcBef>
            </a:pPr>
            <a:endParaRPr lang="en-US" altLang="en-US" sz="2400">
              <a:latin typeface="Arial" charset="0"/>
            </a:endParaRPr>
          </a:p>
          <a:p>
            <a:pPr>
              <a:spcBef>
                <a:spcPct val="20000"/>
              </a:spcBef>
            </a:pPr>
            <a:r>
              <a:rPr lang="en-US" altLang="en-US" sz="2400">
                <a:latin typeface="Arial" charset="0"/>
                <a:sym typeface="Symbol" pitchFamily="18" charset="2"/>
              </a:rPr>
              <a:t></a:t>
            </a:r>
            <a:r>
              <a:rPr lang="en-US" altLang="en-US" sz="2400" i="1">
                <a:latin typeface="Arial" charset="0"/>
              </a:rPr>
              <a:t>F</a:t>
            </a:r>
            <a:r>
              <a:rPr lang="en-US" altLang="en-US" sz="2400" baseline="-25000">
                <a:latin typeface="Arial" charset="0"/>
              </a:rPr>
              <a:t>net</a:t>
            </a:r>
            <a:r>
              <a:rPr lang="en-US" altLang="en-US" sz="2400">
                <a:latin typeface="Arial" charset="0"/>
              </a:rPr>
              <a:t> = </a:t>
            </a:r>
            <a:r>
              <a:rPr lang="en-US" altLang="en-US" sz="2400" i="1">
                <a:latin typeface="Arial" charset="0"/>
              </a:rPr>
              <a:t>ma</a:t>
            </a:r>
            <a:r>
              <a:rPr lang="en-US" altLang="en-US" sz="2400">
                <a:latin typeface="Arial" charset="0"/>
              </a:rPr>
              <a:t> = </a:t>
            </a:r>
            <a:r>
              <a:rPr lang="en-US" altLang="en-US" sz="2400" i="1">
                <a:latin typeface="Arial" charset="0"/>
              </a:rPr>
              <a:t>m </a:t>
            </a:r>
            <a:r>
              <a:rPr lang="en-US" altLang="en-US" sz="2400">
                <a:latin typeface="Arial" charset="0"/>
              </a:rPr>
              <a:t>(</a:t>
            </a:r>
            <a:r>
              <a:rPr lang="en-US" sz="2400">
                <a:latin typeface="Arial" charset="0"/>
                <a:sym typeface="Symbol" pitchFamily="18" charset="2"/>
              </a:rPr>
              <a:t></a:t>
            </a:r>
            <a:r>
              <a:rPr lang="en-US" altLang="en-US" sz="2400" i="1">
                <a:latin typeface="Arial" charset="0"/>
                <a:cs typeface="Courier New" pitchFamily="49" charset="0"/>
              </a:rPr>
              <a:t>v / </a:t>
            </a:r>
            <a:r>
              <a:rPr lang="en-US" sz="2400">
                <a:latin typeface="Arial" charset="0"/>
                <a:sym typeface="Symbol" pitchFamily="18" charset="2"/>
              </a:rPr>
              <a:t></a:t>
            </a:r>
            <a:r>
              <a:rPr lang="en-US" altLang="en-US" sz="2400" i="1">
                <a:latin typeface="Arial" charset="0"/>
                <a:cs typeface="Courier New" pitchFamily="49" charset="0"/>
              </a:rPr>
              <a:t>t </a:t>
            </a:r>
            <a:r>
              <a:rPr lang="en-US" altLang="en-US" sz="2400">
                <a:latin typeface="Arial" charset="0"/>
                <a:cs typeface="Courier New" pitchFamily="49" charset="0"/>
              </a:rPr>
              <a:t>)  = ( </a:t>
            </a:r>
            <a:r>
              <a:rPr lang="en-US" altLang="en-US" sz="2400" i="1">
                <a:solidFill>
                  <a:srgbClr val="000000"/>
                </a:solidFill>
                <a:latin typeface="Arial" charset="0"/>
              </a:rPr>
              <a:t>m </a:t>
            </a:r>
            <a:r>
              <a:rPr lang="en-US" sz="2400">
                <a:latin typeface="Arial" charset="0"/>
                <a:sym typeface="Symbol" pitchFamily="18" charset="2"/>
              </a:rPr>
              <a:t></a:t>
            </a:r>
            <a:r>
              <a:rPr lang="en-US" altLang="en-US" sz="2400" i="1">
                <a:solidFill>
                  <a:srgbClr val="000000"/>
                </a:solidFill>
                <a:latin typeface="Arial" charset="0"/>
                <a:cs typeface="Courier New" pitchFamily="49" charset="0"/>
              </a:rPr>
              <a:t>v </a:t>
            </a:r>
            <a:r>
              <a:rPr lang="en-US" altLang="en-US" sz="2400">
                <a:latin typeface="Arial" charset="0"/>
                <a:cs typeface="Courier New" pitchFamily="49" charset="0"/>
              </a:rPr>
              <a:t>) </a:t>
            </a:r>
            <a:r>
              <a:rPr lang="en-US" altLang="en-US" sz="2400" i="1">
                <a:latin typeface="Arial" charset="0"/>
                <a:cs typeface="Courier New" pitchFamily="49" charset="0"/>
              </a:rPr>
              <a:t>/ </a:t>
            </a:r>
            <a:r>
              <a:rPr lang="en-US" sz="2400">
                <a:latin typeface="Arial" charset="0"/>
                <a:sym typeface="Symbol" pitchFamily="18" charset="2"/>
              </a:rPr>
              <a:t></a:t>
            </a:r>
            <a:r>
              <a:rPr lang="en-US" altLang="en-US" sz="2400" i="1">
                <a:solidFill>
                  <a:srgbClr val="000000"/>
                </a:solidFill>
                <a:latin typeface="Arial" charset="0"/>
                <a:cs typeface="Courier New" pitchFamily="49" charset="0"/>
              </a:rPr>
              <a:t>t</a:t>
            </a:r>
            <a:r>
              <a:rPr lang="en-US" altLang="en-US" sz="2400">
                <a:latin typeface="Arial" charset="0"/>
                <a:cs typeface="Courier New" pitchFamily="49" charset="0"/>
              </a:rPr>
              <a:t> </a:t>
            </a:r>
            <a:r>
              <a:rPr lang="en-US" altLang="en-US" sz="2400">
                <a:latin typeface="Arial" charset="0"/>
              </a:rPr>
              <a:t>= </a:t>
            </a:r>
            <a:r>
              <a:rPr lang="en-US" sz="2400">
                <a:latin typeface="Arial" charset="0"/>
                <a:sym typeface="Symbol" pitchFamily="18" charset="2"/>
              </a:rPr>
              <a:t></a:t>
            </a:r>
            <a:r>
              <a:rPr lang="en-US" altLang="en-US" sz="2400" i="1">
                <a:latin typeface="Arial" charset="0"/>
              </a:rPr>
              <a:t>p /</a:t>
            </a:r>
            <a:r>
              <a:rPr lang="en-US" altLang="en-US" sz="2400">
                <a:latin typeface="Arial" charset="0"/>
              </a:rPr>
              <a:t> </a:t>
            </a:r>
            <a:r>
              <a:rPr lang="en-US" sz="2400">
                <a:latin typeface="Arial" charset="0"/>
                <a:sym typeface="Symbol" pitchFamily="18" charset="2"/>
              </a:rPr>
              <a:t></a:t>
            </a:r>
            <a:r>
              <a:rPr lang="en-US" altLang="en-US" sz="2400" i="1">
                <a:latin typeface="Arial" charset="0"/>
              </a:rPr>
              <a:t>t</a:t>
            </a:r>
            <a:r>
              <a:rPr lang="en-US" altLang="en-US" sz="2400">
                <a:latin typeface="Arial" charset="0"/>
              </a:rPr>
              <a:t>.</a:t>
            </a:r>
            <a:endParaRPr lang="en-US" altLang="en-US" sz="2400" i="1">
              <a:latin typeface="Arial" charset="0"/>
            </a:endParaRPr>
          </a:p>
          <a:p>
            <a:pPr>
              <a:spcBef>
                <a:spcPct val="20000"/>
              </a:spcBef>
              <a:buFont typeface="Symbol" pitchFamily="18" charset="2"/>
              <a:buChar char="·"/>
            </a:pPr>
            <a:r>
              <a:rPr lang="en-US" altLang="en-US" sz="2400">
                <a:latin typeface="Arial" charset="0"/>
              </a:rPr>
              <a:t>This last is just Newton’s second law in terms of change in momentum rather than mass and acceleration.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>
                <a:solidFill>
                  <a:srgbClr val="000000"/>
                </a:solidFill>
              </a:rPr>
              <a:t>Topic 2: Mechanics</a:t>
            </a:r>
            <a:br>
              <a:rPr lang="en-US" altLang="en-US" sz="2800" b="1" smtClean="0">
                <a:solidFill>
                  <a:srgbClr val="000000"/>
                </a:solidFill>
              </a:rPr>
            </a:br>
            <a:r>
              <a:rPr lang="en-US" altLang="en-US" sz="2800" smtClean="0">
                <a:solidFill>
                  <a:srgbClr val="000000"/>
                </a:solidFill>
              </a:rPr>
              <a:t>2.4 – Momentum and impulse</a:t>
            </a:r>
            <a:endParaRPr lang="en-US" altLang="en-US" sz="2400" smtClean="0">
              <a:solidFill>
                <a:schemeClr val="tx1"/>
              </a:solidFill>
              <a:latin typeface="Courier New" pitchFamily="49" charset="0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838200" y="4064000"/>
            <a:ext cx="7464425" cy="465138"/>
            <a:chOff x="838200" y="4063853"/>
            <a:chExt cx="7464426" cy="465943"/>
          </a:xfrm>
        </p:grpSpPr>
        <p:sp>
          <p:nvSpPr>
            <p:cNvPr id="10250" name="Rectangle 11"/>
            <p:cNvSpPr>
              <a:spLocks noChangeArrowheads="1"/>
            </p:cNvSpPr>
            <p:nvPr/>
          </p:nvSpPr>
          <p:spPr bwMode="auto">
            <a:xfrm>
              <a:off x="974725" y="4073394"/>
              <a:ext cx="2478088" cy="321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US" altLang="en-US" sz="2400" i="1">
                  <a:latin typeface="Arial" charset="0"/>
                </a:rPr>
                <a:t>F</a:t>
              </a:r>
              <a:r>
                <a:rPr lang="en-US" altLang="en-US" sz="2400" baseline="-25000">
                  <a:latin typeface="Arial" charset="0"/>
                </a:rPr>
                <a:t>net</a:t>
              </a:r>
              <a:r>
                <a:rPr lang="en-US" altLang="en-US" sz="2400">
                  <a:latin typeface="Arial" charset="0"/>
                </a:rPr>
                <a:t> = </a:t>
              </a:r>
              <a:r>
                <a:rPr lang="en-US" sz="2400">
                  <a:latin typeface="Arial" charset="0"/>
                  <a:sym typeface="Symbol" pitchFamily="18" charset="2"/>
                </a:rPr>
                <a:t></a:t>
              </a:r>
              <a:r>
                <a:rPr lang="en-US" altLang="en-US" sz="2400" i="1">
                  <a:latin typeface="Arial" charset="0"/>
                </a:rPr>
                <a:t>p /</a:t>
              </a:r>
              <a:r>
                <a:rPr lang="en-US" altLang="en-US" sz="2400">
                  <a:latin typeface="Arial" charset="0"/>
                </a:rPr>
                <a:t> </a:t>
              </a:r>
              <a:r>
                <a:rPr lang="en-US" sz="2400">
                  <a:latin typeface="Arial" charset="0"/>
                  <a:sym typeface="Symbol" pitchFamily="18" charset="2"/>
                </a:rPr>
                <a:t></a:t>
              </a:r>
              <a:r>
                <a:rPr lang="en-US" altLang="en-US" sz="2400" i="1">
                  <a:latin typeface="Arial" charset="0"/>
                </a:rPr>
                <a:t>t</a:t>
              </a:r>
            </a:p>
          </p:txBody>
        </p:sp>
        <p:sp>
          <p:nvSpPr>
            <p:cNvPr id="10248" name="Text Box 12"/>
            <p:cNvSpPr txBox="1">
              <a:spLocks noChangeArrowheads="1"/>
            </p:cNvSpPr>
            <p:nvPr/>
          </p:nvSpPr>
          <p:spPr bwMode="auto">
            <a:xfrm>
              <a:off x="3911600" y="4063853"/>
              <a:ext cx="4391026" cy="461172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en-US" sz="2400" dirty="0">
                  <a:solidFill>
                    <a:schemeClr val="bg1"/>
                  </a:solidFill>
                  <a:latin typeface="+mn-lt"/>
                </a:rPr>
                <a:t>Newton’s second law (p-form)</a:t>
              </a:r>
            </a:p>
          </p:txBody>
        </p:sp>
        <p:sp>
          <p:nvSpPr>
            <p:cNvPr id="10249" name="Rectangle 13"/>
            <p:cNvSpPr>
              <a:spLocks noChangeArrowheads="1"/>
            </p:cNvSpPr>
            <p:nvPr/>
          </p:nvSpPr>
          <p:spPr bwMode="auto">
            <a:xfrm>
              <a:off x="838200" y="4067033"/>
              <a:ext cx="7462839" cy="46276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altLang="en-US" sz="2400">
                <a:latin typeface="+mn-lt"/>
              </a:endParaRP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828675" y="1949450"/>
            <a:ext cx="7464425" cy="461963"/>
            <a:chOff x="828675" y="2793884"/>
            <a:chExt cx="7464426" cy="461962"/>
          </a:xfrm>
        </p:grpSpPr>
        <p:sp>
          <p:nvSpPr>
            <p:cNvPr id="14" name="Rectangle 5"/>
            <p:cNvSpPr>
              <a:spLocks noChangeArrowheads="1"/>
            </p:cNvSpPr>
            <p:nvPr/>
          </p:nvSpPr>
          <p:spPr bwMode="auto">
            <a:xfrm>
              <a:off x="965200" y="2803409"/>
              <a:ext cx="2478088" cy="3206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altLang="en-US" sz="2400" i="1">
                  <a:latin typeface="+mn-lt"/>
                  <a:cs typeface="Courier New" pitchFamily="49" charset="0"/>
                  <a:sym typeface="Symbol" pitchFamily="18" charset="2"/>
                </a:rPr>
                <a:t>p</a:t>
              </a:r>
              <a:r>
                <a:rPr lang="en-US" altLang="en-US" sz="2400" b="1">
                  <a:latin typeface="+mn-lt"/>
                  <a:cs typeface="Courier New" pitchFamily="49" charset="0"/>
                  <a:sym typeface="Symbol" pitchFamily="18" charset="2"/>
                </a:rPr>
                <a:t> </a:t>
              </a:r>
              <a:r>
                <a:rPr lang="en-US" altLang="en-US" sz="2400">
                  <a:latin typeface="+mn-lt"/>
                  <a:cs typeface="Courier New" pitchFamily="49" charset="0"/>
                  <a:sym typeface="Symbol" pitchFamily="18" charset="2"/>
                </a:rPr>
                <a:t>=</a:t>
              </a:r>
              <a:r>
                <a:rPr lang="en-US" altLang="en-US" sz="2400" b="1">
                  <a:latin typeface="+mn-lt"/>
                  <a:cs typeface="Courier New" pitchFamily="49" charset="0"/>
                  <a:sym typeface="Symbol" pitchFamily="18" charset="2"/>
                </a:rPr>
                <a:t> </a:t>
              </a:r>
              <a:r>
                <a:rPr lang="en-US" altLang="en-US" sz="2400" i="1">
                  <a:latin typeface="+mn-lt"/>
                  <a:cs typeface="Courier New" pitchFamily="49" charset="0"/>
                  <a:sym typeface="Symbol" pitchFamily="18" charset="2"/>
                </a:rPr>
                <a:t>mv</a:t>
              </a:r>
              <a:endParaRPr lang="en-US" altLang="en-US" sz="2400" b="1">
                <a:latin typeface="+mn-lt"/>
                <a:sym typeface="Symbol" pitchFamily="18" charset="2"/>
              </a:endParaRPr>
            </a:p>
          </p:txBody>
        </p:sp>
        <p:sp>
          <p:nvSpPr>
            <p:cNvPr id="15" name="Text Box 6"/>
            <p:cNvSpPr txBox="1">
              <a:spLocks noChangeArrowheads="1"/>
            </p:cNvSpPr>
            <p:nvPr/>
          </p:nvSpPr>
          <p:spPr bwMode="auto">
            <a:xfrm>
              <a:off x="5354639" y="2793884"/>
              <a:ext cx="2938462" cy="461962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en-US" sz="2400" dirty="0">
                  <a:solidFill>
                    <a:schemeClr val="bg1"/>
                  </a:solidFill>
                  <a:latin typeface="+mn-lt"/>
                </a:rPr>
                <a:t>linear momentum</a:t>
              </a: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828675" y="2797059"/>
              <a:ext cx="7462839" cy="43814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altLang="en-US" sz="2400">
                <a:latin typeface="+mn-lt"/>
              </a:endParaRPr>
            </a:p>
          </p:txBody>
        </p:sp>
      </p:grp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2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2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24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24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2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2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2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2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625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625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25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25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5790</TotalTime>
  <Words>4394</Words>
  <Application>Microsoft Office PowerPoint</Application>
  <PresentationFormat>On-screen Show (4:3)</PresentationFormat>
  <Paragraphs>695</Paragraphs>
  <Slides>49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Courier New</vt:lpstr>
      <vt:lpstr>Arial</vt:lpstr>
      <vt:lpstr>Symbol</vt:lpstr>
      <vt:lpstr>Calibri</vt:lpstr>
      <vt:lpstr>Times New Roman</vt:lpstr>
      <vt:lpstr>Default Design</vt:lpstr>
      <vt:lpstr>Topic 2: Mechanics 2.4 – Momentum and impulse</vt:lpstr>
      <vt:lpstr>Topic 2: Mechanics 2.4 – Momentum and impulse</vt:lpstr>
      <vt:lpstr>Topic 2: Mechanics 2.4 – Momentum and impulse</vt:lpstr>
      <vt:lpstr>Topic 2: Mechanics 2.4 – Momentum and impulse</vt:lpstr>
      <vt:lpstr>Topic 2: Mechanics 2.4 – Momentum and impulse</vt:lpstr>
      <vt:lpstr>Topic 2: Mechanics 2.4 – Momentum and impulse</vt:lpstr>
      <vt:lpstr>Topic 2: Mechanics 2.4 – Momentum and impulse</vt:lpstr>
      <vt:lpstr>Topic 2: Mechanics 2.4 – Momentum and impulse</vt:lpstr>
      <vt:lpstr>Topic 2: Mechanics 2.4 – Momentum and impulse</vt:lpstr>
      <vt:lpstr>Topic 2: Mechanics 2.4 – Momentum and impulse</vt:lpstr>
      <vt:lpstr>Topic 2: Mechanics 2.4 – Momentum and impulse</vt:lpstr>
      <vt:lpstr>Slide 12</vt:lpstr>
      <vt:lpstr>Slide 13</vt:lpstr>
      <vt:lpstr>Slide 14</vt:lpstr>
      <vt:lpstr>Topic 2: Mechanics 2.4 – Momentum and impulse</vt:lpstr>
      <vt:lpstr>Slide 16</vt:lpstr>
      <vt:lpstr>Slide 17</vt:lpstr>
      <vt:lpstr>Slide 18</vt:lpstr>
      <vt:lpstr>Slide 19</vt:lpstr>
      <vt:lpstr>Topic 2: Mechanics 2.4 – Momentum and impulse</vt:lpstr>
      <vt:lpstr>Topic 2: Mechanics 2.4 – Momentum and impulse</vt:lpstr>
      <vt:lpstr>Topic 2: Mechanics 2.4 – Momentum and impulse</vt:lpstr>
      <vt:lpstr>Topic 2: Mechanics 2.4 – Momentum and impulse</vt:lpstr>
      <vt:lpstr>Topic 2: Mechanics 2.4 – Momentum and impulse</vt:lpstr>
      <vt:lpstr>Topic 2: Mechanics 2.4 – Momentum and impulse</vt:lpstr>
      <vt:lpstr>Topic 2: Mechanics 2.4 – Momentum and impulse</vt:lpstr>
      <vt:lpstr>Topic 2: Mechanics 2.4 – Momentum and impulse</vt:lpstr>
      <vt:lpstr>Topic 2: Mechanics 2.4 – Momentum and impulse</vt:lpstr>
      <vt:lpstr>Topic 2: Mechanics 2.4 – Momentum and impulse</vt:lpstr>
      <vt:lpstr>Topic 2: Mechanics 2.4 – Momentum and impulse</vt:lpstr>
      <vt:lpstr>Topic 2: Mechanics 2.4 – Momentum and impulse</vt:lpstr>
      <vt:lpstr>Topic 2: Mechanics 2.4 – Momentum and impulse</vt:lpstr>
      <vt:lpstr>Topic 2: Mechanics 2.4 – Momentum and impulse</vt:lpstr>
      <vt:lpstr>Topic 2: Mechanics 2.4 – Momentum and impulse</vt:lpstr>
      <vt:lpstr>Topic 2: Mechanics 2.4 – Momentum and impulse</vt:lpstr>
      <vt:lpstr>Topic 2: Mechanics 2.4 – Momentum and impulse</vt:lpstr>
      <vt:lpstr>Topic 2: Mechanics 2.4 – Momentum and impulse</vt:lpstr>
      <vt:lpstr>Topic 2: Mechanics 2.4 – Momentum and impulse</vt:lpstr>
      <vt:lpstr>Topic 2: Mechanics 2.4 – Momentum and impulse</vt:lpstr>
      <vt:lpstr>Topic 2: Mechanics 2.4 – Momentum and impulse</vt:lpstr>
      <vt:lpstr>Topic 2: Mechanics 2.4 – Momentum and impulse</vt:lpstr>
      <vt:lpstr>Topic 2: Mechanics 2.4 – Momentum and impulse</vt:lpstr>
      <vt:lpstr>Topic 2: Mechanics 2.4 – Momentum and impulse</vt:lpstr>
      <vt:lpstr>Topic 2: Mechanics 2.4 – Momentum and impulse</vt:lpstr>
      <vt:lpstr>Topic 2: Mechanics 2.4 – Momentum and impulse</vt:lpstr>
      <vt:lpstr>Slide 46</vt:lpstr>
      <vt:lpstr>Slide 47</vt:lpstr>
      <vt:lpstr>Slide 48</vt:lpstr>
      <vt:lpstr>Slide 49</vt:lpstr>
    </vt:vector>
  </TitlesOfParts>
  <Company>Bay View High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 Motion Along a Straight Line Position, Displacement, Average Speed</dc:title>
  <dc:creator>Timothy K Lund</dc:creator>
  <cp:lastModifiedBy>vivienne</cp:lastModifiedBy>
  <cp:revision>322</cp:revision>
  <dcterms:created xsi:type="dcterms:W3CDTF">2006-01-31T23:43:34Z</dcterms:created>
  <dcterms:modified xsi:type="dcterms:W3CDTF">2014-06-16T20:25:23Z</dcterms:modified>
</cp:coreProperties>
</file>