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265" r:id="rId2"/>
    <p:sldId id="338" r:id="rId3"/>
    <p:sldId id="339" r:id="rId4"/>
    <p:sldId id="340" r:id="rId5"/>
    <p:sldId id="341" r:id="rId6"/>
    <p:sldId id="342" r:id="rId7"/>
    <p:sldId id="343" r:id="rId8"/>
    <p:sldId id="295" r:id="rId9"/>
    <p:sldId id="301" r:id="rId10"/>
    <p:sldId id="302" r:id="rId11"/>
    <p:sldId id="303" r:id="rId12"/>
    <p:sldId id="304" r:id="rId13"/>
    <p:sldId id="305" r:id="rId14"/>
    <p:sldId id="306" r:id="rId15"/>
    <p:sldId id="312" r:id="rId16"/>
    <p:sldId id="313" r:id="rId17"/>
    <p:sldId id="317" r:id="rId18"/>
    <p:sldId id="318" r:id="rId19"/>
    <p:sldId id="319" r:id="rId20"/>
    <p:sldId id="320" r:id="rId21"/>
    <p:sldId id="347" r:id="rId22"/>
    <p:sldId id="348" r:id="rId23"/>
    <p:sldId id="307" r:id="rId24"/>
    <p:sldId id="308" r:id="rId25"/>
    <p:sldId id="309" r:id="rId26"/>
    <p:sldId id="310" r:id="rId27"/>
    <p:sldId id="311" r:id="rId28"/>
    <p:sldId id="315" r:id="rId29"/>
    <p:sldId id="316" r:id="rId30"/>
    <p:sldId id="344" r:id="rId31"/>
    <p:sldId id="322" r:id="rId32"/>
    <p:sldId id="345" r:id="rId33"/>
    <p:sldId id="346" r:id="rId34"/>
    <p:sldId id="325" r:id="rId35"/>
    <p:sldId id="326" r:id="rId36"/>
    <p:sldId id="352" r:id="rId37"/>
    <p:sldId id="321" r:id="rId38"/>
    <p:sldId id="327" r:id="rId39"/>
    <p:sldId id="349" r:id="rId40"/>
    <p:sldId id="354" r:id="rId41"/>
    <p:sldId id="350" r:id="rId42"/>
    <p:sldId id="355" r:id="rId43"/>
    <p:sldId id="351" r:id="rId44"/>
    <p:sldId id="331" r:id="rId45"/>
    <p:sldId id="356" r:id="rId46"/>
    <p:sldId id="353" r:id="rId47"/>
    <p:sldId id="357" r:id="rId48"/>
    <p:sldId id="332" r:id="rId49"/>
  </p:sldIdLst>
  <p:sldSz cx="9144000" cy="6858000" type="screen4x3"/>
  <p:notesSz cx="6858000" cy="9144000"/>
  <p:defaultTextStyle>
    <a:defPPr>
      <a:defRPr lang="en-US"/>
    </a:defPPr>
    <a:lvl1pPr algn="l" rtl="0" fontAlgn="base">
      <a:spcBef>
        <a:spcPct val="0"/>
      </a:spcBef>
      <a:spcAft>
        <a:spcPct val="0"/>
      </a:spcAft>
      <a:defRPr sz="2000" kern="1200">
        <a:solidFill>
          <a:schemeClr val="tx1"/>
        </a:solidFill>
        <a:latin typeface="Courier New" pitchFamily="49" charset="0"/>
        <a:ea typeface="+mn-ea"/>
        <a:cs typeface="+mn-cs"/>
      </a:defRPr>
    </a:lvl1pPr>
    <a:lvl2pPr marL="457200" algn="l" rtl="0" fontAlgn="base">
      <a:spcBef>
        <a:spcPct val="0"/>
      </a:spcBef>
      <a:spcAft>
        <a:spcPct val="0"/>
      </a:spcAft>
      <a:defRPr sz="2000" kern="1200">
        <a:solidFill>
          <a:schemeClr val="tx1"/>
        </a:solidFill>
        <a:latin typeface="Courier New" pitchFamily="49" charset="0"/>
        <a:ea typeface="+mn-ea"/>
        <a:cs typeface="+mn-cs"/>
      </a:defRPr>
    </a:lvl2pPr>
    <a:lvl3pPr marL="914400" algn="l" rtl="0" fontAlgn="base">
      <a:spcBef>
        <a:spcPct val="0"/>
      </a:spcBef>
      <a:spcAft>
        <a:spcPct val="0"/>
      </a:spcAft>
      <a:defRPr sz="2000" kern="1200">
        <a:solidFill>
          <a:schemeClr val="tx1"/>
        </a:solidFill>
        <a:latin typeface="Courier New" pitchFamily="49" charset="0"/>
        <a:ea typeface="+mn-ea"/>
        <a:cs typeface="+mn-cs"/>
      </a:defRPr>
    </a:lvl3pPr>
    <a:lvl4pPr marL="1371600" algn="l" rtl="0" fontAlgn="base">
      <a:spcBef>
        <a:spcPct val="0"/>
      </a:spcBef>
      <a:spcAft>
        <a:spcPct val="0"/>
      </a:spcAft>
      <a:defRPr sz="2000" kern="1200">
        <a:solidFill>
          <a:schemeClr val="tx1"/>
        </a:solidFill>
        <a:latin typeface="Courier New" pitchFamily="49" charset="0"/>
        <a:ea typeface="+mn-ea"/>
        <a:cs typeface="+mn-cs"/>
      </a:defRPr>
    </a:lvl4pPr>
    <a:lvl5pPr marL="1828800" algn="l" rtl="0" fontAlgn="base">
      <a:spcBef>
        <a:spcPct val="0"/>
      </a:spcBef>
      <a:spcAft>
        <a:spcPct val="0"/>
      </a:spcAft>
      <a:defRPr sz="2000" kern="1200">
        <a:solidFill>
          <a:schemeClr val="tx1"/>
        </a:solidFill>
        <a:latin typeface="Courier New" pitchFamily="49" charset="0"/>
        <a:ea typeface="+mn-ea"/>
        <a:cs typeface="+mn-cs"/>
      </a:defRPr>
    </a:lvl5pPr>
    <a:lvl6pPr marL="2286000" algn="l" defTabSz="914400" rtl="0" eaLnBrk="1" latinLnBrk="0" hangingPunct="1">
      <a:defRPr sz="2000" kern="1200">
        <a:solidFill>
          <a:schemeClr val="tx1"/>
        </a:solidFill>
        <a:latin typeface="Courier New" pitchFamily="49" charset="0"/>
        <a:ea typeface="+mn-ea"/>
        <a:cs typeface="+mn-cs"/>
      </a:defRPr>
    </a:lvl6pPr>
    <a:lvl7pPr marL="2743200" algn="l" defTabSz="914400" rtl="0" eaLnBrk="1" latinLnBrk="0" hangingPunct="1">
      <a:defRPr sz="2000" kern="1200">
        <a:solidFill>
          <a:schemeClr val="tx1"/>
        </a:solidFill>
        <a:latin typeface="Courier New" pitchFamily="49" charset="0"/>
        <a:ea typeface="+mn-ea"/>
        <a:cs typeface="+mn-cs"/>
      </a:defRPr>
    </a:lvl7pPr>
    <a:lvl8pPr marL="3200400" algn="l" defTabSz="914400" rtl="0" eaLnBrk="1" latinLnBrk="0" hangingPunct="1">
      <a:defRPr sz="2000" kern="1200">
        <a:solidFill>
          <a:schemeClr val="tx1"/>
        </a:solidFill>
        <a:latin typeface="Courier New" pitchFamily="49" charset="0"/>
        <a:ea typeface="+mn-ea"/>
        <a:cs typeface="+mn-cs"/>
      </a:defRPr>
    </a:lvl8pPr>
    <a:lvl9pPr marL="3657600" algn="l" defTabSz="914400" rtl="0" eaLnBrk="1" latinLnBrk="0" hangingPunct="1">
      <a:defRPr sz="2000" kern="1200">
        <a:solidFill>
          <a:schemeClr val="tx1"/>
        </a:solidFill>
        <a:latin typeface="Courier New" pitchFamily="49"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a:srgbClr val="FFFF00"/>
    <a:srgbClr val="CCFFCC"/>
    <a:srgbClr val="FFFFCC"/>
    <a:srgbClr val="FF9900"/>
    <a:srgbClr val="66FF33"/>
    <a:srgbClr val="66FFFF"/>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2" d="100"/>
          <a:sy n="62" d="100"/>
        </p:scale>
        <p:origin x="-84" y="-408"/>
      </p:cViewPr>
      <p:guideLst>
        <p:guide orient="horz" pos="2160"/>
        <p:guide pos="2880"/>
      </p:guideLst>
    </p:cSldViewPr>
  </p:slideViewPr>
  <p:notesTextViewPr>
    <p:cViewPr>
      <p:scale>
        <a:sx n="100" d="100"/>
        <a:sy n="100" d="100"/>
      </p:scale>
      <p:origin x="0" y="0"/>
    </p:cViewPr>
  </p:notesTextViewPr>
  <p:gridSpacing cx="91439" cy="91439"/>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US"/>
          </a:p>
        </p:txBody>
      </p:sp>
      <p:sp>
        <p:nvSpPr>
          <p:cNvPr id="3075" name="Rectangle 3"/>
          <p:cNvSpPr>
            <a:spLocks noGrp="1" noChangeArrowheads="1"/>
          </p:cNvSpPr>
          <p:nvPr>
            <p:ph type="dt" idx="1"/>
          </p:nvPr>
        </p:nvSpPr>
        <p:spPr bwMode="auto">
          <a:xfrm>
            <a:off x="3884613"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US"/>
          </a:p>
        </p:txBody>
      </p:sp>
      <p:sp>
        <p:nvSpPr>
          <p:cNvPr id="51204"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p:cNvSpPr>
            <a:spLocks noGrp="1" noChangeArrowheads="1"/>
          </p:cNvSpPr>
          <p:nvPr>
            <p:ph type="body" sz="quarter" idx="3"/>
          </p:nvPr>
        </p:nvSpPr>
        <p:spPr bwMode="auto">
          <a:xfrm>
            <a:off x="685800" y="4343400"/>
            <a:ext cx="5486400" cy="4114800"/>
          </a:xfrm>
          <a:prstGeom prst="rect">
            <a:avLst/>
          </a:prstGeom>
          <a:noFill/>
          <a:ln>
            <a:noFill/>
          </a:ln>
          <a:effectLs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US"/>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444CCB7F-9B01-4541-99AF-C97DA61CC18A}" type="slidenum">
              <a:rPr lang="en-US"/>
              <a:pPr>
                <a:defRPr/>
              </a:pPr>
              <a:t>‹#›</a:t>
            </a:fld>
            <a:endParaRPr lang="en-US"/>
          </a:p>
        </p:txBody>
      </p:sp>
    </p:spTree>
    <p:extLst>
      <p:ext uri="{BB962C8B-B14F-4D97-AF65-F5344CB8AC3E}">
        <p14:creationId xmlns:p14="http://schemas.microsoft.com/office/powerpoint/2010/main" val="1533654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E30034BF-4D27-48B6-9CB2-B67D3CAA7C2F}" type="slidenum">
              <a:rPr lang="en-US" altLang="en-US" smtClean="0"/>
              <a:pPr eaLnBrk="1" hangingPunct="1">
                <a:spcBef>
                  <a:spcPct val="0"/>
                </a:spcBef>
              </a:pPr>
              <a:t>1</a:t>
            </a:fld>
            <a:endParaRPr lang="en-US" altLang="en-US" smtClean="0"/>
          </a:p>
        </p:txBody>
      </p:sp>
      <p:sp>
        <p:nvSpPr>
          <p:cNvPr id="52227" name="Rectangle 2"/>
          <p:cNvSpPr>
            <a:spLocks noRot="1" noChangeArrowheads="1" noTextEdit="1"/>
          </p:cNvSpPr>
          <p:nvPr>
            <p:ph type="sldImg"/>
          </p:nvPr>
        </p:nvSpPr>
        <p:spPr>
          <a:ln/>
        </p:spPr>
      </p:sp>
      <p:sp>
        <p:nvSpPr>
          <p:cNvPr id="5222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 2012 By Timothy K. Lund</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FC8D2548-DB2A-43A8-A037-A1EAD7CAFC47}" type="slidenum">
              <a:rPr lang="en-US" altLang="en-US" smtClean="0"/>
              <a:pPr eaLnBrk="1" hangingPunct="1">
                <a:spcBef>
                  <a:spcPct val="0"/>
                </a:spcBef>
              </a:pPr>
              <a:t>10</a:t>
            </a:fld>
            <a:endParaRPr lang="en-US" altLang="en-US" smtClean="0"/>
          </a:p>
        </p:txBody>
      </p:sp>
      <p:sp>
        <p:nvSpPr>
          <p:cNvPr id="61443" name="Rectangle 2"/>
          <p:cNvSpPr>
            <a:spLocks noRot="1" noChangeArrowheads="1" noTextEdit="1"/>
          </p:cNvSpPr>
          <p:nvPr>
            <p:ph type="sldImg"/>
          </p:nvPr>
        </p:nvSpPr>
        <p:spPr>
          <a:ln/>
        </p:spPr>
      </p:sp>
      <p:sp>
        <p:nvSpPr>
          <p:cNvPr id="6144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 2006 By Timothy K. Lund</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8BE54266-CF8B-4D10-9591-80221F50EAEB}" type="slidenum">
              <a:rPr lang="en-US" altLang="en-US" smtClean="0"/>
              <a:pPr eaLnBrk="1" hangingPunct="1">
                <a:spcBef>
                  <a:spcPct val="0"/>
                </a:spcBef>
              </a:pPr>
              <a:t>11</a:t>
            </a:fld>
            <a:endParaRPr lang="en-US" altLang="en-US" smtClean="0"/>
          </a:p>
        </p:txBody>
      </p:sp>
      <p:sp>
        <p:nvSpPr>
          <p:cNvPr id="62467" name="Rectangle 2"/>
          <p:cNvSpPr>
            <a:spLocks noRot="1" noChangeArrowheads="1" noTextEdit="1"/>
          </p:cNvSpPr>
          <p:nvPr>
            <p:ph type="sldImg"/>
          </p:nvPr>
        </p:nvSpPr>
        <p:spPr>
          <a:ln/>
        </p:spPr>
      </p:sp>
      <p:sp>
        <p:nvSpPr>
          <p:cNvPr id="6246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 2006 By Timothy K. Lund</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A2EFF737-5762-4B97-9AA5-F6DDFD48EF89}" type="slidenum">
              <a:rPr lang="en-US" altLang="en-US" smtClean="0"/>
              <a:pPr eaLnBrk="1" hangingPunct="1">
                <a:spcBef>
                  <a:spcPct val="0"/>
                </a:spcBef>
              </a:pPr>
              <a:t>12</a:t>
            </a:fld>
            <a:endParaRPr lang="en-US" altLang="en-US" smtClean="0"/>
          </a:p>
        </p:txBody>
      </p:sp>
      <p:sp>
        <p:nvSpPr>
          <p:cNvPr id="63491" name="Rectangle 2"/>
          <p:cNvSpPr>
            <a:spLocks noRot="1" noChangeArrowheads="1" noTextEdit="1"/>
          </p:cNvSpPr>
          <p:nvPr>
            <p:ph type="sldImg"/>
          </p:nvPr>
        </p:nvSpPr>
        <p:spPr>
          <a:ln/>
        </p:spPr>
      </p:sp>
      <p:sp>
        <p:nvSpPr>
          <p:cNvPr id="6349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 2006 By Timothy K. Lund</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5C0E74F7-9A67-45EA-A352-C66D6FC27A25}" type="slidenum">
              <a:rPr lang="en-US" altLang="en-US" smtClean="0"/>
              <a:pPr eaLnBrk="1" hangingPunct="1">
                <a:spcBef>
                  <a:spcPct val="0"/>
                </a:spcBef>
              </a:pPr>
              <a:t>13</a:t>
            </a:fld>
            <a:endParaRPr lang="en-US" altLang="en-US" smtClean="0"/>
          </a:p>
        </p:txBody>
      </p:sp>
      <p:sp>
        <p:nvSpPr>
          <p:cNvPr id="64515" name="Rectangle 2"/>
          <p:cNvSpPr>
            <a:spLocks noRot="1" noChangeArrowheads="1" noTextEdit="1"/>
          </p:cNvSpPr>
          <p:nvPr>
            <p:ph type="sldImg"/>
          </p:nvPr>
        </p:nvSpPr>
        <p:spPr>
          <a:ln/>
        </p:spPr>
      </p:sp>
      <p:sp>
        <p:nvSpPr>
          <p:cNvPr id="6451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 2006 By Timothy K. Lund</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4AF676AC-2947-488D-BCCB-8D35BB2BB245}" type="slidenum">
              <a:rPr lang="en-US" altLang="en-US" smtClean="0"/>
              <a:pPr eaLnBrk="1" hangingPunct="1">
                <a:spcBef>
                  <a:spcPct val="0"/>
                </a:spcBef>
              </a:pPr>
              <a:t>14</a:t>
            </a:fld>
            <a:endParaRPr lang="en-US" altLang="en-US" smtClean="0"/>
          </a:p>
        </p:txBody>
      </p:sp>
      <p:sp>
        <p:nvSpPr>
          <p:cNvPr id="65539" name="Rectangle 2"/>
          <p:cNvSpPr>
            <a:spLocks noRot="1" noChangeArrowheads="1" noTextEdit="1"/>
          </p:cNvSpPr>
          <p:nvPr>
            <p:ph type="sldImg"/>
          </p:nvPr>
        </p:nvSpPr>
        <p:spPr>
          <a:ln/>
        </p:spPr>
      </p:sp>
      <p:sp>
        <p:nvSpPr>
          <p:cNvPr id="6554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 2006 By Timothy K. Lund</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0D2657E3-520D-41D5-BBDD-2485C5812B0F}" type="slidenum">
              <a:rPr lang="en-US" altLang="en-US" smtClean="0"/>
              <a:pPr eaLnBrk="1" hangingPunct="1">
                <a:spcBef>
                  <a:spcPct val="0"/>
                </a:spcBef>
              </a:pPr>
              <a:t>15</a:t>
            </a:fld>
            <a:endParaRPr lang="en-US" altLang="en-US" smtClean="0"/>
          </a:p>
        </p:txBody>
      </p:sp>
      <p:sp>
        <p:nvSpPr>
          <p:cNvPr id="66563" name="Rectangle 2"/>
          <p:cNvSpPr>
            <a:spLocks noRot="1" noChangeArrowheads="1" noTextEdit="1"/>
          </p:cNvSpPr>
          <p:nvPr>
            <p:ph type="sldImg"/>
          </p:nvPr>
        </p:nvSpPr>
        <p:spPr>
          <a:ln/>
        </p:spPr>
      </p:sp>
      <p:sp>
        <p:nvSpPr>
          <p:cNvPr id="6656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 2006 By Timothy K. Lund</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97C7B394-2347-4AC0-8D34-E9ED7DC7BD28}" type="slidenum">
              <a:rPr lang="en-US" altLang="en-US" smtClean="0"/>
              <a:pPr eaLnBrk="1" hangingPunct="1">
                <a:spcBef>
                  <a:spcPct val="0"/>
                </a:spcBef>
              </a:pPr>
              <a:t>16</a:t>
            </a:fld>
            <a:endParaRPr lang="en-US" altLang="en-US" smtClean="0"/>
          </a:p>
        </p:txBody>
      </p:sp>
      <p:sp>
        <p:nvSpPr>
          <p:cNvPr id="67587" name="Rectangle 2"/>
          <p:cNvSpPr>
            <a:spLocks noRot="1" noChangeArrowheads="1" noTextEdit="1"/>
          </p:cNvSpPr>
          <p:nvPr>
            <p:ph type="sldImg"/>
          </p:nvPr>
        </p:nvSpPr>
        <p:spPr>
          <a:ln/>
        </p:spPr>
      </p:sp>
      <p:sp>
        <p:nvSpPr>
          <p:cNvPr id="6758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 2006 By Timothy K. Lund</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C410D221-0055-4055-B0F0-8B8BEB772708}" type="slidenum">
              <a:rPr lang="en-US" altLang="en-US" smtClean="0"/>
              <a:pPr eaLnBrk="1" hangingPunct="1">
                <a:spcBef>
                  <a:spcPct val="0"/>
                </a:spcBef>
              </a:pPr>
              <a:t>17</a:t>
            </a:fld>
            <a:endParaRPr lang="en-US" altLang="en-US" smtClean="0"/>
          </a:p>
        </p:txBody>
      </p:sp>
      <p:sp>
        <p:nvSpPr>
          <p:cNvPr id="68611" name="Rectangle 2"/>
          <p:cNvSpPr>
            <a:spLocks noRot="1" noChangeArrowheads="1" noTextEdit="1"/>
          </p:cNvSpPr>
          <p:nvPr>
            <p:ph type="sldImg"/>
          </p:nvPr>
        </p:nvSpPr>
        <p:spPr>
          <a:ln/>
        </p:spPr>
      </p:sp>
      <p:sp>
        <p:nvSpPr>
          <p:cNvPr id="6861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 2006 By Timothy K. Lund</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BB0C823E-BC7D-4C25-AE13-3EC750D3E671}" type="slidenum">
              <a:rPr lang="en-US" altLang="en-US" smtClean="0"/>
              <a:pPr eaLnBrk="1" hangingPunct="1">
                <a:spcBef>
                  <a:spcPct val="0"/>
                </a:spcBef>
              </a:pPr>
              <a:t>18</a:t>
            </a:fld>
            <a:endParaRPr lang="en-US" altLang="en-US" smtClean="0"/>
          </a:p>
        </p:txBody>
      </p:sp>
      <p:sp>
        <p:nvSpPr>
          <p:cNvPr id="69635" name="Rectangle 2"/>
          <p:cNvSpPr>
            <a:spLocks noRot="1" noChangeArrowheads="1" noTextEdit="1"/>
          </p:cNvSpPr>
          <p:nvPr>
            <p:ph type="sldImg"/>
          </p:nvPr>
        </p:nvSpPr>
        <p:spPr>
          <a:ln/>
        </p:spPr>
      </p:sp>
      <p:sp>
        <p:nvSpPr>
          <p:cNvPr id="6963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 2006 By Timothy K. Lund</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F18F8731-D1FA-49A9-9754-09A3BEF070DB}" type="slidenum">
              <a:rPr lang="en-US" altLang="en-US" smtClean="0"/>
              <a:pPr eaLnBrk="1" hangingPunct="1">
                <a:spcBef>
                  <a:spcPct val="0"/>
                </a:spcBef>
              </a:pPr>
              <a:t>19</a:t>
            </a:fld>
            <a:endParaRPr lang="en-US" altLang="en-US" smtClean="0"/>
          </a:p>
        </p:txBody>
      </p:sp>
      <p:sp>
        <p:nvSpPr>
          <p:cNvPr id="70659" name="Rectangle 2"/>
          <p:cNvSpPr>
            <a:spLocks noRot="1" noChangeArrowheads="1" noTextEdit="1"/>
          </p:cNvSpPr>
          <p:nvPr>
            <p:ph type="sldImg"/>
          </p:nvPr>
        </p:nvSpPr>
        <p:spPr>
          <a:ln/>
        </p:spPr>
      </p:sp>
      <p:sp>
        <p:nvSpPr>
          <p:cNvPr id="7066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 2006 By Timothy K. Lund</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2B8C5362-5203-4639-A675-A64CC08EFDC7}" type="slidenum">
              <a:rPr lang="en-US" altLang="en-US" smtClean="0"/>
              <a:pPr eaLnBrk="1" hangingPunct="1">
                <a:spcBef>
                  <a:spcPct val="0"/>
                </a:spcBef>
              </a:pPr>
              <a:t>2</a:t>
            </a:fld>
            <a:endParaRPr lang="en-US" altLang="en-US" smtClean="0"/>
          </a:p>
        </p:txBody>
      </p:sp>
      <p:sp>
        <p:nvSpPr>
          <p:cNvPr id="53251" name="Rectangle 2"/>
          <p:cNvSpPr>
            <a:spLocks noRot="1" noChangeArrowheads="1" noTextEdit="1"/>
          </p:cNvSpPr>
          <p:nvPr>
            <p:ph type="sldImg"/>
          </p:nvPr>
        </p:nvSpPr>
        <p:spPr>
          <a:ln/>
        </p:spPr>
      </p:sp>
      <p:sp>
        <p:nvSpPr>
          <p:cNvPr id="5325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 2012 By Timothy K. Lund</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668A8DFE-E69A-4402-A772-3601AD96DCC4}" type="slidenum">
              <a:rPr lang="en-US" altLang="en-US" smtClean="0"/>
              <a:pPr eaLnBrk="1" hangingPunct="1">
                <a:spcBef>
                  <a:spcPct val="0"/>
                </a:spcBef>
              </a:pPr>
              <a:t>20</a:t>
            </a:fld>
            <a:endParaRPr lang="en-US" altLang="en-US" smtClean="0"/>
          </a:p>
        </p:txBody>
      </p:sp>
      <p:sp>
        <p:nvSpPr>
          <p:cNvPr id="71683" name="Rectangle 2"/>
          <p:cNvSpPr>
            <a:spLocks noRot="1" noChangeArrowheads="1" noTextEdit="1"/>
          </p:cNvSpPr>
          <p:nvPr>
            <p:ph type="sldImg"/>
          </p:nvPr>
        </p:nvSpPr>
        <p:spPr>
          <a:ln/>
        </p:spPr>
      </p:sp>
      <p:sp>
        <p:nvSpPr>
          <p:cNvPr id="7168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 2006 By Timothy K. Lund</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1D8974DD-4E0B-458B-9B54-9054499CFDF7}" type="slidenum">
              <a:rPr lang="en-US" altLang="en-US" smtClean="0"/>
              <a:pPr eaLnBrk="1" hangingPunct="1">
                <a:spcBef>
                  <a:spcPct val="0"/>
                </a:spcBef>
              </a:pPr>
              <a:t>21</a:t>
            </a:fld>
            <a:endParaRPr lang="en-US" altLang="en-US" smtClean="0"/>
          </a:p>
        </p:txBody>
      </p:sp>
      <p:sp>
        <p:nvSpPr>
          <p:cNvPr id="72707" name="Rectangle 2"/>
          <p:cNvSpPr>
            <a:spLocks noRot="1" noChangeArrowheads="1" noTextEdit="1"/>
          </p:cNvSpPr>
          <p:nvPr>
            <p:ph type="sldImg"/>
          </p:nvPr>
        </p:nvSpPr>
        <p:spPr>
          <a:ln/>
        </p:spPr>
      </p:sp>
      <p:sp>
        <p:nvSpPr>
          <p:cNvPr id="7270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 2006 By Timothy K. Lund</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1E25D069-0983-4731-AB61-0A5F9EDBD76C}" type="slidenum">
              <a:rPr lang="en-US" altLang="en-US" smtClean="0"/>
              <a:pPr eaLnBrk="1" hangingPunct="1">
                <a:spcBef>
                  <a:spcPct val="0"/>
                </a:spcBef>
              </a:pPr>
              <a:t>22</a:t>
            </a:fld>
            <a:endParaRPr lang="en-US" altLang="en-US" smtClean="0"/>
          </a:p>
        </p:txBody>
      </p:sp>
      <p:sp>
        <p:nvSpPr>
          <p:cNvPr id="73731" name="Rectangle 2"/>
          <p:cNvSpPr>
            <a:spLocks noRot="1" noChangeArrowheads="1" noTextEdit="1"/>
          </p:cNvSpPr>
          <p:nvPr>
            <p:ph type="sldImg"/>
          </p:nvPr>
        </p:nvSpPr>
        <p:spPr>
          <a:ln/>
        </p:spPr>
      </p:sp>
      <p:sp>
        <p:nvSpPr>
          <p:cNvPr id="7373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 2006 By Timothy K. Lund</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7F68E36C-90DA-4748-9C85-E8E40CBDD1FC}" type="slidenum">
              <a:rPr lang="en-US" altLang="en-US" smtClean="0"/>
              <a:pPr eaLnBrk="1" hangingPunct="1">
                <a:spcBef>
                  <a:spcPct val="0"/>
                </a:spcBef>
              </a:pPr>
              <a:t>23</a:t>
            </a:fld>
            <a:endParaRPr lang="en-US" altLang="en-US" smtClean="0"/>
          </a:p>
        </p:txBody>
      </p:sp>
      <p:sp>
        <p:nvSpPr>
          <p:cNvPr id="74755" name="Rectangle 2"/>
          <p:cNvSpPr>
            <a:spLocks noRot="1" noChangeArrowheads="1" noTextEdit="1"/>
          </p:cNvSpPr>
          <p:nvPr>
            <p:ph type="sldImg"/>
          </p:nvPr>
        </p:nvSpPr>
        <p:spPr>
          <a:ln/>
        </p:spPr>
      </p:sp>
      <p:sp>
        <p:nvSpPr>
          <p:cNvPr id="7475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 2006 By Timothy K. Lund</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0A2F5BBD-85BE-4474-8976-0DABF929E4E0}" type="slidenum">
              <a:rPr lang="en-US" altLang="en-US" smtClean="0"/>
              <a:pPr eaLnBrk="1" hangingPunct="1">
                <a:spcBef>
                  <a:spcPct val="0"/>
                </a:spcBef>
              </a:pPr>
              <a:t>24</a:t>
            </a:fld>
            <a:endParaRPr lang="en-US" altLang="en-US" smtClean="0"/>
          </a:p>
        </p:txBody>
      </p:sp>
      <p:sp>
        <p:nvSpPr>
          <p:cNvPr id="75779" name="Rectangle 2"/>
          <p:cNvSpPr>
            <a:spLocks noRot="1" noChangeArrowheads="1" noTextEdit="1"/>
          </p:cNvSpPr>
          <p:nvPr>
            <p:ph type="sldImg"/>
          </p:nvPr>
        </p:nvSpPr>
        <p:spPr>
          <a:ln/>
        </p:spPr>
      </p:sp>
      <p:sp>
        <p:nvSpPr>
          <p:cNvPr id="7578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 2006 By Timothy K. Lund</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1B0492D5-7308-414F-98AD-9CA60C72266B}" type="slidenum">
              <a:rPr lang="en-US" altLang="en-US" smtClean="0"/>
              <a:pPr eaLnBrk="1" hangingPunct="1">
                <a:spcBef>
                  <a:spcPct val="0"/>
                </a:spcBef>
              </a:pPr>
              <a:t>25</a:t>
            </a:fld>
            <a:endParaRPr lang="en-US" altLang="en-US" smtClean="0"/>
          </a:p>
        </p:txBody>
      </p:sp>
      <p:sp>
        <p:nvSpPr>
          <p:cNvPr id="76803" name="Rectangle 2"/>
          <p:cNvSpPr>
            <a:spLocks noRot="1" noChangeArrowheads="1" noTextEdit="1"/>
          </p:cNvSpPr>
          <p:nvPr>
            <p:ph type="sldImg"/>
          </p:nvPr>
        </p:nvSpPr>
        <p:spPr>
          <a:ln/>
        </p:spPr>
      </p:sp>
      <p:sp>
        <p:nvSpPr>
          <p:cNvPr id="7680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 2006 By Timothy K. Lund</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BD376FB6-5BEF-42C4-8D10-C628CD56D758}" type="slidenum">
              <a:rPr lang="en-US" altLang="en-US" smtClean="0"/>
              <a:pPr eaLnBrk="1" hangingPunct="1">
                <a:spcBef>
                  <a:spcPct val="0"/>
                </a:spcBef>
              </a:pPr>
              <a:t>26</a:t>
            </a:fld>
            <a:endParaRPr lang="en-US" altLang="en-US" smtClean="0"/>
          </a:p>
        </p:txBody>
      </p:sp>
      <p:sp>
        <p:nvSpPr>
          <p:cNvPr id="77827" name="Rectangle 2"/>
          <p:cNvSpPr>
            <a:spLocks noRot="1" noChangeArrowheads="1" noTextEdit="1"/>
          </p:cNvSpPr>
          <p:nvPr>
            <p:ph type="sldImg"/>
          </p:nvPr>
        </p:nvSpPr>
        <p:spPr>
          <a:ln/>
        </p:spPr>
      </p:sp>
      <p:sp>
        <p:nvSpPr>
          <p:cNvPr id="7782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 2006 By Timothy K. Lund</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E775F85C-CED0-475D-8102-AF4D7E95C71D}" type="slidenum">
              <a:rPr lang="en-US" altLang="en-US" smtClean="0"/>
              <a:pPr eaLnBrk="1" hangingPunct="1">
                <a:spcBef>
                  <a:spcPct val="0"/>
                </a:spcBef>
              </a:pPr>
              <a:t>27</a:t>
            </a:fld>
            <a:endParaRPr lang="en-US" altLang="en-US" smtClean="0"/>
          </a:p>
        </p:txBody>
      </p:sp>
      <p:sp>
        <p:nvSpPr>
          <p:cNvPr id="78851" name="Rectangle 2"/>
          <p:cNvSpPr>
            <a:spLocks noRot="1" noChangeArrowheads="1" noTextEdit="1"/>
          </p:cNvSpPr>
          <p:nvPr>
            <p:ph type="sldImg"/>
          </p:nvPr>
        </p:nvSpPr>
        <p:spPr>
          <a:ln/>
        </p:spPr>
      </p:sp>
      <p:sp>
        <p:nvSpPr>
          <p:cNvPr id="7885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 2006 By Timothy K. Lund</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6F2CB5D0-11AF-4327-B595-BF2B526ED3CB}" type="slidenum">
              <a:rPr lang="en-US" altLang="en-US" smtClean="0"/>
              <a:pPr eaLnBrk="1" hangingPunct="1">
                <a:spcBef>
                  <a:spcPct val="0"/>
                </a:spcBef>
              </a:pPr>
              <a:t>28</a:t>
            </a:fld>
            <a:endParaRPr lang="en-US" altLang="en-US" smtClean="0"/>
          </a:p>
        </p:txBody>
      </p:sp>
      <p:sp>
        <p:nvSpPr>
          <p:cNvPr id="79875" name="Rectangle 2"/>
          <p:cNvSpPr>
            <a:spLocks noRot="1" noChangeArrowheads="1" noTextEdit="1"/>
          </p:cNvSpPr>
          <p:nvPr>
            <p:ph type="sldImg"/>
          </p:nvPr>
        </p:nvSpPr>
        <p:spPr>
          <a:ln/>
        </p:spPr>
      </p:sp>
      <p:sp>
        <p:nvSpPr>
          <p:cNvPr id="7987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 2006 By Timothy K. Lund</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0AFEA538-CD66-415F-A78F-561784D1AAD9}" type="slidenum">
              <a:rPr lang="en-US" altLang="en-US" smtClean="0"/>
              <a:pPr eaLnBrk="1" hangingPunct="1">
                <a:spcBef>
                  <a:spcPct val="0"/>
                </a:spcBef>
              </a:pPr>
              <a:t>29</a:t>
            </a:fld>
            <a:endParaRPr lang="en-US" altLang="en-US" smtClean="0"/>
          </a:p>
        </p:txBody>
      </p:sp>
      <p:sp>
        <p:nvSpPr>
          <p:cNvPr id="80899" name="Rectangle 2"/>
          <p:cNvSpPr>
            <a:spLocks noRot="1" noChangeArrowheads="1" noTextEdit="1"/>
          </p:cNvSpPr>
          <p:nvPr>
            <p:ph type="sldImg"/>
          </p:nvPr>
        </p:nvSpPr>
        <p:spPr>
          <a:ln/>
        </p:spPr>
      </p:sp>
      <p:sp>
        <p:nvSpPr>
          <p:cNvPr id="8090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 2006 By Timothy K. Lund</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6C0C23F5-68A0-4C23-9E5C-4EDB4EBE5E87}" type="slidenum">
              <a:rPr lang="en-US" altLang="en-US" smtClean="0"/>
              <a:pPr eaLnBrk="1" hangingPunct="1">
                <a:spcBef>
                  <a:spcPct val="0"/>
                </a:spcBef>
              </a:pPr>
              <a:t>3</a:t>
            </a:fld>
            <a:endParaRPr lang="en-US" altLang="en-US" smtClean="0"/>
          </a:p>
        </p:txBody>
      </p:sp>
      <p:sp>
        <p:nvSpPr>
          <p:cNvPr id="54275" name="Rectangle 2"/>
          <p:cNvSpPr>
            <a:spLocks noRot="1" noChangeArrowheads="1" noTextEdit="1"/>
          </p:cNvSpPr>
          <p:nvPr>
            <p:ph type="sldImg"/>
          </p:nvPr>
        </p:nvSpPr>
        <p:spPr>
          <a:ln/>
        </p:spPr>
      </p:sp>
      <p:sp>
        <p:nvSpPr>
          <p:cNvPr id="5427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 2012 By Timothy K. Lund</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FE2FC5D9-DF83-40CC-B9B3-2FDC32DC6A17}" type="slidenum">
              <a:rPr lang="en-US" altLang="en-US" smtClean="0"/>
              <a:pPr eaLnBrk="1" hangingPunct="1">
                <a:spcBef>
                  <a:spcPct val="0"/>
                </a:spcBef>
              </a:pPr>
              <a:t>30</a:t>
            </a:fld>
            <a:endParaRPr lang="en-US" altLang="en-US" smtClean="0"/>
          </a:p>
        </p:txBody>
      </p:sp>
      <p:sp>
        <p:nvSpPr>
          <p:cNvPr id="81923" name="Rectangle 2"/>
          <p:cNvSpPr>
            <a:spLocks noRot="1" noChangeArrowheads="1" noTextEdit="1"/>
          </p:cNvSpPr>
          <p:nvPr>
            <p:ph type="sldImg"/>
          </p:nvPr>
        </p:nvSpPr>
        <p:spPr>
          <a:ln/>
        </p:spPr>
      </p:sp>
      <p:sp>
        <p:nvSpPr>
          <p:cNvPr id="8192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 2006 By Timothy K. Lund</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D08C6F16-9837-47FF-A775-AB14A08B2FD6}" type="slidenum">
              <a:rPr lang="en-US" altLang="en-US" smtClean="0"/>
              <a:pPr eaLnBrk="1" hangingPunct="1">
                <a:spcBef>
                  <a:spcPct val="0"/>
                </a:spcBef>
              </a:pPr>
              <a:t>31</a:t>
            </a:fld>
            <a:endParaRPr lang="en-US" altLang="en-US" smtClean="0"/>
          </a:p>
        </p:txBody>
      </p:sp>
      <p:sp>
        <p:nvSpPr>
          <p:cNvPr id="82947" name="Rectangle 2"/>
          <p:cNvSpPr>
            <a:spLocks noRot="1" noChangeArrowheads="1" noTextEdit="1"/>
          </p:cNvSpPr>
          <p:nvPr>
            <p:ph type="sldImg"/>
          </p:nvPr>
        </p:nvSpPr>
        <p:spPr>
          <a:ln/>
        </p:spPr>
      </p:sp>
      <p:sp>
        <p:nvSpPr>
          <p:cNvPr id="8294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 2006 By Timothy K. Lund</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898892B2-7E4F-4B0B-9AAF-3C55F1449E38}" type="slidenum">
              <a:rPr lang="en-US" altLang="en-US" smtClean="0"/>
              <a:pPr eaLnBrk="1" hangingPunct="1">
                <a:spcBef>
                  <a:spcPct val="0"/>
                </a:spcBef>
              </a:pPr>
              <a:t>32</a:t>
            </a:fld>
            <a:endParaRPr lang="en-US" altLang="en-US" smtClean="0"/>
          </a:p>
        </p:txBody>
      </p:sp>
      <p:sp>
        <p:nvSpPr>
          <p:cNvPr id="83971" name="Rectangle 2"/>
          <p:cNvSpPr>
            <a:spLocks noRot="1" noChangeArrowheads="1" noTextEdit="1"/>
          </p:cNvSpPr>
          <p:nvPr>
            <p:ph type="sldImg"/>
          </p:nvPr>
        </p:nvSpPr>
        <p:spPr>
          <a:ln/>
        </p:spPr>
      </p:sp>
      <p:sp>
        <p:nvSpPr>
          <p:cNvPr id="8397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 2006 By Timothy K. Lund</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49986626-0ACD-444B-A1C9-200CCA4F4173}" type="slidenum">
              <a:rPr lang="en-US" altLang="en-US" smtClean="0"/>
              <a:pPr eaLnBrk="1" hangingPunct="1">
                <a:spcBef>
                  <a:spcPct val="0"/>
                </a:spcBef>
              </a:pPr>
              <a:t>33</a:t>
            </a:fld>
            <a:endParaRPr lang="en-US" altLang="en-US" smtClean="0"/>
          </a:p>
        </p:txBody>
      </p:sp>
      <p:sp>
        <p:nvSpPr>
          <p:cNvPr id="84995" name="Rectangle 2"/>
          <p:cNvSpPr>
            <a:spLocks noRot="1" noChangeArrowheads="1" noTextEdit="1"/>
          </p:cNvSpPr>
          <p:nvPr>
            <p:ph type="sldImg"/>
          </p:nvPr>
        </p:nvSpPr>
        <p:spPr>
          <a:ln/>
        </p:spPr>
      </p:sp>
      <p:sp>
        <p:nvSpPr>
          <p:cNvPr id="8499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 2006 By Timothy K. Lund</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49FB826C-CCF1-4123-BFCF-5C05B872D2E3}" type="slidenum">
              <a:rPr lang="en-US" altLang="en-US" smtClean="0"/>
              <a:pPr eaLnBrk="1" hangingPunct="1">
                <a:spcBef>
                  <a:spcPct val="0"/>
                </a:spcBef>
              </a:pPr>
              <a:t>34</a:t>
            </a:fld>
            <a:endParaRPr lang="en-US" altLang="en-US" smtClean="0"/>
          </a:p>
        </p:txBody>
      </p:sp>
      <p:sp>
        <p:nvSpPr>
          <p:cNvPr id="86019" name="Rectangle 2"/>
          <p:cNvSpPr>
            <a:spLocks noRot="1" noChangeArrowheads="1" noTextEdit="1"/>
          </p:cNvSpPr>
          <p:nvPr>
            <p:ph type="sldImg"/>
          </p:nvPr>
        </p:nvSpPr>
        <p:spPr>
          <a:ln/>
        </p:spPr>
      </p:sp>
      <p:sp>
        <p:nvSpPr>
          <p:cNvPr id="8602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 2006 By Timothy K. Lund</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A76188C8-43EE-40B9-86C9-110028B1C4C6}" type="slidenum">
              <a:rPr lang="en-US" altLang="en-US" smtClean="0"/>
              <a:pPr eaLnBrk="1" hangingPunct="1">
                <a:spcBef>
                  <a:spcPct val="0"/>
                </a:spcBef>
              </a:pPr>
              <a:t>35</a:t>
            </a:fld>
            <a:endParaRPr lang="en-US" altLang="en-US" smtClean="0"/>
          </a:p>
        </p:txBody>
      </p:sp>
      <p:sp>
        <p:nvSpPr>
          <p:cNvPr id="87043" name="Rectangle 2"/>
          <p:cNvSpPr>
            <a:spLocks noRot="1" noChangeArrowheads="1" noTextEdit="1"/>
          </p:cNvSpPr>
          <p:nvPr>
            <p:ph type="sldImg"/>
          </p:nvPr>
        </p:nvSpPr>
        <p:spPr>
          <a:ln/>
        </p:spPr>
      </p:sp>
      <p:sp>
        <p:nvSpPr>
          <p:cNvPr id="8704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 2006 By Timothy K. Lund</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994257D8-A91F-4ECB-B149-944E1308522A}" type="slidenum">
              <a:rPr lang="en-US" altLang="en-US" smtClean="0"/>
              <a:pPr eaLnBrk="1" hangingPunct="1">
                <a:spcBef>
                  <a:spcPct val="0"/>
                </a:spcBef>
              </a:pPr>
              <a:t>36</a:t>
            </a:fld>
            <a:endParaRPr lang="en-US" altLang="en-US" smtClean="0"/>
          </a:p>
        </p:txBody>
      </p:sp>
      <p:sp>
        <p:nvSpPr>
          <p:cNvPr id="88067" name="Rectangle 2"/>
          <p:cNvSpPr>
            <a:spLocks noRot="1" noChangeArrowheads="1" noTextEdit="1"/>
          </p:cNvSpPr>
          <p:nvPr>
            <p:ph type="sldImg"/>
          </p:nvPr>
        </p:nvSpPr>
        <p:spPr>
          <a:ln/>
        </p:spPr>
      </p:sp>
      <p:sp>
        <p:nvSpPr>
          <p:cNvPr id="8806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 2006 By Timothy K. Lund</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289E3246-F9CA-4935-95DC-C086FD058299}" type="slidenum">
              <a:rPr lang="en-US" altLang="en-US" smtClean="0"/>
              <a:pPr eaLnBrk="1" hangingPunct="1">
                <a:spcBef>
                  <a:spcPct val="0"/>
                </a:spcBef>
              </a:pPr>
              <a:t>37</a:t>
            </a:fld>
            <a:endParaRPr lang="en-US" altLang="en-US" smtClean="0"/>
          </a:p>
        </p:txBody>
      </p:sp>
      <p:sp>
        <p:nvSpPr>
          <p:cNvPr id="89091" name="Rectangle 2"/>
          <p:cNvSpPr>
            <a:spLocks noRot="1" noChangeArrowheads="1" noTextEdit="1"/>
          </p:cNvSpPr>
          <p:nvPr>
            <p:ph type="sldImg"/>
          </p:nvPr>
        </p:nvSpPr>
        <p:spPr>
          <a:ln/>
        </p:spPr>
      </p:sp>
      <p:sp>
        <p:nvSpPr>
          <p:cNvPr id="8909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 2006 By Timothy K. Lund</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2067E116-267C-41A0-806D-D13DCDBF2556}" type="slidenum">
              <a:rPr lang="en-US" altLang="en-US" smtClean="0"/>
              <a:pPr eaLnBrk="1" hangingPunct="1">
                <a:spcBef>
                  <a:spcPct val="0"/>
                </a:spcBef>
              </a:pPr>
              <a:t>38</a:t>
            </a:fld>
            <a:endParaRPr lang="en-US" altLang="en-US" smtClean="0"/>
          </a:p>
        </p:txBody>
      </p:sp>
      <p:sp>
        <p:nvSpPr>
          <p:cNvPr id="90115" name="Rectangle 2"/>
          <p:cNvSpPr>
            <a:spLocks noRot="1" noChangeArrowheads="1" noTextEdit="1"/>
          </p:cNvSpPr>
          <p:nvPr>
            <p:ph type="sldImg"/>
          </p:nvPr>
        </p:nvSpPr>
        <p:spPr>
          <a:ln/>
        </p:spPr>
      </p:sp>
      <p:sp>
        <p:nvSpPr>
          <p:cNvPr id="9011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 2006 By Timothy K. Lund</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3F6C12B1-C5C4-4E48-9770-A0F7C9B1A6C7}" type="slidenum">
              <a:rPr lang="en-US" altLang="en-US" smtClean="0"/>
              <a:pPr eaLnBrk="1" hangingPunct="1">
                <a:spcBef>
                  <a:spcPct val="0"/>
                </a:spcBef>
              </a:pPr>
              <a:t>39</a:t>
            </a:fld>
            <a:endParaRPr lang="en-US" altLang="en-US" smtClean="0"/>
          </a:p>
        </p:txBody>
      </p:sp>
      <p:sp>
        <p:nvSpPr>
          <p:cNvPr id="91139" name="Rectangle 2"/>
          <p:cNvSpPr>
            <a:spLocks noRot="1" noChangeArrowheads="1" noTextEdit="1"/>
          </p:cNvSpPr>
          <p:nvPr>
            <p:ph type="sldImg"/>
          </p:nvPr>
        </p:nvSpPr>
        <p:spPr>
          <a:ln/>
        </p:spPr>
      </p:sp>
      <p:sp>
        <p:nvSpPr>
          <p:cNvPr id="9114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 2006 By Timothy K. Lund</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63B6C429-48F2-4E68-9457-A7FE3E3F97A9}" type="slidenum">
              <a:rPr lang="en-US" altLang="en-US" smtClean="0"/>
              <a:pPr eaLnBrk="1" hangingPunct="1">
                <a:spcBef>
                  <a:spcPct val="0"/>
                </a:spcBef>
              </a:pPr>
              <a:t>4</a:t>
            </a:fld>
            <a:endParaRPr lang="en-US" altLang="en-US" smtClean="0"/>
          </a:p>
        </p:txBody>
      </p:sp>
      <p:sp>
        <p:nvSpPr>
          <p:cNvPr id="55299" name="Rectangle 2"/>
          <p:cNvSpPr>
            <a:spLocks noRot="1" noChangeArrowheads="1" noTextEdit="1"/>
          </p:cNvSpPr>
          <p:nvPr>
            <p:ph type="sldImg"/>
          </p:nvPr>
        </p:nvSpPr>
        <p:spPr>
          <a:ln/>
        </p:spPr>
      </p:sp>
      <p:sp>
        <p:nvSpPr>
          <p:cNvPr id="5530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 2012 By Timothy K. Lund</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67AF62C4-C46D-4A06-ACE3-9AAB69E61929}" type="slidenum">
              <a:rPr lang="en-US" altLang="en-US" smtClean="0"/>
              <a:pPr eaLnBrk="1" hangingPunct="1">
                <a:spcBef>
                  <a:spcPct val="0"/>
                </a:spcBef>
              </a:pPr>
              <a:t>40</a:t>
            </a:fld>
            <a:endParaRPr lang="en-US" altLang="en-US" smtClean="0"/>
          </a:p>
        </p:txBody>
      </p:sp>
      <p:sp>
        <p:nvSpPr>
          <p:cNvPr id="92163" name="Rectangle 2"/>
          <p:cNvSpPr>
            <a:spLocks noRot="1" noChangeArrowheads="1" noTextEdit="1"/>
          </p:cNvSpPr>
          <p:nvPr>
            <p:ph type="sldImg"/>
          </p:nvPr>
        </p:nvSpPr>
        <p:spPr>
          <a:ln/>
        </p:spPr>
      </p:sp>
      <p:sp>
        <p:nvSpPr>
          <p:cNvPr id="9216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 2006 By Timothy K. Lund</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1197CA9D-AFEF-4D74-9EF3-09016B0E7BE5}" type="slidenum">
              <a:rPr lang="en-US" altLang="en-US" smtClean="0"/>
              <a:pPr eaLnBrk="1" hangingPunct="1">
                <a:spcBef>
                  <a:spcPct val="0"/>
                </a:spcBef>
              </a:pPr>
              <a:t>41</a:t>
            </a:fld>
            <a:endParaRPr lang="en-US" altLang="en-US" smtClean="0"/>
          </a:p>
        </p:txBody>
      </p:sp>
      <p:sp>
        <p:nvSpPr>
          <p:cNvPr id="93187" name="Rectangle 2"/>
          <p:cNvSpPr>
            <a:spLocks noRot="1" noChangeArrowheads="1" noTextEdit="1"/>
          </p:cNvSpPr>
          <p:nvPr>
            <p:ph type="sldImg"/>
          </p:nvPr>
        </p:nvSpPr>
        <p:spPr>
          <a:ln/>
        </p:spPr>
      </p:sp>
      <p:sp>
        <p:nvSpPr>
          <p:cNvPr id="9318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 2006 By Timothy K. Lund</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CF776718-AF71-4208-952D-DABC2578A92D}" type="slidenum">
              <a:rPr lang="en-US" altLang="en-US" smtClean="0"/>
              <a:pPr eaLnBrk="1" hangingPunct="1">
                <a:spcBef>
                  <a:spcPct val="0"/>
                </a:spcBef>
              </a:pPr>
              <a:t>42</a:t>
            </a:fld>
            <a:endParaRPr lang="en-US" altLang="en-US" smtClean="0"/>
          </a:p>
        </p:txBody>
      </p:sp>
      <p:sp>
        <p:nvSpPr>
          <p:cNvPr id="94211" name="Rectangle 2"/>
          <p:cNvSpPr>
            <a:spLocks noRot="1" noChangeArrowheads="1" noTextEdit="1"/>
          </p:cNvSpPr>
          <p:nvPr>
            <p:ph type="sldImg"/>
          </p:nvPr>
        </p:nvSpPr>
        <p:spPr>
          <a:ln/>
        </p:spPr>
      </p:sp>
      <p:sp>
        <p:nvSpPr>
          <p:cNvPr id="9421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 2006 By Timothy K. Lund</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69F9D27A-BFCA-41B0-B5A7-A290380FBA57}" type="slidenum">
              <a:rPr lang="en-US" altLang="en-US" smtClean="0"/>
              <a:pPr eaLnBrk="1" hangingPunct="1">
                <a:spcBef>
                  <a:spcPct val="0"/>
                </a:spcBef>
              </a:pPr>
              <a:t>43</a:t>
            </a:fld>
            <a:endParaRPr lang="en-US" altLang="en-US" smtClean="0"/>
          </a:p>
        </p:txBody>
      </p:sp>
      <p:sp>
        <p:nvSpPr>
          <p:cNvPr id="95235" name="Rectangle 2"/>
          <p:cNvSpPr>
            <a:spLocks noRot="1" noChangeArrowheads="1" noTextEdit="1"/>
          </p:cNvSpPr>
          <p:nvPr>
            <p:ph type="sldImg"/>
          </p:nvPr>
        </p:nvSpPr>
        <p:spPr>
          <a:ln/>
        </p:spPr>
      </p:sp>
      <p:sp>
        <p:nvSpPr>
          <p:cNvPr id="9523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 2006 By Timothy K. Lund</a:t>
            </a: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308F92BF-1121-4F5C-A4E3-3AFD37EF43C3}" type="slidenum">
              <a:rPr lang="en-US" altLang="en-US" smtClean="0"/>
              <a:pPr eaLnBrk="1" hangingPunct="1">
                <a:spcBef>
                  <a:spcPct val="0"/>
                </a:spcBef>
              </a:pPr>
              <a:t>44</a:t>
            </a:fld>
            <a:endParaRPr lang="en-US" altLang="en-US" smtClean="0"/>
          </a:p>
        </p:txBody>
      </p:sp>
      <p:sp>
        <p:nvSpPr>
          <p:cNvPr id="96259" name="Rectangle 2"/>
          <p:cNvSpPr>
            <a:spLocks noRot="1" noChangeArrowheads="1" noTextEdit="1"/>
          </p:cNvSpPr>
          <p:nvPr>
            <p:ph type="sldImg"/>
          </p:nvPr>
        </p:nvSpPr>
        <p:spPr>
          <a:ln/>
        </p:spPr>
      </p:sp>
      <p:sp>
        <p:nvSpPr>
          <p:cNvPr id="9626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 2006 By Timothy K. Lund</a:t>
            </a: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AB24D9D5-8EBB-4A22-9955-363450001789}" type="slidenum">
              <a:rPr lang="en-US" altLang="en-US" smtClean="0"/>
              <a:pPr eaLnBrk="1" hangingPunct="1">
                <a:spcBef>
                  <a:spcPct val="0"/>
                </a:spcBef>
              </a:pPr>
              <a:t>45</a:t>
            </a:fld>
            <a:endParaRPr lang="en-US" altLang="en-US" smtClean="0"/>
          </a:p>
        </p:txBody>
      </p:sp>
      <p:sp>
        <p:nvSpPr>
          <p:cNvPr id="97283" name="Rectangle 2"/>
          <p:cNvSpPr>
            <a:spLocks noRot="1" noChangeArrowheads="1" noTextEdit="1"/>
          </p:cNvSpPr>
          <p:nvPr>
            <p:ph type="sldImg"/>
          </p:nvPr>
        </p:nvSpPr>
        <p:spPr>
          <a:ln/>
        </p:spPr>
      </p:sp>
      <p:sp>
        <p:nvSpPr>
          <p:cNvPr id="9728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 2006 By Timothy K. Lund</a:t>
            </a: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EA2FB731-6EA9-4A53-A41B-ECA23576F25C}" type="slidenum">
              <a:rPr lang="en-US" altLang="en-US" smtClean="0"/>
              <a:pPr eaLnBrk="1" hangingPunct="1">
                <a:spcBef>
                  <a:spcPct val="0"/>
                </a:spcBef>
              </a:pPr>
              <a:t>46</a:t>
            </a:fld>
            <a:endParaRPr lang="en-US" altLang="en-US" smtClean="0"/>
          </a:p>
        </p:txBody>
      </p:sp>
      <p:sp>
        <p:nvSpPr>
          <p:cNvPr id="98307" name="Rectangle 2"/>
          <p:cNvSpPr>
            <a:spLocks noRot="1" noChangeArrowheads="1" noTextEdit="1"/>
          </p:cNvSpPr>
          <p:nvPr>
            <p:ph type="sldImg"/>
          </p:nvPr>
        </p:nvSpPr>
        <p:spPr>
          <a:ln/>
        </p:spPr>
      </p:sp>
      <p:sp>
        <p:nvSpPr>
          <p:cNvPr id="9830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 2006 By Timothy K. Lund</a:t>
            </a: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CDB7E4E3-B277-4284-B143-11D766ACC2A5}" type="slidenum">
              <a:rPr lang="en-US" altLang="en-US" smtClean="0"/>
              <a:pPr eaLnBrk="1" hangingPunct="1">
                <a:spcBef>
                  <a:spcPct val="0"/>
                </a:spcBef>
              </a:pPr>
              <a:t>47</a:t>
            </a:fld>
            <a:endParaRPr lang="en-US" altLang="en-US" smtClean="0"/>
          </a:p>
        </p:txBody>
      </p:sp>
      <p:sp>
        <p:nvSpPr>
          <p:cNvPr id="99331" name="Rectangle 2"/>
          <p:cNvSpPr>
            <a:spLocks noRot="1" noChangeArrowheads="1" noTextEdit="1"/>
          </p:cNvSpPr>
          <p:nvPr>
            <p:ph type="sldImg"/>
          </p:nvPr>
        </p:nvSpPr>
        <p:spPr>
          <a:ln/>
        </p:spPr>
      </p:sp>
      <p:sp>
        <p:nvSpPr>
          <p:cNvPr id="9933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 2006 By Timothy K. Lund</a:t>
            </a: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9709CF3F-3CAD-48F1-A33D-64972B686545}" type="slidenum">
              <a:rPr lang="en-US" altLang="en-US" smtClean="0"/>
              <a:pPr eaLnBrk="1" hangingPunct="1">
                <a:spcBef>
                  <a:spcPct val="0"/>
                </a:spcBef>
              </a:pPr>
              <a:t>48</a:t>
            </a:fld>
            <a:endParaRPr lang="en-US" altLang="en-US" smtClean="0"/>
          </a:p>
        </p:txBody>
      </p:sp>
      <p:sp>
        <p:nvSpPr>
          <p:cNvPr id="100355" name="Rectangle 2"/>
          <p:cNvSpPr>
            <a:spLocks noRot="1" noChangeArrowheads="1" noTextEdit="1"/>
          </p:cNvSpPr>
          <p:nvPr>
            <p:ph type="sldImg"/>
          </p:nvPr>
        </p:nvSpPr>
        <p:spPr>
          <a:ln/>
        </p:spPr>
      </p:sp>
      <p:sp>
        <p:nvSpPr>
          <p:cNvPr id="10035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 2006 By Timothy K. Lund</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DB7198C8-8D40-44DA-8F5B-41E9444F250E}" type="slidenum">
              <a:rPr lang="en-US" altLang="en-US" smtClean="0"/>
              <a:pPr eaLnBrk="1" hangingPunct="1">
                <a:spcBef>
                  <a:spcPct val="0"/>
                </a:spcBef>
              </a:pPr>
              <a:t>5</a:t>
            </a:fld>
            <a:endParaRPr lang="en-US" altLang="en-US" smtClean="0"/>
          </a:p>
        </p:txBody>
      </p:sp>
      <p:sp>
        <p:nvSpPr>
          <p:cNvPr id="56323" name="Rectangle 2"/>
          <p:cNvSpPr>
            <a:spLocks noRot="1" noChangeArrowheads="1" noTextEdit="1"/>
          </p:cNvSpPr>
          <p:nvPr>
            <p:ph type="sldImg"/>
          </p:nvPr>
        </p:nvSpPr>
        <p:spPr>
          <a:ln/>
        </p:spPr>
      </p:sp>
      <p:sp>
        <p:nvSpPr>
          <p:cNvPr id="5632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 2012 By Timothy K. Lund</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AB456C90-7718-497A-A7F6-294A5721C9A6}" type="slidenum">
              <a:rPr lang="en-US" altLang="en-US" smtClean="0"/>
              <a:pPr eaLnBrk="1" hangingPunct="1">
                <a:spcBef>
                  <a:spcPct val="0"/>
                </a:spcBef>
              </a:pPr>
              <a:t>6</a:t>
            </a:fld>
            <a:endParaRPr lang="en-US" altLang="en-US" smtClean="0"/>
          </a:p>
        </p:txBody>
      </p:sp>
      <p:sp>
        <p:nvSpPr>
          <p:cNvPr id="57347" name="Rectangle 2"/>
          <p:cNvSpPr>
            <a:spLocks noRot="1" noChangeArrowheads="1" noTextEdit="1"/>
          </p:cNvSpPr>
          <p:nvPr>
            <p:ph type="sldImg"/>
          </p:nvPr>
        </p:nvSpPr>
        <p:spPr>
          <a:ln/>
        </p:spPr>
      </p:sp>
      <p:sp>
        <p:nvSpPr>
          <p:cNvPr id="5734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 2012 By Timothy K. Lund</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467BF622-07A9-4BFA-A833-0215F254445B}" type="slidenum">
              <a:rPr lang="en-US" altLang="en-US" smtClean="0"/>
              <a:pPr eaLnBrk="1" hangingPunct="1">
                <a:spcBef>
                  <a:spcPct val="0"/>
                </a:spcBef>
              </a:pPr>
              <a:t>7</a:t>
            </a:fld>
            <a:endParaRPr lang="en-US" altLang="en-US" smtClean="0"/>
          </a:p>
        </p:txBody>
      </p:sp>
      <p:sp>
        <p:nvSpPr>
          <p:cNvPr id="58371" name="Rectangle 2"/>
          <p:cNvSpPr>
            <a:spLocks noRot="1" noChangeArrowheads="1" noTextEdit="1"/>
          </p:cNvSpPr>
          <p:nvPr>
            <p:ph type="sldImg"/>
          </p:nvPr>
        </p:nvSpPr>
        <p:spPr>
          <a:ln/>
        </p:spPr>
      </p:sp>
      <p:sp>
        <p:nvSpPr>
          <p:cNvPr id="5837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 2012 By Timothy K. Lund</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DBD9F8EA-4A77-4B15-98CB-B321CEB8FF34}" type="slidenum">
              <a:rPr lang="en-US" altLang="en-US" smtClean="0"/>
              <a:pPr eaLnBrk="1" hangingPunct="1">
                <a:spcBef>
                  <a:spcPct val="0"/>
                </a:spcBef>
              </a:pPr>
              <a:t>8</a:t>
            </a:fld>
            <a:endParaRPr lang="en-US" altLang="en-US" smtClean="0"/>
          </a:p>
        </p:txBody>
      </p:sp>
      <p:sp>
        <p:nvSpPr>
          <p:cNvPr id="59395" name="Rectangle 2"/>
          <p:cNvSpPr>
            <a:spLocks noRot="1" noChangeArrowheads="1" noTextEdit="1"/>
          </p:cNvSpPr>
          <p:nvPr>
            <p:ph type="sldImg"/>
          </p:nvPr>
        </p:nvSpPr>
        <p:spPr>
          <a:ln/>
        </p:spPr>
      </p:sp>
      <p:sp>
        <p:nvSpPr>
          <p:cNvPr id="5939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t>© 2006 By Timothy K. Lund</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F8D49A87-5409-4FA0-80C6-E9EEE6A526B0}" type="slidenum">
              <a:rPr lang="en-US" altLang="en-US" smtClean="0"/>
              <a:pPr eaLnBrk="1" hangingPunct="1">
                <a:spcBef>
                  <a:spcPct val="0"/>
                </a:spcBef>
              </a:pPr>
              <a:t>9</a:t>
            </a:fld>
            <a:endParaRPr lang="en-US" altLang="en-US" smtClean="0"/>
          </a:p>
        </p:txBody>
      </p:sp>
      <p:sp>
        <p:nvSpPr>
          <p:cNvPr id="60419" name="Rectangle 2"/>
          <p:cNvSpPr>
            <a:spLocks noRot="1" noChangeArrowheads="1" noTextEdit="1"/>
          </p:cNvSpPr>
          <p:nvPr>
            <p:ph type="sldImg"/>
          </p:nvPr>
        </p:nvSpPr>
        <p:spPr>
          <a:ln/>
        </p:spPr>
      </p:sp>
      <p:sp>
        <p:nvSpPr>
          <p:cNvPr id="6042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 2006 By Timothy K. Lund</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F1291AF-29E1-4C96-942B-9244ECA61ABB}" type="slidenum">
              <a:rPr lang="en-US"/>
              <a:pPr>
                <a:defRPr/>
              </a:pPr>
              <a:t>‹#›</a:t>
            </a:fld>
            <a:endParaRPr lang="en-US"/>
          </a:p>
        </p:txBody>
      </p:sp>
    </p:spTree>
    <p:extLst>
      <p:ext uri="{BB962C8B-B14F-4D97-AF65-F5344CB8AC3E}">
        <p14:creationId xmlns:p14="http://schemas.microsoft.com/office/powerpoint/2010/main" val="425002434"/>
      </p:ext>
    </p:extLst>
  </p:cSld>
  <p:clrMapOvr>
    <a:masterClrMapping/>
  </p:clrMapOvr>
  <p:transition>
    <p:sndAc>
      <p:stSnd>
        <p:snd r:embed="rId1" name="camera.wav"/>
      </p:stSnd>
    </p:sndAc>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C67466F-3DB8-4FCC-B7BB-1E24081818AB}" type="slidenum">
              <a:rPr lang="en-US"/>
              <a:pPr>
                <a:defRPr/>
              </a:pPr>
              <a:t>‹#›</a:t>
            </a:fld>
            <a:endParaRPr lang="en-US"/>
          </a:p>
        </p:txBody>
      </p:sp>
    </p:spTree>
    <p:extLst>
      <p:ext uri="{BB962C8B-B14F-4D97-AF65-F5344CB8AC3E}">
        <p14:creationId xmlns:p14="http://schemas.microsoft.com/office/powerpoint/2010/main" val="2909264747"/>
      </p:ext>
    </p:extLst>
  </p:cSld>
  <p:clrMapOvr>
    <a:masterClrMapping/>
  </p:clrMapOvr>
  <p:transition>
    <p:sndAc>
      <p:stSnd>
        <p:snd r:embed="rId1" name="camera.wav"/>
      </p:stSnd>
    </p:sndAc>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D1A6089-B2A4-4CD8-9490-6EB498733238}" type="slidenum">
              <a:rPr lang="en-US"/>
              <a:pPr>
                <a:defRPr/>
              </a:pPr>
              <a:t>‹#›</a:t>
            </a:fld>
            <a:endParaRPr lang="en-US"/>
          </a:p>
        </p:txBody>
      </p:sp>
    </p:spTree>
    <p:extLst>
      <p:ext uri="{BB962C8B-B14F-4D97-AF65-F5344CB8AC3E}">
        <p14:creationId xmlns:p14="http://schemas.microsoft.com/office/powerpoint/2010/main" val="912988369"/>
      </p:ext>
    </p:extLst>
  </p:cSld>
  <p:clrMapOvr>
    <a:masterClrMapping/>
  </p:clrMapOvr>
  <p:transition>
    <p:sndAc>
      <p:stSnd>
        <p:snd r:embed="rId1" name="camera.wav"/>
      </p:stSnd>
    </p:sndAc>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1B30EEB-5511-4D35-8191-E1353ED4FB60}" type="slidenum">
              <a:rPr lang="en-US"/>
              <a:pPr>
                <a:defRPr/>
              </a:pPr>
              <a:t>‹#›</a:t>
            </a:fld>
            <a:endParaRPr lang="en-US"/>
          </a:p>
        </p:txBody>
      </p:sp>
    </p:spTree>
    <p:extLst>
      <p:ext uri="{BB962C8B-B14F-4D97-AF65-F5344CB8AC3E}">
        <p14:creationId xmlns:p14="http://schemas.microsoft.com/office/powerpoint/2010/main" val="1713488229"/>
      </p:ext>
    </p:extLst>
  </p:cSld>
  <p:clrMapOvr>
    <a:masterClrMapping/>
  </p:clrMapOvr>
  <p:transition>
    <p:sndAc>
      <p:stSnd>
        <p:snd r:embed="rId1" name="camera.wav"/>
      </p:stSnd>
    </p:sndAc>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69A6728-8107-4581-8977-87A638B823F0}" type="slidenum">
              <a:rPr lang="en-US"/>
              <a:pPr>
                <a:defRPr/>
              </a:pPr>
              <a:t>‹#›</a:t>
            </a:fld>
            <a:endParaRPr lang="en-US"/>
          </a:p>
        </p:txBody>
      </p:sp>
    </p:spTree>
    <p:extLst>
      <p:ext uri="{BB962C8B-B14F-4D97-AF65-F5344CB8AC3E}">
        <p14:creationId xmlns:p14="http://schemas.microsoft.com/office/powerpoint/2010/main" val="2304132399"/>
      </p:ext>
    </p:extLst>
  </p:cSld>
  <p:clrMapOvr>
    <a:masterClrMapping/>
  </p:clrMapOvr>
  <p:transition>
    <p:sndAc>
      <p:stSnd>
        <p:snd r:embed="rId1" name="camera.wav"/>
      </p:stSnd>
    </p:sndAc>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AE463D5-E4B4-4026-8498-B64DA4977CBD}" type="slidenum">
              <a:rPr lang="en-US"/>
              <a:pPr>
                <a:defRPr/>
              </a:pPr>
              <a:t>‹#›</a:t>
            </a:fld>
            <a:endParaRPr lang="en-US"/>
          </a:p>
        </p:txBody>
      </p:sp>
    </p:spTree>
    <p:extLst>
      <p:ext uri="{BB962C8B-B14F-4D97-AF65-F5344CB8AC3E}">
        <p14:creationId xmlns:p14="http://schemas.microsoft.com/office/powerpoint/2010/main" val="2526076664"/>
      </p:ext>
    </p:extLst>
  </p:cSld>
  <p:clrMapOvr>
    <a:masterClrMapping/>
  </p:clrMapOvr>
  <p:transition>
    <p:sndAc>
      <p:stSnd>
        <p:snd r:embed="rId1" name="camera.wav"/>
      </p:stSnd>
    </p:sndAc>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FBE02197-ADAB-485D-AA5C-094226441D9A}" type="slidenum">
              <a:rPr lang="en-US"/>
              <a:pPr>
                <a:defRPr/>
              </a:pPr>
              <a:t>‹#›</a:t>
            </a:fld>
            <a:endParaRPr lang="en-US"/>
          </a:p>
        </p:txBody>
      </p:sp>
    </p:spTree>
    <p:extLst>
      <p:ext uri="{BB962C8B-B14F-4D97-AF65-F5344CB8AC3E}">
        <p14:creationId xmlns:p14="http://schemas.microsoft.com/office/powerpoint/2010/main" val="172609131"/>
      </p:ext>
    </p:extLst>
  </p:cSld>
  <p:clrMapOvr>
    <a:masterClrMapping/>
  </p:clrMapOvr>
  <p:transition>
    <p:sndAc>
      <p:stSnd>
        <p:snd r:embed="rId1" name="camera.wav"/>
      </p:stSnd>
    </p:sndAc>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A26ADABB-06EE-498E-BC47-19CB790567BE}" type="slidenum">
              <a:rPr lang="en-US"/>
              <a:pPr>
                <a:defRPr/>
              </a:pPr>
              <a:t>‹#›</a:t>
            </a:fld>
            <a:endParaRPr lang="en-US"/>
          </a:p>
        </p:txBody>
      </p:sp>
    </p:spTree>
    <p:extLst>
      <p:ext uri="{BB962C8B-B14F-4D97-AF65-F5344CB8AC3E}">
        <p14:creationId xmlns:p14="http://schemas.microsoft.com/office/powerpoint/2010/main" val="2484744493"/>
      </p:ext>
    </p:extLst>
  </p:cSld>
  <p:clrMapOvr>
    <a:masterClrMapping/>
  </p:clrMapOvr>
  <p:transition>
    <p:sndAc>
      <p:stSnd>
        <p:snd r:embed="rId1" name="camera.wav"/>
      </p:stSnd>
    </p:sndAc>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F82F1471-A81B-45F5-B943-0E6E7E13F05B}" type="slidenum">
              <a:rPr lang="en-US"/>
              <a:pPr>
                <a:defRPr/>
              </a:pPr>
              <a:t>‹#›</a:t>
            </a:fld>
            <a:endParaRPr lang="en-US"/>
          </a:p>
        </p:txBody>
      </p:sp>
    </p:spTree>
    <p:extLst>
      <p:ext uri="{BB962C8B-B14F-4D97-AF65-F5344CB8AC3E}">
        <p14:creationId xmlns:p14="http://schemas.microsoft.com/office/powerpoint/2010/main" val="2344732931"/>
      </p:ext>
    </p:extLst>
  </p:cSld>
  <p:clrMapOvr>
    <a:masterClrMapping/>
  </p:clrMapOvr>
  <p:transition>
    <p:sndAc>
      <p:stSnd>
        <p:snd r:embed="rId1" name="camera.wav"/>
      </p:stSnd>
    </p:sndAc>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19529E8-6022-47F2-9750-F5BBC3092CEF}" type="slidenum">
              <a:rPr lang="en-US"/>
              <a:pPr>
                <a:defRPr/>
              </a:pPr>
              <a:t>‹#›</a:t>
            </a:fld>
            <a:endParaRPr lang="en-US"/>
          </a:p>
        </p:txBody>
      </p:sp>
    </p:spTree>
    <p:extLst>
      <p:ext uri="{BB962C8B-B14F-4D97-AF65-F5344CB8AC3E}">
        <p14:creationId xmlns:p14="http://schemas.microsoft.com/office/powerpoint/2010/main" val="850687334"/>
      </p:ext>
    </p:extLst>
  </p:cSld>
  <p:clrMapOvr>
    <a:masterClrMapping/>
  </p:clrMapOvr>
  <p:transition>
    <p:sndAc>
      <p:stSnd>
        <p:snd r:embed="rId1" name="camera.wav"/>
      </p:stSnd>
    </p:sndAc>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371275F-CD01-48A8-9CF1-428A8042A6C2}" type="slidenum">
              <a:rPr lang="en-US"/>
              <a:pPr>
                <a:defRPr/>
              </a:pPr>
              <a:t>‹#›</a:t>
            </a:fld>
            <a:endParaRPr lang="en-US"/>
          </a:p>
        </p:txBody>
      </p:sp>
    </p:spTree>
    <p:extLst>
      <p:ext uri="{BB962C8B-B14F-4D97-AF65-F5344CB8AC3E}">
        <p14:creationId xmlns:p14="http://schemas.microsoft.com/office/powerpoint/2010/main" val="1407964016"/>
      </p:ext>
    </p:extLst>
  </p:cSld>
  <p:clrMapOvr>
    <a:masterClrMapping/>
  </p:clrMapOvr>
  <p:transition>
    <p:sndAc>
      <p:stSnd>
        <p:snd r:embed="rId1" name="camera.wav"/>
      </p:stSnd>
    </p:sndAc>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audio" Target="../media/audio1.wav"/><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400">
                <a:latin typeface="+mn-lt"/>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1400">
                <a:latin typeface="+mn-lt"/>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400">
                <a:latin typeface="+mn-lt"/>
              </a:defRPr>
            </a:lvl1pPr>
          </a:lstStyle>
          <a:p>
            <a:pPr>
              <a:defRPr/>
            </a:pPr>
            <a:fld id="{2D8E57F4-9104-4489-A3AD-32E4817D3DE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sndAc>
      <p:stSnd>
        <p:snd r:embed="rId13" name="camera.wav"/>
      </p:stSnd>
    </p:sndAc>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audio" Target="../media/audio2.wav"/></Relationships>
</file>

<file path=ppt/slides/_rels/slide1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audio" Target="../media/audio2.wav"/></Relationships>
</file>

<file path=ppt/slides/_rels/slide1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audio" Target="../media/audio1.wav"/><Relationship Id="rId7"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audio" Target="../media/audio5.wav"/><Relationship Id="rId5" Type="http://schemas.openxmlformats.org/officeDocument/2006/relationships/audio" Target="../media/audio3.wav"/><Relationship Id="rId4" Type="http://schemas.openxmlformats.org/officeDocument/2006/relationships/audio" Target="../media/audio2.wav"/></Relationships>
</file>

<file path=ppt/slides/_rels/slide1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audio" Target="../media/audio2.wav"/></Relationships>
</file>

<file path=ppt/slides/_rels/slide1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audio" Target="../media/audio2.wav"/></Relationships>
</file>

<file path=ppt/slides/_rels/slide1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audio" Target="../media/audio6.wav"/><Relationship Id="rId4" Type="http://schemas.openxmlformats.org/officeDocument/2006/relationships/audio" Target="../media/audio2.wav"/></Relationships>
</file>

<file path=ppt/slides/_rels/slide15.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audio" Target="../media/audio1.wav"/><Relationship Id="rId7" Type="http://schemas.openxmlformats.org/officeDocument/2006/relationships/image" Target="../media/image5.jpe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audio" Target="../media/audio7.wav"/><Relationship Id="rId5" Type="http://schemas.openxmlformats.org/officeDocument/2006/relationships/audio" Target="../media/audio3.wav"/><Relationship Id="rId4" Type="http://schemas.openxmlformats.org/officeDocument/2006/relationships/audio" Target="../media/audio2.wav"/><Relationship Id="rId9" Type="http://schemas.openxmlformats.org/officeDocument/2006/relationships/image" Target="../media/image1.jpeg"/></Relationships>
</file>

<file path=ppt/slides/_rels/slide16.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audio" Target="../media/audio1.wav"/><Relationship Id="rId7" Type="http://schemas.openxmlformats.org/officeDocument/2006/relationships/image" Target="../media/image6.jpe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audio" Target="../media/audio7.wav"/><Relationship Id="rId4" Type="http://schemas.openxmlformats.org/officeDocument/2006/relationships/audio" Target="../media/audio2.wav"/></Relationships>
</file>

<file path=ppt/slides/_rels/slide17.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7.wmf"/><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audio" Target="../media/audio8.wav"/><Relationship Id="rId5" Type="http://schemas.openxmlformats.org/officeDocument/2006/relationships/audio" Target="../media/audio3.wav"/><Relationship Id="rId4" Type="http://schemas.openxmlformats.org/officeDocument/2006/relationships/audio" Target="../media/audio2.wav"/></Relationships>
</file>

<file path=ppt/slides/_rels/slide1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audio" Target="../media/audio8.wav"/><Relationship Id="rId5" Type="http://schemas.openxmlformats.org/officeDocument/2006/relationships/audio" Target="../media/audio3.wav"/><Relationship Id="rId4" Type="http://schemas.openxmlformats.org/officeDocument/2006/relationships/audio" Target="../media/audio2.wav"/></Relationships>
</file>

<file path=ppt/slides/_rels/slide1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audio" Target="../media/audio3.wav"/><Relationship Id="rId4" Type="http://schemas.openxmlformats.org/officeDocument/2006/relationships/audio" Target="../media/audio2.wav"/></Relationships>
</file>

<file path=ppt/slides/_rels/slide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audio" Target="../media/audio2.wav"/></Relationships>
</file>

<file path=ppt/slides/_rels/slide2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audio" Target="../media/audio9.wav"/><Relationship Id="rId4" Type="http://schemas.openxmlformats.org/officeDocument/2006/relationships/audio" Target="../media/audio2.wav"/></Relationships>
</file>

<file path=ppt/slides/_rels/slide2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audio" Target="../media/audio2.wav"/></Relationships>
</file>

<file path=ppt/slides/_rels/slide2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audio" Target="../media/audio9.wav"/><Relationship Id="rId4" Type="http://schemas.openxmlformats.org/officeDocument/2006/relationships/audio" Target="../media/audio2.wav"/></Relationships>
</file>

<file path=ppt/slides/_rels/slide2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audio" Target="../media/audio2.wav"/></Relationships>
</file>

<file path=ppt/slides/_rels/slide2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image" Target="../media/image8.jpeg"/><Relationship Id="rId4" Type="http://schemas.openxmlformats.org/officeDocument/2006/relationships/audio" Target="../media/audio2.wav"/></Relationships>
</file>

<file path=ppt/slides/_rels/slide2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image" Target="../media/image9.jpeg"/><Relationship Id="rId4" Type="http://schemas.openxmlformats.org/officeDocument/2006/relationships/audio" Target="../media/audio2.wav"/></Relationships>
</file>

<file path=ppt/slides/_rels/slide2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audio" Target="../media/audio2.wav"/></Relationships>
</file>

<file path=ppt/slides/_rels/slide2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7.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audio" Target="../media/audio6.wav"/><Relationship Id="rId4" Type="http://schemas.openxmlformats.org/officeDocument/2006/relationships/audio" Target="../media/audio2.wav"/></Relationships>
</file>

<file path=ppt/slides/_rels/slide28.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5.jpeg"/><Relationship Id="rId2" Type="http://schemas.openxmlformats.org/officeDocument/2006/relationships/notesSlide" Target="../notesSlides/notesSlide28.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audio" Target="../media/audio10.wav"/><Relationship Id="rId4" Type="http://schemas.openxmlformats.org/officeDocument/2006/relationships/audio" Target="../media/audio2.wav"/></Relationships>
</file>

<file path=ppt/slides/_rels/slide29.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12.jpeg"/><Relationship Id="rId2" Type="http://schemas.openxmlformats.org/officeDocument/2006/relationships/notesSlide" Target="../notesSlides/notesSlide29.xml"/><Relationship Id="rId1" Type="http://schemas.openxmlformats.org/officeDocument/2006/relationships/slideLayout" Target="../slideLayouts/slideLayout1.xml"/><Relationship Id="rId6" Type="http://schemas.openxmlformats.org/officeDocument/2006/relationships/hyperlink" Target="https://www.google.com/url?q=http://half-life.wikia.com/wiki/Supply_Crate&amp;sa=U&amp;ei=s1B-U40Kho7IBP2FgvAB&amp;ved=0CC4Q9QEwAA&amp;sig2=f3GrBBxz9HcVZFQ3xW28jw&amp;usg=AFQjCNGMPT0jQrzxTTKAFUw2bSGNpL8UXw" TargetMode="External"/><Relationship Id="rId5" Type="http://schemas.openxmlformats.org/officeDocument/2006/relationships/image" Target="../media/image11.png"/><Relationship Id="rId4" Type="http://schemas.openxmlformats.org/officeDocument/2006/relationships/audio" Target="../media/audio2.wav"/></Relationships>
</file>

<file path=ppt/slides/_rels/slide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audio" Target="../media/audio2.wav"/></Relationships>
</file>

<file path=ppt/slides/_rels/slide30.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audio" Target="../media/audio1.wav"/><Relationship Id="rId7" Type="http://schemas.openxmlformats.org/officeDocument/2006/relationships/hyperlink" Target="https://www.google.com/url?q=http://half-life.wikia.com/wiki/Supply_Crate&amp;sa=U&amp;ei=s1B-U40Kho7IBP2FgvAB&amp;ved=0CC4Q9QEwAA&amp;sig2=f3GrBBxz9HcVZFQ3xW28jw&amp;usg=AFQjCNGMPT0jQrzxTTKAFUw2bSGNpL8UXw" TargetMode="External"/><Relationship Id="rId2" Type="http://schemas.openxmlformats.org/officeDocument/2006/relationships/notesSlide" Target="../notesSlides/notesSlide30.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audio" Target="../media/audio11.wav"/><Relationship Id="rId4" Type="http://schemas.openxmlformats.org/officeDocument/2006/relationships/audio" Target="../media/audio2.wav"/></Relationships>
</file>

<file path=ppt/slides/_rels/slide31.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audio" Target="../media/audio1.wav"/><Relationship Id="rId7" Type="http://schemas.openxmlformats.org/officeDocument/2006/relationships/hyperlink" Target="https://www.google.com/url?q=http://half-life.wikia.com/wiki/Supply_Crate&amp;sa=U&amp;ei=s1B-U40Kho7IBP2FgvAB&amp;ved=0CC4Q9QEwAA&amp;sig2=f3GrBBxz9HcVZFQ3xW28jw&amp;usg=AFQjCNGMPT0jQrzxTTKAFUw2bSGNpL8UXw" TargetMode="External"/><Relationship Id="rId2" Type="http://schemas.openxmlformats.org/officeDocument/2006/relationships/notesSlide" Target="../notesSlides/notesSlide31.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audio" Target="../media/audio12.wav"/><Relationship Id="rId4" Type="http://schemas.openxmlformats.org/officeDocument/2006/relationships/audio" Target="../media/audio2.wav"/></Relationships>
</file>

<file path=ppt/slides/_rels/slide32.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audio" Target="../media/audio1.wav"/><Relationship Id="rId7" Type="http://schemas.openxmlformats.org/officeDocument/2006/relationships/hyperlink" Target="https://www.google.com/url?q=http://half-life.wikia.com/wiki/Supply_Crate&amp;sa=U&amp;ei=s1B-U40Kho7IBP2FgvAB&amp;ved=0CC4Q9QEwAA&amp;sig2=f3GrBBxz9HcVZFQ3xW28jw&amp;usg=AFQjCNGMPT0jQrzxTTKAFUw2bSGNpL8UXw" TargetMode="External"/><Relationship Id="rId2" Type="http://schemas.openxmlformats.org/officeDocument/2006/relationships/notesSlide" Target="../notesSlides/notesSlide32.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audio" Target="../media/audio12.wav"/><Relationship Id="rId4" Type="http://schemas.openxmlformats.org/officeDocument/2006/relationships/audio" Target="../media/audio2.wav"/></Relationships>
</file>

<file path=ppt/slides/_rels/slide33.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audio" Target="../media/audio1.wav"/><Relationship Id="rId7" Type="http://schemas.openxmlformats.org/officeDocument/2006/relationships/hyperlink" Target="https://www.google.com/url?q=http://half-life.wikia.com/wiki/Supply_Crate&amp;sa=U&amp;ei=s1B-U40Kho7IBP2FgvAB&amp;ved=0CC4Q9QEwAA&amp;sig2=f3GrBBxz9HcVZFQ3xW28jw&amp;usg=AFQjCNGMPT0jQrzxTTKAFUw2bSGNpL8UXw" TargetMode="External"/><Relationship Id="rId2" Type="http://schemas.openxmlformats.org/officeDocument/2006/relationships/notesSlide" Target="../notesSlides/notesSlide33.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audio" Target="../media/audio12.wav"/><Relationship Id="rId4" Type="http://schemas.openxmlformats.org/officeDocument/2006/relationships/audio" Target="../media/audio2.wav"/></Relationships>
</file>

<file path=ppt/slides/_rels/slide3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4.xml"/><Relationship Id="rId1" Type="http://schemas.openxmlformats.org/officeDocument/2006/relationships/slideLayout" Target="../slideLayouts/slideLayout1.xml"/><Relationship Id="rId4" Type="http://schemas.openxmlformats.org/officeDocument/2006/relationships/audio" Target="../media/audio2.wav"/></Relationships>
</file>

<file path=ppt/slides/_rels/slide35.xml.rels><?xml version="1.0" encoding="UTF-8" standalone="yes"?>
<Relationships xmlns="http://schemas.openxmlformats.org/package/2006/relationships"><Relationship Id="rId8" Type="http://schemas.openxmlformats.org/officeDocument/2006/relationships/audio" Target="../media/audio14.wav"/><Relationship Id="rId3" Type="http://schemas.openxmlformats.org/officeDocument/2006/relationships/audio" Target="../media/audio1.wav"/><Relationship Id="rId7" Type="http://schemas.openxmlformats.org/officeDocument/2006/relationships/audio" Target="../media/audio13.wav"/><Relationship Id="rId2" Type="http://schemas.openxmlformats.org/officeDocument/2006/relationships/notesSlide" Target="../notesSlides/notesSlide35.xml"/><Relationship Id="rId1" Type="http://schemas.openxmlformats.org/officeDocument/2006/relationships/slideLayout" Target="../slideLayouts/slideLayout1.xml"/><Relationship Id="rId6" Type="http://schemas.openxmlformats.org/officeDocument/2006/relationships/audio" Target="../media/audio4.wav"/><Relationship Id="rId5" Type="http://schemas.openxmlformats.org/officeDocument/2006/relationships/audio" Target="../media/audio3.wav"/><Relationship Id="rId4" Type="http://schemas.openxmlformats.org/officeDocument/2006/relationships/audio" Target="../media/audio2.wav"/><Relationship Id="rId9" Type="http://schemas.openxmlformats.org/officeDocument/2006/relationships/image" Target="../media/image1.jpeg"/></Relationships>
</file>

<file path=ppt/slides/_rels/slide36.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1.jpeg"/><Relationship Id="rId2" Type="http://schemas.openxmlformats.org/officeDocument/2006/relationships/notesSlide" Target="../notesSlides/notesSlide36.xml"/><Relationship Id="rId1" Type="http://schemas.openxmlformats.org/officeDocument/2006/relationships/slideLayout" Target="../slideLayouts/slideLayout1.xml"/><Relationship Id="rId6" Type="http://schemas.openxmlformats.org/officeDocument/2006/relationships/audio" Target="../media/audio14.wav"/><Relationship Id="rId5" Type="http://schemas.openxmlformats.org/officeDocument/2006/relationships/audio" Target="../media/audio15.wav"/><Relationship Id="rId4" Type="http://schemas.openxmlformats.org/officeDocument/2006/relationships/audio" Target="../media/audio2.wav"/></Relationships>
</file>

<file path=ppt/slides/_rels/slide3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7.xml"/><Relationship Id="rId1" Type="http://schemas.openxmlformats.org/officeDocument/2006/relationships/slideLayout" Target="../slideLayouts/slideLayout1.xml"/><Relationship Id="rId5" Type="http://schemas.openxmlformats.org/officeDocument/2006/relationships/audio" Target="../media/audio14.wav"/><Relationship Id="rId4" Type="http://schemas.openxmlformats.org/officeDocument/2006/relationships/audio" Target="../media/audio2.wav"/></Relationships>
</file>

<file path=ppt/slides/_rels/slide38.xml.rels><?xml version="1.0" encoding="UTF-8" standalone="yes"?>
<Relationships xmlns="http://schemas.openxmlformats.org/package/2006/relationships"><Relationship Id="rId8" Type="http://schemas.openxmlformats.org/officeDocument/2006/relationships/audio" Target="../media/audio14.wav"/><Relationship Id="rId3" Type="http://schemas.openxmlformats.org/officeDocument/2006/relationships/audio" Target="../media/audio1.wav"/><Relationship Id="rId7" Type="http://schemas.openxmlformats.org/officeDocument/2006/relationships/audio" Target="../media/audio13.wav"/><Relationship Id="rId2" Type="http://schemas.openxmlformats.org/officeDocument/2006/relationships/notesSlide" Target="../notesSlides/notesSlide38.xml"/><Relationship Id="rId1" Type="http://schemas.openxmlformats.org/officeDocument/2006/relationships/slideLayout" Target="../slideLayouts/slideLayout1.xml"/><Relationship Id="rId6" Type="http://schemas.openxmlformats.org/officeDocument/2006/relationships/audio" Target="../media/audio4.wav"/><Relationship Id="rId5" Type="http://schemas.openxmlformats.org/officeDocument/2006/relationships/audio" Target="../media/audio3.wav"/><Relationship Id="rId10" Type="http://schemas.openxmlformats.org/officeDocument/2006/relationships/image" Target="../media/image1.jpeg"/><Relationship Id="rId4" Type="http://schemas.openxmlformats.org/officeDocument/2006/relationships/audio" Target="../media/audio2.wav"/><Relationship Id="rId9" Type="http://schemas.openxmlformats.org/officeDocument/2006/relationships/audio" Target="../media/audio10.wav"/></Relationships>
</file>

<file path=ppt/slides/_rels/slide39.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7.wmf"/><Relationship Id="rId2" Type="http://schemas.openxmlformats.org/officeDocument/2006/relationships/notesSlide" Target="../notesSlides/notesSlide39.xml"/><Relationship Id="rId1" Type="http://schemas.openxmlformats.org/officeDocument/2006/relationships/slideLayout" Target="../slideLayouts/slideLayout1.xml"/><Relationship Id="rId6" Type="http://schemas.openxmlformats.org/officeDocument/2006/relationships/audio" Target="../media/audio16.wav"/><Relationship Id="rId5" Type="http://schemas.openxmlformats.org/officeDocument/2006/relationships/audio" Target="../media/audio13.wav"/><Relationship Id="rId4" Type="http://schemas.openxmlformats.org/officeDocument/2006/relationships/audio" Target="../media/audio2.wav"/></Relationships>
</file>

<file path=ppt/slides/_rels/slide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audio" Target="../media/audio2.wav"/></Relationships>
</file>

<file path=ppt/slides/_rels/slide40.xml.rels><?xml version="1.0" encoding="UTF-8" standalone="yes"?>
<Relationships xmlns="http://schemas.openxmlformats.org/package/2006/relationships"><Relationship Id="rId8" Type="http://schemas.openxmlformats.org/officeDocument/2006/relationships/image" Target="../media/image7.wmf"/><Relationship Id="rId3" Type="http://schemas.openxmlformats.org/officeDocument/2006/relationships/audio" Target="../media/audio1.wav"/><Relationship Id="rId7" Type="http://schemas.openxmlformats.org/officeDocument/2006/relationships/audio" Target="../media/audio14.wav"/><Relationship Id="rId2" Type="http://schemas.openxmlformats.org/officeDocument/2006/relationships/notesSlide" Target="../notesSlides/notesSlide40.xml"/><Relationship Id="rId1" Type="http://schemas.openxmlformats.org/officeDocument/2006/relationships/slideLayout" Target="../slideLayouts/slideLayout1.xml"/><Relationship Id="rId6" Type="http://schemas.openxmlformats.org/officeDocument/2006/relationships/audio" Target="../media/audio16.wav"/><Relationship Id="rId5" Type="http://schemas.openxmlformats.org/officeDocument/2006/relationships/audio" Target="../media/audio13.wav"/><Relationship Id="rId4" Type="http://schemas.openxmlformats.org/officeDocument/2006/relationships/audio" Target="../media/audio2.wav"/></Relationships>
</file>

<file path=ppt/slides/_rels/slide41.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7.wmf"/><Relationship Id="rId2" Type="http://schemas.openxmlformats.org/officeDocument/2006/relationships/notesSlide" Target="../notesSlides/notesSlide41.xml"/><Relationship Id="rId1" Type="http://schemas.openxmlformats.org/officeDocument/2006/relationships/slideLayout" Target="../slideLayouts/slideLayout1.xml"/><Relationship Id="rId6" Type="http://schemas.openxmlformats.org/officeDocument/2006/relationships/audio" Target="../media/audio16.wav"/><Relationship Id="rId5" Type="http://schemas.openxmlformats.org/officeDocument/2006/relationships/audio" Target="../media/audio13.wav"/><Relationship Id="rId4" Type="http://schemas.openxmlformats.org/officeDocument/2006/relationships/audio" Target="../media/audio2.wav"/></Relationships>
</file>

<file path=ppt/slides/_rels/slide42.xml.rels><?xml version="1.0" encoding="UTF-8" standalone="yes"?>
<Relationships xmlns="http://schemas.openxmlformats.org/package/2006/relationships"><Relationship Id="rId8" Type="http://schemas.openxmlformats.org/officeDocument/2006/relationships/image" Target="../media/image7.wmf"/><Relationship Id="rId3" Type="http://schemas.openxmlformats.org/officeDocument/2006/relationships/audio" Target="../media/audio1.wav"/><Relationship Id="rId7" Type="http://schemas.openxmlformats.org/officeDocument/2006/relationships/audio" Target="../media/audio14.wav"/><Relationship Id="rId2" Type="http://schemas.openxmlformats.org/officeDocument/2006/relationships/notesSlide" Target="../notesSlides/notesSlide42.xml"/><Relationship Id="rId1" Type="http://schemas.openxmlformats.org/officeDocument/2006/relationships/slideLayout" Target="../slideLayouts/slideLayout1.xml"/><Relationship Id="rId6" Type="http://schemas.openxmlformats.org/officeDocument/2006/relationships/audio" Target="../media/audio16.wav"/><Relationship Id="rId5" Type="http://schemas.openxmlformats.org/officeDocument/2006/relationships/audio" Target="../media/audio13.wav"/><Relationship Id="rId4" Type="http://schemas.openxmlformats.org/officeDocument/2006/relationships/audio" Target="../media/audio2.wav"/></Relationships>
</file>

<file path=ppt/slides/_rels/slide43.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7.wmf"/><Relationship Id="rId2" Type="http://schemas.openxmlformats.org/officeDocument/2006/relationships/notesSlide" Target="../notesSlides/notesSlide43.xml"/><Relationship Id="rId1" Type="http://schemas.openxmlformats.org/officeDocument/2006/relationships/slideLayout" Target="../slideLayouts/slideLayout1.xml"/><Relationship Id="rId6" Type="http://schemas.openxmlformats.org/officeDocument/2006/relationships/audio" Target="../media/audio16.wav"/><Relationship Id="rId5" Type="http://schemas.openxmlformats.org/officeDocument/2006/relationships/audio" Target="../media/audio13.wav"/><Relationship Id="rId4" Type="http://schemas.openxmlformats.org/officeDocument/2006/relationships/audio" Target="../media/audio2.wav"/></Relationships>
</file>

<file path=ppt/slides/_rels/slide4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audio" Target="../media/audio1.wav"/><Relationship Id="rId7" Type="http://schemas.openxmlformats.org/officeDocument/2006/relationships/image" Target="../media/image13.png"/><Relationship Id="rId2" Type="http://schemas.openxmlformats.org/officeDocument/2006/relationships/notesSlide" Target="../notesSlides/notesSlide44.xml"/><Relationship Id="rId1" Type="http://schemas.openxmlformats.org/officeDocument/2006/relationships/slideLayout" Target="../slideLayouts/slideLayout1.xml"/><Relationship Id="rId6" Type="http://schemas.openxmlformats.org/officeDocument/2006/relationships/audio" Target="../media/audio14.wav"/><Relationship Id="rId5" Type="http://schemas.openxmlformats.org/officeDocument/2006/relationships/audio" Target="../media/audio17.wav"/><Relationship Id="rId4" Type="http://schemas.openxmlformats.org/officeDocument/2006/relationships/audio" Target="../media/audio2.wav"/><Relationship Id="rId9" Type="http://schemas.openxmlformats.org/officeDocument/2006/relationships/image" Target="../media/image15.png"/></Relationships>
</file>

<file path=ppt/slides/_rels/slide4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5.xml"/><Relationship Id="rId1" Type="http://schemas.openxmlformats.org/officeDocument/2006/relationships/slideLayout" Target="../slideLayouts/slideLayout1.xml"/><Relationship Id="rId4" Type="http://schemas.openxmlformats.org/officeDocument/2006/relationships/audio" Target="../media/audio2.wav"/></Relationships>
</file>

<file path=ppt/slides/_rels/slide46.xml.rels><?xml version="1.0" encoding="UTF-8" standalone="yes"?>
<Relationships xmlns="http://schemas.openxmlformats.org/package/2006/relationships"><Relationship Id="rId8" Type="http://schemas.openxmlformats.org/officeDocument/2006/relationships/hyperlink" Target="http://3.bp.blogspot.com/-BT0vyixkfsU/TsO85fc2vyI/AAAAAAAAEcY/gJF5GychMwI/s1600/horsebarge.jpg" TargetMode="External"/><Relationship Id="rId3" Type="http://schemas.openxmlformats.org/officeDocument/2006/relationships/audio" Target="../media/audio1.wav"/><Relationship Id="rId7" Type="http://schemas.openxmlformats.org/officeDocument/2006/relationships/audio" Target="../media/audio14.wav"/><Relationship Id="rId2" Type="http://schemas.openxmlformats.org/officeDocument/2006/relationships/notesSlide" Target="../notesSlides/notesSlide46.xml"/><Relationship Id="rId1" Type="http://schemas.openxmlformats.org/officeDocument/2006/relationships/slideLayout" Target="../slideLayouts/slideLayout1.xml"/><Relationship Id="rId6" Type="http://schemas.openxmlformats.org/officeDocument/2006/relationships/audio" Target="../media/audio8.wav"/><Relationship Id="rId5" Type="http://schemas.openxmlformats.org/officeDocument/2006/relationships/audio" Target="../media/audio18.wav"/><Relationship Id="rId4" Type="http://schemas.openxmlformats.org/officeDocument/2006/relationships/audio" Target="../media/audio2.wav"/><Relationship Id="rId9" Type="http://schemas.openxmlformats.org/officeDocument/2006/relationships/image" Target="../media/image16.jpeg"/></Relationships>
</file>

<file path=ppt/slides/_rels/slide4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7.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audio" Target="../media/audio19.wav"/><Relationship Id="rId4" Type="http://schemas.openxmlformats.org/officeDocument/2006/relationships/audio" Target="../media/audio2.wav"/></Relationships>
</file>

<file path=ppt/slides/_rels/slide48.xml.rels><?xml version="1.0" encoding="UTF-8" standalone="yes"?>
<Relationships xmlns="http://schemas.openxmlformats.org/package/2006/relationships"><Relationship Id="rId8" Type="http://schemas.openxmlformats.org/officeDocument/2006/relationships/hyperlink" Target="http://www.wisconsinwatch.org/wp-content/uploads/2011/11/Columbia-plant.jpg" TargetMode="External"/><Relationship Id="rId3" Type="http://schemas.openxmlformats.org/officeDocument/2006/relationships/audio" Target="../media/audio1.wav"/><Relationship Id="rId7" Type="http://schemas.openxmlformats.org/officeDocument/2006/relationships/image" Target="../media/image17.jpeg"/><Relationship Id="rId2" Type="http://schemas.openxmlformats.org/officeDocument/2006/relationships/notesSlide" Target="../notesSlides/notesSlide48.xml"/><Relationship Id="rId1" Type="http://schemas.openxmlformats.org/officeDocument/2006/relationships/slideLayout" Target="../slideLayouts/slideLayout1.xml"/><Relationship Id="rId6" Type="http://schemas.openxmlformats.org/officeDocument/2006/relationships/audio" Target="../media/audio14.wav"/><Relationship Id="rId5" Type="http://schemas.openxmlformats.org/officeDocument/2006/relationships/audio" Target="../media/audio20.wav"/><Relationship Id="rId4" Type="http://schemas.openxmlformats.org/officeDocument/2006/relationships/audio" Target="../media/audio2.wav"/><Relationship Id="rId9" Type="http://schemas.openxmlformats.org/officeDocument/2006/relationships/image" Target="../media/image18.jpeg"/></Relationships>
</file>

<file path=ppt/slides/_rels/slide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audio" Target="../media/audio2.wav"/></Relationships>
</file>

<file path=ppt/slides/_rels/slide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audio" Target="../media/audio2.wav"/></Relationships>
</file>

<file path=ppt/slides/_rels/slide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audio" Target="../media/audio2.wav"/></Relationships>
</file>

<file path=ppt/slides/_rels/slide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audio" Target="../media/audio2.wav"/></Relationships>
</file>

<file path=ppt/slides/_rels/slide9.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audio" Target="../media/audio4.wav"/><Relationship Id="rId5" Type="http://schemas.openxmlformats.org/officeDocument/2006/relationships/audio" Target="../media/audio3.wav"/><Relationship Id="rId4" Type="http://schemas.openxmlformats.org/officeDocument/2006/relationships/audio" Target="../media/audio2.wav"/></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Rectangle 3"/>
          <p:cNvSpPr>
            <a:spLocks noChangeArrowheads="1"/>
          </p:cNvSpPr>
          <p:nvPr/>
        </p:nvSpPr>
        <p:spPr bwMode="auto">
          <a:xfrm>
            <a:off x="685800" y="1549400"/>
            <a:ext cx="7772400" cy="4113213"/>
          </a:xfrm>
          <a:prstGeom prst="rect">
            <a:avLst/>
          </a:prstGeom>
          <a:solidFill>
            <a:srgbClr val="EAEAEA"/>
          </a:solidFill>
          <a:ln>
            <a:noFill/>
          </a:ln>
          <a:effectLst/>
          <a:extLst/>
        </p:spPr>
        <p:txBody>
          <a:bodyPr/>
          <a:lstStyle>
            <a:lvl1pPr marL="457200" indent="-457200"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a:defRPr/>
            </a:pPr>
            <a:r>
              <a:rPr lang="en-US" sz="2400" b="1" dirty="0" smtClean="0">
                <a:latin typeface="+mn-lt"/>
              </a:rPr>
              <a:t>Essential idea: </a:t>
            </a:r>
            <a:r>
              <a:rPr lang="en-US" sz="2400" dirty="0" smtClean="0">
                <a:latin typeface="+mn-lt"/>
              </a:rPr>
              <a:t>The fundamental concept of energy lays the basis upon which much of science is built.</a:t>
            </a:r>
          </a:p>
          <a:p>
            <a:pPr>
              <a:defRPr/>
            </a:pPr>
            <a:r>
              <a:rPr lang="en-US" sz="2400" b="1" dirty="0" smtClean="0">
                <a:latin typeface="+mn-lt"/>
              </a:rPr>
              <a:t>Nature of science: </a:t>
            </a:r>
            <a:r>
              <a:rPr lang="en-US" sz="2400" dirty="0" smtClean="0">
                <a:latin typeface="+mn-lt"/>
              </a:rPr>
              <a:t>Theories: Many phenomena can be fundamentally understood through application of the theory of conservation of energy. Over time, scientists have utilized this theory both to explain natural phenomena and, more importantly, to predict the outcome of previously unknown interactions. The concept of energy has evolved as a result of recognition of the relationship between mass and energy.</a:t>
            </a:r>
          </a:p>
        </p:txBody>
      </p:sp>
      <p:sp>
        <p:nvSpPr>
          <p:cNvPr id="2051" name="Rectangle 118"/>
          <p:cNvSpPr>
            <a:spLocks noGrp="1" noChangeArrowheads="1"/>
          </p:cNvSpPr>
          <p:nvPr>
            <p:ph type="ctrTitle"/>
          </p:nvPr>
        </p:nvSpPr>
        <p:spPr>
          <a:xfrm>
            <a:off x="685800" y="533400"/>
            <a:ext cx="7772400" cy="896938"/>
          </a:xfrm>
        </p:spPr>
        <p:txBody>
          <a:bodyPr/>
          <a:lstStyle/>
          <a:p>
            <a:pPr algn="l" eaLnBrk="1" hangingPunct="1">
              <a:defRPr/>
            </a:pPr>
            <a:r>
              <a:rPr lang="en-US" altLang="en-US" sz="2800" b="1" dirty="0"/>
              <a:t>Topic 2: Mechanics</a:t>
            </a:r>
            <a:br>
              <a:rPr lang="en-US" altLang="en-US" sz="2800" b="1" dirty="0"/>
            </a:br>
            <a:r>
              <a:rPr lang="en-US" altLang="en-US" sz="2800" dirty="0">
                <a:solidFill>
                  <a:schemeClr val="tx1"/>
                </a:solidFill>
              </a:rPr>
              <a:t>2.3 – Work, energy, and power</a:t>
            </a:r>
            <a:endParaRPr lang="en-US" altLang="en-US" sz="2800" dirty="0" smtClean="0">
              <a:solidFill>
                <a:schemeClr val="tx1"/>
              </a:solidFill>
              <a:latin typeface="+mn-lt"/>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3187">
                                            <p:txEl>
                                              <p:pRg st="0" end="0"/>
                                            </p:txEl>
                                          </p:spTgt>
                                        </p:tgtEl>
                                        <p:attrNameLst>
                                          <p:attrName>style.visibility</p:attrName>
                                        </p:attrNameLst>
                                      </p:cBhvr>
                                      <p:to>
                                        <p:strVal val="visible"/>
                                      </p:to>
                                    </p:set>
                                    <p:anim calcmode="lin" valueType="num">
                                      <p:cBhvr additive="base">
                                        <p:cTn id="7" dur="500" fill="hold"/>
                                        <p:tgtEl>
                                          <p:spTgt spid="931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318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93187">
                                            <p:txEl>
                                              <p:pRg st="1" end="1"/>
                                            </p:txEl>
                                          </p:spTgt>
                                        </p:tgtEl>
                                        <p:attrNameLst>
                                          <p:attrName>style.visibility</p:attrName>
                                        </p:attrNameLst>
                                      </p:cBhvr>
                                      <p:to>
                                        <p:strVal val="visible"/>
                                      </p:to>
                                    </p:set>
                                    <p:anim calcmode="lin" valueType="num">
                                      <p:cBhvr additive="base">
                                        <p:cTn id="13" dur="500" fill="hold"/>
                                        <p:tgtEl>
                                          <p:spTgt spid="931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3187">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7554" name="Rectangle 2"/>
          <p:cNvSpPr>
            <a:spLocks noChangeArrowheads="1"/>
          </p:cNvSpPr>
          <p:nvPr/>
        </p:nvSpPr>
        <p:spPr bwMode="auto">
          <a:xfrm>
            <a:off x="685800" y="1549400"/>
            <a:ext cx="7772400" cy="5308600"/>
          </a:xfrm>
          <a:prstGeom prst="rect">
            <a:avLst/>
          </a:prstGeom>
          <a:solidFill>
            <a:srgbClr val="EAEAEA"/>
          </a:solidFill>
          <a:ln>
            <a:noFill/>
          </a:ln>
          <a:effectLst/>
          <a:extLst/>
        </p:spPr>
        <p:txBody>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spcBef>
                <a:spcPct val="20000"/>
              </a:spcBef>
              <a:defRPr/>
            </a:pPr>
            <a:r>
              <a:rPr lang="en-US" sz="2400" i="1" dirty="0" smtClean="0">
                <a:solidFill>
                  <a:srgbClr val="333399"/>
                </a:solidFill>
                <a:latin typeface="Arial"/>
              </a:rPr>
              <a:t>Determining work done by a force</a:t>
            </a:r>
            <a:r>
              <a:rPr lang="en-US" altLang="en-US" dirty="0" smtClean="0">
                <a:solidFill>
                  <a:srgbClr val="000000"/>
                </a:solidFill>
              </a:rPr>
              <a:t>	</a:t>
            </a:r>
          </a:p>
          <a:p>
            <a:pPr eaLnBrk="1" hangingPunct="1">
              <a:spcBef>
                <a:spcPct val="20000"/>
              </a:spcBef>
              <a:defRPr/>
            </a:pPr>
            <a:r>
              <a:rPr lang="en-US" altLang="en-US" sz="2400" dirty="0" smtClean="0">
                <a:latin typeface="+mn-lt"/>
                <a:sym typeface="Symbol" pitchFamily="18" charset="2"/>
              </a:rPr>
              <a:t>As we have stated, the principles of work and                  energy need to be mastered in order to solve                   this type of problem. </a:t>
            </a:r>
            <a:r>
              <a:rPr lang="en-US" altLang="en-US" sz="2400" dirty="0" smtClean="0">
                <a:latin typeface="+mn-lt"/>
              </a:rPr>
              <a:t>We begin by defining </a:t>
            </a:r>
            <a:r>
              <a:rPr lang="en-US" altLang="en-US" sz="2400" b="1" dirty="0" smtClean="0">
                <a:latin typeface="+mn-lt"/>
              </a:rPr>
              <a:t>work</a:t>
            </a:r>
            <a:r>
              <a:rPr lang="en-US" altLang="en-US" sz="2400" dirty="0" smtClean="0">
                <a:latin typeface="+mn-lt"/>
              </a:rPr>
              <a:t>.</a:t>
            </a:r>
          </a:p>
          <a:p>
            <a:pPr eaLnBrk="1" hangingPunct="1">
              <a:spcBef>
                <a:spcPct val="20000"/>
              </a:spcBef>
              <a:defRPr/>
            </a:pPr>
            <a:r>
              <a:rPr lang="en-US" altLang="en-US" sz="2400" dirty="0" smtClean="0">
                <a:latin typeface="+mn-lt"/>
                <a:sym typeface="Symbol" pitchFamily="18" charset="2"/>
              </a:rPr>
              <a:t></a:t>
            </a:r>
            <a:r>
              <a:rPr lang="en-US" altLang="en-US" sz="2400" dirty="0" smtClean="0">
                <a:latin typeface="+mn-lt"/>
              </a:rPr>
              <a:t>In everyday use, work is usually thought of as effort expended by a body, you, on homework, or on a job.</a:t>
            </a:r>
          </a:p>
          <a:p>
            <a:pPr eaLnBrk="1" hangingPunct="1">
              <a:spcBef>
                <a:spcPct val="20000"/>
              </a:spcBef>
              <a:defRPr/>
            </a:pPr>
            <a:r>
              <a:rPr lang="en-US" altLang="en-US" sz="2400" dirty="0" smtClean="0">
                <a:latin typeface="+mn-lt"/>
                <a:sym typeface="Symbol" pitchFamily="18" charset="2"/>
              </a:rPr>
              <a:t></a:t>
            </a:r>
            <a:r>
              <a:rPr lang="en-US" altLang="en-US" sz="2400" dirty="0" smtClean="0">
                <a:latin typeface="+mn-lt"/>
              </a:rPr>
              <a:t>In physics, we define work </a:t>
            </a:r>
            <a:r>
              <a:rPr lang="en-US" altLang="en-US" sz="2400" i="1" dirty="0" smtClean="0">
                <a:latin typeface="+mn-lt"/>
              </a:rPr>
              <a:t>W</a:t>
            </a:r>
            <a:r>
              <a:rPr lang="en-US" altLang="en-US" sz="2400" dirty="0" smtClean="0">
                <a:latin typeface="+mn-lt"/>
              </a:rPr>
              <a:t> as force </a:t>
            </a:r>
            <a:r>
              <a:rPr lang="en-US" altLang="en-US" sz="2400" i="1" dirty="0" smtClean="0">
                <a:latin typeface="+mn-lt"/>
              </a:rPr>
              <a:t>F</a:t>
            </a:r>
            <a:r>
              <a:rPr lang="en-US" altLang="en-US" sz="2400" dirty="0" smtClean="0">
                <a:latin typeface="+mn-lt"/>
              </a:rPr>
              <a:t> times the displacement </a:t>
            </a:r>
            <a:r>
              <a:rPr lang="en-US" altLang="en-US" sz="2400" i="1" dirty="0" smtClean="0">
                <a:latin typeface="+mn-lt"/>
              </a:rPr>
              <a:t>s</a:t>
            </a:r>
            <a:r>
              <a:rPr lang="en-US" altLang="en-US" sz="2400" dirty="0" smtClean="0">
                <a:latin typeface="+mn-lt"/>
              </a:rPr>
              <a:t>, over which the force acts:</a:t>
            </a:r>
          </a:p>
          <a:p>
            <a:pPr eaLnBrk="1" hangingPunct="1">
              <a:spcBef>
                <a:spcPct val="20000"/>
              </a:spcBef>
              <a:defRPr/>
            </a:pPr>
            <a:endParaRPr lang="en-US" altLang="en-US" sz="2400" dirty="0" smtClean="0">
              <a:latin typeface="+mn-lt"/>
            </a:endParaRPr>
          </a:p>
          <a:p>
            <a:pPr eaLnBrk="1" hangingPunct="1">
              <a:spcBef>
                <a:spcPts val="1200"/>
              </a:spcBef>
              <a:defRPr/>
            </a:pPr>
            <a:r>
              <a:rPr lang="en-US" altLang="en-US" sz="2400" dirty="0" smtClean="0">
                <a:latin typeface="+mn-lt"/>
                <a:sym typeface="Symbol" pitchFamily="18" charset="2"/>
              </a:rPr>
              <a:t></a:t>
            </a:r>
            <a:r>
              <a:rPr lang="en-US" altLang="en-US" sz="2400" dirty="0" smtClean="0">
                <a:latin typeface="+mn-lt"/>
              </a:rPr>
              <a:t>The units of work are the units of force (</a:t>
            </a:r>
            <a:r>
              <a:rPr lang="en-US" altLang="en-US" sz="2400" dirty="0" err="1" smtClean="0">
                <a:latin typeface="+mn-lt"/>
              </a:rPr>
              <a:t>Newtons</a:t>
            </a:r>
            <a:r>
              <a:rPr lang="en-US" altLang="en-US" sz="2400" dirty="0" smtClean="0">
                <a:latin typeface="+mn-lt"/>
              </a:rPr>
              <a:t>) times distance (meters). For convenience, we call a Newton-meter (N</a:t>
            </a:r>
            <a:r>
              <a:rPr lang="en-US" altLang="en-US" sz="2400" baseline="-25000" dirty="0" smtClean="0">
                <a:latin typeface="+mn-lt"/>
              </a:rPr>
              <a:t> </a:t>
            </a:r>
            <a:r>
              <a:rPr lang="en-US" altLang="en-US" sz="2400" dirty="0" smtClean="0">
                <a:latin typeface="+mn-lt"/>
              </a:rPr>
              <a:t>m) a Joule (J) in honor of the physicist by that name.</a:t>
            </a:r>
            <a:r>
              <a:rPr lang="en-US" altLang="en-US" dirty="0" smtClean="0"/>
              <a:t>	</a:t>
            </a:r>
          </a:p>
        </p:txBody>
      </p:sp>
      <p:sp>
        <p:nvSpPr>
          <p:cNvPr id="11267" name="Rectangle 3"/>
          <p:cNvSpPr>
            <a:spLocks noGrp="1" noChangeArrowheads="1"/>
          </p:cNvSpPr>
          <p:nvPr>
            <p:ph type="ctrTitle"/>
          </p:nvPr>
        </p:nvSpPr>
        <p:spPr>
          <a:xfrm>
            <a:off x="685800" y="533400"/>
            <a:ext cx="7772400" cy="896938"/>
          </a:xfrm>
          <a:noFill/>
        </p:spPr>
        <p:txBody>
          <a:bodyPr/>
          <a:lstStyle/>
          <a:p>
            <a:pPr algn="l" eaLnBrk="1" hangingPunct="1"/>
            <a:r>
              <a:rPr lang="en-US" altLang="en-US" sz="2800" b="1" smtClean="0">
                <a:solidFill>
                  <a:srgbClr val="000000"/>
                </a:solidFill>
              </a:rPr>
              <a:t>Topic 2: Mechanics</a:t>
            </a:r>
            <a:br>
              <a:rPr lang="en-US" altLang="en-US" sz="2800" b="1" smtClean="0">
                <a:solidFill>
                  <a:srgbClr val="000000"/>
                </a:solidFill>
              </a:rPr>
            </a:br>
            <a:r>
              <a:rPr lang="en-US" altLang="en-US" sz="2800" smtClean="0">
                <a:solidFill>
                  <a:srgbClr val="000000"/>
                </a:solidFill>
              </a:rPr>
              <a:t>2.3 – Work, energy, and power</a:t>
            </a:r>
            <a:endParaRPr lang="en-US" altLang="en-US" sz="2400" smtClean="0">
              <a:solidFill>
                <a:schemeClr val="tx1"/>
              </a:solidFill>
              <a:latin typeface="Courier New" pitchFamily="49" charset="0"/>
            </a:endParaRPr>
          </a:p>
        </p:txBody>
      </p:sp>
      <p:grpSp>
        <p:nvGrpSpPr>
          <p:cNvPr id="2" name="Group 1"/>
          <p:cNvGrpSpPr>
            <a:grpSpLocks/>
          </p:cNvGrpSpPr>
          <p:nvPr/>
        </p:nvGrpSpPr>
        <p:grpSpPr bwMode="auto">
          <a:xfrm>
            <a:off x="828675" y="4803775"/>
            <a:ext cx="7464425" cy="461963"/>
            <a:chOff x="828675" y="4773612"/>
            <a:chExt cx="7464426" cy="461665"/>
          </a:xfrm>
        </p:grpSpPr>
        <p:sp>
          <p:nvSpPr>
            <p:cNvPr id="5126" name="Rectangle 44"/>
            <p:cNvSpPr>
              <a:spLocks noChangeArrowheads="1"/>
            </p:cNvSpPr>
            <p:nvPr/>
          </p:nvSpPr>
          <p:spPr bwMode="auto">
            <a:xfrm>
              <a:off x="965200" y="4783131"/>
              <a:ext cx="1358900" cy="320468"/>
            </a:xfrm>
            <a:prstGeom prst="rect">
              <a:avLst/>
            </a:prstGeom>
            <a:noFill/>
            <a:ln>
              <a:noFill/>
            </a:ln>
            <a:effectLst/>
            <a:extLst/>
          </p:spPr>
          <p:txBody>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lnSpc>
                  <a:spcPct val="90000"/>
                </a:lnSpc>
                <a:spcBef>
                  <a:spcPct val="20000"/>
                </a:spcBef>
                <a:defRPr/>
              </a:pPr>
              <a:r>
                <a:rPr lang="en-US" altLang="en-US" sz="2400" i="1" smtClean="0">
                  <a:latin typeface="+mn-lt"/>
                  <a:cs typeface="Courier New" pitchFamily="49" charset="0"/>
                </a:rPr>
                <a:t>W</a:t>
              </a:r>
              <a:r>
                <a:rPr lang="en-US" altLang="en-US" sz="2400" smtClean="0">
                  <a:latin typeface="+mn-lt"/>
                  <a:cs typeface="Courier New" pitchFamily="49" charset="0"/>
                </a:rPr>
                <a:t> = </a:t>
              </a:r>
              <a:r>
                <a:rPr lang="en-US" altLang="en-US" sz="2400" i="1" smtClean="0">
                  <a:latin typeface="+mn-lt"/>
                  <a:cs typeface="Courier New" pitchFamily="49" charset="0"/>
                  <a:sym typeface="Symbol" pitchFamily="18" charset="2"/>
                </a:rPr>
                <a:t>Fs</a:t>
              </a:r>
              <a:endParaRPr lang="en-US" altLang="en-US" sz="2400" i="1" smtClean="0">
                <a:latin typeface="+mn-lt"/>
                <a:sym typeface="Symbol" pitchFamily="18" charset="2"/>
              </a:endParaRPr>
            </a:p>
          </p:txBody>
        </p:sp>
        <p:sp>
          <p:nvSpPr>
            <p:cNvPr id="5127" name="Text Box 45"/>
            <p:cNvSpPr txBox="1">
              <a:spLocks noChangeArrowheads="1"/>
            </p:cNvSpPr>
            <p:nvPr/>
          </p:nvSpPr>
          <p:spPr bwMode="auto">
            <a:xfrm>
              <a:off x="3822700" y="4773612"/>
              <a:ext cx="4470401" cy="461665"/>
            </a:xfrm>
            <a:prstGeom prst="rect">
              <a:avLst/>
            </a:prstGeom>
            <a:solidFill>
              <a:srgbClr val="FF0000"/>
            </a:solidFill>
            <a:ln>
              <a:noFill/>
            </a:ln>
            <a:effectLs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algn="ctr" eaLnBrk="1" hangingPunct="1">
                <a:spcBef>
                  <a:spcPct val="50000"/>
                </a:spcBef>
                <a:defRPr/>
              </a:pPr>
              <a:r>
                <a:rPr lang="en-US" altLang="en-US" sz="2400" dirty="0" smtClean="0">
                  <a:solidFill>
                    <a:schemeClr val="bg1"/>
                  </a:solidFill>
                  <a:latin typeface="+mn-lt"/>
                </a:rPr>
                <a:t>work done by a constant force</a:t>
              </a:r>
            </a:p>
          </p:txBody>
        </p:sp>
        <p:sp>
          <p:nvSpPr>
            <p:cNvPr id="5128" name="Rectangle 46"/>
            <p:cNvSpPr>
              <a:spLocks noChangeArrowheads="1"/>
            </p:cNvSpPr>
            <p:nvPr/>
          </p:nvSpPr>
          <p:spPr bwMode="auto">
            <a:xfrm>
              <a:off x="828675" y="4776785"/>
              <a:ext cx="7462839" cy="458492"/>
            </a:xfrm>
            <a:prstGeom prst="rect">
              <a:avLst/>
            </a:prstGeom>
            <a:noFill/>
            <a:ln w="12700">
              <a:solidFill>
                <a:schemeClr val="tx1"/>
              </a:solidFill>
              <a:miter lim="800000"/>
              <a:headEnd/>
              <a:tailEnd/>
            </a:ln>
            <a:effectLs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defRPr/>
              </a:pPr>
              <a:endParaRPr lang="en-US" altLang="en-US" sz="2400" smtClean="0">
                <a:latin typeface="+mn-lt"/>
              </a:endParaRPr>
            </a:p>
          </p:txBody>
        </p:sp>
      </p:grpSp>
      <p:pic>
        <p:nvPicPr>
          <p:cNvPr id="407600" name="Picture 48" descr="joule"/>
          <p:cNvPicPr>
            <a:picLocks noChangeAspect="1" noChangeArrowheads="1"/>
          </p:cNvPicPr>
          <p:nvPr/>
        </p:nvPicPr>
        <p:blipFill>
          <a:blip r:embed="rId5"/>
          <a:srcRect/>
          <a:stretch>
            <a:fillRect/>
          </a:stretch>
        </p:blipFill>
        <p:spPr bwMode="auto">
          <a:xfrm>
            <a:off x="7237413" y="0"/>
            <a:ext cx="1906587" cy="2740025"/>
          </a:xfrm>
          <a:prstGeom prst="rect">
            <a:avLst/>
          </a:prstGeom>
          <a:ln>
            <a:noFill/>
          </a:ln>
          <a:effectLst>
            <a:outerShdw blurRad="292100" dist="139700" dir="2700000" algn="tl" rotWithShape="0">
              <a:srgbClr val="333333">
                <a:alpha val="65000"/>
              </a:srgbClr>
            </a:outerShdw>
          </a:effectLst>
          <a:extLst/>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07554">
                                            <p:txEl>
                                              <p:pRg st="1" end="1"/>
                                            </p:txEl>
                                          </p:spTgt>
                                        </p:tgtEl>
                                        <p:attrNameLst>
                                          <p:attrName>style.visibility</p:attrName>
                                        </p:attrNameLst>
                                      </p:cBhvr>
                                      <p:to>
                                        <p:strVal val="visible"/>
                                      </p:to>
                                    </p:set>
                                    <p:anim calcmode="lin" valueType="num">
                                      <p:cBhvr additive="base">
                                        <p:cTn id="7" dur="500" fill="hold"/>
                                        <p:tgtEl>
                                          <p:spTgt spid="40755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0755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407554">
                                            <p:txEl>
                                              <p:pRg st="2" end="2"/>
                                            </p:txEl>
                                          </p:spTgt>
                                        </p:tgtEl>
                                        <p:attrNameLst>
                                          <p:attrName>style.visibility</p:attrName>
                                        </p:attrNameLst>
                                      </p:cBhvr>
                                      <p:to>
                                        <p:strVal val="visible"/>
                                      </p:to>
                                    </p:set>
                                    <p:anim calcmode="lin" valueType="num">
                                      <p:cBhvr additive="base">
                                        <p:cTn id="13" dur="500" fill="hold"/>
                                        <p:tgtEl>
                                          <p:spTgt spid="40755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07554">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407554">
                                            <p:txEl>
                                              <p:pRg st="3" end="3"/>
                                            </p:txEl>
                                          </p:spTgt>
                                        </p:tgtEl>
                                        <p:attrNameLst>
                                          <p:attrName>style.visibility</p:attrName>
                                        </p:attrNameLst>
                                      </p:cBhvr>
                                      <p:to>
                                        <p:strVal val="visible"/>
                                      </p:to>
                                    </p:set>
                                    <p:anim calcmode="lin" valueType="num">
                                      <p:cBhvr additive="base">
                                        <p:cTn id="19" dur="500" fill="hold"/>
                                        <p:tgtEl>
                                          <p:spTgt spid="407554">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07554">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53" presetClass="entr" presetSubtype="16"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p:cTn id="25" dur="500" fill="hold"/>
                                        <p:tgtEl>
                                          <p:spTgt spid="2"/>
                                        </p:tgtEl>
                                        <p:attrNameLst>
                                          <p:attrName>ppt_w</p:attrName>
                                        </p:attrNameLst>
                                      </p:cBhvr>
                                      <p:tavLst>
                                        <p:tav tm="0">
                                          <p:val>
                                            <p:fltVal val="0"/>
                                          </p:val>
                                        </p:tav>
                                        <p:tav tm="100000">
                                          <p:val>
                                            <p:strVal val="#ppt_w"/>
                                          </p:val>
                                        </p:tav>
                                      </p:tavLst>
                                    </p:anim>
                                    <p:anim calcmode="lin" valueType="num">
                                      <p:cBhvr>
                                        <p:cTn id="26" dur="500" fill="hold"/>
                                        <p:tgtEl>
                                          <p:spTgt spid="2"/>
                                        </p:tgtEl>
                                        <p:attrNameLst>
                                          <p:attrName>ppt_h</p:attrName>
                                        </p:attrNameLst>
                                      </p:cBhvr>
                                      <p:tavLst>
                                        <p:tav tm="0">
                                          <p:val>
                                            <p:fltVal val="0"/>
                                          </p:val>
                                        </p:tav>
                                        <p:tav tm="100000">
                                          <p:val>
                                            <p:strVal val="#ppt_h"/>
                                          </p:val>
                                        </p:tav>
                                      </p:tavLst>
                                    </p:anim>
                                    <p:animEffect transition="in" filter="fade">
                                      <p:cBhvr>
                                        <p:cTn id="27" dur="500"/>
                                        <p:tgtEl>
                                          <p:spTgt spid="2"/>
                                        </p:tgtEl>
                                      </p:cBhvr>
                                    </p:animEffect>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8" fill="hold" nodeType="clickPar">
                      <p:stCondLst>
                        <p:cond delay="indefinite"/>
                      </p:stCondLst>
                      <p:childTnLst>
                        <p:par>
                          <p:cTn id="29" fill="hold" nodeType="withGroup">
                            <p:stCondLst>
                              <p:cond delay="0"/>
                            </p:stCondLst>
                            <p:childTnLst>
                              <p:par>
                                <p:cTn id="30" presetID="2" presetClass="entr" presetSubtype="4" fill="hold" nodeType="clickEffect">
                                  <p:stCondLst>
                                    <p:cond delay="0"/>
                                  </p:stCondLst>
                                  <p:childTnLst>
                                    <p:set>
                                      <p:cBhvr>
                                        <p:cTn id="31" dur="1" fill="hold">
                                          <p:stCondLst>
                                            <p:cond delay="0"/>
                                          </p:stCondLst>
                                        </p:cTn>
                                        <p:tgtEl>
                                          <p:spTgt spid="407554">
                                            <p:txEl>
                                              <p:pRg st="5" end="5"/>
                                            </p:txEl>
                                          </p:spTgt>
                                        </p:tgtEl>
                                        <p:attrNameLst>
                                          <p:attrName>style.visibility</p:attrName>
                                        </p:attrNameLst>
                                      </p:cBhvr>
                                      <p:to>
                                        <p:strVal val="visible"/>
                                      </p:to>
                                    </p:set>
                                    <p:anim calcmode="lin" valueType="num">
                                      <p:cBhvr additive="base">
                                        <p:cTn id="32" dur="500" fill="hold"/>
                                        <p:tgtEl>
                                          <p:spTgt spid="407554">
                                            <p:txEl>
                                              <p:pRg st="5" end="5"/>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407554">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0"/>
                                            </p:cond>
                                          </p:stCondLst>
                                          <p:endCondLst>
                                            <p:cond evt="onStopAudio" delay="0">
                                              <p:tgtEl>
                                                <p:sldTgt/>
                                              </p:tgtEl>
                                            </p:cond>
                                          </p:endCondLst>
                                        </p:cTn>
                                        <p:tgtEl>
                                          <p:sndTgt r:embed="rId4" name="arrow.wav"/>
                                        </p:tgtEl>
                                      </p:cMediaNode>
                                    </p:audio>
                                  </p:subTnLst>
                                </p:cTn>
                              </p:par>
                              <p:par>
                                <p:cTn id="34" presetID="10" presetClass="entr" presetSubtype="0" fill="hold" nodeType="withEffect">
                                  <p:stCondLst>
                                    <p:cond delay="0"/>
                                  </p:stCondLst>
                                  <p:childTnLst>
                                    <p:set>
                                      <p:cBhvr>
                                        <p:cTn id="35" dur="1" fill="hold">
                                          <p:stCondLst>
                                            <p:cond delay="0"/>
                                          </p:stCondLst>
                                        </p:cTn>
                                        <p:tgtEl>
                                          <p:spTgt spid="407600"/>
                                        </p:tgtEl>
                                        <p:attrNameLst>
                                          <p:attrName>style.visibility</p:attrName>
                                        </p:attrNameLst>
                                      </p:cBhvr>
                                      <p:to>
                                        <p:strVal val="visible"/>
                                      </p:to>
                                    </p:set>
                                    <p:animEffect transition="in" filter="fade">
                                      <p:cBhvr>
                                        <p:cTn id="36" dur="2000"/>
                                        <p:tgtEl>
                                          <p:spTgt spid="4076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ChangeArrowheads="1"/>
          </p:cNvSpPr>
          <p:nvPr/>
        </p:nvSpPr>
        <p:spPr bwMode="auto">
          <a:xfrm>
            <a:off x="685800" y="1549400"/>
            <a:ext cx="7772400" cy="1011238"/>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n-US" altLang="en-US" sz="2400" i="1">
                <a:solidFill>
                  <a:srgbClr val="333399"/>
                </a:solidFill>
              </a:rPr>
              <a:t>Determining work done by a force</a:t>
            </a:r>
            <a:endParaRPr lang="en-US" altLang="en-US" sz="2000">
              <a:latin typeface="Courier New" pitchFamily="49" charset="0"/>
            </a:endParaRPr>
          </a:p>
        </p:txBody>
      </p:sp>
      <p:sp>
        <p:nvSpPr>
          <p:cNvPr id="12291" name="Rectangle 3"/>
          <p:cNvSpPr>
            <a:spLocks noGrp="1" noChangeArrowheads="1"/>
          </p:cNvSpPr>
          <p:nvPr>
            <p:ph type="ctrTitle"/>
          </p:nvPr>
        </p:nvSpPr>
        <p:spPr>
          <a:xfrm>
            <a:off x="685800" y="533400"/>
            <a:ext cx="7772400" cy="896938"/>
          </a:xfrm>
          <a:noFill/>
        </p:spPr>
        <p:txBody>
          <a:bodyPr/>
          <a:lstStyle/>
          <a:p>
            <a:pPr algn="l" eaLnBrk="1" hangingPunct="1"/>
            <a:r>
              <a:rPr lang="en-US" altLang="en-US" sz="2800" b="1" smtClean="0">
                <a:solidFill>
                  <a:srgbClr val="000000"/>
                </a:solidFill>
              </a:rPr>
              <a:t>Topic 2: Mechanics</a:t>
            </a:r>
            <a:br>
              <a:rPr lang="en-US" altLang="en-US" sz="2800" b="1" smtClean="0">
                <a:solidFill>
                  <a:srgbClr val="000000"/>
                </a:solidFill>
              </a:rPr>
            </a:br>
            <a:r>
              <a:rPr lang="en-US" altLang="en-US" sz="2800" smtClean="0">
                <a:solidFill>
                  <a:srgbClr val="000000"/>
                </a:solidFill>
              </a:rPr>
              <a:t>2.3 – Work, energy, and power</a:t>
            </a:r>
            <a:endParaRPr lang="en-US" altLang="en-US" sz="2400" smtClean="0">
              <a:solidFill>
                <a:schemeClr val="tx1"/>
              </a:solidFill>
              <a:latin typeface="Courier New" pitchFamily="49" charset="0"/>
            </a:endParaRPr>
          </a:p>
        </p:txBody>
      </p:sp>
      <p:sp>
        <p:nvSpPr>
          <p:cNvPr id="409609" name="Rectangle 9"/>
          <p:cNvSpPr>
            <a:spLocks noChangeArrowheads="1"/>
          </p:cNvSpPr>
          <p:nvPr/>
        </p:nvSpPr>
        <p:spPr bwMode="auto">
          <a:xfrm>
            <a:off x="674688" y="2482850"/>
            <a:ext cx="7781925" cy="3546475"/>
          </a:xfrm>
          <a:prstGeom prst="rect">
            <a:avLst/>
          </a:prstGeom>
          <a:solidFill>
            <a:srgbClr val="FFFFCC"/>
          </a:solidFill>
          <a:ln>
            <a:noFill/>
          </a:ln>
          <a:effectLst/>
          <a:extLst/>
        </p:spPr>
        <p:txBody>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spcBef>
                <a:spcPct val="20000"/>
              </a:spcBef>
              <a:defRPr/>
            </a:pPr>
            <a:r>
              <a:rPr lang="en-US" altLang="en-US" sz="2400" dirty="0" smtClean="0">
                <a:latin typeface="+mn-lt"/>
                <a:sym typeface="Symbol" pitchFamily="18" charset="2"/>
              </a:rPr>
              <a:t>EXAMPLE: Find the work done by the 25-Newton force </a:t>
            </a:r>
            <a:r>
              <a:rPr lang="en-US" altLang="en-US" sz="2400" i="1" dirty="0" smtClean="0">
                <a:latin typeface="+mn-lt"/>
                <a:sym typeface="Symbol" pitchFamily="18" charset="2"/>
              </a:rPr>
              <a:t>F</a:t>
            </a:r>
            <a:r>
              <a:rPr lang="en-US" altLang="en-US" sz="2400" dirty="0" smtClean="0">
                <a:latin typeface="+mn-lt"/>
                <a:sym typeface="Symbol" pitchFamily="18" charset="2"/>
              </a:rPr>
              <a:t> in displacing the box </a:t>
            </a:r>
            <a:r>
              <a:rPr lang="en-US" altLang="en-US" sz="2400" i="1" dirty="0" smtClean="0">
                <a:latin typeface="+mn-lt"/>
                <a:sym typeface="Symbol" pitchFamily="18" charset="2"/>
              </a:rPr>
              <a:t>s</a:t>
            </a:r>
            <a:r>
              <a:rPr lang="en-US" altLang="en-US" sz="2400" dirty="0" smtClean="0">
                <a:latin typeface="+mn-lt"/>
                <a:sym typeface="Symbol" pitchFamily="18" charset="2"/>
              </a:rPr>
              <a:t> = 15 meters.</a:t>
            </a:r>
          </a:p>
          <a:p>
            <a:pPr eaLnBrk="1" hangingPunct="1">
              <a:spcBef>
                <a:spcPct val="20000"/>
              </a:spcBef>
              <a:defRPr/>
            </a:pPr>
            <a:endParaRPr lang="en-US" altLang="en-US" sz="2400" dirty="0" smtClean="0">
              <a:latin typeface="+mn-lt"/>
              <a:sym typeface="Symbol" pitchFamily="18" charset="2"/>
            </a:endParaRPr>
          </a:p>
          <a:p>
            <a:pPr eaLnBrk="1" hangingPunct="1">
              <a:spcBef>
                <a:spcPct val="20000"/>
              </a:spcBef>
              <a:defRPr/>
            </a:pPr>
            <a:endParaRPr lang="en-US" altLang="en-US" sz="2400" dirty="0" smtClean="0">
              <a:latin typeface="+mn-lt"/>
              <a:sym typeface="Symbol" pitchFamily="18" charset="2"/>
            </a:endParaRPr>
          </a:p>
          <a:p>
            <a:pPr eaLnBrk="1" hangingPunct="1">
              <a:spcBef>
                <a:spcPts val="1200"/>
              </a:spcBef>
              <a:defRPr/>
            </a:pPr>
            <a:r>
              <a:rPr lang="en-US" altLang="en-US" sz="2400" dirty="0" smtClean="0">
                <a:latin typeface="+mn-lt"/>
              </a:rPr>
              <a:t>SOLUTION:</a:t>
            </a:r>
          </a:p>
          <a:p>
            <a:pPr eaLnBrk="1" hangingPunct="1">
              <a:spcBef>
                <a:spcPct val="20000"/>
              </a:spcBef>
              <a:defRPr/>
            </a:pPr>
            <a:r>
              <a:rPr lang="en-US" altLang="en-US" sz="2400" i="1" dirty="0" smtClean="0">
                <a:latin typeface="+mn-lt"/>
                <a:cs typeface="Courier New" pitchFamily="49" charset="0"/>
              </a:rPr>
              <a:t>                            W</a:t>
            </a:r>
            <a:r>
              <a:rPr lang="en-US" altLang="en-US" sz="2400" dirty="0" smtClean="0">
                <a:latin typeface="+mn-lt"/>
                <a:cs typeface="Courier New" pitchFamily="49" charset="0"/>
              </a:rPr>
              <a:t> = </a:t>
            </a:r>
            <a:r>
              <a:rPr lang="en-US" altLang="en-US" sz="2400" i="1" dirty="0" smtClean="0">
                <a:latin typeface="+mn-lt"/>
                <a:cs typeface="Courier New" pitchFamily="49" charset="0"/>
                <a:sym typeface="Symbol" pitchFamily="18" charset="2"/>
              </a:rPr>
              <a:t>Fs</a:t>
            </a:r>
          </a:p>
          <a:p>
            <a:pPr eaLnBrk="1" hangingPunct="1">
              <a:spcBef>
                <a:spcPct val="20000"/>
              </a:spcBef>
              <a:defRPr/>
            </a:pPr>
            <a:r>
              <a:rPr lang="en-US" altLang="en-US" sz="2400" i="1" dirty="0" smtClean="0">
                <a:latin typeface="+mn-lt"/>
                <a:cs typeface="Courier New" pitchFamily="49" charset="0"/>
              </a:rPr>
              <a:t>                            W</a:t>
            </a:r>
            <a:r>
              <a:rPr lang="en-US" altLang="en-US" sz="2400" dirty="0" smtClean="0">
                <a:latin typeface="+mn-lt"/>
                <a:cs typeface="Courier New" pitchFamily="49" charset="0"/>
              </a:rPr>
              <a:t> = </a:t>
            </a:r>
            <a:r>
              <a:rPr lang="en-US" altLang="en-US" sz="2400" dirty="0" smtClean="0">
                <a:latin typeface="+mn-lt"/>
                <a:cs typeface="Courier New" pitchFamily="49" charset="0"/>
                <a:sym typeface="Symbol" pitchFamily="18" charset="2"/>
              </a:rPr>
              <a:t>(25 N)(15 m)</a:t>
            </a:r>
          </a:p>
          <a:p>
            <a:pPr eaLnBrk="1" hangingPunct="1">
              <a:spcBef>
                <a:spcPct val="20000"/>
              </a:spcBef>
              <a:defRPr/>
            </a:pPr>
            <a:r>
              <a:rPr lang="en-US" altLang="en-US" sz="2400" i="1" dirty="0" smtClean="0">
                <a:latin typeface="+mn-lt"/>
                <a:cs typeface="Courier New" pitchFamily="49" charset="0"/>
              </a:rPr>
              <a:t>                            W</a:t>
            </a:r>
            <a:r>
              <a:rPr lang="en-US" altLang="en-US" sz="2400" dirty="0" smtClean="0">
                <a:latin typeface="+mn-lt"/>
                <a:cs typeface="Courier New" pitchFamily="49" charset="0"/>
              </a:rPr>
              <a:t> = </a:t>
            </a:r>
            <a:r>
              <a:rPr lang="en-US" altLang="en-US" sz="2400" dirty="0" smtClean="0">
                <a:latin typeface="+mn-lt"/>
                <a:cs typeface="Courier New" pitchFamily="49" charset="0"/>
                <a:sym typeface="Symbol" pitchFamily="18" charset="2"/>
              </a:rPr>
              <a:t>380 N</a:t>
            </a:r>
            <a:r>
              <a:rPr lang="en-US" altLang="en-US" sz="2400" baseline="-25000" dirty="0" smtClean="0">
                <a:latin typeface="+mn-lt"/>
                <a:cs typeface="Courier New" pitchFamily="49" charset="0"/>
                <a:sym typeface="Symbol" pitchFamily="18" charset="2"/>
              </a:rPr>
              <a:t> </a:t>
            </a:r>
            <a:r>
              <a:rPr lang="en-US" altLang="en-US" sz="2400" dirty="0" smtClean="0">
                <a:latin typeface="+mn-lt"/>
                <a:cs typeface="Courier New" pitchFamily="49" charset="0"/>
                <a:sym typeface="Symbol" pitchFamily="18" charset="2"/>
              </a:rPr>
              <a:t>m = 380 J.</a:t>
            </a:r>
          </a:p>
        </p:txBody>
      </p:sp>
      <p:sp>
        <p:nvSpPr>
          <p:cNvPr id="409610" name="Rectangle 10" descr="Walnut"/>
          <p:cNvSpPr>
            <a:spLocks noChangeArrowheads="1"/>
          </p:cNvSpPr>
          <p:nvPr/>
        </p:nvSpPr>
        <p:spPr bwMode="auto">
          <a:xfrm>
            <a:off x="666750" y="4098925"/>
            <a:ext cx="7810500" cy="219075"/>
          </a:xfrm>
          <a:prstGeom prst="rect">
            <a:avLst/>
          </a:prstGeom>
          <a:blipFill dpi="0" rotWithShape="0">
            <a:blip r:embed="rId7"/>
            <a:srcRect/>
            <a:tile tx="0" ty="0" sx="100000" sy="100000" flip="none" algn="tl"/>
          </a:blip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grpSp>
        <p:nvGrpSpPr>
          <p:cNvPr id="2" name="Group 11"/>
          <p:cNvGrpSpPr>
            <a:grpSpLocks/>
          </p:cNvGrpSpPr>
          <p:nvPr/>
        </p:nvGrpSpPr>
        <p:grpSpPr bwMode="auto">
          <a:xfrm>
            <a:off x="654050" y="3686175"/>
            <a:ext cx="815975" cy="412750"/>
            <a:chOff x="412" y="3915"/>
            <a:chExt cx="514" cy="260"/>
          </a:xfrm>
        </p:grpSpPr>
        <p:sp>
          <p:nvSpPr>
            <p:cNvPr id="12308" name="Rectangle 12" descr="Oak"/>
            <p:cNvSpPr>
              <a:spLocks noChangeArrowheads="1"/>
            </p:cNvSpPr>
            <p:nvPr/>
          </p:nvSpPr>
          <p:spPr bwMode="auto">
            <a:xfrm>
              <a:off x="426" y="3923"/>
              <a:ext cx="476" cy="251"/>
            </a:xfrm>
            <a:prstGeom prst="rect">
              <a:avLst/>
            </a:prstGeom>
            <a:blipFill dpi="0" rotWithShape="1">
              <a:blip r:embed="rId8"/>
              <a:srcRect/>
              <a:tile tx="0" ty="0" sx="100000" sy="100000" flip="none" algn="tl"/>
            </a:blip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12309" name="Rectangle 13" descr="Oak"/>
            <p:cNvSpPr>
              <a:spLocks noChangeArrowheads="1"/>
            </p:cNvSpPr>
            <p:nvPr/>
          </p:nvSpPr>
          <p:spPr bwMode="auto">
            <a:xfrm>
              <a:off x="417" y="3915"/>
              <a:ext cx="509" cy="56"/>
            </a:xfrm>
            <a:prstGeom prst="rect">
              <a:avLst/>
            </a:prstGeom>
            <a:blipFill dpi="0" rotWithShape="1">
              <a:blip r:embed="rId8"/>
              <a:srcRect/>
              <a:tile tx="0" ty="0" sx="100000" sy="100000" flip="none" algn="tl"/>
            </a:blip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12310" name="Rectangle 14" descr="Oak"/>
            <p:cNvSpPr>
              <a:spLocks noChangeArrowheads="1"/>
            </p:cNvSpPr>
            <p:nvPr/>
          </p:nvSpPr>
          <p:spPr bwMode="auto">
            <a:xfrm>
              <a:off x="412" y="4119"/>
              <a:ext cx="509" cy="56"/>
            </a:xfrm>
            <a:prstGeom prst="rect">
              <a:avLst/>
            </a:prstGeom>
            <a:blipFill dpi="0" rotWithShape="1">
              <a:blip r:embed="rId8"/>
              <a:srcRect/>
              <a:tile tx="0" ty="0" sx="100000" sy="100000" flip="none" algn="tl"/>
            </a:blip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grpSp>
      <p:grpSp>
        <p:nvGrpSpPr>
          <p:cNvPr id="3" name="Group 15"/>
          <p:cNvGrpSpPr>
            <a:grpSpLocks/>
          </p:cNvGrpSpPr>
          <p:nvPr/>
        </p:nvGrpSpPr>
        <p:grpSpPr bwMode="auto">
          <a:xfrm>
            <a:off x="0" y="3660769"/>
            <a:ext cx="649288" cy="457200"/>
            <a:chOff x="0" y="3906"/>
            <a:chExt cx="409" cy="288"/>
          </a:xfrm>
        </p:grpSpPr>
        <p:sp>
          <p:nvSpPr>
            <p:cNvPr id="12306" name="Line 16"/>
            <p:cNvSpPr>
              <a:spLocks noChangeShapeType="1"/>
            </p:cNvSpPr>
            <p:nvPr/>
          </p:nvSpPr>
          <p:spPr bwMode="auto">
            <a:xfrm>
              <a:off x="0" y="3923"/>
              <a:ext cx="409" cy="0"/>
            </a:xfrm>
            <a:prstGeom prst="line">
              <a:avLst/>
            </a:prstGeom>
            <a:noFill/>
            <a:ln w="57150">
              <a:solidFill>
                <a:srgbClr val="009900"/>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12307" name="Text Box 17"/>
            <p:cNvSpPr txBox="1">
              <a:spLocks noChangeArrowheads="1"/>
            </p:cNvSpPr>
            <p:nvPr/>
          </p:nvSpPr>
          <p:spPr bwMode="auto">
            <a:xfrm>
              <a:off x="0" y="3906"/>
              <a:ext cx="23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b="1" dirty="0">
                  <a:solidFill>
                    <a:srgbClr val="009900"/>
                  </a:solidFill>
                </a:rPr>
                <a:t>F</a:t>
              </a:r>
            </a:p>
          </p:txBody>
        </p:sp>
      </p:grpSp>
      <p:sp>
        <p:nvSpPr>
          <p:cNvPr id="409618" name="Line 18"/>
          <p:cNvSpPr>
            <a:spLocks noChangeShapeType="1"/>
          </p:cNvSpPr>
          <p:nvPr/>
        </p:nvSpPr>
        <p:spPr bwMode="auto">
          <a:xfrm flipV="1">
            <a:off x="661988" y="3230563"/>
            <a:ext cx="0" cy="4381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9619" name="Line 19"/>
          <p:cNvSpPr>
            <a:spLocks noChangeShapeType="1"/>
          </p:cNvSpPr>
          <p:nvPr/>
        </p:nvSpPr>
        <p:spPr bwMode="auto">
          <a:xfrm>
            <a:off x="5789613" y="3224213"/>
            <a:ext cx="0" cy="44291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4" name="Group 20"/>
          <p:cNvGrpSpPr>
            <a:grpSpLocks/>
          </p:cNvGrpSpPr>
          <p:nvPr/>
        </p:nvGrpSpPr>
        <p:grpSpPr bwMode="auto">
          <a:xfrm>
            <a:off x="655638" y="3046461"/>
            <a:ext cx="5119687" cy="457200"/>
            <a:chOff x="413" y="3421"/>
            <a:chExt cx="3225" cy="334"/>
          </a:xfrm>
        </p:grpSpPr>
        <p:sp>
          <p:nvSpPr>
            <p:cNvPr id="12304" name="Line 21"/>
            <p:cNvSpPr>
              <a:spLocks noChangeShapeType="1"/>
            </p:cNvSpPr>
            <p:nvPr/>
          </p:nvSpPr>
          <p:spPr bwMode="auto">
            <a:xfrm>
              <a:off x="413" y="3715"/>
              <a:ext cx="3225" cy="0"/>
            </a:xfrm>
            <a:prstGeom prst="line">
              <a:avLst/>
            </a:prstGeom>
            <a:noFill/>
            <a:ln w="57150">
              <a:solidFill>
                <a:schemeClr val="accent2"/>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12305" name="Text Box 22"/>
            <p:cNvSpPr txBox="1">
              <a:spLocks noChangeArrowheads="1"/>
            </p:cNvSpPr>
            <p:nvPr/>
          </p:nvSpPr>
          <p:spPr bwMode="auto">
            <a:xfrm>
              <a:off x="1805" y="3421"/>
              <a:ext cx="223" cy="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b="1" dirty="0">
                  <a:solidFill>
                    <a:schemeClr val="accent2"/>
                  </a:solidFill>
                </a:rPr>
                <a:t>s</a:t>
              </a:r>
            </a:p>
          </p:txBody>
        </p:sp>
      </p:grpSp>
      <p:sp>
        <p:nvSpPr>
          <p:cNvPr id="409626" name="Rectangle 26"/>
          <p:cNvSpPr>
            <a:spLocks noChangeArrowheads="1"/>
          </p:cNvSpPr>
          <p:nvPr/>
        </p:nvSpPr>
        <p:spPr bwMode="auto">
          <a:xfrm>
            <a:off x="684213" y="6042025"/>
            <a:ext cx="7766050" cy="828675"/>
          </a:xfrm>
          <a:prstGeom prst="rect">
            <a:avLst/>
          </a:prstGeom>
          <a:solidFill>
            <a:srgbClr val="FFCCCC"/>
          </a:solidFill>
          <a:ln>
            <a:noFill/>
          </a:ln>
          <a:effectLst/>
          <a:extLst/>
        </p:spPr>
        <p:txBody>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spcBef>
                <a:spcPct val="20000"/>
              </a:spcBef>
              <a:defRPr/>
            </a:pPr>
            <a:r>
              <a:rPr lang="en-US" altLang="en-US" sz="2400" b="1" i="1" dirty="0" smtClean="0">
                <a:latin typeface="+mn-lt"/>
              </a:rPr>
              <a:t>FYI    </a:t>
            </a:r>
            <a:r>
              <a:rPr lang="en-US" altLang="en-US" sz="2400" b="1" dirty="0" smtClean="0">
                <a:latin typeface="+mn-lt"/>
                <a:sym typeface="Symbol" pitchFamily="18" charset="2"/>
              </a:rPr>
              <a:t></a:t>
            </a:r>
            <a:r>
              <a:rPr lang="en-US" altLang="en-US" sz="2400" dirty="0" smtClean="0">
                <a:latin typeface="+mn-lt"/>
              </a:rPr>
              <a:t>The units of (N</a:t>
            </a:r>
            <a:r>
              <a:rPr lang="en-US" altLang="en-US" sz="2400" baseline="-25000" dirty="0" smtClean="0">
                <a:latin typeface="+mn-lt"/>
              </a:rPr>
              <a:t> </a:t>
            </a:r>
            <a:r>
              <a:rPr lang="en-US" altLang="en-US" sz="2400" dirty="0" smtClean="0">
                <a:latin typeface="+mn-lt"/>
              </a:rPr>
              <a:t>m) are Joules (J). You can just keep them as (N</a:t>
            </a:r>
            <a:r>
              <a:rPr lang="en-US" altLang="en-US" sz="2400" baseline="-25000" dirty="0" smtClean="0">
                <a:latin typeface="+mn-lt"/>
              </a:rPr>
              <a:t> </a:t>
            </a:r>
            <a:r>
              <a:rPr lang="en-US" altLang="en-US" sz="2400" dirty="0" smtClean="0">
                <a:latin typeface="+mn-lt"/>
              </a:rPr>
              <a:t>m) if you prefer.</a:t>
            </a:r>
          </a:p>
        </p:txBody>
      </p:sp>
      <p:grpSp>
        <p:nvGrpSpPr>
          <p:cNvPr id="5" name="Group 23"/>
          <p:cNvGrpSpPr>
            <a:grpSpLocks/>
          </p:cNvGrpSpPr>
          <p:nvPr/>
        </p:nvGrpSpPr>
        <p:grpSpPr bwMode="auto">
          <a:xfrm>
            <a:off x="828675" y="1947863"/>
            <a:ext cx="7464425" cy="461962"/>
            <a:chOff x="828675" y="4773612"/>
            <a:chExt cx="7464426" cy="461665"/>
          </a:xfrm>
        </p:grpSpPr>
        <p:sp>
          <p:nvSpPr>
            <p:cNvPr id="25" name="Rectangle 44"/>
            <p:cNvSpPr>
              <a:spLocks noChangeArrowheads="1"/>
            </p:cNvSpPr>
            <p:nvPr/>
          </p:nvSpPr>
          <p:spPr bwMode="auto">
            <a:xfrm>
              <a:off x="965200" y="4783131"/>
              <a:ext cx="1358900" cy="320469"/>
            </a:xfrm>
            <a:prstGeom prst="rect">
              <a:avLst/>
            </a:prstGeom>
            <a:noFill/>
            <a:ln>
              <a:noFill/>
            </a:ln>
            <a:effectLst/>
            <a:extLst/>
          </p:spPr>
          <p:txBody>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lnSpc>
                  <a:spcPct val="90000"/>
                </a:lnSpc>
                <a:spcBef>
                  <a:spcPct val="20000"/>
                </a:spcBef>
                <a:defRPr/>
              </a:pPr>
              <a:r>
                <a:rPr lang="en-US" altLang="en-US" sz="2400" i="1" smtClean="0">
                  <a:latin typeface="+mn-lt"/>
                  <a:cs typeface="Courier New" pitchFamily="49" charset="0"/>
                </a:rPr>
                <a:t>W</a:t>
              </a:r>
              <a:r>
                <a:rPr lang="en-US" altLang="en-US" sz="2400" smtClean="0">
                  <a:latin typeface="+mn-lt"/>
                  <a:cs typeface="Courier New" pitchFamily="49" charset="0"/>
                </a:rPr>
                <a:t> = </a:t>
              </a:r>
              <a:r>
                <a:rPr lang="en-US" altLang="en-US" sz="2400" i="1" smtClean="0">
                  <a:latin typeface="+mn-lt"/>
                  <a:cs typeface="Courier New" pitchFamily="49" charset="0"/>
                  <a:sym typeface="Symbol" pitchFamily="18" charset="2"/>
                </a:rPr>
                <a:t>Fs</a:t>
              </a:r>
              <a:endParaRPr lang="en-US" altLang="en-US" sz="2400" i="1" smtClean="0">
                <a:latin typeface="+mn-lt"/>
                <a:sym typeface="Symbol" pitchFamily="18" charset="2"/>
              </a:endParaRPr>
            </a:p>
          </p:txBody>
        </p:sp>
        <p:sp>
          <p:nvSpPr>
            <p:cNvPr id="26" name="Text Box 45"/>
            <p:cNvSpPr txBox="1">
              <a:spLocks noChangeArrowheads="1"/>
            </p:cNvSpPr>
            <p:nvPr/>
          </p:nvSpPr>
          <p:spPr bwMode="auto">
            <a:xfrm>
              <a:off x="3822700" y="4773612"/>
              <a:ext cx="4470401" cy="461665"/>
            </a:xfrm>
            <a:prstGeom prst="rect">
              <a:avLst/>
            </a:prstGeom>
            <a:solidFill>
              <a:srgbClr val="FF0000"/>
            </a:solidFill>
            <a:ln>
              <a:noFill/>
            </a:ln>
            <a:effectLs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algn="ctr" eaLnBrk="1" hangingPunct="1">
                <a:spcBef>
                  <a:spcPct val="50000"/>
                </a:spcBef>
                <a:defRPr/>
              </a:pPr>
              <a:r>
                <a:rPr lang="en-US" altLang="en-US" sz="2400" dirty="0" smtClean="0">
                  <a:solidFill>
                    <a:schemeClr val="bg1"/>
                  </a:solidFill>
                  <a:latin typeface="+mn-lt"/>
                </a:rPr>
                <a:t>work done by a constant force</a:t>
              </a:r>
            </a:p>
          </p:txBody>
        </p:sp>
        <p:sp>
          <p:nvSpPr>
            <p:cNvPr id="27" name="Rectangle 46"/>
            <p:cNvSpPr>
              <a:spLocks noChangeArrowheads="1"/>
            </p:cNvSpPr>
            <p:nvPr/>
          </p:nvSpPr>
          <p:spPr bwMode="auto">
            <a:xfrm>
              <a:off x="828675" y="4776785"/>
              <a:ext cx="7462839" cy="458492"/>
            </a:xfrm>
            <a:prstGeom prst="rect">
              <a:avLst/>
            </a:prstGeom>
            <a:noFill/>
            <a:ln w="12700">
              <a:solidFill>
                <a:schemeClr val="tx1"/>
              </a:solidFill>
              <a:miter lim="800000"/>
              <a:headEnd/>
              <a:tailEnd/>
            </a:ln>
            <a:effectLs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defRPr/>
              </a:pPr>
              <a:endParaRPr lang="en-US" altLang="en-US" sz="2400" smtClean="0">
                <a:latin typeface="+mn-lt"/>
              </a:endParaRPr>
            </a:p>
          </p:txBody>
        </p:sp>
      </p:gr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ntr" presetSubtype="4" fill="hold" nodeType="clickEffect">
                                  <p:stCondLst>
                                    <p:cond delay="0"/>
                                  </p:stCondLst>
                                  <p:childTnLst>
                                    <p:set>
                                      <p:cBhvr>
                                        <p:cTn id="13" dur="1" fill="hold">
                                          <p:stCondLst>
                                            <p:cond delay="0"/>
                                          </p:stCondLst>
                                        </p:cTn>
                                        <p:tgtEl>
                                          <p:spTgt spid="409609">
                                            <p:txEl>
                                              <p:pRg st="0" end="0"/>
                                            </p:txEl>
                                          </p:spTgt>
                                        </p:tgtEl>
                                        <p:attrNameLst>
                                          <p:attrName>style.visibility</p:attrName>
                                        </p:attrNameLst>
                                      </p:cBhvr>
                                      <p:to>
                                        <p:strVal val="visible"/>
                                      </p:to>
                                    </p:set>
                                    <p:anim calcmode="lin" valueType="num">
                                      <p:cBhvr additive="base">
                                        <p:cTn id="14" dur="500" fill="hold"/>
                                        <p:tgtEl>
                                          <p:spTgt spid="409609">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409609">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4" name="arrow.wav"/>
                                        </p:tgtEl>
                                      </p:cMediaNode>
                                    </p:audio>
                                  </p:sub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409610"/>
                                        </p:tgtEl>
                                        <p:attrNameLst>
                                          <p:attrName>style.visibility</p:attrName>
                                        </p:attrNameLst>
                                      </p:cBhvr>
                                      <p:to>
                                        <p:strVal val="visible"/>
                                      </p:to>
                                    </p:set>
                                    <p:animEffect transition="in" filter="fade">
                                      <p:cBhvr>
                                        <p:cTn id="20" dur="500"/>
                                        <p:tgtEl>
                                          <p:spTgt spid="409610"/>
                                        </p:tgtEl>
                                      </p:cBhvr>
                                    </p:animEffect>
                                  </p:childTnLst>
                                  <p:subTnLst>
                                    <p:audio>
                                      <p:cMediaNode>
                                        <p:cTn display="0" masterRel="sameClick">
                                          <p:stCondLst>
                                            <p:cond evt="begin" delay="0">
                                              <p:tn val="18"/>
                                            </p:cond>
                                          </p:stCondLst>
                                          <p:endCondLst>
                                            <p:cond evt="onStopAudio" delay="0">
                                              <p:tgtEl>
                                                <p:sldTgt/>
                                              </p:tgtEl>
                                            </p:cond>
                                          </p:endCondLst>
                                        </p:cTn>
                                        <p:tgtEl>
                                          <p:sndTgt r:embed="rId3" name="camera.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10" presetClass="entr" presetSubtype="0"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500"/>
                                        <p:tgtEl>
                                          <p:spTgt spid="2"/>
                                        </p:tgtEl>
                                      </p:cBhvr>
                                    </p:animEffect>
                                  </p:childTnLst>
                                  <p:subTnLst>
                                    <p:audio>
                                      <p:cMediaNode>
                                        <p:cTn display="0" masterRel="sameClick">
                                          <p:stCondLst>
                                            <p:cond evt="begin" delay="0">
                                              <p:tn val="23"/>
                                            </p:cond>
                                          </p:stCondLst>
                                          <p:endCondLst>
                                            <p:cond evt="onStopAudio" delay="0">
                                              <p:tgtEl>
                                                <p:sldTgt/>
                                              </p:tgtEl>
                                            </p:cond>
                                          </p:endCondLst>
                                        </p:cTn>
                                        <p:tgtEl>
                                          <p:sndTgt r:embed="rId3" name="camera.wav"/>
                                        </p:tgtEl>
                                      </p:cMediaNode>
                                    </p:audio>
                                  </p:subTnLst>
                                </p:cTn>
                              </p:par>
                            </p:childTnLst>
                          </p:cTn>
                        </p:par>
                      </p:childTnLst>
                    </p:cTn>
                  </p:par>
                  <p:par>
                    <p:cTn id="26" fill="hold" nodeType="clickPar">
                      <p:stCondLst>
                        <p:cond delay="indefinite"/>
                      </p:stCondLst>
                      <p:childTnLst>
                        <p:par>
                          <p:cTn id="27" fill="hold" nodeType="withGroup">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409618"/>
                                        </p:tgtEl>
                                        <p:attrNameLst>
                                          <p:attrName>style.visibility</p:attrName>
                                        </p:attrNameLst>
                                      </p:cBhvr>
                                      <p:to>
                                        <p:strVal val="visible"/>
                                      </p:to>
                                    </p:set>
                                    <p:animEffect transition="in" filter="fade">
                                      <p:cBhvr>
                                        <p:cTn id="30" dur="500"/>
                                        <p:tgtEl>
                                          <p:spTgt spid="409618"/>
                                        </p:tgtEl>
                                      </p:cBhvr>
                                    </p:animEffect>
                                  </p:childTnLst>
                                  <p:subTnLst>
                                    <p:audio>
                                      <p:cMediaNode>
                                        <p:cTn display="0" masterRel="sameClick">
                                          <p:stCondLst>
                                            <p:cond evt="begin" delay="0">
                                              <p:tn val="28"/>
                                            </p:cond>
                                          </p:stCondLst>
                                          <p:endCondLst>
                                            <p:cond evt="onStopAudio" delay="0">
                                              <p:tgtEl>
                                                <p:sldTgt/>
                                              </p:tgtEl>
                                            </p:cond>
                                          </p:endCondLst>
                                        </p:cTn>
                                        <p:tgtEl>
                                          <p:sndTgt r:embed="rId3" name="camera.wav"/>
                                        </p:tgtEl>
                                      </p:cMediaNode>
                                    </p:audio>
                                  </p:subTnLst>
                                </p:cTn>
                              </p:par>
                            </p:childTnLst>
                          </p:cTn>
                        </p:par>
                      </p:childTnLst>
                    </p:cTn>
                  </p:par>
                  <p:par>
                    <p:cTn id="31" fill="hold" nodeType="clickPar">
                      <p:stCondLst>
                        <p:cond delay="indefinite"/>
                      </p:stCondLst>
                      <p:childTnLst>
                        <p:par>
                          <p:cTn id="32" fill="hold" nodeType="withGroup">
                            <p:stCondLst>
                              <p:cond delay="0"/>
                            </p:stCondLst>
                            <p:childTnLst>
                              <p:par>
                                <p:cTn id="33" presetID="10" presetClass="entr" presetSubtype="0" fill="hold" nodeType="click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fade">
                                      <p:cBhvr>
                                        <p:cTn id="35" dur="500"/>
                                        <p:tgtEl>
                                          <p:spTgt spid="3"/>
                                        </p:tgtEl>
                                      </p:cBhvr>
                                    </p:animEffect>
                                  </p:childTnLst>
                                  <p:subTnLst>
                                    <p:audio>
                                      <p:cMediaNode>
                                        <p:cTn display="0" masterRel="sameClick">
                                          <p:stCondLst>
                                            <p:cond evt="begin" delay="0">
                                              <p:tn val="33"/>
                                            </p:cond>
                                          </p:stCondLst>
                                          <p:endCondLst>
                                            <p:cond evt="onStopAudio" delay="0">
                                              <p:tgtEl>
                                                <p:sldTgt/>
                                              </p:tgtEl>
                                            </p:cond>
                                          </p:endCondLst>
                                        </p:cTn>
                                        <p:tgtEl>
                                          <p:sndTgt r:embed="rId5" name="voltage.wav"/>
                                        </p:tgtEl>
                                      </p:cMediaNode>
                                    </p:audio>
                                  </p:subTnLst>
                                </p:cTn>
                              </p:par>
                            </p:childTnLst>
                          </p:cTn>
                        </p:par>
                      </p:childTnLst>
                    </p:cTn>
                  </p:par>
                  <p:par>
                    <p:cTn id="36" fill="hold" nodeType="clickPar">
                      <p:stCondLst>
                        <p:cond delay="indefinite"/>
                      </p:stCondLst>
                      <p:childTnLst>
                        <p:par>
                          <p:cTn id="37" fill="hold" nodeType="withGroup">
                            <p:stCondLst>
                              <p:cond delay="0"/>
                            </p:stCondLst>
                            <p:childTnLst>
                              <p:par>
                                <p:cTn id="38" presetID="63" presetClass="path" presetSubtype="0" accel="50000" decel="50000" fill="hold" nodeType="clickEffect">
                                  <p:stCondLst>
                                    <p:cond delay="0"/>
                                  </p:stCondLst>
                                  <p:childTnLst>
                                    <p:animMotion origin="layout" path="M 3.33333E-6 -3.7037E-6 L 0.55989 -3.7037E-6 " pathEditMode="relative" rAng="0" ptsTypes="AA">
                                      <p:cBhvr>
                                        <p:cTn id="39" dur="5000" fill="hold"/>
                                        <p:tgtEl>
                                          <p:spTgt spid="3"/>
                                        </p:tgtEl>
                                        <p:attrNameLst>
                                          <p:attrName>ppt_x</p:attrName>
                                          <p:attrName>ppt_y</p:attrName>
                                        </p:attrNameLst>
                                      </p:cBhvr>
                                      <p:rCtr x="27986" y="0"/>
                                    </p:animMotion>
                                  </p:childTnLst>
                                </p:cTn>
                              </p:par>
                              <p:par>
                                <p:cTn id="40" presetID="63" presetClass="path" presetSubtype="0" accel="50000" decel="50000" fill="hold" nodeType="withEffect">
                                  <p:stCondLst>
                                    <p:cond delay="0"/>
                                  </p:stCondLst>
                                  <p:childTnLst>
                                    <p:animMotion origin="layout" path="M 4.16667E-6 -2.59259E-6 L 0.56163 -2.59259E-6 " pathEditMode="relative" rAng="0" ptsTypes="AA">
                                      <p:cBhvr>
                                        <p:cTn id="41" dur="5000" fill="hold"/>
                                        <p:tgtEl>
                                          <p:spTgt spid="2"/>
                                        </p:tgtEl>
                                        <p:attrNameLst>
                                          <p:attrName>ppt_x</p:attrName>
                                          <p:attrName>ppt_y</p:attrName>
                                        </p:attrNameLst>
                                      </p:cBhvr>
                                      <p:rCtr x="28073" y="0"/>
                                    </p:animMotion>
                                  </p:childTnLst>
                                  <p:subTnLst>
                                    <p:audio>
                                      <p:cMediaNode>
                                        <p:cTn display="0" masterRel="sameClick">
                                          <p:stCondLst>
                                            <p:cond evt="begin" delay="0">
                                              <p:tn val="40"/>
                                            </p:cond>
                                          </p:stCondLst>
                                          <p:endCondLst>
                                            <p:cond evt="onStopAudio" delay="0">
                                              <p:tgtEl>
                                                <p:sldTgt/>
                                              </p:tgtEl>
                                            </p:cond>
                                          </p:endCondLst>
                                        </p:cTn>
                                        <p:tgtEl>
                                          <p:sndTgt r:embed="rId6" name="sliding rock.wav"/>
                                        </p:tgtEl>
                                      </p:cMediaNode>
                                    </p:audio>
                                  </p:subTnLst>
                                </p:cTn>
                              </p:par>
                            </p:childTnLst>
                          </p:cTn>
                        </p:par>
                      </p:childTnLst>
                    </p:cTn>
                  </p:par>
                  <p:par>
                    <p:cTn id="42" fill="hold" nodeType="clickPar">
                      <p:stCondLst>
                        <p:cond delay="indefinite"/>
                      </p:stCondLst>
                      <p:childTnLst>
                        <p:par>
                          <p:cTn id="43" fill="hold" nodeType="withGroup">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409619"/>
                                        </p:tgtEl>
                                        <p:attrNameLst>
                                          <p:attrName>style.visibility</p:attrName>
                                        </p:attrNameLst>
                                      </p:cBhvr>
                                      <p:to>
                                        <p:strVal val="visible"/>
                                      </p:to>
                                    </p:set>
                                    <p:animEffect transition="in" filter="fade">
                                      <p:cBhvr>
                                        <p:cTn id="46" dur="500"/>
                                        <p:tgtEl>
                                          <p:spTgt spid="409619"/>
                                        </p:tgtEl>
                                      </p:cBhvr>
                                    </p:animEffect>
                                  </p:childTnLst>
                                  <p:subTnLst>
                                    <p:audio>
                                      <p:cMediaNode>
                                        <p:cTn display="0" masterRel="sameClick">
                                          <p:stCondLst>
                                            <p:cond evt="begin" delay="0">
                                              <p:tn val="44"/>
                                            </p:cond>
                                          </p:stCondLst>
                                          <p:endCondLst>
                                            <p:cond evt="onStopAudio" delay="0">
                                              <p:tgtEl>
                                                <p:sldTgt/>
                                              </p:tgtEl>
                                            </p:cond>
                                          </p:endCondLst>
                                        </p:cTn>
                                        <p:tgtEl>
                                          <p:sndTgt r:embed="rId3" name="camera.wav"/>
                                        </p:tgtEl>
                                      </p:cMediaNode>
                                    </p:audio>
                                  </p:subTnLst>
                                </p:cTn>
                              </p:par>
                            </p:childTnLst>
                          </p:cTn>
                        </p:par>
                      </p:childTnLst>
                    </p:cTn>
                  </p:par>
                  <p:par>
                    <p:cTn id="47" fill="hold" nodeType="clickPar">
                      <p:stCondLst>
                        <p:cond delay="indefinite"/>
                      </p:stCondLst>
                      <p:childTnLst>
                        <p:par>
                          <p:cTn id="48" fill="hold" nodeType="withGroup">
                            <p:stCondLst>
                              <p:cond delay="0"/>
                            </p:stCondLst>
                            <p:childTnLst>
                              <p:par>
                                <p:cTn id="49" presetID="10" presetClass="entr" presetSubtype="0" fill="hold" nodeType="clickEffect">
                                  <p:stCondLst>
                                    <p:cond delay="0"/>
                                  </p:stCondLst>
                                  <p:childTnLst>
                                    <p:set>
                                      <p:cBhvr>
                                        <p:cTn id="50" dur="1" fill="hold">
                                          <p:stCondLst>
                                            <p:cond delay="0"/>
                                          </p:stCondLst>
                                        </p:cTn>
                                        <p:tgtEl>
                                          <p:spTgt spid="4"/>
                                        </p:tgtEl>
                                        <p:attrNameLst>
                                          <p:attrName>style.visibility</p:attrName>
                                        </p:attrNameLst>
                                      </p:cBhvr>
                                      <p:to>
                                        <p:strVal val="visible"/>
                                      </p:to>
                                    </p:set>
                                    <p:animEffect transition="in" filter="fade">
                                      <p:cBhvr>
                                        <p:cTn id="51" dur="2000"/>
                                        <p:tgtEl>
                                          <p:spTgt spid="4"/>
                                        </p:tgtEl>
                                      </p:cBhvr>
                                    </p:animEffect>
                                  </p:childTnLst>
                                  <p:subTnLst>
                                    <p:audio>
                                      <p:cMediaNode>
                                        <p:cTn display="0" masterRel="sameClick">
                                          <p:stCondLst>
                                            <p:cond evt="begin" delay="0">
                                              <p:tn val="49"/>
                                            </p:cond>
                                          </p:stCondLst>
                                          <p:endCondLst>
                                            <p:cond evt="onStopAudio" delay="0">
                                              <p:tgtEl>
                                                <p:sldTgt/>
                                              </p:tgtEl>
                                            </p:cond>
                                          </p:endCondLst>
                                        </p:cTn>
                                        <p:tgtEl>
                                          <p:sndTgt r:embed="rId5" name="voltage.wav"/>
                                        </p:tgtEl>
                                      </p:cMediaNode>
                                    </p:audio>
                                  </p:subTnLst>
                                </p:cTn>
                              </p:par>
                            </p:childTnLst>
                          </p:cTn>
                        </p:par>
                      </p:childTnLst>
                    </p:cTn>
                  </p:par>
                  <p:par>
                    <p:cTn id="52" fill="hold" nodeType="clickPar">
                      <p:stCondLst>
                        <p:cond delay="indefinite"/>
                      </p:stCondLst>
                      <p:childTnLst>
                        <p:par>
                          <p:cTn id="53" fill="hold" nodeType="withGroup">
                            <p:stCondLst>
                              <p:cond delay="0"/>
                            </p:stCondLst>
                            <p:childTnLst>
                              <p:par>
                                <p:cTn id="54" presetID="2" presetClass="entr" presetSubtype="4" fill="hold" nodeType="clickEffect">
                                  <p:stCondLst>
                                    <p:cond delay="0"/>
                                  </p:stCondLst>
                                  <p:childTnLst>
                                    <p:set>
                                      <p:cBhvr>
                                        <p:cTn id="55" dur="1" fill="hold">
                                          <p:stCondLst>
                                            <p:cond delay="0"/>
                                          </p:stCondLst>
                                        </p:cTn>
                                        <p:tgtEl>
                                          <p:spTgt spid="409609">
                                            <p:txEl>
                                              <p:pRg st="3" end="3"/>
                                            </p:txEl>
                                          </p:spTgt>
                                        </p:tgtEl>
                                        <p:attrNameLst>
                                          <p:attrName>style.visibility</p:attrName>
                                        </p:attrNameLst>
                                      </p:cBhvr>
                                      <p:to>
                                        <p:strVal val="visible"/>
                                      </p:to>
                                    </p:set>
                                    <p:anim calcmode="lin" valueType="num">
                                      <p:cBhvr additive="base">
                                        <p:cTn id="56" dur="500" fill="hold"/>
                                        <p:tgtEl>
                                          <p:spTgt spid="409609">
                                            <p:txEl>
                                              <p:pRg st="3" end="3"/>
                                            </p:txEl>
                                          </p:spTgt>
                                        </p:tgtEl>
                                        <p:attrNameLst>
                                          <p:attrName>ppt_x</p:attrName>
                                        </p:attrNameLst>
                                      </p:cBhvr>
                                      <p:tavLst>
                                        <p:tav tm="0">
                                          <p:val>
                                            <p:strVal val="#ppt_x"/>
                                          </p:val>
                                        </p:tav>
                                        <p:tav tm="100000">
                                          <p:val>
                                            <p:strVal val="#ppt_x"/>
                                          </p:val>
                                        </p:tav>
                                      </p:tavLst>
                                    </p:anim>
                                    <p:anim calcmode="lin" valueType="num">
                                      <p:cBhvr additive="base">
                                        <p:cTn id="57" dur="500" fill="hold"/>
                                        <p:tgtEl>
                                          <p:spTgt spid="409609">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4"/>
                                            </p:cond>
                                          </p:stCondLst>
                                          <p:endCondLst>
                                            <p:cond evt="onStopAudio" delay="0">
                                              <p:tgtEl>
                                                <p:sldTgt/>
                                              </p:tgtEl>
                                            </p:cond>
                                          </p:endCondLst>
                                        </p:cTn>
                                        <p:tgtEl>
                                          <p:sndTgt r:embed="rId4" name="arrow.wav"/>
                                        </p:tgtEl>
                                      </p:cMediaNode>
                                    </p:audio>
                                  </p:subTnLst>
                                </p:cTn>
                              </p:par>
                            </p:childTnLst>
                          </p:cTn>
                        </p:par>
                      </p:childTnLst>
                    </p:cTn>
                  </p:par>
                  <p:par>
                    <p:cTn id="58" fill="hold" nodeType="clickPar">
                      <p:stCondLst>
                        <p:cond delay="indefinite"/>
                      </p:stCondLst>
                      <p:childTnLst>
                        <p:par>
                          <p:cTn id="59" fill="hold" nodeType="withGroup">
                            <p:stCondLst>
                              <p:cond delay="0"/>
                            </p:stCondLst>
                            <p:childTnLst>
                              <p:par>
                                <p:cTn id="60" presetID="2" presetClass="entr" presetSubtype="4" fill="hold" nodeType="clickEffect">
                                  <p:stCondLst>
                                    <p:cond delay="0"/>
                                  </p:stCondLst>
                                  <p:childTnLst>
                                    <p:set>
                                      <p:cBhvr>
                                        <p:cTn id="61" dur="1" fill="hold">
                                          <p:stCondLst>
                                            <p:cond delay="0"/>
                                          </p:stCondLst>
                                        </p:cTn>
                                        <p:tgtEl>
                                          <p:spTgt spid="409609">
                                            <p:txEl>
                                              <p:pRg st="4" end="4"/>
                                            </p:txEl>
                                          </p:spTgt>
                                        </p:tgtEl>
                                        <p:attrNameLst>
                                          <p:attrName>style.visibility</p:attrName>
                                        </p:attrNameLst>
                                      </p:cBhvr>
                                      <p:to>
                                        <p:strVal val="visible"/>
                                      </p:to>
                                    </p:set>
                                    <p:anim calcmode="lin" valueType="num">
                                      <p:cBhvr additive="base">
                                        <p:cTn id="62" dur="500" fill="hold"/>
                                        <p:tgtEl>
                                          <p:spTgt spid="409609">
                                            <p:txEl>
                                              <p:pRg st="4" end="4"/>
                                            </p:txEl>
                                          </p:spTgt>
                                        </p:tgtEl>
                                        <p:attrNameLst>
                                          <p:attrName>ppt_x</p:attrName>
                                        </p:attrNameLst>
                                      </p:cBhvr>
                                      <p:tavLst>
                                        <p:tav tm="0">
                                          <p:val>
                                            <p:strVal val="#ppt_x"/>
                                          </p:val>
                                        </p:tav>
                                        <p:tav tm="100000">
                                          <p:val>
                                            <p:strVal val="#ppt_x"/>
                                          </p:val>
                                        </p:tav>
                                      </p:tavLst>
                                    </p:anim>
                                    <p:anim calcmode="lin" valueType="num">
                                      <p:cBhvr additive="base">
                                        <p:cTn id="63" dur="500" fill="hold"/>
                                        <p:tgtEl>
                                          <p:spTgt spid="409609">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0"/>
                                            </p:cond>
                                          </p:stCondLst>
                                          <p:endCondLst>
                                            <p:cond evt="onStopAudio" delay="0">
                                              <p:tgtEl>
                                                <p:sldTgt/>
                                              </p:tgtEl>
                                            </p:cond>
                                          </p:endCondLst>
                                        </p:cTn>
                                        <p:tgtEl>
                                          <p:sndTgt r:embed="rId4" name="arrow.wav"/>
                                        </p:tgtEl>
                                      </p:cMediaNode>
                                    </p:audio>
                                  </p:subTnLst>
                                </p:cTn>
                              </p:par>
                            </p:childTnLst>
                          </p:cTn>
                        </p:par>
                      </p:childTnLst>
                    </p:cTn>
                  </p:par>
                  <p:par>
                    <p:cTn id="64" fill="hold" nodeType="clickPar">
                      <p:stCondLst>
                        <p:cond delay="indefinite"/>
                      </p:stCondLst>
                      <p:childTnLst>
                        <p:par>
                          <p:cTn id="65" fill="hold" nodeType="withGroup">
                            <p:stCondLst>
                              <p:cond delay="0"/>
                            </p:stCondLst>
                            <p:childTnLst>
                              <p:par>
                                <p:cTn id="66" presetID="2" presetClass="entr" presetSubtype="4" fill="hold" nodeType="clickEffect">
                                  <p:stCondLst>
                                    <p:cond delay="0"/>
                                  </p:stCondLst>
                                  <p:childTnLst>
                                    <p:set>
                                      <p:cBhvr>
                                        <p:cTn id="67" dur="1" fill="hold">
                                          <p:stCondLst>
                                            <p:cond delay="0"/>
                                          </p:stCondLst>
                                        </p:cTn>
                                        <p:tgtEl>
                                          <p:spTgt spid="409609">
                                            <p:txEl>
                                              <p:pRg st="5" end="5"/>
                                            </p:txEl>
                                          </p:spTgt>
                                        </p:tgtEl>
                                        <p:attrNameLst>
                                          <p:attrName>style.visibility</p:attrName>
                                        </p:attrNameLst>
                                      </p:cBhvr>
                                      <p:to>
                                        <p:strVal val="visible"/>
                                      </p:to>
                                    </p:set>
                                    <p:anim calcmode="lin" valueType="num">
                                      <p:cBhvr additive="base">
                                        <p:cTn id="68" dur="500" fill="hold"/>
                                        <p:tgtEl>
                                          <p:spTgt spid="409609">
                                            <p:txEl>
                                              <p:pRg st="5" end="5"/>
                                            </p:txEl>
                                          </p:spTgt>
                                        </p:tgtEl>
                                        <p:attrNameLst>
                                          <p:attrName>ppt_x</p:attrName>
                                        </p:attrNameLst>
                                      </p:cBhvr>
                                      <p:tavLst>
                                        <p:tav tm="0">
                                          <p:val>
                                            <p:strVal val="#ppt_x"/>
                                          </p:val>
                                        </p:tav>
                                        <p:tav tm="100000">
                                          <p:val>
                                            <p:strVal val="#ppt_x"/>
                                          </p:val>
                                        </p:tav>
                                      </p:tavLst>
                                    </p:anim>
                                    <p:anim calcmode="lin" valueType="num">
                                      <p:cBhvr additive="base">
                                        <p:cTn id="69" dur="500" fill="hold"/>
                                        <p:tgtEl>
                                          <p:spTgt spid="409609">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6"/>
                                            </p:cond>
                                          </p:stCondLst>
                                          <p:endCondLst>
                                            <p:cond evt="onStopAudio" delay="0">
                                              <p:tgtEl>
                                                <p:sldTgt/>
                                              </p:tgtEl>
                                            </p:cond>
                                          </p:endCondLst>
                                        </p:cTn>
                                        <p:tgtEl>
                                          <p:sndTgt r:embed="rId4" name="arrow.wav"/>
                                        </p:tgtEl>
                                      </p:cMediaNode>
                                    </p:audio>
                                  </p:subTnLst>
                                </p:cTn>
                              </p:par>
                            </p:childTnLst>
                          </p:cTn>
                        </p:par>
                      </p:childTnLst>
                    </p:cTn>
                  </p:par>
                  <p:par>
                    <p:cTn id="70" fill="hold" nodeType="clickPar">
                      <p:stCondLst>
                        <p:cond delay="indefinite"/>
                      </p:stCondLst>
                      <p:childTnLst>
                        <p:par>
                          <p:cTn id="71" fill="hold" nodeType="withGroup">
                            <p:stCondLst>
                              <p:cond delay="0"/>
                            </p:stCondLst>
                            <p:childTnLst>
                              <p:par>
                                <p:cTn id="72" presetID="2" presetClass="entr" presetSubtype="4" fill="hold" nodeType="clickEffect">
                                  <p:stCondLst>
                                    <p:cond delay="0"/>
                                  </p:stCondLst>
                                  <p:childTnLst>
                                    <p:set>
                                      <p:cBhvr>
                                        <p:cTn id="73" dur="1" fill="hold">
                                          <p:stCondLst>
                                            <p:cond delay="0"/>
                                          </p:stCondLst>
                                        </p:cTn>
                                        <p:tgtEl>
                                          <p:spTgt spid="409609">
                                            <p:txEl>
                                              <p:pRg st="6" end="6"/>
                                            </p:txEl>
                                          </p:spTgt>
                                        </p:tgtEl>
                                        <p:attrNameLst>
                                          <p:attrName>style.visibility</p:attrName>
                                        </p:attrNameLst>
                                      </p:cBhvr>
                                      <p:to>
                                        <p:strVal val="visible"/>
                                      </p:to>
                                    </p:set>
                                    <p:anim calcmode="lin" valueType="num">
                                      <p:cBhvr additive="base">
                                        <p:cTn id="74" dur="500" fill="hold"/>
                                        <p:tgtEl>
                                          <p:spTgt spid="409609">
                                            <p:txEl>
                                              <p:pRg st="6" end="6"/>
                                            </p:txEl>
                                          </p:spTgt>
                                        </p:tgtEl>
                                        <p:attrNameLst>
                                          <p:attrName>ppt_x</p:attrName>
                                        </p:attrNameLst>
                                      </p:cBhvr>
                                      <p:tavLst>
                                        <p:tav tm="0">
                                          <p:val>
                                            <p:strVal val="#ppt_x"/>
                                          </p:val>
                                        </p:tav>
                                        <p:tav tm="100000">
                                          <p:val>
                                            <p:strVal val="#ppt_x"/>
                                          </p:val>
                                        </p:tav>
                                      </p:tavLst>
                                    </p:anim>
                                    <p:anim calcmode="lin" valueType="num">
                                      <p:cBhvr additive="base">
                                        <p:cTn id="75" dur="500" fill="hold"/>
                                        <p:tgtEl>
                                          <p:spTgt spid="409609">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2"/>
                                            </p:cond>
                                          </p:stCondLst>
                                          <p:endCondLst>
                                            <p:cond evt="onStopAudio" delay="0">
                                              <p:tgtEl>
                                                <p:sldTgt/>
                                              </p:tgtEl>
                                            </p:cond>
                                          </p:endCondLst>
                                        </p:cTn>
                                        <p:tgtEl>
                                          <p:sndTgt r:embed="rId4" name="arrow.wav"/>
                                        </p:tgtEl>
                                      </p:cMediaNode>
                                    </p:audio>
                                  </p:subTnLst>
                                </p:cTn>
                              </p:par>
                            </p:childTnLst>
                          </p:cTn>
                        </p:par>
                      </p:childTnLst>
                    </p:cTn>
                  </p:par>
                  <p:par>
                    <p:cTn id="76" fill="hold">
                      <p:stCondLst>
                        <p:cond delay="indefinite"/>
                      </p:stCondLst>
                      <p:childTnLst>
                        <p:par>
                          <p:cTn id="77" fill="hold">
                            <p:stCondLst>
                              <p:cond delay="0"/>
                            </p:stCondLst>
                            <p:childTnLst>
                              <p:par>
                                <p:cTn id="78" presetID="2" presetClass="entr" presetSubtype="4" fill="hold" nodeType="clickEffect">
                                  <p:stCondLst>
                                    <p:cond delay="0"/>
                                  </p:stCondLst>
                                  <p:childTnLst>
                                    <p:set>
                                      <p:cBhvr>
                                        <p:cTn id="79" dur="1" fill="hold">
                                          <p:stCondLst>
                                            <p:cond delay="0"/>
                                          </p:stCondLst>
                                        </p:cTn>
                                        <p:tgtEl>
                                          <p:spTgt spid="409626">
                                            <p:txEl>
                                              <p:pRg st="0" end="0"/>
                                            </p:txEl>
                                          </p:spTgt>
                                        </p:tgtEl>
                                        <p:attrNameLst>
                                          <p:attrName>style.visibility</p:attrName>
                                        </p:attrNameLst>
                                      </p:cBhvr>
                                      <p:to>
                                        <p:strVal val="visible"/>
                                      </p:to>
                                    </p:set>
                                    <p:anim calcmode="lin" valueType="num">
                                      <p:cBhvr additive="base">
                                        <p:cTn id="80" dur="500" fill="hold"/>
                                        <p:tgtEl>
                                          <p:spTgt spid="409626">
                                            <p:txEl>
                                              <p:pRg st="0" end="0"/>
                                            </p:txEl>
                                          </p:spTgt>
                                        </p:tgtEl>
                                        <p:attrNameLst>
                                          <p:attrName>ppt_x</p:attrName>
                                        </p:attrNameLst>
                                      </p:cBhvr>
                                      <p:tavLst>
                                        <p:tav tm="0">
                                          <p:val>
                                            <p:strVal val="#ppt_x"/>
                                          </p:val>
                                        </p:tav>
                                        <p:tav tm="100000">
                                          <p:val>
                                            <p:strVal val="#ppt_x"/>
                                          </p:val>
                                        </p:tav>
                                      </p:tavLst>
                                    </p:anim>
                                    <p:anim calcmode="lin" valueType="num">
                                      <p:cBhvr additive="base">
                                        <p:cTn id="81" dur="500" fill="hold"/>
                                        <p:tgtEl>
                                          <p:spTgt spid="40962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8"/>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10" grpId="0" animBg="1"/>
      <p:bldP spid="409618" grpId="0" animBg="1"/>
      <p:bldP spid="40961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650" name="Rectangle 2"/>
          <p:cNvSpPr>
            <a:spLocks noChangeArrowheads="1"/>
          </p:cNvSpPr>
          <p:nvPr/>
        </p:nvSpPr>
        <p:spPr bwMode="auto">
          <a:xfrm>
            <a:off x="685800" y="1549400"/>
            <a:ext cx="7772400" cy="2916238"/>
          </a:xfrm>
          <a:prstGeom prst="rect">
            <a:avLst/>
          </a:prstGeom>
          <a:solidFill>
            <a:srgbClr val="EAEAEA"/>
          </a:solidFill>
          <a:ln>
            <a:noFill/>
          </a:ln>
          <a:effectLst/>
          <a:extLst/>
        </p:spPr>
        <p:txBody>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spcBef>
                <a:spcPct val="20000"/>
              </a:spcBef>
              <a:defRPr/>
            </a:pPr>
            <a:r>
              <a:rPr lang="en-US" sz="2400" i="1" dirty="0" smtClean="0">
                <a:solidFill>
                  <a:srgbClr val="333399"/>
                </a:solidFill>
                <a:latin typeface="Arial"/>
              </a:rPr>
              <a:t>Determining work done by a force</a:t>
            </a:r>
            <a:endParaRPr lang="en-US" altLang="en-US" dirty="0" smtClean="0">
              <a:solidFill>
                <a:srgbClr val="000000"/>
              </a:solidFill>
            </a:endParaRPr>
          </a:p>
          <a:p>
            <a:pPr eaLnBrk="1" hangingPunct="1">
              <a:spcBef>
                <a:spcPct val="20000"/>
              </a:spcBef>
              <a:defRPr/>
            </a:pPr>
            <a:endParaRPr lang="en-US" altLang="en-US" dirty="0" smtClean="0"/>
          </a:p>
          <a:p>
            <a:pPr eaLnBrk="1" hangingPunct="1">
              <a:spcBef>
                <a:spcPct val="20000"/>
              </a:spcBef>
              <a:defRPr/>
            </a:pPr>
            <a:r>
              <a:rPr lang="en-US" altLang="en-US" sz="2400" dirty="0" smtClean="0">
                <a:latin typeface="+mn-lt"/>
                <a:sym typeface="Symbol" pitchFamily="18" charset="2"/>
              </a:rPr>
              <a:t>If the force is not parallel to the displacement the formula for work has the minor correction</a:t>
            </a:r>
            <a:endParaRPr lang="en-US" altLang="en-US" sz="2400" dirty="0" smtClean="0">
              <a:latin typeface="+mn-lt"/>
            </a:endParaRPr>
          </a:p>
          <a:p>
            <a:pPr eaLnBrk="1" hangingPunct="1">
              <a:spcBef>
                <a:spcPct val="20000"/>
              </a:spcBef>
              <a:defRPr/>
            </a:pPr>
            <a:endParaRPr lang="en-US" altLang="en-US" sz="2400" dirty="0" smtClean="0">
              <a:latin typeface="+mn-lt"/>
            </a:endParaRPr>
          </a:p>
        </p:txBody>
      </p:sp>
      <p:sp>
        <p:nvSpPr>
          <p:cNvPr id="13315" name="Rectangle 3"/>
          <p:cNvSpPr>
            <a:spLocks noGrp="1" noChangeArrowheads="1"/>
          </p:cNvSpPr>
          <p:nvPr>
            <p:ph type="ctrTitle"/>
          </p:nvPr>
        </p:nvSpPr>
        <p:spPr>
          <a:xfrm>
            <a:off x="685800" y="533400"/>
            <a:ext cx="7772400" cy="896938"/>
          </a:xfrm>
          <a:noFill/>
        </p:spPr>
        <p:txBody>
          <a:bodyPr/>
          <a:lstStyle/>
          <a:p>
            <a:pPr algn="l" eaLnBrk="1" hangingPunct="1"/>
            <a:r>
              <a:rPr lang="en-US" altLang="en-US" sz="2800" b="1" smtClean="0">
                <a:solidFill>
                  <a:srgbClr val="000000"/>
                </a:solidFill>
              </a:rPr>
              <a:t>Topic 2: Mechanics</a:t>
            </a:r>
            <a:br>
              <a:rPr lang="en-US" altLang="en-US" sz="2800" b="1" smtClean="0">
                <a:solidFill>
                  <a:srgbClr val="000000"/>
                </a:solidFill>
              </a:rPr>
            </a:br>
            <a:r>
              <a:rPr lang="en-US" altLang="en-US" sz="2800" smtClean="0">
                <a:solidFill>
                  <a:srgbClr val="000000"/>
                </a:solidFill>
              </a:rPr>
              <a:t>2.3 – Work, energy, and power</a:t>
            </a:r>
            <a:endParaRPr lang="en-US" altLang="en-US" sz="2400" smtClean="0">
              <a:solidFill>
                <a:schemeClr val="tx1"/>
              </a:solidFill>
              <a:latin typeface="Courier New" pitchFamily="49" charset="0"/>
            </a:endParaRPr>
          </a:p>
        </p:txBody>
      </p:sp>
      <p:grpSp>
        <p:nvGrpSpPr>
          <p:cNvPr id="2" name="Group 1"/>
          <p:cNvGrpSpPr>
            <a:grpSpLocks/>
          </p:cNvGrpSpPr>
          <p:nvPr/>
        </p:nvGrpSpPr>
        <p:grpSpPr bwMode="auto">
          <a:xfrm>
            <a:off x="819150" y="3162300"/>
            <a:ext cx="7464425" cy="1176338"/>
            <a:chOff x="819150" y="3314700"/>
            <a:chExt cx="7464425" cy="1176655"/>
          </a:xfrm>
        </p:grpSpPr>
        <p:sp>
          <p:nvSpPr>
            <p:cNvPr id="7187" name="Rectangle 25"/>
            <p:cNvSpPr>
              <a:spLocks noChangeArrowheads="1"/>
            </p:cNvSpPr>
            <p:nvPr/>
          </p:nvSpPr>
          <p:spPr bwMode="auto">
            <a:xfrm>
              <a:off x="955675" y="3324228"/>
              <a:ext cx="2346325" cy="320761"/>
            </a:xfrm>
            <a:prstGeom prst="rect">
              <a:avLst/>
            </a:prstGeom>
            <a:noFill/>
            <a:ln>
              <a:noFill/>
            </a:ln>
            <a:effectLst/>
            <a:extLst/>
          </p:spPr>
          <p:txBody>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lnSpc>
                  <a:spcPct val="90000"/>
                </a:lnSpc>
                <a:spcBef>
                  <a:spcPct val="20000"/>
                </a:spcBef>
                <a:defRPr/>
              </a:pPr>
              <a:r>
                <a:rPr lang="en-US" altLang="en-US" sz="2400" i="1" smtClean="0">
                  <a:latin typeface="+mn-lt"/>
                  <a:cs typeface="Courier New" pitchFamily="49" charset="0"/>
                </a:rPr>
                <a:t>W</a:t>
              </a:r>
              <a:r>
                <a:rPr lang="en-US" altLang="en-US" sz="2400" smtClean="0">
                  <a:latin typeface="+mn-lt"/>
                  <a:cs typeface="Courier New" pitchFamily="49" charset="0"/>
                </a:rPr>
                <a:t> = </a:t>
              </a:r>
              <a:r>
                <a:rPr lang="en-US" altLang="en-US" sz="2400" i="1" smtClean="0">
                  <a:latin typeface="+mn-lt"/>
                  <a:cs typeface="Courier New" pitchFamily="49" charset="0"/>
                  <a:sym typeface="Symbol" pitchFamily="18" charset="2"/>
                </a:rPr>
                <a:t>Fs</a:t>
              </a:r>
              <a:r>
                <a:rPr lang="en-US" altLang="en-US" sz="2400" i="1" baseline="-25000" smtClean="0">
                  <a:latin typeface="+mn-lt"/>
                  <a:cs typeface="Courier New" pitchFamily="49" charset="0"/>
                  <a:sym typeface="Symbol" pitchFamily="18" charset="2"/>
                </a:rPr>
                <a:t> </a:t>
              </a:r>
              <a:r>
                <a:rPr lang="en-US" altLang="en-US" sz="2400" smtClean="0">
                  <a:latin typeface="+mn-lt"/>
                  <a:cs typeface="Courier New" pitchFamily="49" charset="0"/>
                  <a:sym typeface="Symbol" pitchFamily="18" charset="2"/>
                </a:rPr>
                <a:t>cos</a:t>
              </a:r>
              <a:r>
                <a:rPr lang="en-US" altLang="en-US" sz="2400" baseline="-25000" smtClean="0">
                  <a:latin typeface="+mn-lt"/>
                  <a:cs typeface="Courier New" pitchFamily="49" charset="0"/>
                  <a:sym typeface="Symbol" pitchFamily="18" charset="2"/>
                </a:rPr>
                <a:t> </a:t>
              </a:r>
              <a:r>
                <a:rPr lang="en-US" altLang="en-US" sz="2400" i="1" smtClean="0">
                  <a:latin typeface="+mn-lt"/>
                  <a:cs typeface="Courier New" pitchFamily="49" charset="0"/>
                  <a:sym typeface="Symbol" pitchFamily="18" charset="2"/>
                </a:rPr>
                <a:t></a:t>
              </a:r>
              <a:endParaRPr lang="en-US" altLang="en-US" sz="2400" i="1" smtClean="0">
                <a:latin typeface="+mn-lt"/>
                <a:sym typeface="Symbol" pitchFamily="18" charset="2"/>
              </a:endParaRPr>
            </a:p>
          </p:txBody>
        </p:sp>
        <p:sp>
          <p:nvSpPr>
            <p:cNvPr id="7188" name="Text Box 26"/>
            <p:cNvSpPr txBox="1">
              <a:spLocks noChangeArrowheads="1"/>
            </p:cNvSpPr>
            <p:nvPr/>
          </p:nvSpPr>
          <p:spPr bwMode="auto">
            <a:xfrm>
              <a:off x="3822700" y="3314700"/>
              <a:ext cx="4460875" cy="830487"/>
            </a:xfrm>
            <a:prstGeom prst="rect">
              <a:avLst/>
            </a:prstGeom>
            <a:solidFill>
              <a:srgbClr val="FF0000"/>
            </a:solidFill>
            <a:ln>
              <a:noFill/>
            </a:ln>
            <a:effectLs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algn="ctr" eaLnBrk="1" hangingPunct="1">
                <a:spcBef>
                  <a:spcPct val="50000"/>
                </a:spcBef>
                <a:defRPr/>
              </a:pPr>
              <a:r>
                <a:rPr lang="en-US" altLang="en-US" sz="2400" dirty="0" smtClean="0">
                  <a:solidFill>
                    <a:schemeClr val="bg1"/>
                  </a:solidFill>
                  <a:latin typeface="+mn-lt"/>
                </a:rPr>
                <a:t>work done by a constant force not parallel to displacement</a:t>
              </a:r>
            </a:p>
          </p:txBody>
        </p:sp>
        <p:sp>
          <p:nvSpPr>
            <p:cNvPr id="7189" name="Rectangle 27"/>
            <p:cNvSpPr>
              <a:spLocks noChangeArrowheads="1"/>
            </p:cNvSpPr>
            <p:nvPr/>
          </p:nvSpPr>
          <p:spPr bwMode="auto">
            <a:xfrm>
              <a:off x="819150" y="3317876"/>
              <a:ext cx="7462838" cy="1162363"/>
            </a:xfrm>
            <a:prstGeom prst="rect">
              <a:avLst/>
            </a:prstGeom>
            <a:noFill/>
            <a:ln w="12700">
              <a:solidFill>
                <a:schemeClr val="tx1"/>
              </a:solidFill>
              <a:miter lim="800000"/>
              <a:headEnd/>
              <a:tailEnd/>
            </a:ln>
            <a:effectLs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defRPr/>
              </a:pPr>
              <a:endParaRPr lang="en-US" altLang="en-US" sz="2400" smtClean="0">
                <a:latin typeface="+mn-lt"/>
              </a:endParaRPr>
            </a:p>
          </p:txBody>
        </p:sp>
        <p:sp>
          <p:nvSpPr>
            <p:cNvPr id="7190" name="Rectangle 28"/>
            <p:cNvSpPr>
              <a:spLocks noChangeArrowheads="1"/>
            </p:cNvSpPr>
            <p:nvPr/>
          </p:nvSpPr>
          <p:spPr bwMode="auto">
            <a:xfrm>
              <a:off x="1077913" y="4110252"/>
              <a:ext cx="7146925" cy="381103"/>
            </a:xfrm>
            <a:prstGeom prst="rect">
              <a:avLst/>
            </a:prstGeom>
            <a:noFill/>
            <a:ln>
              <a:noFill/>
            </a:ln>
            <a:effectLst/>
            <a:extLst/>
          </p:spPr>
          <p:txBody>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algn="r" eaLnBrk="1" hangingPunct="1">
                <a:lnSpc>
                  <a:spcPct val="90000"/>
                </a:lnSpc>
                <a:spcBef>
                  <a:spcPct val="20000"/>
                </a:spcBef>
                <a:defRPr/>
              </a:pPr>
              <a:r>
                <a:rPr lang="en-US" altLang="en-US" sz="2400" dirty="0" smtClean="0">
                  <a:solidFill>
                    <a:schemeClr val="accent2"/>
                  </a:solidFill>
                  <a:latin typeface="+mn-lt"/>
                  <a:cs typeface="Courier New" pitchFamily="49" charset="0"/>
                </a:rPr>
                <a:t>Where</a:t>
              </a:r>
              <a:r>
                <a:rPr lang="en-US" altLang="en-US" sz="2400" baseline="-25000" dirty="0" smtClean="0">
                  <a:solidFill>
                    <a:schemeClr val="accent2"/>
                  </a:solidFill>
                  <a:latin typeface="+mn-lt"/>
                  <a:cs typeface="Courier New" pitchFamily="49" charset="0"/>
                  <a:sym typeface="Symbol" pitchFamily="18" charset="2"/>
                </a:rPr>
                <a:t> </a:t>
              </a:r>
              <a:r>
                <a:rPr lang="en-US" altLang="en-US" sz="2400" i="1" dirty="0" smtClean="0">
                  <a:solidFill>
                    <a:schemeClr val="accent2"/>
                  </a:solidFill>
                  <a:latin typeface="+mn-lt"/>
                  <a:cs typeface="Courier New" pitchFamily="49" charset="0"/>
                  <a:sym typeface="Symbol" pitchFamily="18" charset="2"/>
                </a:rPr>
                <a:t></a:t>
              </a:r>
              <a:r>
                <a:rPr lang="en-US" altLang="en-US" sz="2400" dirty="0" smtClean="0">
                  <a:solidFill>
                    <a:schemeClr val="accent2"/>
                  </a:solidFill>
                  <a:latin typeface="+mn-lt"/>
                  <a:cs typeface="Courier New" pitchFamily="49" charset="0"/>
                  <a:sym typeface="Symbol" pitchFamily="18" charset="2"/>
                </a:rPr>
                <a:t> is the angle between </a:t>
              </a:r>
              <a:r>
                <a:rPr lang="en-US" altLang="en-US" sz="2400" b="1" dirty="0" smtClean="0">
                  <a:solidFill>
                    <a:schemeClr val="accent2"/>
                  </a:solidFill>
                  <a:latin typeface="+mn-lt"/>
                  <a:cs typeface="Courier New" pitchFamily="49" charset="0"/>
                  <a:sym typeface="Symbol" pitchFamily="18" charset="2"/>
                </a:rPr>
                <a:t>F</a:t>
              </a:r>
              <a:r>
                <a:rPr lang="en-US" altLang="en-US" sz="2400" dirty="0" smtClean="0">
                  <a:solidFill>
                    <a:schemeClr val="accent2"/>
                  </a:solidFill>
                  <a:latin typeface="+mn-lt"/>
                  <a:cs typeface="Courier New" pitchFamily="49" charset="0"/>
                  <a:sym typeface="Symbol" pitchFamily="18" charset="2"/>
                </a:rPr>
                <a:t> and </a:t>
              </a:r>
              <a:r>
                <a:rPr lang="en-US" altLang="en-US" sz="2400" b="1" dirty="0" smtClean="0">
                  <a:solidFill>
                    <a:schemeClr val="accent2"/>
                  </a:solidFill>
                  <a:latin typeface="+mn-lt"/>
                  <a:cs typeface="Courier New" pitchFamily="49" charset="0"/>
                  <a:sym typeface="Symbol" pitchFamily="18" charset="2"/>
                </a:rPr>
                <a:t>s</a:t>
              </a:r>
              <a:r>
                <a:rPr lang="en-US" altLang="en-US" sz="2400" dirty="0" smtClean="0">
                  <a:solidFill>
                    <a:schemeClr val="accent2"/>
                  </a:solidFill>
                  <a:latin typeface="+mn-lt"/>
                  <a:cs typeface="Courier New" pitchFamily="49" charset="0"/>
                  <a:sym typeface="Symbol" pitchFamily="18" charset="2"/>
                </a:rPr>
                <a:t>.</a:t>
              </a:r>
              <a:endParaRPr lang="en-US" altLang="en-US" sz="2400" i="1" dirty="0" smtClean="0">
                <a:solidFill>
                  <a:schemeClr val="accent2"/>
                </a:solidFill>
                <a:latin typeface="+mn-lt"/>
                <a:sym typeface="Symbol" pitchFamily="18" charset="2"/>
              </a:endParaRPr>
            </a:p>
          </p:txBody>
        </p:sp>
      </p:grpSp>
      <p:sp>
        <p:nvSpPr>
          <p:cNvPr id="411678" name="Rectangle 30"/>
          <p:cNvSpPr>
            <a:spLocks noChangeArrowheads="1"/>
          </p:cNvSpPr>
          <p:nvPr/>
        </p:nvSpPr>
        <p:spPr bwMode="auto">
          <a:xfrm>
            <a:off x="684213" y="4451350"/>
            <a:ext cx="7758112" cy="2132013"/>
          </a:xfrm>
          <a:prstGeom prst="rect">
            <a:avLst/>
          </a:prstGeom>
          <a:solidFill>
            <a:srgbClr val="FFCCCC"/>
          </a:solidFill>
          <a:ln>
            <a:noFill/>
          </a:ln>
          <a:effectLst/>
          <a:extLst/>
        </p:spPr>
        <p:txBody>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spcBef>
                <a:spcPct val="20000"/>
              </a:spcBef>
              <a:defRPr/>
            </a:pPr>
            <a:r>
              <a:rPr lang="en-US" altLang="en-US" sz="2400" b="1" i="1" dirty="0" smtClean="0">
                <a:latin typeface="+mn-lt"/>
              </a:rPr>
              <a:t>FYI</a:t>
            </a:r>
          </a:p>
          <a:p>
            <a:pPr eaLnBrk="1" hangingPunct="1">
              <a:spcBef>
                <a:spcPct val="20000"/>
              </a:spcBef>
              <a:defRPr/>
            </a:pPr>
            <a:r>
              <a:rPr lang="en-US" altLang="en-US" sz="2400" b="1" dirty="0" smtClean="0">
                <a:latin typeface="+mn-lt"/>
                <a:sym typeface="Symbol" pitchFamily="18" charset="2"/>
              </a:rPr>
              <a:t></a:t>
            </a:r>
            <a:r>
              <a:rPr lang="en-US" altLang="en-US" sz="2400" dirty="0" smtClean="0">
                <a:latin typeface="+mn-lt"/>
              </a:rPr>
              <a:t>If </a:t>
            </a:r>
            <a:r>
              <a:rPr lang="en-US" altLang="en-US" sz="2400" i="1" dirty="0" smtClean="0">
                <a:latin typeface="+mn-lt"/>
              </a:rPr>
              <a:t>F</a:t>
            </a:r>
            <a:r>
              <a:rPr lang="en-US" altLang="en-US" sz="2400" dirty="0" smtClean="0">
                <a:latin typeface="+mn-lt"/>
              </a:rPr>
              <a:t> and </a:t>
            </a:r>
            <a:r>
              <a:rPr lang="en-US" altLang="en-US" sz="2400" i="1" dirty="0" smtClean="0">
                <a:latin typeface="+mn-lt"/>
              </a:rPr>
              <a:t>s</a:t>
            </a:r>
            <a:r>
              <a:rPr lang="en-US" altLang="en-US" sz="2400" dirty="0" smtClean="0">
                <a:latin typeface="+mn-lt"/>
              </a:rPr>
              <a:t> are parallel, </a:t>
            </a:r>
            <a:r>
              <a:rPr lang="en-US" altLang="en-US" sz="2400" i="1" dirty="0" smtClean="0">
                <a:latin typeface="+mn-lt"/>
                <a:cs typeface="Courier New" pitchFamily="49" charset="0"/>
                <a:sym typeface="Symbol" pitchFamily="18" charset="2"/>
              </a:rPr>
              <a:t></a:t>
            </a:r>
            <a:r>
              <a:rPr lang="en-US" altLang="en-US" sz="2400" dirty="0" smtClean="0">
                <a:latin typeface="+mn-lt"/>
              </a:rPr>
              <a:t> = 0</a:t>
            </a:r>
            <a:r>
              <a:rPr lang="en-US" altLang="en-US" sz="2400" dirty="0" smtClean="0">
                <a:latin typeface="+mn-lt"/>
                <a:cs typeface="Courier New" pitchFamily="49" charset="0"/>
              </a:rPr>
              <a:t>°                                             			</a:t>
            </a:r>
            <a:r>
              <a:rPr lang="en-US" altLang="en-US" sz="2400" dirty="0" smtClean="0">
                <a:latin typeface="+mn-lt"/>
                <a:cs typeface="Courier New" pitchFamily="49" charset="0"/>
              </a:rPr>
              <a:t>    and </a:t>
            </a:r>
            <a:r>
              <a:rPr lang="en-US" altLang="en-US" sz="2400" dirty="0" smtClean="0">
                <a:latin typeface="+mn-lt"/>
                <a:cs typeface="Courier New" pitchFamily="49" charset="0"/>
              </a:rPr>
              <a:t>cos </a:t>
            </a:r>
            <a:r>
              <a:rPr lang="en-US" altLang="en-US" sz="2400" dirty="0" smtClean="0">
                <a:latin typeface="+mn-lt"/>
              </a:rPr>
              <a:t>0</a:t>
            </a:r>
            <a:r>
              <a:rPr lang="en-US" altLang="en-US" sz="2400" dirty="0" smtClean="0">
                <a:latin typeface="+mn-lt"/>
                <a:cs typeface="Courier New" pitchFamily="49" charset="0"/>
              </a:rPr>
              <a:t>° = </a:t>
            </a:r>
            <a:r>
              <a:rPr lang="en-US" altLang="en-US" sz="2400" baseline="30000" dirty="0" smtClean="0">
                <a:latin typeface="+mn-lt"/>
                <a:cs typeface="Courier New" pitchFamily="49" charset="0"/>
              </a:rPr>
              <a:t>+</a:t>
            </a:r>
            <a:r>
              <a:rPr lang="en-US" altLang="en-US" sz="2400" dirty="0" smtClean="0">
                <a:latin typeface="+mn-lt"/>
                <a:cs typeface="Courier New" pitchFamily="49" charset="0"/>
              </a:rPr>
              <a:t>1</a:t>
            </a:r>
            <a:r>
              <a:rPr lang="en-US" altLang="en-US" sz="2400" dirty="0" smtClean="0">
                <a:latin typeface="+mn-lt"/>
                <a:cs typeface="Courier New" pitchFamily="49" charset="0"/>
              </a:rPr>
              <a:t>.</a:t>
            </a:r>
          </a:p>
          <a:p>
            <a:pPr eaLnBrk="1" hangingPunct="1">
              <a:spcBef>
                <a:spcPct val="20000"/>
              </a:spcBef>
              <a:defRPr/>
            </a:pPr>
            <a:r>
              <a:rPr lang="en-US" altLang="en-US" sz="2400" b="1" dirty="0" smtClean="0">
                <a:latin typeface="+mn-lt"/>
                <a:sym typeface="Symbol" pitchFamily="18" charset="2"/>
              </a:rPr>
              <a:t></a:t>
            </a:r>
            <a:r>
              <a:rPr lang="en-US" altLang="en-US" sz="2400" dirty="0" smtClean="0">
                <a:latin typeface="+mn-lt"/>
              </a:rPr>
              <a:t>If </a:t>
            </a:r>
            <a:r>
              <a:rPr lang="en-US" altLang="en-US" sz="2400" i="1" dirty="0" smtClean="0">
                <a:latin typeface="+mn-lt"/>
              </a:rPr>
              <a:t>F</a:t>
            </a:r>
            <a:r>
              <a:rPr lang="en-US" altLang="en-US" sz="2400" dirty="0" smtClean="0">
                <a:latin typeface="+mn-lt"/>
              </a:rPr>
              <a:t> and </a:t>
            </a:r>
            <a:r>
              <a:rPr lang="en-US" altLang="en-US" sz="2400" i="1" dirty="0" smtClean="0">
                <a:latin typeface="+mn-lt"/>
              </a:rPr>
              <a:t>s</a:t>
            </a:r>
            <a:r>
              <a:rPr lang="en-US" altLang="en-US" sz="2400" dirty="0" smtClean="0">
                <a:latin typeface="+mn-lt"/>
              </a:rPr>
              <a:t> are antiparallel, </a:t>
            </a:r>
            <a:r>
              <a:rPr lang="en-US" altLang="en-US" sz="2400" i="1" dirty="0" smtClean="0">
                <a:latin typeface="+mn-lt"/>
                <a:cs typeface="Courier New" pitchFamily="49" charset="0"/>
                <a:sym typeface="Symbol" pitchFamily="18" charset="2"/>
              </a:rPr>
              <a:t></a:t>
            </a:r>
            <a:r>
              <a:rPr lang="en-US" altLang="en-US" sz="2400" dirty="0" smtClean="0">
                <a:latin typeface="+mn-lt"/>
              </a:rPr>
              <a:t> = 180</a:t>
            </a:r>
            <a:r>
              <a:rPr lang="en-US" altLang="en-US" sz="2400" dirty="0" smtClean="0">
                <a:latin typeface="+mn-lt"/>
                <a:cs typeface="Courier New" pitchFamily="49" charset="0"/>
              </a:rPr>
              <a:t>° </a:t>
            </a:r>
            <a:r>
              <a:rPr lang="en-US" altLang="en-US" sz="2400" dirty="0" smtClean="0">
                <a:solidFill>
                  <a:srgbClr val="000000"/>
                </a:solidFill>
                <a:latin typeface="Arial"/>
                <a:cs typeface="Courier New" pitchFamily="49" charset="0"/>
              </a:rPr>
              <a:t>						and cos 18</a:t>
            </a:r>
            <a:r>
              <a:rPr lang="en-US" altLang="en-US" sz="2400" dirty="0" smtClean="0">
                <a:solidFill>
                  <a:srgbClr val="000000"/>
                </a:solidFill>
                <a:latin typeface="Arial"/>
              </a:rPr>
              <a:t>0</a:t>
            </a:r>
            <a:r>
              <a:rPr lang="en-US" altLang="en-US" sz="2400" dirty="0" smtClean="0">
                <a:solidFill>
                  <a:srgbClr val="000000"/>
                </a:solidFill>
                <a:latin typeface="Arial"/>
                <a:cs typeface="Courier New" pitchFamily="49" charset="0"/>
              </a:rPr>
              <a:t>° = -1.</a:t>
            </a:r>
          </a:p>
          <a:p>
            <a:pPr eaLnBrk="1" hangingPunct="1">
              <a:spcBef>
                <a:spcPct val="20000"/>
              </a:spcBef>
              <a:defRPr/>
            </a:pPr>
            <a:endParaRPr lang="en-US" altLang="en-US" sz="2400" dirty="0" smtClean="0">
              <a:latin typeface="+mn-lt"/>
              <a:cs typeface="Courier New" pitchFamily="49" charset="0"/>
            </a:endParaRPr>
          </a:p>
          <a:p>
            <a:pPr eaLnBrk="1" hangingPunct="1">
              <a:spcBef>
                <a:spcPct val="20000"/>
              </a:spcBef>
              <a:defRPr/>
            </a:pPr>
            <a:endParaRPr lang="en-US" altLang="en-US" sz="2400" dirty="0" smtClean="0">
              <a:latin typeface="+mn-lt"/>
            </a:endParaRPr>
          </a:p>
        </p:txBody>
      </p:sp>
      <p:grpSp>
        <p:nvGrpSpPr>
          <p:cNvPr id="3" name="Group 41"/>
          <p:cNvGrpSpPr>
            <a:grpSpLocks/>
          </p:cNvGrpSpPr>
          <p:nvPr/>
        </p:nvGrpSpPr>
        <p:grpSpPr bwMode="auto">
          <a:xfrm>
            <a:off x="6629400" y="4489450"/>
            <a:ext cx="1512888" cy="925513"/>
            <a:chOff x="3952" y="2696"/>
            <a:chExt cx="953" cy="583"/>
          </a:xfrm>
        </p:grpSpPr>
        <p:sp>
          <p:nvSpPr>
            <p:cNvPr id="7182" name="Line 31"/>
            <p:cNvSpPr>
              <a:spLocks noChangeShapeType="1"/>
            </p:cNvSpPr>
            <p:nvPr/>
          </p:nvSpPr>
          <p:spPr bwMode="auto">
            <a:xfrm>
              <a:off x="4221" y="2842"/>
              <a:ext cx="318" cy="0"/>
            </a:xfrm>
            <a:prstGeom prst="line">
              <a:avLst/>
            </a:prstGeom>
            <a:noFill/>
            <a:ln w="38100">
              <a:solidFill>
                <a:srgbClr val="008000"/>
              </a:solidFill>
              <a:round/>
              <a:headEnd/>
              <a:tailEnd type="arrow" w="med" len="med"/>
            </a:ln>
            <a:effectLst/>
            <a:extLst/>
          </p:spPr>
          <p:txBody>
            <a:bodyPr/>
            <a:lstStyle/>
            <a:p>
              <a:pPr>
                <a:defRPr/>
              </a:pPr>
              <a:endParaRPr lang="en-US" sz="2400">
                <a:latin typeface="+mn-lt"/>
              </a:endParaRPr>
            </a:p>
          </p:txBody>
        </p:sp>
        <p:sp>
          <p:nvSpPr>
            <p:cNvPr id="7183" name="Line 32"/>
            <p:cNvSpPr>
              <a:spLocks noChangeShapeType="1"/>
            </p:cNvSpPr>
            <p:nvPr/>
          </p:nvSpPr>
          <p:spPr bwMode="auto">
            <a:xfrm>
              <a:off x="4231" y="2963"/>
              <a:ext cx="674" cy="0"/>
            </a:xfrm>
            <a:prstGeom prst="line">
              <a:avLst/>
            </a:prstGeom>
            <a:noFill/>
            <a:ln w="38100">
              <a:solidFill>
                <a:schemeClr val="accent2"/>
              </a:solidFill>
              <a:round/>
              <a:headEnd/>
              <a:tailEnd type="arrow" w="med" len="med"/>
            </a:ln>
            <a:effectLst/>
            <a:extLst/>
          </p:spPr>
          <p:txBody>
            <a:bodyPr/>
            <a:lstStyle/>
            <a:p>
              <a:pPr>
                <a:defRPr/>
              </a:pPr>
              <a:endParaRPr lang="en-US" sz="2400">
                <a:latin typeface="+mn-lt"/>
              </a:endParaRPr>
            </a:p>
          </p:txBody>
        </p:sp>
        <p:sp>
          <p:nvSpPr>
            <p:cNvPr id="7184" name="Text Box 33"/>
            <p:cNvSpPr txBox="1">
              <a:spLocks noChangeArrowheads="1"/>
            </p:cNvSpPr>
            <p:nvPr/>
          </p:nvSpPr>
          <p:spPr bwMode="auto">
            <a:xfrm>
              <a:off x="3956" y="2696"/>
              <a:ext cx="234" cy="291"/>
            </a:xfrm>
            <a:prstGeom prst="rect">
              <a:avLst/>
            </a:prstGeom>
            <a:noFill/>
            <a:ln>
              <a:noFill/>
            </a:ln>
            <a:effectLs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defRPr/>
              </a:pPr>
              <a:r>
                <a:rPr lang="en-US" altLang="en-US" sz="2400" b="1" smtClean="0">
                  <a:solidFill>
                    <a:srgbClr val="008000"/>
                  </a:solidFill>
                  <a:latin typeface="+mn-lt"/>
                </a:rPr>
                <a:t>F</a:t>
              </a:r>
            </a:p>
          </p:txBody>
        </p:sp>
        <p:sp>
          <p:nvSpPr>
            <p:cNvPr id="7185" name="Text Box 34"/>
            <p:cNvSpPr txBox="1">
              <a:spLocks noChangeArrowheads="1"/>
            </p:cNvSpPr>
            <p:nvPr/>
          </p:nvSpPr>
          <p:spPr bwMode="auto">
            <a:xfrm>
              <a:off x="3952" y="2830"/>
              <a:ext cx="224" cy="291"/>
            </a:xfrm>
            <a:prstGeom prst="rect">
              <a:avLst/>
            </a:prstGeom>
            <a:noFill/>
            <a:ln>
              <a:noFill/>
            </a:ln>
            <a:effectLs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defRPr/>
              </a:pPr>
              <a:r>
                <a:rPr lang="en-US" altLang="en-US" sz="2400" b="1" smtClean="0">
                  <a:solidFill>
                    <a:schemeClr val="accent2"/>
                  </a:solidFill>
                  <a:latin typeface="+mn-lt"/>
                </a:rPr>
                <a:t>s</a:t>
              </a:r>
            </a:p>
          </p:txBody>
        </p:sp>
        <p:sp>
          <p:nvSpPr>
            <p:cNvPr id="7186" name="Text Box 39"/>
            <p:cNvSpPr txBox="1">
              <a:spLocks noChangeArrowheads="1"/>
            </p:cNvSpPr>
            <p:nvPr/>
          </p:nvSpPr>
          <p:spPr bwMode="auto">
            <a:xfrm>
              <a:off x="4031" y="2988"/>
              <a:ext cx="795" cy="291"/>
            </a:xfrm>
            <a:prstGeom prst="rect">
              <a:avLst/>
            </a:prstGeom>
            <a:noFill/>
            <a:ln>
              <a:noFill/>
            </a:ln>
            <a:effectLs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defRPr/>
              </a:pPr>
              <a:r>
                <a:rPr lang="en-US" altLang="en-US" sz="2400" b="1" i="1" dirty="0" smtClean="0">
                  <a:latin typeface="+mn-lt"/>
                </a:rPr>
                <a:t>parallel</a:t>
              </a:r>
            </a:p>
          </p:txBody>
        </p:sp>
      </p:grpSp>
      <p:grpSp>
        <p:nvGrpSpPr>
          <p:cNvPr id="4" name="Group 42"/>
          <p:cNvGrpSpPr>
            <a:grpSpLocks/>
          </p:cNvGrpSpPr>
          <p:nvPr/>
        </p:nvGrpSpPr>
        <p:grpSpPr bwMode="auto">
          <a:xfrm>
            <a:off x="6538913" y="5429250"/>
            <a:ext cx="1808162" cy="973138"/>
            <a:chOff x="4223" y="3122"/>
            <a:chExt cx="1139" cy="613"/>
          </a:xfrm>
        </p:grpSpPr>
        <p:sp>
          <p:nvSpPr>
            <p:cNvPr id="7177" name="Line 35"/>
            <p:cNvSpPr>
              <a:spLocks noChangeShapeType="1"/>
            </p:cNvSpPr>
            <p:nvPr/>
          </p:nvSpPr>
          <p:spPr bwMode="auto">
            <a:xfrm>
              <a:off x="4568" y="3268"/>
              <a:ext cx="318" cy="0"/>
            </a:xfrm>
            <a:prstGeom prst="line">
              <a:avLst/>
            </a:prstGeom>
            <a:noFill/>
            <a:ln w="38100">
              <a:solidFill>
                <a:srgbClr val="008000"/>
              </a:solidFill>
              <a:round/>
              <a:headEnd/>
              <a:tailEnd type="arrow" w="med" len="med"/>
            </a:ln>
            <a:effectLst/>
            <a:extLst/>
          </p:spPr>
          <p:txBody>
            <a:bodyPr/>
            <a:lstStyle/>
            <a:p>
              <a:pPr>
                <a:defRPr/>
              </a:pPr>
              <a:endParaRPr lang="en-US" sz="2400">
                <a:latin typeface="+mn-lt"/>
              </a:endParaRPr>
            </a:p>
          </p:txBody>
        </p:sp>
        <p:sp>
          <p:nvSpPr>
            <p:cNvPr id="7178" name="Line 36"/>
            <p:cNvSpPr>
              <a:spLocks noChangeShapeType="1"/>
            </p:cNvSpPr>
            <p:nvPr/>
          </p:nvSpPr>
          <p:spPr bwMode="auto">
            <a:xfrm>
              <a:off x="4558" y="3389"/>
              <a:ext cx="674" cy="0"/>
            </a:xfrm>
            <a:prstGeom prst="line">
              <a:avLst/>
            </a:prstGeom>
            <a:noFill/>
            <a:ln w="38100">
              <a:solidFill>
                <a:schemeClr val="accent2"/>
              </a:solidFill>
              <a:round/>
              <a:headEnd type="arrow" w="med" len="med"/>
              <a:tailEnd/>
            </a:ln>
            <a:effectLst/>
            <a:extLst/>
          </p:spPr>
          <p:txBody>
            <a:bodyPr/>
            <a:lstStyle/>
            <a:p>
              <a:pPr>
                <a:defRPr/>
              </a:pPr>
              <a:endParaRPr lang="en-US" sz="2400">
                <a:latin typeface="+mn-lt"/>
              </a:endParaRPr>
            </a:p>
          </p:txBody>
        </p:sp>
        <p:sp>
          <p:nvSpPr>
            <p:cNvPr id="7179" name="Text Box 37"/>
            <p:cNvSpPr txBox="1">
              <a:spLocks noChangeArrowheads="1"/>
            </p:cNvSpPr>
            <p:nvPr/>
          </p:nvSpPr>
          <p:spPr bwMode="auto">
            <a:xfrm>
              <a:off x="4283" y="3122"/>
              <a:ext cx="234" cy="291"/>
            </a:xfrm>
            <a:prstGeom prst="rect">
              <a:avLst/>
            </a:prstGeom>
            <a:noFill/>
            <a:ln>
              <a:noFill/>
            </a:ln>
            <a:effectLs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defRPr/>
              </a:pPr>
              <a:r>
                <a:rPr lang="en-US" altLang="en-US" sz="2400" b="1" smtClean="0">
                  <a:solidFill>
                    <a:srgbClr val="008000"/>
                  </a:solidFill>
                  <a:latin typeface="+mn-lt"/>
                </a:rPr>
                <a:t>F</a:t>
              </a:r>
            </a:p>
          </p:txBody>
        </p:sp>
        <p:sp>
          <p:nvSpPr>
            <p:cNvPr id="7180" name="Text Box 38"/>
            <p:cNvSpPr txBox="1">
              <a:spLocks noChangeArrowheads="1"/>
            </p:cNvSpPr>
            <p:nvPr/>
          </p:nvSpPr>
          <p:spPr bwMode="auto">
            <a:xfrm>
              <a:off x="4279" y="3256"/>
              <a:ext cx="224" cy="291"/>
            </a:xfrm>
            <a:prstGeom prst="rect">
              <a:avLst/>
            </a:prstGeom>
            <a:noFill/>
            <a:ln>
              <a:noFill/>
            </a:ln>
            <a:effectLs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defRPr/>
              </a:pPr>
              <a:r>
                <a:rPr lang="en-US" altLang="en-US" sz="2400" b="1" smtClean="0">
                  <a:solidFill>
                    <a:schemeClr val="accent2"/>
                  </a:solidFill>
                  <a:latin typeface="+mn-lt"/>
                </a:rPr>
                <a:t>s</a:t>
              </a:r>
            </a:p>
          </p:txBody>
        </p:sp>
        <p:sp>
          <p:nvSpPr>
            <p:cNvPr id="7181" name="Text Box 40"/>
            <p:cNvSpPr txBox="1">
              <a:spLocks noChangeArrowheads="1"/>
            </p:cNvSpPr>
            <p:nvPr/>
          </p:nvSpPr>
          <p:spPr bwMode="auto">
            <a:xfrm>
              <a:off x="4223" y="3444"/>
              <a:ext cx="1139" cy="291"/>
            </a:xfrm>
            <a:prstGeom prst="rect">
              <a:avLst/>
            </a:prstGeom>
            <a:noFill/>
            <a:ln>
              <a:noFill/>
            </a:ln>
            <a:effectLs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defRPr/>
              </a:pPr>
              <a:r>
                <a:rPr lang="en-US" altLang="en-US" sz="2400" b="1" i="1" dirty="0" smtClean="0">
                  <a:latin typeface="+mn-lt"/>
                </a:rPr>
                <a:t>antiparallel</a:t>
              </a:r>
            </a:p>
          </p:txBody>
        </p:sp>
      </p:grpSp>
      <p:grpSp>
        <p:nvGrpSpPr>
          <p:cNvPr id="13320" name="Group 25"/>
          <p:cNvGrpSpPr>
            <a:grpSpLocks/>
          </p:cNvGrpSpPr>
          <p:nvPr/>
        </p:nvGrpSpPr>
        <p:grpSpPr bwMode="auto">
          <a:xfrm>
            <a:off x="828675" y="1947863"/>
            <a:ext cx="7464425" cy="461962"/>
            <a:chOff x="828675" y="4773612"/>
            <a:chExt cx="7464426" cy="461665"/>
          </a:xfrm>
        </p:grpSpPr>
        <p:sp>
          <p:nvSpPr>
            <p:cNvPr id="27" name="Rectangle 44"/>
            <p:cNvSpPr>
              <a:spLocks noChangeArrowheads="1"/>
            </p:cNvSpPr>
            <p:nvPr/>
          </p:nvSpPr>
          <p:spPr bwMode="auto">
            <a:xfrm>
              <a:off x="965200" y="4783131"/>
              <a:ext cx="1358900" cy="320469"/>
            </a:xfrm>
            <a:prstGeom prst="rect">
              <a:avLst/>
            </a:prstGeom>
            <a:noFill/>
            <a:ln>
              <a:noFill/>
            </a:ln>
            <a:effectLst/>
            <a:extLst/>
          </p:spPr>
          <p:txBody>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lnSpc>
                  <a:spcPct val="90000"/>
                </a:lnSpc>
                <a:spcBef>
                  <a:spcPct val="20000"/>
                </a:spcBef>
                <a:defRPr/>
              </a:pPr>
              <a:r>
                <a:rPr lang="en-US" altLang="en-US" sz="2400" i="1" smtClean="0">
                  <a:latin typeface="+mn-lt"/>
                  <a:cs typeface="Courier New" pitchFamily="49" charset="0"/>
                </a:rPr>
                <a:t>W</a:t>
              </a:r>
              <a:r>
                <a:rPr lang="en-US" altLang="en-US" sz="2400" smtClean="0">
                  <a:latin typeface="+mn-lt"/>
                  <a:cs typeface="Courier New" pitchFamily="49" charset="0"/>
                </a:rPr>
                <a:t> = </a:t>
              </a:r>
              <a:r>
                <a:rPr lang="en-US" altLang="en-US" sz="2400" i="1" smtClean="0">
                  <a:latin typeface="+mn-lt"/>
                  <a:cs typeface="Courier New" pitchFamily="49" charset="0"/>
                  <a:sym typeface="Symbol" pitchFamily="18" charset="2"/>
                </a:rPr>
                <a:t>Fs</a:t>
              </a:r>
              <a:endParaRPr lang="en-US" altLang="en-US" sz="2400" i="1" smtClean="0">
                <a:latin typeface="+mn-lt"/>
                <a:sym typeface="Symbol" pitchFamily="18" charset="2"/>
              </a:endParaRPr>
            </a:p>
          </p:txBody>
        </p:sp>
        <p:sp>
          <p:nvSpPr>
            <p:cNvPr id="28" name="Text Box 45"/>
            <p:cNvSpPr txBox="1">
              <a:spLocks noChangeArrowheads="1"/>
            </p:cNvSpPr>
            <p:nvPr/>
          </p:nvSpPr>
          <p:spPr bwMode="auto">
            <a:xfrm>
              <a:off x="3822700" y="4773612"/>
              <a:ext cx="4470401" cy="461665"/>
            </a:xfrm>
            <a:prstGeom prst="rect">
              <a:avLst/>
            </a:prstGeom>
            <a:solidFill>
              <a:srgbClr val="FF0000"/>
            </a:solidFill>
            <a:ln>
              <a:noFill/>
            </a:ln>
            <a:effectLs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algn="ctr" eaLnBrk="1" hangingPunct="1">
                <a:spcBef>
                  <a:spcPct val="50000"/>
                </a:spcBef>
                <a:defRPr/>
              </a:pPr>
              <a:r>
                <a:rPr lang="en-US" altLang="en-US" sz="2400" dirty="0" smtClean="0">
                  <a:solidFill>
                    <a:schemeClr val="bg1"/>
                  </a:solidFill>
                  <a:latin typeface="+mn-lt"/>
                </a:rPr>
                <a:t>work done by a constant force</a:t>
              </a:r>
            </a:p>
          </p:txBody>
        </p:sp>
        <p:sp>
          <p:nvSpPr>
            <p:cNvPr id="29" name="Rectangle 46"/>
            <p:cNvSpPr>
              <a:spLocks noChangeArrowheads="1"/>
            </p:cNvSpPr>
            <p:nvPr/>
          </p:nvSpPr>
          <p:spPr bwMode="auto">
            <a:xfrm>
              <a:off x="828675" y="4776785"/>
              <a:ext cx="7462839" cy="458492"/>
            </a:xfrm>
            <a:prstGeom prst="rect">
              <a:avLst/>
            </a:prstGeom>
            <a:noFill/>
            <a:ln w="12700">
              <a:solidFill>
                <a:schemeClr val="tx1"/>
              </a:solidFill>
              <a:miter lim="800000"/>
              <a:headEnd/>
              <a:tailEnd/>
            </a:ln>
            <a:effectLs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defRPr/>
              </a:pPr>
              <a:endParaRPr lang="en-US" altLang="en-US" sz="2400" smtClean="0">
                <a:latin typeface="+mn-lt"/>
              </a:endParaRPr>
            </a:p>
          </p:txBody>
        </p:sp>
      </p:gr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11650">
                                            <p:txEl>
                                              <p:pRg st="2" end="2"/>
                                            </p:txEl>
                                          </p:spTgt>
                                        </p:tgtEl>
                                        <p:attrNameLst>
                                          <p:attrName>style.visibility</p:attrName>
                                        </p:attrNameLst>
                                      </p:cBhvr>
                                      <p:to>
                                        <p:strVal val="visible"/>
                                      </p:to>
                                    </p:set>
                                    <p:anim calcmode="lin" valueType="num">
                                      <p:cBhvr additive="base">
                                        <p:cTn id="7" dur="500" fill="hold"/>
                                        <p:tgtEl>
                                          <p:spTgt spid="411650">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11650">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53" presetClass="entr" presetSubtype="16"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Effect transition="in" filter="fade">
                                      <p:cBhvr>
                                        <p:cTn id="15" dur="500"/>
                                        <p:tgtEl>
                                          <p:spTgt spid="2"/>
                                        </p:tgtEl>
                                      </p:cBhvr>
                                    </p:animEffect>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6" fill="hold" nodeType="clickPar">
                      <p:stCondLst>
                        <p:cond delay="indefinite"/>
                      </p:stCondLst>
                      <p:childTnLst>
                        <p:par>
                          <p:cTn id="17" fill="hold" nodeType="withGroup">
                            <p:stCondLst>
                              <p:cond delay="0"/>
                            </p:stCondLst>
                            <p:childTnLst>
                              <p:par>
                                <p:cTn id="18" presetID="2" presetClass="entr" presetSubtype="4" fill="hold" nodeType="clickEffect">
                                  <p:stCondLst>
                                    <p:cond delay="0"/>
                                  </p:stCondLst>
                                  <p:childTnLst>
                                    <p:set>
                                      <p:cBhvr>
                                        <p:cTn id="19" dur="1" fill="hold">
                                          <p:stCondLst>
                                            <p:cond delay="0"/>
                                          </p:stCondLst>
                                        </p:cTn>
                                        <p:tgtEl>
                                          <p:spTgt spid="411678">
                                            <p:txEl>
                                              <p:pRg st="1" end="1"/>
                                            </p:txEl>
                                          </p:spTgt>
                                        </p:tgtEl>
                                        <p:attrNameLst>
                                          <p:attrName>style.visibility</p:attrName>
                                        </p:attrNameLst>
                                      </p:cBhvr>
                                      <p:to>
                                        <p:strVal val="visible"/>
                                      </p:to>
                                    </p:set>
                                    <p:anim calcmode="lin" valueType="num">
                                      <p:cBhvr additive="base">
                                        <p:cTn id="20" dur="500" fill="hold"/>
                                        <p:tgtEl>
                                          <p:spTgt spid="411678">
                                            <p:txEl>
                                              <p:pRg st="1" end="1"/>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41167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8"/>
                                            </p:cond>
                                          </p:stCondLst>
                                          <p:endCondLst>
                                            <p:cond evt="onStopAudio" delay="0">
                                              <p:tgtEl>
                                                <p:sldTgt/>
                                              </p:tgtEl>
                                            </p:cond>
                                          </p:endCondLst>
                                        </p:cTn>
                                        <p:tgtEl>
                                          <p:sndTgt r:embed="rId4" name="arrow.wav"/>
                                        </p:tgtEl>
                                      </p:cMediaNode>
                                    </p:audio>
                                  </p:subTnLst>
                                </p:cTn>
                              </p:par>
                              <p:par>
                                <p:cTn id="22" presetID="53" presetClass="entr" presetSubtype="0" fill="hold" nodeType="with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Effect transition="in" filter="fade">
                                      <p:cBhvr>
                                        <p:cTn id="26" dur="500"/>
                                        <p:tgtEl>
                                          <p:spTgt spid="3"/>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411678">
                                            <p:txEl>
                                              <p:pRg st="2" end="2"/>
                                            </p:txEl>
                                          </p:spTgt>
                                        </p:tgtEl>
                                        <p:attrNameLst>
                                          <p:attrName>style.visibility</p:attrName>
                                        </p:attrNameLst>
                                      </p:cBhvr>
                                      <p:to>
                                        <p:strVal val="visible"/>
                                      </p:to>
                                    </p:set>
                                    <p:anim calcmode="lin" valueType="num">
                                      <p:cBhvr additive="base">
                                        <p:cTn id="31" dur="500" fill="hold"/>
                                        <p:tgtEl>
                                          <p:spTgt spid="411678">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11678">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par>
                                <p:cTn id="33" presetID="53" presetClass="entr" presetSubtype="0" fill="hold" nodeType="withEffect">
                                  <p:stCondLst>
                                    <p:cond delay="0"/>
                                  </p:stCondLst>
                                  <p:childTnLst>
                                    <p:set>
                                      <p:cBhvr>
                                        <p:cTn id="34" dur="1" fill="hold">
                                          <p:stCondLst>
                                            <p:cond delay="0"/>
                                          </p:stCondLst>
                                        </p:cTn>
                                        <p:tgtEl>
                                          <p:spTgt spid="4"/>
                                        </p:tgtEl>
                                        <p:attrNameLst>
                                          <p:attrName>style.visibility</p:attrName>
                                        </p:attrNameLst>
                                      </p:cBhvr>
                                      <p:to>
                                        <p:strVal val="visible"/>
                                      </p:to>
                                    </p:set>
                                    <p:anim calcmode="lin" valueType="num">
                                      <p:cBhvr>
                                        <p:cTn id="35" dur="500" fill="hold"/>
                                        <p:tgtEl>
                                          <p:spTgt spid="4"/>
                                        </p:tgtEl>
                                        <p:attrNameLst>
                                          <p:attrName>ppt_w</p:attrName>
                                        </p:attrNameLst>
                                      </p:cBhvr>
                                      <p:tavLst>
                                        <p:tav tm="0">
                                          <p:val>
                                            <p:fltVal val="0"/>
                                          </p:val>
                                        </p:tav>
                                        <p:tav tm="100000">
                                          <p:val>
                                            <p:strVal val="#ppt_w"/>
                                          </p:val>
                                        </p:tav>
                                      </p:tavLst>
                                    </p:anim>
                                    <p:anim calcmode="lin" valueType="num">
                                      <p:cBhvr>
                                        <p:cTn id="36" dur="500" fill="hold"/>
                                        <p:tgtEl>
                                          <p:spTgt spid="4"/>
                                        </p:tgtEl>
                                        <p:attrNameLst>
                                          <p:attrName>ppt_h</p:attrName>
                                        </p:attrNameLst>
                                      </p:cBhvr>
                                      <p:tavLst>
                                        <p:tav tm="0">
                                          <p:val>
                                            <p:fltVal val="0"/>
                                          </p:val>
                                        </p:tav>
                                        <p:tav tm="100000">
                                          <p:val>
                                            <p:strVal val="#ppt_h"/>
                                          </p:val>
                                        </p:tav>
                                      </p:tavLst>
                                    </p:anim>
                                    <p:animEffect transition="in" filter="fade">
                                      <p:cBhvr>
                                        <p:cTn id="3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685800" y="1549400"/>
            <a:ext cx="7772400" cy="1711325"/>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n-US" altLang="en-US" sz="2400" i="1">
                <a:solidFill>
                  <a:srgbClr val="333399"/>
                </a:solidFill>
              </a:rPr>
              <a:t>Determining work done by a force</a:t>
            </a:r>
            <a:endParaRPr lang="en-US" altLang="en-US" sz="2000">
              <a:solidFill>
                <a:srgbClr val="000000"/>
              </a:solidFill>
              <a:latin typeface="Courier New" pitchFamily="49" charset="0"/>
            </a:endParaRPr>
          </a:p>
          <a:p>
            <a:pPr eaLnBrk="1" hangingPunct="1">
              <a:buFontTx/>
              <a:buNone/>
            </a:pPr>
            <a:endParaRPr lang="en-US" altLang="en-US" sz="2000">
              <a:latin typeface="Courier New" pitchFamily="49" charset="0"/>
            </a:endParaRPr>
          </a:p>
          <a:p>
            <a:pPr eaLnBrk="1" hangingPunct="1">
              <a:buFontTx/>
              <a:buNone/>
            </a:pPr>
            <a:endParaRPr lang="en-US" altLang="en-US" sz="2000">
              <a:latin typeface="Courier New" pitchFamily="49" charset="0"/>
            </a:endParaRPr>
          </a:p>
        </p:txBody>
      </p:sp>
      <p:sp>
        <p:nvSpPr>
          <p:cNvPr id="14339" name="Rectangle 3"/>
          <p:cNvSpPr>
            <a:spLocks noGrp="1" noChangeArrowheads="1"/>
          </p:cNvSpPr>
          <p:nvPr>
            <p:ph type="ctrTitle"/>
          </p:nvPr>
        </p:nvSpPr>
        <p:spPr>
          <a:xfrm>
            <a:off x="685800" y="533400"/>
            <a:ext cx="7772400" cy="896938"/>
          </a:xfrm>
          <a:noFill/>
        </p:spPr>
        <p:txBody>
          <a:bodyPr/>
          <a:lstStyle/>
          <a:p>
            <a:pPr algn="l" eaLnBrk="1" hangingPunct="1"/>
            <a:r>
              <a:rPr lang="en-US" altLang="en-US" sz="2800" b="1" smtClean="0">
                <a:solidFill>
                  <a:srgbClr val="000000"/>
                </a:solidFill>
              </a:rPr>
              <a:t>Topic 2: Mechanics</a:t>
            </a:r>
            <a:br>
              <a:rPr lang="en-US" altLang="en-US" sz="2800" b="1" smtClean="0">
                <a:solidFill>
                  <a:srgbClr val="000000"/>
                </a:solidFill>
              </a:rPr>
            </a:br>
            <a:r>
              <a:rPr lang="en-US" altLang="en-US" sz="2800" smtClean="0">
                <a:solidFill>
                  <a:srgbClr val="000000"/>
                </a:solidFill>
              </a:rPr>
              <a:t>2.3 – Work, energy, and power</a:t>
            </a:r>
            <a:endParaRPr lang="en-US" altLang="en-US" sz="2400" smtClean="0">
              <a:solidFill>
                <a:schemeClr val="tx1"/>
              </a:solidFill>
              <a:latin typeface="Courier New" pitchFamily="49" charset="0"/>
            </a:endParaRPr>
          </a:p>
        </p:txBody>
      </p:sp>
      <p:sp>
        <p:nvSpPr>
          <p:cNvPr id="413722" name="Rectangle 26"/>
          <p:cNvSpPr>
            <a:spLocks noChangeArrowheads="1"/>
          </p:cNvSpPr>
          <p:nvPr/>
        </p:nvSpPr>
        <p:spPr bwMode="auto">
          <a:xfrm>
            <a:off x="674688" y="3246438"/>
            <a:ext cx="7781925" cy="2819400"/>
          </a:xfrm>
          <a:prstGeom prst="rect">
            <a:avLst/>
          </a:prstGeom>
          <a:solidFill>
            <a:srgbClr val="CCFFCC"/>
          </a:solidFill>
          <a:ln>
            <a:noFill/>
          </a:ln>
          <a:effectLst/>
          <a:extLst/>
        </p:spPr>
        <p:txBody>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spcBef>
                <a:spcPct val="20000"/>
              </a:spcBef>
              <a:defRPr/>
            </a:pPr>
            <a:r>
              <a:rPr lang="en-US" altLang="en-US" sz="2400" dirty="0" smtClean="0">
                <a:latin typeface="+mn-lt"/>
                <a:sym typeface="Symbol" pitchFamily="18" charset="2"/>
              </a:rPr>
              <a:t>PRACTICE: Find the work done by the force </a:t>
            </a:r>
            <a:r>
              <a:rPr lang="en-US" altLang="en-US" sz="2400" i="1" dirty="0" smtClean="0">
                <a:latin typeface="+mn-lt"/>
                <a:sym typeface="Symbol" pitchFamily="18" charset="2"/>
              </a:rPr>
              <a:t>F</a:t>
            </a:r>
            <a:r>
              <a:rPr lang="en-US" altLang="en-US" sz="2400" dirty="0" smtClean="0">
                <a:latin typeface="+mn-lt"/>
                <a:sym typeface="Symbol" pitchFamily="18" charset="2"/>
              </a:rPr>
              <a:t> = </a:t>
            </a:r>
            <a:r>
              <a:rPr lang="en-US" altLang="en-US" sz="2400" dirty="0" smtClean="0">
                <a:solidFill>
                  <a:srgbClr val="000000"/>
                </a:solidFill>
                <a:latin typeface="Arial"/>
                <a:sym typeface="Symbol" pitchFamily="18" charset="2"/>
              </a:rPr>
              <a:t>25 N </a:t>
            </a:r>
            <a:r>
              <a:rPr lang="en-US" altLang="en-US" sz="2400" dirty="0" smtClean="0">
                <a:latin typeface="+mn-lt"/>
                <a:sym typeface="Symbol" pitchFamily="18" charset="2"/>
              </a:rPr>
              <a:t>in displacing a box </a:t>
            </a:r>
            <a:r>
              <a:rPr lang="en-US" altLang="en-US" sz="2400" i="1" dirty="0" smtClean="0">
                <a:latin typeface="+mn-lt"/>
                <a:sym typeface="Symbol" pitchFamily="18" charset="2"/>
              </a:rPr>
              <a:t>s</a:t>
            </a:r>
            <a:r>
              <a:rPr lang="en-US" altLang="en-US" sz="2400" dirty="0" smtClean="0">
                <a:latin typeface="+mn-lt"/>
                <a:sym typeface="Symbol" pitchFamily="18" charset="2"/>
              </a:rPr>
              <a:t> = 15 m if the force and displacement are (a) parallel, (b) antiparallel and (c) at a 30</a:t>
            </a:r>
            <a:r>
              <a:rPr lang="en-US" altLang="en-US" sz="2400" dirty="0" smtClean="0">
                <a:latin typeface="+mn-lt"/>
                <a:cs typeface="Courier New" pitchFamily="49" charset="0"/>
                <a:sym typeface="Symbol" pitchFamily="18" charset="2"/>
              </a:rPr>
              <a:t>° angle</a:t>
            </a:r>
            <a:r>
              <a:rPr lang="en-US" altLang="en-US" sz="2400" dirty="0" smtClean="0">
                <a:latin typeface="+mn-lt"/>
                <a:sym typeface="Symbol" pitchFamily="18" charset="2"/>
              </a:rPr>
              <a:t>.</a:t>
            </a:r>
          </a:p>
          <a:p>
            <a:pPr eaLnBrk="1" hangingPunct="1">
              <a:spcBef>
                <a:spcPts val="300"/>
              </a:spcBef>
              <a:defRPr/>
            </a:pPr>
            <a:r>
              <a:rPr lang="en-US" altLang="en-US" sz="2400" dirty="0" smtClean="0">
                <a:latin typeface="+mn-lt"/>
              </a:rPr>
              <a:t>SOLUTION:</a:t>
            </a:r>
          </a:p>
          <a:p>
            <a:pPr eaLnBrk="1" hangingPunct="1">
              <a:spcBef>
                <a:spcPts val="300"/>
              </a:spcBef>
              <a:defRPr/>
            </a:pPr>
            <a:r>
              <a:rPr lang="en-US" altLang="en-US" sz="2400" dirty="0" smtClean="0">
                <a:latin typeface="+mn-lt"/>
                <a:cs typeface="Courier New" pitchFamily="49" charset="0"/>
              </a:rPr>
              <a:t> (a)</a:t>
            </a:r>
            <a:r>
              <a:rPr lang="en-US" altLang="en-US" sz="2400" i="1" dirty="0" smtClean="0">
                <a:latin typeface="+mn-lt"/>
                <a:cs typeface="Courier New" pitchFamily="49" charset="0"/>
              </a:rPr>
              <a:t> </a:t>
            </a:r>
            <a:r>
              <a:rPr lang="en-US" altLang="en-US" sz="2400" i="1" dirty="0" smtClean="0">
                <a:latin typeface="+mn-lt"/>
                <a:cs typeface="Courier New" pitchFamily="49" charset="0"/>
              </a:rPr>
              <a:t>	W</a:t>
            </a:r>
            <a:r>
              <a:rPr lang="en-US" altLang="en-US" sz="2400" dirty="0" smtClean="0">
                <a:latin typeface="+mn-lt"/>
                <a:cs typeface="Courier New" pitchFamily="49" charset="0"/>
              </a:rPr>
              <a:t> </a:t>
            </a:r>
            <a:r>
              <a:rPr lang="en-US" altLang="en-US" sz="2400" dirty="0" smtClean="0">
                <a:latin typeface="+mn-lt"/>
                <a:cs typeface="Courier New" pitchFamily="49" charset="0"/>
              </a:rPr>
              <a:t>= </a:t>
            </a:r>
            <a:r>
              <a:rPr lang="en-US" altLang="en-US" sz="2400" i="1" dirty="0" smtClean="0">
                <a:latin typeface="+mn-lt"/>
                <a:cs typeface="Courier New" pitchFamily="49" charset="0"/>
                <a:sym typeface="Symbol" pitchFamily="18" charset="2"/>
              </a:rPr>
              <a:t>Fs</a:t>
            </a:r>
            <a:r>
              <a:rPr lang="en-US" altLang="en-US" sz="2400" i="1" baseline="-25000" dirty="0" smtClean="0">
                <a:latin typeface="+mn-lt"/>
                <a:cs typeface="Courier New" pitchFamily="49" charset="0"/>
                <a:sym typeface="Symbol" pitchFamily="18" charset="2"/>
              </a:rPr>
              <a:t> </a:t>
            </a:r>
            <a:r>
              <a:rPr lang="en-US" altLang="en-US" sz="2400" dirty="0" smtClean="0">
                <a:latin typeface="+mn-lt"/>
                <a:cs typeface="Courier New" pitchFamily="49" charset="0"/>
                <a:sym typeface="Symbol" pitchFamily="18" charset="2"/>
              </a:rPr>
              <a:t>cos</a:t>
            </a:r>
            <a:r>
              <a:rPr lang="en-US" altLang="en-US" sz="2400" baseline="-25000" dirty="0" smtClean="0">
                <a:latin typeface="+mn-lt"/>
                <a:cs typeface="Courier New" pitchFamily="49" charset="0"/>
                <a:sym typeface="Symbol" pitchFamily="18" charset="2"/>
              </a:rPr>
              <a:t> </a:t>
            </a:r>
            <a:r>
              <a:rPr lang="en-US" altLang="en-US" sz="2400" i="1" dirty="0" smtClean="0">
                <a:latin typeface="+mn-lt"/>
                <a:cs typeface="Courier New" pitchFamily="49" charset="0"/>
                <a:sym typeface="Symbol" pitchFamily="18" charset="2"/>
              </a:rPr>
              <a:t></a:t>
            </a:r>
            <a:r>
              <a:rPr lang="en-US" altLang="en-US" sz="2400" dirty="0" smtClean="0">
                <a:latin typeface="+mn-lt"/>
                <a:cs typeface="Courier New" pitchFamily="49" charset="0"/>
              </a:rPr>
              <a:t> = </a:t>
            </a:r>
            <a:r>
              <a:rPr lang="en-US" altLang="en-US" sz="2400" dirty="0" smtClean="0">
                <a:latin typeface="+mn-lt"/>
                <a:cs typeface="Courier New" pitchFamily="49" charset="0"/>
                <a:sym typeface="Symbol" pitchFamily="18" charset="2"/>
              </a:rPr>
              <a:t>(25)(15)</a:t>
            </a:r>
            <a:r>
              <a:rPr lang="en-US" altLang="en-US" sz="2400" baseline="-25000" dirty="0" smtClean="0">
                <a:latin typeface="+mn-lt"/>
                <a:cs typeface="Courier New" pitchFamily="49" charset="0"/>
                <a:sym typeface="Symbol" pitchFamily="18" charset="2"/>
              </a:rPr>
              <a:t> </a:t>
            </a:r>
            <a:r>
              <a:rPr lang="en-US" altLang="en-US" sz="2400" dirty="0" smtClean="0">
                <a:latin typeface="+mn-lt"/>
                <a:cs typeface="Courier New" pitchFamily="49" charset="0"/>
                <a:sym typeface="Symbol" pitchFamily="18" charset="2"/>
              </a:rPr>
              <a:t>cos</a:t>
            </a:r>
            <a:r>
              <a:rPr lang="en-US" altLang="en-US" sz="2400" baseline="-25000" dirty="0" smtClean="0">
                <a:latin typeface="+mn-lt"/>
                <a:cs typeface="Courier New" pitchFamily="49" charset="0"/>
                <a:sym typeface="Symbol" pitchFamily="18" charset="2"/>
              </a:rPr>
              <a:t> </a:t>
            </a:r>
            <a:r>
              <a:rPr lang="en-US" altLang="en-US" sz="2400" dirty="0" smtClean="0">
                <a:latin typeface="+mn-lt"/>
                <a:cs typeface="Courier New" pitchFamily="49" charset="0"/>
                <a:sym typeface="Symbol" pitchFamily="18" charset="2"/>
              </a:rPr>
              <a:t>0° = 380 J.</a:t>
            </a:r>
          </a:p>
          <a:p>
            <a:pPr eaLnBrk="1" hangingPunct="1">
              <a:spcBef>
                <a:spcPts val="300"/>
              </a:spcBef>
              <a:buFont typeface="Symbol" pitchFamily="18" charset="2"/>
              <a:buNone/>
              <a:defRPr/>
            </a:pPr>
            <a:r>
              <a:rPr lang="en-US" altLang="en-US" sz="2400" dirty="0" smtClean="0">
                <a:latin typeface="+mn-lt"/>
                <a:cs typeface="Courier New" pitchFamily="49" charset="0"/>
              </a:rPr>
              <a:t> (b) </a:t>
            </a:r>
            <a:r>
              <a:rPr lang="en-US" altLang="en-US" sz="2400" dirty="0" smtClean="0">
                <a:latin typeface="+mn-lt"/>
                <a:cs typeface="Courier New" pitchFamily="49" charset="0"/>
              </a:rPr>
              <a:t>	</a:t>
            </a:r>
            <a:r>
              <a:rPr lang="en-US" altLang="en-US" sz="2400" i="1" dirty="0" smtClean="0">
                <a:latin typeface="+mn-lt"/>
                <a:cs typeface="Courier New" pitchFamily="49" charset="0"/>
              </a:rPr>
              <a:t>W</a:t>
            </a:r>
            <a:r>
              <a:rPr lang="en-US" altLang="en-US" sz="2400" dirty="0" smtClean="0">
                <a:latin typeface="+mn-lt"/>
                <a:cs typeface="Courier New" pitchFamily="49" charset="0"/>
              </a:rPr>
              <a:t> </a:t>
            </a:r>
            <a:r>
              <a:rPr lang="en-US" altLang="en-US" sz="2400" dirty="0" smtClean="0">
                <a:latin typeface="+mn-lt"/>
                <a:cs typeface="Courier New" pitchFamily="49" charset="0"/>
              </a:rPr>
              <a:t>= </a:t>
            </a:r>
            <a:r>
              <a:rPr lang="en-US" altLang="en-US" sz="2400" dirty="0" smtClean="0">
                <a:latin typeface="+mn-lt"/>
                <a:cs typeface="Courier New" pitchFamily="49" charset="0"/>
                <a:sym typeface="Symbol" pitchFamily="18" charset="2"/>
              </a:rPr>
              <a:t>(25)(15)</a:t>
            </a:r>
            <a:r>
              <a:rPr lang="en-US" altLang="en-US" sz="2400" baseline="-25000" dirty="0" smtClean="0">
                <a:latin typeface="+mn-lt"/>
                <a:cs typeface="Courier New" pitchFamily="49" charset="0"/>
                <a:sym typeface="Symbol" pitchFamily="18" charset="2"/>
              </a:rPr>
              <a:t> </a:t>
            </a:r>
            <a:r>
              <a:rPr lang="en-US" altLang="en-US" sz="2400" dirty="0" smtClean="0">
                <a:latin typeface="+mn-lt"/>
                <a:cs typeface="Courier New" pitchFamily="49" charset="0"/>
                <a:sym typeface="Symbol" pitchFamily="18" charset="2"/>
              </a:rPr>
              <a:t>cos</a:t>
            </a:r>
            <a:r>
              <a:rPr lang="en-US" altLang="en-US" sz="2400" baseline="-25000" dirty="0" smtClean="0">
                <a:latin typeface="+mn-lt"/>
                <a:cs typeface="Courier New" pitchFamily="49" charset="0"/>
                <a:sym typeface="Symbol" pitchFamily="18" charset="2"/>
              </a:rPr>
              <a:t> </a:t>
            </a:r>
            <a:r>
              <a:rPr lang="en-US" altLang="en-US" sz="2400" dirty="0" smtClean="0">
                <a:latin typeface="+mn-lt"/>
                <a:cs typeface="Courier New" pitchFamily="49" charset="0"/>
                <a:sym typeface="Symbol" pitchFamily="18" charset="2"/>
              </a:rPr>
              <a:t>180° = - 380 J.</a:t>
            </a:r>
          </a:p>
          <a:p>
            <a:pPr eaLnBrk="1" hangingPunct="1">
              <a:spcBef>
                <a:spcPts val="300"/>
              </a:spcBef>
              <a:buFont typeface="Symbol" pitchFamily="18" charset="2"/>
              <a:buNone/>
              <a:defRPr/>
            </a:pPr>
            <a:r>
              <a:rPr lang="en-US" altLang="en-US" sz="2400" dirty="0" smtClean="0">
                <a:latin typeface="+mn-lt"/>
                <a:cs typeface="Courier New" pitchFamily="49" charset="0"/>
              </a:rPr>
              <a:t> (c) </a:t>
            </a:r>
            <a:r>
              <a:rPr lang="en-US" altLang="en-US" sz="2400" baseline="-25000" dirty="0" smtClean="0">
                <a:latin typeface="+mn-lt"/>
                <a:cs typeface="Courier New" pitchFamily="49" charset="0"/>
              </a:rPr>
              <a:t> </a:t>
            </a:r>
            <a:r>
              <a:rPr lang="en-US" altLang="en-US" sz="2400" baseline="-25000" dirty="0" smtClean="0">
                <a:latin typeface="+mn-lt"/>
                <a:cs typeface="Courier New" pitchFamily="49" charset="0"/>
              </a:rPr>
              <a:t>	</a:t>
            </a:r>
            <a:r>
              <a:rPr lang="en-US" altLang="en-US" sz="2400" i="1" dirty="0" smtClean="0">
                <a:latin typeface="+mn-lt"/>
                <a:cs typeface="Courier New" pitchFamily="49" charset="0"/>
              </a:rPr>
              <a:t>W</a:t>
            </a:r>
            <a:r>
              <a:rPr lang="en-US" altLang="en-US" sz="2400" dirty="0" smtClean="0">
                <a:latin typeface="+mn-lt"/>
                <a:cs typeface="Courier New" pitchFamily="49" charset="0"/>
              </a:rPr>
              <a:t> </a:t>
            </a:r>
            <a:r>
              <a:rPr lang="en-US" altLang="en-US" sz="2400" dirty="0" smtClean="0">
                <a:latin typeface="+mn-lt"/>
                <a:cs typeface="Courier New" pitchFamily="49" charset="0"/>
              </a:rPr>
              <a:t>= </a:t>
            </a:r>
            <a:r>
              <a:rPr lang="en-US" altLang="en-US" sz="2400" dirty="0" smtClean="0">
                <a:latin typeface="+mn-lt"/>
                <a:cs typeface="Courier New" pitchFamily="49" charset="0"/>
                <a:sym typeface="Symbol" pitchFamily="18" charset="2"/>
              </a:rPr>
              <a:t>(25)(15)</a:t>
            </a:r>
            <a:r>
              <a:rPr lang="en-US" altLang="en-US" sz="2400" baseline="-25000" dirty="0" smtClean="0">
                <a:latin typeface="+mn-lt"/>
                <a:cs typeface="Courier New" pitchFamily="49" charset="0"/>
                <a:sym typeface="Symbol" pitchFamily="18" charset="2"/>
              </a:rPr>
              <a:t> </a:t>
            </a:r>
            <a:r>
              <a:rPr lang="en-US" altLang="en-US" sz="2400" dirty="0" smtClean="0">
                <a:latin typeface="+mn-lt"/>
                <a:cs typeface="Courier New" pitchFamily="49" charset="0"/>
                <a:sym typeface="Symbol" pitchFamily="18" charset="2"/>
              </a:rPr>
              <a:t>cos</a:t>
            </a:r>
            <a:r>
              <a:rPr lang="en-US" altLang="en-US" sz="2400" baseline="-25000" dirty="0" smtClean="0">
                <a:latin typeface="+mn-lt"/>
                <a:cs typeface="Courier New" pitchFamily="49" charset="0"/>
                <a:sym typeface="Symbol" pitchFamily="18" charset="2"/>
              </a:rPr>
              <a:t> </a:t>
            </a:r>
            <a:r>
              <a:rPr lang="en-US" altLang="en-US" sz="2400" dirty="0" smtClean="0">
                <a:latin typeface="+mn-lt"/>
                <a:cs typeface="Courier New" pitchFamily="49" charset="0"/>
                <a:sym typeface="Symbol" pitchFamily="18" charset="2"/>
              </a:rPr>
              <a:t>30° = 320 J.</a:t>
            </a:r>
          </a:p>
        </p:txBody>
      </p:sp>
      <p:sp>
        <p:nvSpPr>
          <p:cNvPr id="413723" name="Rectangle 27"/>
          <p:cNvSpPr>
            <a:spLocks noChangeArrowheads="1"/>
          </p:cNvSpPr>
          <p:nvPr/>
        </p:nvSpPr>
        <p:spPr bwMode="auto">
          <a:xfrm>
            <a:off x="685800" y="6065838"/>
            <a:ext cx="7758113" cy="796925"/>
          </a:xfrm>
          <a:prstGeom prst="rect">
            <a:avLst/>
          </a:prstGeom>
          <a:solidFill>
            <a:srgbClr val="FFCCCC"/>
          </a:solidFill>
          <a:ln>
            <a:noFill/>
          </a:ln>
          <a:effectLst/>
          <a:extLst/>
        </p:spPr>
        <p:txBody>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spcBef>
                <a:spcPts val="0"/>
              </a:spcBef>
              <a:defRPr/>
            </a:pPr>
            <a:r>
              <a:rPr lang="en-US" altLang="en-US" sz="2400" b="1" i="1" dirty="0" smtClean="0">
                <a:latin typeface="+mn-lt"/>
              </a:rPr>
              <a:t>FYI  </a:t>
            </a:r>
            <a:r>
              <a:rPr lang="en-US" altLang="en-US" sz="2400" b="1" dirty="0" smtClean="0">
                <a:latin typeface="+mn-lt"/>
                <a:sym typeface="Symbol" pitchFamily="18" charset="2"/>
              </a:rPr>
              <a:t></a:t>
            </a:r>
            <a:r>
              <a:rPr lang="en-US" altLang="en-US" sz="2400" dirty="0" smtClean="0">
                <a:latin typeface="+mn-lt"/>
              </a:rPr>
              <a:t>Work can be negative.</a:t>
            </a:r>
          </a:p>
          <a:p>
            <a:pPr eaLnBrk="1" hangingPunct="1">
              <a:spcBef>
                <a:spcPts val="0"/>
              </a:spcBef>
              <a:defRPr/>
            </a:pPr>
            <a:r>
              <a:rPr lang="en-US" altLang="en-US" sz="2400" b="1" dirty="0" smtClean="0">
                <a:latin typeface="+mn-lt"/>
                <a:sym typeface="Symbol" pitchFamily="18" charset="2"/>
              </a:rPr>
              <a:t></a:t>
            </a:r>
            <a:r>
              <a:rPr lang="en-US" altLang="en-US" sz="2400" i="1" dirty="0" smtClean="0">
                <a:latin typeface="+mn-lt"/>
                <a:sym typeface="Symbol" pitchFamily="18" charset="2"/>
              </a:rPr>
              <a:t>F</a:t>
            </a:r>
            <a:r>
              <a:rPr lang="en-US" altLang="en-US" sz="2400" dirty="0" smtClean="0">
                <a:latin typeface="+mn-lt"/>
                <a:sym typeface="Symbol" pitchFamily="18" charset="2"/>
              </a:rPr>
              <a:t> and the </a:t>
            </a:r>
            <a:r>
              <a:rPr lang="en-US" altLang="en-US" sz="2400" i="1" dirty="0" smtClean="0">
                <a:latin typeface="+mn-lt"/>
                <a:sym typeface="Symbol" pitchFamily="18" charset="2"/>
              </a:rPr>
              <a:t>s</a:t>
            </a:r>
            <a:r>
              <a:rPr lang="en-US" altLang="en-US" sz="2400" dirty="0" smtClean="0">
                <a:latin typeface="+mn-lt"/>
                <a:sym typeface="Symbol" pitchFamily="18" charset="2"/>
              </a:rPr>
              <a:t> are the </a:t>
            </a:r>
            <a:r>
              <a:rPr lang="en-US" altLang="en-US" sz="2400" u="sng" dirty="0" smtClean="0">
                <a:latin typeface="+mn-lt"/>
                <a:sym typeface="Symbol" pitchFamily="18" charset="2"/>
              </a:rPr>
              <a:t>magnitudes</a:t>
            </a:r>
            <a:r>
              <a:rPr lang="en-US" altLang="en-US" sz="2400" dirty="0" smtClean="0">
                <a:latin typeface="+mn-lt"/>
                <a:sym typeface="Symbol" pitchFamily="18" charset="2"/>
              </a:rPr>
              <a:t> of </a:t>
            </a:r>
            <a:r>
              <a:rPr lang="en-US" altLang="en-US" sz="2400" b="1" dirty="0" smtClean="0">
                <a:latin typeface="+mn-lt"/>
                <a:sym typeface="Symbol" pitchFamily="18" charset="2"/>
              </a:rPr>
              <a:t>F</a:t>
            </a:r>
            <a:r>
              <a:rPr lang="en-US" altLang="en-US" sz="2400" dirty="0" smtClean="0">
                <a:latin typeface="+mn-lt"/>
                <a:sym typeface="Symbol" pitchFamily="18" charset="2"/>
              </a:rPr>
              <a:t> and </a:t>
            </a:r>
            <a:r>
              <a:rPr lang="en-US" altLang="en-US" sz="2400" b="1" dirty="0" smtClean="0">
                <a:latin typeface="+mn-lt"/>
                <a:sym typeface="Symbol" pitchFamily="18" charset="2"/>
              </a:rPr>
              <a:t>s</a:t>
            </a:r>
            <a:r>
              <a:rPr lang="en-US" altLang="en-US" sz="2400" dirty="0" smtClean="0">
                <a:latin typeface="+mn-lt"/>
                <a:sym typeface="Symbol" pitchFamily="18" charset="2"/>
              </a:rPr>
              <a:t>.</a:t>
            </a:r>
          </a:p>
        </p:txBody>
      </p:sp>
      <p:grpSp>
        <p:nvGrpSpPr>
          <p:cNvPr id="2" name="Group 12"/>
          <p:cNvGrpSpPr>
            <a:grpSpLocks/>
          </p:cNvGrpSpPr>
          <p:nvPr/>
        </p:nvGrpSpPr>
        <p:grpSpPr bwMode="auto">
          <a:xfrm>
            <a:off x="819150" y="1970088"/>
            <a:ext cx="7464425" cy="1176337"/>
            <a:chOff x="819150" y="3314700"/>
            <a:chExt cx="7464425" cy="1176655"/>
          </a:xfrm>
        </p:grpSpPr>
        <p:sp>
          <p:nvSpPr>
            <p:cNvPr id="14" name="Rectangle 25"/>
            <p:cNvSpPr>
              <a:spLocks noChangeArrowheads="1"/>
            </p:cNvSpPr>
            <p:nvPr/>
          </p:nvSpPr>
          <p:spPr bwMode="auto">
            <a:xfrm>
              <a:off x="955675" y="3324228"/>
              <a:ext cx="2346325" cy="320762"/>
            </a:xfrm>
            <a:prstGeom prst="rect">
              <a:avLst/>
            </a:prstGeom>
            <a:noFill/>
            <a:ln>
              <a:noFill/>
            </a:ln>
            <a:effectLst/>
            <a:extLst/>
          </p:spPr>
          <p:txBody>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lnSpc>
                  <a:spcPct val="90000"/>
                </a:lnSpc>
                <a:spcBef>
                  <a:spcPct val="20000"/>
                </a:spcBef>
                <a:defRPr/>
              </a:pPr>
              <a:r>
                <a:rPr lang="en-US" altLang="en-US" sz="2400" i="1" smtClean="0">
                  <a:latin typeface="+mn-lt"/>
                  <a:cs typeface="Courier New" pitchFamily="49" charset="0"/>
                </a:rPr>
                <a:t>W</a:t>
              </a:r>
              <a:r>
                <a:rPr lang="en-US" altLang="en-US" sz="2400" smtClean="0">
                  <a:latin typeface="+mn-lt"/>
                  <a:cs typeface="Courier New" pitchFamily="49" charset="0"/>
                </a:rPr>
                <a:t> = </a:t>
              </a:r>
              <a:r>
                <a:rPr lang="en-US" altLang="en-US" sz="2400" i="1" smtClean="0">
                  <a:latin typeface="+mn-lt"/>
                  <a:cs typeface="Courier New" pitchFamily="49" charset="0"/>
                  <a:sym typeface="Symbol" pitchFamily="18" charset="2"/>
                </a:rPr>
                <a:t>Fs</a:t>
              </a:r>
              <a:r>
                <a:rPr lang="en-US" altLang="en-US" sz="2400" i="1" baseline="-25000" smtClean="0">
                  <a:latin typeface="+mn-lt"/>
                  <a:cs typeface="Courier New" pitchFamily="49" charset="0"/>
                  <a:sym typeface="Symbol" pitchFamily="18" charset="2"/>
                </a:rPr>
                <a:t> </a:t>
              </a:r>
              <a:r>
                <a:rPr lang="en-US" altLang="en-US" sz="2400" smtClean="0">
                  <a:latin typeface="+mn-lt"/>
                  <a:cs typeface="Courier New" pitchFamily="49" charset="0"/>
                  <a:sym typeface="Symbol" pitchFamily="18" charset="2"/>
                </a:rPr>
                <a:t>cos</a:t>
              </a:r>
              <a:r>
                <a:rPr lang="en-US" altLang="en-US" sz="2400" baseline="-25000" smtClean="0">
                  <a:latin typeface="+mn-lt"/>
                  <a:cs typeface="Courier New" pitchFamily="49" charset="0"/>
                  <a:sym typeface="Symbol" pitchFamily="18" charset="2"/>
                </a:rPr>
                <a:t> </a:t>
              </a:r>
              <a:r>
                <a:rPr lang="en-US" altLang="en-US" sz="2400" i="1" smtClean="0">
                  <a:latin typeface="+mn-lt"/>
                  <a:cs typeface="Courier New" pitchFamily="49" charset="0"/>
                  <a:sym typeface="Symbol" pitchFamily="18" charset="2"/>
                </a:rPr>
                <a:t></a:t>
              </a:r>
              <a:endParaRPr lang="en-US" altLang="en-US" sz="2400" i="1" smtClean="0">
                <a:latin typeface="+mn-lt"/>
                <a:sym typeface="Symbol" pitchFamily="18" charset="2"/>
              </a:endParaRPr>
            </a:p>
          </p:txBody>
        </p:sp>
        <p:sp>
          <p:nvSpPr>
            <p:cNvPr id="15" name="Text Box 26"/>
            <p:cNvSpPr txBox="1">
              <a:spLocks noChangeArrowheads="1"/>
            </p:cNvSpPr>
            <p:nvPr/>
          </p:nvSpPr>
          <p:spPr bwMode="auto">
            <a:xfrm>
              <a:off x="3822700" y="3314700"/>
              <a:ext cx="4460875" cy="830486"/>
            </a:xfrm>
            <a:prstGeom prst="rect">
              <a:avLst/>
            </a:prstGeom>
            <a:solidFill>
              <a:srgbClr val="FF0000"/>
            </a:solidFill>
            <a:ln>
              <a:noFill/>
            </a:ln>
            <a:effectLs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algn="ctr" eaLnBrk="1" hangingPunct="1">
                <a:spcBef>
                  <a:spcPct val="50000"/>
                </a:spcBef>
                <a:defRPr/>
              </a:pPr>
              <a:r>
                <a:rPr lang="en-US" altLang="en-US" sz="2400" dirty="0" smtClean="0">
                  <a:solidFill>
                    <a:schemeClr val="bg1"/>
                  </a:solidFill>
                  <a:latin typeface="+mn-lt"/>
                </a:rPr>
                <a:t>work done by a constant force not parallel to displacement</a:t>
              </a:r>
            </a:p>
          </p:txBody>
        </p:sp>
        <p:sp>
          <p:nvSpPr>
            <p:cNvPr id="16" name="Rectangle 27"/>
            <p:cNvSpPr>
              <a:spLocks noChangeArrowheads="1"/>
            </p:cNvSpPr>
            <p:nvPr/>
          </p:nvSpPr>
          <p:spPr bwMode="auto">
            <a:xfrm>
              <a:off x="819150" y="3317876"/>
              <a:ext cx="7462838" cy="1162364"/>
            </a:xfrm>
            <a:prstGeom prst="rect">
              <a:avLst/>
            </a:prstGeom>
            <a:noFill/>
            <a:ln w="12700">
              <a:solidFill>
                <a:schemeClr val="tx1"/>
              </a:solidFill>
              <a:miter lim="800000"/>
              <a:headEnd/>
              <a:tailEnd/>
            </a:ln>
            <a:effectLs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defRPr/>
              </a:pPr>
              <a:endParaRPr lang="en-US" altLang="en-US" sz="2400" smtClean="0">
                <a:latin typeface="+mn-lt"/>
              </a:endParaRPr>
            </a:p>
          </p:txBody>
        </p:sp>
        <p:sp>
          <p:nvSpPr>
            <p:cNvPr id="17" name="Rectangle 28"/>
            <p:cNvSpPr>
              <a:spLocks noChangeArrowheads="1"/>
            </p:cNvSpPr>
            <p:nvPr/>
          </p:nvSpPr>
          <p:spPr bwMode="auto">
            <a:xfrm>
              <a:off x="1077913" y="4110252"/>
              <a:ext cx="7146925" cy="381103"/>
            </a:xfrm>
            <a:prstGeom prst="rect">
              <a:avLst/>
            </a:prstGeom>
            <a:noFill/>
            <a:ln>
              <a:noFill/>
            </a:ln>
            <a:effectLst/>
            <a:extLst/>
          </p:spPr>
          <p:txBody>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algn="r" eaLnBrk="1" hangingPunct="1">
                <a:lnSpc>
                  <a:spcPct val="90000"/>
                </a:lnSpc>
                <a:spcBef>
                  <a:spcPct val="20000"/>
                </a:spcBef>
                <a:defRPr/>
              </a:pPr>
              <a:r>
                <a:rPr lang="en-US" altLang="en-US" sz="2400" dirty="0" smtClean="0">
                  <a:solidFill>
                    <a:schemeClr val="accent2"/>
                  </a:solidFill>
                  <a:latin typeface="+mn-lt"/>
                  <a:cs typeface="Courier New" pitchFamily="49" charset="0"/>
                </a:rPr>
                <a:t>Where</a:t>
              </a:r>
              <a:r>
                <a:rPr lang="en-US" altLang="en-US" sz="2400" baseline="-25000" dirty="0" smtClean="0">
                  <a:solidFill>
                    <a:schemeClr val="accent2"/>
                  </a:solidFill>
                  <a:latin typeface="+mn-lt"/>
                  <a:cs typeface="Courier New" pitchFamily="49" charset="0"/>
                  <a:sym typeface="Symbol" pitchFamily="18" charset="2"/>
                </a:rPr>
                <a:t> </a:t>
              </a:r>
              <a:r>
                <a:rPr lang="en-US" altLang="en-US" sz="2400" i="1" dirty="0" smtClean="0">
                  <a:solidFill>
                    <a:schemeClr val="accent2"/>
                  </a:solidFill>
                  <a:latin typeface="+mn-lt"/>
                  <a:cs typeface="Courier New" pitchFamily="49" charset="0"/>
                  <a:sym typeface="Symbol" pitchFamily="18" charset="2"/>
                </a:rPr>
                <a:t></a:t>
              </a:r>
              <a:r>
                <a:rPr lang="en-US" altLang="en-US" sz="2400" dirty="0" smtClean="0">
                  <a:solidFill>
                    <a:schemeClr val="accent2"/>
                  </a:solidFill>
                  <a:latin typeface="+mn-lt"/>
                  <a:cs typeface="Courier New" pitchFamily="49" charset="0"/>
                  <a:sym typeface="Symbol" pitchFamily="18" charset="2"/>
                </a:rPr>
                <a:t> is the angle between </a:t>
              </a:r>
              <a:r>
                <a:rPr lang="en-US" altLang="en-US" sz="2400" b="1" dirty="0" smtClean="0">
                  <a:solidFill>
                    <a:schemeClr val="accent2"/>
                  </a:solidFill>
                  <a:latin typeface="+mn-lt"/>
                  <a:cs typeface="Courier New" pitchFamily="49" charset="0"/>
                  <a:sym typeface="Symbol" pitchFamily="18" charset="2"/>
                </a:rPr>
                <a:t>F</a:t>
              </a:r>
              <a:r>
                <a:rPr lang="en-US" altLang="en-US" sz="2400" dirty="0" smtClean="0">
                  <a:solidFill>
                    <a:schemeClr val="accent2"/>
                  </a:solidFill>
                  <a:latin typeface="+mn-lt"/>
                  <a:cs typeface="Courier New" pitchFamily="49" charset="0"/>
                  <a:sym typeface="Symbol" pitchFamily="18" charset="2"/>
                </a:rPr>
                <a:t> and </a:t>
              </a:r>
              <a:r>
                <a:rPr lang="en-US" altLang="en-US" sz="2400" b="1" dirty="0" smtClean="0">
                  <a:solidFill>
                    <a:schemeClr val="accent2"/>
                  </a:solidFill>
                  <a:latin typeface="+mn-lt"/>
                  <a:cs typeface="Courier New" pitchFamily="49" charset="0"/>
                  <a:sym typeface="Symbol" pitchFamily="18" charset="2"/>
                </a:rPr>
                <a:t>s</a:t>
              </a:r>
              <a:r>
                <a:rPr lang="en-US" altLang="en-US" sz="2400" dirty="0" smtClean="0">
                  <a:solidFill>
                    <a:schemeClr val="accent2"/>
                  </a:solidFill>
                  <a:latin typeface="+mn-lt"/>
                  <a:cs typeface="Courier New" pitchFamily="49" charset="0"/>
                  <a:sym typeface="Symbol" pitchFamily="18" charset="2"/>
                </a:rPr>
                <a:t>.</a:t>
              </a:r>
              <a:endParaRPr lang="en-US" altLang="en-US" sz="2400" i="1" dirty="0" smtClean="0">
                <a:solidFill>
                  <a:schemeClr val="accent2"/>
                </a:solidFill>
                <a:latin typeface="+mn-lt"/>
                <a:sym typeface="Symbol" pitchFamily="18" charset="2"/>
              </a:endParaRPr>
            </a:p>
          </p:txBody>
        </p:sp>
      </p:gr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ntr" presetSubtype="4" fill="hold" nodeType="clickEffect">
                                  <p:stCondLst>
                                    <p:cond delay="0"/>
                                  </p:stCondLst>
                                  <p:childTnLst>
                                    <p:set>
                                      <p:cBhvr>
                                        <p:cTn id="13" dur="1" fill="hold">
                                          <p:stCondLst>
                                            <p:cond delay="0"/>
                                          </p:stCondLst>
                                        </p:cTn>
                                        <p:tgtEl>
                                          <p:spTgt spid="413722">
                                            <p:txEl>
                                              <p:pRg st="0" end="0"/>
                                            </p:txEl>
                                          </p:spTgt>
                                        </p:tgtEl>
                                        <p:attrNameLst>
                                          <p:attrName>style.visibility</p:attrName>
                                        </p:attrNameLst>
                                      </p:cBhvr>
                                      <p:to>
                                        <p:strVal val="visible"/>
                                      </p:to>
                                    </p:set>
                                    <p:anim calcmode="lin" valueType="num">
                                      <p:cBhvr additive="base">
                                        <p:cTn id="14" dur="500" fill="hold"/>
                                        <p:tgtEl>
                                          <p:spTgt spid="413722">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413722">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4" name="arrow.wav"/>
                                        </p:tgtEl>
                                      </p:cMediaNode>
                                    </p:audio>
                                  </p:subTnLst>
                                </p:cTn>
                              </p:par>
                            </p:childTnLst>
                          </p:cTn>
                        </p:par>
                      </p:childTnLst>
                    </p:cTn>
                  </p:par>
                  <p:par>
                    <p:cTn id="16" fill="hold" nodeType="clickPar">
                      <p:stCondLst>
                        <p:cond delay="indefinite"/>
                      </p:stCondLst>
                      <p:childTnLst>
                        <p:par>
                          <p:cTn id="17" fill="hold" nodeType="withGroup">
                            <p:stCondLst>
                              <p:cond delay="0"/>
                            </p:stCondLst>
                            <p:childTnLst>
                              <p:par>
                                <p:cTn id="18" presetID="2" presetClass="entr" presetSubtype="4" fill="hold" nodeType="clickEffect">
                                  <p:stCondLst>
                                    <p:cond delay="0"/>
                                  </p:stCondLst>
                                  <p:childTnLst>
                                    <p:set>
                                      <p:cBhvr>
                                        <p:cTn id="19" dur="1" fill="hold">
                                          <p:stCondLst>
                                            <p:cond delay="0"/>
                                          </p:stCondLst>
                                        </p:cTn>
                                        <p:tgtEl>
                                          <p:spTgt spid="413722">
                                            <p:txEl>
                                              <p:pRg st="1" end="1"/>
                                            </p:txEl>
                                          </p:spTgt>
                                        </p:tgtEl>
                                        <p:attrNameLst>
                                          <p:attrName>style.visibility</p:attrName>
                                        </p:attrNameLst>
                                      </p:cBhvr>
                                      <p:to>
                                        <p:strVal val="visible"/>
                                      </p:to>
                                    </p:set>
                                    <p:anim calcmode="lin" valueType="num">
                                      <p:cBhvr additive="base">
                                        <p:cTn id="20" dur="500" fill="hold"/>
                                        <p:tgtEl>
                                          <p:spTgt spid="413722">
                                            <p:txEl>
                                              <p:pRg st="1" end="1"/>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41372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8"/>
                                            </p:cond>
                                          </p:stCondLst>
                                          <p:endCondLst>
                                            <p:cond evt="onStopAudio" delay="0">
                                              <p:tgtEl>
                                                <p:sldTgt/>
                                              </p:tgtEl>
                                            </p:cond>
                                          </p:endCondLst>
                                        </p:cTn>
                                        <p:tgtEl>
                                          <p:sndTgt r:embed="rId4" name="arrow.wav"/>
                                        </p:tgtEl>
                                      </p:cMediaNode>
                                    </p:audio>
                                  </p:subTnLst>
                                </p:cTn>
                              </p:par>
                            </p:childTnLst>
                          </p:cTn>
                        </p:par>
                      </p:childTnLst>
                    </p:cTn>
                  </p:par>
                  <p:par>
                    <p:cTn id="22" fill="hold" nodeType="clickPar">
                      <p:stCondLst>
                        <p:cond delay="indefinite"/>
                      </p:stCondLst>
                      <p:childTnLst>
                        <p:par>
                          <p:cTn id="23" fill="hold" nodeType="withGroup">
                            <p:stCondLst>
                              <p:cond delay="0"/>
                            </p:stCondLst>
                            <p:childTnLst>
                              <p:par>
                                <p:cTn id="24" presetID="2" presetClass="entr" presetSubtype="4" fill="hold" nodeType="clickEffect">
                                  <p:stCondLst>
                                    <p:cond delay="0"/>
                                  </p:stCondLst>
                                  <p:childTnLst>
                                    <p:set>
                                      <p:cBhvr>
                                        <p:cTn id="25" dur="1" fill="hold">
                                          <p:stCondLst>
                                            <p:cond delay="0"/>
                                          </p:stCondLst>
                                        </p:cTn>
                                        <p:tgtEl>
                                          <p:spTgt spid="413722">
                                            <p:txEl>
                                              <p:pRg st="2" end="2"/>
                                            </p:txEl>
                                          </p:spTgt>
                                        </p:tgtEl>
                                        <p:attrNameLst>
                                          <p:attrName>style.visibility</p:attrName>
                                        </p:attrNameLst>
                                      </p:cBhvr>
                                      <p:to>
                                        <p:strVal val="visible"/>
                                      </p:to>
                                    </p:set>
                                    <p:anim calcmode="lin" valueType="num">
                                      <p:cBhvr additive="base">
                                        <p:cTn id="26" dur="500" fill="hold"/>
                                        <p:tgtEl>
                                          <p:spTgt spid="413722">
                                            <p:txEl>
                                              <p:pRg st="2" end="2"/>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413722">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4"/>
                                            </p:cond>
                                          </p:stCondLst>
                                          <p:endCondLst>
                                            <p:cond evt="onStopAudio" delay="0">
                                              <p:tgtEl>
                                                <p:sldTgt/>
                                              </p:tgtEl>
                                            </p:cond>
                                          </p:endCondLst>
                                        </p:cTn>
                                        <p:tgtEl>
                                          <p:sndTgt r:embed="rId4" name="arrow.wav"/>
                                        </p:tgtEl>
                                      </p:cMediaNode>
                                    </p:audio>
                                  </p:subTnLst>
                                </p:cTn>
                              </p:par>
                            </p:childTnLst>
                          </p:cTn>
                        </p:par>
                      </p:childTnLst>
                    </p:cTn>
                  </p:par>
                  <p:par>
                    <p:cTn id="28" fill="hold" nodeType="clickPar">
                      <p:stCondLst>
                        <p:cond delay="indefinite"/>
                      </p:stCondLst>
                      <p:childTnLst>
                        <p:par>
                          <p:cTn id="29" fill="hold" nodeType="withGroup">
                            <p:stCondLst>
                              <p:cond delay="0"/>
                            </p:stCondLst>
                            <p:childTnLst>
                              <p:par>
                                <p:cTn id="30" presetID="2" presetClass="entr" presetSubtype="4" fill="hold" nodeType="clickEffect">
                                  <p:stCondLst>
                                    <p:cond delay="0"/>
                                  </p:stCondLst>
                                  <p:childTnLst>
                                    <p:set>
                                      <p:cBhvr>
                                        <p:cTn id="31" dur="1" fill="hold">
                                          <p:stCondLst>
                                            <p:cond delay="0"/>
                                          </p:stCondLst>
                                        </p:cTn>
                                        <p:tgtEl>
                                          <p:spTgt spid="413722">
                                            <p:txEl>
                                              <p:pRg st="3" end="3"/>
                                            </p:txEl>
                                          </p:spTgt>
                                        </p:tgtEl>
                                        <p:attrNameLst>
                                          <p:attrName>style.visibility</p:attrName>
                                        </p:attrNameLst>
                                      </p:cBhvr>
                                      <p:to>
                                        <p:strVal val="visible"/>
                                      </p:to>
                                    </p:set>
                                    <p:anim calcmode="lin" valueType="num">
                                      <p:cBhvr additive="base">
                                        <p:cTn id="32" dur="500" fill="hold"/>
                                        <p:tgtEl>
                                          <p:spTgt spid="413722">
                                            <p:txEl>
                                              <p:pRg st="3" end="3"/>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413722">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0"/>
                                            </p:cond>
                                          </p:stCondLst>
                                          <p:endCondLst>
                                            <p:cond evt="onStopAudio" delay="0">
                                              <p:tgtEl>
                                                <p:sldTgt/>
                                              </p:tgtEl>
                                            </p:cond>
                                          </p:endCondLst>
                                        </p:cTn>
                                        <p:tgtEl>
                                          <p:sndTgt r:embed="rId4" name="arrow.wav"/>
                                        </p:tgtEl>
                                      </p:cMediaNode>
                                    </p:audio>
                                  </p:subTnLst>
                                </p:cTn>
                              </p:par>
                            </p:childTnLst>
                          </p:cTn>
                        </p:par>
                      </p:childTnLst>
                    </p:cTn>
                  </p:par>
                  <p:par>
                    <p:cTn id="34" fill="hold" nodeType="clickPar">
                      <p:stCondLst>
                        <p:cond delay="indefinite"/>
                      </p:stCondLst>
                      <p:childTnLst>
                        <p:par>
                          <p:cTn id="35" fill="hold" nodeType="withGroup">
                            <p:stCondLst>
                              <p:cond delay="0"/>
                            </p:stCondLst>
                            <p:childTnLst>
                              <p:par>
                                <p:cTn id="36" presetID="2" presetClass="entr" presetSubtype="4" fill="hold" nodeType="clickEffect">
                                  <p:stCondLst>
                                    <p:cond delay="0"/>
                                  </p:stCondLst>
                                  <p:childTnLst>
                                    <p:set>
                                      <p:cBhvr>
                                        <p:cTn id="37" dur="1" fill="hold">
                                          <p:stCondLst>
                                            <p:cond delay="0"/>
                                          </p:stCondLst>
                                        </p:cTn>
                                        <p:tgtEl>
                                          <p:spTgt spid="413722">
                                            <p:txEl>
                                              <p:pRg st="4" end="4"/>
                                            </p:txEl>
                                          </p:spTgt>
                                        </p:tgtEl>
                                        <p:attrNameLst>
                                          <p:attrName>style.visibility</p:attrName>
                                        </p:attrNameLst>
                                      </p:cBhvr>
                                      <p:to>
                                        <p:strVal val="visible"/>
                                      </p:to>
                                    </p:set>
                                    <p:anim calcmode="lin" valueType="num">
                                      <p:cBhvr additive="base">
                                        <p:cTn id="38" dur="500" fill="hold"/>
                                        <p:tgtEl>
                                          <p:spTgt spid="413722">
                                            <p:txEl>
                                              <p:pRg st="4" end="4"/>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413722">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6"/>
                                            </p:cond>
                                          </p:stCondLst>
                                          <p:endCondLst>
                                            <p:cond evt="onStopAudio" delay="0">
                                              <p:tgtEl>
                                                <p:sldTgt/>
                                              </p:tgtEl>
                                            </p:cond>
                                          </p:endCondLst>
                                        </p:cTn>
                                        <p:tgtEl>
                                          <p:sndTgt r:embed="rId4" name="arrow.wav"/>
                                        </p:tgtEl>
                                      </p:cMediaNode>
                                    </p:audio>
                                  </p:subTnLst>
                                </p:cTn>
                              </p:par>
                            </p:childTnLst>
                          </p:cTn>
                        </p:par>
                      </p:childTnLst>
                    </p:cTn>
                  </p:par>
                  <p:par>
                    <p:cTn id="40" fill="hold" nodeType="clickPar">
                      <p:stCondLst>
                        <p:cond delay="indefinite"/>
                      </p:stCondLst>
                      <p:childTnLst>
                        <p:par>
                          <p:cTn id="41" fill="hold" nodeType="withGroup">
                            <p:stCondLst>
                              <p:cond delay="0"/>
                            </p:stCondLst>
                            <p:childTnLst>
                              <p:par>
                                <p:cTn id="42" presetID="2" presetClass="entr" presetSubtype="4" fill="hold" nodeType="clickEffect">
                                  <p:stCondLst>
                                    <p:cond delay="0"/>
                                  </p:stCondLst>
                                  <p:childTnLst>
                                    <p:set>
                                      <p:cBhvr>
                                        <p:cTn id="43" dur="1" fill="hold">
                                          <p:stCondLst>
                                            <p:cond delay="0"/>
                                          </p:stCondLst>
                                        </p:cTn>
                                        <p:tgtEl>
                                          <p:spTgt spid="413723">
                                            <p:txEl>
                                              <p:pRg st="0" end="0"/>
                                            </p:txEl>
                                          </p:spTgt>
                                        </p:tgtEl>
                                        <p:attrNameLst>
                                          <p:attrName>style.visibility</p:attrName>
                                        </p:attrNameLst>
                                      </p:cBhvr>
                                      <p:to>
                                        <p:strVal val="visible"/>
                                      </p:to>
                                    </p:set>
                                    <p:anim calcmode="lin" valueType="num">
                                      <p:cBhvr additive="base">
                                        <p:cTn id="44" dur="500" fill="hold"/>
                                        <p:tgtEl>
                                          <p:spTgt spid="413723">
                                            <p:txEl>
                                              <p:pRg st="0" end="0"/>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413723">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2"/>
                                            </p:cond>
                                          </p:stCondLst>
                                          <p:endCondLst>
                                            <p:cond evt="onStopAudio" delay="0">
                                              <p:tgtEl>
                                                <p:sldTgt/>
                                              </p:tgtEl>
                                            </p:cond>
                                          </p:endCondLst>
                                        </p:cTn>
                                        <p:tgtEl>
                                          <p:sndTgt r:embed="rId4" name="arrow.wav"/>
                                        </p:tgtEl>
                                      </p:cMediaNode>
                                    </p:audio>
                                  </p:subTnLst>
                                </p:cTn>
                              </p:par>
                            </p:childTnLst>
                          </p:cTn>
                        </p:par>
                      </p:childTnLst>
                    </p:cTn>
                  </p:par>
                  <p:par>
                    <p:cTn id="46" fill="hold">
                      <p:stCondLst>
                        <p:cond delay="indefinite"/>
                      </p:stCondLst>
                      <p:childTnLst>
                        <p:par>
                          <p:cTn id="47" fill="hold">
                            <p:stCondLst>
                              <p:cond delay="0"/>
                            </p:stCondLst>
                            <p:childTnLst>
                              <p:par>
                                <p:cTn id="48" presetID="2" presetClass="entr" presetSubtype="4" fill="hold" nodeType="clickEffect">
                                  <p:stCondLst>
                                    <p:cond delay="0"/>
                                  </p:stCondLst>
                                  <p:childTnLst>
                                    <p:set>
                                      <p:cBhvr>
                                        <p:cTn id="49" dur="1" fill="hold">
                                          <p:stCondLst>
                                            <p:cond delay="0"/>
                                          </p:stCondLst>
                                        </p:cTn>
                                        <p:tgtEl>
                                          <p:spTgt spid="413723">
                                            <p:txEl>
                                              <p:pRg st="1" end="1"/>
                                            </p:txEl>
                                          </p:spTgt>
                                        </p:tgtEl>
                                        <p:attrNameLst>
                                          <p:attrName>style.visibility</p:attrName>
                                        </p:attrNameLst>
                                      </p:cBhvr>
                                      <p:to>
                                        <p:strVal val="visible"/>
                                      </p:to>
                                    </p:set>
                                    <p:anim calcmode="lin" valueType="num">
                                      <p:cBhvr additive="base">
                                        <p:cTn id="50" dur="500" fill="hold"/>
                                        <p:tgtEl>
                                          <p:spTgt spid="413723">
                                            <p:txEl>
                                              <p:pRg st="1" end="1"/>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413723">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8"/>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5753" name="Rectangle 9"/>
          <p:cNvSpPr>
            <a:spLocks noChangeArrowheads="1"/>
          </p:cNvSpPr>
          <p:nvPr/>
        </p:nvSpPr>
        <p:spPr bwMode="auto">
          <a:xfrm>
            <a:off x="674688" y="2011363"/>
            <a:ext cx="7781925" cy="4846637"/>
          </a:xfrm>
          <a:prstGeom prst="rect">
            <a:avLst/>
          </a:prstGeom>
          <a:solidFill>
            <a:srgbClr val="FFFFCC"/>
          </a:solidFill>
          <a:ln>
            <a:noFill/>
          </a:ln>
          <a:effectLst/>
          <a:extLst/>
        </p:spPr>
        <p:txBody>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spcBef>
                <a:spcPct val="20000"/>
              </a:spcBef>
              <a:defRPr/>
            </a:pPr>
            <a:r>
              <a:rPr lang="en-US" altLang="en-US" sz="2400" dirty="0" smtClean="0">
                <a:latin typeface="+mn-lt"/>
                <a:sym typeface="Symbol" pitchFamily="18" charset="2"/>
              </a:rPr>
              <a:t>EXAMPLE: Find the work done by the brakes in bringing a 730-kg Smart Car to a rest in 80. meters if its starting speed is 32 m/s.</a:t>
            </a:r>
          </a:p>
          <a:p>
            <a:pPr eaLnBrk="1" hangingPunct="1">
              <a:spcBef>
                <a:spcPct val="20000"/>
              </a:spcBef>
              <a:defRPr/>
            </a:pPr>
            <a:endParaRPr lang="en-US" altLang="en-US" sz="2400" dirty="0" smtClean="0">
              <a:latin typeface="+mn-lt"/>
            </a:endParaRPr>
          </a:p>
          <a:p>
            <a:pPr eaLnBrk="1" hangingPunct="1">
              <a:spcBef>
                <a:spcPct val="20000"/>
              </a:spcBef>
              <a:defRPr/>
            </a:pPr>
            <a:endParaRPr lang="en-US" altLang="en-US" sz="2400" dirty="0" smtClean="0">
              <a:latin typeface="+mn-lt"/>
            </a:endParaRPr>
          </a:p>
          <a:p>
            <a:pPr eaLnBrk="1" hangingPunct="1">
              <a:spcBef>
                <a:spcPts val="2400"/>
              </a:spcBef>
              <a:defRPr/>
            </a:pPr>
            <a:r>
              <a:rPr lang="en-US" altLang="en-US" sz="2400" dirty="0" smtClean="0">
                <a:latin typeface="+mn-lt"/>
              </a:rPr>
              <a:t>SOLUTION: </a:t>
            </a:r>
            <a:r>
              <a:rPr lang="en-US" altLang="en-US" sz="2400" b="1" dirty="0" smtClean="0">
                <a:solidFill>
                  <a:srgbClr val="FF0000"/>
                </a:solidFill>
                <a:latin typeface="+mn-lt"/>
                <a:cs typeface="Courier New" pitchFamily="49" charset="0"/>
              </a:rPr>
              <a:t>F</a:t>
            </a:r>
            <a:r>
              <a:rPr lang="en-US" altLang="en-US" sz="2400" dirty="0" smtClean="0">
                <a:latin typeface="+mn-lt"/>
                <a:cs typeface="Courier New" pitchFamily="49" charset="0"/>
              </a:rPr>
              <a:t> and </a:t>
            </a:r>
            <a:r>
              <a:rPr lang="en-US" altLang="en-US" sz="2400" b="1" dirty="0" smtClean="0">
                <a:solidFill>
                  <a:schemeClr val="accent2"/>
                </a:solidFill>
                <a:latin typeface="+mn-lt"/>
                <a:cs typeface="Courier New" pitchFamily="49" charset="0"/>
              </a:rPr>
              <a:t>s</a:t>
            </a:r>
            <a:r>
              <a:rPr lang="en-US" altLang="en-US" sz="2400" dirty="0" smtClean="0">
                <a:latin typeface="+mn-lt"/>
                <a:cs typeface="Courier New" pitchFamily="49" charset="0"/>
              </a:rPr>
              <a:t> are antiparallel</a:t>
            </a:r>
            <a:r>
              <a:rPr lang="en-US" altLang="en-US" sz="2400" dirty="0" smtClean="0">
                <a:latin typeface="+mn-lt"/>
                <a:cs typeface="Courier New" pitchFamily="49" charset="0"/>
                <a:sym typeface="Symbol" pitchFamily="18" charset="2"/>
              </a:rPr>
              <a:t> so </a:t>
            </a:r>
            <a:r>
              <a:rPr lang="en-US" altLang="en-US" sz="2400" i="1" dirty="0" smtClean="0">
                <a:latin typeface="+mn-lt"/>
                <a:cs typeface="Courier New" pitchFamily="49" charset="0"/>
                <a:sym typeface="Symbol" pitchFamily="18" charset="2"/>
              </a:rPr>
              <a:t></a:t>
            </a:r>
            <a:r>
              <a:rPr lang="en-US" altLang="en-US" sz="2400" dirty="0" smtClean="0">
                <a:latin typeface="+mn-lt"/>
                <a:cs typeface="Courier New" pitchFamily="49" charset="0"/>
                <a:sym typeface="Symbol" pitchFamily="18" charset="2"/>
              </a:rPr>
              <a:t> = 180°.</a:t>
            </a:r>
          </a:p>
          <a:p>
            <a:pPr eaLnBrk="1" hangingPunct="1">
              <a:spcBef>
                <a:spcPct val="20000"/>
              </a:spcBef>
              <a:buFont typeface="Symbol" pitchFamily="18" charset="2"/>
              <a:buChar char="·"/>
              <a:defRPr/>
            </a:pPr>
            <a:r>
              <a:rPr lang="en-US" altLang="en-US" sz="2400" dirty="0" smtClean="0">
                <a:latin typeface="+mn-lt"/>
                <a:cs typeface="Courier New" pitchFamily="49" charset="0"/>
                <a:sym typeface="Symbol" pitchFamily="18" charset="2"/>
              </a:rPr>
              <a:t>From</a:t>
            </a:r>
            <a:r>
              <a:rPr lang="en-US" altLang="en-US" sz="2400" i="1" dirty="0" smtClean="0">
                <a:solidFill>
                  <a:srgbClr val="000000"/>
                </a:solidFill>
                <a:latin typeface="Arial"/>
                <a:cs typeface="Courier New" pitchFamily="49" charset="0"/>
                <a:sym typeface="Symbol" pitchFamily="18" charset="2"/>
              </a:rPr>
              <a:t> </a:t>
            </a:r>
            <a:r>
              <a:rPr lang="en-US" altLang="en-US" sz="2400" i="1" dirty="0" smtClean="0">
                <a:solidFill>
                  <a:schemeClr val="accent2"/>
                </a:solidFill>
                <a:latin typeface="Arial"/>
                <a:cs typeface="Courier New" pitchFamily="49" charset="0"/>
                <a:sym typeface="Symbol" pitchFamily="18" charset="2"/>
              </a:rPr>
              <a:t>s</a:t>
            </a:r>
            <a:r>
              <a:rPr lang="en-US" altLang="en-US" sz="2400" dirty="0" smtClean="0">
                <a:solidFill>
                  <a:srgbClr val="000000"/>
                </a:solidFill>
                <a:latin typeface="Arial"/>
                <a:cs typeface="Courier New" pitchFamily="49" charset="0"/>
                <a:sym typeface="Symbol" pitchFamily="18" charset="2"/>
              </a:rPr>
              <a:t> = 80 m and</a:t>
            </a:r>
            <a:r>
              <a:rPr lang="en-US" altLang="en-US" sz="2400" dirty="0" smtClean="0">
                <a:latin typeface="+mn-lt"/>
                <a:cs typeface="Courier New" pitchFamily="49" charset="0"/>
                <a:sym typeface="Symbol" pitchFamily="18" charset="2"/>
              </a:rPr>
              <a:t> </a:t>
            </a:r>
            <a:r>
              <a:rPr lang="en-US" altLang="en-US" sz="2400" i="1" dirty="0" smtClean="0">
                <a:latin typeface="+mn-lt"/>
                <a:cs typeface="Courier New" pitchFamily="49" charset="0"/>
                <a:sym typeface="Symbol" pitchFamily="18" charset="2"/>
              </a:rPr>
              <a:t>v</a:t>
            </a:r>
            <a:r>
              <a:rPr lang="en-US" altLang="en-US" sz="2400" baseline="30000" dirty="0" smtClean="0">
                <a:latin typeface="+mn-lt"/>
                <a:cs typeface="Courier New" pitchFamily="49" charset="0"/>
                <a:sym typeface="Symbol" pitchFamily="18" charset="2"/>
              </a:rPr>
              <a:t>2</a:t>
            </a:r>
            <a:r>
              <a:rPr lang="en-US" altLang="en-US" sz="2400" dirty="0" smtClean="0">
                <a:latin typeface="+mn-lt"/>
                <a:cs typeface="Courier New" pitchFamily="49" charset="0"/>
                <a:sym typeface="Symbol" pitchFamily="18" charset="2"/>
              </a:rPr>
              <a:t> = </a:t>
            </a:r>
            <a:r>
              <a:rPr lang="en-US" altLang="en-US" sz="2400" i="1" dirty="0" smtClean="0">
                <a:latin typeface="+mn-lt"/>
                <a:cs typeface="Courier New" pitchFamily="49" charset="0"/>
                <a:sym typeface="Symbol" pitchFamily="18" charset="2"/>
              </a:rPr>
              <a:t>u</a:t>
            </a:r>
            <a:r>
              <a:rPr lang="en-US" altLang="en-US" sz="2400" baseline="30000" dirty="0" smtClean="0">
                <a:latin typeface="+mn-lt"/>
                <a:cs typeface="Courier New" pitchFamily="49" charset="0"/>
                <a:sym typeface="Symbol" pitchFamily="18" charset="2"/>
              </a:rPr>
              <a:t>2</a:t>
            </a:r>
            <a:r>
              <a:rPr lang="en-US" altLang="en-US" sz="2400" dirty="0" smtClean="0">
                <a:latin typeface="+mn-lt"/>
                <a:cs typeface="Courier New" pitchFamily="49" charset="0"/>
                <a:sym typeface="Symbol" pitchFamily="18" charset="2"/>
              </a:rPr>
              <a:t> + 2</a:t>
            </a:r>
            <a:r>
              <a:rPr lang="en-US" altLang="en-US" sz="2400" i="1" dirty="0" smtClean="0">
                <a:latin typeface="+mn-lt"/>
                <a:cs typeface="Courier New" pitchFamily="49" charset="0"/>
                <a:sym typeface="Symbol" pitchFamily="18" charset="2"/>
              </a:rPr>
              <a:t>a</a:t>
            </a:r>
            <a:r>
              <a:rPr lang="en-US" altLang="en-US" sz="2400" i="1" dirty="0" smtClean="0">
                <a:solidFill>
                  <a:schemeClr val="accent2"/>
                </a:solidFill>
                <a:latin typeface="+mn-lt"/>
                <a:cs typeface="Courier New" pitchFamily="49" charset="0"/>
                <a:sym typeface="Symbol" pitchFamily="18" charset="2"/>
              </a:rPr>
              <a:t>s</a:t>
            </a:r>
            <a:r>
              <a:rPr lang="en-US" altLang="en-US" sz="2400" dirty="0" smtClean="0">
                <a:latin typeface="+mn-lt"/>
                <a:cs typeface="Courier New" pitchFamily="49" charset="0"/>
                <a:sym typeface="Symbol" pitchFamily="18" charset="2"/>
              </a:rPr>
              <a:t> we get</a:t>
            </a:r>
          </a:p>
          <a:p>
            <a:pPr eaLnBrk="1" hangingPunct="1">
              <a:spcBef>
                <a:spcPct val="20000"/>
              </a:spcBef>
              <a:buFont typeface="Symbol" pitchFamily="18" charset="2"/>
              <a:buNone/>
              <a:defRPr/>
            </a:pPr>
            <a:r>
              <a:rPr lang="en-US" altLang="en-US" sz="2400" dirty="0" smtClean="0">
                <a:latin typeface="+mn-lt"/>
                <a:cs typeface="Courier New" pitchFamily="49" charset="0"/>
                <a:sym typeface="Symbol" pitchFamily="18" charset="2"/>
              </a:rPr>
              <a:t>         0</a:t>
            </a:r>
            <a:r>
              <a:rPr lang="en-US" altLang="en-US" sz="2400" baseline="30000" dirty="0" smtClean="0">
                <a:latin typeface="+mn-lt"/>
                <a:cs typeface="Courier New" pitchFamily="49" charset="0"/>
                <a:sym typeface="Symbol" pitchFamily="18" charset="2"/>
              </a:rPr>
              <a:t>2</a:t>
            </a:r>
            <a:r>
              <a:rPr lang="en-US" altLang="en-US" sz="2400" dirty="0" smtClean="0">
                <a:latin typeface="+mn-lt"/>
                <a:cs typeface="Courier New" pitchFamily="49" charset="0"/>
                <a:sym typeface="Symbol" pitchFamily="18" charset="2"/>
              </a:rPr>
              <a:t> = 32</a:t>
            </a:r>
            <a:r>
              <a:rPr lang="en-US" altLang="en-US" sz="2400" baseline="30000" dirty="0" smtClean="0">
                <a:latin typeface="+mn-lt"/>
                <a:cs typeface="Courier New" pitchFamily="49" charset="0"/>
                <a:sym typeface="Symbol" pitchFamily="18" charset="2"/>
              </a:rPr>
              <a:t>2</a:t>
            </a:r>
            <a:r>
              <a:rPr lang="en-US" altLang="en-US" sz="2400" dirty="0" smtClean="0">
                <a:latin typeface="+mn-lt"/>
                <a:cs typeface="Courier New" pitchFamily="49" charset="0"/>
                <a:sym typeface="Symbol" pitchFamily="18" charset="2"/>
              </a:rPr>
              <a:t> + 2</a:t>
            </a:r>
            <a:r>
              <a:rPr lang="en-US" altLang="en-US" sz="2400" i="1" dirty="0" smtClean="0">
                <a:latin typeface="+mn-lt"/>
                <a:cs typeface="Courier New" pitchFamily="49" charset="0"/>
                <a:sym typeface="Symbol" pitchFamily="18" charset="2"/>
              </a:rPr>
              <a:t>a</a:t>
            </a:r>
            <a:r>
              <a:rPr lang="en-US" altLang="en-US" sz="2400" dirty="0" smtClean="0">
                <a:latin typeface="+mn-lt"/>
                <a:cs typeface="Courier New" pitchFamily="49" charset="0"/>
                <a:sym typeface="Symbol" pitchFamily="18" charset="2"/>
              </a:rPr>
              <a:t>(80) so that </a:t>
            </a:r>
            <a:r>
              <a:rPr lang="en-US" altLang="en-US" sz="2400" i="1" dirty="0" smtClean="0">
                <a:latin typeface="+mn-lt"/>
                <a:cs typeface="Courier New" pitchFamily="49" charset="0"/>
                <a:sym typeface="Symbol" pitchFamily="18" charset="2"/>
              </a:rPr>
              <a:t>a</a:t>
            </a:r>
            <a:r>
              <a:rPr lang="en-US" altLang="en-US" sz="2400" dirty="0" smtClean="0">
                <a:latin typeface="+mn-lt"/>
                <a:cs typeface="Courier New" pitchFamily="49" charset="0"/>
                <a:sym typeface="Symbol" pitchFamily="18" charset="2"/>
              </a:rPr>
              <a:t> = -6.4 m</a:t>
            </a:r>
            <a:r>
              <a:rPr lang="en-US" altLang="en-US" sz="2400" baseline="-25000" dirty="0" smtClean="0">
                <a:latin typeface="+mn-lt"/>
                <a:cs typeface="Courier New" pitchFamily="49" charset="0"/>
                <a:sym typeface="Symbol" pitchFamily="18" charset="2"/>
              </a:rPr>
              <a:t> </a:t>
            </a:r>
            <a:r>
              <a:rPr lang="en-US" altLang="en-US" sz="2400" dirty="0" smtClean="0">
                <a:latin typeface="+mn-lt"/>
                <a:cs typeface="Courier New" pitchFamily="49" charset="0"/>
                <a:sym typeface="Symbol" pitchFamily="18" charset="2"/>
              </a:rPr>
              <a:t>s</a:t>
            </a:r>
            <a:r>
              <a:rPr lang="en-US" altLang="en-US" sz="2400" baseline="30000" dirty="0" smtClean="0">
                <a:latin typeface="+mn-lt"/>
                <a:cs typeface="Courier New" pitchFamily="49" charset="0"/>
                <a:sym typeface="Symbol" pitchFamily="18" charset="2"/>
              </a:rPr>
              <a:t>-2</a:t>
            </a:r>
            <a:r>
              <a:rPr lang="en-US" altLang="en-US" sz="2400" dirty="0" smtClean="0">
                <a:latin typeface="+mn-lt"/>
                <a:cs typeface="Courier New" pitchFamily="49" charset="0"/>
                <a:sym typeface="Symbol" pitchFamily="18" charset="2"/>
              </a:rPr>
              <a:t>.</a:t>
            </a:r>
          </a:p>
          <a:p>
            <a:pPr eaLnBrk="1" hangingPunct="1">
              <a:spcBef>
                <a:spcPct val="20000"/>
              </a:spcBef>
              <a:buFont typeface="Symbol" pitchFamily="18" charset="2"/>
              <a:buChar char="·"/>
              <a:defRPr/>
            </a:pPr>
            <a:r>
              <a:rPr lang="en-US" altLang="en-US" sz="2400" dirty="0" smtClean="0">
                <a:latin typeface="+mn-lt"/>
                <a:cs typeface="Courier New" pitchFamily="49" charset="0"/>
                <a:sym typeface="Symbol" pitchFamily="18" charset="2"/>
              </a:rPr>
              <a:t>Then </a:t>
            </a:r>
            <a:r>
              <a:rPr lang="en-US" altLang="en-US" sz="2400" i="1" dirty="0" smtClean="0">
                <a:solidFill>
                  <a:srgbClr val="FF0000"/>
                </a:solidFill>
                <a:latin typeface="+mn-lt"/>
                <a:cs typeface="Courier New" pitchFamily="49" charset="0"/>
                <a:sym typeface="Symbol" pitchFamily="18" charset="2"/>
              </a:rPr>
              <a:t>F</a:t>
            </a:r>
            <a:r>
              <a:rPr lang="en-US" altLang="en-US" sz="2400" dirty="0" smtClean="0">
                <a:latin typeface="+mn-lt"/>
                <a:cs typeface="Courier New" pitchFamily="49" charset="0"/>
                <a:sym typeface="Symbol" pitchFamily="18" charset="2"/>
              </a:rPr>
              <a:t> = </a:t>
            </a:r>
            <a:r>
              <a:rPr lang="en-US" altLang="en-US" sz="2400" i="1" dirty="0" smtClean="0">
                <a:latin typeface="+mn-lt"/>
                <a:cs typeface="Courier New" pitchFamily="49" charset="0"/>
                <a:sym typeface="Symbol" pitchFamily="18" charset="2"/>
              </a:rPr>
              <a:t>ma</a:t>
            </a:r>
            <a:r>
              <a:rPr lang="en-US" altLang="en-US" sz="2400" dirty="0" smtClean="0">
                <a:latin typeface="+mn-lt"/>
                <a:cs typeface="Courier New" pitchFamily="49" charset="0"/>
                <a:sym typeface="Symbol" pitchFamily="18" charset="2"/>
              </a:rPr>
              <a:t> = 730(-6.4) = - 4672 n. |</a:t>
            </a:r>
            <a:r>
              <a:rPr lang="en-US" altLang="en-US" sz="2400" i="1" dirty="0" smtClean="0">
                <a:solidFill>
                  <a:srgbClr val="FF0000"/>
                </a:solidFill>
                <a:latin typeface="+mn-lt"/>
                <a:cs typeface="Courier New" pitchFamily="49" charset="0"/>
                <a:sym typeface="Symbol" pitchFamily="18" charset="2"/>
              </a:rPr>
              <a:t>F</a:t>
            </a:r>
            <a:r>
              <a:rPr lang="en-US" altLang="en-US" sz="2400" dirty="0" smtClean="0">
                <a:latin typeface="+mn-lt"/>
                <a:cs typeface="Courier New" pitchFamily="49" charset="0"/>
                <a:sym typeface="Symbol" pitchFamily="18" charset="2"/>
              </a:rPr>
              <a:t>| = +4672 N.</a:t>
            </a:r>
          </a:p>
          <a:p>
            <a:pPr eaLnBrk="1" hangingPunct="1">
              <a:spcBef>
                <a:spcPct val="20000"/>
              </a:spcBef>
              <a:buFont typeface="Symbol" pitchFamily="18" charset="2"/>
              <a:buChar char="·"/>
              <a:defRPr/>
            </a:pPr>
            <a:r>
              <a:rPr lang="en-US" altLang="en-US" sz="2400" dirty="0" smtClean="0">
                <a:latin typeface="+mn-lt"/>
                <a:cs typeface="Courier New" pitchFamily="49" charset="0"/>
                <a:sym typeface="Symbol" pitchFamily="18" charset="2"/>
              </a:rPr>
              <a:t>Finally, </a:t>
            </a:r>
            <a:r>
              <a:rPr lang="en-US" altLang="en-US" sz="2400" i="1" dirty="0" smtClean="0">
                <a:latin typeface="+mn-lt"/>
                <a:cs typeface="Courier New" pitchFamily="49" charset="0"/>
              </a:rPr>
              <a:t>W</a:t>
            </a:r>
            <a:r>
              <a:rPr lang="en-US" altLang="en-US" sz="2400" dirty="0" smtClean="0">
                <a:latin typeface="+mn-lt"/>
                <a:cs typeface="Courier New" pitchFamily="49" charset="0"/>
              </a:rPr>
              <a:t> = </a:t>
            </a:r>
            <a:r>
              <a:rPr lang="en-US" altLang="en-US" sz="2400" i="1" dirty="0" smtClean="0">
                <a:latin typeface="+mn-lt"/>
                <a:cs typeface="Courier New" pitchFamily="49" charset="0"/>
                <a:sym typeface="Symbol" pitchFamily="18" charset="2"/>
              </a:rPr>
              <a:t>Fs</a:t>
            </a:r>
            <a:r>
              <a:rPr lang="en-US" altLang="en-US" sz="2400" i="1" baseline="-25000" dirty="0" smtClean="0">
                <a:latin typeface="+mn-lt"/>
                <a:cs typeface="Courier New" pitchFamily="49" charset="0"/>
                <a:sym typeface="Symbol" pitchFamily="18" charset="2"/>
              </a:rPr>
              <a:t> </a:t>
            </a:r>
            <a:r>
              <a:rPr lang="en-US" altLang="en-US" sz="2400" dirty="0" smtClean="0">
                <a:latin typeface="+mn-lt"/>
                <a:cs typeface="Courier New" pitchFamily="49" charset="0"/>
                <a:sym typeface="Symbol" pitchFamily="18" charset="2"/>
              </a:rPr>
              <a:t>cos</a:t>
            </a:r>
            <a:r>
              <a:rPr lang="en-US" altLang="en-US" sz="2400" baseline="-25000" dirty="0" smtClean="0">
                <a:latin typeface="+mn-lt"/>
                <a:cs typeface="Courier New" pitchFamily="49" charset="0"/>
                <a:sym typeface="Symbol" pitchFamily="18" charset="2"/>
              </a:rPr>
              <a:t> </a:t>
            </a:r>
            <a:r>
              <a:rPr lang="en-US" altLang="en-US" sz="2400" i="1" dirty="0" smtClean="0">
                <a:latin typeface="+mn-lt"/>
                <a:cs typeface="Courier New" pitchFamily="49" charset="0"/>
                <a:sym typeface="Symbol" pitchFamily="18" charset="2"/>
              </a:rPr>
              <a:t></a:t>
            </a:r>
            <a:r>
              <a:rPr lang="en-US" altLang="en-US" sz="2400" dirty="0" smtClean="0">
                <a:latin typeface="+mn-lt"/>
                <a:cs typeface="Courier New" pitchFamily="49" charset="0"/>
                <a:sym typeface="Symbol" pitchFamily="18" charset="2"/>
              </a:rPr>
              <a:t> </a:t>
            </a:r>
          </a:p>
          <a:p>
            <a:pPr eaLnBrk="1" hangingPunct="1">
              <a:spcBef>
                <a:spcPts val="0"/>
              </a:spcBef>
              <a:buFont typeface="Symbol" pitchFamily="18" charset="2"/>
              <a:buNone/>
              <a:defRPr/>
            </a:pPr>
            <a:r>
              <a:rPr lang="en-US" altLang="en-US" sz="2400" dirty="0" smtClean="0">
                <a:latin typeface="+mn-lt"/>
                <a:cs typeface="Courier New" pitchFamily="49" charset="0"/>
                <a:sym typeface="Symbol" pitchFamily="18" charset="2"/>
              </a:rPr>
              <a:t>                  </a:t>
            </a:r>
            <a:r>
              <a:rPr lang="en-US" altLang="en-US" sz="2400" baseline="-25000" dirty="0" smtClean="0">
                <a:latin typeface="+mn-lt"/>
                <a:cs typeface="Courier New" pitchFamily="49" charset="0"/>
                <a:sym typeface="Symbol" pitchFamily="18" charset="2"/>
              </a:rPr>
              <a:t> </a:t>
            </a:r>
            <a:r>
              <a:rPr lang="en-US" altLang="en-US" sz="2400" dirty="0" smtClean="0">
                <a:latin typeface="+mn-lt"/>
                <a:cs typeface="Courier New" pitchFamily="49" charset="0"/>
                <a:sym typeface="Symbol" pitchFamily="18" charset="2"/>
              </a:rPr>
              <a:t>= (4672)(80)</a:t>
            </a:r>
            <a:r>
              <a:rPr lang="en-US" altLang="en-US" sz="2400" baseline="-25000" dirty="0" smtClean="0">
                <a:latin typeface="+mn-lt"/>
                <a:cs typeface="Courier New" pitchFamily="49" charset="0"/>
                <a:sym typeface="Symbol" pitchFamily="18" charset="2"/>
              </a:rPr>
              <a:t> </a:t>
            </a:r>
            <a:r>
              <a:rPr lang="en-US" altLang="en-US" sz="2400" dirty="0" smtClean="0">
                <a:latin typeface="+mn-lt"/>
                <a:cs typeface="Courier New" pitchFamily="49" charset="0"/>
                <a:sym typeface="Symbol" pitchFamily="18" charset="2"/>
              </a:rPr>
              <a:t>cos</a:t>
            </a:r>
            <a:r>
              <a:rPr lang="en-US" altLang="en-US" sz="2400" baseline="-25000" dirty="0" smtClean="0">
                <a:latin typeface="+mn-lt"/>
                <a:cs typeface="Courier New" pitchFamily="49" charset="0"/>
                <a:sym typeface="Symbol" pitchFamily="18" charset="2"/>
              </a:rPr>
              <a:t> </a:t>
            </a:r>
            <a:r>
              <a:rPr lang="en-US" altLang="en-US" sz="2400" dirty="0" smtClean="0">
                <a:latin typeface="+mn-lt"/>
                <a:cs typeface="Courier New" pitchFamily="49" charset="0"/>
                <a:sym typeface="Symbol" pitchFamily="18" charset="2"/>
              </a:rPr>
              <a:t>180° = - 370000 J.</a:t>
            </a:r>
            <a:endParaRPr lang="en-US" altLang="en-US" sz="2400" dirty="0" smtClean="0">
              <a:latin typeface="+mn-lt"/>
              <a:cs typeface="Courier New" pitchFamily="49" charset="0"/>
            </a:endParaRPr>
          </a:p>
        </p:txBody>
      </p:sp>
      <p:grpSp>
        <p:nvGrpSpPr>
          <p:cNvPr id="2" name="Group 20"/>
          <p:cNvGrpSpPr>
            <a:grpSpLocks/>
          </p:cNvGrpSpPr>
          <p:nvPr/>
        </p:nvGrpSpPr>
        <p:grpSpPr bwMode="auto">
          <a:xfrm>
            <a:off x="2400300" y="3978275"/>
            <a:ext cx="5691188" cy="457200"/>
            <a:chOff x="1144" y="2997"/>
            <a:chExt cx="3585" cy="288"/>
          </a:xfrm>
        </p:grpSpPr>
        <p:sp>
          <p:nvSpPr>
            <p:cNvPr id="15372" name="Line 18"/>
            <p:cNvSpPr>
              <a:spLocks noChangeShapeType="1"/>
            </p:cNvSpPr>
            <p:nvPr/>
          </p:nvSpPr>
          <p:spPr bwMode="auto">
            <a:xfrm>
              <a:off x="1144" y="3024"/>
              <a:ext cx="3585" cy="0"/>
            </a:xfrm>
            <a:prstGeom prst="line">
              <a:avLst/>
            </a:prstGeom>
            <a:noFill/>
            <a:ln w="57150">
              <a:solidFill>
                <a:schemeClr val="accent2"/>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9229" name="Text Box 19"/>
            <p:cNvSpPr txBox="1">
              <a:spLocks noChangeArrowheads="1"/>
            </p:cNvSpPr>
            <p:nvPr/>
          </p:nvSpPr>
          <p:spPr bwMode="auto">
            <a:xfrm>
              <a:off x="2706" y="2997"/>
              <a:ext cx="231" cy="288"/>
            </a:xfrm>
            <a:prstGeom prst="rect">
              <a:avLst/>
            </a:prstGeom>
            <a:noFill/>
            <a:ln>
              <a:noFill/>
            </a:ln>
            <a:effectLs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defRPr/>
              </a:pPr>
              <a:r>
                <a:rPr lang="en-US" altLang="en-US" sz="2400" b="1" dirty="0" smtClean="0">
                  <a:solidFill>
                    <a:schemeClr val="accent2"/>
                  </a:solidFill>
                  <a:latin typeface="+mn-lt"/>
                </a:rPr>
                <a:t>s</a:t>
              </a:r>
            </a:p>
          </p:txBody>
        </p:sp>
      </p:grpSp>
      <p:sp>
        <p:nvSpPr>
          <p:cNvPr id="15364" name="Rectangle 2"/>
          <p:cNvSpPr>
            <a:spLocks noChangeArrowheads="1"/>
          </p:cNvSpPr>
          <p:nvPr/>
        </p:nvSpPr>
        <p:spPr bwMode="auto">
          <a:xfrm>
            <a:off x="685800" y="1549400"/>
            <a:ext cx="7772400" cy="461963"/>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n-US" altLang="en-US" sz="2400" i="1">
                <a:solidFill>
                  <a:srgbClr val="333399"/>
                </a:solidFill>
              </a:rPr>
              <a:t>Determining work done by a force</a:t>
            </a:r>
            <a:endParaRPr lang="en-US" altLang="en-US" sz="2000">
              <a:solidFill>
                <a:srgbClr val="000000"/>
              </a:solidFill>
              <a:latin typeface="Courier New" pitchFamily="49" charset="0"/>
            </a:endParaRPr>
          </a:p>
        </p:txBody>
      </p:sp>
      <p:sp>
        <p:nvSpPr>
          <p:cNvPr id="15365" name="Rectangle 3"/>
          <p:cNvSpPr>
            <a:spLocks noGrp="1" noChangeArrowheads="1"/>
          </p:cNvSpPr>
          <p:nvPr>
            <p:ph type="ctrTitle"/>
          </p:nvPr>
        </p:nvSpPr>
        <p:spPr>
          <a:xfrm>
            <a:off x="685800" y="533400"/>
            <a:ext cx="7772400" cy="896938"/>
          </a:xfrm>
          <a:noFill/>
        </p:spPr>
        <p:txBody>
          <a:bodyPr/>
          <a:lstStyle/>
          <a:p>
            <a:pPr algn="l" eaLnBrk="1" hangingPunct="1"/>
            <a:r>
              <a:rPr lang="en-US" altLang="en-US" sz="2800" b="1" smtClean="0">
                <a:solidFill>
                  <a:srgbClr val="000000"/>
                </a:solidFill>
              </a:rPr>
              <a:t>Topic 2: Mechanics</a:t>
            </a:r>
            <a:br>
              <a:rPr lang="en-US" altLang="en-US" sz="2800" b="1" smtClean="0">
                <a:solidFill>
                  <a:srgbClr val="000000"/>
                </a:solidFill>
              </a:rPr>
            </a:br>
            <a:r>
              <a:rPr lang="en-US" altLang="en-US" sz="2800" smtClean="0">
                <a:solidFill>
                  <a:srgbClr val="000000"/>
                </a:solidFill>
              </a:rPr>
              <a:t>2.3 – Work, energy, and power</a:t>
            </a:r>
            <a:endParaRPr lang="en-US" altLang="en-US" sz="2400" smtClean="0">
              <a:solidFill>
                <a:schemeClr val="tx1"/>
              </a:solidFill>
              <a:latin typeface="Courier New" pitchFamily="49" charset="0"/>
            </a:endParaRPr>
          </a:p>
        </p:txBody>
      </p:sp>
      <p:pic>
        <p:nvPicPr>
          <p:cNvPr id="415756" name="Picture 12" descr="ANd9GcTptwVuvDpYUoZG8_CTp3wMdEU7KykY2d4OJkfcG7LawlZCfHWsTQ"/>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266825" y="3135313"/>
            <a:ext cx="1249363"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5757" name="Line 13"/>
          <p:cNvSpPr>
            <a:spLocks noChangeShapeType="1"/>
          </p:cNvSpPr>
          <p:nvPr/>
        </p:nvSpPr>
        <p:spPr bwMode="auto">
          <a:xfrm>
            <a:off x="666750" y="3890963"/>
            <a:ext cx="7772400" cy="0"/>
          </a:xfrm>
          <a:prstGeom prst="line">
            <a:avLst/>
          </a:prstGeom>
          <a:noFill/>
          <a:ln w="57150">
            <a:solidFill>
              <a:srgbClr val="4D4D4D"/>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3" name="Group 17"/>
          <p:cNvGrpSpPr>
            <a:grpSpLocks/>
          </p:cNvGrpSpPr>
          <p:nvPr/>
        </p:nvGrpSpPr>
        <p:grpSpPr bwMode="auto">
          <a:xfrm>
            <a:off x="830263" y="3138488"/>
            <a:ext cx="1692275" cy="1266825"/>
            <a:chOff x="3388" y="3218"/>
            <a:chExt cx="1066" cy="798"/>
          </a:xfrm>
        </p:grpSpPr>
        <p:sp>
          <p:nvSpPr>
            <p:cNvPr id="15369" name="Line 15"/>
            <p:cNvSpPr>
              <a:spLocks noChangeShapeType="1"/>
            </p:cNvSpPr>
            <p:nvPr/>
          </p:nvSpPr>
          <p:spPr bwMode="auto">
            <a:xfrm flipH="1">
              <a:off x="3388" y="3732"/>
              <a:ext cx="993" cy="0"/>
            </a:xfrm>
            <a:prstGeom prst="line">
              <a:avLst/>
            </a:prstGeom>
            <a:noFill/>
            <a:ln w="57150">
              <a:solidFill>
                <a:srgbClr val="FF3300"/>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9226" name="Text Box 16"/>
            <p:cNvSpPr txBox="1">
              <a:spLocks noChangeArrowheads="1"/>
            </p:cNvSpPr>
            <p:nvPr/>
          </p:nvSpPr>
          <p:spPr bwMode="auto">
            <a:xfrm>
              <a:off x="3856" y="3725"/>
              <a:ext cx="234" cy="291"/>
            </a:xfrm>
            <a:prstGeom prst="rect">
              <a:avLst/>
            </a:prstGeom>
            <a:noFill/>
            <a:ln>
              <a:noFill/>
            </a:ln>
            <a:effectLs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defRPr/>
              </a:pPr>
              <a:r>
                <a:rPr lang="en-US" altLang="en-US" sz="2400" b="1" dirty="0" smtClean="0">
                  <a:solidFill>
                    <a:srgbClr val="FF3300"/>
                  </a:solidFill>
                  <a:latin typeface="+mn-lt"/>
                </a:rPr>
                <a:t>F</a:t>
              </a:r>
            </a:p>
          </p:txBody>
        </p:sp>
        <p:pic>
          <p:nvPicPr>
            <p:cNvPr id="15371" name="Picture 14" descr="ANd9GcTptwVuvDpYUoZG8_CTp3wMdEU7KykY2d4OJkfcG7LawlZCfHWsTQ"/>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667" y="3218"/>
              <a:ext cx="787" cy="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15753">
                                            <p:txEl>
                                              <p:pRg st="0" end="0"/>
                                            </p:txEl>
                                          </p:spTgt>
                                        </p:tgtEl>
                                        <p:attrNameLst>
                                          <p:attrName>style.visibility</p:attrName>
                                        </p:attrNameLst>
                                      </p:cBhvr>
                                      <p:to>
                                        <p:strVal val="visible"/>
                                      </p:to>
                                    </p:set>
                                    <p:anim calcmode="lin" valueType="num">
                                      <p:cBhvr additive="base">
                                        <p:cTn id="7" dur="500" fill="hold"/>
                                        <p:tgtEl>
                                          <p:spTgt spid="41575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15753">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par>
                                <p:cTn id="9" presetID="53" presetClass="entr" presetSubtype="0" fill="hold" nodeType="withEffect">
                                  <p:stCondLst>
                                    <p:cond delay="0"/>
                                  </p:stCondLst>
                                  <p:childTnLst>
                                    <p:set>
                                      <p:cBhvr>
                                        <p:cTn id="10" dur="1" fill="hold">
                                          <p:stCondLst>
                                            <p:cond delay="0"/>
                                          </p:stCondLst>
                                        </p:cTn>
                                        <p:tgtEl>
                                          <p:spTgt spid="415756"/>
                                        </p:tgtEl>
                                        <p:attrNameLst>
                                          <p:attrName>style.visibility</p:attrName>
                                        </p:attrNameLst>
                                      </p:cBhvr>
                                      <p:to>
                                        <p:strVal val="visible"/>
                                      </p:to>
                                    </p:set>
                                    <p:anim calcmode="lin" valueType="num">
                                      <p:cBhvr>
                                        <p:cTn id="11" dur="500" fill="hold"/>
                                        <p:tgtEl>
                                          <p:spTgt spid="415756"/>
                                        </p:tgtEl>
                                        <p:attrNameLst>
                                          <p:attrName>ppt_w</p:attrName>
                                        </p:attrNameLst>
                                      </p:cBhvr>
                                      <p:tavLst>
                                        <p:tav tm="0">
                                          <p:val>
                                            <p:fltVal val="0"/>
                                          </p:val>
                                        </p:tav>
                                        <p:tav tm="100000">
                                          <p:val>
                                            <p:strVal val="#ppt_w"/>
                                          </p:val>
                                        </p:tav>
                                      </p:tavLst>
                                    </p:anim>
                                    <p:anim calcmode="lin" valueType="num">
                                      <p:cBhvr>
                                        <p:cTn id="12" dur="500" fill="hold"/>
                                        <p:tgtEl>
                                          <p:spTgt spid="415756"/>
                                        </p:tgtEl>
                                        <p:attrNameLst>
                                          <p:attrName>ppt_h</p:attrName>
                                        </p:attrNameLst>
                                      </p:cBhvr>
                                      <p:tavLst>
                                        <p:tav tm="0">
                                          <p:val>
                                            <p:fltVal val="0"/>
                                          </p:val>
                                        </p:tav>
                                        <p:tav tm="100000">
                                          <p:val>
                                            <p:strVal val="#ppt_h"/>
                                          </p:val>
                                        </p:tav>
                                      </p:tavLst>
                                    </p:anim>
                                    <p:animEffect transition="in" filter="fade">
                                      <p:cBhvr>
                                        <p:cTn id="13" dur="500"/>
                                        <p:tgtEl>
                                          <p:spTgt spid="41575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15757"/>
                                        </p:tgtEl>
                                        <p:attrNameLst>
                                          <p:attrName>style.visibility</p:attrName>
                                        </p:attrNameLst>
                                      </p:cBhvr>
                                      <p:to>
                                        <p:strVal val="visible"/>
                                      </p:to>
                                    </p:set>
                                    <p:animEffect transition="in" filter="fade">
                                      <p:cBhvr>
                                        <p:cTn id="16" dur="500"/>
                                        <p:tgtEl>
                                          <p:spTgt spid="415757"/>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0" presetClass="entr" presetSubtype="0"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500"/>
                                        <p:tgtEl>
                                          <p:spTgt spid="3"/>
                                        </p:tgtEl>
                                      </p:cBhvr>
                                    </p:animEffect>
                                  </p:childTnLst>
                                </p:cTn>
                              </p:par>
                              <p:par>
                                <p:cTn id="22" presetID="10" presetClass="exit" presetSubtype="0" fill="hold" nodeType="withEffect">
                                  <p:stCondLst>
                                    <p:cond delay="0"/>
                                  </p:stCondLst>
                                  <p:childTnLst>
                                    <p:animEffect transition="out" filter="fade">
                                      <p:cBhvr>
                                        <p:cTn id="23" dur="500"/>
                                        <p:tgtEl>
                                          <p:spTgt spid="415756"/>
                                        </p:tgtEl>
                                      </p:cBhvr>
                                    </p:animEffect>
                                    <p:set>
                                      <p:cBhvr>
                                        <p:cTn id="24" dur="1" fill="hold">
                                          <p:stCondLst>
                                            <p:cond delay="499"/>
                                          </p:stCondLst>
                                        </p:cTn>
                                        <p:tgtEl>
                                          <p:spTgt spid="415756"/>
                                        </p:tgtEl>
                                        <p:attrNameLst>
                                          <p:attrName>style.visibility</p:attrName>
                                        </p:attrNameLst>
                                      </p:cBhvr>
                                      <p:to>
                                        <p:strVal val="hidden"/>
                                      </p:to>
                                    </p:set>
                                  </p:childTnLst>
                                </p:cTn>
                              </p:par>
                              <p:par>
                                <p:cTn id="25" presetID="63" presetClass="path" presetSubtype="0" decel="50000" fill="hold" nodeType="withEffect">
                                  <p:stCondLst>
                                    <p:cond delay="0"/>
                                  </p:stCondLst>
                                  <p:childTnLst>
                                    <p:animMotion origin="layout" path="M -4.44444E-6 3.7037E-7 L 0.61303 3.7037E-7 " pathEditMode="relative" rAng="0" ptsTypes="AA">
                                      <p:cBhvr>
                                        <p:cTn id="26" dur="3000" fill="hold"/>
                                        <p:tgtEl>
                                          <p:spTgt spid="3"/>
                                        </p:tgtEl>
                                        <p:attrNameLst>
                                          <p:attrName>ppt_x</p:attrName>
                                          <p:attrName>ppt_y</p:attrName>
                                        </p:attrNameLst>
                                      </p:cBhvr>
                                      <p:rCtr x="30642" y="0"/>
                                    </p:animMotion>
                                  </p:childTnLst>
                                  <p:subTnLst>
                                    <p:audio>
                                      <p:cMediaNode>
                                        <p:cTn display="0" masterRel="sameClick">
                                          <p:stCondLst>
                                            <p:cond evt="begin" delay="0">
                                              <p:tn val="25"/>
                                            </p:cond>
                                          </p:stCondLst>
                                          <p:endCondLst>
                                            <p:cond evt="onStopAudio" delay="0">
                                              <p:tgtEl>
                                                <p:sldTgt/>
                                              </p:tgtEl>
                                            </p:cond>
                                          </p:endCondLst>
                                        </p:cTn>
                                        <p:tgtEl>
                                          <p:sndTgt r:embed="rId5" name="Car brake skid.wav"/>
                                        </p:tgtEl>
                                      </p:cMediaNode>
                                    </p:audio>
                                  </p:subTnLst>
                                </p:cTn>
                              </p:par>
                              <p:par>
                                <p:cTn id="27" presetID="22" presetClass="entr" presetSubtype="8" fill="hold" nodeType="with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wipe(left)">
                                      <p:cBhvr>
                                        <p:cTn id="29" dur="3000"/>
                                        <p:tgtEl>
                                          <p:spTgt spid="2"/>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2" presetClass="entr" presetSubtype="4" fill="hold" nodeType="clickEffect">
                                  <p:stCondLst>
                                    <p:cond delay="0"/>
                                  </p:stCondLst>
                                  <p:childTnLst>
                                    <p:set>
                                      <p:cBhvr>
                                        <p:cTn id="33" dur="1" fill="hold">
                                          <p:stCondLst>
                                            <p:cond delay="0"/>
                                          </p:stCondLst>
                                        </p:cTn>
                                        <p:tgtEl>
                                          <p:spTgt spid="415753">
                                            <p:txEl>
                                              <p:pRg st="3" end="3"/>
                                            </p:txEl>
                                          </p:spTgt>
                                        </p:tgtEl>
                                        <p:attrNameLst>
                                          <p:attrName>style.visibility</p:attrName>
                                        </p:attrNameLst>
                                      </p:cBhvr>
                                      <p:to>
                                        <p:strVal val="visible"/>
                                      </p:to>
                                    </p:set>
                                    <p:anim calcmode="lin" valueType="num">
                                      <p:cBhvr additive="base">
                                        <p:cTn id="34" dur="500" fill="hold"/>
                                        <p:tgtEl>
                                          <p:spTgt spid="415753">
                                            <p:txEl>
                                              <p:pRg st="3" end="3"/>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415753">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2"/>
                                            </p:cond>
                                          </p:stCondLst>
                                          <p:endCondLst>
                                            <p:cond evt="onStopAudio" delay="0">
                                              <p:tgtEl>
                                                <p:sldTgt/>
                                              </p:tgtEl>
                                            </p:cond>
                                          </p:endCondLst>
                                        </p:cTn>
                                        <p:tgtEl>
                                          <p:sndTgt r:embed="rId4" name="arrow.wav"/>
                                        </p:tgtEl>
                                      </p:cMediaNode>
                                    </p:audio>
                                  </p:subTnLst>
                                </p:cTn>
                              </p:par>
                            </p:childTnLst>
                          </p:cTn>
                        </p:par>
                      </p:childTnLst>
                    </p:cTn>
                  </p:par>
                  <p:par>
                    <p:cTn id="36" fill="hold" nodeType="clickPar">
                      <p:stCondLst>
                        <p:cond delay="indefinite"/>
                      </p:stCondLst>
                      <p:childTnLst>
                        <p:par>
                          <p:cTn id="37" fill="hold" nodeType="withGroup">
                            <p:stCondLst>
                              <p:cond delay="0"/>
                            </p:stCondLst>
                            <p:childTnLst>
                              <p:par>
                                <p:cTn id="38" presetID="2" presetClass="entr" presetSubtype="4" fill="hold" nodeType="clickEffect">
                                  <p:stCondLst>
                                    <p:cond delay="0"/>
                                  </p:stCondLst>
                                  <p:childTnLst>
                                    <p:set>
                                      <p:cBhvr>
                                        <p:cTn id="39" dur="1" fill="hold">
                                          <p:stCondLst>
                                            <p:cond delay="0"/>
                                          </p:stCondLst>
                                        </p:cTn>
                                        <p:tgtEl>
                                          <p:spTgt spid="415753">
                                            <p:txEl>
                                              <p:pRg st="4" end="4"/>
                                            </p:txEl>
                                          </p:spTgt>
                                        </p:tgtEl>
                                        <p:attrNameLst>
                                          <p:attrName>style.visibility</p:attrName>
                                        </p:attrNameLst>
                                      </p:cBhvr>
                                      <p:to>
                                        <p:strVal val="visible"/>
                                      </p:to>
                                    </p:set>
                                    <p:anim calcmode="lin" valueType="num">
                                      <p:cBhvr additive="base">
                                        <p:cTn id="40" dur="500" fill="hold"/>
                                        <p:tgtEl>
                                          <p:spTgt spid="415753">
                                            <p:txEl>
                                              <p:pRg st="4" end="4"/>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415753">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8"/>
                                            </p:cond>
                                          </p:stCondLst>
                                          <p:endCondLst>
                                            <p:cond evt="onStopAudio" delay="0">
                                              <p:tgtEl>
                                                <p:sldTgt/>
                                              </p:tgtEl>
                                            </p:cond>
                                          </p:endCondLst>
                                        </p:cTn>
                                        <p:tgtEl>
                                          <p:sndTgt r:embed="rId4" name="arrow.wav"/>
                                        </p:tgtEl>
                                      </p:cMediaNode>
                                    </p:audio>
                                  </p:subTnLst>
                                </p:cTn>
                              </p:par>
                            </p:childTnLst>
                          </p:cTn>
                        </p:par>
                      </p:childTnLst>
                    </p:cTn>
                  </p:par>
                  <p:par>
                    <p:cTn id="42" fill="hold" nodeType="clickPar">
                      <p:stCondLst>
                        <p:cond delay="indefinite"/>
                      </p:stCondLst>
                      <p:childTnLst>
                        <p:par>
                          <p:cTn id="43" fill="hold" nodeType="withGroup">
                            <p:stCondLst>
                              <p:cond delay="0"/>
                            </p:stCondLst>
                            <p:childTnLst>
                              <p:par>
                                <p:cTn id="44" presetID="2" presetClass="entr" presetSubtype="4" fill="hold" nodeType="clickEffect">
                                  <p:stCondLst>
                                    <p:cond delay="0"/>
                                  </p:stCondLst>
                                  <p:childTnLst>
                                    <p:set>
                                      <p:cBhvr>
                                        <p:cTn id="45" dur="1" fill="hold">
                                          <p:stCondLst>
                                            <p:cond delay="0"/>
                                          </p:stCondLst>
                                        </p:cTn>
                                        <p:tgtEl>
                                          <p:spTgt spid="415753">
                                            <p:txEl>
                                              <p:pRg st="5" end="5"/>
                                            </p:txEl>
                                          </p:spTgt>
                                        </p:tgtEl>
                                        <p:attrNameLst>
                                          <p:attrName>style.visibility</p:attrName>
                                        </p:attrNameLst>
                                      </p:cBhvr>
                                      <p:to>
                                        <p:strVal val="visible"/>
                                      </p:to>
                                    </p:set>
                                    <p:anim calcmode="lin" valueType="num">
                                      <p:cBhvr additive="base">
                                        <p:cTn id="46" dur="500" fill="hold"/>
                                        <p:tgtEl>
                                          <p:spTgt spid="415753">
                                            <p:txEl>
                                              <p:pRg st="5" end="5"/>
                                            </p:txEl>
                                          </p:spTgt>
                                        </p:tgtEl>
                                        <p:attrNameLst>
                                          <p:attrName>ppt_x</p:attrName>
                                        </p:attrNameLst>
                                      </p:cBhvr>
                                      <p:tavLst>
                                        <p:tav tm="0">
                                          <p:val>
                                            <p:strVal val="#ppt_x"/>
                                          </p:val>
                                        </p:tav>
                                        <p:tav tm="100000">
                                          <p:val>
                                            <p:strVal val="#ppt_x"/>
                                          </p:val>
                                        </p:tav>
                                      </p:tavLst>
                                    </p:anim>
                                    <p:anim calcmode="lin" valueType="num">
                                      <p:cBhvr additive="base">
                                        <p:cTn id="47" dur="500" fill="hold"/>
                                        <p:tgtEl>
                                          <p:spTgt spid="415753">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4"/>
                                            </p:cond>
                                          </p:stCondLst>
                                          <p:endCondLst>
                                            <p:cond evt="onStopAudio" delay="0">
                                              <p:tgtEl>
                                                <p:sldTgt/>
                                              </p:tgtEl>
                                            </p:cond>
                                          </p:endCondLst>
                                        </p:cTn>
                                        <p:tgtEl>
                                          <p:sndTgt r:embed="rId4" name="arrow.wav"/>
                                        </p:tgtEl>
                                      </p:cMediaNode>
                                    </p:audio>
                                  </p:subTnLst>
                                </p:cTn>
                              </p:par>
                            </p:childTnLst>
                          </p:cTn>
                        </p:par>
                      </p:childTnLst>
                    </p:cTn>
                  </p:par>
                  <p:par>
                    <p:cTn id="48" fill="hold" nodeType="clickPar">
                      <p:stCondLst>
                        <p:cond delay="indefinite"/>
                      </p:stCondLst>
                      <p:childTnLst>
                        <p:par>
                          <p:cTn id="49" fill="hold" nodeType="withGroup">
                            <p:stCondLst>
                              <p:cond delay="0"/>
                            </p:stCondLst>
                            <p:childTnLst>
                              <p:par>
                                <p:cTn id="50" presetID="2" presetClass="entr" presetSubtype="4" fill="hold" nodeType="clickEffect">
                                  <p:stCondLst>
                                    <p:cond delay="0"/>
                                  </p:stCondLst>
                                  <p:childTnLst>
                                    <p:set>
                                      <p:cBhvr>
                                        <p:cTn id="51" dur="1" fill="hold">
                                          <p:stCondLst>
                                            <p:cond delay="0"/>
                                          </p:stCondLst>
                                        </p:cTn>
                                        <p:tgtEl>
                                          <p:spTgt spid="415753">
                                            <p:txEl>
                                              <p:pRg st="6" end="6"/>
                                            </p:txEl>
                                          </p:spTgt>
                                        </p:tgtEl>
                                        <p:attrNameLst>
                                          <p:attrName>style.visibility</p:attrName>
                                        </p:attrNameLst>
                                      </p:cBhvr>
                                      <p:to>
                                        <p:strVal val="visible"/>
                                      </p:to>
                                    </p:set>
                                    <p:anim calcmode="lin" valueType="num">
                                      <p:cBhvr additive="base">
                                        <p:cTn id="52" dur="500" fill="hold"/>
                                        <p:tgtEl>
                                          <p:spTgt spid="415753">
                                            <p:txEl>
                                              <p:pRg st="6" end="6"/>
                                            </p:txEl>
                                          </p:spTgt>
                                        </p:tgtEl>
                                        <p:attrNameLst>
                                          <p:attrName>ppt_x</p:attrName>
                                        </p:attrNameLst>
                                      </p:cBhvr>
                                      <p:tavLst>
                                        <p:tav tm="0">
                                          <p:val>
                                            <p:strVal val="#ppt_x"/>
                                          </p:val>
                                        </p:tav>
                                        <p:tav tm="100000">
                                          <p:val>
                                            <p:strVal val="#ppt_x"/>
                                          </p:val>
                                        </p:tav>
                                      </p:tavLst>
                                    </p:anim>
                                    <p:anim calcmode="lin" valueType="num">
                                      <p:cBhvr additive="base">
                                        <p:cTn id="53" dur="500" fill="hold"/>
                                        <p:tgtEl>
                                          <p:spTgt spid="415753">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0"/>
                                            </p:cond>
                                          </p:stCondLst>
                                          <p:endCondLst>
                                            <p:cond evt="onStopAudio" delay="0">
                                              <p:tgtEl>
                                                <p:sldTgt/>
                                              </p:tgtEl>
                                            </p:cond>
                                          </p:endCondLst>
                                        </p:cTn>
                                        <p:tgtEl>
                                          <p:sndTgt r:embed="rId4" name="arrow.wav"/>
                                        </p:tgtEl>
                                      </p:cMediaNode>
                                    </p:audio>
                                  </p:subTnLst>
                                </p:cTn>
                              </p:par>
                            </p:childTnLst>
                          </p:cTn>
                        </p:par>
                      </p:childTnLst>
                    </p:cTn>
                  </p:par>
                  <p:par>
                    <p:cTn id="54" fill="hold" nodeType="clickPar">
                      <p:stCondLst>
                        <p:cond delay="indefinite"/>
                      </p:stCondLst>
                      <p:childTnLst>
                        <p:par>
                          <p:cTn id="55" fill="hold" nodeType="withGroup">
                            <p:stCondLst>
                              <p:cond delay="0"/>
                            </p:stCondLst>
                            <p:childTnLst>
                              <p:par>
                                <p:cTn id="56" presetID="2" presetClass="entr" presetSubtype="4" fill="hold" nodeType="clickEffect">
                                  <p:stCondLst>
                                    <p:cond delay="0"/>
                                  </p:stCondLst>
                                  <p:childTnLst>
                                    <p:set>
                                      <p:cBhvr>
                                        <p:cTn id="57" dur="1" fill="hold">
                                          <p:stCondLst>
                                            <p:cond delay="0"/>
                                          </p:stCondLst>
                                        </p:cTn>
                                        <p:tgtEl>
                                          <p:spTgt spid="415753">
                                            <p:txEl>
                                              <p:pRg st="7" end="7"/>
                                            </p:txEl>
                                          </p:spTgt>
                                        </p:tgtEl>
                                        <p:attrNameLst>
                                          <p:attrName>style.visibility</p:attrName>
                                        </p:attrNameLst>
                                      </p:cBhvr>
                                      <p:to>
                                        <p:strVal val="visible"/>
                                      </p:to>
                                    </p:set>
                                    <p:anim calcmode="lin" valueType="num">
                                      <p:cBhvr additive="base">
                                        <p:cTn id="58" dur="500" fill="hold"/>
                                        <p:tgtEl>
                                          <p:spTgt spid="415753">
                                            <p:txEl>
                                              <p:pRg st="7" end="7"/>
                                            </p:txEl>
                                          </p:spTgt>
                                        </p:tgtEl>
                                        <p:attrNameLst>
                                          <p:attrName>ppt_x</p:attrName>
                                        </p:attrNameLst>
                                      </p:cBhvr>
                                      <p:tavLst>
                                        <p:tav tm="0">
                                          <p:val>
                                            <p:strVal val="#ppt_x"/>
                                          </p:val>
                                        </p:tav>
                                        <p:tav tm="100000">
                                          <p:val>
                                            <p:strVal val="#ppt_x"/>
                                          </p:val>
                                        </p:tav>
                                      </p:tavLst>
                                    </p:anim>
                                    <p:anim calcmode="lin" valueType="num">
                                      <p:cBhvr additive="base">
                                        <p:cTn id="59" dur="500" fill="hold"/>
                                        <p:tgtEl>
                                          <p:spTgt spid="415753">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6"/>
                                            </p:cond>
                                          </p:stCondLst>
                                          <p:endCondLst>
                                            <p:cond evt="onStopAudio" delay="0">
                                              <p:tgtEl>
                                                <p:sldTgt/>
                                              </p:tgtEl>
                                            </p:cond>
                                          </p:endCondLst>
                                        </p:cTn>
                                        <p:tgtEl>
                                          <p:sndTgt r:embed="rId4" name="arrow.wav"/>
                                        </p:tgtEl>
                                      </p:cMediaNode>
                                    </p:audio>
                                  </p:subTnLst>
                                </p:cTn>
                              </p:par>
                            </p:childTnLst>
                          </p:cTn>
                        </p:par>
                      </p:childTnLst>
                    </p:cTn>
                  </p:par>
                  <p:par>
                    <p:cTn id="60" fill="hold" nodeType="clickPar">
                      <p:stCondLst>
                        <p:cond delay="indefinite"/>
                      </p:stCondLst>
                      <p:childTnLst>
                        <p:par>
                          <p:cTn id="61" fill="hold" nodeType="withGroup">
                            <p:stCondLst>
                              <p:cond delay="0"/>
                            </p:stCondLst>
                            <p:childTnLst>
                              <p:par>
                                <p:cTn id="62" presetID="2" presetClass="entr" presetSubtype="4" fill="hold" nodeType="clickEffect">
                                  <p:stCondLst>
                                    <p:cond delay="0"/>
                                  </p:stCondLst>
                                  <p:childTnLst>
                                    <p:set>
                                      <p:cBhvr>
                                        <p:cTn id="63" dur="1" fill="hold">
                                          <p:stCondLst>
                                            <p:cond delay="0"/>
                                          </p:stCondLst>
                                        </p:cTn>
                                        <p:tgtEl>
                                          <p:spTgt spid="415753">
                                            <p:txEl>
                                              <p:pRg st="8" end="8"/>
                                            </p:txEl>
                                          </p:spTgt>
                                        </p:tgtEl>
                                        <p:attrNameLst>
                                          <p:attrName>style.visibility</p:attrName>
                                        </p:attrNameLst>
                                      </p:cBhvr>
                                      <p:to>
                                        <p:strVal val="visible"/>
                                      </p:to>
                                    </p:set>
                                    <p:anim calcmode="lin" valueType="num">
                                      <p:cBhvr additive="base">
                                        <p:cTn id="64" dur="500" fill="hold"/>
                                        <p:tgtEl>
                                          <p:spTgt spid="415753">
                                            <p:txEl>
                                              <p:pRg st="8" end="8"/>
                                            </p:txEl>
                                          </p:spTgt>
                                        </p:tgtEl>
                                        <p:attrNameLst>
                                          <p:attrName>ppt_x</p:attrName>
                                        </p:attrNameLst>
                                      </p:cBhvr>
                                      <p:tavLst>
                                        <p:tav tm="0">
                                          <p:val>
                                            <p:strVal val="#ppt_x"/>
                                          </p:val>
                                        </p:tav>
                                        <p:tav tm="100000">
                                          <p:val>
                                            <p:strVal val="#ppt_x"/>
                                          </p:val>
                                        </p:tav>
                                      </p:tavLst>
                                    </p:anim>
                                    <p:anim calcmode="lin" valueType="num">
                                      <p:cBhvr additive="base">
                                        <p:cTn id="65" dur="500" fill="hold"/>
                                        <p:tgtEl>
                                          <p:spTgt spid="415753">
                                            <p:txEl>
                                              <p:pRg st="8" end="8"/>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2"/>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575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6"/>
          <p:cNvSpPr>
            <a:spLocks noChangeArrowheads="1"/>
          </p:cNvSpPr>
          <p:nvPr/>
        </p:nvSpPr>
        <p:spPr bwMode="auto">
          <a:xfrm>
            <a:off x="685800" y="1549400"/>
            <a:ext cx="7772400" cy="690563"/>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n-US" altLang="en-US" sz="2400" i="1">
                <a:solidFill>
                  <a:srgbClr val="333399"/>
                </a:solidFill>
              </a:rPr>
              <a:t>Determining work done by a force</a:t>
            </a:r>
            <a:endParaRPr lang="en-US" altLang="en-US" sz="2000">
              <a:solidFill>
                <a:srgbClr val="000000"/>
              </a:solidFill>
              <a:latin typeface="Courier New" pitchFamily="49" charset="0"/>
            </a:endParaRPr>
          </a:p>
        </p:txBody>
      </p:sp>
      <p:sp>
        <p:nvSpPr>
          <p:cNvPr id="428034" name="Rectangle 2"/>
          <p:cNvSpPr>
            <a:spLocks noChangeArrowheads="1"/>
          </p:cNvSpPr>
          <p:nvPr/>
        </p:nvSpPr>
        <p:spPr bwMode="auto">
          <a:xfrm>
            <a:off x="674688" y="1973263"/>
            <a:ext cx="6877050" cy="4030662"/>
          </a:xfrm>
          <a:prstGeom prst="rect">
            <a:avLst/>
          </a:prstGeom>
          <a:solidFill>
            <a:srgbClr val="FFFFCC"/>
          </a:solidFill>
          <a:ln>
            <a:noFill/>
          </a:ln>
          <a:effectLst/>
          <a:extLst/>
        </p:spPr>
        <p:txBody>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spcBef>
                <a:spcPct val="20000"/>
              </a:spcBef>
              <a:defRPr/>
            </a:pPr>
            <a:r>
              <a:rPr lang="en-US" altLang="en-US" sz="2400" dirty="0" smtClean="0">
                <a:latin typeface="+mn-lt"/>
                <a:sym typeface="Symbol" pitchFamily="18" charset="2"/>
              </a:rPr>
              <a:t>EXAMPLE: A pulley system is used to raise a 100-N crate 4 m as shown. Find the work done by the tension force </a:t>
            </a:r>
            <a:r>
              <a:rPr lang="en-US" altLang="en-US" sz="2400" i="1" dirty="0" smtClean="0">
                <a:latin typeface="+mn-lt"/>
                <a:sym typeface="Symbol" pitchFamily="18" charset="2"/>
              </a:rPr>
              <a:t>T </a:t>
            </a:r>
            <a:r>
              <a:rPr lang="en-US" altLang="en-US" sz="2400" dirty="0" smtClean="0">
                <a:latin typeface="+mn-lt"/>
                <a:sym typeface="Symbol" pitchFamily="18" charset="2"/>
              </a:rPr>
              <a:t>if the lift occurs at constant speed.</a:t>
            </a:r>
            <a:endParaRPr lang="en-US" altLang="en-US" sz="2400" dirty="0" smtClean="0">
              <a:latin typeface="+mn-lt"/>
            </a:endParaRPr>
          </a:p>
          <a:p>
            <a:pPr eaLnBrk="1" hangingPunct="1">
              <a:spcBef>
                <a:spcPts val="300"/>
              </a:spcBef>
              <a:defRPr/>
            </a:pPr>
            <a:r>
              <a:rPr lang="en-US" altLang="en-US" sz="2400" dirty="0" smtClean="0">
                <a:latin typeface="+mn-lt"/>
              </a:rPr>
              <a:t>SOLUTION:</a:t>
            </a:r>
          </a:p>
          <a:p>
            <a:pPr eaLnBrk="1" hangingPunct="1">
              <a:spcBef>
                <a:spcPts val="300"/>
              </a:spcBef>
              <a:buFont typeface="Symbol" pitchFamily="18" charset="2"/>
              <a:buChar char="·"/>
              <a:defRPr/>
            </a:pPr>
            <a:r>
              <a:rPr lang="en-US" altLang="en-US" sz="2400" dirty="0" smtClean="0">
                <a:latin typeface="+mn-lt"/>
                <a:cs typeface="Courier New" pitchFamily="49" charset="0"/>
              </a:rPr>
              <a:t>From the FBD since </a:t>
            </a:r>
            <a:r>
              <a:rPr lang="en-US" altLang="en-US" sz="2400" i="1" dirty="0" smtClean="0">
                <a:latin typeface="+mn-lt"/>
                <a:cs typeface="Courier New" pitchFamily="49" charset="0"/>
              </a:rPr>
              <a:t>a</a:t>
            </a:r>
            <a:r>
              <a:rPr lang="en-US" altLang="en-US" sz="2400" dirty="0" smtClean="0">
                <a:latin typeface="+mn-lt"/>
                <a:cs typeface="Courier New" pitchFamily="49" charset="0"/>
              </a:rPr>
              <a:t> = 0, </a:t>
            </a:r>
            <a:r>
              <a:rPr lang="en-US" altLang="en-US" sz="2400" i="1" dirty="0" smtClean="0">
                <a:solidFill>
                  <a:srgbClr val="008000"/>
                </a:solidFill>
                <a:latin typeface="+mn-lt"/>
                <a:cs typeface="Courier New" pitchFamily="49" charset="0"/>
              </a:rPr>
              <a:t>T</a:t>
            </a:r>
            <a:r>
              <a:rPr lang="en-US" altLang="en-US" sz="2400" dirty="0" smtClean="0">
                <a:latin typeface="+mn-lt"/>
                <a:cs typeface="Courier New" pitchFamily="49" charset="0"/>
              </a:rPr>
              <a:t> = 100 N.</a:t>
            </a:r>
          </a:p>
          <a:p>
            <a:pPr eaLnBrk="1" hangingPunct="1">
              <a:spcBef>
                <a:spcPts val="300"/>
              </a:spcBef>
              <a:buFont typeface="Symbol" pitchFamily="18" charset="2"/>
              <a:buChar char="·"/>
              <a:defRPr/>
            </a:pPr>
            <a:r>
              <a:rPr lang="en-US" altLang="en-US" sz="2400" dirty="0" smtClean="0">
                <a:latin typeface="+mn-lt"/>
                <a:cs typeface="Courier New" pitchFamily="49" charset="0"/>
              </a:rPr>
              <a:t>From the statement of the problem, </a:t>
            </a:r>
            <a:r>
              <a:rPr lang="en-US" altLang="en-US" sz="2400" i="1" dirty="0" smtClean="0">
                <a:solidFill>
                  <a:schemeClr val="accent2"/>
                </a:solidFill>
                <a:latin typeface="+mn-lt"/>
                <a:cs typeface="Courier New" pitchFamily="49" charset="0"/>
              </a:rPr>
              <a:t>s</a:t>
            </a:r>
            <a:r>
              <a:rPr lang="en-US" altLang="en-US" sz="2400" dirty="0" smtClean="0">
                <a:latin typeface="+mn-lt"/>
                <a:cs typeface="Courier New" pitchFamily="49" charset="0"/>
              </a:rPr>
              <a:t> = 4 m.</a:t>
            </a:r>
          </a:p>
          <a:p>
            <a:pPr eaLnBrk="1" hangingPunct="1">
              <a:spcBef>
                <a:spcPts val="300"/>
              </a:spcBef>
              <a:buFont typeface="Symbol" pitchFamily="18" charset="2"/>
              <a:buChar char="·"/>
              <a:defRPr/>
            </a:pPr>
            <a:r>
              <a:rPr lang="en-US" altLang="en-US" sz="2400" dirty="0" smtClean="0">
                <a:latin typeface="+mn-lt"/>
                <a:cs typeface="Courier New" pitchFamily="49" charset="0"/>
              </a:rPr>
              <a:t>Since the displacement and the tension are parallel, </a:t>
            </a:r>
            <a:r>
              <a:rPr lang="en-US" altLang="en-US" sz="2400" dirty="0" smtClean="0">
                <a:latin typeface="+mn-lt"/>
                <a:cs typeface="Courier New" pitchFamily="49" charset="0"/>
                <a:sym typeface="Symbol" pitchFamily="18" charset="2"/>
              </a:rPr>
              <a:t> = </a:t>
            </a:r>
            <a:r>
              <a:rPr lang="en-US" altLang="en-US" sz="2400" dirty="0" smtClean="0">
                <a:latin typeface="+mn-lt"/>
                <a:cs typeface="Courier New" pitchFamily="49" charset="0"/>
              </a:rPr>
              <a:t>0°.</a:t>
            </a:r>
          </a:p>
          <a:p>
            <a:pPr eaLnBrk="1" hangingPunct="1">
              <a:spcBef>
                <a:spcPts val="300"/>
              </a:spcBef>
              <a:buFont typeface="Symbol" pitchFamily="18" charset="2"/>
              <a:buChar char="·"/>
              <a:defRPr/>
            </a:pPr>
            <a:r>
              <a:rPr lang="en-US" altLang="en-US" sz="2400" dirty="0" smtClean="0">
                <a:latin typeface="+mn-lt"/>
                <a:cs typeface="Courier New" pitchFamily="49" charset="0"/>
              </a:rPr>
              <a:t>Thus </a:t>
            </a:r>
            <a:r>
              <a:rPr lang="en-US" altLang="en-US" sz="2400" i="1" dirty="0" smtClean="0">
                <a:latin typeface="+mn-lt"/>
                <a:cs typeface="Courier New" pitchFamily="49" charset="0"/>
              </a:rPr>
              <a:t>W</a:t>
            </a:r>
            <a:r>
              <a:rPr lang="en-US" altLang="en-US" sz="2400" dirty="0" smtClean="0">
                <a:latin typeface="+mn-lt"/>
                <a:cs typeface="Courier New" pitchFamily="49" charset="0"/>
              </a:rPr>
              <a:t> = </a:t>
            </a:r>
            <a:r>
              <a:rPr lang="en-US" altLang="en-US" sz="2400" i="1" dirty="0" err="1" smtClean="0">
                <a:solidFill>
                  <a:srgbClr val="008000"/>
                </a:solidFill>
                <a:latin typeface="+mn-lt"/>
                <a:cs typeface="Courier New" pitchFamily="49" charset="0"/>
                <a:sym typeface="Symbol" pitchFamily="18" charset="2"/>
              </a:rPr>
              <a:t>T</a:t>
            </a:r>
            <a:r>
              <a:rPr lang="en-US" altLang="en-US" sz="2400" i="1" dirty="0" err="1" smtClean="0">
                <a:solidFill>
                  <a:schemeClr val="accent2"/>
                </a:solidFill>
                <a:latin typeface="+mn-lt"/>
                <a:cs typeface="Courier New" pitchFamily="49" charset="0"/>
                <a:sym typeface="Symbol" pitchFamily="18" charset="2"/>
              </a:rPr>
              <a:t>s</a:t>
            </a:r>
            <a:r>
              <a:rPr lang="en-US" altLang="en-US" sz="2400" i="1" baseline="-25000" dirty="0" smtClean="0">
                <a:latin typeface="+mn-lt"/>
                <a:cs typeface="Courier New" pitchFamily="49" charset="0"/>
                <a:sym typeface="Symbol" pitchFamily="18" charset="2"/>
              </a:rPr>
              <a:t> </a:t>
            </a:r>
            <a:r>
              <a:rPr lang="en-US" altLang="en-US" sz="2400" dirty="0" smtClean="0">
                <a:latin typeface="+mn-lt"/>
                <a:cs typeface="Courier New" pitchFamily="49" charset="0"/>
                <a:sym typeface="Symbol" pitchFamily="18" charset="2"/>
              </a:rPr>
              <a:t>cos</a:t>
            </a:r>
            <a:r>
              <a:rPr lang="en-US" altLang="en-US" sz="2400" baseline="-25000" dirty="0" smtClean="0">
                <a:latin typeface="+mn-lt"/>
                <a:cs typeface="Courier New" pitchFamily="49" charset="0"/>
                <a:sym typeface="Symbol" pitchFamily="18" charset="2"/>
              </a:rPr>
              <a:t> </a:t>
            </a:r>
            <a:r>
              <a:rPr lang="en-US" altLang="en-US" sz="2400" i="1" dirty="0" smtClean="0">
                <a:latin typeface="+mn-lt"/>
                <a:cs typeface="Courier New" pitchFamily="49" charset="0"/>
                <a:sym typeface="Symbol" pitchFamily="18" charset="2"/>
              </a:rPr>
              <a:t>  </a:t>
            </a:r>
            <a:r>
              <a:rPr lang="en-US" altLang="en-US" sz="2400" dirty="0" smtClean="0">
                <a:latin typeface="+mn-lt"/>
                <a:cs typeface="Courier New" pitchFamily="49" charset="0"/>
                <a:sym typeface="Symbol" pitchFamily="18" charset="2"/>
              </a:rPr>
              <a:t>= (100)(4) cos</a:t>
            </a:r>
            <a:r>
              <a:rPr lang="en-US" altLang="en-US" sz="2400" baseline="-25000" dirty="0" smtClean="0">
                <a:latin typeface="+mn-lt"/>
                <a:cs typeface="Courier New" pitchFamily="49" charset="0"/>
                <a:sym typeface="Symbol" pitchFamily="18" charset="2"/>
              </a:rPr>
              <a:t> </a:t>
            </a:r>
            <a:r>
              <a:rPr lang="en-US" altLang="en-US" sz="2400" dirty="0" smtClean="0">
                <a:solidFill>
                  <a:srgbClr val="000000"/>
                </a:solidFill>
                <a:latin typeface="Arial"/>
                <a:cs typeface="Courier New" pitchFamily="49" charset="0"/>
              </a:rPr>
              <a:t>0° = 400 J.</a:t>
            </a:r>
            <a:endParaRPr lang="en-US" altLang="en-US" sz="2400" dirty="0" smtClean="0">
              <a:latin typeface="+mn-lt"/>
              <a:cs typeface="Courier New" pitchFamily="49" charset="0"/>
              <a:sym typeface="Symbol" pitchFamily="18" charset="2"/>
            </a:endParaRPr>
          </a:p>
        </p:txBody>
      </p:sp>
      <p:sp>
        <p:nvSpPr>
          <p:cNvPr id="16388" name="Rectangle 7"/>
          <p:cNvSpPr>
            <a:spLocks noGrp="1" noChangeArrowheads="1"/>
          </p:cNvSpPr>
          <p:nvPr>
            <p:ph type="ctrTitle"/>
          </p:nvPr>
        </p:nvSpPr>
        <p:spPr>
          <a:xfrm>
            <a:off x="685800" y="533400"/>
            <a:ext cx="7772400" cy="896938"/>
          </a:xfrm>
          <a:noFill/>
        </p:spPr>
        <p:txBody>
          <a:bodyPr/>
          <a:lstStyle/>
          <a:p>
            <a:pPr algn="l" eaLnBrk="1" hangingPunct="1"/>
            <a:r>
              <a:rPr lang="en-US" altLang="en-US" sz="2800" b="1" smtClean="0">
                <a:solidFill>
                  <a:srgbClr val="000000"/>
                </a:solidFill>
              </a:rPr>
              <a:t>Topic 2: Mechanics</a:t>
            </a:r>
            <a:br>
              <a:rPr lang="en-US" altLang="en-US" sz="2800" b="1" smtClean="0">
                <a:solidFill>
                  <a:srgbClr val="000000"/>
                </a:solidFill>
              </a:rPr>
            </a:br>
            <a:r>
              <a:rPr lang="en-US" altLang="en-US" sz="2800" smtClean="0">
                <a:solidFill>
                  <a:srgbClr val="000000"/>
                </a:solidFill>
              </a:rPr>
              <a:t>2.3 – Work, energy, and power</a:t>
            </a:r>
            <a:endParaRPr lang="en-US" altLang="en-US" sz="2400" smtClean="0">
              <a:solidFill>
                <a:schemeClr val="tx1"/>
              </a:solidFill>
              <a:latin typeface="Courier New" pitchFamily="49" charset="0"/>
            </a:endParaRPr>
          </a:p>
        </p:txBody>
      </p:sp>
      <p:sp>
        <p:nvSpPr>
          <p:cNvPr id="428046" name="Rectangle 14" descr="Medium wood"/>
          <p:cNvSpPr>
            <a:spLocks noChangeArrowheads="1"/>
          </p:cNvSpPr>
          <p:nvPr/>
        </p:nvSpPr>
        <p:spPr bwMode="auto">
          <a:xfrm>
            <a:off x="7708900" y="5151438"/>
            <a:ext cx="609600" cy="609600"/>
          </a:xfrm>
          <a:prstGeom prst="rect">
            <a:avLst/>
          </a:prstGeom>
          <a:blipFill dpi="0" rotWithShape="1">
            <a:blip r:embed="rId7"/>
            <a:srcRect/>
            <a:tile tx="0" ty="0" sx="100000" sy="100000" flip="none" algn="tl"/>
          </a:blip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grpSp>
        <p:nvGrpSpPr>
          <p:cNvPr id="2" name="Group 18"/>
          <p:cNvGrpSpPr>
            <a:grpSpLocks/>
          </p:cNvGrpSpPr>
          <p:nvPr/>
        </p:nvGrpSpPr>
        <p:grpSpPr bwMode="auto">
          <a:xfrm>
            <a:off x="7562850" y="5759450"/>
            <a:ext cx="1570038" cy="244475"/>
            <a:chOff x="3571" y="3417"/>
            <a:chExt cx="1613" cy="154"/>
          </a:xfrm>
        </p:grpSpPr>
        <p:sp>
          <p:nvSpPr>
            <p:cNvPr id="16444" name="Rectangle 19" descr="Granite"/>
            <p:cNvSpPr>
              <a:spLocks noChangeArrowheads="1"/>
            </p:cNvSpPr>
            <p:nvPr/>
          </p:nvSpPr>
          <p:spPr bwMode="auto">
            <a:xfrm>
              <a:off x="3571" y="3417"/>
              <a:ext cx="1613" cy="154"/>
            </a:xfrm>
            <a:prstGeom prst="rect">
              <a:avLst/>
            </a:prstGeom>
            <a:blipFill dpi="0" rotWithShape="1">
              <a:blip r:embed="rId8"/>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16445" name="Line 20" descr="Granite"/>
            <p:cNvSpPr>
              <a:spLocks noChangeShapeType="1"/>
            </p:cNvSpPr>
            <p:nvPr/>
          </p:nvSpPr>
          <p:spPr bwMode="auto">
            <a:xfrm>
              <a:off x="3581" y="3417"/>
              <a:ext cx="159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428053" name="Line 21"/>
          <p:cNvSpPr>
            <a:spLocks noChangeShapeType="1"/>
          </p:cNvSpPr>
          <p:nvPr/>
        </p:nvSpPr>
        <p:spPr bwMode="auto">
          <a:xfrm flipV="1">
            <a:off x="8013700" y="2925763"/>
            <a:ext cx="0" cy="22256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28054" name="Line 22"/>
          <p:cNvSpPr>
            <a:spLocks noChangeShapeType="1"/>
          </p:cNvSpPr>
          <p:nvPr/>
        </p:nvSpPr>
        <p:spPr bwMode="auto">
          <a:xfrm>
            <a:off x="8697913" y="2925763"/>
            <a:ext cx="0" cy="111283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3" name="Group 23"/>
          <p:cNvGrpSpPr>
            <a:grpSpLocks/>
          </p:cNvGrpSpPr>
          <p:nvPr/>
        </p:nvGrpSpPr>
        <p:grpSpPr bwMode="auto">
          <a:xfrm>
            <a:off x="7753350" y="2490788"/>
            <a:ext cx="1250950" cy="774700"/>
            <a:chOff x="3974" y="1498"/>
            <a:chExt cx="788" cy="488"/>
          </a:xfrm>
        </p:grpSpPr>
        <p:grpSp>
          <p:nvGrpSpPr>
            <p:cNvPr id="16438" name="Group 24"/>
            <p:cNvGrpSpPr>
              <a:grpSpLocks/>
            </p:cNvGrpSpPr>
            <p:nvPr/>
          </p:nvGrpSpPr>
          <p:grpSpPr bwMode="auto">
            <a:xfrm>
              <a:off x="4135" y="1545"/>
              <a:ext cx="441" cy="441"/>
              <a:chOff x="4205" y="1565"/>
              <a:chExt cx="441" cy="441"/>
            </a:xfrm>
          </p:grpSpPr>
          <p:sp>
            <p:nvSpPr>
              <p:cNvPr id="16442" name="Oval 25"/>
              <p:cNvSpPr>
                <a:spLocks noChangeArrowheads="1"/>
              </p:cNvSpPr>
              <p:nvPr/>
            </p:nvSpPr>
            <p:spPr bwMode="auto">
              <a:xfrm>
                <a:off x="4205" y="1565"/>
                <a:ext cx="441" cy="441"/>
              </a:xfrm>
              <a:prstGeom prst="ellipse">
                <a:avLst/>
              </a:prstGeom>
              <a:gradFill rotWithShape="1">
                <a:gsLst>
                  <a:gs pos="0">
                    <a:srgbClr val="525252"/>
                  </a:gs>
                  <a:gs pos="100000">
                    <a:srgbClr val="B2B2B2"/>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428058" name="Oval 26"/>
              <p:cNvSpPr>
                <a:spLocks noChangeArrowheads="1"/>
              </p:cNvSpPr>
              <p:nvPr/>
            </p:nvSpPr>
            <p:spPr bwMode="auto">
              <a:xfrm>
                <a:off x="4338" y="1699"/>
                <a:ext cx="173" cy="173"/>
              </a:xfrm>
              <a:prstGeom prst="ellipse">
                <a:avLst/>
              </a:prstGeom>
              <a:gradFill rotWithShape="1">
                <a:gsLst>
                  <a:gs pos="0">
                    <a:schemeClr val="bg2"/>
                  </a:gs>
                  <a:gs pos="100000">
                    <a:schemeClr val="bg2">
                      <a:gamma/>
                      <a:shade val="46275"/>
                      <a:invGamma/>
                    </a:schemeClr>
                  </a:gs>
                </a:gsLst>
                <a:lin ang="2700000" scaled="1"/>
              </a:gradFill>
              <a:ln>
                <a:noFill/>
              </a:ln>
              <a:effectLst/>
              <a:extLst/>
            </p:spPr>
            <p:txBody>
              <a:bodyPr wrap="none" anchor="ctr"/>
              <a:lstStyle/>
              <a:p>
                <a:pPr>
                  <a:defRPr/>
                </a:pPr>
                <a:endParaRPr lang="en-US"/>
              </a:p>
            </p:txBody>
          </p:sp>
        </p:grpSp>
        <p:sp>
          <p:nvSpPr>
            <p:cNvPr id="16439" name="AutoShape 27"/>
            <p:cNvSpPr>
              <a:spLocks noChangeArrowheads="1"/>
            </p:cNvSpPr>
            <p:nvPr/>
          </p:nvSpPr>
          <p:spPr bwMode="auto">
            <a:xfrm flipV="1">
              <a:off x="4166" y="1556"/>
              <a:ext cx="384" cy="298"/>
            </a:xfrm>
            <a:prstGeom prst="triangle">
              <a:avLst>
                <a:gd name="adj" fmla="val 50000"/>
              </a:avLst>
            </a:prstGeom>
            <a:gradFill rotWithShape="1">
              <a:gsLst>
                <a:gs pos="0">
                  <a:srgbClr val="009900"/>
                </a:gs>
                <a:gs pos="100000">
                  <a:srgbClr val="004700"/>
                </a:gs>
              </a:gsLst>
              <a:lin ang="5400000" scaled="1"/>
            </a:gra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16440" name="Oval 28"/>
            <p:cNvSpPr>
              <a:spLocks noChangeArrowheads="1"/>
            </p:cNvSpPr>
            <p:nvPr/>
          </p:nvSpPr>
          <p:spPr bwMode="auto">
            <a:xfrm>
              <a:off x="4331" y="1746"/>
              <a:ext cx="56" cy="56"/>
            </a:xfrm>
            <a:prstGeom prst="ellipse">
              <a:avLst/>
            </a:prstGeom>
            <a:solidFill>
              <a:schemeClr val="tx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16441" name="Rectangle 29"/>
            <p:cNvSpPr>
              <a:spLocks noChangeArrowheads="1"/>
            </p:cNvSpPr>
            <p:nvPr/>
          </p:nvSpPr>
          <p:spPr bwMode="auto">
            <a:xfrm>
              <a:off x="3974" y="1498"/>
              <a:ext cx="788" cy="56"/>
            </a:xfrm>
            <a:prstGeom prst="rect">
              <a:avLst/>
            </a:prstGeom>
            <a:gradFill rotWithShape="1">
              <a:gsLst>
                <a:gs pos="0">
                  <a:srgbClr val="009900"/>
                </a:gs>
                <a:gs pos="100000">
                  <a:srgbClr val="004700"/>
                </a:gs>
              </a:gsLst>
              <a:lin ang="5400000" scaled="1"/>
            </a:gra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grpSp>
      <p:grpSp>
        <p:nvGrpSpPr>
          <p:cNvPr id="5" name="Group 30"/>
          <p:cNvGrpSpPr>
            <a:grpSpLocks/>
          </p:cNvGrpSpPr>
          <p:nvPr/>
        </p:nvGrpSpPr>
        <p:grpSpPr bwMode="auto">
          <a:xfrm>
            <a:off x="8686800" y="4010025"/>
            <a:ext cx="371475" cy="835025"/>
            <a:chOff x="998" y="2813"/>
            <a:chExt cx="234" cy="526"/>
          </a:xfrm>
        </p:grpSpPr>
        <p:sp>
          <p:nvSpPr>
            <p:cNvPr id="10292" name="Text Box 31"/>
            <p:cNvSpPr txBox="1">
              <a:spLocks noChangeArrowheads="1"/>
            </p:cNvSpPr>
            <p:nvPr/>
          </p:nvSpPr>
          <p:spPr bwMode="auto">
            <a:xfrm>
              <a:off x="998" y="3048"/>
              <a:ext cx="234" cy="291"/>
            </a:xfrm>
            <a:prstGeom prst="rect">
              <a:avLst/>
            </a:prstGeom>
            <a:noFill/>
            <a:ln>
              <a:noFill/>
            </a:ln>
            <a:effectLs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defRPr/>
              </a:pPr>
              <a:r>
                <a:rPr lang="en-US" altLang="en-US" sz="2400" b="1" smtClean="0">
                  <a:solidFill>
                    <a:srgbClr val="009900"/>
                  </a:solidFill>
                  <a:latin typeface="+mn-lt"/>
                </a:rPr>
                <a:t>T</a:t>
              </a:r>
            </a:p>
          </p:txBody>
        </p:sp>
        <p:sp>
          <p:nvSpPr>
            <p:cNvPr id="10293" name="Line 32"/>
            <p:cNvSpPr>
              <a:spLocks noChangeShapeType="1"/>
            </p:cNvSpPr>
            <p:nvPr/>
          </p:nvSpPr>
          <p:spPr bwMode="auto">
            <a:xfrm>
              <a:off x="1008" y="2813"/>
              <a:ext cx="0" cy="317"/>
            </a:xfrm>
            <a:prstGeom prst="line">
              <a:avLst/>
            </a:prstGeom>
            <a:noFill/>
            <a:ln w="57150">
              <a:solidFill>
                <a:srgbClr val="009900"/>
              </a:solidFill>
              <a:round/>
              <a:headEnd/>
              <a:tailEnd type="arrow" w="med" len="med"/>
            </a:ln>
            <a:effectLst/>
            <a:extLst/>
          </p:spPr>
          <p:txBody>
            <a:bodyPr/>
            <a:lstStyle/>
            <a:p>
              <a:pPr>
                <a:defRPr/>
              </a:pPr>
              <a:endParaRPr lang="en-US" sz="2400">
                <a:latin typeface="+mn-lt"/>
              </a:endParaRPr>
            </a:p>
          </p:txBody>
        </p:sp>
      </p:grpSp>
      <p:grpSp>
        <p:nvGrpSpPr>
          <p:cNvPr id="6" name="Group 33"/>
          <p:cNvGrpSpPr>
            <a:grpSpLocks/>
          </p:cNvGrpSpPr>
          <p:nvPr/>
        </p:nvGrpSpPr>
        <p:grpSpPr bwMode="auto">
          <a:xfrm>
            <a:off x="7710488" y="2970213"/>
            <a:ext cx="1146175" cy="2566987"/>
            <a:chOff x="270" y="2332"/>
            <a:chExt cx="722" cy="1617"/>
          </a:xfrm>
        </p:grpSpPr>
        <p:sp>
          <p:nvSpPr>
            <p:cNvPr id="16430" name="Line 34"/>
            <p:cNvSpPr>
              <a:spLocks noChangeShapeType="1"/>
            </p:cNvSpPr>
            <p:nvPr/>
          </p:nvSpPr>
          <p:spPr bwMode="auto">
            <a:xfrm flipV="1">
              <a:off x="462" y="2332"/>
              <a:ext cx="0" cy="100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31" name="Line 35"/>
            <p:cNvSpPr>
              <a:spLocks noChangeShapeType="1"/>
            </p:cNvSpPr>
            <p:nvPr/>
          </p:nvSpPr>
          <p:spPr bwMode="auto">
            <a:xfrm>
              <a:off x="893" y="2332"/>
              <a:ext cx="0" cy="110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16432" name="Group 36"/>
            <p:cNvGrpSpPr>
              <a:grpSpLocks/>
            </p:cNvGrpSpPr>
            <p:nvPr/>
          </p:nvGrpSpPr>
          <p:grpSpPr bwMode="auto">
            <a:xfrm>
              <a:off x="788" y="3435"/>
              <a:ext cx="204" cy="514"/>
              <a:chOff x="902" y="2813"/>
              <a:chExt cx="204" cy="514"/>
            </a:xfrm>
          </p:grpSpPr>
          <p:sp>
            <p:nvSpPr>
              <p:cNvPr id="16434" name="Text Box 37"/>
              <p:cNvSpPr txBox="1">
                <a:spLocks noChangeArrowheads="1"/>
              </p:cNvSpPr>
              <p:nvPr/>
            </p:nvSpPr>
            <p:spPr bwMode="auto">
              <a:xfrm>
                <a:off x="902" y="3096"/>
                <a:ext cx="20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b="1">
                    <a:solidFill>
                      <a:srgbClr val="009900"/>
                    </a:solidFill>
                  </a:rPr>
                  <a:t>T</a:t>
                </a:r>
              </a:p>
            </p:txBody>
          </p:sp>
          <p:sp>
            <p:nvSpPr>
              <p:cNvPr id="16435" name="Line 38"/>
              <p:cNvSpPr>
                <a:spLocks noChangeShapeType="1"/>
              </p:cNvSpPr>
              <p:nvPr/>
            </p:nvSpPr>
            <p:spPr bwMode="auto">
              <a:xfrm>
                <a:off x="1008" y="2813"/>
                <a:ext cx="0" cy="317"/>
              </a:xfrm>
              <a:prstGeom prst="line">
                <a:avLst/>
              </a:prstGeom>
              <a:noFill/>
              <a:ln w="57150">
                <a:solidFill>
                  <a:srgbClr val="009900"/>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grpSp>
        <p:sp>
          <p:nvSpPr>
            <p:cNvPr id="16433" name="Rectangle 39" descr="Medium wood"/>
            <p:cNvSpPr>
              <a:spLocks noChangeArrowheads="1"/>
            </p:cNvSpPr>
            <p:nvPr/>
          </p:nvSpPr>
          <p:spPr bwMode="auto">
            <a:xfrm>
              <a:off x="270" y="3304"/>
              <a:ext cx="384" cy="384"/>
            </a:xfrm>
            <a:prstGeom prst="rect">
              <a:avLst/>
            </a:prstGeom>
            <a:blipFill dpi="0" rotWithShape="1">
              <a:blip r:embed="rId7"/>
              <a:srcRect/>
              <a:tile tx="0" ty="0" sx="100000" sy="100000" flip="none" algn="tl"/>
            </a:blip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grpSp>
      <p:grpSp>
        <p:nvGrpSpPr>
          <p:cNvPr id="8" name="Group 40"/>
          <p:cNvGrpSpPr>
            <a:grpSpLocks/>
          </p:cNvGrpSpPr>
          <p:nvPr/>
        </p:nvGrpSpPr>
        <p:grpSpPr bwMode="auto">
          <a:xfrm>
            <a:off x="7710488" y="2911475"/>
            <a:ext cx="1343025" cy="2884488"/>
            <a:chOff x="1508" y="2342"/>
            <a:chExt cx="846" cy="1817"/>
          </a:xfrm>
        </p:grpSpPr>
        <p:sp>
          <p:nvSpPr>
            <p:cNvPr id="16424" name="Rectangle 41" descr="Medium wood"/>
            <p:cNvSpPr>
              <a:spLocks noChangeArrowheads="1"/>
            </p:cNvSpPr>
            <p:nvPr/>
          </p:nvSpPr>
          <p:spPr bwMode="auto">
            <a:xfrm>
              <a:off x="1508" y="3134"/>
              <a:ext cx="384" cy="384"/>
            </a:xfrm>
            <a:prstGeom prst="rect">
              <a:avLst/>
            </a:prstGeom>
            <a:blipFill dpi="0" rotWithShape="1">
              <a:blip r:embed="rId7"/>
              <a:srcRect/>
              <a:tile tx="0" ty="0" sx="100000" sy="100000" flip="none" algn="tl"/>
            </a:blip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16425" name="Line 42"/>
            <p:cNvSpPr>
              <a:spLocks noChangeShapeType="1"/>
            </p:cNvSpPr>
            <p:nvPr/>
          </p:nvSpPr>
          <p:spPr bwMode="auto">
            <a:xfrm flipV="1">
              <a:off x="1700" y="2342"/>
              <a:ext cx="0" cy="80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26" name="Line 43"/>
            <p:cNvSpPr>
              <a:spLocks noChangeShapeType="1"/>
            </p:cNvSpPr>
            <p:nvPr/>
          </p:nvSpPr>
          <p:spPr bwMode="auto">
            <a:xfrm>
              <a:off x="2131" y="2342"/>
              <a:ext cx="0" cy="12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16427" name="Group 44"/>
            <p:cNvGrpSpPr>
              <a:grpSpLocks/>
            </p:cNvGrpSpPr>
            <p:nvPr/>
          </p:nvGrpSpPr>
          <p:grpSpPr bwMode="auto">
            <a:xfrm>
              <a:off x="2120" y="3625"/>
              <a:ext cx="234" cy="534"/>
              <a:chOff x="1006" y="2813"/>
              <a:chExt cx="234" cy="534"/>
            </a:xfrm>
          </p:grpSpPr>
          <p:sp>
            <p:nvSpPr>
              <p:cNvPr id="16428" name="Text Box 45"/>
              <p:cNvSpPr txBox="1">
                <a:spLocks noChangeArrowheads="1"/>
              </p:cNvSpPr>
              <p:nvPr/>
            </p:nvSpPr>
            <p:spPr bwMode="auto">
              <a:xfrm>
                <a:off x="1006" y="3056"/>
                <a:ext cx="234"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b="1">
                    <a:solidFill>
                      <a:srgbClr val="009900"/>
                    </a:solidFill>
                  </a:rPr>
                  <a:t>T</a:t>
                </a:r>
              </a:p>
            </p:txBody>
          </p:sp>
          <p:sp>
            <p:nvSpPr>
              <p:cNvPr id="16429" name="Line 46"/>
              <p:cNvSpPr>
                <a:spLocks noChangeShapeType="1"/>
              </p:cNvSpPr>
              <p:nvPr/>
            </p:nvSpPr>
            <p:spPr bwMode="auto">
              <a:xfrm>
                <a:off x="1008" y="2813"/>
                <a:ext cx="0" cy="317"/>
              </a:xfrm>
              <a:prstGeom prst="line">
                <a:avLst/>
              </a:prstGeom>
              <a:noFill/>
              <a:ln w="57150">
                <a:solidFill>
                  <a:srgbClr val="009900"/>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grpSp>
      </p:grpSp>
      <p:grpSp>
        <p:nvGrpSpPr>
          <p:cNvPr id="10" name="Group 47"/>
          <p:cNvGrpSpPr>
            <a:grpSpLocks/>
          </p:cNvGrpSpPr>
          <p:nvPr/>
        </p:nvGrpSpPr>
        <p:grpSpPr bwMode="auto">
          <a:xfrm>
            <a:off x="7681913" y="4770438"/>
            <a:ext cx="471487" cy="960437"/>
            <a:chOff x="2439" y="3101"/>
            <a:chExt cx="297" cy="605"/>
          </a:xfrm>
        </p:grpSpPr>
        <p:sp>
          <p:nvSpPr>
            <p:cNvPr id="16420" name="Line 48"/>
            <p:cNvSpPr>
              <a:spLocks noChangeShapeType="1"/>
            </p:cNvSpPr>
            <p:nvPr/>
          </p:nvSpPr>
          <p:spPr bwMode="auto">
            <a:xfrm>
              <a:off x="2563" y="3101"/>
              <a:ext cx="173" cy="0"/>
            </a:xfrm>
            <a:prstGeom prst="line">
              <a:avLst/>
            </a:prstGeom>
            <a:noFill/>
            <a:ln w="9525">
              <a:solidFill>
                <a:srgbClr val="B2B2B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21" name="Line 49"/>
            <p:cNvSpPr>
              <a:spLocks noChangeShapeType="1"/>
            </p:cNvSpPr>
            <p:nvPr/>
          </p:nvSpPr>
          <p:spPr bwMode="auto">
            <a:xfrm>
              <a:off x="2562" y="3706"/>
              <a:ext cx="173" cy="0"/>
            </a:xfrm>
            <a:prstGeom prst="line">
              <a:avLst/>
            </a:prstGeom>
            <a:noFill/>
            <a:ln w="9525">
              <a:solidFill>
                <a:srgbClr val="B2B2B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22" name="Line 50"/>
            <p:cNvSpPr>
              <a:spLocks noChangeShapeType="1"/>
            </p:cNvSpPr>
            <p:nvPr/>
          </p:nvSpPr>
          <p:spPr bwMode="auto">
            <a:xfrm>
              <a:off x="2649" y="3101"/>
              <a:ext cx="0" cy="605"/>
            </a:xfrm>
            <a:prstGeom prst="line">
              <a:avLst/>
            </a:prstGeom>
            <a:noFill/>
            <a:ln w="57150">
              <a:solidFill>
                <a:schemeClr val="accent2"/>
              </a:solidFill>
              <a:round/>
              <a:headEnd type="arrow" w="med" len="med"/>
              <a:tailEnd/>
            </a:ln>
            <a:extLst>
              <a:ext uri="{909E8E84-426E-40DD-AFC4-6F175D3DCCD1}">
                <a14:hiddenFill xmlns:a14="http://schemas.microsoft.com/office/drawing/2010/main">
                  <a:noFill/>
                </a14:hiddenFill>
              </a:ext>
            </a:extLst>
          </p:spPr>
          <p:txBody>
            <a:bodyPr/>
            <a:lstStyle/>
            <a:p>
              <a:endParaRPr lang="en-US"/>
            </a:p>
          </p:txBody>
        </p:sp>
        <p:sp>
          <p:nvSpPr>
            <p:cNvPr id="16423" name="Text Box 51"/>
            <p:cNvSpPr txBox="1">
              <a:spLocks noChangeArrowheads="1"/>
            </p:cNvSpPr>
            <p:nvPr/>
          </p:nvSpPr>
          <p:spPr bwMode="auto">
            <a:xfrm>
              <a:off x="2439" y="3278"/>
              <a:ext cx="224"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b="1">
                  <a:solidFill>
                    <a:schemeClr val="accent2"/>
                  </a:solidFill>
                </a:rPr>
                <a:t>s</a:t>
              </a:r>
            </a:p>
          </p:txBody>
        </p:sp>
      </p:grpSp>
      <p:grpSp>
        <p:nvGrpSpPr>
          <p:cNvPr id="11" name="Group 52"/>
          <p:cNvGrpSpPr>
            <a:grpSpLocks/>
          </p:cNvGrpSpPr>
          <p:nvPr/>
        </p:nvGrpSpPr>
        <p:grpSpPr bwMode="auto">
          <a:xfrm>
            <a:off x="8315325" y="4008438"/>
            <a:ext cx="493713" cy="960437"/>
            <a:chOff x="2284" y="3024"/>
            <a:chExt cx="311" cy="605"/>
          </a:xfrm>
        </p:grpSpPr>
        <p:sp>
          <p:nvSpPr>
            <p:cNvPr id="10272" name="Line 53"/>
            <p:cNvSpPr>
              <a:spLocks noChangeShapeType="1"/>
            </p:cNvSpPr>
            <p:nvPr/>
          </p:nvSpPr>
          <p:spPr bwMode="auto">
            <a:xfrm>
              <a:off x="2285" y="3024"/>
              <a:ext cx="173" cy="0"/>
            </a:xfrm>
            <a:prstGeom prst="line">
              <a:avLst/>
            </a:prstGeom>
            <a:noFill/>
            <a:ln w="9525">
              <a:solidFill>
                <a:srgbClr val="B2B2B2"/>
              </a:solidFill>
              <a:round/>
              <a:headEnd/>
              <a:tailEnd/>
            </a:ln>
            <a:effectLst/>
            <a:extLst/>
          </p:spPr>
          <p:txBody>
            <a:bodyPr/>
            <a:lstStyle/>
            <a:p>
              <a:pPr>
                <a:defRPr/>
              </a:pPr>
              <a:endParaRPr lang="en-US" sz="2400">
                <a:latin typeface="+mn-lt"/>
              </a:endParaRPr>
            </a:p>
          </p:txBody>
        </p:sp>
        <p:sp>
          <p:nvSpPr>
            <p:cNvPr id="10273" name="Line 54"/>
            <p:cNvSpPr>
              <a:spLocks noChangeShapeType="1"/>
            </p:cNvSpPr>
            <p:nvPr/>
          </p:nvSpPr>
          <p:spPr bwMode="auto">
            <a:xfrm>
              <a:off x="2284" y="3629"/>
              <a:ext cx="173" cy="0"/>
            </a:xfrm>
            <a:prstGeom prst="line">
              <a:avLst/>
            </a:prstGeom>
            <a:noFill/>
            <a:ln w="9525">
              <a:solidFill>
                <a:srgbClr val="B2B2B2"/>
              </a:solidFill>
              <a:round/>
              <a:headEnd/>
              <a:tailEnd/>
            </a:ln>
            <a:effectLst/>
            <a:extLst/>
          </p:spPr>
          <p:txBody>
            <a:bodyPr/>
            <a:lstStyle/>
            <a:p>
              <a:pPr>
                <a:defRPr/>
              </a:pPr>
              <a:endParaRPr lang="en-US" sz="2400">
                <a:latin typeface="+mn-lt"/>
              </a:endParaRPr>
            </a:p>
          </p:txBody>
        </p:sp>
        <p:sp>
          <p:nvSpPr>
            <p:cNvPr id="10274" name="Line 55"/>
            <p:cNvSpPr>
              <a:spLocks noChangeShapeType="1"/>
            </p:cNvSpPr>
            <p:nvPr/>
          </p:nvSpPr>
          <p:spPr bwMode="auto">
            <a:xfrm>
              <a:off x="2371" y="3024"/>
              <a:ext cx="0" cy="605"/>
            </a:xfrm>
            <a:prstGeom prst="line">
              <a:avLst/>
            </a:prstGeom>
            <a:noFill/>
            <a:ln w="57150">
              <a:solidFill>
                <a:schemeClr val="accent2"/>
              </a:solidFill>
              <a:round/>
              <a:headEnd/>
              <a:tailEnd type="arrow" w="med" len="med"/>
            </a:ln>
            <a:effectLst/>
            <a:extLst/>
          </p:spPr>
          <p:txBody>
            <a:bodyPr/>
            <a:lstStyle/>
            <a:p>
              <a:pPr>
                <a:defRPr/>
              </a:pPr>
              <a:endParaRPr lang="en-US" sz="2400">
                <a:latin typeface="+mn-lt"/>
              </a:endParaRPr>
            </a:p>
          </p:txBody>
        </p:sp>
        <p:sp>
          <p:nvSpPr>
            <p:cNvPr id="10275" name="Text Box 56"/>
            <p:cNvSpPr txBox="1">
              <a:spLocks noChangeArrowheads="1"/>
            </p:cNvSpPr>
            <p:nvPr/>
          </p:nvSpPr>
          <p:spPr bwMode="auto">
            <a:xfrm>
              <a:off x="2371" y="3201"/>
              <a:ext cx="224" cy="291"/>
            </a:xfrm>
            <a:prstGeom prst="rect">
              <a:avLst/>
            </a:prstGeom>
            <a:noFill/>
            <a:ln>
              <a:noFill/>
            </a:ln>
            <a:effectLs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defRPr/>
              </a:pPr>
              <a:r>
                <a:rPr lang="en-US" altLang="en-US" sz="2400" b="1" smtClean="0">
                  <a:solidFill>
                    <a:schemeClr val="accent2"/>
                  </a:solidFill>
                  <a:latin typeface="+mn-lt"/>
                </a:rPr>
                <a:t>s</a:t>
              </a:r>
            </a:p>
          </p:txBody>
        </p:sp>
      </p:grpSp>
      <p:grpSp>
        <p:nvGrpSpPr>
          <p:cNvPr id="12" name="Group 15"/>
          <p:cNvGrpSpPr>
            <a:grpSpLocks/>
          </p:cNvGrpSpPr>
          <p:nvPr/>
        </p:nvGrpSpPr>
        <p:grpSpPr bwMode="auto">
          <a:xfrm>
            <a:off x="7570788" y="2239963"/>
            <a:ext cx="1573212" cy="244475"/>
            <a:chOff x="3571" y="1190"/>
            <a:chExt cx="1613" cy="154"/>
          </a:xfrm>
        </p:grpSpPr>
        <p:sp>
          <p:nvSpPr>
            <p:cNvPr id="16414" name="Rectangle 16" descr="Oak"/>
            <p:cNvSpPr>
              <a:spLocks noChangeArrowheads="1"/>
            </p:cNvSpPr>
            <p:nvPr/>
          </p:nvSpPr>
          <p:spPr bwMode="auto">
            <a:xfrm>
              <a:off x="3571" y="1190"/>
              <a:ext cx="1613" cy="154"/>
            </a:xfrm>
            <a:prstGeom prst="rect">
              <a:avLst/>
            </a:prstGeom>
            <a:blipFill dpi="0" rotWithShape="1">
              <a:blip r:embed="rId9"/>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16415" name="Line 17" descr="Oak"/>
            <p:cNvSpPr>
              <a:spLocks noChangeShapeType="1"/>
            </p:cNvSpPr>
            <p:nvPr/>
          </p:nvSpPr>
          <p:spPr bwMode="auto">
            <a:xfrm>
              <a:off x="3581" y="1344"/>
              <a:ext cx="159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428104" name="Rectangle 72"/>
          <p:cNvSpPr>
            <a:spLocks noChangeArrowheads="1"/>
          </p:cNvSpPr>
          <p:nvPr/>
        </p:nvSpPr>
        <p:spPr bwMode="auto">
          <a:xfrm>
            <a:off x="8337550" y="3937000"/>
            <a:ext cx="649288" cy="1792288"/>
          </a:xfrm>
          <a:prstGeom prst="rect">
            <a:avLst/>
          </a:prstGeom>
          <a:noFill/>
          <a:ln>
            <a:noFill/>
          </a:ln>
          <a:effec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defRPr/>
            </a:pPr>
            <a:endParaRPr lang="en-US" altLang="en-US" sz="2400" smtClean="0">
              <a:latin typeface="+mn-lt"/>
            </a:endParaRPr>
          </a:p>
        </p:txBody>
      </p:sp>
      <p:sp>
        <p:nvSpPr>
          <p:cNvPr id="428105" name="Rectangle 73"/>
          <p:cNvSpPr>
            <a:spLocks noChangeArrowheads="1"/>
          </p:cNvSpPr>
          <p:nvPr/>
        </p:nvSpPr>
        <p:spPr bwMode="auto">
          <a:xfrm>
            <a:off x="696913" y="6003925"/>
            <a:ext cx="7758112" cy="854075"/>
          </a:xfrm>
          <a:prstGeom prst="rect">
            <a:avLst/>
          </a:prstGeom>
          <a:solidFill>
            <a:srgbClr val="FFCCCC"/>
          </a:solidFill>
          <a:ln>
            <a:noFill/>
          </a:ln>
          <a:effectLst/>
          <a:extLst/>
        </p:spPr>
        <p:txBody>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spcBef>
                <a:spcPts val="300"/>
              </a:spcBef>
              <a:defRPr/>
            </a:pPr>
            <a:r>
              <a:rPr lang="en-US" altLang="en-US" sz="2400" b="1" i="1" dirty="0" smtClean="0">
                <a:latin typeface="+mn-lt"/>
              </a:rPr>
              <a:t>FYI</a:t>
            </a:r>
          </a:p>
          <a:p>
            <a:pPr eaLnBrk="1" hangingPunct="1">
              <a:spcBef>
                <a:spcPts val="300"/>
              </a:spcBef>
              <a:defRPr/>
            </a:pPr>
            <a:r>
              <a:rPr lang="en-US" altLang="en-US" sz="2400" b="1" dirty="0" smtClean="0">
                <a:latin typeface="+mn-lt"/>
                <a:sym typeface="Symbol" pitchFamily="18" charset="2"/>
              </a:rPr>
              <a:t></a:t>
            </a:r>
            <a:r>
              <a:rPr lang="en-US" altLang="en-US" sz="2400" dirty="0" smtClean="0">
                <a:latin typeface="+mn-lt"/>
              </a:rPr>
              <a:t>Pulleys are used to </a:t>
            </a:r>
            <a:r>
              <a:rPr lang="en-US" altLang="en-US" sz="2400" b="1" dirty="0" smtClean="0">
                <a:latin typeface="+mn-lt"/>
              </a:rPr>
              <a:t>redirect</a:t>
            </a:r>
            <a:r>
              <a:rPr lang="en-US" altLang="en-US" sz="2400" dirty="0" smtClean="0">
                <a:latin typeface="+mn-lt"/>
              </a:rPr>
              <a:t> tension forces.</a:t>
            </a:r>
            <a:endParaRPr lang="en-US" altLang="en-US" sz="2400" dirty="0" smtClean="0">
              <a:latin typeface="+mn-lt"/>
              <a:sym typeface="Symbol" pitchFamily="18" charset="2"/>
            </a:endParaRPr>
          </a:p>
        </p:txBody>
      </p:sp>
      <p:grpSp>
        <p:nvGrpSpPr>
          <p:cNvPr id="13" name="Group 74"/>
          <p:cNvGrpSpPr>
            <a:grpSpLocks/>
          </p:cNvGrpSpPr>
          <p:nvPr/>
        </p:nvGrpSpPr>
        <p:grpSpPr bwMode="auto">
          <a:xfrm>
            <a:off x="7689850" y="3311525"/>
            <a:ext cx="371475" cy="862013"/>
            <a:chOff x="662" y="2673"/>
            <a:chExt cx="234" cy="543"/>
          </a:xfrm>
        </p:grpSpPr>
        <p:sp>
          <p:nvSpPr>
            <p:cNvPr id="16412" name="Line 75"/>
            <p:cNvSpPr>
              <a:spLocks noChangeShapeType="1"/>
            </p:cNvSpPr>
            <p:nvPr/>
          </p:nvSpPr>
          <p:spPr bwMode="auto">
            <a:xfrm flipV="1">
              <a:off x="864" y="2880"/>
              <a:ext cx="0" cy="336"/>
            </a:xfrm>
            <a:prstGeom prst="line">
              <a:avLst/>
            </a:prstGeom>
            <a:noFill/>
            <a:ln w="57150">
              <a:solidFill>
                <a:srgbClr val="009900"/>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16413" name="Text Box 76"/>
            <p:cNvSpPr txBox="1">
              <a:spLocks noChangeArrowheads="1"/>
            </p:cNvSpPr>
            <p:nvPr/>
          </p:nvSpPr>
          <p:spPr bwMode="auto">
            <a:xfrm>
              <a:off x="662" y="2673"/>
              <a:ext cx="234"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b="1">
                  <a:solidFill>
                    <a:srgbClr val="009900"/>
                  </a:solidFill>
                </a:rPr>
                <a:t>T</a:t>
              </a:r>
            </a:p>
          </p:txBody>
        </p:sp>
      </p:grpSp>
      <p:grpSp>
        <p:nvGrpSpPr>
          <p:cNvPr id="14" name="Group 71"/>
          <p:cNvGrpSpPr>
            <a:grpSpLocks/>
          </p:cNvGrpSpPr>
          <p:nvPr/>
        </p:nvGrpSpPr>
        <p:grpSpPr bwMode="auto">
          <a:xfrm>
            <a:off x="7530542" y="49428"/>
            <a:ext cx="1576387" cy="1912938"/>
            <a:chOff x="4767" y="0"/>
            <a:chExt cx="993" cy="1205"/>
          </a:xfrm>
          <a:effectLst>
            <a:outerShdw blurRad="50800" dist="38100" dir="8100000" algn="tr" rotWithShape="0">
              <a:prstClr val="black">
                <a:alpha val="40000"/>
              </a:prstClr>
            </a:outerShdw>
          </a:effectLst>
        </p:grpSpPr>
        <p:sp>
          <p:nvSpPr>
            <p:cNvPr id="10302" name="Rectangle 70"/>
            <p:cNvSpPr>
              <a:spLocks noChangeArrowheads="1"/>
            </p:cNvSpPr>
            <p:nvPr/>
          </p:nvSpPr>
          <p:spPr bwMode="auto">
            <a:xfrm>
              <a:off x="4767" y="0"/>
              <a:ext cx="993" cy="1205"/>
            </a:xfrm>
            <a:prstGeom prst="rect">
              <a:avLst/>
            </a:prstGeom>
            <a:solidFill>
              <a:schemeClr val="accent1"/>
            </a:solidFill>
            <a:ln w="9525">
              <a:solidFill>
                <a:schemeClr val="tx1"/>
              </a:solidFill>
              <a:miter lim="800000"/>
              <a:headEnd/>
              <a:tailEnd/>
            </a:ln>
            <a:effectLs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defRPr/>
              </a:pPr>
              <a:endParaRPr lang="en-US" altLang="en-US" smtClean="0">
                <a:latin typeface="+mn-lt"/>
              </a:endParaRPr>
            </a:p>
          </p:txBody>
        </p:sp>
        <p:sp>
          <p:nvSpPr>
            <p:cNvPr id="10303" name="Text Box 69"/>
            <p:cNvSpPr txBox="1">
              <a:spLocks noChangeArrowheads="1"/>
            </p:cNvSpPr>
            <p:nvPr/>
          </p:nvSpPr>
          <p:spPr bwMode="auto">
            <a:xfrm>
              <a:off x="4780" y="19"/>
              <a:ext cx="880" cy="252"/>
            </a:xfrm>
            <a:prstGeom prst="rect">
              <a:avLst/>
            </a:prstGeom>
            <a:noFill/>
            <a:ln>
              <a:noFill/>
            </a:ln>
            <a:effectLs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defRPr/>
              </a:pPr>
              <a:r>
                <a:rPr lang="en-US" altLang="en-US" dirty="0" smtClean="0">
                  <a:latin typeface="+mn-lt"/>
                </a:rPr>
                <a:t>FBD Crate</a:t>
              </a:r>
            </a:p>
          </p:txBody>
        </p:sp>
      </p:grpSp>
      <p:grpSp>
        <p:nvGrpSpPr>
          <p:cNvPr id="15" name="Group 57"/>
          <p:cNvGrpSpPr>
            <a:grpSpLocks/>
          </p:cNvGrpSpPr>
          <p:nvPr/>
        </p:nvGrpSpPr>
        <p:grpSpPr bwMode="auto">
          <a:xfrm>
            <a:off x="8224838" y="363538"/>
            <a:ext cx="371475" cy="773112"/>
            <a:chOff x="630" y="2729"/>
            <a:chExt cx="234" cy="487"/>
          </a:xfrm>
        </p:grpSpPr>
        <p:sp>
          <p:nvSpPr>
            <p:cNvPr id="10270" name="Line 58"/>
            <p:cNvSpPr>
              <a:spLocks noChangeShapeType="1"/>
            </p:cNvSpPr>
            <p:nvPr/>
          </p:nvSpPr>
          <p:spPr bwMode="auto">
            <a:xfrm flipV="1">
              <a:off x="864" y="2880"/>
              <a:ext cx="0" cy="336"/>
            </a:xfrm>
            <a:prstGeom prst="line">
              <a:avLst/>
            </a:prstGeom>
            <a:noFill/>
            <a:ln w="57150">
              <a:solidFill>
                <a:srgbClr val="009900"/>
              </a:solidFill>
              <a:round/>
              <a:headEnd/>
              <a:tailEnd type="arrow" w="med" len="med"/>
            </a:ln>
            <a:effectLst/>
            <a:extLst/>
          </p:spPr>
          <p:txBody>
            <a:bodyPr/>
            <a:lstStyle/>
            <a:p>
              <a:pPr>
                <a:defRPr/>
              </a:pPr>
              <a:endParaRPr lang="en-US">
                <a:latin typeface="+mn-lt"/>
              </a:endParaRPr>
            </a:p>
          </p:txBody>
        </p:sp>
        <p:sp>
          <p:nvSpPr>
            <p:cNvPr id="10271" name="Text Box 59"/>
            <p:cNvSpPr txBox="1">
              <a:spLocks noChangeArrowheads="1"/>
            </p:cNvSpPr>
            <p:nvPr/>
          </p:nvSpPr>
          <p:spPr bwMode="auto">
            <a:xfrm>
              <a:off x="630" y="2729"/>
              <a:ext cx="234" cy="291"/>
            </a:xfrm>
            <a:prstGeom prst="rect">
              <a:avLst/>
            </a:prstGeom>
            <a:noFill/>
            <a:ln>
              <a:noFill/>
            </a:ln>
            <a:effectLs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defRPr/>
              </a:pPr>
              <a:r>
                <a:rPr lang="en-US" altLang="en-US" sz="2400" b="1" dirty="0" smtClean="0">
                  <a:solidFill>
                    <a:srgbClr val="008000"/>
                  </a:solidFill>
                  <a:latin typeface="+mn-lt"/>
                </a:rPr>
                <a:t>T</a:t>
              </a:r>
            </a:p>
          </p:txBody>
        </p:sp>
      </p:grpSp>
      <p:grpSp>
        <p:nvGrpSpPr>
          <p:cNvPr id="16" name="Group 60"/>
          <p:cNvGrpSpPr>
            <a:grpSpLocks/>
          </p:cNvGrpSpPr>
          <p:nvPr/>
        </p:nvGrpSpPr>
        <p:grpSpPr bwMode="auto">
          <a:xfrm>
            <a:off x="8247063" y="1152525"/>
            <a:ext cx="698500" cy="879475"/>
            <a:chOff x="644" y="3226"/>
            <a:chExt cx="440" cy="554"/>
          </a:xfrm>
        </p:grpSpPr>
        <p:sp>
          <p:nvSpPr>
            <p:cNvPr id="10268" name="Line 61"/>
            <p:cNvSpPr>
              <a:spLocks noChangeShapeType="1"/>
            </p:cNvSpPr>
            <p:nvPr/>
          </p:nvSpPr>
          <p:spPr bwMode="auto">
            <a:xfrm>
              <a:off x="864" y="3226"/>
              <a:ext cx="0" cy="316"/>
            </a:xfrm>
            <a:prstGeom prst="line">
              <a:avLst/>
            </a:prstGeom>
            <a:noFill/>
            <a:ln w="57150">
              <a:solidFill>
                <a:schemeClr val="tx1"/>
              </a:solidFill>
              <a:round/>
              <a:headEnd/>
              <a:tailEnd type="arrow" w="med" len="med"/>
            </a:ln>
            <a:effectLst/>
            <a:extLst/>
          </p:spPr>
          <p:txBody>
            <a:bodyPr/>
            <a:lstStyle/>
            <a:p>
              <a:pPr>
                <a:defRPr/>
              </a:pPr>
              <a:endParaRPr lang="en-US">
                <a:latin typeface="+mn-lt"/>
              </a:endParaRPr>
            </a:p>
          </p:txBody>
        </p:sp>
        <p:sp>
          <p:nvSpPr>
            <p:cNvPr id="10269" name="Text Box 62"/>
            <p:cNvSpPr txBox="1">
              <a:spLocks noChangeArrowheads="1"/>
            </p:cNvSpPr>
            <p:nvPr/>
          </p:nvSpPr>
          <p:spPr bwMode="auto">
            <a:xfrm>
              <a:off x="644" y="3489"/>
              <a:ext cx="440" cy="291"/>
            </a:xfrm>
            <a:prstGeom prst="rect">
              <a:avLst/>
            </a:prstGeom>
            <a:noFill/>
            <a:ln>
              <a:noFill/>
            </a:ln>
            <a:effectLs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defRPr/>
              </a:pPr>
              <a:r>
                <a:rPr lang="en-US" altLang="en-US" sz="2400" dirty="0" smtClean="0">
                  <a:latin typeface="+mn-lt"/>
                </a:rPr>
                <a:t>100</a:t>
              </a:r>
            </a:p>
          </p:txBody>
        </p:sp>
      </p:grpSp>
      <p:sp>
        <p:nvSpPr>
          <p:cNvPr id="428095" name="Text Box 63"/>
          <p:cNvSpPr txBox="1">
            <a:spLocks noChangeArrowheads="1"/>
          </p:cNvSpPr>
          <p:nvPr/>
        </p:nvSpPr>
        <p:spPr bwMode="auto">
          <a:xfrm>
            <a:off x="7637463" y="944563"/>
            <a:ext cx="876300" cy="461962"/>
          </a:xfrm>
          <a:prstGeom prst="rect">
            <a:avLst/>
          </a:prstGeom>
          <a:noFill/>
          <a:ln>
            <a:noFill/>
          </a:ln>
          <a:effectLs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defRPr/>
            </a:pPr>
            <a:r>
              <a:rPr lang="en-US" altLang="en-US" sz="2400" b="1" dirty="0" smtClean="0">
                <a:latin typeface="+mn-lt"/>
              </a:rPr>
              <a:t>a</a:t>
            </a:r>
            <a:r>
              <a:rPr lang="en-US" altLang="en-US" sz="2400" dirty="0" smtClean="0">
                <a:latin typeface="+mn-lt"/>
              </a:rPr>
              <a:t> = 0</a:t>
            </a:r>
            <a:endParaRPr lang="en-US" altLang="en-US" sz="2400" b="1" dirty="0" smtClean="0">
              <a:latin typeface="+mn-lt"/>
            </a:endParaRPr>
          </a:p>
        </p:txBody>
      </p:sp>
      <p:sp>
        <p:nvSpPr>
          <p:cNvPr id="428100" name="Oval 68"/>
          <p:cNvSpPr>
            <a:spLocks noChangeArrowheads="1"/>
          </p:cNvSpPr>
          <p:nvPr/>
        </p:nvSpPr>
        <p:spPr bwMode="auto">
          <a:xfrm>
            <a:off x="8542338" y="1074738"/>
            <a:ext cx="120650" cy="120650"/>
          </a:xfrm>
          <a:prstGeom prst="ellipse">
            <a:avLst/>
          </a:prstGeom>
          <a:solidFill>
            <a:schemeClr val="tx2"/>
          </a:solidFill>
          <a:ln w="9525">
            <a:solidFill>
              <a:schemeClr val="tx1"/>
            </a:solidFill>
            <a:round/>
            <a:headEnd/>
            <a:tailEnd/>
          </a:ln>
          <a:effectLs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defRPr/>
            </a:pPr>
            <a:endParaRPr lang="en-US" altLang="en-US" smtClean="0">
              <a:latin typeface="+mn-lt"/>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28034">
                                            <p:txEl>
                                              <p:pRg st="0" end="0"/>
                                            </p:txEl>
                                          </p:spTgt>
                                        </p:tgtEl>
                                        <p:attrNameLst>
                                          <p:attrName>style.visibility</p:attrName>
                                        </p:attrNameLst>
                                      </p:cBhvr>
                                      <p:to>
                                        <p:strVal val="visible"/>
                                      </p:to>
                                    </p:set>
                                    <p:anim calcmode="lin" valueType="num">
                                      <p:cBhvr additive="base">
                                        <p:cTn id="7" dur="500" fill="hold"/>
                                        <p:tgtEl>
                                          <p:spTgt spid="42803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28034">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10" presetClass="entr" presetSubtype="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428046"/>
                                        </p:tgtEl>
                                        <p:attrNameLst>
                                          <p:attrName>style.visibility</p:attrName>
                                        </p:attrNameLst>
                                      </p:cBhvr>
                                      <p:to>
                                        <p:strVal val="visible"/>
                                      </p:to>
                                    </p:set>
                                    <p:animEffect transition="in" filter="fade">
                                      <p:cBhvr>
                                        <p:cTn id="18" dur="500"/>
                                        <p:tgtEl>
                                          <p:spTgt spid="428046"/>
                                        </p:tgtEl>
                                      </p:cBhvr>
                                    </p:animEffect>
                                  </p:childTnLst>
                                  <p:subTnLst>
                                    <p:audio>
                                      <p:cMediaNode>
                                        <p:cTn display="0" masterRel="sameClick">
                                          <p:stCondLst>
                                            <p:cond evt="begin" delay="0">
                                              <p:tn val="16"/>
                                            </p:cond>
                                          </p:stCondLst>
                                          <p:endCondLst>
                                            <p:cond evt="onStopAudio" delay="0">
                                              <p:tgtEl>
                                                <p:sldTgt/>
                                              </p:tgtEl>
                                            </p:cond>
                                          </p:endCondLst>
                                        </p:cTn>
                                        <p:tgtEl>
                                          <p:sndTgt r:embed="rId4" name="arrow.wav"/>
                                        </p:tgtEl>
                                      </p:cMediaNode>
                                    </p:audio>
                                  </p:sub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subTnLst>
                                    <p:audio>
                                      <p:cMediaNode>
                                        <p:cTn display="0" masterRel="sameClick">
                                          <p:stCondLst>
                                            <p:cond evt="begin" delay="0">
                                              <p:tn val="21"/>
                                            </p:cond>
                                          </p:stCondLst>
                                          <p:endCondLst>
                                            <p:cond evt="onStopAudio" delay="0">
                                              <p:tgtEl>
                                                <p:sldTgt/>
                                              </p:tgtEl>
                                            </p:cond>
                                          </p:endCondLst>
                                        </p:cTn>
                                        <p:tgtEl>
                                          <p:sndTgt r:embed="rId4" name="arrow.wav"/>
                                        </p:tgtEl>
                                      </p:cMediaNode>
                                    </p:audio>
                                  </p:subTnLst>
                                </p:cTn>
                              </p:par>
                            </p:childTnLst>
                          </p:cTn>
                        </p:par>
                      </p:childTnLst>
                    </p:cTn>
                  </p:par>
                  <p:par>
                    <p:cTn id="24" fill="hold" nodeType="clickPar">
                      <p:stCondLst>
                        <p:cond delay="indefinite"/>
                      </p:stCondLst>
                      <p:childTnLst>
                        <p:par>
                          <p:cTn id="25" fill="hold" nodeType="withGroup">
                            <p:stCondLst>
                              <p:cond delay="0"/>
                            </p:stCondLst>
                            <p:childTnLst>
                              <p:par>
                                <p:cTn id="26" presetID="10" presetClass="entr" presetSubtype="0" fill="hold" nodeType="click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fade">
                                      <p:cBhvr>
                                        <p:cTn id="28" dur="500"/>
                                        <p:tgtEl>
                                          <p:spTgt spid="3"/>
                                        </p:tgtEl>
                                      </p:cBhvr>
                                    </p:animEffect>
                                  </p:childTnLst>
                                  <p:subTnLst>
                                    <p:audio>
                                      <p:cMediaNode>
                                        <p:cTn display="0" masterRel="sameClick">
                                          <p:stCondLst>
                                            <p:cond evt="begin" delay="0">
                                              <p:tn val="26"/>
                                            </p:cond>
                                          </p:stCondLst>
                                          <p:endCondLst>
                                            <p:cond evt="onStopAudio" delay="0">
                                              <p:tgtEl>
                                                <p:sldTgt/>
                                              </p:tgtEl>
                                            </p:cond>
                                          </p:endCondLst>
                                        </p:cTn>
                                        <p:tgtEl>
                                          <p:sndTgt r:embed="rId4" name="arrow.wav"/>
                                        </p:tgtEl>
                                      </p:cMediaNode>
                                    </p:audio>
                                  </p:subTnLst>
                                </p:cTn>
                              </p:par>
                            </p:childTnLst>
                          </p:cTn>
                        </p:par>
                      </p:childTnLst>
                    </p:cTn>
                  </p:par>
                  <p:par>
                    <p:cTn id="29" fill="hold" nodeType="clickPar">
                      <p:stCondLst>
                        <p:cond delay="indefinite"/>
                      </p:stCondLst>
                      <p:childTnLst>
                        <p:par>
                          <p:cTn id="30" fill="hold" nodeType="withGroup">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428053"/>
                                        </p:tgtEl>
                                        <p:attrNameLst>
                                          <p:attrName>style.visibility</p:attrName>
                                        </p:attrNameLst>
                                      </p:cBhvr>
                                      <p:to>
                                        <p:strVal val="visible"/>
                                      </p:to>
                                    </p:set>
                                    <p:animEffect transition="in" filter="fade">
                                      <p:cBhvr>
                                        <p:cTn id="33" dur="500"/>
                                        <p:tgtEl>
                                          <p:spTgt spid="428053"/>
                                        </p:tgtEl>
                                      </p:cBhvr>
                                    </p:animEffect>
                                  </p:childTnLst>
                                  <p:subTnLst>
                                    <p:audio>
                                      <p:cMediaNode>
                                        <p:cTn display="0" masterRel="sameClick">
                                          <p:stCondLst>
                                            <p:cond evt="begin" delay="0">
                                              <p:tn val="31"/>
                                            </p:cond>
                                          </p:stCondLst>
                                          <p:endCondLst>
                                            <p:cond evt="onStopAudio" delay="0">
                                              <p:tgtEl>
                                                <p:sldTgt/>
                                              </p:tgtEl>
                                            </p:cond>
                                          </p:endCondLst>
                                        </p:cTn>
                                        <p:tgtEl>
                                          <p:sndTgt r:embed="rId4" name="arrow.wav"/>
                                        </p:tgtEl>
                                      </p:cMediaNode>
                                    </p:audio>
                                  </p:subTnLst>
                                </p:cTn>
                              </p:par>
                              <p:par>
                                <p:cTn id="34" presetID="10" presetClass="entr" presetSubtype="0" fill="hold" grpId="0" nodeType="withEffect">
                                  <p:stCondLst>
                                    <p:cond delay="0"/>
                                  </p:stCondLst>
                                  <p:childTnLst>
                                    <p:set>
                                      <p:cBhvr>
                                        <p:cTn id="35" dur="1" fill="hold">
                                          <p:stCondLst>
                                            <p:cond delay="0"/>
                                          </p:stCondLst>
                                        </p:cTn>
                                        <p:tgtEl>
                                          <p:spTgt spid="428054"/>
                                        </p:tgtEl>
                                        <p:attrNameLst>
                                          <p:attrName>style.visibility</p:attrName>
                                        </p:attrNameLst>
                                      </p:cBhvr>
                                      <p:to>
                                        <p:strVal val="visible"/>
                                      </p:to>
                                    </p:set>
                                    <p:animEffect transition="in" filter="fade">
                                      <p:cBhvr>
                                        <p:cTn id="36" dur="500"/>
                                        <p:tgtEl>
                                          <p:spTgt spid="428054"/>
                                        </p:tgtEl>
                                      </p:cBhvr>
                                    </p:animEffect>
                                  </p:childTnLst>
                                  <p:subTnLst>
                                    <p:audio>
                                      <p:cMediaNode>
                                        <p:cTn display="0" masterRel="sameClick">
                                          <p:stCondLst>
                                            <p:cond evt="begin" delay="0">
                                              <p:tn val="34"/>
                                            </p:cond>
                                          </p:stCondLst>
                                          <p:endCondLst>
                                            <p:cond evt="onStopAudio" delay="0">
                                              <p:tgtEl>
                                                <p:sldTgt/>
                                              </p:tgtEl>
                                            </p:cond>
                                          </p:endCondLst>
                                        </p:cTn>
                                        <p:tgtEl>
                                          <p:sndTgt r:embed="rId4" name="arrow.wav"/>
                                        </p:tgtEl>
                                      </p:cMediaNode>
                                    </p:audio>
                                  </p:subTnLst>
                                </p:cTn>
                              </p:par>
                            </p:childTnLst>
                          </p:cTn>
                        </p:par>
                      </p:childTnLst>
                    </p:cTn>
                  </p:par>
                  <p:par>
                    <p:cTn id="37" fill="hold" nodeType="clickPar">
                      <p:stCondLst>
                        <p:cond delay="indefinite"/>
                      </p:stCondLst>
                      <p:childTnLst>
                        <p:par>
                          <p:cTn id="38" fill="hold" nodeType="withGroup">
                            <p:stCondLst>
                              <p:cond delay="0"/>
                            </p:stCondLst>
                            <p:childTnLst>
                              <p:par>
                                <p:cTn id="39" presetID="10" presetClass="entr" presetSubtype="0" fill="hold" nodeType="click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fade">
                                      <p:cBhvr>
                                        <p:cTn id="41" dur="2000"/>
                                        <p:tgtEl>
                                          <p:spTgt spid="5"/>
                                        </p:tgtEl>
                                      </p:cBhvr>
                                    </p:animEffect>
                                  </p:childTnLst>
                                  <p:subTnLst>
                                    <p:audio>
                                      <p:cMediaNode>
                                        <p:cTn display="0" masterRel="sameClick">
                                          <p:stCondLst>
                                            <p:cond evt="begin" delay="0">
                                              <p:tn val="39"/>
                                            </p:cond>
                                          </p:stCondLst>
                                          <p:endCondLst>
                                            <p:cond evt="onStopAudio" delay="0">
                                              <p:tgtEl>
                                                <p:sldTgt/>
                                              </p:tgtEl>
                                            </p:cond>
                                          </p:endCondLst>
                                        </p:cTn>
                                        <p:tgtEl>
                                          <p:sndTgt r:embed="rId5" name="voltage.wav"/>
                                        </p:tgtEl>
                                      </p:cMediaNode>
                                    </p:audio>
                                  </p:subTnLst>
                                </p:cTn>
                              </p:par>
                            </p:childTnLst>
                          </p:cTn>
                        </p:par>
                      </p:childTnLst>
                    </p:cTn>
                  </p:par>
                  <p:par>
                    <p:cTn id="42" fill="hold" nodeType="clickPar">
                      <p:stCondLst>
                        <p:cond delay="indefinite"/>
                      </p:stCondLst>
                      <p:childTnLst>
                        <p:par>
                          <p:cTn id="43" fill="hold" nodeType="withGroup">
                            <p:stCondLst>
                              <p:cond delay="0"/>
                            </p:stCondLst>
                            <p:childTnLst>
                              <p:par>
                                <p:cTn id="44" presetID="10" presetClass="exit" presetSubtype="0" fill="hold" grpId="1" nodeType="clickEffect">
                                  <p:stCondLst>
                                    <p:cond delay="0"/>
                                  </p:stCondLst>
                                  <p:childTnLst>
                                    <p:animEffect transition="out" filter="fade">
                                      <p:cBhvr>
                                        <p:cTn id="45" dur="500"/>
                                        <p:tgtEl>
                                          <p:spTgt spid="428046"/>
                                        </p:tgtEl>
                                      </p:cBhvr>
                                    </p:animEffect>
                                    <p:set>
                                      <p:cBhvr>
                                        <p:cTn id="46" dur="1" fill="hold">
                                          <p:stCondLst>
                                            <p:cond delay="499"/>
                                          </p:stCondLst>
                                        </p:cTn>
                                        <p:tgtEl>
                                          <p:spTgt spid="428046"/>
                                        </p:tgtEl>
                                        <p:attrNameLst>
                                          <p:attrName>style.visibility</p:attrName>
                                        </p:attrNameLst>
                                      </p:cBhvr>
                                      <p:to>
                                        <p:strVal val="hidden"/>
                                      </p:to>
                                    </p:set>
                                  </p:childTnLst>
                                </p:cTn>
                              </p:par>
                              <p:par>
                                <p:cTn id="47" presetID="10" presetClass="exit" presetSubtype="0" fill="hold" grpId="1" nodeType="withEffect">
                                  <p:stCondLst>
                                    <p:cond delay="0"/>
                                  </p:stCondLst>
                                  <p:childTnLst>
                                    <p:animEffect transition="out" filter="fade">
                                      <p:cBhvr>
                                        <p:cTn id="48" dur="500"/>
                                        <p:tgtEl>
                                          <p:spTgt spid="428053"/>
                                        </p:tgtEl>
                                      </p:cBhvr>
                                    </p:animEffect>
                                    <p:set>
                                      <p:cBhvr>
                                        <p:cTn id="49" dur="1" fill="hold">
                                          <p:stCondLst>
                                            <p:cond delay="499"/>
                                          </p:stCondLst>
                                        </p:cTn>
                                        <p:tgtEl>
                                          <p:spTgt spid="428053"/>
                                        </p:tgtEl>
                                        <p:attrNameLst>
                                          <p:attrName>style.visibility</p:attrName>
                                        </p:attrNameLst>
                                      </p:cBhvr>
                                      <p:to>
                                        <p:strVal val="hidden"/>
                                      </p:to>
                                    </p:set>
                                  </p:childTnLst>
                                </p:cTn>
                              </p:par>
                              <p:par>
                                <p:cTn id="50" presetID="10" presetClass="exit" presetSubtype="0" fill="hold" grpId="1" nodeType="withEffect">
                                  <p:stCondLst>
                                    <p:cond delay="0"/>
                                  </p:stCondLst>
                                  <p:childTnLst>
                                    <p:animEffect transition="out" filter="fade">
                                      <p:cBhvr>
                                        <p:cTn id="51" dur="500"/>
                                        <p:tgtEl>
                                          <p:spTgt spid="428054"/>
                                        </p:tgtEl>
                                      </p:cBhvr>
                                    </p:animEffect>
                                    <p:set>
                                      <p:cBhvr>
                                        <p:cTn id="52" dur="1" fill="hold">
                                          <p:stCondLst>
                                            <p:cond delay="499"/>
                                          </p:stCondLst>
                                        </p:cTn>
                                        <p:tgtEl>
                                          <p:spTgt spid="428054"/>
                                        </p:tgtEl>
                                        <p:attrNameLst>
                                          <p:attrName>style.visibility</p:attrName>
                                        </p:attrNameLst>
                                      </p:cBhvr>
                                      <p:to>
                                        <p:strVal val="hidden"/>
                                      </p:to>
                                    </p:set>
                                  </p:childTnLst>
                                </p:cTn>
                              </p:par>
                              <p:par>
                                <p:cTn id="53" presetID="10" presetClass="exit" presetSubtype="0" fill="hold" nodeType="withEffect">
                                  <p:stCondLst>
                                    <p:cond delay="0"/>
                                  </p:stCondLst>
                                  <p:childTnLst>
                                    <p:animEffect transition="out" filter="fade">
                                      <p:cBhvr>
                                        <p:cTn id="54" dur="500"/>
                                        <p:tgtEl>
                                          <p:spTgt spid="5"/>
                                        </p:tgtEl>
                                      </p:cBhvr>
                                    </p:animEffect>
                                    <p:set>
                                      <p:cBhvr>
                                        <p:cTn id="55" dur="1" fill="hold">
                                          <p:stCondLst>
                                            <p:cond delay="499"/>
                                          </p:stCondLst>
                                        </p:cTn>
                                        <p:tgtEl>
                                          <p:spTgt spid="5"/>
                                        </p:tgtEl>
                                        <p:attrNameLst>
                                          <p:attrName>style.visibility</p:attrName>
                                        </p:attrNameLst>
                                      </p:cBhvr>
                                      <p:to>
                                        <p:strVal val="hidden"/>
                                      </p:to>
                                    </p:set>
                                  </p:childTnLst>
                                </p:cTn>
                              </p:par>
                              <p:par>
                                <p:cTn id="56" presetID="10" presetClass="entr" presetSubtype="0" fill="hold" nodeType="withEffect">
                                  <p:stCondLst>
                                    <p:cond delay="0"/>
                                  </p:stCondLst>
                                  <p:childTnLst>
                                    <p:set>
                                      <p:cBhvr>
                                        <p:cTn id="57" dur="1" fill="hold">
                                          <p:stCondLst>
                                            <p:cond delay="0"/>
                                          </p:stCondLst>
                                        </p:cTn>
                                        <p:tgtEl>
                                          <p:spTgt spid="6"/>
                                        </p:tgtEl>
                                        <p:attrNameLst>
                                          <p:attrName>style.visibility</p:attrName>
                                        </p:attrNameLst>
                                      </p:cBhvr>
                                      <p:to>
                                        <p:strVal val="visible"/>
                                      </p:to>
                                    </p:set>
                                    <p:animEffect transition="in" filter="fade">
                                      <p:cBhvr>
                                        <p:cTn id="58" dur="500"/>
                                        <p:tgtEl>
                                          <p:spTgt spid="6"/>
                                        </p:tgtEl>
                                      </p:cBhvr>
                                    </p:animEffect>
                                  </p:childTnLst>
                                  <p:subTnLst>
                                    <p:audio>
                                      <p:cMediaNode>
                                        <p:cTn display="0" masterRel="sameClick">
                                          <p:stCondLst>
                                            <p:cond evt="begin" delay="0">
                                              <p:tn val="56"/>
                                            </p:cond>
                                          </p:stCondLst>
                                          <p:endCondLst>
                                            <p:cond evt="onStopAudio" delay="0">
                                              <p:tgtEl>
                                                <p:sldTgt/>
                                              </p:tgtEl>
                                            </p:cond>
                                          </p:endCondLst>
                                        </p:cTn>
                                        <p:tgtEl>
                                          <p:sndTgt r:embed="rId6" name="squeak.wav"/>
                                        </p:tgtEl>
                                      </p:cMediaNode>
                                    </p:audio>
                                  </p:subTnLst>
                                </p:cTn>
                              </p:par>
                            </p:childTnLst>
                          </p:cTn>
                        </p:par>
                      </p:childTnLst>
                    </p:cTn>
                  </p:par>
                  <p:par>
                    <p:cTn id="59" fill="hold" nodeType="clickPar">
                      <p:stCondLst>
                        <p:cond delay="indefinite"/>
                      </p:stCondLst>
                      <p:childTnLst>
                        <p:par>
                          <p:cTn id="60" fill="hold" nodeType="withGroup">
                            <p:stCondLst>
                              <p:cond delay="0"/>
                            </p:stCondLst>
                            <p:childTnLst>
                              <p:par>
                                <p:cTn id="61" presetID="10" presetClass="exit" presetSubtype="0" fill="hold" nodeType="clickEffect">
                                  <p:stCondLst>
                                    <p:cond delay="0"/>
                                  </p:stCondLst>
                                  <p:childTnLst>
                                    <p:animEffect transition="out" filter="fade">
                                      <p:cBhvr>
                                        <p:cTn id="62" dur="500"/>
                                        <p:tgtEl>
                                          <p:spTgt spid="6"/>
                                        </p:tgtEl>
                                      </p:cBhvr>
                                    </p:animEffect>
                                    <p:set>
                                      <p:cBhvr>
                                        <p:cTn id="63" dur="1" fill="hold">
                                          <p:stCondLst>
                                            <p:cond delay="499"/>
                                          </p:stCondLst>
                                        </p:cTn>
                                        <p:tgtEl>
                                          <p:spTgt spid="6"/>
                                        </p:tgtEl>
                                        <p:attrNameLst>
                                          <p:attrName>style.visibility</p:attrName>
                                        </p:attrNameLst>
                                      </p:cBhvr>
                                      <p:to>
                                        <p:strVal val="hidden"/>
                                      </p:to>
                                    </p:set>
                                  </p:childTnLst>
                                </p:cTn>
                              </p:par>
                              <p:par>
                                <p:cTn id="64" presetID="10" presetClass="entr" presetSubtype="0" fill="hold" nodeType="with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fade">
                                      <p:cBhvr>
                                        <p:cTn id="66" dur="500"/>
                                        <p:tgtEl>
                                          <p:spTgt spid="8"/>
                                        </p:tgtEl>
                                      </p:cBhvr>
                                    </p:animEffect>
                                  </p:childTnLst>
                                  <p:subTnLst>
                                    <p:audio>
                                      <p:cMediaNode>
                                        <p:cTn display="0" masterRel="sameClick">
                                          <p:stCondLst>
                                            <p:cond evt="begin" delay="0">
                                              <p:tn val="64"/>
                                            </p:cond>
                                          </p:stCondLst>
                                          <p:endCondLst>
                                            <p:cond evt="onStopAudio" delay="0">
                                              <p:tgtEl>
                                                <p:sldTgt/>
                                              </p:tgtEl>
                                            </p:cond>
                                          </p:endCondLst>
                                        </p:cTn>
                                        <p:tgtEl>
                                          <p:sndTgt r:embed="rId6" name="squeak.wav"/>
                                        </p:tgtEl>
                                      </p:cMediaNode>
                                    </p:audio>
                                  </p:subTnLst>
                                </p:cTn>
                              </p:par>
                            </p:childTnLst>
                          </p:cTn>
                        </p:par>
                      </p:childTnLst>
                    </p:cTn>
                  </p:par>
                  <p:par>
                    <p:cTn id="67" fill="hold" nodeType="clickPar">
                      <p:stCondLst>
                        <p:cond delay="indefinite"/>
                      </p:stCondLst>
                      <p:childTnLst>
                        <p:par>
                          <p:cTn id="68" fill="hold" nodeType="withGroup">
                            <p:stCondLst>
                              <p:cond delay="0"/>
                            </p:stCondLst>
                            <p:childTnLst>
                              <p:par>
                                <p:cTn id="69" presetID="10" presetClass="entr" presetSubtype="0" fill="hold" nodeType="clickEffect">
                                  <p:stCondLst>
                                    <p:cond delay="0"/>
                                  </p:stCondLst>
                                  <p:childTnLst>
                                    <p:set>
                                      <p:cBhvr>
                                        <p:cTn id="70" dur="1" fill="hold">
                                          <p:stCondLst>
                                            <p:cond delay="0"/>
                                          </p:stCondLst>
                                        </p:cTn>
                                        <p:tgtEl>
                                          <p:spTgt spid="10"/>
                                        </p:tgtEl>
                                        <p:attrNameLst>
                                          <p:attrName>style.visibility</p:attrName>
                                        </p:attrNameLst>
                                      </p:cBhvr>
                                      <p:to>
                                        <p:strVal val="visible"/>
                                      </p:to>
                                    </p:set>
                                    <p:animEffect transition="in" filter="fade">
                                      <p:cBhvr>
                                        <p:cTn id="71" dur="1000"/>
                                        <p:tgtEl>
                                          <p:spTgt spid="10"/>
                                        </p:tgtEl>
                                      </p:cBhvr>
                                    </p:animEffect>
                                  </p:childTnLst>
                                  <p:subTnLst>
                                    <p:audio>
                                      <p:cMediaNode>
                                        <p:cTn display="0" masterRel="sameClick">
                                          <p:stCondLst>
                                            <p:cond evt="begin" delay="0">
                                              <p:tn val="69"/>
                                            </p:cond>
                                          </p:stCondLst>
                                          <p:endCondLst>
                                            <p:cond evt="onStopAudio" delay="0">
                                              <p:tgtEl>
                                                <p:sldTgt/>
                                              </p:tgtEl>
                                            </p:cond>
                                          </p:endCondLst>
                                        </p:cTn>
                                        <p:tgtEl>
                                          <p:sndTgt r:embed="rId3" name="camera.wav"/>
                                        </p:tgtEl>
                                      </p:cMediaNode>
                                    </p:audio>
                                  </p:subTnLst>
                                </p:cTn>
                              </p:par>
                              <p:par>
                                <p:cTn id="72" presetID="10" presetClass="entr" presetSubtype="0" fill="hold" nodeType="withEffect">
                                  <p:stCondLst>
                                    <p:cond delay="0"/>
                                  </p:stCondLst>
                                  <p:childTnLst>
                                    <p:set>
                                      <p:cBhvr>
                                        <p:cTn id="73" dur="1" fill="hold">
                                          <p:stCondLst>
                                            <p:cond delay="0"/>
                                          </p:stCondLst>
                                        </p:cTn>
                                        <p:tgtEl>
                                          <p:spTgt spid="11"/>
                                        </p:tgtEl>
                                        <p:attrNameLst>
                                          <p:attrName>style.visibility</p:attrName>
                                        </p:attrNameLst>
                                      </p:cBhvr>
                                      <p:to>
                                        <p:strVal val="visible"/>
                                      </p:to>
                                    </p:set>
                                    <p:animEffect transition="in" filter="fade">
                                      <p:cBhvr>
                                        <p:cTn id="74" dur="1000"/>
                                        <p:tgtEl>
                                          <p:spTgt spid="11"/>
                                        </p:tgtEl>
                                      </p:cBhvr>
                                    </p:animEffect>
                                  </p:childTnLst>
                                  <p:subTnLst>
                                    <p:audio>
                                      <p:cMediaNode>
                                        <p:cTn display="0" masterRel="sameClick">
                                          <p:stCondLst>
                                            <p:cond evt="begin" delay="0">
                                              <p:tn val="72"/>
                                            </p:cond>
                                          </p:stCondLst>
                                          <p:endCondLst>
                                            <p:cond evt="onStopAudio" delay="0">
                                              <p:tgtEl>
                                                <p:sldTgt/>
                                              </p:tgtEl>
                                            </p:cond>
                                          </p:endCondLst>
                                        </p:cTn>
                                        <p:tgtEl>
                                          <p:sndTgt r:embed="rId3" name="camera.wav"/>
                                        </p:tgtEl>
                                      </p:cMediaNode>
                                    </p:audio>
                                  </p:subTnLst>
                                </p:cTn>
                              </p:par>
                            </p:childTnLst>
                          </p:cTn>
                        </p:par>
                      </p:childTnLst>
                    </p:cTn>
                  </p:par>
                  <p:par>
                    <p:cTn id="75" fill="hold" nodeType="clickPar">
                      <p:stCondLst>
                        <p:cond delay="indefinite"/>
                      </p:stCondLst>
                      <p:childTnLst>
                        <p:par>
                          <p:cTn id="76" fill="hold" nodeType="withGroup">
                            <p:stCondLst>
                              <p:cond delay="0"/>
                            </p:stCondLst>
                            <p:childTnLst>
                              <p:par>
                                <p:cTn id="77" presetID="53" presetClass="entr" presetSubtype="0" fill="hold" nodeType="clickEffect">
                                  <p:stCondLst>
                                    <p:cond delay="0"/>
                                  </p:stCondLst>
                                  <p:childTnLst>
                                    <p:set>
                                      <p:cBhvr>
                                        <p:cTn id="78" dur="1" fill="hold">
                                          <p:stCondLst>
                                            <p:cond delay="0"/>
                                          </p:stCondLst>
                                        </p:cTn>
                                        <p:tgtEl>
                                          <p:spTgt spid="14"/>
                                        </p:tgtEl>
                                        <p:attrNameLst>
                                          <p:attrName>style.visibility</p:attrName>
                                        </p:attrNameLst>
                                      </p:cBhvr>
                                      <p:to>
                                        <p:strVal val="visible"/>
                                      </p:to>
                                    </p:set>
                                    <p:anim calcmode="lin" valueType="num">
                                      <p:cBhvr>
                                        <p:cTn id="79" dur="500" fill="hold"/>
                                        <p:tgtEl>
                                          <p:spTgt spid="14"/>
                                        </p:tgtEl>
                                        <p:attrNameLst>
                                          <p:attrName>ppt_w</p:attrName>
                                        </p:attrNameLst>
                                      </p:cBhvr>
                                      <p:tavLst>
                                        <p:tav tm="0">
                                          <p:val>
                                            <p:fltVal val="0"/>
                                          </p:val>
                                        </p:tav>
                                        <p:tav tm="100000">
                                          <p:val>
                                            <p:strVal val="#ppt_w"/>
                                          </p:val>
                                        </p:tav>
                                      </p:tavLst>
                                    </p:anim>
                                    <p:anim calcmode="lin" valueType="num">
                                      <p:cBhvr>
                                        <p:cTn id="80" dur="500" fill="hold"/>
                                        <p:tgtEl>
                                          <p:spTgt spid="14"/>
                                        </p:tgtEl>
                                        <p:attrNameLst>
                                          <p:attrName>ppt_h</p:attrName>
                                        </p:attrNameLst>
                                      </p:cBhvr>
                                      <p:tavLst>
                                        <p:tav tm="0">
                                          <p:val>
                                            <p:fltVal val="0"/>
                                          </p:val>
                                        </p:tav>
                                        <p:tav tm="100000">
                                          <p:val>
                                            <p:strVal val="#ppt_h"/>
                                          </p:val>
                                        </p:tav>
                                      </p:tavLst>
                                    </p:anim>
                                    <p:animEffect transition="in" filter="fade">
                                      <p:cBhvr>
                                        <p:cTn id="81" dur="500"/>
                                        <p:tgtEl>
                                          <p:spTgt spid="14"/>
                                        </p:tgtEl>
                                      </p:cBhvr>
                                    </p:animEffect>
                                  </p:childTnLst>
                                  <p:subTnLst>
                                    <p:audio>
                                      <p:cMediaNode>
                                        <p:cTn display="0" masterRel="sameClick">
                                          <p:stCondLst>
                                            <p:cond evt="begin" delay="0">
                                              <p:tn val="77"/>
                                            </p:cond>
                                          </p:stCondLst>
                                          <p:endCondLst>
                                            <p:cond evt="onStopAudio" delay="0">
                                              <p:tgtEl>
                                                <p:sldTgt/>
                                              </p:tgtEl>
                                            </p:cond>
                                          </p:endCondLst>
                                        </p:cTn>
                                        <p:tgtEl>
                                          <p:sndTgt r:embed="rId4" name="arrow.wav"/>
                                        </p:tgtEl>
                                      </p:cMediaNode>
                                    </p:audio>
                                  </p:subTnLst>
                                </p:cTn>
                              </p:par>
                            </p:childTnLst>
                          </p:cTn>
                        </p:par>
                      </p:childTnLst>
                    </p:cTn>
                  </p:par>
                  <p:par>
                    <p:cTn id="82" fill="hold" nodeType="clickPar">
                      <p:stCondLst>
                        <p:cond delay="indefinite"/>
                      </p:stCondLst>
                      <p:childTnLst>
                        <p:par>
                          <p:cTn id="83" fill="hold" nodeType="withGroup">
                            <p:stCondLst>
                              <p:cond delay="0"/>
                            </p:stCondLst>
                            <p:childTnLst>
                              <p:par>
                                <p:cTn id="84" presetID="53" presetClass="entr" presetSubtype="0" fill="hold" grpId="0" nodeType="clickEffect">
                                  <p:stCondLst>
                                    <p:cond delay="0"/>
                                  </p:stCondLst>
                                  <p:childTnLst>
                                    <p:set>
                                      <p:cBhvr>
                                        <p:cTn id="85" dur="1" fill="hold">
                                          <p:stCondLst>
                                            <p:cond delay="0"/>
                                          </p:stCondLst>
                                        </p:cTn>
                                        <p:tgtEl>
                                          <p:spTgt spid="428100"/>
                                        </p:tgtEl>
                                        <p:attrNameLst>
                                          <p:attrName>style.visibility</p:attrName>
                                        </p:attrNameLst>
                                      </p:cBhvr>
                                      <p:to>
                                        <p:strVal val="visible"/>
                                      </p:to>
                                    </p:set>
                                    <p:anim calcmode="lin" valueType="num">
                                      <p:cBhvr>
                                        <p:cTn id="86" dur="500" fill="hold"/>
                                        <p:tgtEl>
                                          <p:spTgt spid="428100"/>
                                        </p:tgtEl>
                                        <p:attrNameLst>
                                          <p:attrName>ppt_w</p:attrName>
                                        </p:attrNameLst>
                                      </p:cBhvr>
                                      <p:tavLst>
                                        <p:tav tm="0">
                                          <p:val>
                                            <p:fltVal val="0"/>
                                          </p:val>
                                        </p:tav>
                                        <p:tav tm="100000">
                                          <p:val>
                                            <p:strVal val="#ppt_w"/>
                                          </p:val>
                                        </p:tav>
                                      </p:tavLst>
                                    </p:anim>
                                    <p:anim calcmode="lin" valueType="num">
                                      <p:cBhvr>
                                        <p:cTn id="87" dur="500" fill="hold"/>
                                        <p:tgtEl>
                                          <p:spTgt spid="428100"/>
                                        </p:tgtEl>
                                        <p:attrNameLst>
                                          <p:attrName>ppt_h</p:attrName>
                                        </p:attrNameLst>
                                      </p:cBhvr>
                                      <p:tavLst>
                                        <p:tav tm="0">
                                          <p:val>
                                            <p:fltVal val="0"/>
                                          </p:val>
                                        </p:tav>
                                        <p:tav tm="100000">
                                          <p:val>
                                            <p:strVal val="#ppt_h"/>
                                          </p:val>
                                        </p:tav>
                                      </p:tavLst>
                                    </p:anim>
                                    <p:animEffect transition="in" filter="fade">
                                      <p:cBhvr>
                                        <p:cTn id="88" dur="500"/>
                                        <p:tgtEl>
                                          <p:spTgt spid="428100"/>
                                        </p:tgtEl>
                                      </p:cBhvr>
                                    </p:animEffect>
                                  </p:childTnLst>
                                  <p:subTnLst>
                                    <p:audio>
                                      <p:cMediaNode>
                                        <p:cTn display="0" masterRel="sameClick">
                                          <p:stCondLst>
                                            <p:cond evt="begin" delay="0">
                                              <p:tn val="84"/>
                                            </p:cond>
                                          </p:stCondLst>
                                          <p:endCondLst>
                                            <p:cond evt="onStopAudio" delay="0">
                                              <p:tgtEl>
                                                <p:sldTgt/>
                                              </p:tgtEl>
                                            </p:cond>
                                          </p:endCondLst>
                                        </p:cTn>
                                        <p:tgtEl>
                                          <p:sndTgt r:embed="rId3" name="camera.wav"/>
                                        </p:tgtEl>
                                      </p:cMediaNode>
                                    </p:audio>
                                  </p:subTnLst>
                                </p:cTn>
                              </p:par>
                            </p:childTnLst>
                          </p:cTn>
                        </p:par>
                      </p:childTnLst>
                    </p:cTn>
                  </p:par>
                  <p:par>
                    <p:cTn id="89" fill="hold" nodeType="clickPar">
                      <p:stCondLst>
                        <p:cond delay="indefinite"/>
                      </p:stCondLst>
                      <p:childTnLst>
                        <p:par>
                          <p:cTn id="90" fill="hold" nodeType="withGroup">
                            <p:stCondLst>
                              <p:cond delay="0"/>
                            </p:stCondLst>
                            <p:childTnLst>
                              <p:par>
                                <p:cTn id="91" presetID="10" presetClass="entr" presetSubtype="0" fill="hold" nodeType="clickEffect">
                                  <p:stCondLst>
                                    <p:cond delay="0"/>
                                  </p:stCondLst>
                                  <p:childTnLst>
                                    <p:set>
                                      <p:cBhvr>
                                        <p:cTn id="92" dur="1" fill="hold">
                                          <p:stCondLst>
                                            <p:cond delay="0"/>
                                          </p:stCondLst>
                                        </p:cTn>
                                        <p:tgtEl>
                                          <p:spTgt spid="16"/>
                                        </p:tgtEl>
                                        <p:attrNameLst>
                                          <p:attrName>style.visibility</p:attrName>
                                        </p:attrNameLst>
                                      </p:cBhvr>
                                      <p:to>
                                        <p:strVal val="visible"/>
                                      </p:to>
                                    </p:set>
                                    <p:animEffect transition="in" filter="fade">
                                      <p:cBhvr>
                                        <p:cTn id="93" dur="500"/>
                                        <p:tgtEl>
                                          <p:spTgt spid="16"/>
                                        </p:tgtEl>
                                      </p:cBhvr>
                                    </p:animEffect>
                                  </p:childTnLst>
                                  <p:subTnLst>
                                    <p:audio>
                                      <p:cMediaNode>
                                        <p:cTn display="0" masterRel="sameClick">
                                          <p:stCondLst>
                                            <p:cond evt="begin" delay="0">
                                              <p:tn val="91"/>
                                            </p:cond>
                                          </p:stCondLst>
                                          <p:endCondLst>
                                            <p:cond evt="onStopAudio" delay="0">
                                              <p:tgtEl>
                                                <p:sldTgt/>
                                              </p:tgtEl>
                                            </p:cond>
                                          </p:endCondLst>
                                        </p:cTn>
                                        <p:tgtEl>
                                          <p:sndTgt r:embed="rId3" name="camera.wav"/>
                                        </p:tgtEl>
                                      </p:cMediaNode>
                                    </p:audio>
                                  </p:subTnLst>
                                </p:cTn>
                              </p:par>
                            </p:childTnLst>
                          </p:cTn>
                        </p:par>
                      </p:childTnLst>
                    </p:cTn>
                  </p:par>
                  <p:par>
                    <p:cTn id="94" fill="hold" nodeType="clickPar">
                      <p:stCondLst>
                        <p:cond delay="indefinite"/>
                      </p:stCondLst>
                      <p:childTnLst>
                        <p:par>
                          <p:cTn id="95" fill="hold" nodeType="withGroup">
                            <p:stCondLst>
                              <p:cond delay="0"/>
                            </p:stCondLst>
                            <p:childTnLst>
                              <p:par>
                                <p:cTn id="96" presetID="10" presetClass="entr" presetSubtype="0" fill="hold" nodeType="click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500"/>
                                        <p:tgtEl>
                                          <p:spTgt spid="15"/>
                                        </p:tgtEl>
                                      </p:cBhvr>
                                    </p:animEffect>
                                  </p:childTnLst>
                                  <p:subTnLst>
                                    <p:audio>
                                      <p:cMediaNode>
                                        <p:cTn display="0" masterRel="sameClick">
                                          <p:stCondLst>
                                            <p:cond evt="begin" delay="0">
                                              <p:tn val="96"/>
                                            </p:cond>
                                          </p:stCondLst>
                                          <p:endCondLst>
                                            <p:cond evt="onStopAudio" delay="0">
                                              <p:tgtEl>
                                                <p:sldTgt/>
                                              </p:tgtEl>
                                            </p:cond>
                                          </p:endCondLst>
                                        </p:cTn>
                                        <p:tgtEl>
                                          <p:sndTgt r:embed="rId3" name="camera.wav"/>
                                        </p:tgtEl>
                                      </p:cMediaNode>
                                    </p:audio>
                                  </p:subTnLst>
                                </p:cTn>
                              </p:par>
                            </p:childTnLst>
                          </p:cTn>
                        </p:par>
                      </p:childTnLst>
                    </p:cTn>
                  </p:par>
                  <p:par>
                    <p:cTn id="99" fill="hold" nodeType="clickPar">
                      <p:stCondLst>
                        <p:cond delay="indefinite"/>
                      </p:stCondLst>
                      <p:childTnLst>
                        <p:par>
                          <p:cTn id="100" fill="hold" nodeType="withGroup">
                            <p:stCondLst>
                              <p:cond delay="0"/>
                            </p:stCondLst>
                            <p:childTnLst>
                              <p:par>
                                <p:cTn id="101" presetID="10" presetClass="entr" presetSubtype="0" fill="hold" grpId="0" nodeType="clickEffect">
                                  <p:stCondLst>
                                    <p:cond delay="0"/>
                                  </p:stCondLst>
                                  <p:childTnLst>
                                    <p:set>
                                      <p:cBhvr>
                                        <p:cTn id="102" dur="1" fill="hold">
                                          <p:stCondLst>
                                            <p:cond delay="0"/>
                                          </p:stCondLst>
                                        </p:cTn>
                                        <p:tgtEl>
                                          <p:spTgt spid="428095"/>
                                        </p:tgtEl>
                                        <p:attrNameLst>
                                          <p:attrName>style.visibility</p:attrName>
                                        </p:attrNameLst>
                                      </p:cBhvr>
                                      <p:to>
                                        <p:strVal val="visible"/>
                                      </p:to>
                                    </p:set>
                                    <p:animEffect transition="in" filter="fade">
                                      <p:cBhvr>
                                        <p:cTn id="103" dur="500"/>
                                        <p:tgtEl>
                                          <p:spTgt spid="428095"/>
                                        </p:tgtEl>
                                      </p:cBhvr>
                                    </p:animEffect>
                                  </p:childTnLst>
                                  <p:subTnLst>
                                    <p:audio>
                                      <p:cMediaNode>
                                        <p:cTn display="0" masterRel="sameClick">
                                          <p:stCondLst>
                                            <p:cond evt="begin" delay="0">
                                              <p:tn val="101"/>
                                            </p:cond>
                                          </p:stCondLst>
                                          <p:endCondLst>
                                            <p:cond evt="onStopAudio" delay="0">
                                              <p:tgtEl>
                                                <p:sldTgt/>
                                              </p:tgtEl>
                                            </p:cond>
                                          </p:endCondLst>
                                        </p:cTn>
                                        <p:tgtEl>
                                          <p:sndTgt r:embed="rId3" name="camera.wav"/>
                                        </p:tgtEl>
                                      </p:cMediaNode>
                                    </p:audio>
                                  </p:subTnLst>
                                </p:cTn>
                              </p:par>
                            </p:childTnLst>
                          </p:cTn>
                        </p:par>
                      </p:childTnLst>
                    </p:cTn>
                  </p:par>
                  <p:par>
                    <p:cTn id="104" fill="hold" nodeType="clickPar">
                      <p:stCondLst>
                        <p:cond delay="indefinite"/>
                      </p:stCondLst>
                      <p:childTnLst>
                        <p:par>
                          <p:cTn id="105" fill="hold" nodeType="withGroup">
                            <p:stCondLst>
                              <p:cond delay="0"/>
                            </p:stCondLst>
                            <p:childTnLst>
                              <p:par>
                                <p:cTn id="106" presetID="2" presetClass="entr" presetSubtype="4" fill="hold" nodeType="clickEffect">
                                  <p:stCondLst>
                                    <p:cond delay="0"/>
                                  </p:stCondLst>
                                  <p:childTnLst>
                                    <p:set>
                                      <p:cBhvr>
                                        <p:cTn id="107" dur="1" fill="hold">
                                          <p:stCondLst>
                                            <p:cond delay="0"/>
                                          </p:stCondLst>
                                        </p:cTn>
                                        <p:tgtEl>
                                          <p:spTgt spid="428034">
                                            <p:txEl>
                                              <p:pRg st="1" end="1"/>
                                            </p:txEl>
                                          </p:spTgt>
                                        </p:tgtEl>
                                        <p:attrNameLst>
                                          <p:attrName>style.visibility</p:attrName>
                                        </p:attrNameLst>
                                      </p:cBhvr>
                                      <p:to>
                                        <p:strVal val="visible"/>
                                      </p:to>
                                    </p:set>
                                    <p:anim calcmode="lin" valueType="num">
                                      <p:cBhvr additive="base">
                                        <p:cTn id="108" dur="500" fill="hold"/>
                                        <p:tgtEl>
                                          <p:spTgt spid="428034">
                                            <p:txEl>
                                              <p:pRg st="1" end="1"/>
                                            </p:txEl>
                                          </p:spTgt>
                                        </p:tgtEl>
                                        <p:attrNameLst>
                                          <p:attrName>ppt_x</p:attrName>
                                        </p:attrNameLst>
                                      </p:cBhvr>
                                      <p:tavLst>
                                        <p:tav tm="0">
                                          <p:val>
                                            <p:strVal val="#ppt_x"/>
                                          </p:val>
                                        </p:tav>
                                        <p:tav tm="100000">
                                          <p:val>
                                            <p:strVal val="#ppt_x"/>
                                          </p:val>
                                        </p:tav>
                                      </p:tavLst>
                                    </p:anim>
                                    <p:anim calcmode="lin" valueType="num">
                                      <p:cBhvr additive="base">
                                        <p:cTn id="109" dur="500" fill="hold"/>
                                        <p:tgtEl>
                                          <p:spTgt spid="42803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06"/>
                                            </p:cond>
                                          </p:stCondLst>
                                          <p:endCondLst>
                                            <p:cond evt="onStopAudio" delay="0">
                                              <p:tgtEl>
                                                <p:sldTgt/>
                                              </p:tgtEl>
                                            </p:cond>
                                          </p:endCondLst>
                                        </p:cTn>
                                        <p:tgtEl>
                                          <p:sndTgt r:embed="rId4" name="arrow.wav"/>
                                        </p:tgtEl>
                                      </p:cMediaNode>
                                    </p:audio>
                                  </p:subTnLst>
                                </p:cTn>
                              </p:par>
                            </p:childTnLst>
                          </p:cTn>
                        </p:par>
                      </p:childTnLst>
                    </p:cTn>
                  </p:par>
                  <p:par>
                    <p:cTn id="110" fill="hold" nodeType="clickPar">
                      <p:stCondLst>
                        <p:cond delay="indefinite"/>
                      </p:stCondLst>
                      <p:childTnLst>
                        <p:par>
                          <p:cTn id="111" fill="hold" nodeType="withGroup">
                            <p:stCondLst>
                              <p:cond delay="0"/>
                            </p:stCondLst>
                            <p:childTnLst>
                              <p:par>
                                <p:cTn id="112" presetID="2" presetClass="entr" presetSubtype="4" fill="hold" nodeType="clickEffect">
                                  <p:stCondLst>
                                    <p:cond delay="0"/>
                                  </p:stCondLst>
                                  <p:childTnLst>
                                    <p:set>
                                      <p:cBhvr>
                                        <p:cTn id="113" dur="1" fill="hold">
                                          <p:stCondLst>
                                            <p:cond delay="0"/>
                                          </p:stCondLst>
                                        </p:cTn>
                                        <p:tgtEl>
                                          <p:spTgt spid="428034">
                                            <p:txEl>
                                              <p:pRg st="2" end="2"/>
                                            </p:txEl>
                                          </p:spTgt>
                                        </p:tgtEl>
                                        <p:attrNameLst>
                                          <p:attrName>style.visibility</p:attrName>
                                        </p:attrNameLst>
                                      </p:cBhvr>
                                      <p:to>
                                        <p:strVal val="visible"/>
                                      </p:to>
                                    </p:set>
                                    <p:anim calcmode="lin" valueType="num">
                                      <p:cBhvr additive="base">
                                        <p:cTn id="114" dur="500" fill="hold"/>
                                        <p:tgtEl>
                                          <p:spTgt spid="428034">
                                            <p:txEl>
                                              <p:pRg st="2" end="2"/>
                                            </p:txEl>
                                          </p:spTgt>
                                        </p:tgtEl>
                                        <p:attrNameLst>
                                          <p:attrName>ppt_x</p:attrName>
                                        </p:attrNameLst>
                                      </p:cBhvr>
                                      <p:tavLst>
                                        <p:tav tm="0">
                                          <p:val>
                                            <p:strVal val="#ppt_x"/>
                                          </p:val>
                                        </p:tav>
                                        <p:tav tm="100000">
                                          <p:val>
                                            <p:strVal val="#ppt_x"/>
                                          </p:val>
                                        </p:tav>
                                      </p:tavLst>
                                    </p:anim>
                                    <p:anim calcmode="lin" valueType="num">
                                      <p:cBhvr additive="base">
                                        <p:cTn id="115" dur="500" fill="hold"/>
                                        <p:tgtEl>
                                          <p:spTgt spid="428034">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2"/>
                                            </p:cond>
                                          </p:stCondLst>
                                          <p:endCondLst>
                                            <p:cond evt="onStopAudio" delay="0">
                                              <p:tgtEl>
                                                <p:sldTgt/>
                                              </p:tgtEl>
                                            </p:cond>
                                          </p:endCondLst>
                                        </p:cTn>
                                        <p:tgtEl>
                                          <p:sndTgt r:embed="rId4" name="arrow.wav"/>
                                        </p:tgtEl>
                                      </p:cMediaNode>
                                    </p:audio>
                                  </p:subTnLst>
                                </p:cTn>
                              </p:par>
                            </p:childTnLst>
                          </p:cTn>
                        </p:par>
                      </p:childTnLst>
                    </p:cTn>
                  </p:par>
                  <p:par>
                    <p:cTn id="116" fill="hold" nodeType="clickPar">
                      <p:stCondLst>
                        <p:cond delay="indefinite"/>
                      </p:stCondLst>
                      <p:childTnLst>
                        <p:par>
                          <p:cTn id="117" fill="hold" nodeType="withGroup">
                            <p:stCondLst>
                              <p:cond delay="0"/>
                            </p:stCondLst>
                            <p:childTnLst>
                              <p:par>
                                <p:cTn id="118" presetID="2" presetClass="entr" presetSubtype="4" fill="hold" nodeType="clickEffect">
                                  <p:stCondLst>
                                    <p:cond delay="0"/>
                                  </p:stCondLst>
                                  <p:childTnLst>
                                    <p:set>
                                      <p:cBhvr>
                                        <p:cTn id="119" dur="1" fill="hold">
                                          <p:stCondLst>
                                            <p:cond delay="0"/>
                                          </p:stCondLst>
                                        </p:cTn>
                                        <p:tgtEl>
                                          <p:spTgt spid="428034">
                                            <p:txEl>
                                              <p:pRg st="3" end="3"/>
                                            </p:txEl>
                                          </p:spTgt>
                                        </p:tgtEl>
                                        <p:attrNameLst>
                                          <p:attrName>style.visibility</p:attrName>
                                        </p:attrNameLst>
                                      </p:cBhvr>
                                      <p:to>
                                        <p:strVal val="visible"/>
                                      </p:to>
                                    </p:set>
                                    <p:anim calcmode="lin" valueType="num">
                                      <p:cBhvr additive="base">
                                        <p:cTn id="120" dur="500" fill="hold"/>
                                        <p:tgtEl>
                                          <p:spTgt spid="428034">
                                            <p:txEl>
                                              <p:pRg st="3" end="3"/>
                                            </p:txEl>
                                          </p:spTgt>
                                        </p:tgtEl>
                                        <p:attrNameLst>
                                          <p:attrName>ppt_x</p:attrName>
                                        </p:attrNameLst>
                                      </p:cBhvr>
                                      <p:tavLst>
                                        <p:tav tm="0">
                                          <p:val>
                                            <p:strVal val="#ppt_x"/>
                                          </p:val>
                                        </p:tav>
                                        <p:tav tm="100000">
                                          <p:val>
                                            <p:strVal val="#ppt_x"/>
                                          </p:val>
                                        </p:tav>
                                      </p:tavLst>
                                    </p:anim>
                                    <p:anim calcmode="lin" valueType="num">
                                      <p:cBhvr additive="base">
                                        <p:cTn id="121" dur="500" fill="hold"/>
                                        <p:tgtEl>
                                          <p:spTgt spid="428034">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8"/>
                                            </p:cond>
                                          </p:stCondLst>
                                          <p:endCondLst>
                                            <p:cond evt="onStopAudio" delay="0">
                                              <p:tgtEl>
                                                <p:sldTgt/>
                                              </p:tgtEl>
                                            </p:cond>
                                          </p:endCondLst>
                                        </p:cTn>
                                        <p:tgtEl>
                                          <p:sndTgt r:embed="rId4" name="arrow.wav"/>
                                        </p:tgtEl>
                                      </p:cMediaNode>
                                    </p:audio>
                                  </p:subTnLst>
                                </p:cTn>
                              </p:par>
                            </p:childTnLst>
                          </p:cTn>
                        </p:par>
                      </p:childTnLst>
                    </p:cTn>
                  </p:par>
                  <p:par>
                    <p:cTn id="122" fill="hold" nodeType="clickPar">
                      <p:stCondLst>
                        <p:cond delay="indefinite"/>
                      </p:stCondLst>
                      <p:childTnLst>
                        <p:par>
                          <p:cTn id="123" fill="hold" nodeType="withGroup">
                            <p:stCondLst>
                              <p:cond delay="0"/>
                            </p:stCondLst>
                            <p:childTnLst>
                              <p:par>
                                <p:cTn id="124" presetID="2" presetClass="entr" presetSubtype="4" fill="hold" nodeType="clickEffect">
                                  <p:stCondLst>
                                    <p:cond delay="0"/>
                                  </p:stCondLst>
                                  <p:childTnLst>
                                    <p:set>
                                      <p:cBhvr>
                                        <p:cTn id="125" dur="1" fill="hold">
                                          <p:stCondLst>
                                            <p:cond delay="0"/>
                                          </p:stCondLst>
                                        </p:cTn>
                                        <p:tgtEl>
                                          <p:spTgt spid="428034">
                                            <p:txEl>
                                              <p:pRg st="4" end="4"/>
                                            </p:txEl>
                                          </p:spTgt>
                                        </p:tgtEl>
                                        <p:attrNameLst>
                                          <p:attrName>style.visibility</p:attrName>
                                        </p:attrNameLst>
                                      </p:cBhvr>
                                      <p:to>
                                        <p:strVal val="visible"/>
                                      </p:to>
                                    </p:set>
                                    <p:anim calcmode="lin" valueType="num">
                                      <p:cBhvr additive="base">
                                        <p:cTn id="126" dur="500" fill="hold"/>
                                        <p:tgtEl>
                                          <p:spTgt spid="428034">
                                            <p:txEl>
                                              <p:pRg st="4" end="4"/>
                                            </p:txEl>
                                          </p:spTgt>
                                        </p:tgtEl>
                                        <p:attrNameLst>
                                          <p:attrName>ppt_x</p:attrName>
                                        </p:attrNameLst>
                                      </p:cBhvr>
                                      <p:tavLst>
                                        <p:tav tm="0">
                                          <p:val>
                                            <p:strVal val="#ppt_x"/>
                                          </p:val>
                                        </p:tav>
                                        <p:tav tm="100000">
                                          <p:val>
                                            <p:strVal val="#ppt_x"/>
                                          </p:val>
                                        </p:tav>
                                      </p:tavLst>
                                    </p:anim>
                                    <p:anim calcmode="lin" valueType="num">
                                      <p:cBhvr additive="base">
                                        <p:cTn id="127" dur="500" fill="hold"/>
                                        <p:tgtEl>
                                          <p:spTgt spid="428034">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24"/>
                                            </p:cond>
                                          </p:stCondLst>
                                          <p:endCondLst>
                                            <p:cond evt="onStopAudio" delay="0">
                                              <p:tgtEl>
                                                <p:sldTgt/>
                                              </p:tgtEl>
                                            </p:cond>
                                          </p:endCondLst>
                                        </p:cTn>
                                        <p:tgtEl>
                                          <p:sndTgt r:embed="rId4" name="arrow.wav"/>
                                        </p:tgtEl>
                                      </p:cMediaNode>
                                    </p:audio>
                                  </p:subTnLst>
                                </p:cTn>
                              </p:par>
                              <p:par>
                                <p:cTn id="128" presetID="22" presetClass="entr" presetSubtype="1" fill="hold" grpId="0" nodeType="withEffect" nodePh="1">
                                  <p:stCondLst>
                                    <p:cond delay="0"/>
                                  </p:stCondLst>
                                  <p:endCondLst>
                                    <p:cond evt="begin" delay="0">
                                      <p:tn val="128"/>
                                    </p:cond>
                                  </p:endCondLst>
                                  <p:childTnLst>
                                    <p:set>
                                      <p:cBhvr>
                                        <p:cTn id="129" dur="1" fill="hold">
                                          <p:stCondLst>
                                            <p:cond delay="0"/>
                                          </p:stCondLst>
                                        </p:cTn>
                                        <p:tgtEl>
                                          <p:spTgt spid="428104"/>
                                        </p:tgtEl>
                                        <p:attrNameLst>
                                          <p:attrName>style.visibility</p:attrName>
                                        </p:attrNameLst>
                                      </p:cBhvr>
                                      <p:to>
                                        <p:strVal val="visible"/>
                                      </p:to>
                                    </p:set>
                                    <p:animEffect transition="in" filter="wipe(up)">
                                      <p:cBhvr>
                                        <p:cTn id="130" dur="500"/>
                                        <p:tgtEl>
                                          <p:spTgt spid="428104"/>
                                        </p:tgtEl>
                                      </p:cBhvr>
                                    </p:animEffect>
                                  </p:childTnLst>
                                </p:cTn>
                              </p:par>
                            </p:childTnLst>
                          </p:cTn>
                        </p:par>
                      </p:childTnLst>
                    </p:cTn>
                  </p:par>
                  <p:par>
                    <p:cTn id="131" fill="hold" nodeType="clickPar">
                      <p:stCondLst>
                        <p:cond delay="indefinite"/>
                      </p:stCondLst>
                      <p:childTnLst>
                        <p:par>
                          <p:cTn id="132" fill="hold" nodeType="withGroup">
                            <p:stCondLst>
                              <p:cond delay="0"/>
                            </p:stCondLst>
                            <p:childTnLst>
                              <p:par>
                                <p:cTn id="133" presetID="2" presetClass="entr" presetSubtype="4" fill="hold" nodeType="clickEffect">
                                  <p:stCondLst>
                                    <p:cond delay="0"/>
                                  </p:stCondLst>
                                  <p:childTnLst>
                                    <p:set>
                                      <p:cBhvr>
                                        <p:cTn id="134" dur="1" fill="hold">
                                          <p:stCondLst>
                                            <p:cond delay="0"/>
                                          </p:stCondLst>
                                        </p:cTn>
                                        <p:tgtEl>
                                          <p:spTgt spid="428034">
                                            <p:txEl>
                                              <p:pRg st="5" end="5"/>
                                            </p:txEl>
                                          </p:spTgt>
                                        </p:tgtEl>
                                        <p:attrNameLst>
                                          <p:attrName>style.visibility</p:attrName>
                                        </p:attrNameLst>
                                      </p:cBhvr>
                                      <p:to>
                                        <p:strVal val="visible"/>
                                      </p:to>
                                    </p:set>
                                    <p:anim calcmode="lin" valueType="num">
                                      <p:cBhvr additive="base">
                                        <p:cTn id="135" dur="500" fill="hold"/>
                                        <p:tgtEl>
                                          <p:spTgt spid="428034">
                                            <p:txEl>
                                              <p:pRg st="5" end="5"/>
                                            </p:txEl>
                                          </p:spTgt>
                                        </p:tgtEl>
                                        <p:attrNameLst>
                                          <p:attrName>ppt_x</p:attrName>
                                        </p:attrNameLst>
                                      </p:cBhvr>
                                      <p:tavLst>
                                        <p:tav tm="0">
                                          <p:val>
                                            <p:strVal val="#ppt_x"/>
                                          </p:val>
                                        </p:tav>
                                        <p:tav tm="100000">
                                          <p:val>
                                            <p:strVal val="#ppt_x"/>
                                          </p:val>
                                        </p:tav>
                                      </p:tavLst>
                                    </p:anim>
                                    <p:anim calcmode="lin" valueType="num">
                                      <p:cBhvr additive="base">
                                        <p:cTn id="136" dur="500" fill="hold"/>
                                        <p:tgtEl>
                                          <p:spTgt spid="428034">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33"/>
                                            </p:cond>
                                          </p:stCondLst>
                                          <p:endCondLst>
                                            <p:cond evt="onStopAudio" delay="0">
                                              <p:tgtEl>
                                                <p:sldTgt/>
                                              </p:tgtEl>
                                            </p:cond>
                                          </p:endCondLst>
                                        </p:cTn>
                                        <p:tgtEl>
                                          <p:sndTgt r:embed="rId4" name="arrow.wav"/>
                                        </p:tgtEl>
                                      </p:cMediaNode>
                                    </p:audio>
                                  </p:subTnLst>
                                </p:cTn>
                              </p:par>
                            </p:childTnLst>
                          </p:cTn>
                        </p:par>
                      </p:childTnLst>
                    </p:cTn>
                  </p:par>
                  <p:par>
                    <p:cTn id="137" fill="hold" nodeType="clickPar">
                      <p:stCondLst>
                        <p:cond delay="indefinite"/>
                      </p:stCondLst>
                      <p:childTnLst>
                        <p:par>
                          <p:cTn id="138" fill="hold" nodeType="withGroup">
                            <p:stCondLst>
                              <p:cond delay="0"/>
                            </p:stCondLst>
                            <p:childTnLst>
                              <p:par>
                                <p:cTn id="139" presetID="2" presetClass="entr" presetSubtype="4" fill="hold" nodeType="clickEffect">
                                  <p:stCondLst>
                                    <p:cond delay="0"/>
                                  </p:stCondLst>
                                  <p:childTnLst>
                                    <p:set>
                                      <p:cBhvr>
                                        <p:cTn id="140" dur="1" fill="hold">
                                          <p:stCondLst>
                                            <p:cond delay="0"/>
                                          </p:stCondLst>
                                        </p:cTn>
                                        <p:tgtEl>
                                          <p:spTgt spid="428105">
                                            <p:txEl>
                                              <p:pRg st="1" end="1"/>
                                            </p:txEl>
                                          </p:spTgt>
                                        </p:tgtEl>
                                        <p:attrNameLst>
                                          <p:attrName>style.visibility</p:attrName>
                                        </p:attrNameLst>
                                      </p:cBhvr>
                                      <p:to>
                                        <p:strVal val="visible"/>
                                      </p:to>
                                    </p:set>
                                    <p:anim calcmode="lin" valueType="num">
                                      <p:cBhvr additive="base">
                                        <p:cTn id="141" dur="500" fill="hold"/>
                                        <p:tgtEl>
                                          <p:spTgt spid="428105">
                                            <p:txEl>
                                              <p:pRg st="1" end="1"/>
                                            </p:txEl>
                                          </p:spTgt>
                                        </p:tgtEl>
                                        <p:attrNameLst>
                                          <p:attrName>ppt_x</p:attrName>
                                        </p:attrNameLst>
                                      </p:cBhvr>
                                      <p:tavLst>
                                        <p:tav tm="0">
                                          <p:val>
                                            <p:strVal val="#ppt_x"/>
                                          </p:val>
                                        </p:tav>
                                        <p:tav tm="100000">
                                          <p:val>
                                            <p:strVal val="#ppt_x"/>
                                          </p:val>
                                        </p:tav>
                                      </p:tavLst>
                                    </p:anim>
                                    <p:anim calcmode="lin" valueType="num">
                                      <p:cBhvr additive="base">
                                        <p:cTn id="142" dur="500" fill="hold"/>
                                        <p:tgtEl>
                                          <p:spTgt spid="428105">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39"/>
                                            </p:cond>
                                          </p:stCondLst>
                                          <p:endCondLst>
                                            <p:cond evt="onStopAudio" delay="0">
                                              <p:tgtEl>
                                                <p:sldTgt/>
                                              </p:tgtEl>
                                            </p:cond>
                                          </p:endCondLst>
                                        </p:cTn>
                                        <p:tgtEl>
                                          <p:sndTgt r:embed="rId4" name="arrow.wav"/>
                                        </p:tgtEl>
                                      </p:cMediaNode>
                                    </p:audio>
                                  </p:subTnLst>
                                </p:cTn>
                              </p:par>
                              <p:par>
                                <p:cTn id="143" presetID="10" presetClass="entr" presetSubtype="0" fill="hold" nodeType="withEffect">
                                  <p:stCondLst>
                                    <p:cond delay="0"/>
                                  </p:stCondLst>
                                  <p:childTnLst>
                                    <p:set>
                                      <p:cBhvr>
                                        <p:cTn id="144" dur="1" fill="hold">
                                          <p:stCondLst>
                                            <p:cond delay="0"/>
                                          </p:stCondLst>
                                        </p:cTn>
                                        <p:tgtEl>
                                          <p:spTgt spid="13"/>
                                        </p:tgtEl>
                                        <p:attrNameLst>
                                          <p:attrName>style.visibility</p:attrName>
                                        </p:attrNameLst>
                                      </p:cBhvr>
                                      <p:to>
                                        <p:strVal val="visible"/>
                                      </p:to>
                                    </p:set>
                                    <p:animEffect transition="in" filter="fade">
                                      <p:cBhvr>
                                        <p:cTn id="145" dur="500"/>
                                        <p:tgtEl>
                                          <p:spTgt spid="13"/>
                                        </p:tgtEl>
                                      </p:cBhvr>
                                    </p:animEffect>
                                  </p:childTnLst>
                                  <p:subTnLst>
                                    <p:audio>
                                      <p:cMediaNode>
                                        <p:cTn display="0" masterRel="sameClick">
                                          <p:stCondLst>
                                            <p:cond evt="begin" delay="0">
                                              <p:tn val="143"/>
                                            </p:cond>
                                          </p:stCondLst>
                                          <p:endCondLst>
                                            <p:cond evt="onStopAudio" delay="0">
                                              <p:tgtEl>
                                                <p:sldTgt/>
                                              </p:tgtEl>
                                            </p:cond>
                                          </p:endCondLst>
                                        </p:cTn>
                                        <p:tgtEl>
                                          <p:sndTgt r:embed="rId3"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8046" grpId="0" animBg="1"/>
      <p:bldP spid="428046" grpId="1" animBg="1"/>
      <p:bldP spid="428053" grpId="0" animBg="1"/>
      <p:bldP spid="428053" grpId="1" animBg="1"/>
      <p:bldP spid="428054" grpId="0" animBg="1"/>
      <p:bldP spid="428054" grpId="1" animBg="1"/>
      <p:bldP spid="428104" grpId="0"/>
      <p:bldP spid="428095" grpId="0"/>
      <p:bldP spid="42810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ChangeArrowheads="1"/>
          </p:cNvSpPr>
          <p:nvPr/>
        </p:nvSpPr>
        <p:spPr bwMode="auto">
          <a:xfrm>
            <a:off x="685800" y="1549400"/>
            <a:ext cx="7772400" cy="699453"/>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n-US" altLang="en-US" sz="2400" i="1">
                <a:solidFill>
                  <a:srgbClr val="333399"/>
                </a:solidFill>
              </a:rPr>
              <a:t>Determining work done by a force</a:t>
            </a:r>
            <a:endParaRPr lang="en-US" altLang="en-US" sz="2000">
              <a:solidFill>
                <a:srgbClr val="000000"/>
              </a:solidFill>
              <a:latin typeface="Courier New" pitchFamily="49" charset="0"/>
            </a:endParaRPr>
          </a:p>
        </p:txBody>
      </p:sp>
      <p:sp>
        <p:nvSpPr>
          <p:cNvPr id="430086" name="Rectangle 6"/>
          <p:cNvSpPr>
            <a:spLocks noChangeArrowheads="1"/>
          </p:cNvSpPr>
          <p:nvPr/>
        </p:nvSpPr>
        <p:spPr bwMode="auto">
          <a:xfrm>
            <a:off x="674688" y="1973262"/>
            <a:ext cx="6877050" cy="4052251"/>
          </a:xfrm>
          <a:prstGeom prst="rect">
            <a:avLst/>
          </a:prstGeom>
          <a:solidFill>
            <a:srgbClr val="FFFFCC"/>
          </a:solidFill>
          <a:ln>
            <a:noFill/>
          </a:ln>
          <a:effectLst/>
          <a:extLst/>
        </p:spPr>
        <p:txBody>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spcBef>
                <a:spcPct val="20000"/>
              </a:spcBef>
              <a:defRPr/>
            </a:pPr>
            <a:r>
              <a:rPr lang="en-US" altLang="en-US" sz="2400" dirty="0" smtClean="0">
                <a:latin typeface="+mn-lt"/>
                <a:sym typeface="Symbol" pitchFamily="18" charset="2"/>
              </a:rPr>
              <a:t>EXAMPLE: A pulley system is used to raise a 100-N crate 4 m as shown. Find the work done by the tension force </a:t>
            </a:r>
            <a:r>
              <a:rPr lang="en-US" altLang="en-US" sz="2400" i="1" dirty="0" smtClean="0">
                <a:latin typeface="+mn-lt"/>
                <a:sym typeface="Symbol" pitchFamily="18" charset="2"/>
              </a:rPr>
              <a:t>T </a:t>
            </a:r>
            <a:r>
              <a:rPr lang="en-US" altLang="en-US" sz="2400" dirty="0" smtClean="0">
                <a:latin typeface="+mn-lt"/>
                <a:sym typeface="Symbol" pitchFamily="18" charset="2"/>
              </a:rPr>
              <a:t>if the lift occurs at constant speed.</a:t>
            </a:r>
            <a:endParaRPr lang="en-US" altLang="en-US" sz="2400" dirty="0" smtClean="0">
              <a:latin typeface="+mn-lt"/>
            </a:endParaRPr>
          </a:p>
          <a:p>
            <a:pPr eaLnBrk="1" hangingPunct="1">
              <a:spcBef>
                <a:spcPts val="300"/>
              </a:spcBef>
              <a:defRPr/>
            </a:pPr>
            <a:r>
              <a:rPr lang="en-US" altLang="en-US" sz="2400" dirty="0" smtClean="0">
                <a:latin typeface="+mn-lt"/>
              </a:rPr>
              <a:t>SOLUTION:</a:t>
            </a:r>
          </a:p>
          <a:p>
            <a:pPr eaLnBrk="1" hangingPunct="1">
              <a:spcBef>
                <a:spcPts val="300"/>
              </a:spcBef>
              <a:buFont typeface="Symbol" pitchFamily="18" charset="2"/>
              <a:buChar char="·"/>
              <a:defRPr/>
            </a:pPr>
            <a:r>
              <a:rPr lang="en-US" altLang="en-US" sz="2400" dirty="0" smtClean="0">
                <a:latin typeface="+mn-lt"/>
                <a:cs typeface="Courier New" pitchFamily="49" charset="0"/>
              </a:rPr>
              <a:t>From the FBD 2</a:t>
            </a:r>
            <a:r>
              <a:rPr lang="en-US" altLang="en-US" sz="2400" i="1" dirty="0" smtClean="0">
                <a:solidFill>
                  <a:srgbClr val="008000"/>
                </a:solidFill>
                <a:latin typeface="+mn-lt"/>
                <a:cs typeface="Courier New" pitchFamily="49" charset="0"/>
              </a:rPr>
              <a:t>T</a:t>
            </a:r>
            <a:r>
              <a:rPr lang="en-US" altLang="en-US" sz="2400" dirty="0" smtClean="0">
                <a:latin typeface="+mn-lt"/>
                <a:cs typeface="Courier New" pitchFamily="49" charset="0"/>
              </a:rPr>
              <a:t> = 100 so that </a:t>
            </a:r>
            <a:r>
              <a:rPr lang="en-US" altLang="en-US" sz="2400" i="1" dirty="0" smtClean="0">
                <a:solidFill>
                  <a:srgbClr val="008000"/>
                </a:solidFill>
                <a:latin typeface="+mn-lt"/>
                <a:cs typeface="Courier New" pitchFamily="49" charset="0"/>
              </a:rPr>
              <a:t>T</a:t>
            </a:r>
            <a:r>
              <a:rPr lang="en-US" altLang="en-US" sz="2400" dirty="0" smtClean="0">
                <a:latin typeface="+mn-lt"/>
                <a:cs typeface="Courier New" pitchFamily="49" charset="0"/>
              </a:rPr>
              <a:t> = 50 n.</a:t>
            </a:r>
          </a:p>
          <a:p>
            <a:pPr eaLnBrk="1" hangingPunct="1">
              <a:spcBef>
                <a:spcPts val="300"/>
              </a:spcBef>
              <a:buFont typeface="Symbol" pitchFamily="18" charset="2"/>
              <a:buChar char="·"/>
              <a:defRPr/>
            </a:pPr>
            <a:r>
              <a:rPr lang="en-US" altLang="en-US" sz="2400" dirty="0" smtClean="0">
                <a:latin typeface="+mn-lt"/>
                <a:cs typeface="Courier New" pitchFamily="49" charset="0"/>
              </a:rPr>
              <a:t>From the statement of the problem, </a:t>
            </a:r>
            <a:r>
              <a:rPr lang="en-US" altLang="en-US" sz="2400" i="1" dirty="0" smtClean="0">
                <a:solidFill>
                  <a:schemeClr val="accent2"/>
                </a:solidFill>
                <a:latin typeface="+mn-lt"/>
                <a:cs typeface="Courier New" pitchFamily="49" charset="0"/>
              </a:rPr>
              <a:t>s</a:t>
            </a:r>
            <a:r>
              <a:rPr lang="en-US" altLang="en-US" sz="2400" dirty="0" smtClean="0">
                <a:latin typeface="+mn-lt"/>
                <a:cs typeface="Courier New" pitchFamily="49" charset="0"/>
              </a:rPr>
              <a:t> = 4 m.</a:t>
            </a:r>
          </a:p>
          <a:p>
            <a:pPr eaLnBrk="1" hangingPunct="1">
              <a:spcBef>
                <a:spcPts val="300"/>
              </a:spcBef>
              <a:buFont typeface="Symbol" pitchFamily="18" charset="2"/>
              <a:buChar char="·"/>
              <a:defRPr/>
            </a:pPr>
            <a:r>
              <a:rPr lang="en-US" altLang="en-US" sz="2400" dirty="0" smtClean="0">
                <a:latin typeface="+mn-lt"/>
                <a:cs typeface="Courier New" pitchFamily="49" charset="0"/>
              </a:rPr>
              <a:t>Since the displacement and the tension are parallel, </a:t>
            </a:r>
            <a:r>
              <a:rPr lang="en-US" altLang="en-US" sz="2400" dirty="0" smtClean="0">
                <a:latin typeface="+mn-lt"/>
                <a:cs typeface="Courier New" pitchFamily="49" charset="0"/>
                <a:sym typeface="Symbol" pitchFamily="18" charset="2"/>
              </a:rPr>
              <a:t> = </a:t>
            </a:r>
            <a:r>
              <a:rPr lang="en-US" altLang="en-US" sz="2400" dirty="0" smtClean="0">
                <a:latin typeface="+mn-lt"/>
                <a:cs typeface="Courier New" pitchFamily="49" charset="0"/>
              </a:rPr>
              <a:t>0°.</a:t>
            </a:r>
          </a:p>
          <a:p>
            <a:pPr eaLnBrk="1" hangingPunct="1">
              <a:spcBef>
                <a:spcPts val="300"/>
              </a:spcBef>
              <a:buFont typeface="Symbol" pitchFamily="18" charset="2"/>
              <a:buChar char="·"/>
              <a:defRPr/>
            </a:pPr>
            <a:r>
              <a:rPr lang="en-US" altLang="en-US" sz="2400" dirty="0" smtClean="0">
                <a:latin typeface="+mn-lt"/>
                <a:cs typeface="Courier New" pitchFamily="49" charset="0"/>
              </a:rPr>
              <a:t>So </a:t>
            </a:r>
            <a:r>
              <a:rPr lang="en-US" altLang="en-US" sz="2400" i="1" dirty="0" smtClean="0">
                <a:latin typeface="+mn-lt"/>
                <a:cs typeface="Courier New" pitchFamily="49" charset="0"/>
              </a:rPr>
              <a:t>W</a:t>
            </a:r>
            <a:r>
              <a:rPr lang="en-US" altLang="en-US" sz="2400" dirty="0" smtClean="0">
                <a:latin typeface="+mn-lt"/>
                <a:cs typeface="Courier New" pitchFamily="49" charset="0"/>
              </a:rPr>
              <a:t> = </a:t>
            </a:r>
            <a:r>
              <a:rPr lang="en-US" altLang="en-US" sz="2400" i="1" dirty="0" smtClean="0">
                <a:solidFill>
                  <a:srgbClr val="008000"/>
                </a:solidFill>
                <a:latin typeface="+mn-lt"/>
                <a:cs typeface="Courier New" pitchFamily="49" charset="0"/>
                <a:sym typeface="Symbol" pitchFamily="18" charset="2"/>
              </a:rPr>
              <a:t>T</a:t>
            </a:r>
            <a:r>
              <a:rPr lang="en-US" altLang="en-US" sz="2400" dirty="0" smtClean="0">
                <a:latin typeface="+mn-lt"/>
                <a:cs typeface="Courier New" pitchFamily="49" charset="0"/>
                <a:sym typeface="Symbol" pitchFamily="18" charset="2"/>
              </a:rPr>
              <a:t>(2</a:t>
            </a:r>
            <a:r>
              <a:rPr lang="en-US" altLang="en-US" sz="2400" i="1" dirty="0" smtClean="0">
                <a:solidFill>
                  <a:schemeClr val="accent2"/>
                </a:solidFill>
                <a:latin typeface="+mn-lt"/>
                <a:cs typeface="Courier New" pitchFamily="49" charset="0"/>
                <a:sym typeface="Symbol" pitchFamily="18" charset="2"/>
              </a:rPr>
              <a:t>s</a:t>
            </a:r>
            <a:r>
              <a:rPr lang="en-US" altLang="en-US" sz="2400" dirty="0" smtClean="0">
                <a:latin typeface="+mn-lt"/>
                <a:cs typeface="Courier New" pitchFamily="49" charset="0"/>
                <a:sym typeface="Symbol" pitchFamily="18" charset="2"/>
              </a:rPr>
              <a:t>)</a:t>
            </a:r>
            <a:r>
              <a:rPr lang="en-US" altLang="en-US" sz="2400" i="1" baseline="-25000" dirty="0" smtClean="0">
                <a:latin typeface="+mn-lt"/>
                <a:cs typeface="Courier New" pitchFamily="49" charset="0"/>
                <a:sym typeface="Symbol" pitchFamily="18" charset="2"/>
              </a:rPr>
              <a:t> </a:t>
            </a:r>
            <a:r>
              <a:rPr lang="en-US" altLang="en-US" sz="2400" dirty="0" smtClean="0">
                <a:latin typeface="+mn-lt"/>
                <a:cs typeface="Courier New" pitchFamily="49" charset="0"/>
                <a:sym typeface="Symbol" pitchFamily="18" charset="2"/>
              </a:rPr>
              <a:t>cos</a:t>
            </a:r>
            <a:r>
              <a:rPr lang="en-US" altLang="en-US" sz="2400" baseline="-25000" dirty="0" smtClean="0">
                <a:latin typeface="+mn-lt"/>
                <a:cs typeface="Courier New" pitchFamily="49" charset="0"/>
                <a:sym typeface="Symbol" pitchFamily="18" charset="2"/>
              </a:rPr>
              <a:t> </a:t>
            </a:r>
            <a:r>
              <a:rPr lang="en-US" altLang="en-US" sz="2400" i="1" dirty="0" smtClean="0">
                <a:latin typeface="+mn-lt"/>
                <a:cs typeface="Courier New" pitchFamily="49" charset="0"/>
                <a:sym typeface="Symbol" pitchFamily="18" charset="2"/>
              </a:rPr>
              <a:t>  </a:t>
            </a:r>
            <a:r>
              <a:rPr lang="en-US" altLang="en-US" sz="2400" dirty="0" smtClean="0">
                <a:latin typeface="+mn-lt"/>
                <a:cs typeface="Courier New" pitchFamily="49" charset="0"/>
                <a:sym typeface="Symbol" pitchFamily="18" charset="2"/>
              </a:rPr>
              <a:t>= (50)(24)</a:t>
            </a:r>
            <a:r>
              <a:rPr lang="en-US" altLang="en-US" sz="2400" i="1" baseline="-25000" dirty="0" smtClean="0">
                <a:latin typeface="+mn-lt"/>
                <a:cs typeface="Courier New" pitchFamily="49" charset="0"/>
                <a:sym typeface="Symbol" pitchFamily="18" charset="2"/>
              </a:rPr>
              <a:t> </a:t>
            </a:r>
            <a:r>
              <a:rPr lang="en-US" altLang="en-US" sz="2400" dirty="0" smtClean="0">
                <a:latin typeface="+mn-lt"/>
                <a:cs typeface="Courier New" pitchFamily="49" charset="0"/>
                <a:sym typeface="Symbol" pitchFamily="18" charset="2"/>
              </a:rPr>
              <a:t>cos</a:t>
            </a:r>
            <a:r>
              <a:rPr lang="en-US" altLang="en-US" sz="2400" baseline="-25000" dirty="0" smtClean="0">
                <a:latin typeface="+mn-lt"/>
                <a:cs typeface="Courier New" pitchFamily="49" charset="0"/>
                <a:sym typeface="Symbol" pitchFamily="18" charset="2"/>
              </a:rPr>
              <a:t> </a:t>
            </a:r>
            <a:r>
              <a:rPr lang="en-US" altLang="en-US" sz="2400" dirty="0" smtClean="0">
                <a:latin typeface="+mn-lt"/>
                <a:cs typeface="Courier New" pitchFamily="49" charset="0"/>
              </a:rPr>
              <a:t>0°</a:t>
            </a:r>
            <a:r>
              <a:rPr lang="en-US" altLang="en-US" sz="2400" i="1" dirty="0" smtClean="0">
                <a:latin typeface="+mn-lt"/>
                <a:cs typeface="Courier New" pitchFamily="49" charset="0"/>
                <a:sym typeface="Symbol" pitchFamily="18" charset="2"/>
              </a:rPr>
              <a:t> </a:t>
            </a:r>
            <a:r>
              <a:rPr lang="en-US" altLang="en-US" sz="2400" dirty="0" smtClean="0">
                <a:latin typeface="+mn-lt"/>
                <a:cs typeface="Courier New" pitchFamily="49" charset="0"/>
                <a:sym typeface="Symbol" pitchFamily="18" charset="2"/>
              </a:rPr>
              <a:t>= 400 J.</a:t>
            </a:r>
          </a:p>
        </p:txBody>
      </p:sp>
      <p:sp>
        <p:nvSpPr>
          <p:cNvPr id="17412" name="Rectangle 7"/>
          <p:cNvSpPr>
            <a:spLocks noGrp="1" noChangeArrowheads="1"/>
          </p:cNvSpPr>
          <p:nvPr>
            <p:ph type="ctrTitle"/>
          </p:nvPr>
        </p:nvSpPr>
        <p:spPr>
          <a:xfrm>
            <a:off x="685800" y="533400"/>
            <a:ext cx="7772400" cy="896938"/>
          </a:xfrm>
          <a:noFill/>
        </p:spPr>
        <p:txBody>
          <a:bodyPr/>
          <a:lstStyle/>
          <a:p>
            <a:pPr algn="l" eaLnBrk="1" hangingPunct="1"/>
            <a:r>
              <a:rPr lang="en-US" altLang="en-US" sz="2800" b="1" smtClean="0">
                <a:solidFill>
                  <a:srgbClr val="000000"/>
                </a:solidFill>
              </a:rPr>
              <a:t>Topic 2: Mechanics</a:t>
            </a:r>
            <a:br>
              <a:rPr lang="en-US" altLang="en-US" sz="2800" b="1" smtClean="0">
                <a:solidFill>
                  <a:srgbClr val="000000"/>
                </a:solidFill>
              </a:rPr>
            </a:br>
            <a:r>
              <a:rPr lang="en-US" altLang="en-US" sz="2800" smtClean="0">
                <a:solidFill>
                  <a:srgbClr val="000000"/>
                </a:solidFill>
              </a:rPr>
              <a:t>2.3 – Work, energy, and power</a:t>
            </a:r>
            <a:endParaRPr lang="en-US" altLang="en-US" sz="2400" smtClean="0">
              <a:solidFill>
                <a:schemeClr val="tx1"/>
              </a:solidFill>
              <a:latin typeface="Courier New" pitchFamily="49" charset="0"/>
            </a:endParaRPr>
          </a:p>
        </p:txBody>
      </p:sp>
      <p:sp>
        <p:nvSpPr>
          <p:cNvPr id="430140" name="Rectangle 60"/>
          <p:cNvSpPr>
            <a:spLocks noChangeArrowheads="1"/>
          </p:cNvSpPr>
          <p:nvPr/>
        </p:nvSpPr>
        <p:spPr bwMode="auto">
          <a:xfrm>
            <a:off x="684213" y="6025514"/>
            <a:ext cx="7758112" cy="845185"/>
          </a:xfrm>
          <a:prstGeom prst="rect">
            <a:avLst/>
          </a:prstGeom>
          <a:solidFill>
            <a:srgbClr val="FFCCCC"/>
          </a:solidFill>
          <a:ln>
            <a:noFill/>
          </a:ln>
          <a:effectLst/>
          <a:extLst/>
        </p:spPr>
        <p:txBody>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spcBef>
                <a:spcPts val="400"/>
              </a:spcBef>
              <a:defRPr/>
            </a:pPr>
            <a:r>
              <a:rPr lang="en-US" altLang="en-US" sz="2400" b="1" i="1" dirty="0" smtClean="0">
                <a:latin typeface="+mn-lt"/>
              </a:rPr>
              <a:t>FYI</a:t>
            </a:r>
          </a:p>
          <a:p>
            <a:pPr eaLnBrk="1" hangingPunct="1">
              <a:spcBef>
                <a:spcPts val="400"/>
              </a:spcBef>
              <a:defRPr/>
            </a:pPr>
            <a:r>
              <a:rPr lang="en-US" altLang="en-US" sz="2400" b="1" dirty="0" smtClean="0">
                <a:latin typeface="+mn-lt"/>
                <a:sym typeface="Symbol" pitchFamily="18" charset="2"/>
              </a:rPr>
              <a:t></a:t>
            </a:r>
            <a:r>
              <a:rPr lang="en-US" altLang="en-US" sz="2400" dirty="0" smtClean="0">
                <a:latin typeface="+mn-lt"/>
              </a:rPr>
              <a:t>Pulleys are also used gain </a:t>
            </a:r>
            <a:r>
              <a:rPr lang="en-US" altLang="en-US" sz="2400" b="1" dirty="0" smtClean="0">
                <a:latin typeface="+mn-lt"/>
              </a:rPr>
              <a:t>mechanical advantage</a:t>
            </a:r>
            <a:r>
              <a:rPr lang="en-US" altLang="en-US" sz="2400" dirty="0" smtClean="0">
                <a:latin typeface="+mn-lt"/>
              </a:rPr>
              <a:t>.</a:t>
            </a:r>
          </a:p>
        </p:txBody>
      </p:sp>
      <p:grpSp>
        <p:nvGrpSpPr>
          <p:cNvPr id="17414" name="Group 62"/>
          <p:cNvGrpSpPr>
            <a:grpSpLocks/>
          </p:cNvGrpSpPr>
          <p:nvPr/>
        </p:nvGrpSpPr>
        <p:grpSpPr bwMode="auto">
          <a:xfrm>
            <a:off x="7558088" y="2248853"/>
            <a:ext cx="1585912" cy="257175"/>
            <a:chOff x="3571" y="1190"/>
            <a:chExt cx="1613" cy="154"/>
          </a:xfrm>
        </p:grpSpPr>
        <p:sp>
          <p:nvSpPr>
            <p:cNvPr id="17495" name="Rectangle 63" descr="Oak"/>
            <p:cNvSpPr>
              <a:spLocks noChangeArrowheads="1"/>
            </p:cNvSpPr>
            <p:nvPr/>
          </p:nvSpPr>
          <p:spPr bwMode="auto">
            <a:xfrm>
              <a:off x="3571" y="1190"/>
              <a:ext cx="1613" cy="154"/>
            </a:xfrm>
            <a:prstGeom prst="rect">
              <a:avLst/>
            </a:prstGeom>
            <a:blipFill dpi="0" rotWithShape="1">
              <a:blip r:embed="rId6"/>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17496" name="Line 64" descr="Oak"/>
            <p:cNvSpPr>
              <a:spLocks noChangeShapeType="1"/>
            </p:cNvSpPr>
            <p:nvPr/>
          </p:nvSpPr>
          <p:spPr bwMode="auto">
            <a:xfrm>
              <a:off x="3581" y="1344"/>
              <a:ext cx="159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7415" name="Group 65"/>
          <p:cNvGrpSpPr>
            <a:grpSpLocks/>
          </p:cNvGrpSpPr>
          <p:nvPr/>
        </p:nvGrpSpPr>
        <p:grpSpPr bwMode="auto">
          <a:xfrm>
            <a:off x="7558088" y="5768340"/>
            <a:ext cx="1585912" cy="257175"/>
            <a:chOff x="3571" y="3417"/>
            <a:chExt cx="1613" cy="154"/>
          </a:xfrm>
        </p:grpSpPr>
        <p:sp>
          <p:nvSpPr>
            <p:cNvPr id="17493" name="Rectangle 66" descr="Granite"/>
            <p:cNvSpPr>
              <a:spLocks noChangeArrowheads="1"/>
            </p:cNvSpPr>
            <p:nvPr/>
          </p:nvSpPr>
          <p:spPr bwMode="auto">
            <a:xfrm>
              <a:off x="3571" y="3417"/>
              <a:ext cx="1613" cy="154"/>
            </a:xfrm>
            <a:prstGeom prst="rect">
              <a:avLst/>
            </a:prstGeom>
            <a:blipFill dpi="0" rotWithShape="1">
              <a:blip r:embed="rId7"/>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17494" name="Line 67" descr="Granite"/>
            <p:cNvSpPr>
              <a:spLocks noChangeShapeType="1"/>
            </p:cNvSpPr>
            <p:nvPr/>
          </p:nvSpPr>
          <p:spPr bwMode="auto">
            <a:xfrm>
              <a:off x="3581" y="3417"/>
              <a:ext cx="159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7416" name="Group 68"/>
          <p:cNvGrpSpPr>
            <a:grpSpLocks/>
          </p:cNvGrpSpPr>
          <p:nvPr/>
        </p:nvGrpSpPr>
        <p:grpSpPr bwMode="auto">
          <a:xfrm>
            <a:off x="7769225" y="2499678"/>
            <a:ext cx="1250950" cy="774700"/>
            <a:chOff x="3974" y="1498"/>
            <a:chExt cx="788" cy="488"/>
          </a:xfrm>
        </p:grpSpPr>
        <p:grpSp>
          <p:nvGrpSpPr>
            <p:cNvPr id="17487" name="Group 69"/>
            <p:cNvGrpSpPr>
              <a:grpSpLocks/>
            </p:cNvGrpSpPr>
            <p:nvPr/>
          </p:nvGrpSpPr>
          <p:grpSpPr bwMode="auto">
            <a:xfrm>
              <a:off x="4135" y="1545"/>
              <a:ext cx="441" cy="441"/>
              <a:chOff x="4205" y="1565"/>
              <a:chExt cx="441" cy="441"/>
            </a:xfrm>
          </p:grpSpPr>
          <p:sp>
            <p:nvSpPr>
              <p:cNvPr id="17491" name="Oval 70"/>
              <p:cNvSpPr>
                <a:spLocks noChangeArrowheads="1"/>
              </p:cNvSpPr>
              <p:nvPr/>
            </p:nvSpPr>
            <p:spPr bwMode="auto">
              <a:xfrm>
                <a:off x="4205" y="1565"/>
                <a:ext cx="441" cy="441"/>
              </a:xfrm>
              <a:prstGeom prst="ellipse">
                <a:avLst/>
              </a:prstGeom>
              <a:gradFill rotWithShape="1">
                <a:gsLst>
                  <a:gs pos="0">
                    <a:srgbClr val="525252"/>
                  </a:gs>
                  <a:gs pos="100000">
                    <a:srgbClr val="B2B2B2"/>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430151" name="Oval 71"/>
              <p:cNvSpPr>
                <a:spLocks noChangeArrowheads="1"/>
              </p:cNvSpPr>
              <p:nvPr/>
            </p:nvSpPr>
            <p:spPr bwMode="auto">
              <a:xfrm>
                <a:off x="4338" y="1699"/>
                <a:ext cx="173" cy="173"/>
              </a:xfrm>
              <a:prstGeom prst="ellipse">
                <a:avLst/>
              </a:prstGeom>
              <a:gradFill rotWithShape="1">
                <a:gsLst>
                  <a:gs pos="0">
                    <a:schemeClr val="bg2"/>
                  </a:gs>
                  <a:gs pos="100000">
                    <a:schemeClr val="bg2">
                      <a:gamma/>
                      <a:shade val="46275"/>
                      <a:invGamma/>
                    </a:schemeClr>
                  </a:gs>
                </a:gsLst>
                <a:lin ang="2700000" scaled="1"/>
              </a:gradFill>
              <a:ln>
                <a:noFill/>
              </a:ln>
              <a:effectLst/>
              <a:extLst/>
            </p:spPr>
            <p:txBody>
              <a:bodyPr wrap="none" anchor="ctr"/>
              <a:lstStyle/>
              <a:p>
                <a:pPr>
                  <a:defRPr/>
                </a:pPr>
                <a:endParaRPr lang="en-US"/>
              </a:p>
            </p:txBody>
          </p:sp>
        </p:grpSp>
        <p:sp>
          <p:nvSpPr>
            <p:cNvPr id="17488" name="AutoShape 72"/>
            <p:cNvSpPr>
              <a:spLocks noChangeArrowheads="1"/>
            </p:cNvSpPr>
            <p:nvPr/>
          </p:nvSpPr>
          <p:spPr bwMode="auto">
            <a:xfrm flipV="1">
              <a:off x="4166" y="1556"/>
              <a:ext cx="384" cy="298"/>
            </a:xfrm>
            <a:prstGeom prst="triangle">
              <a:avLst>
                <a:gd name="adj" fmla="val 50000"/>
              </a:avLst>
            </a:prstGeom>
            <a:gradFill rotWithShape="1">
              <a:gsLst>
                <a:gs pos="0">
                  <a:srgbClr val="009900"/>
                </a:gs>
                <a:gs pos="100000">
                  <a:srgbClr val="004700"/>
                </a:gs>
              </a:gsLst>
              <a:lin ang="5400000" scaled="1"/>
            </a:gra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17489" name="Oval 73"/>
            <p:cNvSpPr>
              <a:spLocks noChangeArrowheads="1"/>
            </p:cNvSpPr>
            <p:nvPr/>
          </p:nvSpPr>
          <p:spPr bwMode="auto">
            <a:xfrm>
              <a:off x="4331" y="1746"/>
              <a:ext cx="56" cy="56"/>
            </a:xfrm>
            <a:prstGeom prst="ellipse">
              <a:avLst/>
            </a:prstGeom>
            <a:solidFill>
              <a:schemeClr val="tx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17490" name="Rectangle 74"/>
            <p:cNvSpPr>
              <a:spLocks noChangeArrowheads="1"/>
            </p:cNvSpPr>
            <p:nvPr/>
          </p:nvSpPr>
          <p:spPr bwMode="auto">
            <a:xfrm>
              <a:off x="3974" y="1498"/>
              <a:ext cx="788" cy="56"/>
            </a:xfrm>
            <a:prstGeom prst="rect">
              <a:avLst/>
            </a:prstGeom>
            <a:gradFill rotWithShape="1">
              <a:gsLst>
                <a:gs pos="0">
                  <a:srgbClr val="009900"/>
                </a:gs>
                <a:gs pos="100000">
                  <a:srgbClr val="004700"/>
                </a:gs>
              </a:gsLst>
              <a:lin ang="5400000" scaled="1"/>
            </a:gra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grpSp>
      <p:grpSp>
        <p:nvGrpSpPr>
          <p:cNvPr id="6" name="Group 75"/>
          <p:cNvGrpSpPr>
            <a:grpSpLocks/>
          </p:cNvGrpSpPr>
          <p:nvPr/>
        </p:nvGrpSpPr>
        <p:grpSpPr bwMode="auto">
          <a:xfrm>
            <a:off x="7854950" y="2904490"/>
            <a:ext cx="1000125" cy="2851150"/>
            <a:chOff x="4028" y="1603"/>
            <a:chExt cx="630" cy="1796"/>
          </a:xfrm>
        </p:grpSpPr>
        <p:sp>
          <p:nvSpPr>
            <p:cNvPr id="17474" name="Line 76"/>
            <p:cNvSpPr>
              <a:spLocks noChangeShapeType="1"/>
            </p:cNvSpPr>
            <p:nvPr/>
          </p:nvSpPr>
          <p:spPr bwMode="auto">
            <a:xfrm>
              <a:off x="4569" y="1622"/>
              <a:ext cx="0" cy="70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17475" name="Group 77"/>
            <p:cNvGrpSpPr>
              <a:grpSpLocks/>
            </p:cNvGrpSpPr>
            <p:nvPr/>
          </p:nvGrpSpPr>
          <p:grpSpPr bwMode="auto">
            <a:xfrm>
              <a:off x="4454" y="2305"/>
              <a:ext cx="204" cy="514"/>
              <a:chOff x="902" y="2813"/>
              <a:chExt cx="204" cy="514"/>
            </a:xfrm>
          </p:grpSpPr>
          <p:sp>
            <p:nvSpPr>
              <p:cNvPr id="17485" name="Text Box 78"/>
              <p:cNvSpPr txBox="1">
                <a:spLocks noChangeArrowheads="1"/>
              </p:cNvSpPr>
              <p:nvPr/>
            </p:nvSpPr>
            <p:spPr bwMode="auto">
              <a:xfrm>
                <a:off x="902" y="3096"/>
                <a:ext cx="20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b="1">
                    <a:solidFill>
                      <a:srgbClr val="009900"/>
                    </a:solidFill>
                  </a:rPr>
                  <a:t>T</a:t>
                </a:r>
              </a:p>
            </p:txBody>
          </p:sp>
          <p:sp>
            <p:nvSpPr>
              <p:cNvPr id="17486" name="Line 79"/>
              <p:cNvSpPr>
                <a:spLocks noChangeShapeType="1"/>
              </p:cNvSpPr>
              <p:nvPr/>
            </p:nvSpPr>
            <p:spPr bwMode="auto">
              <a:xfrm>
                <a:off x="1008" y="2813"/>
                <a:ext cx="0" cy="317"/>
              </a:xfrm>
              <a:prstGeom prst="line">
                <a:avLst/>
              </a:prstGeom>
              <a:noFill/>
              <a:ln w="57150">
                <a:solidFill>
                  <a:srgbClr val="009900"/>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grpSp>
        <p:sp>
          <p:nvSpPr>
            <p:cNvPr id="17476" name="Line 80"/>
            <p:cNvSpPr>
              <a:spLocks noChangeShapeType="1"/>
            </p:cNvSpPr>
            <p:nvPr/>
          </p:nvSpPr>
          <p:spPr bwMode="auto">
            <a:xfrm flipH="1">
              <a:off x="4033" y="1603"/>
              <a:ext cx="115" cy="104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77" name="Line 81"/>
            <p:cNvSpPr>
              <a:spLocks noChangeShapeType="1"/>
            </p:cNvSpPr>
            <p:nvPr/>
          </p:nvSpPr>
          <p:spPr bwMode="auto">
            <a:xfrm flipH="1" flipV="1">
              <a:off x="4359" y="1622"/>
              <a:ext cx="96" cy="102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17478" name="Group 82"/>
            <p:cNvGrpSpPr>
              <a:grpSpLocks/>
            </p:cNvGrpSpPr>
            <p:nvPr/>
          </p:nvGrpSpPr>
          <p:grpSpPr bwMode="auto">
            <a:xfrm>
              <a:off x="4028" y="2470"/>
              <a:ext cx="441" cy="929"/>
              <a:chOff x="564" y="2758"/>
              <a:chExt cx="441" cy="929"/>
            </a:xfrm>
          </p:grpSpPr>
          <p:grpSp>
            <p:nvGrpSpPr>
              <p:cNvPr id="17479" name="Group 83"/>
              <p:cNvGrpSpPr>
                <a:grpSpLocks/>
              </p:cNvGrpSpPr>
              <p:nvPr/>
            </p:nvGrpSpPr>
            <p:grpSpPr bwMode="auto">
              <a:xfrm>
                <a:off x="564" y="2758"/>
                <a:ext cx="441" cy="441"/>
                <a:chOff x="4205" y="1565"/>
                <a:chExt cx="441" cy="441"/>
              </a:xfrm>
            </p:grpSpPr>
            <p:sp>
              <p:nvSpPr>
                <p:cNvPr id="17483" name="Oval 84"/>
                <p:cNvSpPr>
                  <a:spLocks noChangeArrowheads="1"/>
                </p:cNvSpPr>
                <p:nvPr/>
              </p:nvSpPr>
              <p:spPr bwMode="auto">
                <a:xfrm>
                  <a:off x="4205" y="1565"/>
                  <a:ext cx="441" cy="441"/>
                </a:xfrm>
                <a:prstGeom prst="ellipse">
                  <a:avLst/>
                </a:prstGeom>
                <a:gradFill rotWithShape="1">
                  <a:gsLst>
                    <a:gs pos="0">
                      <a:srgbClr val="525252"/>
                    </a:gs>
                    <a:gs pos="100000">
                      <a:srgbClr val="B2B2B2"/>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430165" name="Oval 85"/>
                <p:cNvSpPr>
                  <a:spLocks noChangeArrowheads="1"/>
                </p:cNvSpPr>
                <p:nvPr/>
              </p:nvSpPr>
              <p:spPr bwMode="auto">
                <a:xfrm>
                  <a:off x="4338" y="1699"/>
                  <a:ext cx="173" cy="173"/>
                </a:xfrm>
                <a:prstGeom prst="ellipse">
                  <a:avLst/>
                </a:prstGeom>
                <a:gradFill rotWithShape="1">
                  <a:gsLst>
                    <a:gs pos="0">
                      <a:schemeClr val="bg2"/>
                    </a:gs>
                    <a:gs pos="100000">
                      <a:schemeClr val="bg2">
                        <a:gamma/>
                        <a:shade val="46275"/>
                        <a:invGamma/>
                      </a:schemeClr>
                    </a:gs>
                  </a:gsLst>
                  <a:lin ang="2700000" scaled="1"/>
                </a:gradFill>
                <a:ln>
                  <a:noFill/>
                </a:ln>
                <a:effectLst/>
                <a:extLst/>
              </p:spPr>
              <p:txBody>
                <a:bodyPr wrap="none" anchor="ctr"/>
                <a:lstStyle/>
                <a:p>
                  <a:pPr>
                    <a:defRPr/>
                  </a:pPr>
                  <a:endParaRPr lang="en-US"/>
                </a:p>
              </p:txBody>
            </p:sp>
          </p:grpSp>
          <p:sp>
            <p:nvSpPr>
              <p:cNvPr id="17480" name="Oval 86"/>
              <p:cNvSpPr>
                <a:spLocks noChangeArrowheads="1"/>
              </p:cNvSpPr>
              <p:nvPr/>
            </p:nvSpPr>
            <p:spPr bwMode="auto">
              <a:xfrm>
                <a:off x="760" y="2959"/>
                <a:ext cx="56" cy="56"/>
              </a:xfrm>
              <a:prstGeom prst="ellipse">
                <a:avLst/>
              </a:prstGeom>
              <a:solidFill>
                <a:schemeClr val="tx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17481" name="Line 87"/>
              <p:cNvSpPr>
                <a:spLocks noChangeShapeType="1"/>
              </p:cNvSpPr>
              <p:nvPr/>
            </p:nvSpPr>
            <p:spPr bwMode="auto">
              <a:xfrm>
                <a:off x="787" y="2986"/>
                <a:ext cx="0" cy="35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82" name="Rectangle 88" descr="Medium wood"/>
              <p:cNvSpPr>
                <a:spLocks noChangeArrowheads="1"/>
              </p:cNvSpPr>
              <p:nvPr/>
            </p:nvSpPr>
            <p:spPr bwMode="auto">
              <a:xfrm>
                <a:off x="585" y="3303"/>
                <a:ext cx="384" cy="384"/>
              </a:xfrm>
              <a:prstGeom prst="rect">
                <a:avLst/>
              </a:prstGeom>
              <a:blipFill dpi="0" rotWithShape="1">
                <a:blip r:embed="rId8"/>
                <a:srcRect/>
                <a:tile tx="0" ty="0" sx="100000" sy="100000" flip="none" algn="tl"/>
              </a:blip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grpSp>
      </p:grpSp>
      <p:grpSp>
        <p:nvGrpSpPr>
          <p:cNvPr id="10" name="Group 89"/>
          <p:cNvGrpSpPr>
            <a:grpSpLocks/>
          </p:cNvGrpSpPr>
          <p:nvPr/>
        </p:nvGrpSpPr>
        <p:grpSpPr bwMode="auto">
          <a:xfrm>
            <a:off x="7853363" y="2891790"/>
            <a:ext cx="1012825" cy="2595563"/>
            <a:chOff x="701" y="2409"/>
            <a:chExt cx="638" cy="1635"/>
          </a:xfrm>
        </p:grpSpPr>
        <p:sp>
          <p:nvSpPr>
            <p:cNvPr id="17461" name="Line 90"/>
            <p:cNvSpPr>
              <a:spLocks noChangeShapeType="1"/>
            </p:cNvSpPr>
            <p:nvPr/>
          </p:nvSpPr>
          <p:spPr bwMode="auto">
            <a:xfrm>
              <a:off x="1242" y="2411"/>
              <a:ext cx="0" cy="101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17462" name="Group 91"/>
            <p:cNvGrpSpPr>
              <a:grpSpLocks/>
            </p:cNvGrpSpPr>
            <p:nvPr/>
          </p:nvGrpSpPr>
          <p:grpSpPr bwMode="auto">
            <a:xfrm>
              <a:off x="1135" y="3414"/>
              <a:ext cx="204" cy="514"/>
              <a:chOff x="902" y="2813"/>
              <a:chExt cx="204" cy="514"/>
            </a:xfrm>
          </p:grpSpPr>
          <p:sp>
            <p:nvSpPr>
              <p:cNvPr id="17472" name="Text Box 92"/>
              <p:cNvSpPr txBox="1">
                <a:spLocks noChangeArrowheads="1"/>
              </p:cNvSpPr>
              <p:nvPr/>
            </p:nvSpPr>
            <p:spPr bwMode="auto">
              <a:xfrm>
                <a:off x="902" y="3096"/>
                <a:ext cx="20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b="1">
                    <a:solidFill>
                      <a:srgbClr val="009900"/>
                    </a:solidFill>
                  </a:rPr>
                  <a:t>T</a:t>
                </a:r>
              </a:p>
            </p:txBody>
          </p:sp>
          <p:sp>
            <p:nvSpPr>
              <p:cNvPr id="17473" name="Line 93"/>
              <p:cNvSpPr>
                <a:spLocks noChangeShapeType="1"/>
              </p:cNvSpPr>
              <p:nvPr/>
            </p:nvSpPr>
            <p:spPr bwMode="auto">
              <a:xfrm>
                <a:off x="1008" y="2813"/>
                <a:ext cx="0" cy="317"/>
              </a:xfrm>
              <a:prstGeom prst="line">
                <a:avLst/>
              </a:prstGeom>
              <a:noFill/>
              <a:ln w="57150">
                <a:solidFill>
                  <a:srgbClr val="009900"/>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grpSp>
        <p:sp>
          <p:nvSpPr>
            <p:cNvPr id="17463" name="Line 94"/>
            <p:cNvSpPr>
              <a:spLocks noChangeShapeType="1"/>
            </p:cNvSpPr>
            <p:nvPr/>
          </p:nvSpPr>
          <p:spPr bwMode="auto">
            <a:xfrm flipH="1">
              <a:off x="715" y="2409"/>
              <a:ext cx="106" cy="87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64" name="Line 95"/>
            <p:cNvSpPr>
              <a:spLocks noChangeShapeType="1"/>
            </p:cNvSpPr>
            <p:nvPr/>
          </p:nvSpPr>
          <p:spPr bwMode="auto">
            <a:xfrm flipH="1" flipV="1">
              <a:off x="1032" y="2411"/>
              <a:ext cx="96" cy="88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17465" name="Group 96"/>
            <p:cNvGrpSpPr>
              <a:grpSpLocks/>
            </p:cNvGrpSpPr>
            <p:nvPr/>
          </p:nvGrpSpPr>
          <p:grpSpPr bwMode="auto">
            <a:xfrm>
              <a:off x="701" y="3115"/>
              <a:ext cx="441" cy="929"/>
              <a:chOff x="564" y="2758"/>
              <a:chExt cx="441" cy="929"/>
            </a:xfrm>
          </p:grpSpPr>
          <p:grpSp>
            <p:nvGrpSpPr>
              <p:cNvPr id="17466" name="Group 97"/>
              <p:cNvGrpSpPr>
                <a:grpSpLocks/>
              </p:cNvGrpSpPr>
              <p:nvPr/>
            </p:nvGrpSpPr>
            <p:grpSpPr bwMode="auto">
              <a:xfrm>
                <a:off x="564" y="2758"/>
                <a:ext cx="441" cy="441"/>
                <a:chOff x="4205" y="1565"/>
                <a:chExt cx="441" cy="441"/>
              </a:xfrm>
            </p:grpSpPr>
            <p:sp>
              <p:nvSpPr>
                <p:cNvPr id="17470" name="Oval 98"/>
                <p:cNvSpPr>
                  <a:spLocks noChangeArrowheads="1"/>
                </p:cNvSpPr>
                <p:nvPr/>
              </p:nvSpPr>
              <p:spPr bwMode="auto">
                <a:xfrm>
                  <a:off x="4205" y="1565"/>
                  <a:ext cx="441" cy="441"/>
                </a:xfrm>
                <a:prstGeom prst="ellipse">
                  <a:avLst/>
                </a:prstGeom>
                <a:gradFill rotWithShape="1">
                  <a:gsLst>
                    <a:gs pos="0">
                      <a:srgbClr val="525252"/>
                    </a:gs>
                    <a:gs pos="100000">
                      <a:srgbClr val="B2B2B2"/>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430179" name="Oval 99"/>
                <p:cNvSpPr>
                  <a:spLocks noChangeArrowheads="1"/>
                </p:cNvSpPr>
                <p:nvPr/>
              </p:nvSpPr>
              <p:spPr bwMode="auto">
                <a:xfrm>
                  <a:off x="4338" y="1699"/>
                  <a:ext cx="173" cy="173"/>
                </a:xfrm>
                <a:prstGeom prst="ellipse">
                  <a:avLst/>
                </a:prstGeom>
                <a:gradFill rotWithShape="1">
                  <a:gsLst>
                    <a:gs pos="0">
                      <a:schemeClr val="bg2"/>
                    </a:gs>
                    <a:gs pos="100000">
                      <a:schemeClr val="bg2">
                        <a:gamma/>
                        <a:shade val="46275"/>
                        <a:invGamma/>
                      </a:schemeClr>
                    </a:gs>
                  </a:gsLst>
                  <a:lin ang="2700000" scaled="1"/>
                </a:gradFill>
                <a:ln>
                  <a:noFill/>
                </a:ln>
                <a:effectLst/>
                <a:extLst/>
              </p:spPr>
              <p:txBody>
                <a:bodyPr wrap="none" anchor="ctr"/>
                <a:lstStyle/>
                <a:p>
                  <a:pPr>
                    <a:defRPr/>
                  </a:pPr>
                  <a:endParaRPr lang="en-US"/>
                </a:p>
              </p:txBody>
            </p:sp>
          </p:grpSp>
          <p:sp>
            <p:nvSpPr>
              <p:cNvPr id="17467" name="Oval 100"/>
              <p:cNvSpPr>
                <a:spLocks noChangeArrowheads="1"/>
              </p:cNvSpPr>
              <p:nvPr/>
            </p:nvSpPr>
            <p:spPr bwMode="auto">
              <a:xfrm>
                <a:off x="760" y="2959"/>
                <a:ext cx="56" cy="56"/>
              </a:xfrm>
              <a:prstGeom prst="ellipse">
                <a:avLst/>
              </a:prstGeom>
              <a:solidFill>
                <a:schemeClr val="tx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17468" name="Line 101"/>
              <p:cNvSpPr>
                <a:spLocks noChangeShapeType="1"/>
              </p:cNvSpPr>
              <p:nvPr/>
            </p:nvSpPr>
            <p:spPr bwMode="auto">
              <a:xfrm>
                <a:off x="787" y="2986"/>
                <a:ext cx="0" cy="35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69" name="Rectangle 102" descr="Medium wood"/>
              <p:cNvSpPr>
                <a:spLocks noChangeArrowheads="1"/>
              </p:cNvSpPr>
              <p:nvPr/>
            </p:nvSpPr>
            <p:spPr bwMode="auto">
              <a:xfrm>
                <a:off x="585" y="3303"/>
                <a:ext cx="384" cy="384"/>
              </a:xfrm>
              <a:prstGeom prst="rect">
                <a:avLst/>
              </a:prstGeom>
              <a:blipFill dpi="0" rotWithShape="1">
                <a:blip r:embed="rId8"/>
                <a:srcRect/>
                <a:tile tx="0" ty="0" sx="100000" sy="100000" flip="none" algn="tl"/>
              </a:blip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grpSp>
      </p:grpSp>
      <p:grpSp>
        <p:nvGrpSpPr>
          <p:cNvPr id="14" name="Group 103"/>
          <p:cNvGrpSpPr>
            <a:grpSpLocks/>
          </p:cNvGrpSpPr>
          <p:nvPr/>
        </p:nvGrpSpPr>
        <p:grpSpPr bwMode="auto">
          <a:xfrm>
            <a:off x="7853363" y="2901315"/>
            <a:ext cx="1225550" cy="2825750"/>
            <a:chOff x="893" y="2384"/>
            <a:chExt cx="772" cy="1780"/>
          </a:xfrm>
        </p:grpSpPr>
        <p:sp>
          <p:nvSpPr>
            <p:cNvPr id="17448" name="Line 104"/>
            <p:cNvSpPr>
              <a:spLocks noChangeShapeType="1"/>
            </p:cNvSpPr>
            <p:nvPr/>
          </p:nvSpPr>
          <p:spPr bwMode="auto">
            <a:xfrm>
              <a:off x="1434" y="2403"/>
              <a:ext cx="0" cy="128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17449" name="Group 105"/>
            <p:cNvGrpSpPr>
              <a:grpSpLocks/>
            </p:cNvGrpSpPr>
            <p:nvPr/>
          </p:nvGrpSpPr>
          <p:grpSpPr bwMode="auto">
            <a:xfrm>
              <a:off x="1431" y="3686"/>
              <a:ext cx="234" cy="478"/>
              <a:chOff x="1006" y="2813"/>
              <a:chExt cx="234" cy="478"/>
            </a:xfrm>
          </p:grpSpPr>
          <p:sp>
            <p:nvSpPr>
              <p:cNvPr id="17459" name="Text Box 106"/>
              <p:cNvSpPr txBox="1">
                <a:spLocks noChangeArrowheads="1"/>
              </p:cNvSpPr>
              <p:nvPr/>
            </p:nvSpPr>
            <p:spPr bwMode="auto">
              <a:xfrm>
                <a:off x="1006" y="3000"/>
                <a:ext cx="234"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b="1">
                    <a:solidFill>
                      <a:srgbClr val="009900"/>
                    </a:solidFill>
                  </a:rPr>
                  <a:t>T</a:t>
                </a:r>
              </a:p>
            </p:txBody>
          </p:sp>
          <p:sp>
            <p:nvSpPr>
              <p:cNvPr id="17460" name="Line 107"/>
              <p:cNvSpPr>
                <a:spLocks noChangeShapeType="1"/>
              </p:cNvSpPr>
              <p:nvPr/>
            </p:nvSpPr>
            <p:spPr bwMode="auto">
              <a:xfrm>
                <a:off x="1008" y="2813"/>
                <a:ext cx="0" cy="317"/>
              </a:xfrm>
              <a:prstGeom prst="line">
                <a:avLst/>
              </a:prstGeom>
              <a:noFill/>
              <a:ln w="57150">
                <a:solidFill>
                  <a:srgbClr val="009900"/>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grpSp>
        <p:sp>
          <p:nvSpPr>
            <p:cNvPr id="17450" name="Line 108"/>
            <p:cNvSpPr>
              <a:spLocks noChangeShapeType="1"/>
            </p:cNvSpPr>
            <p:nvPr/>
          </p:nvSpPr>
          <p:spPr bwMode="auto">
            <a:xfrm flipH="1">
              <a:off x="898" y="2384"/>
              <a:ext cx="115" cy="7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51" name="Line 109"/>
            <p:cNvSpPr>
              <a:spLocks noChangeShapeType="1"/>
            </p:cNvSpPr>
            <p:nvPr/>
          </p:nvSpPr>
          <p:spPr bwMode="auto">
            <a:xfrm flipH="1" flipV="1">
              <a:off x="1224" y="2403"/>
              <a:ext cx="96" cy="73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17452" name="Group 110"/>
            <p:cNvGrpSpPr>
              <a:grpSpLocks/>
            </p:cNvGrpSpPr>
            <p:nvPr/>
          </p:nvGrpSpPr>
          <p:grpSpPr bwMode="auto">
            <a:xfrm>
              <a:off x="893" y="2942"/>
              <a:ext cx="441" cy="929"/>
              <a:chOff x="564" y="2758"/>
              <a:chExt cx="441" cy="929"/>
            </a:xfrm>
          </p:grpSpPr>
          <p:grpSp>
            <p:nvGrpSpPr>
              <p:cNvPr id="17453" name="Group 111"/>
              <p:cNvGrpSpPr>
                <a:grpSpLocks/>
              </p:cNvGrpSpPr>
              <p:nvPr/>
            </p:nvGrpSpPr>
            <p:grpSpPr bwMode="auto">
              <a:xfrm>
                <a:off x="564" y="2758"/>
                <a:ext cx="441" cy="441"/>
                <a:chOff x="4205" y="1565"/>
                <a:chExt cx="441" cy="441"/>
              </a:xfrm>
            </p:grpSpPr>
            <p:sp>
              <p:nvSpPr>
                <p:cNvPr id="17457" name="Oval 112"/>
                <p:cNvSpPr>
                  <a:spLocks noChangeArrowheads="1"/>
                </p:cNvSpPr>
                <p:nvPr/>
              </p:nvSpPr>
              <p:spPr bwMode="auto">
                <a:xfrm>
                  <a:off x="4205" y="1565"/>
                  <a:ext cx="441" cy="441"/>
                </a:xfrm>
                <a:prstGeom prst="ellipse">
                  <a:avLst/>
                </a:prstGeom>
                <a:gradFill rotWithShape="1">
                  <a:gsLst>
                    <a:gs pos="0">
                      <a:srgbClr val="525252"/>
                    </a:gs>
                    <a:gs pos="100000">
                      <a:srgbClr val="B2B2B2"/>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430193" name="Oval 113"/>
                <p:cNvSpPr>
                  <a:spLocks noChangeArrowheads="1"/>
                </p:cNvSpPr>
                <p:nvPr/>
              </p:nvSpPr>
              <p:spPr bwMode="auto">
                <a:xfrm>
                  <a:off x="4338" y="1699"/>
                  <a:ext cx="173" cy="173"/>
                </a:xfrm>
                <a:prstGeom prst="ellipse">
                  <a:avLst/>
                </a:prstGeom>
                <a:gradFill rotWithShape="1">
                  <a:gsLst>
                    <a:gs pos="0">
                      <a:schemeClr val="bg2"/>
                    </a:gs>
                    <a:gs pos="100000">
                      <a:schemeClr val="bg2">
                        <a:gamma/>
                        <a:shade val="46275"/>
                        <a:invGamma/>
                      </a:schemeClr>
                    </a:gs>
                  </a:gsLst>
                  <a:lin ang="2700000" scaled="1"/>
                </a:gradFill>
                <a:ln>
                  <a:noFill/>
                </a:ln>
                <a:effectLst/>
                <a:extLst/>
              </p:spPr>
              <p:txBody>
                <a:bodyPr wrap="none" anchor="ctr"/>
                <a:lstStyle/>
                <a:p>
                  <a:pPr>
                    <a:defRPr/>
                  </a:pPr>
                  <a:endParaRPr lang="en-US"/>
                </a:p>
              </p:txBody>
            </p:sp>
          </p:grpSp>
          <p:sp>
            <p:nvSpPr>
              <p:cNvPr id="17454" name="Oval 114"/>
              <p:cNvSpPr>
                <a:spLocks noChangeArrowheads="1"/>
              </p:cNvSpPr>
              <p:nvPr/>
            </p:nvSpPr>
            <p:spPr bwMode="auto">
              <a:xfrm>
                <a:off x="760" y="2959"/>
                <a:ext cx="56" cy="56"/>
              </a:xfrm>
              <a:prstGeom prst="ellipse">
                <a:avLst/>
              </a:prstGeom>
              <a:solidFill>
                <a:schemeClr val="tx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17455" name="Line 115"/>
              <p:cNvSpPr>
                <a:spLocks noChangeShapeType="1"/>
              </p:cNvSpPr>
              <p:nvPr/>
            </p:nvSpPr>
            <p:spPr bwMode="auto">
              <a:xfrm>
                <a:off x="787" y="2986"/>
                <a:ext cx="0" cy="35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56" name="Rectangle 116" descr="Medium wood"/>
              <p:cNvSpPr>
                <a:spLocks noChangeArrowheads="1"/>
              </p:cNvSpPr>
              <p:nvPr/>
            </p:nvSpPr>
            <p:spPr bwMode="auto">
              <a:xfrm>
                <a:off x="585" y="3303"/>
                <a:ext cx="384" cy="384"/>
              </a:xfrm>
              <a:prstGeom prst="rect">
                <a:avLst/>
              </a:prstGeom>
              <a:blipFill dpi="0" rotWithShape="1">
                <a:blip r:embed="rId8"/>
                <a:srcRect/>
                <a:tile tx="0" ty="0" sx="100000" sy="100000" flip="none" algn="tl"/>
              </a:blip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grpSp>
      </p:grpSp>
      <p:grpSp>
        <p:nvGrpSpPr>
          <p:cNvPr id="18" name="Group 117"/>
          <p:cNvGrpSpPr>
            <a:grpSpLocks/>
          </p:cNvGrpSpPr>
          <p:nvPr/>
        </p:nvGrpSpPr>
        <p:grpSpPr bwMode="auto">
          <a:xfrm>
            <a:off x="8567738" y="4014153"/>
            <a:ext cx="665162" cy="960437"/>
            <a:chOff x="2284" y="3024"/>
            <a:chExt cx="419" cy="605"/>
          </a:xfrm>
        </p:grpSpPr>
        <p:sp>
          <p:nvSpPr>
            <p:cNvPr id="17444" name="Line 118"/>
            <p:cNvSpPr>
              <a:spLocks noChangeShapeType="1"/>
            </p:cNvSpPr>
            <p:nvPr/>
          </p:nvSpPr>
          <p:spPr bwMode="auto">
            <a:xfrm>
              <a:off x="2285" y="3024"/>
              <a:ext cx="173" cy="0"/>
            </a:xfrm>
            <a:prstGeom prst="line">
              <a:avLst/>
            </a:prstGeom>
            <a:noFill/>
            <a:ln w="9525">
              <a:solidFill>
                <a:srgbClr val="B2B2B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45" name="Line 119"/>
            <p:cNvSpPr>
              <a:spLocks noChangeShapeType="1"/>
            </p:cNvSpPr>
            <p:nvPr/>
          </p:nvSpPr>
          <p:spPr bwMode="auto">
            <a:xfrm>
              <a:off x="2284" y="3629"/>
              <a:ext cx="173" cy="0"/>
            </a:xfrm>
            <a:prstGeom prst="line">
              <a:avLst/>
            </a:prstGeom>
            <a:noFill/>
            <a:ln w="9525">
              <a:solidFill>
                <a:srgbClr val="B2B2B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46" name="Line 120"/>
            <p:cNvSpPr>
              <a:spLocks noChangeShapeType="1"/>
            </p:cNvSpPr>
            <p:nvPr/>
          </p:nvSpPr>
          <p:spPr bwMode="auto">
            <a:xfrm>
              <a:off x="2371" y="3024"/>
              <a:ext cx="0" cy="605"/>
            </a:xfrm>
            <a:prstGeom prst="line">
              <a:avLst/>
            </a:prstGeom>
            <a:noFill/>
            <a:ln w="57150">
              <a:solidFill>
                <a:schemeClr val="accent2"/>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17447" name="Text Box 121"/>
            <p:cNvSpPr txBox="1">
              <a:spLocks noChangeArrowheads="1"/>
            </p:cNvSpPr>
            <p:nvPr/>
          </p:nvSpPr>
          <p:spPr bwMode="auto">
            <a:xfrm>
              <a:off x="2371" y="3201"/>
              <a:ext cx="332"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b="1">
                  <a:solidFill>
                    <a:schemeClr val="accent2"/>
                  </a:solidFill>
                </a:rPr>
                <a:t>2s</a:t>
              </a:r>
            </a:p>
          </p:txBody>
        </p:sp>
      </p:grpSp>
      <p:grpSp>
        <p:nvGrpSpPr>
          <p:cNvPr id="19" name="Group 122"/>
          <p:cNvGrpSpPr>
            <a:grpSpLocks/>
          </p:cNvGrpSpPr>
          <p:nvPr/>
        </p:nvGrpSpPr>
        <p:grpSpPr bwMode="auto">
          <a:xfrm>
            <a:off x="7843838" y="5166678"/>
            <a:ext cx="533400" cy="595312"/>
            <a:chOff x="1567" y="2870"/>
            <a:chExt cx="336" cy="375"/>
          </a:xfrm>
        </p:grpSpPr>
        <p:sp>
          <p:nvSpPr>
            <p:cNvPr id="17440" name="Line 123"/>
            <p:cNvSpPr>
              <a:spLocks noChangeShapeType="1"/>
            </p:cNvSpPr>
            <p:nvPr/>
          </p:nvSpPr>
          <p:spPr bwMode="auto">
            <a:xfrm>
              <a:off x="1730" y="2938"/>
              <a:ext cx="173" cy="0"/>
            </a:xfrm>
            <a:prstGeom prst="line">
              <a:avLst/>
            </a:prstGeom>
            <a:noFill/>
            <a:ln w="9525">
              <a:solidFill>
                <a:srgbClr val="B2B2B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41" name="Line 124"/>
            <p:cNvSpPr>
              <a:spLocks noChangeShapeType="1"/>
            </p:cNvSpPr>
            <p:nvPr/>
          </p:nvSpPr>
          <p:spPr bwMode="auto">
            <a:xfrm>
              <a:off x="1729" y="3245"/>
              <a:ext cx="173" cy="0"/>
            </a:xfrm>
            <a:prstGeom prst="line">
              <a:avLst/>
            </a:prstGeom>
            <a:noFill/>
            <a:ln w="9525">
              <a:solidFill>
                <a:srgbClr val="B2B2B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42" name="Line 125"/>
            <p:cNvSpPr>
              <a:spLocks noChangeShapeType="1"/>
            </p:cNvSpPr>
            <p:nvPr/>
          </p:nvSpPr>
          <p:spPr bwMode="auto">
            <a:xfrm>
              <a:off x="1816" y="2947"/>
              <a:ext cx="0" cy="298"/>
            </a:xfrm>
            <a:prstGeom prst="line">
              <a:avLst/>
            </a:prstGeom>
            <a:noFill/>
            <a:ln w="57150">
              <a:solidFill>
                <a:schemeClr val="accent2"/>
              </a:solidFill>
              <a:round/>
              <a:headEnd type="arrow" w="med" len="med"/>
              <a:tailEnd/>
            </a:ln>
            <a:extLst>
              <a:ext uri="{909E8E84-426E-40DD-AFC4-6F175D3DCCD1}">
                <a14:hiddenFill xmlns:a14="http://schemas.microsoft.com/office/drawing/2010/main">
                  <a:noFill/>
                </a14:hiddenFill>
              </a:ext>
            </a:extLst>
          </p:spPr>
          <p:txBody>
            <a:bodyPr/>
            <a:lstStyle/>
            <a:p>
              <a:endParaRPr lang="en-US"/>
            </a:p>
          </p:txBody>
        </p:sp>
        <p:sp>
          <p:nvSpPr>
            <p:cNvPr id="17443" name="Text Box 126"/>
            <p:cNvSpPr txBox="1">
              <a:spLocks noChangeArrowheads="1"/>
            </p:cNvSpPr>
            <p:nvPr/>
          </p:nvSpPr>
          <p:spPr bwMode="auto">
            <a:xfrm>
              <a:off x="1567" y="2870"/>
              <a:ext cx="224"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b="1">
                  <a:solidFill>
                    <a:schemeClr val="accent2"/>
                  </a:solidFill>
                </a:rPr>
                <a:t>s</a:t>
              </a:r>
            </a:p>
          </p:txBody>
        </p:sp>
      </p:grpSp>
      <p:grpSp>
        <p:nvGrpSpPr>
          <p:cNvPr id="20" name="Group 130"/>
          <p:cNvGrpSpPr>
            <a:grpSpLocks/>
          </p:cNvGrpSpPr>
          <p:nvPr/>
        </p:nvGrpSpPr>
        <p:grpSpPr bwMode="auto">
          <a:xfrm>
            <a:off x="7583488" y="3142615"/>
            <a:ext cx="371475" cy="823913"/>
            <a:chOff x="678" y="2697"/>
            <a:chExt cx="234" cy="519"/>
          </a:xfrm>
        </p:grpSpPr>
        <p:sp>
          <p:nvSpPr>
            <p:cNvPr id="17438" name="Line 131"/>
            <p:cNvSpPr>
              <a:spLocks noChangeShapeType="1"/>
            </p:cNvSpPr>
            <p:nvPr/>
          </p:nvSpPr>
          <p:spPr bwMode="auto">
            <a:xfrm flipV="1">
              <a:off x="864" y="2880"/>
              <a:ext cx="0" cy="336"/>
            </a:xfrm>
            <a:prstGeom prst="line">
              <a:avLst/>
            </a:prstGeom>
            <a:noFill/>
            <a:ln w="57150">
              <a:solidFill>
                <a:srgbClr val="009900"/>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17439" name="Text Box 132"/>
            <p:cNvSpPr txBox="1">
              <a:spLocks noChangeArrowheads="1"/>
            </p:cNvSpPr>
            <p:nvPr/>
          </p:nvSpPr>
          <p:spPr bwMode="auto">
            <a:xfrm>
              <a:off x="678" y="2697"/>
              <a:ext cx="234"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b="1">
                  <a:solidFill>
                    <a:srgbClr val="009900"/>
                  </a:solidFill>
                </a:rPr>
                <a:t>T</a:t>
              </a:r>
            </a:p>
          </p:txBody>
        </p:sp>
      </p:grpSp>
      <p:grpSp>
        <p:nvGrpSpPr>
          <p:cNvPr id="21" name="Group 133"/>
          <p:cNvGrpSpPr>
            <a:grpSpLocks/>
          </p:cNvGrpSpPr>
          <p:nvPr/>
        </p:nvGrpSpPr>
        <p:grpSpPr bwMode="auto">
          <a:xfrm>
            <a:off x="8399463" y="3145790"/>
            <a:ext cx="371475" cy="823913"/>
            <a:chOff x="790" y="2697"/>
            <a:chExt cx="234" cy="519"/>
          </a:xfrm>
        </p:grpSpPr>
        <p:sp>
          <p:nvSpPr>
            <p:cNvPr id="17436" name="Line 134"/>
            <p:cNvSpPr>
              <a:spLocks noChangeShapeType="1"/>
            </p:cNvSpPr>
            <p:nvPr/>
          </p:nvSpPr>
          <p:spPr bwMode="auto">
            <a:xfrm flipV="1">
              <a:off x="864" y="2880"/>
              <a:ext cx="0" cy="336"/>
            </a:xfrm>
            <a:prstGeom prst="line">
              <a:avLst/>
            </a:prstGeom>
            <a:noFill/>
            <a:ln w="57150">
              <a:solidFill>
                <a:srgbClr val="009900"/>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17437" name="Text Box 135"/>
            <p:cNvSpPr txBox="1">
              <a:spLocks noChangeArrowheads="1"/>
            </p:cNvSpPr>
            <p:nvPr/>
          </p:nvSpPr>
          <p:spPr bwMode="auto">
            <a:xfrm>
              <a:off x="790" y="2697"/>
              <a:ext cx="234"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b="1">
                  <a:solidFill>
                    <a:srgbClr val="009900"/>
                  </a:solidFill>
                </a:rPr>
                <a:t>T</a:t>
              </a:r>
            </a:p>
          </p:txBody>
        </p:sp>
      </p:grpSp>
      <p:grpSp>
        <p:nvGrpSpPr>
          <p:cNvPr id="22" name="Group 3"/>
          <p:cNvGrpSpPr>
            <a:grpSpLocks/>
          </p:cNvGrpSpPr>
          <p:nvPr/>
        </p:nvGrpSpPr>
        <p:grpSpPr bwMode="auto">
          <a:xfrm>
            <a:off x="7530542" y="49428"/>
            <a:ext cx="1576387" cy="1912938"/>
            <a:chOff x="4767" y="0"/>
            <a:chExt cx="993" cy="1205"/>
          </a:xfrm>
          <a:effectLst>
            <a:outerShdw blurRad="50800" dist="38100" dir="8100000" algn="tr" rotWithShape="0">
              <a:prstClr val="black">
                <a:alpha val="40000"/>
              </a:prstClr>
            </a:outerShdw>
          </a:effectLst>
        </p:grpSpPr>
        <p:sp>
          <p:nvSpPr>
            <p:cNvPr id="11355" name="Rectangle 4"/>
            <p:cNvSpPr>
              <a:spLocks noChangeArrowheads="1"/>
            </p:cNvSpPr>
            <p:nvPr/>
          </p:nvSpPr>
          <p:spPr bwMode="auto">
            <a:xfrm>
              <a:off x="4767" y="0"/>
              <a:ext cx="993" cy="1205"/>
            </a:xfrm>
            <a:prstGeom prst="rect">
              <a:avLst/>
            </a:prstGeom>
            <a:solidFill>
              <a:schemeClr val="accent1"/>
            </a:solidFill>
            <a:ln w="9525">
              <a:solidFill>
                <a:schemeClr val="tx1"/>
              </a:solidFill>
              <a:miter lim="800000"/>
              <a:headEnd/>
              <a:tailEnd/>
            </a:ln>
            <a:effectLs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defRPr/>
              </a:pPr>
              <a:endParaRPr lang="en-US" altLang="en-US" sz="2400" smtClean="0">
                <a:latin typeface="+mn-lt"/>
              </a:endParaRPr>
            </a:p>
          </p:txBody>
        </p:sp>
        <p:sp>
          <p:nvSpPr>
            <p:cNvPr id="11356" name="Text Box 5"/>
            <p:cNvSpPr txBox="1">
              <a:spLocks noChangeArrowheads="1"/>
            </p:cNvSpPr>
            <p:nvPr/>
          </p:nvSpPr>
          <p:spPr bwMode="auto">
            <a:xfrm>
              <a:off x="4780" y="19"/>
              <a:ext cx="880" cy="252"/>
            </a:xfrm>
            <a:prstGeom prst="rect">
              <a:avLst/>
            </a:prstGeom>
            <a:noFill/>
            <a:ln>
              <a:noFill/>
            </a:ln>
            <a:effectLs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defRPr/>
              </a:pPr>
              <a:r>
                <a:rPr lang="en-US" altLang="en-US" dirty="0" smtClean="0">
                  <a:latin typeface="+mn-lt"/>
                </a:rPr>
                <a:t>FBD Crate</a:t>
              </a:r>
            </a:p>
          </p:txBody>
        </p:sp>
      </p:grpSp>
      <p:grpSp>
        <p:nvGrpSpPr>
          <p:cNvPr id="23" name="Group 48"/>
          <p:cNvGrpSpPr>
            <a:grpSpLocks/>
          </p:cNvGrpSpPr>
          <p:nvPr/>
        </p:nvGrpSpPr>
        <p:grpSpPr bwMode="auto">
          <a:xfrm>
            <a:off x="8115300" y="325438"/>
            <a:ext cx="371475" cy="798512"/>
            <a:chOff x="622" y="2705"/>
            <a:chExt cx="234" cy="503"/>
          </a:xfrm>
        </p:grpSpPr>
        <p:sp>
          <p:nvSpPr>
            <p:cNvPr id="11353" name="Line 49"/>
            <p:cNvSpPr>
              <a:spLocks noChangeShapeType="1"/>
            </p:cNvSpPr>
            <p:nvPr/>
          </p:nvSpPr>
          <p:spPr bwMode="auto">
            <a:xfrm flipV="1">
              <a:off x="824" y="2872"/>
              <a:ext cx="0" cy="336"/>
            </a:xfrm>
            <a:prstGeom prst="line">
              <a:avLst/>
            </a:prstGeom>
            <a:noFill/>
            <a:ln w="57150">
              <a:solidFill>
                <a:srgbClr val="009900"/>
              </a:solidFill>
              <a:round/>
              <a:headEnd/>
              <a:tailEnd type="arrow" w="med" len="med"/>
            </a:ln>
            <a:effectLst/>
            <a:extLst/>
          </p:spPr>
          <p:txBody>
            <a:bodyPr/>
            <a:lstStyle/>
            <a:p>
              <a:pPr>
                <a:defRPr/>
              </a:pPr>
              <a:endParaRPr lang="en-US" sz="2400">
                <a:latin typeface="+mn-lt"/>
              </a:endParaRPr>
            </a:p>
          </p:txBody>
        </p:sp>
        <p:sp>
          <p:nvSpPr>
            <p:cNvPr id="11354" name="Text Box 50"/>
            <p:cNvSpPr txBox="1">
              <a:spLocks noChangeArrowheads="1"/>
            </p:cNvSpPr>
            <p:nvPr/>
          </p:nvSpPr>
          <p:spPr bwMode="auto">
            <a:xfrm>
              <a:off x="622" y="2705"/>
              <a:ext cx="234" cy="291"/>
            </a:xfrm>
            <a:prstGeom prst="rect">
              <a:avLst/>
            </a:prstGeom>
            <a:noFill/>
            <a:ln>
              <a:noFill/>
            </a:ln>
            <a:effectLs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defRPr/>
              </a:pPr>
              <a:r>
                <a:rPr lang="en-US" altLang="en-US" sz="2400" b="1" dirty="0" smtClean="0">
                  <a:solidFill>
                    <a:srgbClr val="009900"/>
                  </a:solidFill>
                  <a:latin typeface="+mn-lt"/>
                </a:rPr>
                <a:t>T</a:t>
              </a:r>
            </a:p>
          </p:txBody>
        </p:sp>
      </p:grpSp>
      <p:grpSp>
        <p:nvGrpSpPr>
          <p:cNvPr id="24" name="Group 51"/>
          <p:cNvGrpSpPr>
            <a:grpSpLocks/>
          </p:cNvGrpSpPr>
          <p:nvPr/>
        </p:nvGrpSpPr>
        <p:grpSpPr bwMode="auto">
          <a:xfrm>
            <a:off x="8234363" y="1152525"/>
            <a:ext cx="698500" cy="879475"/>
            <a:chOff x="636" y="3226"/>
            <a:chExt cx="440" cy="554"/>
          </a:xfrm>
        </p:grpSpPr>
        <p:sp>
          <p:nvSpPr>
            <p:cNvPr id="11351" name="Line 52"/>
            <p:cNvSpPr>
              <a:spLocks noChangeShapeType="1"/>
            </p:cNvSpPr>
            <p:nvPr/>
          </p:nvSpPr>
          <p:spPr bwMode="auto">
            <a:xfrm>
              <a:off x="864" y="3226"/>
              <a:ext cx="0" cy="316"/>
            </a:xfrm>
            <a:prstGeom prst="line">
              <a:avLst/>
            </a:prstGeom>
            <a:noFill/>
            <a:ln w="57150">
              <a:solidFill>
                <a:schemeClr val="tx1"/>
              </a:solidFill>
              <a:round/>
              <a:headEnd/>
              <a:tailEnd type="arrow" w="med" len="med"/>
            </a:ln>
            <a:effectLst/>
            <a:extLst/>
          </p:spPr>
          <p:txBody>
            <a:bodyPr/>
            <a:lstStyle/>
            <a:p>
              <a:pPr>
                <a:defRPr/>
              </a:pPr>
              <a:endParaRPr lang="en-US" sz="2400">
                <a:latin typeface="+mn-lt"/>
              </a:endParaRPr>
            </a:p>
          </p:txBody>
        </p:sp>
        <p:sp>
          <p:nvSpPr>
            <p:cNvPr id="11352" name="Text Box 53"/>
            <p:cNvSpPr txBox="1">
              <a:spLocks noChangeArrowheads="1"/>
            </p:cNvSpPr>
            <p:nvPr/>
          </p:nvSpPr>
          <p:spPr bwMode="auto">
            <a:xfrm>
              <a:off x="636" y="3489"/>
              <a:ext cx="440" cy="291"/>
            </a:xfrm>
            <a:prstGeom prst="rect">
              <a:avLst/>
            </a:prstGeom>
            <a:noFill/>
            <a:ln>
              <a:noFill/>
            </a:ln>
            <a:effectLs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defRPr/>
              </a:pPr>
              <a:r>
                <a:rPr lang="en-US" altLang="en-US" sz="2400" dirty="0" smtClean="0">
                  <a:latin typeface="+mn-lt"/>
                </a:rPr>
                <a:t>100</a:t>
              </a:r>
            </a:p>
          </p:txBody>
        </p:sp>
      </p:grpSp>
      <p:sp>
        <p:nvSpPr>
          <p:cNvPr id="430134" name="Text Box 54"/>
          <p:cNvSpPr txBox="1">
            <a:spLocks noChangeArrowheads="1"/>
          </p:cNvSpPr>
          <p:nvPr/>
        </p:nvSpPr>
        <p:spPr bwMode="auto">
          <a:xfrm>
            <a:off x="7575550" y="944563"/>
            <a:ext cx="876300" cy="461962"/>
          </a:xfrm>
          <a:prstGeom prst="rect">
            <a:avLst/>
          </a:prstGeom>
          <a:noFill/>
          <a:ln>
            <a:noFill/>
          </a:ln>
          <a:effectLs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defRPr/>
            </a:pPr>
            <a:r>
              <a:rPr lang="en-US" altLang="en-US" sz="2400" b="1" dirty="0" smtClean="0">
                <a:latin typeface="+mn-lt"/>
              </a:rPr>
              <a:t>a</a:t>
            </a:r>
            <a:r>
              <a:rPr lang="en-US" altLang="en-US" sz="2400" dirty="0" smtClean="0">
                <a:latin typeface="+mn-lt"/>
              </a:rPr>
              <a:t> = 0</a:t>
            </a:r>
            <a:endParaRPr lang="en-US" altLang="en-US" sz="2400" b="1" dirty="0" smtClean="0">
              <a:latin typeface="+mn-lt"/>
            </a:endParaRPr>
          </a:p>
        </p:txBody>
      </p:sp>
      <p:sp>
        <p:nvSpPr>
          <p:cNvPr id="430135" name="Oval 55"/>
          <p:cNvSpPr>
            <a:spLocks noChangeArrowheads="1"/>
          </p:cNvSpPr>
          <p:nvPr/>
        </p:nvSpPr>
        <p:spPr bwMode="auto">
          <a:xfrm>
            <a:off x="8542338" y="1074738"/>
            <a:ext cx="120650" cy="120650"/>
          </a:xfrm>
          <a:prstGeom prst="ellipse">
            <a:avLst/>
          </a:prstGeom>
          <a:solidFill>
            <a:schemeClr val="tx2"/>
          </a:solidFill>
          <a:ln w="9525">
            <a:solidFill>
              <a:schemeClr val="tx1"/>
            </a:solidFill>
            <a:round/>
            <a:headEnd/>
            <a:tailEnd/>
          </a:ln>
          <a:effectLs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defRPr/>
            </a:pPr>
            <a:endParaRPr lang="en-US" altLang="en-US" sz="2400" smtClean="0">
              <a:latin typeface="+mn-lt"/>
            </a:endParaRPr>
          </a:p>
        </p:txBody>
      </p:sp>
      <p:grpSp>
        <p:nvGrpSpPr>
          <p:cNvPr id="25" name="Group 127"/>
          <p:cNvGrpSpPr>
            <a:grpSpLocks/>
          </p:cNvGrpSpPr>
          <p:nvPr/>
        </p:nvGrpSpPr>
        <p:grpSpPr bwMode="auto">
          <a:xfrm>
            <a:off x="8674100" y="328613"/>
            <a:ext cx="371475" cy="798512"/>
            <a:chOff x="814" y="2713"/>
            <a:chExt cx="234" cy="503"/>
          </a:xfrm>
        </p:grpSpPr>
        <p:sp>
          <p:nvSpPr>
            <p:cNvPr id="11292" name="Line 128"/>
            <p:cNvSpPr>
              <a:spLocks noChangeShapeType="1"/>
            </p:cNvSpPr>
            <p:nvPr/>
          </p:nvSpPr>
          <p:spPr bwMode="auto">
            <a:xfrm flipV="1">
              <a:off x="864" y="2880"/>
              <a:ext cx="0" cy="336"/>
            </a:xfrm>
            <a:prstGeom prst="line">
              <a:avLst/>
            </a:prstGeom>
            <a:noFill/>
            <a:ln w="57150">
              <a:solidFill>
                <a:srgbClr val="009900"/>
              </a:solidFill>
              <a:round/>
              <a:headEnd/>
              <a:tailEnd type="arrow" w="med" len="med"/>
            </a:ln>
            <a:effectLst/>
            <a:extLst/>
          </p:spPr>
          <p:txBody>
            <a:bodyPr/>
            <a:lstStyle/>
            <a:p>
              <a:pPr>
                <a:defRPr/>
              </a:pPr>
              <a:endParaRPr lang="en-US" sz="2400">
                <a:latin typeface="+mn-lt"/>
              </a:endParaRPr>
            </a:p>
          </p:txBody>
        </p:sp>
        <p:sp>
          <p:nvSpPr>
            <p:cNvPr id="11293" name="Text Box 129"/>
            <p:cNvSpPr txBox="1">
              <a:spLocks noChangeArrowheads="1"/>
            </p:cNvSpPr>
            <p:nvPr/>
          </p:nvSpPr>
          <p:spPr bwMode="auto">
            <a:xfrm>
              <a:off x="814" y="2713"/>
              <a:ext cx="234" cy="291"/>
            </a:xfrm>
            <a:prstGeom prst="rect">
              <a:avLst/>
            </a:prstGeom>
            <a:noFill/>
            <a:ln>
              <a:noFill/>
            </a:ln>
            <a:effectLs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defRPr/>
              </a:pPr>
              <a:r>
                <a:rPr lang="en-US" altLang="en-US" sz="2400" b="1" dirty="0" smtClean="0">
                  <a:solidFill>
                    <a:srgbClr val="009900"/>
                  </a:solidFill>
                  <a:latin typeface="+mn-lt"/>
                </a:rPr>
                <a:t>T</a:t>
              </a:r>
            </a:p>
          </p:txBody>
        </p:sp>
      </p:grpSp>
      <p:sp>
        <p:nvSpPr>
          <p:cNvPr id="2" name="TextBox 1"/>
          <p:cNvSpPr txBox="1"/>
          <p:nvPr/>
        </p:nvSpPr>
        <p:spPr>
          <a:xfrm>
            <a:off x="2220278" y="6025515"/>
            <a:ext cx="5623560" cy="461665"/>
          </a:xfrm>
          <a:prstGeom prst="rect">
            <a:avLst/>
          </a:prstGeom>
          <a:noFill/>
        </p:spPr>
        <p:txBody>
          <a:bodyPr wrap="square" rtlCol="0">
            <a:spAutoFit/>
          </a:bodyPr>
          <a:lstStyle/>
          <a:p>
            <a:pPr algn="r"/>
            <a:r>
              <a:rPr lang="en-US" sz="2400" dirty="0" smtClean="0">
                <a:solidFill>
                  <a:schemeClr val="accent2"/>
                </a:solidFill>
                <a:latin typeface="+mn-lt"/>
              </a:rPr>
              <a:t>M.A. = </a:t>
            </a:r>
            <a:r>
              <a:rPr lang="en-US" sz="2400" i="1" dirty="0" err="1" smtClean="0">
                <a:solidFill>
                  <a:schemeClr val="accent2"/>
                </a:solidFill>
                <a:latin typeface="+mn-lt"/>
              </a:rPr>
              <a:t>F</a:t>
            </a:r>
            <a:r>
              <a:rPr lang="en-US" sz="2400" baseline="-25000" dirty="0" err="1" smtClean="0">
                <a:solidFill>
                  <a:schemeClr val="accent2"/>
                </a:solidFill>
                <a:latin typeface="+mn-lt"/>
              </a:rPr>
              <a:t>out</a:t>
            </a:r>
            <a:r>
              <a:rPr lang="en-US" sz="2400" baseline="-25000" dirty="0" smtClean="0">
                <a:solidFill>
                  <a:schemeClr val="accent2"/>
                </a:solidFill>
                <a:latin typeface="+mn-lt"/>
              </a:rPr>
              <a:t> </a:t>
            </a:r>
            <a:r>
              <a:rPr lang="en-US" sz="2400" dirty="0" smtClean="0">
                <a:solidFill>
                  <a:schemeClr val="accent2"/>
                </a:solidFill>
                <a:latin typeface="+mn-lt"/>
              </a:rPr>
              <a:t>/ </a:t>
            </a:r>
            <a:r>
              <a:rPr lang="en-US" sz="2400" i="1" dirty="0" smtClean="0">
                <a:solidFill>
                  <a:schemeClr val="accent2"/>
                </a:solidFill>
                <a:latin typeface="+mn-lt"/>
              </a:rPr>
              <a:t>F</a:t>
            </a:r>
            <a:r>
              <a:rPr lang="en-US" sz="2400" baseline="-25000" dirty="0" smtClean="0">
                <a:solidFill>
                  <a:schemeClr val="accent2"/>
                </a:solidFill>
                <a:latin typeface="+mn-lt"/>
              </a:rPr>
              <a:t>in</a:t>
            </a:r>
            <a:r>
              <a:rPr lang="en-US" sz="2400" dirty="0" smtClean="0">
                <a:solidFill>
                  <a:schemeClr val="accent2"/>
                </a:solidFill>
                <a:latin typeface="+mn-lt"/>
              </a:rPr>
              <a:t> </a:t>
            </a:r>
            <a:r>
              <a:rPr lang="en-US" sz="2400" dirty="0" smtClean="0">
                <a:latin typeface="+mn-lt"/>
              </a:rPr>
              <a:t>= 100 / 50 = 2.</a:t>
            </a:r>
            <a:endParaRPr lang="en-US" sz="2400" dirty="0">
              <a:latin typeface="+mn-lt"/>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30086">
                                            <p:txEl>
                                              <p:pRg st="0" end="0"/>
                                            </p:txEl>
                                          </p:spTgt>
                                        </p:tgtEl>
                                        <p:attrNameLst>
                                          <p:attrName>style.visibility</p:attrName>
                                        </p:attrNameLst>
                                      </p:cBhvr>
                                      <p:to>
                                        <p:strVal val="visible"/>
                                      </p:to>
                                    </p:set>
                                    <p:anim calcmode="lin" valueType="num">
                                      <p:cBhvr additive="base">
                                        <p:cTn id="7" dur="500" fill="hold"/>
                                        <p:tgtEl>
                                          <p:spTgt spid="43008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3008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10"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2000"/>
                                        <p:tgtEl>
                                          <p:spTgt spid="6"/>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xit" presetSubtype="0" fill="hold" nodeType="clickEffect">
                                  <p:stCondLst>
                                    <p:cond delay="0"/>
                                  </p:stCondLst>
                                  <p:childTnLst>
                                    <p:animEffect transition="out" filter="fade">
                                      <p:cBhvr>
                                        <p:cTn id="17" dur="500"/>
                                        <p:tgtEl>
                                          <p:spTgt spid="6"/>
                                        </p:tgtEl>
                                      </p:cBhvr>
                                    </p:animEffect>
                                    <p:set>
                                      <p:cBhvr>
                                        <p:cTn id="18" dur="1" fill="hold">
                                          <p:stCondLst>
                                            <p:cond delay="499"/>
                                          </p:stCondLst>
                                        </p:cTn>
                                        <p:tgtEl>
                                          <p:spTgt spid="6"/>
                                        </p:tgtEl>
                                        <p:attrNameLst>
                                          <p:attrName>style.visibility</p:attrName>
                                        </p:attrNameLst>
                                      </p:cBhvr>
                                      <p:to>
                                        <p:strVal val="hidden"/>
                                      </p:to>
                                    </p:set>
                                  </p:childTnLst>
                                </p:cTn>
                              </p:par>
                              <p:par>
                                <p:cTn id="19" presetID="10" presetClass="entr" presetSubtype="0"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childTnLst>
                                  <p:subTnLst>
                                    <p:audio>
                                      <p:cMediaNode>
                                        <p:cTn display="0" masterRel="sameClick">
                                          <p:stCondLst>
                                            <p:cond evt="begin" delay="0">
                                              <p:tn val="19"/>
                                            </p:cond>
                                          </p:stCondLst>
                                          <p:endCondLst>
                                            <p:cond evt="onStopAudio" delay="0">
                                              <p:tgtEl>
                                                <p:sldTgt/>
                                              </p:tgtEl>
                                            </p:cond>
                                          </p:endCondLst>
                                        </p:cTn>
                                        <p:tgtEl>
                                          <p:sndTgt r:embed="rId5" name="squeak.wav"/>
                                        </p:tgtEl>
                                      </p:cMediaNode>
                                    </p:audio>
                                  </p:subTnLst>
                                </p:cTn>
                              </p:par>
                            </p:childTnLst>
                          </p:cTn>
                        </p:par>
                      </p:childTnLst>
                    </p:cTn>
                  </p:par>
                  <p:par>
                    <p:cTn id="22" fill="hold" nodeType="clickPar">
                      <p:stCondLst>
                        <p:cond delay="indefinite"/>
                      </p:stCondLst>
                      <p:childTnLst>
                        <p:par>
                          <p:cTn id="23" fill="hold" nodeType="withGroup">
                            <p:stCondLst>
                              <p:cond delay="0"/>
                            </p:stCondLst>
                            <p:childTnLst>
                              <p:par>
                                <p:cTn id="24" presetID="10" presetClass="exit" presetSubtype="0" fill="hold" nodeType="clickEffect">
                                  <p:stCondLst>
                                    <p:cond delay="0"/>
                                  </p:stCondLst>
                                  <p:childTnLst>
                                    <p:animEffect transition="out" filter="fade">
                                      <p:cBhvr>
                                        <p:cTn id="25" dur="500"/>
                                        <p:tgtEl>
                                          <p:spTgt spid="10"/>
                                        </p:tgtEl>
                                      </p:cBhvr>
                                    </p:animEffect>
                                    <p:set>
                                      <p:cBhvr>
                                        <p:cTn id="26" dur="1" fill="hold">
                                          <p:stCondLst>
                                            <p:cond delay="499"/>
                                          </p:stCondLst>
                                        </p:cTn>
                                        <p:tgtEl>
                                          <p:spTgt spid="10"/>
                                        </p:tgtEl>
                                        <p:attrNameLst>
                                          <p:attrName>style.visibility</p:attrName>
                                        </p:attrNameLst>
                                      </p:cBhvr>
                                      <p:to>
                                        <p:strVal val="hidden"/>
                                      </p:to>
                                    </p:set>
                                  </p:childTnLst>
                                </p:cTn>
                              </p:par>
                              <p:par>
                                <p:cTn id="27" presetID="10" presetClass="entr" presetSubtype="0"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500"/>
                                        <p:tgtEl>
                                          <p:spTgt spid="14"/>
                                        </p:tgtEl>
                                      </p:cBhvr>
                                    </p:animEffect>
                                  </p:childTnLst>
                                  <p:subTnLst>
                                    <p:audio>
                                      <p:cMediaNode>
                                        <p:cTn display="0" masterRel="sameClick">
                                          <p:stCondLst>
                                            <p:cond evt="begin" delay="0">
                                              <p:tn val="27"/>
                                            </p:cond>
                                          </p:stCondLst>
                                          <p:endCondLst>
                                            <p:cond evt="onStopAudio" delay="0">
                                              <p:tgtEl>
                                                <p:sldTgt/>
                                              </p:tgtEl>
                                            </p:cond>
                                          </p:endCondLst>
                                        </p:cTn>
                                        <p:tgtEl>
                                          <p:sndTgt r:embed="rId5" name="squeak.wav"/>
                                        </p:tgtEl>
                                      </p:cMediaNode>
                                    </p:audio>
                                  </p:subTnLst>
                                </p:cTn>
                              </p:par>
                            </p:childTnLst>
                          </p:cTn>
                        </p:par>
                        <p:par>
                          <p:cTn id="30" fill="hold" nodeType="afterGroup">
                            <p:stCondLst>
                              <p:cond delay="500"/>
                            </p:stCondLst>
                            <p:childTnLst>
                              <p:par>
                                <p:cTn id="31" presetID="10" presetClass="entr" presetSubtype="0" fill="hold" nodeType="after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fade">
                                      <p:cBhvr>
                                        <p:cTn id="33" dur="500"/>
                                        <p:tgtEl>
                                          <p:spTgt spid="18"/>
                                        </p:tgtEl>
                                      </p:cBhvr>
                                    </p:animEffect>
                                  </p:childTnLst>
                                </p:cTn>
                              </p:par>
                              <p:par>
                                <p:cTn id="34" presetID="10" presetClass="entr" presetSubtype="0" fill="hold" nodeType="with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fade">
                                      <p:cBhvr>
                                        <p:cTn id="36" dur="500"/>
                                        <p:tgtEl>
                                          <p:spTgt spid="19"/>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53" presetClass="entr" presetSubtype="0" fill="hold" nodeType="click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p:cTn id="41" dur="500" fill="hold"/>
                                        <p:tgtEl>
                                          <p:spTgt spid="22"/>
                                        </p:tgtEl>
                                        <p:attrNameLst>
                                          <p:attrName>ppt_w</p:attrName>
                                        </p:attrNameLst>
                                      </p:cBhvr>
                                      <p:tavLst>
                                        <p:tav tm="0">
                                          <p:val>
                                            <p:fltVal val="0"/>
                                          </p:val>
                                        </p:tav>
                                        <p:tav tm="100000">
                                          <p:val>
                                            <p:strVal val="#ppt_w"/>
                                          </p:val>
                                        </p:tav>
                                      </p:tavLst>
                                    </p:anim>
                                    <p:anim calcmode="lin" valueType="num">
                                      <p:cBhvr>
                                        <p:cTn id="42" dur="500" fill="hold"/>
                                        <p:tgtEl>
                                          <p:spTgt spid="22"/>
                                        </p:tgtEl>
                                        <p:attrNameLst>
                                          <p:attrName>ppt_h</p:attrName>
                                        </p:attrNameLst>
                                      </p:cBhvr>
                                      <p:tavLst>
                                        <p:tav tm="0">
                                          <p:val>
                                            <p:fltVal val="0"/>
                                          </p:val>
                                        </p:tav>
                                        <p:tav tm="100000">
                                          <p:val>
                                            <p:strVal val="#ppt_h"/>
                                          </p:val>
                                        </p:tav>
                                      </p:tavLst>
                                    </p:anim>
                                    <p:animEffect transition="in" filter="fade">
                                      <p:cBhvr>
                                        <p:cTn id="43" dur="500"/>
                                        <p:tgtEl>
                                          <p:spTgt spid="22"/>
                                        </p:tgtEl>
                                      </p:cBhvr>
                                    </p:animEffect>
                                  </p:childTnLst>
                                  <p:subTnLst>
                                    <p:audio>
                                      <p:cMediaNode>
                                        <p:cTn display="0" masterRel="sameClick">
                                          <p:stCondLst>
                                            <p:cond evt="begin" delay="0">
                                              <p:tn val="39"/>
                                            </p:cond>
                                          </p:stCondLst>
                                          <p:endCondLst>
                                            <p:cond evt="onStopAudio" delay="0">
                                              <p:tgtEl>
                                                <p:sldTgt/>
                                              </p:tgtEl>
                                            </p:cond>
                                          </p:endCondLst>
                                        </p:cTn>
                                        <p:tgtEl>
                                          <p:sndTgt r:embed="rId4" name="arrow.wav"/>
                                        </p:tgtEl>
                                      </p:cMediaNode>
                                    </p:audio>
                                  </p:subTnLst>
                                </p:cTn>
                              </p:par>
                            </p:childTnLst>
                          </p:cTn>
                        </p:par>
                      </p:childTnLst>
                    </p:cTn>
                  </p:par>
                  <p:par>
                    <p:cTn id="44" fill="hold" nodeType="clickPar">
                      <p:stCondLst>
                        <p:cond delay="indefinite"/>
                      </p:stCondLst>
                      <p:childTnLst>
                        <p:par>
                          <p:cTn id="45" fill="hold" nodeType="withGroup">
                            <p:stCondLst>
                              <p:cond delay="0"/>
                            </p:stCondLst>
                            <p:childTnLst>
                              <p:par>
                                <p:cTn id="46" presetID="53" presetClass="entr" presetSubtype="0" fill="hold" grpId="0" nodeType="clickEffect">
                                  <p:stCondLst>
                                    <p:cond delay="0"/>
                                  </p:stCondLst>
                                  <p:childTnLst>
                                    <p:set>
                                      <p:cBhvr>
                                        <p:cTn id="47" dur="1" fill="hold">
                                          <p:stCondLst>
                                            <p:cond delay="0"/>
                                          </p:stCondLst>
                                        </p:cTn>
                                        <p:tgtEl>
                                          <p:spTgt spid="430135"/>
                                        </p:tgtEl>
                                        <p:attrNameLst>
                                          <p:attrName>style.visibility</p:attrName>
                                        </p:attrNameLst>
                                      </p:cBhvr>
                                      <p:to>
                                        <p:strVal val="visible"/>
                                      </p:to>
                                    </p:set>
                                    <p:anim calcmode="lin" valueType="num">
                                      <p:cBhvr>
                                        <p:cTn id="48" dur="500" fill="hold"/>
                                        <p:tgtEl>
                                          <p:spTgt spid="430135"/>
                                        </p:tgtEl>
                                        <p:attrNameLst>
                                          <p:attrName>ppt_w</p:attrName>
                                        </p:attrNameLst>
                                      </p:cBhvr>
                                      <p:tavLst>
                                        <p:tav tm="0">
                                          <p:val>
                                            <p:fltVal val="0"/>
                                          </p:val>
                                        </p:tav>
                                        <p:tav tm="100000">
                                          <p:val>
                                            <p:strVal val="#ppt_w"/>
                                          </p:val>
                                        </p:tav>
                                      </p:tavLst>
                                    </p:anim>
                                    <p:anim calcmode="lin" valueType="num">
                                      <p:cBhvr>
                                        <p:cTn id="49" dur="500" fill="hold"/>
                                        <p:tgtEl>
                                          <p:spTgt spid="430135"/>
                                        </p:tgtEl>
                                        <p:attrNameLst>
                                          <p:attrName>ppt_h</p:attrName>
                                        </p:attrNameLst>
                                      </p:cBhvr>
                                      <p:tavLst>
                                        <p:tav tm="0">
                                          <p:val>
                                            <p:fltVal val="0"/>
                                          </p:val>
                                        </p:tav>
                                        <p:tav tm="100000">
                                          <p:val>
                                            <p:strVal val="#ppt_h"/>
                                          </p:val>
                                        </p:tav>
                                      </p:tavLst>
                                    </p:anim>
                                    <p:animEffect transition="in" filter="fade">
                                      <p:cBhvr>
                                        <p:cTn id="50" dur="500"/>
                                        <p:tgtEl>
                                          <p:spTgt spid="430135"/>
                                        </p:tgtEl>
                                      </p:cBhvr>
                                    </p:animEffect>
                                  </p:childTnLst>
                                  <p:subTnLst>
                                    <p:audio>
                                      <p:cMediaNode>
                                        <p:cTn display="0" masterRel="sameClick">
                                          <p:stCondLst>
                                            <p:cond evt="begin" delay="0">
                                              <p:tn val="46"/>
                                            </p:cond>
                                          </p:stCondLst>
                                          <p:endCondLst>
                                            <p:cond evt="onStopAudio" delay="0">
                                              <p:tgtEl>
                                                <p:sldTgt/>
                                              </p:tgtEl>
                                            </p:cond>
                                          </p:endCondLst>
                                        </p:cTn>
                                        <p:tgtEl>
                                          <p:sndTgt r:embed="rId3" name="camera.wav"/>
                                        </p:tgtEl>
                                      </p:cMediaNode>
                                    </p:audio>
                                  </p:subTnLst>
                                </p:cTn>
                              </p:par>
                            </p:childTnLst>
                          </p:cTn>
                        </p:par>
                      </p:childTnLst>
                    </p:cTn>
                  </p:par>
                  <p:par>
                    <p:cTn id="51" fill="hold" nodeType="clickPar">
                      <p:stCondLst>
                        <p:cond delay="indefinite"/>
                      </p:stCondLst>
                      <p:childTnLst>
                        <p:par>
                          <p:cTn id="52" fill="hold" nodeType="withGroup">
                            <p:stCondLst>
                              <p:cond delay="0"/>
                            </p:stCondLst>
                            <p:childTnLst>
                              <p:par>
                                <p:cTn id="53" presetID="10" presetClass="entr" presetSubtype="0" fill="hold" nodeType="click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fade">
                                      <p:cBhvr>
                                        <p:cTn id="55" dur="500"/>
                                        <p:tgtEl>
                                          <p:spTgt spid="24"/>
                                        </p:tgtEl>
                                      </p:cBhvr>
                                    </p:animEffect>
                                  </p:childTnLst>
                                  <p:subTnLst>
                                    <p:audio>
                                      <p:cMediaNode>
                                        <p:cTn display="0" masterRel="sameClick">
                                          <p:stCondLst>
                                            <p:cond evt="begin" delay="0">
                                              <p:tn val="53"/>
                                            </p:cond>
                                          </p:stCondLst>
                                          <p:endCondLst>
                                            <p:cond evt="onStopAudio" delay="0">
                                              <p:tgtEl>
                                                <p:sldTgt/>
                                              </p:tgtEl>
                                            </p:cond>
                                          </p:endCondLst>
                                        </p:cTn>
                                        <p:tgtEl>
                                          <p:sndTgt r:embed="rId3" name="camera.wav"/>
                                        </p:tgtEl>
                                      </p:cMediaNode>
                                    </p:audio>
                                  </p:subTnLst>
                                </p:cTn>
                              </p:par>
                            </p:childTnLst>
                          </p:cTn>
                        </p:par>
                      </p:childTnLst>
                    </p:cTn>
                  </p:par>
                  <p:par>
                    <p:cTn id="56" fill="hold" nodeType="clickPar">
                      <p:stCondLst>
                        <p:cond delay="indefinite"/>
                      </p:stCondLst>
                      <p:childTnLst>
                        <p:par>
                          <p:cTn id="57" fill="hold" nodeType="withGroup">
                            <p:stCondLst>
                              <p:cond delay="0"/>
                            </p:stCondLst>
                            <p:childTnLst>
                              <p:par>
                                <p:cTn id="58" presetID="10" presetClass="entr" presetSubtype="0" fill="hold" nodeType="clickEffect">
                                  <p:stCondLst>
                                    <p:cond delay="0"/>
                                  </p:stCondLst>
                                  <p:childTnLst>
                                    <p:set>
                                      <p:cBhvr>
                                        <p:cTn id="59" dur="1" fill="hold">
                                          <p:stCondLst>
                                            <p:cond delay="0"/>
                                          </p:stCondLst>
                                        </p:cTn>
                                        <p:tgtEl>
                                          <p:spTgt spid="20"/>
                                        </p:tgtEl>
                                        <p:attrNameLst>
                                          <p:attrName>style.visibility</p:attrName>
                                        </p:attrNameLst>
                                      </p:cBhvr>
                                      <p:to>
                                        <p:strVal val="visible"/>
                                      </p:to>
                                    </p:set>
                                    <p:animEffect transition="in" filter="fade">
                                      <p:cBhvr>
                                        <p:cTn id="60" dur="500"/>
                                        <p:tgtEl>
                                          <p:spTgt spid="20"/>
                                        </p:tgtEl>
                                      </p:cBhvr>
                                    </p:animEffect>
                                  </p:childTnLst>
                                  <p:subTnLst>
                                    <p:audio>
                                      <p:cMediaNode>
                                        <p:cTn display="0" masterRel="sameClick">
                                          <p:stCondLst>
                                            <p:cond evt="begin" delay="0">
                                              <p:tn val="58"/>
                                            </p:cond>
                                          </p:stCondLst>
                                          <p:endCondLst>
                                            <p:cond evt="onStopAudio" delay="0">
                                              <p:tgtEl>
                                                <p:sldTgt/>
                                              </p:tgtEl>
                                            </p:cond>
                                          </p:endCondLst>
                                        </p:cTn>
                                        <p:tgtEl>
                                          <p:sndTgt r:embed="rId3" name="camera.wav"/>
                                        </p:tgtEl>
                                      </p:cMediaNode>
                                    </p:audio>
                                  </p:subTnLst>
                                </p:cTn>
                              </p:par>
                            </p:childTnLst>
                          </p:cTn>
                        </p:par>
                      </p:childTnLst>
                    </p:cTn>
                  </p:par>
                  <p:par>
                    <p:cTn id="61" fill="hold" nodeType="clickPar">
                      <p:stCondLst>
                        <p:cond delay="indefinite"/>
                      </p:stCondLst>
                      <p:childTnLst>
                        <p:par>
                          <p:cTn id="62" fill="hold" nodeType="withGroup">
                            <p:stCondLst>
                              <p:cond delay="0"/>
                            </p:stCondLst>
                            <p:childTnLst>
                              <p:par>
                                <p:cTn id="63" presetID="10" presetClass="entr" presetSubtype="0" fill="hold" nodeType="click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fade">
                                      <p:cBhvr>
                                        <p:cTn id="65" dur="500"/>
                                        <p:tgtEl>
                                          <p:spTgt spid="21"/>
                                        </p:tgtEl>
                                      </p:cBhvr>
                                    </p:animEffect>
                                  </p:childTnLst>
                                  <p:subTnLst>
                                    <p:audio>
                                      <p:cMediaNode>
                                        <p:cTn display="0" masterRel="sameClick">
                                          <p:stCondLst>
                                            <p:cond evt="begin" delay="0">
                                              <p:tn val="63"/>
                                            </p:cond>
                                          </p:stCondLst>
                                          <p:endCondLst>
                                            <p:cond evt="onStopAudio" delay="0">
                                              <p:tgtEl>
                                                <p:sldTgt/>
                                              </p:tgtEl>
                                            </p:cond>
                                          </p:endCondLst>
                                        </p:cTn>
                                        <p:tgtEl>
                                          <p:sndTgt r:embed="rId3" name="camera.wav"/>
                                        </p:tgtEl>
                                      </p:cMediaNode>
                                    </p:audio>
                                  </p:subTnLst>
                                </p:cTn>
                              </p:par>
                            </p:childTnLst>
                          </p:cTn>
                        </p:par>
                      </p:childTnLst>
                    </p:cTn>
                  </p:par>
                  <p:par>
                    <p:cTn id="66" fill="hold" nodeType="clickPar">
                      <p:stCondLst>
                        <p:cond delay="indefinite"/>
                      </p:stCondLst>
                      <p:childTnLst>
                        <p:par>
                          <p:cTn id="67" fill="hold" nodeType="withGroup">
                            <p:stCondLst>
                              <p:cond delay="0"/>
                            </p:stCondLst>
                            <p:childTnLst>
                              <p:par>
                                <p:cTn id="68" presetID="10" presetClass="entr" presetSubtype="0" fill="hold" nodeType="clickEffect">
                                  <p:stCondLst>
                                    <p:cond delay="0"/>
                                  </p:stCondLst>
                                  <p:childTnLst>
                                    <p:set>
                                      <p:cBhvr>
                                        <p:cTn id="69" dur="1" fill="hold">
                                          <p:stCondLst>
                                            <p:cond delay="0"/>
                                          </p:stCondLst>
                                        </p:cTn>
                                        <p:tgtEl>
                                          <p:spTgt spid="23"/>
                                        </p:tgtEl>
                                        <p:attrNameLst>
                                          <p:attrName>style.visibility</p:attrName>
                                        </p:attrNameLst>
                                      </p:cBhvr>
                                      <p:to>
                                        <p:strVal val="visible"/>
                                      </p:to>
                                    </p:set>
                                    <p:animEffect transition="in" filter="fade">
                                      <p:cBhvr>
                                        <p:cTn id="70" dur="500"/>
                                        <p:tgtEl>
                                          <p:spTgt spid="23"/>
                                        </p:tgtEl>
                                      </p:cBhvr>
                                    </p:animEffect>
                                  </p:childTnLst>
                                  <p:subTnLst>
                                    <p:audio>
                                      <p:cMediaNode>
                                        <p:cTn display="0" masterRel="sameClick">
                                          <p:stCondLst>
                                            <p:cond evt="begin" delay="0">
                                              <p:tn val="68"/>
                                            </p:cond>
                                          </p:stCondLst>
                                          <p:endCondLst>
                                            <p:cond evt="onStopAudio" delay="0">
                                              <p:tgtEl>
                                                <p:sldTgt/>
                                              </p:tgtEl>
                                            </p:cond>
                                          </p:endCondLst>
                                        </p:cTn>
                                        <p:tgtEl>
                                          <p:sndTgt r:embed="rId3" name="camera.wav"/>
                                        </p:tgtEl>
                                      </p:cMediaNode>
                                    </p:audio>
                                  </p:subTnLst>
                                </p:cTn>
                              </p:par>
                            </p:childTnLst>
                          </p:cTn>
                        </p:par>
                      </p:childTnLst>
                    </p:cTn>
                  </p:par>
                  <p:par>
                    <p:cTn id="71" fill="hold" nodeType="clickPar">
                      <p:stCondLst>
                        <p:cond delay="indefinite"/>
                      </p:stCondLst>
                      <p:childTnLst>
                        <p:par>
                          <p:cTn id="72" fill="hold" nodeType="withGroup">
                            <p:stCondLst>
                              <p:cond delay="0"/>
                            </p:stCondLst>
                            <p:childTnLst>
                              <p:par>
                                <p:cTn id="73" presetID="10" presetClass="entr" presetSubtype="0" fill="hold" nodeType="clickEffect">
                                  <p:stCondLst>
                                    <p:cond delay="0"/>
                                  </p:stCondLst>
                                  <p:childTnLst>
                                    <p:set>
                                      <p:cBhvr>
                                        <p:cTn id="74" dur="1" fill="hold">
                                          <p:stCondLst>
                                            <p:cond delay="0"/>
                                          </p:stCondLst>
                                        </p:cTn>
                                        <p:tgtEl>
                                          <p:spTgt spid="25"/>
                                        </p:tgtEl>
                                        <p:attrNameLst>
                                          <p:attrName>style.visibility</p:attrName>
                                        </p:attrNameLst>
                                      </p:cBhvr>
                                      <p:to>
                                        <p:strVal val="visible"/>
                                      </p:to>
                                    </p:set>
                                    <p:animEffect transition="in" filter="fade">
                                      <p:cBhvr>
                                        <p:cTn id="75" dur="500"/>
                                        <p:tgtEl>
                                          <p:spTgt spid="25"/>
                                        </p:tgtEl>
                                      </p:cBhvr>
                                    </p:animEffect>
                                  </p:childTnLst>
                                  <p:subTnLst>
                                    <p:audio>
                                      <p:cMediaNode>
                                        <p:cTn display="0" masterRel="sameClick">
                                          <p:stCondLst>
                                            <p:cond evt="begin" delay="0">
                                              <p:tn val="73"/>
                                            </p:cond>
                                          </p:stCondLst>
                                          <p:endCondLst>
                                            <p:cond evt="onStopAudio" delay="0">
                                              <p:tgtEl>
                                                <p:sldTgt/>
                                              </p:tgtEl>
                                            </p:cond>
                                          </p:endCondLst>
                                        </p:cTn>
                                        <p:tgtEl>
                                          <p:sndTgt r:embed="rId3" name="camera.wav"/>
                                        </p:tgtEl>
                                      </p:cMediaNode>
                                    </p:audio>
                                  </p:subTnLst>
                                </p:cTn>
                              </p:par>
                            </p:childTnLst>
                          </p:cTn>
                        </p:par>
                      </p:childTnLst>
                    </p:cTn>
                  </p:par>
                  <p:par>
                    <p:cTn id="76" fill="hold" nodeType="clickPar">
                      <p:stCondLst>
                        <p:cond delay="indefinite"/>
                      </p:stCondLst>
                      <p:childTnLst>
                        <p:par>
                          <p:cTn id="77" fill="hold" nodeType="withGroup">
                            <p:stCondLst>
                              <p:cond delay="0"/>
                            </p:stCondLst>
                            <p:childTnLst>
                              <p:par>
                                <p:cTn id="78" presetID="10" presetClass="entr" presetSubtype="0" fill="hold" grpId="0" nodeType="clickEffect">
                                  <p:stCondLst>
                                    <p:cond delay="0"/>
                                  </p:stCondLst>
                                  <p:childTnLst>
                                    <p:set>
                                      <p:cBhvr>
                                        <p:cTn id="79" dur="1" fill="hold">
                                          <p:stCondLst>
                                            <p:cond delay="0"/>
                                          </p:stCondLst>
                                        </p:cTn>
                                        <p:tgtEl>
                                          <p:spTgt spid="430134"/>
                                        </p:tgtEl>
                                        <p:attrNameLst>
                                          <p:attrName>style.visibility</p:attrName>
                                        </p:attrNameLst>
                                      </p:cBhvr>
                                      <p:to>
                                        <p:strVal val="visible"/>
                                      </p:to>
                                    </p:set>
                                    <p:animEffect transition="in" filter="fade">
                                      <p:cBhvr>
                                        <p:cTn id="80" dur="500"/>
                                        <p:tgtEl>
                                          <p:spTgt spid="430134"/>
                                        </p:tgtEl>
                                      </p:cBhvr>
                                    </p:animEffect>
                                  </p:childTnLst>
                                  <p:subTnLst>
                                    <p:audio>
                                      <p:cMediaNode>
                                        <p:cTn display="0" masterRel="sameClick">
                                          <p:stCondLst>
                                            <p:cond evt="begin" delay="0">
                                              <p:tn val="78"/>
                                            </p:cond>
                                          </p:stCondLst>
                                          <p:endCondLst>
                                            <p:cond evt="onStopAudio" delay="0">
                                              <p:tgtEl>
                                                <p:sldTgt/>
                                              </p:tgtEl>
                                            </p:cond>
                                          </p:endCondLst>
                                        </p:cTn>
                                        <p:tgtEl>
                                          <p:sndTgt r:embed="rId3" name="camera.wav"/>
                                        </p:tgtEl>
                                      </p:cMediaNode>
                                    </p:audio>
                                  </p:subTnLst>
                                </p:cTn>
                              </p:par>
                            </p:childTnLst>
                          </p:cTn>
                        </p:par>
                      </p:childTnLst>
                    </p:cTn>
                  </p:par>
                  <p:par>
                    <p:cTn id="81" fill="hold" nodeType="clickPar">
                      <p:stCondLst>
                        <p:cond delay="indefinite"/>
                      </p:stCondLst>
                      <p:childTnLst>
                        <p:par>
                          <p:cTn id="82" fill="hold" nodeType="withGroup">
                            <p:stCondLst>
                              <p:cond delay="0"/>
                            </p:stCondLst>
                            <p:childTnLst>
                              <p:par>
                                <p:cTn id="83" presetID="2" presetClass="entr" presetSubtype="4" fill="hold" nodeType="clickEffect">
                                  <p:stCondLst>
                                    <p:cond delay="0"/>
                                  </p:stCondLst>
                                  <p:childTnLst>
                                    <p:set>
                                      <p:cBhvr>
                                        <p:cTn id="84" dur="1" fill="hold">
                                          <p:stCondLst>
                                            <p:cond delay="0"/>
                                          </p:stCondLst>
                                        </p:cTn>
                                        <p:tgtEl>
                                          <p:spTgt spid="430086">
                                            <p:txEl>
                                              <p:pRg st="1" end="1"/>
                                            </p:txEl>
                                          </p:spTgt>
                                        </p:tgtEl>
                                        <p:attrNameLst>
                                          <p:attrName>style.visibility</p:attrName>
                                        </p:attrNameLst>
                                      </p:cBhvr>
                                      <p:to>
                                        <p:strVal val="visible"/>
                                      </p:to>
                                    </p:set>
                                    <p:anim calcmode="lin" valueType="num">
                                      <p:cBhvr additive="base">
                                        <p:cTn id="85" dur="500" fill="hold"/>
                                        <p:tgtEl>
                                          <p:spTgt spid="430086">
                                            <p:txEl>
                                              <p:pRg st="1" end="1"/>
                                            </p:txEl>
                                          </p:spTgt>
                                        </p:tgtEl>
                                        <p:attrNameLst>
                                          <p:attrName>ppt_x</p:attrName>
                                        </p:attrNameLst>
                                      </p:cBhvr>
                                      <p:tavLst>
                                        <p:tav tm="0">
                                          <p:val>
                                            <p:strVal val="#ppt_x"/>
                                          </p:val>
                                        </p:tav>
                                        <p:tav tm="100000">
                                          <p:val>
                                            <p:strVal val="#ppt_x"/>
                                          </p:val>
                                        </p:tav>
                                      </p:tavLst>
                                    </p:anim>
                                    <p:anim calcmode="lin" valueType="num">
                                      <p:cBhvr additive="base">
                                        <p:cTn id="86" dur="500" fill="hold"/>
                                        <p:tgtEl>
                                          <p:spTgt spid="43008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83"/>
                                            </p:cond>
                                          </p:stCondLst>
                                          <p:endCondLst>
                                            <p:cond evt="onStopAudio" delay="0">
                                              <p:tgtEl>
                                                <p:sldTgt/>
                                              </p:tgtEl>
                                            </p:cond>
                                          </p:endCondLst>
                                        </p:cTn>
                                        <p:tgtEl>
                                          <p:sndTgt r:embed="rId4" name="arrow.wav"/>
                                        </p:tgtEl>
                                      </p:cMediaNode>
                                    </p:audio>
                                  </p:subTnLst>
                                </p:cTn>
                              </p:par>
                            </p:childTnLst>
                          </p:cTn>
                        </p:par>
                      </p:childTnLst>
                    </p:cTn>
                  </p:par>
                  <p:par>
                    <p:cTn id="87" fill="hold" nodeType="clickPar">
                      <p:stCondLst>
                        <p:cond delay="indefinite"/>
                      </p:stCondLst>
                      <p:childTnLst>
                        <p:par>
                          <p:cTn id="88" fill="hold" nodeType="withGroup">
                            <p:stCondLst>
                              <p:cond delay="0"/>
                            </p:stCondLst>
                            <p:childTnLst>
                              <p:par>
                                <p:cTn id="89" presetID="2" presetClass="entr" presetSubtype="4" fill="hold" nodeType="clickEffect">
                                  <p:stCondLst>
                                    <p:cond delay="0"/>
                                  </p:stCondLst>
                                  <p:childTnLst>
                                    <p:set>
                                      <p:cBhvr>
                                        <p:cTn id="90" dur="1" fill="hold">
                                          <p:stCondLst>
                                            <p:cond delay="0"/>
                                          </p:stCondLst>
                                        </p:cTn>
                                        <p:tgtEl>
                                          <p:spTgt spid="430086">
                                            <p:txEl>
                                              <p:pRg st="2" end="2"/>
                                            </p:txEl>
                                          </p:spTgt>
                                        </p:tgtEl>
                                        <p:attrNameLst>
                                          <p:attrName>style.visibility</p:attrName>
                                        </p:attrNameLst>
                                      </p:cBhvr>
                                      <p:to>
                                        <p:strVal val="visible"/>
                                      </p:to>
                                    </p:set>
                                    <p:anim calcmode="lin" valueType="num">
                                      <p:cBhvr additive="base">
                                        <p:cTn id="91" dur="500" fill="hold"/>
                                        <p:tgtEl>
                                          <p:spTgt spid="430086">
                                            <p:txEl>
                                              <p:pRg st="2" end="2"/>
                                            </p:txEl>
                                          </p:spTgt>
                                        </p:tgtEl>
                                        <p:attrNameLst>
                                          <p:attrName>ppt_x</p:attrName>
                                        </p:attrNameLst>
                                      </p:cBhvr>
                                      <p:tavLst>
                                        <p:tav tm="0">
                                          <p:val>
                                            <p:strVal val="#ppt_x"/>
                                          </p:val>
                                        </p:tav>
                                        <p:tav tm="100000">
                                          <p:val>
                                            <p:strVal val="#ppt_x"/>
                                          </p:val>
                                        </p:tav>
                                      </p:tavLst>
                                    </p:anim>
                                    <p:anim calcmode="lin" valueType="num">
                                      <p:cBhvr additive="base">
                                        <p:cTn id="92" dur="500" fill="hold"/>
                                        <p:tgtEl>
                                          <p:spTgt spid="430086">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89"/>
                                            </p:cond>
                                          </p:stCondLst>
                                          <p:endCondLst>
                                            <p:cond evt="onStopAudio" delay="0">
                                              <p:tgtEl>
                                                <p:sldTgt/>
                                              </p:tgtEl>
                                            </p:cond>
                                          </p:endCondLst>
                                        </p:cTn>
                                        <p:tgtEl>
                                          <p:sndTgt r:embed="rId4" name="arrow.wav"/>
                                        </p:tgtEl>
                                      </p:cMediaNode>
                                    </p:audio>
                                  </p:subTnLst>
                                </p:cTn>
                              </p:par>
                            </p:childTnLst>
                          </p:cTn>
                        </p:par>
                      </p:childTnLst>
                    </p:cTn>
                  </p:par>
                  <p:par>
                    <p:cTn id="93" fill="hold" nodeType="clickPar">
                      <p:stCondLst>
                        <p:cond delay="indefinite"/>
                      </p:stCondLst>
                      <p:childTnLst>
                        <p:par>
                          <p:cTn id="94" fill="hold" nodeType="withGroup">
                            <p:stCondLst>
                              <p:cond delay="0"/>
                            </p:stCondLst>
                            <p:childTnLst>
                              <p:par>
                                <p:cTn id="95" presetID="2" presetClass="entr" presetSubtype="4" fill="hold" nodeType="clickEffect">
                                  <p:stCondLst>
                                    <p:cond delay="0"/>
                                  </p:stCondLst>
                                  <p:childTnLst>
                                    <p:set>
                                      <p:cBhvr>
                                        <p:cTn id="96" dur="1" fill="hold">
                                          <p:stCondLst>
                                            <p:cond delay="0"/>
                                          </p:stCondLst>
                                        </p:cTn>
                                        <p:tgtEl>
                                          <p:spTgt spid="430086">
                                            <p:txEl>
                                              <p:pRg st="3" end="3"/>
                                            </p:txEl>
                                          </p:spTgt>
                                        </p:tgtEl>
                                        <p:attrNameLst>
                                          <p:attrName>style.visibility</p:attrName>
                                        </p:attrNameLst>
                                      </p:cBhvr>
                                      <p:to>
                                        <p:strVal val="visible"/>
                                      </p:to>
                                    </p:set>
                                    <p:anim calcmode="lin" valueType="num">
                                      <p:cBhvr additive="base">
                                        <p:cTn id="97" dur="500" fill="hold"/>
                                        <p:tgtEl>
                                          <p:spTgt spid="430086">
                                            <p:txEl>
                                              <p:pRg st="3" end="3"/>
                                            </p:txEl>
                                          </p:spTgt>
                                        </p:tgtEl>
                                        <p:attrNameLst>
                                          <p:attrName>ppt_x</p:attrName>
                                        </p:attrNameLst>
                                      </p:cBhvr>
                                      <p:tavLst>
                                        <p:tav tm="0">
                                          <p:val>
                                            <p:strVal val="#ppt_x"/>
                                          </p:val>
                                        </p:tav>
                                        <p:tav tm="100000">
                                          <p:val>
                                            <p:strVal val="#ppt_x"/>
                                          </p:val>
                                        </p:tav>
                                      </p:tavLst>
                                    </p:anim>
                                    <p:anim calcmode="lin" valueType="num">
                                      <p:cBhvr additive="base">
                                        <p:cTn id="98" dur="500" fill="hold"/>
                                        <p:tgtEl>
                                          <p:spTgt spid="430086">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95"/>
                                            </p:cond>
                                          </p:stCondLst>
                                          <p:endCondLst>
                                            <p:cond evt="onStopAudio" delay="0">
                                              <p:tgtEl>
                                                <p:sldTgt/>
                                              </p:tgtEl>
                                            </p:cond>
                                          </p:endCondLst>
                                        </p:cTn>
                                        <p:tgtEl>
                                          <p:sndTgt r:embed="rId4" name="arrow.wav"/>
                                        </p:tgtEl>
                                      </p:cMediaNode>
                                    </p:audio>
                                  </p:subTnLst>
                                </p:cTn>
                              </p:par>
                            </p:childTnLst>
                          </p:cTn>
                        </p:par>
                      </p:childTnLst>
                    </p:cTn>
                  </p:par>
                  <p:par>
                    <p:cTn id="99" fill="hold" nodeType="clickPar">
                      <p:stCondLst>
                        <p:cond delay="indefinite"/>
                      </p:stCondLst>
                      <p:childTnLst>
                        <p:par>
                          <p:cTn id="100" fill="hold" nodeType="withGroup">
                            <p:stCondLst>
                              <p:cond delay="0"/>
                            </p:stCondLst>
                            <p:childTnLst>
                              <p:par>
                                <p:cTn id="101" presetID="2" presetClass="entr" presetSubtype="4" fill="hold" nodeType="clickEffect">
                                  <p:stCondLst>
                                    <p:cond delay="0"/>
                                  </p:stCondLst>
                                  <p:childTnLst>
                                    <p:set>
                                      <p:cBhvr>
                                        <p:cTn id="102" dur="1" fill="hold">
                                          <p:stCondLst>
                                            <p:cond delay="0"/>
                                          </p:stCondLst>
                                        </p:cTn>
                                        <p:tgtEl>
                                          <p:spTgt spid="430086">
                                            <p:txEl>
                                              <p:pRg st="4" end="4"/>
                                            </p:txEl>
                                          </p:spTgt>
                                        </p:tgtEl>
                                        <p:attrNameLst>
                                          <p:attrName>style.visibility</p:attrName>
                                        </p:attrNameLst>
                                      </p:cBhvr>
                                      <p:to>
                                        <p:strVal val="visible"/>
                                      </p:to>
                                    </p:set>
                                    <p:anim calcmode="lin" valueType="num">
                                      <p:cBhvr additive="base">
                                        <p:cTn id="103" dur="500" fill="hold"/>
                                        <p:tgtEl>
                                          <p:spTgt spid="430086">
                                            <p:txEl>
                                              <p:pRg st="4" end="4"/>
                                            </p:txEl>
                                          </p:spTgt>
                                        </p:tgtEl>
                                        <p:attrNameLst>
                                          <p:attrName>ppt_x</p:attrName>
                                        </p:attrNameLst>
                                      </p:cBhvr>
                                      <p:tavLst>
                                        <p:tav tm="0">
                                          <p:val>
                                            <p:strVal val="#ppt_x"/>
                                          </p:val>
                                        </p:tav>
                                        <p:tav tm="100000">
                                          <p:val>
                                            <p:strVal val="#ppt_x"/>
                                          </p:val>
                                        </p:tav>
                                      </p:tavLst>
                                    </p:anim>
                                    <p:anim calcmode="lin" valueType="num">
                                      <p:cBhvr additive="base">
                                        <p:cTn id="104" dur="500" fill="hold"/>
                                        <p:tgtEl>
                                          <p:spTgt spid="430086">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01"/>
                                            </p:cond>
                                          </p:stCondLst>
                                          <p:endCondLst>
                                            <p:cond evt="onStopAudio" delay="0">
                                              <p:tgtEl>
                                                <p:sldTgt/>
                                              </p:tgtEl>
                                            </p:cond>
                                          </p:endCondLst>
                                        </p:cTn>
                                        <p:tgtEl>
                                          <p:sndTgt r:embed="rId4" name="arrow.wav"/>
                                        </p:tgtEl>
                                      </p:cMediaNode>
                                    </p:audio>
                                  </p:subTnLst>
                                </p:cTn>
                              </p:par>
                            </p:childTnLst>
                          </p:cTn>
                        </p:par>
                      </p:childTnLst>
                    </p:cTn>
                  </p:par>
                  <p:par>
                    <p:cTn id="105" fill="hold" nodeType="clickPar">
                      <p:stCondLst>
                        <p:cond delay="indefinite"/>
                      </p:stCondLst>
                      <p:childTnLst>
                        <p:par>
                          <p:cTn id="106" fill="hold" nodeType="withGroup">
                            <p:stCondLst>
                              <p:cond delay="0"/>
                            </p:stCondLst>
                            <p:childTnLst>
                              <p:par>
                                <p:cTn id="107" presetID="2" presetClass="entr" presetSubtype="4" fill="hold" nodeType="clickEffect">
                                  <p:stCondLst>
                                    <p:cond delay="0"/>
                                  </p:stCondLst>
                                  <p:childTnLst>
                                    <p:set>
                                      <p:cBhvr>
                                        <p:cTn id="108" dur="1" fill="hold">
                                          <p:stCondLst>
                                            <p:cond delay="0"/>
                                          </p:stCondLst>
                                        </p:cTn>
                                        <p:tgtEl>
                                          <p:spTgt spid="430086">
                                            <p:txEl>
                                              <p:pRg st="5" end="5"/>
                                            </p:txEl>
                                          </p:spTgt>
                                        </p:tgtEl>
                                        <p:attrNameLst>
                                          <p:attrName>style.visibility</p:attrName>
                                        </p:attrNameLst>
                                      </p:cBhvr>
                                      <p:to>
                                        <p:strVal val="visible"/>
                                      </p:to>
                                    </p:set>
                                    <p:anim calcmode="lin" valueType="num">
                                      <p:cBhvr additive="base">
                                        <p:cTn id="109" dur="500" fill="hold"/>
                                        <p:tgtEl>
                                          <p:spTgt spid="430086">
                                            <p:txEl>
                                              <p:pRg st="5" end="5"/>
                                            </p:txEl>
                                          </p:spTgt>
                                        </p:tgtEl>
                                        <p:attrNameLst>
                                          <p:attrName>ppt_x</p:attrName>
                                        </p:attrNameLst>
                                      </p:cBhvr>
                                      <p:tavLst>
                                        <p:tav tm="0">
                                          <p:val>
                                            <p:strVal val="#ppt_x"/>
                                          </p:val>
                                        </p:tav>
                                        <p:tav tm="100000">
                                          <p:val>
                                            <p:strVal val="#ppt_x"/>
                                          </p:val>
                                        </p:tav>
                                      </p:tavLst>
                                    </p:anim>
                                    <p:anim calcmode="lin" valueType="num">
                                      <p:cBhvr additive="base">
                                        <p:cTn id="110" dur="500" fill="hold"/>
                                        <p:tgtEl>
                                          <p:spTgt spid="430086">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07"/>
                                            </p:cond>
                                          </p:stCondLst>
                                          <p:endCondLst>
                                            <p:cond evt="onStopAudio" delay="0">
                                              <p:tgtEl>
                                                <p:sldTgt/>
                                              </p:tgtEl>
                                            </p:cond>
                                          </p:endCondLst>
                                        </p:cTn>
                                        <p:tgtEl>
                                          <p:sndTgt r:embed="rId4" name="arrow.wav"/>
                                        </p:tgtEl>
                                      </p:cMediaNode>
                                    </p:audio>
                                  </p:subTnLst>
                                </p:cTn>
                              </p:par>
                            </p:childTnLst>
                          </p:cTn>
                        </p:par>
                      </p:childTnLst>
                    </p:cTn>
                  </p:par>
                  <p:par>
                    <p:cTn id="111" fill="hold" nodeType="clickPar">
                      <p:stCondLst>
                        <p:cond delay="indefinite"/>
                      </p:stCondLst>
                      <p:childTnLst>
                        <p:par>
                          <p:cTn id="112" fill="hold" nodeType="withGroup">
                            <p:stCondLst>
                              <p:cond delay="0"/>
                            </p:stCondLst>
                            <p:childTnLst>
                              <p:par>
                                <p:cTn id="113" presetID="2" presetClass="entr" presetSubtype="4" fill="hold" nodeType="clickEffect">
                                  <p:stCondLst>
                                    <p:cond delay="0"/>
                                  </p:stCondLst>
                                  <p:childTnLst>
                                    <p:set>
                                      <p:cBhvr>
                                        <p:cTn id="114" dur="1" fill="hold">
                                          <p:stCondLst>
                                            <p:cond delay="0"/>
                                          </p:stCondLst>
                                        </p:cTn>
                                        <p:tgtEl>
                                          <p:spTgt spid="430140">
                                            <p:txEl>
                                              <p:pRg st="1" end="1"/>
                                            </p:txEl>
                                          </p:spTgt>
                                        </p:tgtEl>
                                        <p:attrNameLst>
                                          <p:attrName>style.visibility</p:attrName>
                                        </p:attrNameLst>
                                      </p:cBhvr>
                                      <p:to>
                                        <p:strVal val="visible"/>
                                      </p:to>
                                    </p:set>
                                    <p:anim calcmode="lin" valueType="num">
                                      <p:cBhvr additive="base">
                                        <p:cTn id="115" dur="500" fill="hold"/>
                                        <p:tgtEl>
                                          <p:spTgt spid="430140">
                                            <p:txEl>
                                              <p:pRg st="1" end="1"/>
                                            </p:txEl>
                                          </p:spTgt>
                                        </p:tgtEl>
                                        <p:attrNameLst>
                                          <p:attrName>ppt_x</p:attrName>
                                        </p:attrNameLst>
                                      </p:cBhvr>
                                      <p:tavLst>
                                        <p:tav tm="0">
                                          <p:val>
                                            <p:strVal val="#ppt_x"/>
                                          </p:val>
                                        </p:tav>
                                        <p:tav tm="100000">
                                          <p:val>
                                            <p:strVal val="#ppt_x"/>
                                          </p:val>
                                        </p:tav>
                                      </p:tavLst>
                                    </p:anim>
                                    <p:anim calcmode="lin" valueType="num">
                                      <p:cBhvr additive="base">
                                        <p:cTn id="116" dur="500" fill="hold"/>
                                        <p:tgtEl>
                                          <p:spTgt spid="430140">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3"/>
                                            </p:cond>
                                          </p:stCondLst>
                                          <p:endCondLst>
                                            <p:cond evt="onStopAudio" delay="0">
                                              <p:tgtEl>
                                                <p:sldTgt/>
                                              </p:tgtEl>
                                            </p:cond>
                                          </p:endCondLst>
                                        </p:cTn>
                                        <p:tgtEl>
                                          <p:sndTgt r:embed="rId4" name="arrow.wav"/>
                                        </p:tgtEl>
                                      </p:cMediaNode>
                                    </p:audio>
                                  </p:subTnLst>
                                </p:cTn>
                              </p:par>
                            </p:childTnLst>
                          </p:cTn>
                        </p:par>
                      </p:childTnLst>
                    </p:cTn>
                  </p:par>
                  <p:par>
                    <p:cTn id="117" fill="hold">
                      <p:stCondLst>
                        <p:cond delay="indefinite"/>
                      </p:stCondLst>
                      <p:childTnLst>
                        <p:par>
                          <p:cTn id="118" fill="hold">
                            <p:stCondLst>
                              <p:cond delay="0"/>
                            </p:stCondLst>
                            <p:childTnLst>
                              <p:par>
                                <p:cTn id="119" presetID="2" presetClass="entr" presetSubtype="4" fill="hold" grpId="0" nodeType="clickEffect">
                                  <p:stCondLst>
                                    <p:cond delay="0"/>
                                  </p:stCondLst>
                                  <p:childTnLst>
                                    <p:set>
                                      <p:cBhvr>
                                        <p:cTn id="120" dur="1" fill="hold">
                                          <p:stCondLst>
                                            <p:cond delay="0"/>
                                          </p:stCondLst>
                                        </p:cTn>
                                        <p:tgtEl>
                                          <p:spTgt spid="2"/>
                                        </p:tgtEl>
                                        <p:attrNameLst>
                                          <p:attrName>style.visibility</p:attrName>
                                        </p:attrNameLst>
                                      </p:cBhvr>
                                      <p:to>
                                        <p:strVal val="visible"/>
                                      </p:to>
                                    </p:set>
                                    <p:anim calcmode="lin" valueType="num">
                                      <p:cBhvr additive="base">
                                        <p:cTn id="121" dur="500" fill="hold"/>
                                        <p:tgtEl>
                                          <p:spTgt spid="2"/>
                                        </p:tgtEl>
                                        <p:attrNameLst>
                                          <p:attrName>ppt_x</p:attrName>
                                        </p:attrNameLst>
                                      </p:cBhvr>
                                      <p:tavLst>
                                        <p:tav tm="0">
                                          <p:val>
                                            <p:strVal val="#ppt_x"/>
                                          </p:val>
                                        </p:tav>
                                        <p:tav tm="100000">
                                          <p:val>
                                            <p:strVal val="#ppt_x"/>
                                          </p:val>
                                        </p:tav>
                                      </p:tavLst>
                                    </p:anim>
                                    <p:anim calcmode="lin" valueType="num">
                                      <p:cBhvr additive="base">
                                        <p:cTn id="122" dur="500" fill="hold"/>
                                        <p:tgtEl>
                                          <p:spTgt spid="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9"/>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34" grpId="0"/>
      <p:bldP spid="430135" grpId="0" animBg="1"/>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8274" name="Rectangle 2"/>
          <p:cNvSpPr>
            <a:spLocks noChangeArrowheads="1"/>
          </p:cNvSpPr>
          <p:nvPr/>
        </p:nvSpPr>
        <p:spPr bwMode="auto">
          <a:xfrm>
            <a:off x="685800" y="1549400"/>
            <a:ext cx="7772400" cy="4622800"/>
          </a:xfrm>
          <a:prstGeom prst="rect">
            <a:avLst/>
          </a:prstGeom>
          <a:solidFill>
            <a:srgbClr val="EAEAEA"/>
          </a:solidFill>
          <a:ln>
            <a:noFill/>
          </a:ln>
          <a:effectLst/>
          <a:extLst/>
        </p:spPr>
        <p:txBody>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spcBef>
                <a:spcPct val="20000"/>
              </a:spcBef>
              <a:defRPr/>
            </a:pPr>
            <a:r>
              <a:rPr lang="en-US" sz="2400" i="1" dirty="0" smtClean="0">
                <a:solidFill>
                  <a:srgbClr val="333399"/>
                </a:solidFill>
                <a:latin typeface="Arial"/>
              </a:rPr>
              <a:t>Sketching and interpreting force – distance graphs </a:t>
            </a:r>
            <a:r>
              <a:rPr lang="en-US" altLang="en-US" dirty="0" smtClean="0"/>
              <a:t>	</a:t>
            </a:r>
          </a:p>
          <a:p>
            <a:pPr eaLnBrk="1" hangingPunct="1">
              <a:spcBef>
                <a:spcPct val="20000"/>
              </a:spcBef>
              <a:defRPr/>
            </a:pPr>
            <a:r>
              <a:rPr lang="en-US" altLang="en-US" sz="2400" dirty="0" smtClean="0">
                <a:latin typeface="+mn-lt"/>
                <a:sym typeface="Symbol" pitchFamily="18" charset="2"/>
              </a:rPr>
              <a:t></a:t>
            </a:r>
            <a:r>
              <a:rPr lang="en-US" altLang="en-US" sz="2400" dirty="0" smtClean="0">
                <a:latin typeface="+mn-lt"/>
              </a:rPr>
              <a:t>Consider a spring mounted to a wall as shown.</a:t>
            </a:r>
          </a:p>
          <a:p>
            <a:pPr eaLnBrk="1" hangingPunct="1">
              <a:spcBef>
                <a:spcPct val="20000"/>
              </a:spcBef>
              <a:defRPr/>
            </a:pPr>
            <a:r>
              <a:rPr lang="en-US" altLang="en-US" sz="2400" dirty="0" smtClean="0">
                <a:latin typeface="+mn-lt"/>
                <a:sym typeface="Symbol" pitchFamily="18" charset="2"/>
              </a:rPr>
              <a:t>If we pull the spring to the right, it resists in direct proportion to the distance it is stretched.</a:t>
            </a:r>
          </a:p>
          <a:p>
            <a:pPr eaLnBrk="1" hangingPunct="1">
              <a:spcBef>
                <a:spcPct val="20000"/>
              </a:spcBef>
              <a:defRPr/>
            </a:pPr>
            <a:r>
              <a:rPr lang="en-US" altLang="en-US" sz="2400" dirty="0" smtClean="0">
                <a:latin typeface="+mn-lt"/>
                <a:sym typeface="Symbol" pitchFamily="18" charset="2"/>
              </a:rPr>
              <a:t>If we push to the left, it does the same thing.</a:t>
            </a:r>
          </a:p>
          <a:p>
            <a:pPr eaLnBrk="1" hangingPunct="1">
              <a:spcBef>
                <a:spcPct val="20000"/>
              </a:spcBef>
              <a:defRPr/>
            </a:pPr>
            <a:r>
              <a:rPr lang="en-US" altLang="en-US" sz="2400" dirty="0" smtClean="0">
                <a:latin typeface="+mn-lt"/>
                <a:sym typeface="Symbol" pitchFamily="18" charset="2"/>
              </a:rPr>
              <a:t>It turns out that the spring force </a:t>
            </a:r>
            <a:r>
              <a:rPr lang="en-US" altLang="en-US" sz="2400" i="1" dirty="0" smtClean="0">
                <a:latin typeface="+mn-lt"/>
                <a:sym typeface="Symbol" pitchFamily="18" charset="2"/>
              </a:rPr>
              <a:t>F</a:t>
            </a:r>
            <a:r>
              <a:rPr lang="en-US" altLang="en-US" sz="2400" dirty="0" smtClean="0">
                <a:latin typeface="+mn-lt"/>
                <a:sym typeface="Symbol" pitchFamily="18" charset="2"/>
              </a:rPr>
              <a:t> is given by</a:t>
            </a:r>
          </a:p>
          <a:p>
            <a:pPr eaLnBrk="1" hangingPunct="1">
              <a:spcBef>
                <a:spcPct val="20000"/>
              </a:spcBef>
              <a:defRPr/>
            </a:pPr>
            <a:endParaRPr lang="en-US" altLang="en-US" sz="2400" dirty="0" smtClean="0">
              <a:latin typeface="+mn-lt"/>
              <a:sym typeface="Symbol" pitchFamily="18" charset="2"/>
            </a:endParaRPr>
          </a:p>
          <a:p>
            <a:pPr eaLnBrk="1" hangingPunct="1">
              <a:spcBef>
                <a:spcPct val="20000"/>
              </a:spcBef>
              <a:defRPr/>
            </a:pPr>
            <a:r>
              <a:rPr lang="en-US" altLang="en-US" sz="2400" dirty="0" smtClean="0">
                <a:latin typeface="+mn-lt"/>
                <a:sym typeface="Symbol" pitchFamily="18" charset="2"/>
              </a:rPr>
              <a:t>The minus sign gives the force the correct direction, namely, opposite the </a:t>
            </a:r>
            <a:r>
              <a:rPr lang="en-US" altLang="en-US" sz="2400" dirty="0" smtClean="0">
                <a:latin typeface="+mn-lt"/>
                <a:sym typeface="Symbol" pitchFamily="18" charset="2"/>
              </a:rPr>
              <a:t>direction of the displacement </a:t>
            </a:r>
            <a:r>
              <a:rPr lang="en-US" altLang="en-US" sz="2400" i="1" dirty="0" smtClean="0">
                <a:latin typeface="+mn-lt"/>
                <a:sym typeface="Symbol" pitchFamily="18" charset="2"/>
              </a:rPr>
              <a:t>s</a:t>
            </a:r>
            <a:r>
              <a:rPr lang="en-US" altLang="en-US" sz="2400" dirty="0" smtClean="0">
                <a:latin typeface="+mn-lt"/>
                <a:sym typeface="Symbol" pitchFamily="18" charset="2"/>
              </a:rPr>
              <a:t>.</a:t>
            </a:r>
          </a:p>
          <a:p>
            <a:pPr eaLnBrk="1" hangingPunct="1">
              <a:spcBef>
                <a:spcPct val="20000"/>
              </a:spcBef>
              <a:defRPr/>
            </a:pPr>
            <a:r>
              <a:rPr lang="en-US" altLang="en-US" sz="2400" dirty="0" smtClean="0">
                <a:latin typeface="+mn-lt"/>
                <a:sym typeface="Symbol" pitchFamily="18" charset="2"/>
              </a:rPr>
              <a:t>Since </a:t>
            </a:r>
            <a:r>
              <a:rPr lang="en-US" altLang="en-US" sz="2400" i="1" dirty="0" smtClean="0">
                <a:latin typeface="+mn-lt"/>
                <a:sym typeface="Symbol" pitchFamily="18" charset="2"/>
              </a:rPr>
              <a:t>F</a:t>
            </a:r>
            <a:r>
              <a:rPr lang="en-US" altLang="en-US" sz="2400" dirty="0" smtClean="0">
                <a:latin typeface="+mn-lt"/>
                <a:sym typeface="Symbol" pitchFamily="18" charset="2"/>
              </a:rPr>
              <a:t> is in (N) and </a:t>
            </a:r>
            <a:r>
              <a:rPr lang="en-US" altLang="en-US" sz="2400" i="1" dirty="0" smtClean="0">
                <a:latin typeface="+mn-lt"/>
                <a:sym typeface="Symbol" pitchFamily="18" charset="2"/>
              </a:rPr>
              <a:t>s</a:t>
            </a:r>
            <a:r>
              <a:rPr lang="en-US" altLang="en-US" sz="2400" dirty="0" smtClean="0">
                <a:latin typeface="+mn-lt"/>
                <a:sym typeface="Symbol" pitchFamily="18" charset="2"/>
              </a:rPr>
              <a:t> is in (m), the units for the </a:t>
            </a:r>
            <a:r>
              <a:rPr lang="en-US" altLang="en-US" sz="2400" b="1" dirty="0" smtClean="0">
                <a:latin typeface="+mn-lt"/>
                <a:sym typeface="Symbol" pitchFamily="18" charset="2"/>
              </a:rPr>
              <a:t>spring constant</a:t>
            </a:r>
            <a:r>
              <a:rPr lang="en-US" altLang="en-US" sz="2400" dirty="0" smtClean="0">
                <a:latin typeface="+mn-lt"/>
                <a:sym typeface="Symbol" pitchFamily="18" charset="2"/>
              </a:rPr>
              <a:t> </a:t>
            </a:r>
            <a:r>
              <a:rPr lang="en-US" altLang="en-US" sz="2400" i="1" dirty="0" smtClean="0">
                <a:latin typeface="+mn-lt"/>
                <a:sym typeface="Symbol" pitchFamily="18" charset="2"/>
              </a:rPr>
              <a:t>k</a:t>
            </a:r>
            <a:r>
              <a:rPr lang="en-US" altLang="en-US" sz="2400" dirty="0" smtClean="0">
                <a:latin typeface="+mn-lt"/>
                <a:sym typeface="Symbol" pitchFamily="18" charset="2"/>
              </a:rPr>
              <a:t> are (N</a:t>
            </a:r>
            <a:r>
              <a:rPr lang="en-US" altLang="en-US" sz="2400" baseline="-25000" dirty="0" smtClean="0">
                <a:latin typeface="+mn-lt"/>
                <a:sym typeface="Symbol" pitchFamily="18" charset="2"/>
              </a:rPr>
              <a:t> </a:t>
            </a:r>
            <a:r>
              <a:rPr lang="en-US" altLang="en-US" sz="2400" dirty="0" smtClean="0">
                <a:latin typeface="+mn-lt"/>
                <a:sym typeface="Symbol" pitchFamily="18" charset="2"/>
              </a:rPr>
              <a:t>m</a:t>
            </a:r>
            <a:r>
              <a:rPr lang="en-US" altLang="en-US" sz="2400" baseline="30000" dirty="0" smtClean="0">
                <a:latin typeface="+mn-lt"/>
                <a:sym typeface="Symbol" pitchFamily="18" charset="2"/>
              </a:rPr>
              <a:t>-1</a:t>
            </a:r>
            <a:r>
              <a:rPr lang="en-US" altLang="en-US" sz="2400" dirty="0" smtClean="0">
                <a:latin typeface="+mn-lt"/>
                <a:sym typeface="Symbol" pitchFamily="18" charset="2"/>
              </a:rPr>
              <a:t>).</a:t>
            </a:r>
          </a:p>
        </p:txBody>
      </p:sp>
      <p:sp>
        <p:nvSpPr>
          <p:cNvPr id="18435" name="Rectangle 3"/>
          <p:cNvSpPr>
            <a:spLocks noGrp="1" noChangeArrowheads="1"/>
          </p:cNvSpPr>
          <p:nvPr>
            <p:ph type="ctrTitle"/>
          </p:nvPr>
        </p:nvSpPr>
        <p:spPr>
          <a:xfrm>
            <a:off x="685800" y="533400"/>
            <a:ext cx="7772400" cy="896938"/>
          </a:xfrm>
          <a:noFill/>
        </p:spPr>
        <p:txBody>
          <a:bodyPr/>
          <a:lstStyle/>
          <a:p>
            <a:pPr algn="l" eaLnBrk="1" hangingPunct="1"/>
            <a:r>
              <a:rPr lang="en-US" altLang="en-US" sz="2800" b="1" smtClean="0">
                <a:solidFill>
                  <a:srgbClr val="000000"/>
                </a:solidFill>
              </a:rPr>
              <a:t>Topic 2: Mechanics</a:t>
            </a:r>
            <a:br>
              <a:rPr lang="en-US" altLang="en-US" sz="2800" b="1" smtClean="0">
                <a:solidFill>
                  <a:srgbClr val="000000"/>
                </a:solidFill>
              </a:rPr>
            </a:br>
            <a:r>
              <a:rPr lang="en-US" altLang="en-US" sz="2800" smtClean="0">
                <a:solidFill>
                  <a:srgbClr val="000000"/>
                </a:solidFill>
              </a:rPr>
              <a:t>2.3 – Work, energy, and power</a:t>
            </a:r>
            <a:endParaRPr lang="en-US" altLang="en-US" sz="2400" smtClean="0">
              <a:solidFill>
                <a:schemeClr val="tx1"/>
              </a:solidFill>
              <a:latin typeface="Courier New" pitchFamily="49" charset="0"/>
            </a:endParaRPr>
          </a:p>
        </p:txBody>
      </p:sp>
      <p:sp>
        <p:nvSpPr>
          <p:cNvPr id="438276" name="Freeform 4"/>
          <p:cNvSpPr>
            <a:spLocks/>
          </p:cNvSpPr>
          <p:nvPr/>
        </p:nvSpPr>
        <p:spPr bwMode="auto">
          <a:xfrm>
            <a:off x="5443538" y="246063"/>
            <a:ext cx="1676400" cy="533400"/>
          </a:xfrm>
          <a:custGeom>
            <a:avLst/>
            <a:gdLst>
              <a:gd name="T0" fmla="*/ 0 w 1056"/>
              <a:gd name="T1" fmla="*/ 2147483647 h 336"/>
              <a:gd name="T2" fmla="*/ 2147483647 w 1056"/>
              <a:gd name="T3" fmla="*/ 2147483647 h 336"/>
              <a:gd name="T4" fmla="*/ 2147483647 w 1056"/>
              <a:gd name="T5" fmla="*/ 2147483647 h 336"/>
              <a:gd name="T6" fmla="*/ 2147483647 w 1056"/>
              <a:gd name="T7" fmla="*/ 2147483647 h 336"/>
              <a:gd name="T8" fmla="*/ 2147483647 w 1056"/>
              <a:gd name="T9" fmla="*/ 2147483647 h 336"/>
              <a:gd name="T10" fmla="*/ 2147483647 w 1056"/>
              <a:gd name="T11" fmla="*/ 2147483647 h 336"/>
              <a:gd name="T12" fmla="*/ 2147483647 w 1056"/>
              <a:gd name="T13" fmla="*/ 2147483647 h 336"/>
              <a:gd name="T14" fmla="*/ 2147483647 w 1056"/>
              <a:gd name="T15" fmla="*/ 2147483647 h 336"/>
              <a:gd name="T16" fmla="*/ 2147483647 w 1056"/>
              <a:gd name="T17" fmla="*/ 2147483647 h 336"/>
              <a:gd name="T18" fmla="*/ 2147483647 w 1056"/>
              <a:gd name="T19" fmla="*/ 2147483647 h 336"/>
              <a:gd name="T20" fmla="*/ 2147483647 w 1056"/>
              <a:gd name="T21" fmla="*/ 2147483647 h 336"/>
              <a:gd name="T22" fmla="*/ 2147483647 w 1056"/>
              <a:gd name="T23" fmla="*/ 2147483647 h 3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56"/>
              <a:gd name="T37" fmla="*/ 0 h 336"/>
              <a:gd name="T38" fmla="*/ 1056 w 1056"/>
              <a:gd name="T39" fmla="*/ 336 h 3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56" h="336">
                <a:moveTo>
                  <a:pt x="0" y="168"/>
                </a:moveTo>
                <a:cubicBezTo>
                  <a:pt x="32" y="180"/>
                  <a:pt x="64" y="192"/>
                  <a:pt x="96" y="168"/>
                </a:cubicBezTo>
                <a:cubicBezTo>
                  <a:pt x="128" y="144"/>
                  <a:pt x="160" y="0"/>
                  <a:pt x="192" y="24"/>
                </a:cubicBezTo>
                <a:cubicBezTo>
                  <a:pt x="224" y="48"/>
                  <a:pt x="256" y="312"/>
                  <a:pt x="288" y="312"/>
                </a:cubicBezTo>
                <a:cubicBezTo>
                  <a:pt x="320" y="312"/>
                  <a:pt x="352" y="24"/>
                  <a:pt x="384" y="24"/>
                </a:cubicBezTo>
                <a:cubicBezTo>
                  <a:pt x="416" y="24"/>
                  <a:pt x="448" y="312"/>
                  <a:pt x="480" y="312"/>
                </a:cubicBezTo>
                <a:cubicBezTo>
                  <a:pt x="512" y="312"/>
                  <a:pt x="544" y="24"/>
                  <a:pt x="576" y="24"/>
                </a:cubicBezTo>
                <a:cubicBezTo>
                  <a:pt x="608" y="24"/>
                  <a:pt x="640" y="312"/>
                  <a:pt x="672" y="312"/>
                </a:cubicBezTo>
                <a:cubicBezTo>
                  <a:pt x="704" y="312"/>
                  <a:pt x="736" y="24"/>
                  <a:pt x="768" y="24"/>
                </a:cubicBezTo>
                <a:cubicBezTo>
                  <a:pt x="800" y="24"/>
                  <a:pt x="832" y="288"/>
                  <a:pt x="864" y="312"/>
                </a:cubicBezTo>
                <a:cubicBezTo>
                  <a:pt x="896" y="336"/>
                  <a:pt x="928" y="192"/>
                  <a:pt x="960" y="168"/>
                </a:cubicBezTo>
                <a:cubicBezTo>
                  <a:pt x="992" y="144"/>
                  <a:pt x="1024" y="156"/>
                  <a:pt x="1056" y="168"/>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2" name="Group 5"/>
          <p:cNvGrpSpPr>
            <a:grpSpLocks/>
          </p:cNvGrpSpPr>
          <p:nvPr/>
        </p:nvGrpSpPr>
        <p:grpSpPr bwMode="auto">
          <a:xfrm flipH="1">
            <a:off x="5291138" y="246063"/>
            <a:ext cx="3124200" cy="685800"/>
            <a:chOff x="1056" y="2400"/>
            <a:chExt cx="1968" cy="432"/>
          </a:xfrm>
        </p:grpSpPr>
        <p:sp>
          <p:nvSpPr>
            <p:cNvPr id="18475" name="Freeform 6" descr="Light upward diagonal"/>
            <p:cNvSpPr>
              <a:spLocks/>
            </p:cNvSpPr>
            <p:nvPr/>
          </p:nvSpPr>
          <p:spPr bwMode="auto">
            <a:xfrm>
              <a:off x="1056" y="2400"/>
              <a:ext cx="1968" cy="432"/>
            </a:xfrm>
            <a:custGeom>
              <a:avLst/>
              <a:gdLst>
                <a:gd name="T0" fmla="*/ 0 w 1968"/>
                <a:gd name="T1" fmla="*/ 432 h 432"/>
                <a:gd name="T2" fmla="*/ 0 w 1968"/>
                <a:gd name="T3" fmla="*/ 336 h 432"/>
                <a:gd name="T4" fmla="*/ 1872 w 1968"/>
                <a:gd name="T5" fmla="*/ 336 h 432"/>
                <a:gd name="T6" fmla="*/ 1872 w 1968"/>
                <a:gd name="T7" fmla="*/ 0 h 432"/>
                <a:gd name="T8" fmla="*/ 1968 w 1968"/>
                <a:gd name="T9" fmla="*/ 0 h 432"/>
                <a:gd name="T10" fmla="*/ 1968 w 1968"/>
                <a:gd name="T11" fmla="*/ 432 h 432"/>
                <a:gd name="T12" fmla="*/ 0 w 1968"/>
                <a:gd name="T13" fmla="*/ 432 h 432"/>
                <a:gd name="T14" fmla="*/ 0 60000 65536"/>
                <a:gd name="T15" fmla="*/ 0 60000 65536"/>
                <a:gd name="T16" fmla="*/ 0 60000 65536"/>
                <a:gd name="T17" fmla="*/ 0 60000 65536"/>
                <a:gd name="T18" fmla="*/ 0 60000 65536"/>
                <a:gd name="T19" fmla="*/ 0 60000 65536"/>
                <a:gd name="T20" fmla="*/ 0 60000 65536"/>
                <a:gd name="T21" fmla="*/ 0 w 1968"/>
                <a:gd name="T22" fmla="*/ 0 h 432"/>
                <a:gd name="T23" fmla="*/ 1968 w 1968"/>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68" h="432">
                  <a:moveTo>
                    <a:pt x="0" y="432"/>
                  </a:moveTo>
                  <a:lnTo>
                    <a:pt x="0" y="336"/>
                  </a:lnTo>
                  <a:lnTo>
                    <a:pt x="1872" y="336"/>
                  </a:lnTo>
                  <a:lnTo>
                    <a:pt x="1872" y="0"/>
                  </a:lnTo>
                  <a:lnTo>
                    <a:pt x="1968" y="0"/>
                  </a:lnTo>
                  <a:lnTo>
                    <a:pt x="1968" y="432"/>
                  </a:lnTo>
                  <a:lnTo>
                    <a:pt x="0" y="432"/>
                  </a:lnTo>
                  <a:close/>
                </a:path>
              </a:pathLst>
            </a:custGeom>
            <a:pattFill prst="ltUpDiag">
              <a:fgClr>
                <a:schemeClr val="tx1"/>
              </a:fgClr>
              <a:bgClr>
                <a:srgbClr val="FFCC99"/>
              </a:bgClr>
            </a:patt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76" name="Freeform 7"/>
            <p:cNvSpPr>
              <a:spLocks/>
            </p:cNvSpPr>
            <p:nvPr/>
          </p:nvSpPr>
          <p:spPr bwMode="auto">
            <a:xfrm>
              <a:off x="1056" y="2400"/>
              <a:ext cx="1872" cy="336"/>
            </a:xfrm>
            <a:custGeom>
              <a:avLst/>
              <a:gdLst>
                <a:gd name="T0" fmla="*/ 0 w 1872"/>
                <a:gd name="T1" fmla="*/ 336 h 336"/>
                <a:gd name="T2" fmla="*/ 1872 w 1872"/>
                <a:gd name="T3" fmla="*/ 336 h 336"/>
                <a:gd name="T4" fmla="*/ 1872 w 1872"/>
                <a:gd name="T5" fmla="*/ 0 h 336"/>
                <a:gd name="T6" fmla="*/ 0 60000 65536"/>
                <a:gd name="T7" fmla="*/ 0 60000 65536"/>
                <a:gd name="T8" fmla="*/ 0 60000 65536"/>
                <a:gd name="T9" fmla="*/ 0 w 1872"/>
                <a:gd name="T10" fmla="*/ 0 h 336"/>
                <a:gd name="T11" fmla="*/ 1872 w 1872"/>
                <a:gd name="T12" fmla="*/ 336 h 336"/>
              </a:gdLst>
              <a:ahLst/>
              <a:cxnLst>
                <a:cxn ang="T6">
                  <a:pos x="T0" y="T1"/>
                </a:cxn>
                <a:cxn ang="T7">
                  <a:pos x="T2" y="T3"/>
                </a:cxn>
                <a:cxn ang="T8">
                  <a:pos x="T4" y="T5"/>
                </a:cxn>
              </a:cxnLst>
              <a:rect l="T9" t="T10" r="T11" b="T12"/>
              <a:pathLst>
                <a:path w="1872" h="336">
                  <a:moveTo>
                    <a:pt x="0" y="336"/>
                  </a:moveTo>
                  <a:lnTo>
                    <a:pt x="1872" y="336"/>
                  </a:lnTo>
                  <a:lnTo>
                    <a:pt x="1872" y="0"/>
                  </a:ln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438280" name="Rectangle 8"/>
          <p:cNvSpPr>
            <a:spLocks noChangeArrowheads="1"/>
          </p:cNvSpPr>
          <p:nvPr/>
        </p:nvSpPr>
        <p:spPr bwMode="auto">
          <a:xfrm>
            <a:off x="7119938" y="246063"/>
            <a:ext cx="609600" cy="533400"/>
          </a:xfrm>
          <a:prstGeom prst="rect">
            <a:avLst/>
          </a:prstGeom>
          <a:solidFill>
            <a:schemeClr val="accent1"/>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pic>
        <p:nvPicPr>
          <p:cNvPr id="438281" name="Picture 9" descr="bd05378_[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308850" y="220663"/>
            <a:ext cx="839788" cy="509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Group 10"/>
          <p:cNvGrpSpPr>
            <a:grpSpLocks/>
          </p:cNvGrpSpPr>
          <p:nvPr/>
        </p:nvGrpSpPr>
        <p:grpSpPr bwMode="auto">
          <a:xfrm>
            <a:off x="5443538" y="222250"/>
            <a:ext cx="3009900" cy="558800"/>
            <a:chOff x="1944" y="3456"/>
            <a:chExt cx="1896" cy="352"/>
          </a:xfrm>
        </p:grpSpPr>
        <p:sp>
          <p:nvSpPr>
            <p:cNvPr id="18472" name="Freeform 11"/>
            <p:cNvSpPr>
              <a:spLocks/>
            </p:cNvSpPr>
            <p:nvPr/>
          </p:nvSpPr>
          <p:spPr bwMode="auto">
            <a:xfrm>
              <a:off x="1944" y="3472"/>
              <a:ext cx="1248" cy="336"/>
            </a:xfrm>
            <a:custGeom>
              <a:avLst/>
              <a:gdLst>
                <a:gd name="T0" fmla="*/ 0 w 1056"/>
                <a:gd name="T1" fmla="*/ 168 h 336"/>
                <a:gd name="T2" fmla="*/ 221 w 1056"/>
                <a:gd name="T3" fmla="*/ 168 h 336"/>
                <a:gd name="T4" fmla="*/ 443 w 1056"/>
                <a:gd name="T5" fmla="*/ 24 h 336"/>
                <a:gd name="T6" fmla="*/ 663 w 1056"/>
                <a:gd name="T7" fmla="*/ 312 h 336"/>
                <a:gd name="T8" fmla="*/ 886 w 1056"/>
                <a:gd name="T9" fmla="*/ 24 h 336"/>
                <a:gd name="T10" fmla="*/ 1106 w 1056"/>
                <a:gd name="T11" fmla="*/ 312 h 336"/>
                <a:gd name="T12" fmla="*/ 1328 w 1056"/>
                <a:gd name="T13" fmla="*/ 24 h 336"/>
                <a:gd name="T14" fmla="*/ 1549 w 1056"/>
                <a:gd name="T15" fmla="*/ 312 h 336"/>
                <a:gd name="T16" fmla="*/ 1772 w 1056"/>
                <a:gd name="T17" fmla="*/ 24 h 336"/>
                <a:gd name="T18" fmla="*/ 1991 w 1056"/>
                <a:gd name="T19" fmla="*/ 312 h 336"/>
                <a:gd name="T20" fmla="*/ 2214 w 1056"/>
                <a:gd name="T21" fmla="*/ 168 h 336"/>
                <a:gd name="T22" fmla="*/ 2435 w 1056"/>
                <a:gd name="T23" fmla="*/ 168 h 3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56"/>
                <a:gd name="T37" fmla="*/ 0 h 336"/>
                <a:gd name="T38" fmla="*/ 1056 w 1056"/>
                <a:gd name="T39" fmla="*/ 336 h 3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56" h="336">
                  <a:moveTo>
                    <a:pt x="0" y="168"/>
                  </a:moveTo>
                  <a:cubicBezTo>
                    <a:pt x="32" y="180"/>
                    <a:pt x="64" y="192"/>
                    <a:pt x="96" y="168"/>
                  </a:cubicBezTo>
                  <a:cubicBezTo>
                    <a:pt x="128" y="144"/>
                    <a:pt x="160" y="0"/>
                    <a:pt x="192" y="24"/>
                  </a:cubicBezTo>
                  <a:cubicBezTo>
                    <a:pt x="224" y="48"/>
                    <a:pt x="256" y="312"/>
                    <a:pt x="288" y="312"/>
                  </a:cubicBezTo>
                  <a:cubicBezTo>
                    <a:pt x="320" y="312"/>
                    <a:pt x="352" y="24"/>
                    <a:pt x="384" y="24"/>
                  </a:cubicBezTo>
                  <a:cubicBezTo>
                    <a:pt x="416" y="24"/>
                    <a:pt x="448" y="312"/>
                    <a:pt x="480" y="312"/>
                  </a:cubicBezTo>
                  <a:cubicBezTo>
                    <a:pt x="512" y="312"/>
                    <a:pt x="544" y="24"/>
                    <a:pt x="576" y="24"/>
                  </a:cubicBezTo>
                  <a:cubicBezTo>
                    <a:pt x="608" y="24"/>
                    <a:pt x="640" y="312"/>
                    <a:pt x="672" y="312"/>
                  </a:cubicBezTo>
                  <a:cubicBezTo>
                    <a:pt x="704" y="312"/>
                    <a:pt x="736" y="24"/>
                    <a:pt x="768" y="24"/>
                  </a:cubicBezTo>
                  <a:cubicBezTo>
                    <a:pt x="800" y="24"/>
                    <a:pt x="832" y="288"/>
                    <a:pt x="864" y="312"/>
                  </a:cubicBezTo>
                  <a:cubicBezTo>
                    <a:pt x="896" y="336"/>
                    <a:pt x="928" y="192"/>
                    <a:pt x="960" y="168"/>
                  </a:cubicBezTo>
                  <a:cubicBezTo>
                    <a:pt x="992" y="144"/>
                    <a:pt x="1024" y="156"/>
                    <a:pt x="1056" y="168"/>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473" name="Rectangle 12"/>
            <p:cNvSpPr>
              <a:spLocks noChangeArrowheads="1"/>
            </p:cNvSpPr>
            <p:nvPr/>
          </p:nvSpPr>
          <p:spPr bwMode="auto">
            <a:xfrm>
              <a:off x="3192" y="3472"/>
              <a:ext cx="384" cy="336"/>
            </a:xfrm>
            <a:prstGeom prst="rect">
              <a:avLst/>
            </a:prstGeom>
            <a:solidFill>
              <a:schemeClr val="accent1"/>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pic>
          <p:nvPicPr>
            <p:cNvPr id="18474" name="Picture 13" descr="bd05378_[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311" y="3456"/>
              <a:ext cx="529" cy="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 name="Group 14"/>
          <p:cNvGrpSpPr>
            <a:grpSpLocks/>
          </p:cNvGrpSpPr>
          <p:nvPr/>
        </p:nvGrpSpPr>
        <p:grpSpPr bwMode="auto">
          <a:xfrm>
            <a:off x="6494463" y="246063"/>
            <a:ext cx="914400" cy="366712"/>
            <a:chOff x="3648" y="220"/>
            <a:chExt cx="576" cy="231"/>
          </a:xfrm>
        </p:grpSpPr>
        <p:sp>
          <p:nvSpPr>
            <p:cNvPr id="18470" name="Line 15"/>
            <p:cNvSpPr>
              <a:spLocks noChangeShapeType="1"/>
            </p:cNvSpPr>
            <p:nvPr/>
          </p:nvSpPr>
          <p:spPr bwMode="auto">
            <a:xfrm flipH="1">
              <a:off x="3840" y="336"/>
              <a:ext cx="384" cy="0"/>
            </a:xfrm>
            <a:prstGeom prst="line">
              <a:avLst/>
            </a:prstGeom>
            <a:noFill/>
            <a:ln w="57150">
              <a:solidFill>
                <a:schemeClr val="folHlink"/>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18471" name="Text Box 16"/>
            <p:cNvSpPr txBox="1">
              <a:spLocks noChangeArrowheads="1"/>
            </p:cNvSpPr>
            <p:nvPr/>
          </p:nvSpPr>
          <p:spPr bwMode="auto">
            <a:xfrm>
              <a:off x="3648" y="220"/>
              <a:ext cx="20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b="1">
                  <a:solidFill>
                    <a:schemeClr val="folHlink"/>
                  </a:solidFill>
                </a:rPr>
                <a:t>F</a:t>
              </a:r>
            </a:p>
          </p:txBody>
        </p:sp>
      </p:grpSp>
      <p:grpSp>
        <p:nvGrpSpPr>
          <p:cNvPr id="5" name="Group 17"/>
          <p:cNvGrpSpPr>
            <a:grpSpLocks/>
          </p:cNvGrpSpPr>
          <p:nvPr/>
        </p:nvGrpSpPr>
        <p:grpSpPr bwMode="auto">
          <a:xfrm>
            <a:off x="5443538" y="246063"/>
            <a:ext cx="2286000" cy="533400"/>
            <a:chOff x="864" y="3568"/>
            <a:chExt cx="1440" cy="336"/>
          </a:xfrm>
        </p:grpSpPr>
        <p:sp>
          <p:nvSpPr>
            <p:cNvPr id="18468" name="Freeform 18"/>
            <p:cNvSpPr>
              <a:spLocks/>
            </p:cNvSpPr>
            <p:nvPr/>
          </p:nvSpPr>
          <p:spPr bwMode="auto">
            <a:xfrm>
              <a:off x="864" y="3568"/>
              <a:ext cx="1056" cy="336"/>
            </a:xfrm>
            <a:custGeom>
              <a:avLst/>
              <a:gdLst>
                <a:gd name="T0" fmla="*/ 0 w 1056"/>
                <a:gd name="T1" fmla="*/ 168 h 336"/>
                <a:gd name="T2" fmla="*/ 96 w 1056"/>
                <a:gd name="T3" fmla="*/ 168 h 336"/>
                <a:gd name="T4" fmla="*/ 192 w 1056"/>
                <a:gd name="T5" fmla="*/ 24 h 336"/>
                <a:gd name="T6" fmla="*/ 288 w 1056"/>
                <a:gd name="T7" fmla="*/ 312 h 336"/>
                <a:gd name="T8" fmla="*/ 384 w 1056"/>
                <a:gd name="T9" fmla="*/ 24 h 336"/>
                <a:gd name="T10" fmla="*/ 480 w 1056"/>
                <a:gd name="T11" fmla="*/ 312 h 336"/>
                <a:gd name="T12" fmla="*/ 576 w 1056"/>
                <a:gd name="T13" fmla="*/ 24 h 336"/>
                <a:gd name="T14" fmla="*/ 672 w 1056"/>
                <a:gd name="T15" fmla="*/ 312 h 336"/>
                <a:gd name="T16" fmla="*/ 768 w 1056"/>
                <a:gd name="T17" fmla="*/ 24 h 336"/>
                <a:gd name="T18" fmla="*/ 864 w 1056"/>
                <a:gd name="T19" fmla="*/ 312 h 336"/>
                <a:gd name="T20" fmla="*/ 960 w 1056"/>
                <a:gd name="T21" fmla="*/ 168 h 336"/>
                <a:gd name="T22" fmla="*/ 1056 w 1056"/>
                <a:gd name="T23" fmla="*/ 168 h 3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56"/>
                <a:gd name="T37" fmla="*/ 0 h 336"/>
                <a:gd name="T38" fmla="*/ 1056 w 1056"/>
                <a:gd name="T39" fmla="*/ 336 h 3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56" h="336">
                  <a:moveTo>
                    <a:pt x="0" y="168"/>
                  </a:moveTo>
                  <a:cubicBezTo>
                    <a:pt x="32" y="180"/>
                    <a:pt x="64" y="192"/>
                    <a:pt x="96" y="168"/>
                  </a:cubicBezTo>
                  <a:cubicBezTo>
                    <a:pt x="128" y="144"/>
                    <a:pt x="160" y="0"/>
                    <a:pt x="192" y="24"/>
                  </a:cubicBezTo>
                  <a:cubicBezTo>
                    <a:pt x="224" y="48"/>
                    <a:pt x="256" y="312"/>
                    <a:pt x="288" y="312"/>
                  </a:cubicBezTo>
                  <a:cubicBezTo>
                    <a:pt x="320" y="312"/>
                    <a:pt x="352" y="24"/>
                    <a:pt x="384" y="24"/>
                  </a:cubicBezTo>
                  <a:cubicBezTo>
                    <a:pt x="416" y="24"/>
                    <a:pt x="448" y="312"/>
                    <a:pt x="480" y="312"/>
                  </a:cubicBezTo>
                  <a:cubicBezTo>
                    <a:pt x="512" y="312"/>
                    <a:pt x="544" y="24"/>
                    <a:pt x="576" y="24"/>
                  </a:cubicBezTo>
                  <a:cubicBezTo>
                    <a:pt x="608" y="24"/>
                    <a:pt x="640" y="312"/>
                    <a:pt x="672" y="312"/>
                  </a:cubicBezTo>
                  <a:cubicBezTo>
                    <a:pt x="704" y="312"/>
                    <a:pt x="736" y="24"/>
                    <a:pt x="768" y="24"/>
                  </a:cubicBezTo>
                  <a:cubicBezTo>
                    <a:pt x="800" y="24"/>
                    <a:pt x="832" y="288"/>
                    <a:pt x="864" y="312"/>
                  </a:cubicBezTo>
                  <a:cubicBezTo>
                    <a:pt x="896" y="336"/>
                    <a:pt x="928" y="192"/>
                    <a:pt x="960" y="168"/>
                  </a:cubicBezTo>
                  <a:cubicBezTo>
                    <a:pt x="992" y="144"/>
                    <a:pt x="1024" y="156"/>
                    <a:pt x="1056" y="168"/>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469" name="Rectangle 19"/>
            <p:cNvSpPr>
              <a:spLocks noChangeArrowheads="1"/>
            </p:cNvSpPr>
            <p:nvPr/>
          </p:nvSpPr>
          <p:spPr bwMode="auto">
            <a:xfrm>
              <a:off x="1920" y="3568"/>
              <a:ext cx="384" cy="336"/>
            </a:xfrm>
            <a:prstGeom prst="rect">
              <a:avLst/>
            </a:prstGeom>
            <a:solidFill>
              <a:schemeClr val="accent1"/>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grpSp>
      <p:grpSp>
        <p:nvGrpSpPr>
          <p:cNvPr id="6" name="Group 20"/>
          <p:cNvGrpSpPr>
            <a:grpSpLocks/>
          </p:cNvGrpSpPr>
          <p:nvPr/>
        </p:nvGrpSpPr>
        <p:grpSpPr bwMode="auto">
          <a:xfrm>
            <a:off x="5443538" y="246063"/>
            <a:ext cx="2209800" cy="533400"/>
            <a:chOff x="432" y="3568"/>
            <a:chExt cx="1392" cy="336"/>
          </a:xfrm>
        </p:grpSpPr>
        <p:sp>
          <p:nvSpPr>
            <p:cNvPr id="18465" name="Freeform 21"/>
            <p:cNvSpPr>
              <a:spLocks/>
            </p:cNvSpPr>
            <p:nvPr/>
          </p:nvSpPr>
          <p:spPr bwMode="auto">
            <a:xfrm>
              <a:off x="432" y="3568"/>
              <a:ext cx="863" cy="336"/>
            </a:xfrm>
            <a:custGeom>
              <a:avLst/>
              <a:gdLst>
                <a:gd name="T0" fmla="*/ 0 w 1056"/>
                <a:gd name="T1" fmla="*/ 168 h 336"/>
                <a:gd name="T2" fmla="*/ 34 w 1056"/>
                <a:gd name="T3" fmla="*/ 168 h 336"/>
                <a:gd name="T4" fmla="*/ 70 w 1056"/>
                <a:gd name="T5" fmla="*/ 24 h 336"/>
                <a:gd name="T6" fmla="*/ 105 w 1056"/>
                <a:gd name="T7" fmla="*/ 312 h 336"/>
                <a:gd name="T8" fmla="*/ 141 w 1056"/>
                <a:gd name="T9" fmla="*/ 24 h 336"/>
                <a:gd name="T10" fmla="*/ 175 w 1056"/>
                <a:gd name="T11" fmla="*/ 312 h 336"/>
                <a:gd name="T12" fmla="*/ 210 w 1056"/>
                <a:gd name="T13" fmla="*/ 24 h 336"/>
                <a:gd name="T14" fmla="*/ 245 w 1056"/>
                <a:gd name="T15" fmla="*/ 312 h 336"/>
                <a:gd name="T16" fmla="*/ 279 w 1056"/>
                <a:gd name="T17" fmla="*/ 24 h 336"/>
                <a:gd name="T18" fmla="*/ 315 w 1056"/>
                <a:gd name="T19" fmla="*/ 312 h 336"/>
                <a:gd name="T20" fmla="*/ 351 w 1056"/>
                <a:gd name="T21" fmla="*/ 168 h 336"/>
                <a:gd name="T22" fmla="*/ 385 w 1056"/>
                <a:gd name="T23" fmla="*/ 168 h 3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56"/>
                <a:gd name="T37" fmla="*/ 0 h 336"/>
                <a:gd name="T38" fmla="*/ 1056 w 1056"/>
                <a:gd name="T39" fmla="*/ 336 h 3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56" h="336">
                  <a:moveTo>
                    <a:pt x="0" y="168"/>
                  </a:moveTo>
                  <a:cubicBezTo>
                    <a:pt x="32" y="180"/>
                    <a:pt x="64" y="192"/>
                    <a:pt x="96" y="168"/>
                  </a:cubicBezTo>
                  <a:cubicBezTo>
                    <a:pt x="128" y="144"/>
                    <a:pt x="160" y="0"/>
                    <a:pt x="192" y="24"/>
                  </a:cubicBezTo>
                  <a:cubicBezTo>
                    <a:pt x="224" y="48"/>
                    <a:pt x="256" y="312"/>
                    <a:pt x="288" y="312"/>
                  </a:cubicBezTo>
                  <a:cubicBezTo>
                    <a:pt x="320" y="312"/>
                    <a:pt x="352" y="24"/>
                    <a:pt x="384" y="24"/>
                  </a:cubicBezTo>
                  <a:cubicBezTo>
                    <a:pt x="416" y="24"/>
                    <a:pt x="448" y="312"/>
                    <a:pt x="480" y="312"/>
                  </a:cubicBezTo>
                  <a:cubicBezTo>
                    <a:pt x="512" y="312"/>
                    <a:pt x="544" y="24"/>
                    <a:pt x="576" y="24"/>
                  </a:cubicBezTo>
                  <a:cubicBezTo>
                    <a:pt x="608" y="24"/>
                    <a:pt x="640" y="312"/>
                    <a:pt x="672" y="312"/>
                  </a:cubicBezTo>
                  <a:cubicBezTo>
                    <a:pt x="704" y="312"/>
                    <a:pt x="736" y="24"/>
                    <a:pt x="768" y="24"/>
                  </a:cubicBezTo>
                  <a:cubicBezTo>
                    <a:pt x="800" y="24"/>
                    <a:pt x="832" y="288"/>
                    <a:pt x="864" y="312"/>
                  </a:cubicBezTo>
                  <a:cubicBezTo>
                    <a:pt x="896" y="336"/>
                    <a:pt x="928" y="192"/>
                    <a:pt x="960" y="168"/>
                  </a:cubicBezTo>
                  <a:cubicBezTo>
                    <a:pt x="992" y="144"/>
                    <a:pt x="1024" y="156"/>
                    <a:pt x="1056" y="168"/>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466" name="Rectangle 22"/>
            <p:cNvSpPr>
              <a:spLocks noChangeArrowheads="1"/>
            </p:cNvSpPr>
            <p:nvPr/>
          </p:nvSpPr>
          <p:spPr bwMode="auto">
            <a:xfrm>
              <a:off x="1295" y="3568"/>
              <a:ext cx="384" cy="336"/>
            </a:xfrm>
            <a:prstGeom prst="rect">
              <a:avLst/>
            </a:prstGeom>
            <a:solidFill>
              <a:schemeClr val="accent1"/>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pic>
          <p:nvPicPr>
            <p:cNvPr id="18467" name="Picture 23" descr="bd05378_[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flipH="1">
              <a:off x="1295" y="3583"/>
              <a:ext cx="529" cy="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7" name="Group 24"/>
          <p:cNvGrpSpPr>
            <a:grpSpLocks/>
          </p:cNvGrpSpPr>
          <p:nvPr/>
        </p:nvGrpSpPr>
        <p:grpSpPr bwMode="auto">
          <a:xfrm>
            <a:off x="5748338" y="246063"/>
            <a:ext cx="3270250" cy="1346200"/>
            <a:chOff x="2688" y="1584"/>
            <a:chExt cx="2060" cy="848"/>
          </a:xfrm>
        </p:grpSpPr>
        <p:sp>
          <p:nvSpPr>
            <p:cNvPr id="18453" name="Line 25"/>
            <p:cNvSpPr>
              <a:spLocks noChangeShapeType="1"/>
            </p:cNvSpPr>
            <p:nvPr/>
          </p:nvSpPr>
          <p:spPr bwMode="auto">
            <a:xfrm>
              <a:off x="3552" y="1584"/>
              <a:ext cx="0" cy="624"/>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8454" name="Line 26"/>
            <p:cNvSpPr>
              <a:spLocks noChangeShapeType="1"/>
            </p:cNvSpPr>
            <p:nvPr/>
          </p:nvSpPr>
          <p:spPr bwMode="auto">
            <a:xfrm>
              <a:off x="2688" y="2112"/>
              <a:ext cx="186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8455" name="Text Box 27"/>
            <p:cNvSpPr txBox="1">
              <a:spLocks noChangeArrowheads="1"/>
            </p:cNvSpPr>
            <p:nvPr/>
          </p:nvSpPr>
          <p:spPr bwMode="auto">
            <a:xfrm>
              <a:off x="4560" y="2016"/>
              <a:ext cx="18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i="1"/>
                <a:t>x</a:t>
              </a:r>
            </a:p>
          </p:txBody>
        </p:sp>
        <p:sp>
          <p:nvSpPr>
            <p:cNvPr id="18456" name="Text Box 28"/>
            <p:cNvSpPr txBox="1">
              <a:spLocks noChangeArrowheads="1"/>
            </p:cNvSpPr>
            <p:nvPr/>
          </p:nvSpPr>
          <p:spPr bwMode="auto">
            <a:xfrm>
              <a:off x="3454" y="2240"/>
              <a:ext cx="17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400"/>
                <a:t>0</a:t>
              </a:r>
            </a:p>
          </p:txBody>
        </p:sp>
        <p:sp>
          <p:nvSpPr>
            <p:cNvPr id="18457" name="Line 29"/>
            <p:cNvSpPr>
              <a:spLocks noChangeShapeType="1"/>
            </p:cNvSpPr>
            <p:nvPr/>
          </p:nvSpPr>
          <p:spPr bwMode="auto">
            <a:xfrm>
              <a:off x="3744" y="1920"/>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8458" name="Line 30"/>
            <p:cNvSpPr>
              <a:spLocks noChangeShapeType="1"/>
            </p:cNvSpPr>
            <p:nvPr/>
          </p:nvSpPr>
          <p:spPr bwMode="auto">
            <a:xfrm>
              <a:off x="3936" y="1920"/>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8459" name="Line 31"/>
            <p:cNvSpPr>
              <a:spLocks noChangeShapeType="1"/>
            </p:cNvSpPr>
            <p:nvPr/>
          </p:nvSpPr>
          <p:spPr bwMode="auto">
            <a:xfrm>
              <a:off x="4128" y="1920"/>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8460" name="Line 32"/>
            <p:cNvSpPr>
              <a:spLocks noChangeShapeType="1"/>
            </p:cNvSpPr>
            <p:nvPr/>
          </p:nvSpPr>
          <p:spPr bwMode="auto">
            <a:xfrm>
              <a:off x="4320" y="1920"/>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8461" name="Line 33"/>
            <p:cNvSpPr>
              <a:spLocks noChangeShapeType="1"/>
            </p:cNvSpPr>
            <p:nvPr/>
          </p:nvSpPr>
          <p:spPr bwMode="auto">
            <a:xfrm>
              <a:off x="3360" y="1920"/>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8462" name="Line 34"/>
            <p:cNvSpPr>
              <a:spLocks noChangeShapeType="1"/>
            </p:cNvSpPr>
            <p:nvPr/>
          </p:nvSpPr>
          <p:spPr bwMode="auto">
            <a:xfrm>
              <a:off x="3168" y="1920"/>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8463" name="Line 35"/>
            <p:cNvSpPr>
              <a:spLocks noChangeShapeType="1"/>
            </p:cNvSpPr>
            <p:nvPr/>
          </p:nvSpPr>
          <p:spPr bwMode="auto">
            <a:xfrm>
              <a:off x="2976" y="1920"/>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8464" name="Line 36"/>
            <p:cNvSpPr>
              <a:spLocks noChangeShapeType="1"/>
            </p:cNvSpPr>
            <p:nvPr/>
          </p:nvSpPr>
          <p:spPr bwMode="auto">
            <a:xfrm>
              <a:off x="2784" y="1920"/>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8" name="Group 37"/>
          <p:cNvGrpSpPr>
            <a:grpSpLocks/>
          </p:cNvGrpSpPr>
          <p:nvPr/>
        </p:nvGrpSpPr>
        <p:grpSpPr bwMode="auto">
          <a:xfrm>
            <a:off x="6196013" y="315913"/>
            <a:ext cx="933450" cy="366712"/>
            <a:chOff x="3397" y="3568"/>
            <a:chExt cx="588" cy="231"/>
          </a:xfrm>
        </p:grpSpPr>
        <p:sp>
          <p:nvSpPr>
            <p:cNvPr id="18451" name="Line 38"/>
            <p:cNvSpPr>
              <a:spLocks noChangeShapeType="1"/>
            </p:cNvSpPr>
            <p:nvPr/>
          </p:nvSpPr>
          <p:spPr bwMode="auto">
            <a:xfrm flipH="1">
              <a:off x="3397" y="3684"/>
              <a:ext cx="384" cy="0"/>
            </a:xfrm>
            <a:prstGeom prst="line">
              <a:avLst/>
            </a:prstGeom>
            <a:noFill/>
            <a:ln w="57150">
              <a:solidFill>
                <a:schemeClr val="folHlink"/>
              </a:solidFill>
              <a:round/>
              <a:headEnd type="arrow" w="med" len="med"/>
              <a:tailEnd/>
            </a:ln>
            <a:extLst>
              <a:ext uri="{909E8E84-426E-40DD-AFC4-6F175D3DCCD1}">
                <a14:hiddenFill xmlns:a14="http://schemas.microsoft.com/office/drawing/2010/main">
                  <a:noFill/>
                </a14:hiddenFill>
              </a:ext>
            </a:extLst>
          </p:spPr>
          <p:txBody>
            <a:bodyPr/>
            <a:lstStyle/>
            <a:p>
              <a:endParaRPr lang="en-US"/>
            </a:p>
          </p:txBody>
        </p:sp>
        <p:sp>
          <p:nvSpPr>
            <p:cNvPr id="18452" name="Text Box 39"/>
            <p:cNvSpPr txBox="1">
              <a:spLocks noChangeArrowheads="1"/>
            </p:cNvSpPr>
            <p:nvPr/>
          </p:nvSpPr>
          <p:spPr bwMode="auto">
            <a:xfrm>
              <a:off x="3781" y="3568"/>
              <a:ext cx="20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b="1">
                  <a:solidFill>
                    <a:schemeClr val="folHlink"/>
                  </a:solidFill>
                </a:rPr>
                <a:t>F</a:t>
              </a:r>
            </a:p>
          </p:txBody>
        </p:sp>
      </p:grpSp>
      <p:grpSp>
        <p:nvGrpSpPr>
          <p:cNvPr id="9" name="Group 1"/>
          <p:cNvGrpSpPr>
            <a:grpSpLocks/>
          </p:cNvGrpSpPr>
          <p:nvPr/>
        </p:nvGrpSpPr>
        <p:grpSpPr bwMode="auto">
          <a:xfrm>
            <a:off x="828675" y="4141788"/>
            <a:ext cx="7464425" cy="461962"/>
            <a:chOff x="828675" y="4080730"/>
            <a:chExt cx="7464426" cy="461665"/>
          </a:xfrm>
        </p:grpSpPr>
        <p:sp>
          <p:nvSpPr>
            <p:cNvPr id="12304" name="Rectangle 41"/>
            <p:cNvSpPr>
              <a:spLocks noChangeArrowheads="1"/>
            </p:cNvSpPr>
            <p:nvPr/>
          </p:nvSpPr>
          <p:spPr bwMode="auto">
            <a:xfrm>
              <a:off x="965200" y="4090249"/>
              <a:ext cx="1358900" cy="320469"/>
            </a:xfrm>
            <a:prstGeom prst="rect">
              <a:avLst/>
            </a:prstGeom>
            <a:noFill/>
            <a:ln>
              <a:noFill/>
            </a:ln>
            <a:effectLst/>
            <a:extLst/>
          </p:spPr>
          <p:txBody>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lnSpc>
                  <a:spcPct val="90000"/>
                </a:lnSpc>
                <a:spcBef>
                  <a:spcPct val="20000"/>
                </a:spcBef>
                <a:defRPr/>
              </a:pPr>
              <a:r>
                <a:rPr lang="en-US" altLang="en-US" sz="2400" i="1" dirty="0" smtClean="0">
                  <a:latin typeface="+mn-lt"/>
                  <a:cs typeface="Courier New" pitchFamily="49" charset="0"/>
                </a:rPr>
                <a:t>F</a:t>
              </a:r>
              <a:r>
                <a:rPr lang="en-US" altLang="en-US" sz="2400" dirty="0" smtClean="0">
                  <a:latin typeface="+mn-lt"/>
                  <a:cs typeface="Courier New" pitchFamily="49" charset="0"/>
                </a:rPr>
                <a:t> = </a:t>
              </a:r>
              <a:r>
                <a:rPr lang="en-US" altLang="en-US" sz="2400" i="1" dirty="0" smtClean="0">
                  <a:latin typeface="+mn-lt"/>
                  <a:cs typeface="Courier New" pitchFamily="49" charset="0"/>
                  <a:sym typeface="Symbol" pitchFamily="18" charset="2"/>
                </a:rPr>
                <a:t>- </a:t>
              </a:r>
              <a:r>
                <a:rPr lang="en-US" altLang="en-US" sz="2400" i="1" dirty="0" err="1" smtClean="0">
                  <a:latin typeface="+mn-lt"/>
                  <a:cs typeface="Courier New" pitchFamily="49" charset="0"/>
                  <a:sym typeface="Symbol" pitchFamily="18" charset="2"/>
                </a:rPr>
                <a:t>ks</a:t>
              </a:r>
              <a:endParaRPr lang="en-US" altLang="en-US" sz="2400" i="1" dirty="0" smtClean="0">
                <a:latin typeface="+mn-lt"/>
                <a:sym typeface="Symbol" pitchFamily="18" charset="2"/>
              </a:endParaRPr>
            </a:p>
          </p:txBody>
        </p:sp>
        <p:sp>
          <p:nvSpPr>
            <p:cNvPr id="12305" name="Text Box 42"/>
            <p:cNvSpPr txBox="1">
              <a:spLocks noChangeArrowheads="1"/>
            </p:cNvSpPr>
            <p:nvPr/>
          </p:nvSpPr>
          <p:spPr bwMode="auto">
            <a:xfrm>
              <a:off x="3497263" y="4080730"/>
              <a:ext cx="4795838" cy="461665"/>
            </a:xfrm>
            <a:prstGeom prst="rect">
              <a:avLst/>
            </a:prstGeom>
            <a:solidFill>
              <a:srgbClr val="FF0000"/>
            </a:solidFill>
            <a:ln>
              <a:noFill/>
            </a:ln>
            <a:effectLs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algn="ctr" eaLnBrk="1" hangingPunct="1">
                <a:spcBef>
                  <a:spcPct val="50000"/>
                </a:spcBef>
                <a:defRPr/>
              </a:pPr>
              <a:r>
                <a:rPr lang="en-US" altLang="en-US" sz="2400" dirty="0" smtClean="0">
                  <a:solidFill>
                    <a:schemeClr val="bg1"/>
                  </a:solidFill>
                  <a:latin typeface="+mn-lt"/>
                </a:rPr>
                <a:t>Hooke’s Law (the spring force)</a:t>
              </a:r>
            </a:p>
          </p:txBody>
        </p:sp>
        <p:sp>
          <p:nvSpPr>
            <p:cNvPr id="12306" name="Rectangle 43"/>
            <p:cNvSpPr>
              <a:spLocks noChangeArrowheads="1"/>
            </p:cNvSpPr>
            <p:nvPr/>
          </p:nvSpPr>
          <p:spPr bwMode="auto">
            <a:xfrm>
              <a:off x="828675" y="4083903"/>
              <a:ext cx="7462839" cy="458492"/>
            </a:xfrm>
            <a:prstGeom prst="rect">
              <a:avLst/>
            </a:prstGeom>
            <a:noFill/>
            <a:ln w="12700">
              <a:solidFill>
                <a:schemeClr val="tx1"/>
              </a:solidFill>
              <a:miter lim="800000"/>
              <a:headEnd/>
              <a:tailEnd/>
            </a:ln>
            <a:effectLs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defRPr/>
              </a:pPr>
              <a:endParaRPr lang="en-US" altLang="en-US" sz="2400" smtClean="0">
                <a:latin typeface="+mn-lt"/>
              </a:endParaRPr>
            </a:p>
          </p:txBody>
        </p:sp>
      </p:grpSp>
      <p:sp>
        <p:nvSpPr>
          <p:cNvPr id="438317" name="Rectangle 45"/>
          <p:cNvSpPr>
            <a:spLocks noChangeArrowheads="1"/>
          </p:cNvSpPr>
          <p:nvPr/>
        </p:nvSpPr>
        <p:spPr bwMode="auto">
          <a:xfrm>
            <a:off x="1541463" y="4251325"/>
            <a:ext cx="206375" cy="180975"/>
          </a:xfrm>
          <a:prstGeom prst="rect">
            <a:avLst/>
          </a:prstGeom>
          <a:solidFill>
            <a:srgbClr val="FF9900">
              <a:alpha val="38823"/>
            </a:srgbClr>
          </a:solidFill>
          <a:ln>
            <a:noFill/>
          </a:ln>
          <a:effectLs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defRPr/>
            </a:pPr>
            <a:endParaRPr lang="en-US" altLang="en-US" sz="2400" smtClean="0">
              <a:latin typeface="+mn-lt"/>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38274">
                                            <p:txEl>
                                              <p:pRg st="0" end="0"/>
                                            </p:txEl>
                                          </p:spTgt>
                                        </p:tgtEl>
                                        <p:attrNameLst>
                                          <p:attrName>style.visibility</p:attrName>
                                        </p:attrNameLst>
                                      </p:cBhvr>
                                      <p:to>
                                        <p:strVal val="visible"/>
                                      </p:to>
                                    </p:set>
                                    <p:anim calcmode="lin" valueType="num">
                                      <p:cBhvr additive="base">
                                        <p:cTn id="7" dur="500" fill="hold"/>
                                        <p:tgtEl>
                                          <p:spTgt spid="43827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38274">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438274">
                                            <p:txEl>
                                              <p:pRg st="1" end="1"/>
                                            </p:txEl>
                                          </p:spTgt>
                                        </p:tgtEl>
                                        <p:attrNameLst>
                                          <p:attrName>style.visibility</p:attrName>
                                        </p:attrNameLst>
                                      </p:cBhvr>
                                      <p:to>
                                        <p:strVal val="visible"/>
                                      </p:to>
                                    </p:set>
                                    <p:anim calcmode="lin" valueType="num">
                                      <p:cBhvr additive="base">
                                        <p:cTn id="13" dur="500" fill="hold"/>
                                        <p:tgtEl>
                                          <p:spTgt spid="43827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3827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10"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childTnLst>
                                  <p:subTnLst>
                                    <p:audio>
                                      <p:cMediaNode>
                                        <p:cTn display="0" masterRel="sameClick">
                                          <p:stCondLst>
                                            <p:cond evt="begin" delay="0">
                                              <p:tn val="17"/>
                                            </p:cond>
                                          </p:stCondLst>
                                          <p:endCondLst>
                                            <p:cond evt="onStopAudio" delay="0">
                                              <p:tgtEl>
                                                <p:sldTgt/>
                                              </p:tgtEl>
                                            </p:cond>
                                          </p:endCondLst>
                                        </p:cTn>
                                        <p:tgtEl>
                                          <p:sndTgt r:embed="rId5" name="voltage.wav"/>
                                        </p:tgtEl>
                                      </p:cMediaNode>
                                    </p:audio>
                                  </p:subTnLst>
                                </p:cTn>
                              </p:par>
                            </p:childTnLst>
                          </p:cTn>
                        </p:par>
                      </p:childTnLst>
                    </p:cTn>
                  </p:par>
                  <p:par>
                    <p:cTn id="20" fill="hold" nodeType="clickPar">
                      <p:stCondLst>
                        <p:cond delay="indefinite"/>
                      </p:stCondLst>
                      <p:childTnLst>
                        <p:par>
                          <p:cTn id="21" fill="hold" nodeType="withGroup">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438276"/>
                                        </p:tgtEl>
                                        <p:attrNameLst>
                                          <p:attrName>style.visibility</p:attrName>
                                        </p:attrNameLst>
                                      </p:cBhvr>
                                      <p:to>
                                        <p:strVal val="visible"/>
                                      </p:to>
                                    </p:set>
                                    <p:animEffect transition="in" filter="fade">
                                      <p:cBhvr>
                                        <p:cTn id="24" dur="1000"/>
                                        <p:tgtEl>
                                          <p:spTgt spid="438276"/>
                                        </p:tgtEl>
                                      </p:cBhvr>
                                    </p:animEffect>
                                  </p:childTnLst>
                                  <p:subTnLst>
                                    <p:audio>
                                      <p:cMediaNode>
                                        <p:cTn display="0" masterRel="sameClick">
                                          <p:stCondLst>
                                            <p:cond evt="begin" delay="0">
                                              <p:tn val="22"/>
                                            </p:cond>
                                          </p:stCondLst>
                                          <p:endCondLst>
                                            <p:cond evt="onStopAudio" delay="0">
                                              <p:tgtEl>
                                                <p:sldTgt/>
                                              </p:tgtEl>
                                            </p:cond>
                                          </p:endCondLst>
                                        </p:cTn>
                                        <p:tgtEl>
                                          <p:sndTgt r:embed="rId5" name="voltage.wav"/>
                                        </p:tgtEl>
                                      </p:cMediaNode>
                                    </p:audio>
                                  </p:subTnLst>
                                </p:cTn>
                              </p:par>
                            </p:childTnLst>
                          </p:cTn>
                        </p:par>
                      </p:childTnLst>
                    </p:cTn>
                  </p:par>
                  <p:par>
                    <p:cTn id="25" fill="hold" nodeType="clickPar">
                      <p:stCondLst>
                        <p:cond delay="indefinite"/>
                      </p:stCondLst>
                      <p:childTnLst>
                        <p:par>
                          <p:cTn id="26" fill="hold" nodeType="withGroup">
                            <p:stCondLst>
                              <p:cond delay="0"/>
                            </p:stCondLst>
                            <p:childTnLst>
                              <p:par>
                                <p:cTn id="27" presetID="10" presetClass="entr" presetSubtype="0" fill="hold"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childTnLst>
                                  <p:subTnLst>
                                    <p:audio>
                                      <p:cMediaNode>
                                        <p:cTn display="0" masterRel="sameClick">
                                          <p:stCondLst>
                                            <p:cond evt="begin" delay="0">
                                              <p:tn val="27"/>
                                            </p:cond>
                                          </p:stCondLst>
                                          <p:endCondLst>
                                            <p:cond evt="onStopAudio" delay="0">
                                              <p:tgtEl>
                                                <p:sldTgt/>
                                              </p:tgtEl>
                                            </p:cond>
                                          </p:endCondLst>
                                        </p:cTn>
                                        <p:tgtEl>
                                          <p:sndTgt r:embed="rId3" name="camera.wav"/>
                                        </p:tgtEl>
                                      </p:cMediaNode>
                                    </p:audio>
                                  </p:subTnLst>
                                </p:cTn>
                              </p:par>
                            </p:childTnLst>
                          </p:cTn>
                        </p:par>
                      </p:childTnLst>
                    </p:cTn>
                  </p:par>
                  <p:par>
                    <p:cTn id="30" fill="hold" nodeType="clickPar">
                      <p:stCondLst>
                        <p:cond delay="indefinite"/>
                      </p:stCondLst>
                      <p:childTnLst>
                        <p:par>
                          <p:cTn id="31" fill="hold" nodeType="withGroup">
                            <p:stCondLst>
                              <p:cond delay="0"/>
                            </p:stCondLst>
                            <p:childTnLst>
                              <p:par>
                                <p:cTn id="32" presetID="8" presetClass="entr" presetSubtype="32" fill="hold" grpId="0" nodeType="clickEffect">
                                  <p:stCondLst>
                                    <p:cond delay="0"/>
                                  </p:stCondLst>
                                  <p:childTnLst>
                                    <p:set>
                                      <p:cBhvr>
                                        <p:cTn id="33" dur="1" fill="hold">
                                          <p:stCondLst>
                                            <p:cond delay="0"/>
                                          </p:stCondLst>
                                        </p:cTn>
                                        <p:tgtEl>
                                          <p:spTgt spid="438280"/>
                                        </p:tgtEl>
                                        <p:attrNameLst>
                                          <p:attrName>style.visibility</p:attrName>
                                        </p:attrNameLst>
                                      </p:cBhvr>
                                      <p:to>
                                        <p:strVal val="visible"/>
                                      </p:to>
                                    </p:set>
                                    <p:animEffect transition="in" filter="diamond(out)">
                                      <p:cBhvr>
                                        <p:cTn id="34" dur="1000"/>
                                        <p:tgtEl>
                                          <p:spTgt spid="438280"/>
                                        </p:tgtEl>
                                      </p:cBhvr>
                                    </p:animEffect>
                                  </p:childTnLst>
                                  <p:subTnLst>
                                    <p:audio>
                                      <p:cMediaNode>
                                        <p:cTn display="0" masterRel="sameClick">
                                          <p:stCondLst>
                                            <p:cond evt="begin" delay="0">
                                              <p:tn val="32"/>
                                            </p:cond>
                                          </p:stCondLst>
                                          <p:endCondLst>
                                            <p:cond evt="onStopAudio" delay="0">
                                              <p:tgtEl>
                                                <p:sldTgt/>
                                              </p:tgtEl>
                                            </p:cond>
                                          </p:endCondLst>
                                        </p:cTn>
                                        <p:tgtEl>
                                          <p:sndTgt r:embed="rId5" name="voltage.wav"/>
                                        </p:tgtEl>
                                      </p:cMediaNode>
                                    </p:audio>
                                  </p:subTnLst>
                                </p:cTn>
                              </p:par>
                            </p:childTnLst>
                          </p:cTn>
                        </p:par>
                      </p:childTnLst>
                    </p:cTn>
                  </p:par>
                  <p:par>
                    <p:cTn id="35" fill="hold" nodeType="clickPar">
                      <p:stCondLst>
                        <p:cond delay="indefinite"/>
                      </p:stCondLst>
                      <p:childTnLst>
                        <p:par>
                          <p:cTn id="36" fill="hold" nodeType="withGroup">
                            <p:stCondLst>
                              <p:cond delay="0"/>
                            </p:stCondLst>
                            <p:childTnLst>
                              <p:par>
                                <p:cTn id="37" presetID="10" presetClass="entr" presetSubtype="0" fill="hold" nodeType="clickEffect">
                                  <p:stCondLst>
                                    <p:cond delay="0"/>
                                  </p:stCondLst>
                                  <p:childTnLst>
                                    <p:set>
                                      <p:cBhvr>
                                        <p:cTn id="38" dur="1" fill="hold">
                                          <p:stCondLst>
                                            <p:cond delay="0"/>
                                          </p:stCondLst>
                                        </p:cTn>
                                        <p:tgtEl>
                                          <p:spTgt spid="438281"/>
                                        </p:tgtEl>
                                        <p:attrNameLst>
                                          <p:attrName>style.visibility</p:attrName>
                                        </p:attrNameLst>
                                      </p:cBhvr>
                                      <p:to>
                                        <p:strVal val="visible"/>
                                      </p:to>
                                    </p:set>
                                    <p:animEffect transition="in" filter="fade">
                                      <p:cBhvr>
                                        <p:cTn id="39" dur="500"/>
                                        <p:tgtEl>
                                          <p:spTgt spid="438281"/>
                                        </p:tgtEl>
                                      </p:cBhvr>
                                    </p:animEffect>
                                  </p:childTnLst>
                                  <p:subTnLst>
                                    <p:audio>
                                      <p:cMediaNode>
                                        <p:cTn display="0" masterRel="sameClick">
                                          <p:stCondLst>
                                            <p:cond evt="begin" delay="0">
                                              <p:tn val="37"/>
                                            </p:cond>
                                          </p:stCondLst>
                                          <p:endCondLst>
                                            <p:cond evt="onStopAudio" delay="0">
                                              <p:tgtEl>
                                                <p:sldTgt/>
                                              </p:tgtEl>
                                            </p:cond>
                                          </p:endCondLst>
                                        </p:cTn>
                                        <p:tgtEl>
                                          <p:sndTgt r:embed="rId6" name="whoosh.wav"/>
                                        </p:tgtEl>
                                      </p:cMediaNode>
                                    </p:audio>
                                  </p:subTnLst>
                                </p:cTn>
                              </p:par>
                            </p:childTnLst>
                          </p:cTn>
                        </p:par>
                      </p:childTnLst>
                    </p:cTn>
                  </p:par>
                  <p:par>
                    <p:cTn id="40" fill="hold" nodeType="clickPar">
                      <p:stCondLst>
                        <p:cond delay="indefinite"/>
                      </p:stCondLst>
                      <p:childTnLst>
                        <p:par>
                          <p:cTn id="41" fill="hold" nodeType="withGroup">
                            <p:stCondLst>
                              <p:cond delay="0"/>
                            </p:stCondLst>
                            <p:childTnLst>
                              <p:par>
                                <p:cTn id="42" presetID="2" presetClass="entr" presetSubtype="4" fill="hold" nodeType="clickEffect">
                                  <p:stCondLst>
                                    <p:cond delay="0"/>
                                  </p:stCondLst>
                                  <p:childTnLst>
                                    <p:set>
                                      <p:cBhvr>
                                        <p:cTn id="43" dur="1" fill="hold">
                                          <p:stCondLst>
                                            <p:cond delay="0"/>
                                          </p:stCondLst>
                                        </p:cTn>
                                        <p:tgtEl>
                                          <p:spTgt spid="438274">
                                            <p:txEl>
                                              <p:pRg st="2" end="2"/>
                                            </p:txEl>
                                          </p:spTgt>
                                        </p:tgtEl>
                                        <p:attrNameLst>
                                          <p:attrName>style.visibility</p:attrName>
                                        </p:attrNameLst>
                                      </p:cBhvr>
                                      <p:to>
                                        <p:strVal val="visible"/>
                                      </p:to>
                                    </p:set>
                                    <p:anim calcmode="lin" valueType="num">
                                      <p:cBhvr additive="base">
                                        <p:cTn id="44" dur="500" fill="hold"/>
                                        <p:tgtEl>
                                          <p:spTgt spid="438274">
                                            <p:txEl>
                                              <p:pRg st="2" end="2"/>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438274">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2"/>
                                            </p:cond>
                                          </p:stCondLst>
                                          <p:endCondLst>
                                            <p:cond evt="onStopAudio" delay="0">
                                              <p:tgtEl>
                                                <p:sldTgt/>
                                              </p:tgtEl>
                                            </p:cond>
                                          </p:endCondLst>
                                        </p:cTn>
                                        <p:tgtEl>
                                          <p:sndTgt r:embed="rId4" name="arrow.wav"/>
                                        </p:tgtEl>
                                      </p:cMediaNode>
                                    </p:audio>
                                  </p:subTnLst>
                                </p:cTn>
                              </p:par>
                            </p:childTnLst>
                          </p:cTn>
                        </p:par>
                      </p:childTnLst>
                    </p:cTn>
                  </p:par>
                  <p:par>
                    <p:cTn id="46" fill="hold" nodeType="clickPar">
                      <p:stCondLst>
                        <p:cond delay="indefinite"/>
                      </p:stCondLst>
                      <p:childTnLst>
                        <p:par>
                          <p:cTn id="47" fill="hold" nodeType="withGroup">
                            <p:stCondLst>
                              <p:cond delay="0"/>
                            </p:stCondLst>
                            <p:childTnLst>
                              <p:par>
                                <p:cTn id="48" presetID="10" presetClass="entr" presetSubtype="0" fill="hold" nodeType="clickEffect">
                                  <p:stCondLst>
                                    <p:cond delay="0"/>
                                  </p:stCondLst>
                                  <p:childTnLst>
                                    <p:set>
                                      <p:cBhvr>
                                        <p:cTn id="49" dur="1" fill="hold">
                                          <p:stCondLst>
                                            <p:cond delay="0"/>
                                          </p:stCondLst>
                                        </p:cTn>
                                        <p:tgtEl>
                                          <p:spTgt spid="3"/>
                                        </p:tgtEl>
                                        <p:attrNameLst>
                                          <p:attrName>style.visibility</p:attrName>
                                        </p:attrNameLst>
                                      </p:cBhvr>
                                      <p:to>
                                        <p:strVal val="visible"/>
                                      </p:to>
                                    </p:set>
                                    <p:animEffect transition="in" filter="fade">
                                      <p:cBhvr>
                                        <p:cTn id="50" dur="500"/>
                                        <p:tgtEl>
                                          <p:spTgt spid="3"/>
                                        </p:tgtEl>
                                      </p:cBhvr>
                                    </p:animEffect>
                                  </p:childTnLst>
                                </p:cTn>
                              </p:par>
                              <p:par>
                                <p:cTn id="51" presetID="10" presetClass="exit" presetSubtype="0" fill="hold" grpId="1" nodeType="withEffect">
                                  <p:stCondLst>
                                    <p:cond delay="0"/>
                                  </p:stCondLst>
                                  <p:childTnLst>
                                    <p:animEffect transition="out" filter="fade">
                                      <p:cBhvr>
                                        <p:cTn id="52" dur="500"/>
                                        <p:tgtEl>
                                          <p:spTgt spid="438280"/>
                                        </p:tgtEl>
                                      </p:cBhvr>
                                    </p:animEffect>
                                    <p:set>
                                      <p:cBhvr>
                                        <p:cTn id="53" dur="1" fill="hold">
                                          <p:stCondLst>
                                            <p:cond delay="499"/>
                                          </p:stCondLst>
                                        </p:cTn>
                                        <p:tgtEl>
                                          <p:spTgt spid="438280"/>
                                        </p:tgtEl>
                                        <p:attrNameLst>
                                          <p:attrName>style.visibility</p:attrName>
                                        </p:attrNameLst>
                                      </p:cBhvr>
                                      <p:to>
                                        <p:strVal val="hidden"/>
                                      </p:to>
                                    </p:set>
                                  </p:childTnLst>
                                </p:cTn>
                              </p:par>
                              <p:par>
                                <p:cTn id="54" presetID="10" presetClass="exit" presetSubtype="0" fill="hold" grpId="1" nodeType="withEffect">
                                  <p:stCondLst>
                                    <p:cond delay="0"/>
                                  </p:stCondLst>
                                  <p:childTnLst>
                                    <p:animEffect transition="out" filter="fade">
                                      <p:cBhvr>
                                        <p:cTn id="55" dur="500"/>
                                        <p:tgtEl>
                                          <p:spTgt spid="438276"/>
                                        </p:tgtEl>
                                      </p:cBhvr>
                                    </p:animEffect>
                                    <p:set>
                                      <p:cBhvr>
                                        <p:cTn id="56" dur="1" fill="hold">
                                          <p:stCondLst>
                                            <p:cond delay="499"/>
                                          </p:stCondLst>
                                        </p:cTn>
                                        <p:tgtEl>
                                          <p:spTgt spid="438276"/>
                                        </p:tgtEl>
                                        <p:attrNameLst>
                                          <p:attrName>style.visibility</p:attrName>
                                        </p:attrNameLst>
                                      </p:cBhvr>
                                      <p:to>
                                        <p:strVal val="hidden"/>
                                      </p:to>
                                    </p:set>
                                  </p:childTnLst>
                                </p:cTn>
                              </p:par>
                              <p:par>
                                <p:cTn id="57" presetID="10" presetClass="exit" presetSubtype="0" fill="hold" nodeType="withEffect">
                                  <p:stCondLst>
                                    <p:cond delay="0"/>
                                  </p:stCondLst>
                                  <p:childTnLst>
                                    <p:animEffect transition="out" filter="fade">
                                      <p:cBhvr>
                                        <p:cTn id="58" dur="500"/>
                                        <p:tgtEl>
                                          <p:spTgt spid="438281"/>
                                        </p:tgtEl>
                                      </p:cBhvr>
                                    </p:animEffect>
                                    <p:set>
                                      <p:cBhvr>
                                        <p:cTn id="59" dur="1" fill="hold">
                                          <p:stCondLst>
                                            <p:cond delay="499"/>
                                          </p:stCondLst>
                                        </p:cTn>
                                        <p:tgtEl>
                                          <p:spTgt spid="438281"/>
                                        </p:tgtEl>
                                        <p:attrNameLst>
                                          <p:attrName>style.visibility</p:attrName>
                                        </p:attrNameLst>
                                      </p:cBhvr>
                                      <p:to>
                                        <p:strVal val="hidden"/>
                                      </p:to>
                                    </p:set>
                                  </p:childTnLst>
                                </p:cTn>
                              </p:par>
                            </p:childTnLst>
                          </p:cTn>
                        </p:par>
                      </p:childTnLst>
                    </p:cTn>
                  </p:par>
                  <p:par>
                    <p:cTn id="60" fill="hold" nodeType="clickPar">
                      <p:stCondLst>
                        <p:cond delay="indefinite"/>
                      </p:stCondLst>
                      <p:childTnLst>
                        <p:par>
                          <p:cTn id="61" fill="hold" nodeType="withGroup">
                            <p:stCondLst>
                              <p:cond delay="0"/>
                            </p:stCondLst>
                            <p:childTnLst>
                              <p:par>
                                <p:cTn id="62" presetID="10" presetClass="entr" presetSubtype="0" fill="hold" nodeType="clickEffect">
                                  <p:stCondLst>
                                    <p:cond delay="0"/>
                                  </p:stCondLst>
                                  <p:childTnLst>
                                    <p:set>
                                      <p:cBhvr>
                                        <p:cTn id="63" dur="1" fill="hold">
                                          <p:stCondLst>
                                            <p:cond delay="0"/>
                                          </p:stCondLst>
                                        </p:cTn>
                                        <p:tgtEl>
                                          <p:spTgt spid="4"/>
                                        </p:tgtEl>
                                        <p:attrNameLst>
                                          <p:attrName>style.visibility</p:attrName>
                                        </p:attrNameLst>
                                      </p:cBhvr>
                                      <p:to>
                                        <p:strVal val="visible"/>
                                      </p:to>
                                    </p:set>
                                    <p:animEffect transition="in" filter="fade">
                                      <p:cBhvr>
                                        <p:cTn id="64" dur="500"/>
                                        <p:tgtEl>
                                          <p:spTgt spid="4"/>
                                        </p:tgtEl>
                                      </p:cBhvr>
                                    </p:animEffect>
                                  </p:childTnLst>
                                  <p:subTnLst>
                                    <p:audio>
                                      <p:cMediaNode>
                                        <p:cTn display="0" masterRel="sameClick">
                                          <p:stCondLst>
                                            <p:cond evt="begin" delay="0">
                                              <p:tn val="62"/>
                                            </p:cond>
                                          </p:stCondLst>
                                          <p:endCondLst>
                                            <p:cond evt="onStopAudio" delay="0">
                                              <p:tgtEl>
                                                <p:sldTgt/>
                                              </p:tgtEl>
                                            </p:cond>
                                          </p:endCondLst>
                                        </p:cTn>
                                        <p:tgtEl>
                                          <p:sndTgt r:embed="rId3" name="camera.wav"/>
                                        </p:tgtEl>
                                      </p:cMediaNode>
                                    </p:audio>
                                  </p:subTnLst>
                                </p:cTn>
                              </p:par>
                            </p:childTnLst>
                          </p:cTn>
                        </p:par>
                      </p:childTnLst>
                    </p:cTn>
                  </p:par>
                  <p:par>
                    <p:cTn id="65" fill="hold" nodeType="clickPar">
                      <p:stCondLst>
                        <p:cond delay="indefinite"/>
                      </p:stCondLst>
                      <p:childTnLst>
                        <p:par>
                          <p:cTn id="66" fill="hold" nodeType="withGroup">
                            <p:stCondLst>
                              <p:cond delay="0"/>
                            </p:stCondLst>
                            <p:childTnLst>
                              <p:par>
                                <p:cTn id="67" presetID="2" presetClass="entr" presetSubtype="4" fill="hold" nodeType="clickEffect">
                                  <p:stCondLst>
                                    <p:cond delay="0"/>
                                  </p:stCondLst>
                                  <p:childTnLst>
                                    <p:set>
                                      <p:cBhvr>
                                        <p:cTn id="68" dur="1" fill="hold">
                                          <p:stCondLst>
                                            <p:cond delay="0"/>
                                          </p:stCondLst>
                                        </p:cTn>
                                        <p:tgtEl>
                                          <p:spTgt spid="438274">
                                            <p:txEl>
                                              <p:pRg st="3" end="3"/>
                                            </p:txEl>
                                          </p:spTgt>
                                        </p:tgtEl>
                                        <p:attrNameLst>
                                          <p:attrName>style.visibility</p:attrName>
                                        </p:attrNameLst>
                                      </p:cBhvr>
                                      <p:to>
                                        <p:strVal val="visible"/>
                                      </p:to>
                                    </p:set>
                                    <p:anim calcmode="lin" valueType="num">
                                      <p:cBhvr additive="base">
                                        <p:cTn id="69" dur="500" fill="hold"/>
                                        <p:tgtEl>
                                          <p:spTgt spid="438274">
                                            <p:txEl>
                                              <p:pRg st="3" end="3"/>
                                            </p:txEl>
                                          </p:spTgt>
                                        </p:tgtEl>
                                        <p:attrNameLst>
                                          <p:attrName>ppt_x</p:attrName>
                                        </p:attrNameLst>
                                      </p:cBhvr>
                                      <p:tavLst>
                                        <p:tav tm="0">
                                          <p:val>
                                            <p:strVal val="#ppt_x"/>
                                          </p:val>
                                        </p:tav>
                                        <p:tav tm="100000">
                                          <p:val>
                                            <p:strVal val="#ppt_x"/>
                                          </p:val>
                                        </p:tav>
                                      </p:tavLst>
                                    </p:anim>
                                    <p:anim calcmode="lin" valueType="num">
                                      <p:cBhvr additive="base">
                                        <p:cTn id="70" dur="500" fill="hold"/>
                                        <p:tgtEl>
                                          <p:spTgt spid="438274">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7"/>
                                            </p:cond>
                                          </p:stCondLst>
                                          <p:endCondLst>
                                            <p:cond evt="onStopAudio" delay="0">
                                              <p:tgtEl>
                                                <p:sldTgt/>
                                              </p:tgtEl>
                                            </p:cond>
                                          </p:endCondLst>
                                        </p:cTn>
                                        <p:tgtEl>
                                          <p:sndTgt r:embed="rId4" name="arrow.wav"/>
                                        </p:tgtEl>
                                      </p:cMediaNode>
                                    </p:audio>
                                  </p:subTnLst>
                                </p:cTn>
                              </p:par>
                            </p:childTnLst>
                          </p:cTn>
                        </p:par>
                      </p:childTnLst>
                    </p:cTn>
                  </p:par>
                  <p:par>
                    <p:cTn id="71" fill="hold" nodeType="clickPar">
                      <p:stCondLst>
                        <p:cond delay="indefinite"/>
                      </p:stCondLst>
                      <p:childTnLst>
                        <p:par>
                          <p:cTn id="72" fill="hold" nodeType="withGroup">
                            <p:stCondLst>
                              <p:cond delay="0"/>
                            </p:stCondLst>
                            <p:childTnLst>
                              <p:par>
                                <p:cTn id="73" presetID="10" presetClass="entr" presetSubtype="0" fill="hold" nodeType="click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fade">
                                      <p:cBhvr>
                                        <p:cTn id="75" dur="500"/>
                                        <p:tgtEl>
                                          <p:spTgt spid="5"/>
                                        </p:tgtEl>
                                      </p:cBhvr>
                                    </p:animEffect>
                                  </p:childTnLst>
                                </p:cTn>
                              </p:par>
                              <p:par>
                                <p:cTn id="76" presetID="10" presetClass="exit" presetSubtype="0" fill="hold" nodeType="withEffect">
                                  <p:stCondLst>
                                    <p:cond delay="0"/>
                                  </p:stCondLst>
                                  <p:childTnLst>
                                    <p:animEffect transition="out" filter="fade">
                                      <p:cBhvr>
                                        <p:cTn id="77" dur="500"/>
                                        <p:tgtEl>
                                          <p:spTgt spid="3"/>
                                        </p:tgtEl>
                                      </p:cBhvr>
                                    </p:animEffect>
                                    <p:set>
                                      <p:cBhvr>
                                        <p:cTn id="78" dur="1" fill="hold">
                                          <p:stCondLst>
                                            <p:cond delay="499"/>
                                          </p:stCondLst>
                                        </p:cTn>
                                        <p:tgtEl>
                                          <p:spTgt spid="3"/>
                                        </p:tgtEl>
                                        <p:attrNameLst>
                                          <p:attrName>style.visibility</p:attrName>
                                        </p:attrNameLst>
                                      </p:cBhvr>
                                      <p:to>
                                        <p:strVal val="hidden"/>
                                      </p:to>
                                    </p:set>
                                  </p:childTnLst>
                                </p:cTn>
                              </p:par>
                              <p:par>
                                <p:cTn id="79" presetID="10" presetClass="exit" presetSubtype="0" fill="hold" nodeType="withEffect">
                                  <p:stCondLst>
                                    <p:cond delay="0"/>
                                  </p:stCondLst>
                                  <p:childTnLst>
                                    <p:animEffect transition="out" filter="fade">
                                      <p:cBhvr>
                                        <p:cTn id="80" dur="500"/>
                                        <p:tgtEl>
                                          <p:spTgt spid="4"/>
                                        </p:tgtEl>
                                      </p:cBhvr>
                                    </p:animEffect>
                                    <p:set>
                                      <p:cBhvr>
                                        <p:cTn id="81" dur="1" fill="hold">
                                          <p:stCondLst>
                                            <p:cond delay="499"/>
                                          </p:stCondLst>
                                        </p:cTn>
                                        <p:tgtEl>
                                          <p:spTgt spid="4"/>
                                        </p:tgtEl>
                                        <p:attrNameLst>
                                          <p:attrName>style.visibility</p:attrName>
                                        </p:attrNameLst>
                                      </p:cBhvr>
                                      <p:to>
                                        <p:strVal val="hidden"/>
                                      </p:to>
                                    </p:set>
                                  </p:childTnLst>
                                </p:cTn>
                              </p:par>
                            </p:childTnLst>
                          </p:cTn>
                        </p:par>
                      </p:childTnLst>
                    </p:cTn>
                  </p:par>
                  <p:par>
                    <p:cTn id="82" fill="hold" nodeType="clickPar">
                      <p:stCondLst>
                        <p:cond delay="indefinite"/>
                      </p:stCondLst>
                      <p:childTnLst>
                        <p:par>
                          <p:cTn id="83" fill="hold" nodeType="withGroup">
                            <p:stCondLst>
                              <p:cond delay="0"/>
                            </p:stCondLst>
                            <p:childTnLst>
                              <p:par>
                                <p:cTn id="84" presetID="10" presetClass="entr" presetSubtype="0" fill="hold" nodeType="clickEffect">
                                  <p:stCondLst>
                                    <p:cond delay="0"/>
                                  </p:stCondLst>
                                  <p:childTnLst>
                                    <p:set>
                                      <p:cBhvr>
                                        <p:cTn id="85" dur="1" fill="hold">
                                          <p:stCondLst>
                                            <p:cond delay="0"/>
                                          </p:stCondLst>
                                        </p:cTn>
                                        <p:tgtEl>
                                          <p:spTgt spid="6"/>
                                        </p:tgtEl>
                                        <p:attrNameLst>
                                          <p:attrName>style.visibility</p:attrName>
                                        </p:attrNameLst>
                                      </p:cBhvr>
                                      <p:to>
                                        <p:strVal val="visible"/>
                                      </p:to>
                                    </p:set>
                                    <p:animEffect transition="in" filter="fade">
                                      <p:cBhvr>
                                        <p:cTn id="86" dur="500"/>
                                        <p:tgtEl>
                                          <p:spTgt spid="6"/>
                                        </p:tgtEl>
                                      </p:cBhvr>
                                    </p:animEffect>
                                  </p:childTnLst>
                                </p:cTn>
                              </p:par>
                              <p:par>
                                <p:cTn id="87" presetID="10" presetClass="exit" presetSubtype="0" fill="hold" nodeType="withEffect">
                                  <p:stCondLst>
                                    <p:cond delay="0"/>
                                  </p:stCondLst>
                                  <p:childTnLst>
                                    <p:animEffect transition="out" filter="fade">
                                      <p:cBhvr>
                                        <p:cTn id="88" dur="500"/>
                                        <p:tgtEl>
                                          <p:spTgt spid="5"/>
                                        </p:tgtEl>
                                      </p:cBhvr>
                                    </p:animEffect>
                                    <p:set>
                                      <p:cBhvr>
                                        <p:cTn id="89" dur="1" fill="hold">
                                          <p:stCondLst>
                                            <p:cond delay="499"/>
                                          </p:stCondLst>
                                        </p:cTn>
                                        <p:tgtEl>
                                          <p:spTgt spid="5"/>
                                        </p:tgtEl>
                                        <p:attrNameLst>
                                          <p:attrName>style.visibility</p:attrName>
                                        </p:attrNameLst>
                                      </p:cBhvr>
                                      <p:to>
                                        <p:strVal val="hidden"/>
                                      </p:to>
                                    </p:set>
                                  </p:childTnLst>
                                </p:cTn>
                              </p:par>
                            </p:childTnLst>
                          </p:cTn>
                        </p:par>
                      </p:childTnLst>
                    </p:cTn>
                  </p:par>
                  <p:par>
                    <p:cTn id="90" fill="hold" nodeType="clickPar">
                      <p:stCondLst>
                        <p:cond delay="indefinite"/>
                      </p:stCondLst>
                      <p:childTnLst>
                        <p:par>
                          <p:cTn id="91" fill="hold" nodeType="withGroup">
                            <p:stCondLst>
                              <p:cond delay="0"/>
                            </p:stCondLst>
                            <p:childTnLst>
                              <p:par>
                                <p:cTn id="92" presetID="10" presetClass="entr" presetSubtype="0" fill="hold" nodeType="clickEffect">
                                  <p:stCondLst>
                                    <p:cond delay="0"/>
                                  </p:stCondLst>
                                  <p:childTnLst>
                                    <p:set>
                                      <p:cBhvr>
                                        <p:cTn id="93" dur="1" fill="hold">
                                          <p:stCondLst>
                                            <p:cond delay="0"/>
                                          </p:stCondLst>
                                        </p:cTn>
                                        <p:tgtEl>
                                          <p:spTgt spid="8"/>
                                        </p:tgtEl>
                                        <p:attrNameLst>
                                          <p:attrName>style.visibility</p:attrName>
                                        </p:attrNameLst>
                                      </p:cBhvr>
                                      <p:to>
                                        <p:strVal val="visible"/>
                                      </p:to>
                                    </p:set>
                                    <p:animEffect transition="in" filter="fade">
                                      <p:cBhvr>
                                        <p:cTn id="94" dur="500"/>
                                        <p:tgtEl>
                                          <p:spTgt spid="8"/>
                                        </p:tgtEl>
                                      </p:cBhvr>
                                    </p:animEffect>
                                  </p:childTnLst>
                                  <p:subTnLst>
                                    <p:audio>
                                      <p:cMediaNode>
                                        <p:cTn display="0" masterRel="sameClick">
                                          <p:stCondLst>
                                            <p:cond evt="begin" delay="0">
                                              <p:tn val="92"/>
                                            </p:cond>
                                          </p:stCondLst>
                                          <p:endCondLst>
                                            <p:cond evt="onStopAudio" delay="0">
                                              <p:tgtEl>
                                                <p:sldTgt/>
                                              </p:tgtEl>
                                            </p:cond>
                                          </p:endCondLst>
                                        </p:cTn>
                                        <p:tgtEl>
                                          <p:sndTgt r:embed="rId3" name="camera.wav"/>
                                        </p:tgtEl>
                                      </p:cMediaNode>
                                    </p:audio>
                                  </p:subTnLst>
                                </p:cTn>
                              </p:par>
                            </p:childTnLst>
                          </p:cTn>
                        </p:par>
                      </p:childTnLst>
                    </p:cTn>
                  </p:par>
                  <p:par>
                    <p:cTn id="95" fill="hold" nodeType="clickPar">
                      <p:stCondLst>
                        <p:cond delay="indefinite"/>
                      </p:stCondLst>
                      <p:childTnLst>
                        <p:par>
                          <p:cTn id="96" fill="hold" nodeType="withGroup">
                            <p:stCondLst>
                              <p:cond delay="0"/>
                            </p:stCondLst>
                            <p:childTnLst>
                              <p:par>
                                <p:cTn id="97" presetID="2" presetClass="entr" presetSubtype="4" fill="hold" nodeType="clickEffect">
                                  <p:stCondLst>
                                    <p:cond delay="0"/>
                                  </p:stCondLst>
                                  <p:childTnLst>
                                    <p:set>
                                      <p:cBhvr>
                                        <p:cTn id="98" dur="1" fill="hold">
                                          <p:stCondLst>
                                            <p:cond delay="0"/>
                                          </p:stCondLst>
                                        </p:cTn>
                                        <p:tgtEl>
                                          <p:spTgt spid="438274">
                                            <p:txEl>
                                              <p:pRg st="4" end="4"/>
                                            </p:txEl>
                                          </p:spTgt>
                                        </p:tgtEl>
                                        <p:attrNameLst>
                                          <p:attrName>style.visibility</p:attrName>
                                        </p:attrNameLst>
                                      </p:cBhvr>
                                      <p:to>
                                        <p:strVal val="visible"/>
                                      </p:to>
                                    </p:set>
                                    <p:anim calcmode="lin" valueType="num">
                                      <p:cBhvr additive="base">
                                        <p:cTn id="99" dur="500" fill="hold"/>
                                        <p:tgtEl>
                                          <p:spTgt spid="438274">
                                            <p:txEl>
                                              <p:pRg st="4" end="4"/>
                                            </p:txEl>
                                          </p:spTgt>
                                        </p:tgtEl>
                                        <p:attrNameLst>
                                          <p:attrName>ppt_x</p:attrName>
                                        </p:attrNameLst>
                                      </p:cBhvr>
                                      <p:tavLst>
                                        <p:tav tm="0">
                                          <p:val>
                                            <p:strVal val="#ppt_x"/>
                                          </p:val>
                                        </p:tav>
                                        <p:tav tm="100000">
                                          <p:val>
                                            <p:strVal val="#ppt_x"/>
                                          </p:val>
                                        </p:tav>
                                      </p:tavLst>
                                    </p:anim>
                                    <p:anim calcmode="lin" valueType="num">
                                      <p:cBhvr additive="base">
                                        <p:cTn id="100" dur="500" fill="hold"/>
                                        <p:tgtEl>
                                          <p:spTgt spid="438274">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97"/>
                                            </p:cond>
                                          </p:stCondLst>
                                          <p:endCondLst>
                                            <p:cond evt="onStopAudio" delay="0">
                                              <p:tgtEl>
                                                <p:sldTgt/>
                                              </p:tgtEl>
                                            </p:cond>
                                          </p:endCondLst>
                                        </p:cTn>
                                        <p:tgtEl>
                                          <p:sndTgt r:embed="rId4" name="arrow.wav"/>
                                        </p:tgtEl>
                                      </p:cMediaNode>
                                    </p:audio>
                                  </p:subTnLst>
                                </p:cTn>
                              </p:par>
                            </p:childTnLst>
                          </p:cTn>
                        </p:par>
                      </p:childTnLst>
                    </p:cTn>
                  </p:par>
                  <p:par>
                    <p:cTn id="101" fill="hold" nodeType="clickPar">
                      <p:stCondLst>
                        <p:cond delay="indefinite"/>
                      </p:stCondLst>
                      <p:childTnLst>
                        <p:par>
                          <p:cTn id="102" fill="hold" nodeType="withGroup">
                            <p:stCondLst>
                              <p:cond delay="0"/>
                            </p:stCondLst>
                            <p:childTnLst>
                              <p:par>
                                <p:cTn id="103" presetID="53" presetClass="entr" presetSubtype="16" fill="hold" nodeType="clickEffect">
                                  <p:stCondLst>
                                    <p:cond delay="0"/>
                                  </p:stCondLst>
                                  <p:childTnLst>
                                    <p:set>
                                      <p:cBhvr>
                                        <p:cTn id="104" dur="1" fill="hold">
                                          <p:stCondLst>
                                            <p:cond delay="0"/>
                                          </p:stCondLst>
                                        </p:cTn>
                                        <p:tgtEl>
                                          <p:spTgt spid="9"/>
                                        </p:tgtEl>
                                        <p:attrNameLst>
                                          <p:attrName>style.visibility</p:attrName>
                                        </p:attrNameLst>
                                      </p:cBhvr>
                                      <p:to>
                                        <p:strVal val="visible"/>
                                      </p:to>
                                    </p:set>
                                    <p:anim calcmode="lin" valueType="num">
                                      <p:cBhvr>
                                        <p:cTn id="105" dur="500" fill="hold"/>
                                        <p:tgtEl>
                                          <p:spTgt spid="9"/>
                                        </p:tgtEl>
                                        <p:attrNameLst>
                                          <p:attrName>ppt_w</p:attrName>
                                        </p:attrNameLst>
                                      </p:cBhvr>
                                      <p:tavLst>
                                        <p:tav tm="0">
                                          <p:val>
                                            <p:fltVal val="0"/>
                                          </p:val>
                                        </p:tav>
                                        <p:tav tm="100000">
                                          <p:val>
                                            <p:strVal val="#ppt_w"/>
                                          </p:val>
                                        </p:tav>
                                      </p:tavLst>
                                    </p:anim>
                                    <p:anim calcmode="lin" valueType="num">
                                      <p:cBhvr>
                                        <p:cTn id="106" dur="500" fill="hold"/>
                                        <p:tgtEl>
                                          <p:spTgt spid="9"/>
                                        </p:tgtEl>
                                        <p:attrNameLst>
                                          <p:attrName>ppt_h</p:attrName>
                                        </p:attrNameLst>
                                      </p:cBhvr>
                                      <p:tavLst>
                                        <p:tav tm="0">
                                          <p:val>
                                            <p:fltVal val="0"/>
                                          </p:val>
                                        </p:tav>
                                        <p:tav tm="100000">
                                          <p:val>
                                            <p:strVal val="#ppt_h"/>
                                          </p:val>
                                        </p:tav>
                                      </p:tavLst>
                                    </p:anim>
                                    <p:animEffect transition="in" filter="fade">
                                      <p:cBhvr>
                                        <p:cTn id="107" dur="500"/>
                                        <p:tgtEl>
                                          <p:spTgt spid="9"/>
                                        </p:tgtEl>
                                      </p:cBhvr>
                                    </p:animEffect>
                                  </p:childTnLst>
                                  <p:subTnLst>
                                    <p:audio>
                                      <p:cMediaNode>
                                        <p:cTn display="0" masterRel="sameClick">
                                          <p:stCondLst>
                                            <p:cond evt="begin" delay="0">
                                              <p:tn val="103"/>
                                            </p:cond>
                                          </p:stCondLst>
                                          <p:endCondLst>
                                            <p:cond evt="onStopAudio" delay="0">
                                              <p:tgtEl>
                                                <p:sldTgt/>
                                              </p:tgtEl>
                                            </p:cond>
                                          </p:endCondLst>
                                        </p:cTn>
                                        <p:tgtEl>
                                          <p:sndTgt r:embed="rId4" name="arrow.wav"/>
                                        </p:tgtEl>
                                      </p:cMediaNode>
                                    </p:audio>
                                  </p:subTnLst>
                                </p:cTn>
                              </p:par>
                            </p:childTnLst>
                          </p:cTn>
                        </p:par>
                      </p:childTnLst>
                    </p:cTn>
                  </p:par>
                  <p:par>
                    <p:cTn id="108" fill="hold" nodeType="clickPar">
                      <p:stCondLst>
                        <p:cond delay="indefinite"/>
                      </p:stCondLst>
                      <p:childTnLst>
                        <p:par>
                          <p:cTn id="109" fill="hold" nodeType="withGroup">
                            <p:stCondLst>
                              <p:cond delay="0"/>
                            </p:stCondLst>
                            <p:childTnLst>
                              <p:par>
                                <p:cTn id="110" presetID="2" presetClass="entr" presetSubtype="4" fill="hold" nodeType="clickEffect">
                                  <p:stCondLst>
                                    <p:cond delay="0"/>
                                  </p:stCondLst>
                                  <p:childTnLst>
                                    <p:set>
                                      <p:cBhvr>
                                        <p:cTn id="111" dur="1" fill="hold">
                                          <p:stCondLst>
                                            <p:cond delay="0"/>
                                          </p:stCondLst>
                                        </p:cTn>
                                        <p:tgtEl>
                                          <p:spTgt spid="438274">
                                            <p:txEl>
                                              <p:pRg st="6" end="6"/>
                                            </p:txEl>
                                          </p:spTgt>
                                        </p:tgtEl>
                                        <p:attrNameLst>
                                          <p:attrName>style.visibility</p:attrName>
                                        </p:attrNameLst>
                                      </p:cBhvr>
                                      <p:to>
                                        <p:strVal val="visible"/>
                                      </p:to>
                                    </p:set>
                                    <p:anim calcmode="lin" valueType="num">
                                      <p:cBhvr additive="base">
                                        <p:cTn id="112" dur="500" fill="hold"/>
                                        <p:tgtEl>
                                          <p:spTgt spid="438274">
                                            <p:txEl>
                                              <p:pRg st="6" end="6"/>
                                            </p:txEl>
                                          </p:spTgt>
                                        </p:tgtEl>
                                        <p:attrNameLst>
                                          <p:attrName>ppt_x</p:attrName>
                                        </p:attrNameLst>
                                      </p:cBhvr>
                                      <p:tavLst>
                                        <p:tav tm="0">
                                          <p:val>
                                            <p:strVal val="#ppt_x"/>
                                          </p:val>
                                        </p:tav>
                                        <p:tav tm="100000">
                                          <p:val>
                                            <p:strVal val="#ppt_x"/>
                                          </p:val>
                                        </p:tav>
                                      </p:tavLst>
                                    </p:anim>
                                    <p:anim calcmode="lin" valueType="num">
                                      <p:cBhvr additive="base">
                                        <p:cTn id="113" dur="500" fill="hold"/>
                                        <p:tgtEl>
                                          <p:spTgt spid="438274">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0"/>
                                            </p:cond>
                                          </p:stCondLst>
                                          <p:endCondLst>
                                            <p:cond evt="onStopAudio" delay="0">
                                              <p:tgtEl>
                                                <p:sldTgt/>
                                              </p:tgtEl>
                                            </p:cond>
                                          </p:endCondLst>
                                        </p:cTn>
                                        <p:tgtEl>
                                          <p:sndTgt r:embed="rId4" name="arrow.wav"/>
                                        </p:tgtEl>
                                      </p:cMediaNode>
                                    </p:audio>
                                  </p:subTnLst>
                                </p:cTn>
                              </p:par>
                              <p:par>
                                <p:cTn id="114" presetID="53" presetClass="entr" presetSubtype="0" fill="hold" grpId="0" nodeType="withEffect">
                                  <p:stCondLst>
                                    <p:cond delay="0"/>
                                  </p:stCondLst>
                                  <p:childTnLst>
                                    <p:set>
                                      <p:cBhvr>
                                        <p:cTn id="115" dur="1" fill="hold">
                                          <p:stCondLst>
                                            <p:cond delay="0"/>
                                          </p:stCondLst>
                                        </p:cTn>
                                        <p:tgtEl>
                                          <p:spTgt spid="438317"/>
                                        </p:tgtEl>
                                        <p:attrNameLst>
                                          <p:attrName>style.visibility</p:attrName>
                                        </p:attrNameLst>
                                      </p:cBhvr>
                                      <p:to>
                                        <p:strVal val="visible"/>
                                      </p:to>
                                    </p:set>
                                    <p:anim calcmode="lin" valueType="num">
                                      <p:cBhvr>
                                        <p:cTn id="116" dur="500" fill="hold"/>
                                        <p:tgtEl>
                                          <p:spTgt spid="438317"/>
                                        </p:tgtEl>
                                        <p:attrNameLst>
                                          <p:attrName>ppt_w</p:attrName>
                                        </p:attrNameLst>
                                      </p:cBhvr>
                                      <p:tavLst>
                                        <p:tav tm="0">
                                          <p:val>
                                            <p:fltVal val="0"/>
                                          </p:val>
                                        </p:tav>
                                        <p:tav tm="100000">
                                          <p:val>
                                            <p:strVal val="#ppt_w"/>
                                          </p:val>
                                        </p:tav>
                                      </p:tavLst>
                                    </p:anim>
                                    <p:anim calcmode="lin" valueType="num">
                                      <p:cBhvr>
                                        <p:cTn id="117" dur="500" fill="hold"/>
                                        <p:tgtEl>
                                          <p:spTgt spid="438317"/>
                                        </p:tgtEl>
                                        <p:attrNameLst>
                                          <p:attrName>ppt_h</p:attrName>
                                        </p:attrNameLst>
                                      </p:cBhvr>
                                      <p:tavLst>
                                        <p:tav tm="0">
                                          <p:val>
                                            <p:fltVal val="0"/>
                                          </p:val>
                                        </p:tav>
                                        <p:tav tm="100000">
                                          <p:val>
                                            <p:strVal val="#ppt_h"/>
                                          </p:val>
                                        </p:tav>
                                      </p:tavLst>
                                    </p:anim>
                                    <p:animEffect transition="in" filter="fade">
                                      <p:cBhvr>
                                        <p:cTn id="118" dur="500"/>
                                        <p:tgtEl>
                                          <p:spTgt spid="438317"/>
                                        </p:tgtEl>
                                      </p:cBhvr>
                                    </p:animEffect>
                                  </p:childTnLst>
                                </p:cTn>
                              </p:par>
                            </p:childTnLst>
                          </p:cTn>
                        </p:par>
                      </p:childTnLst>
                    </p:cTn>
                  </p:par>
                  <p:par>
                    <p:cTn id="119" fill="hold" nodeType="clickPar">
                      <p:stCondLst>
                        <p:cond delay="indefinite"/>
                      </p:stCondLst>
                      <p:childTnLst>
                        <p:par>
                          <p:cTn id="120" fill="hold" nodeType="withGroup">
                            <p:stCondLst>
                              <p:cond delay="0"/>
                            </p:stCondLst>
                            <p:childTnLst>
                              <p:par>
                                <p:cTn id="121" presetID="2" presetClass="entr" presetSubtype="4" fill="hold" nodeType="clickEffect">
                                  <p:stCondLst>
                                    <p:cond delay="0"/>
                                  </p:stCondLst>
                                  <p:childTnLst>
                                    <p:set>
                                      <p:cBhvr>
                                        <p:cTn id="122" dur="1" fill="hold">
                                          <p:stCondLst>
                                            <p:cond delay="0"/>
                                          </p:stCondLst>
                                        </p:cTn>
                                        <p:tgtEl>
                                          <p:spTgt spid="438274">
                                            <p:txEl>
                                              <p:pRg st="7" end="7"/>
                                            </p:txEl>
                                          </p:spTgt>
                                        </p:tgtEl>
                                        <p:attrNameLst>
                                          <p:attrName>style.visibility</p:attrName>
                                        </p:attrNameLst>
                                      </p:cBhvr>
                                      <p:to>
                                        <p:strVal val="visible"/>
                                      </p:to>
                                    </p:set>
                                    <p:anim calcmode="lin" valueType="num">
                                      <p:cBhvr additive="base">
                                        <p:cTn id="123" dur="500" fill="hold"/>
                                        <p:tgtEl>
                                          <p:spTgt spid="438274">
                                            <p:txEl>
                                              <p:pRg st="7" end="7"/>
                                            </p:txEl>
                                          </p:spTgt>
                                        </p:tgtEl>
                                        <p:attrNameLst>
                                          <p:attrName>ppt_x</p:attrName>
                                        </p:attrNameLst>
                                      </p:cBhvr>
                                      <p:tavLst>
                                        <p:tav tm="0">
                                          <p:val>
                                            <p:strVal val="#ppt_x"/>
                                          </p:val>
                                        </p:tav>
                                        <p:tav tm="100000">
                                          <p:val>
                                            <p:strVal val="#ppt_x"/>
                                          </p:val>
                                        </p:tav>
                                      </p:tavLst>
                                    </p:anim>
                                    <p:anim calcmode="lin" valueType="num">
                                      <p:cBhvr additive="base">
                                        <p:cTn id="124" dur="500" fill="hold"/>
                                        <p:tgtEl>
                                          <p:spTgt spid="438274">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21"/>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8276" grpId="0" animBg="1"/>
      <p:bldP spid="438276" grpId="1" animBg="1"/>
      <p:bldP spid="438280" grpId="0" animBg="1"/>
      <p:bldP spid="438280" grpId="1" animBg="1"/>
      <p:bldP spid="43831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ChangeArrowheads="1"/>
          </p:cNvSpPr>
          <p:nvPr/>
        </p:nvSpPr>
        <p:spPr bwMode="auto">
          <a:xfrm>
            <a:off x="685800" y="1549400"/>
            <a:ext cx="7772400" cy="1108075"/>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n-US" altLang="en-US" sz="2400" i="1">
                <a:solidFill>
                  <a:srgbClr val="333399"/>
                </a:solidFill>
              </a:rPr>
              <a:t>Sketching and interpreting force – distance graphs </a:t>
            </a:r>
            <a:r>
              <a:rPr lang="en-US" altLang="en-US" sz="2000">
                <a:latin typeface="Courier New" pitchFamily="49" charset="0"/>
              </a:rPr>
              <a:t>	</a:t>
            </a:r>
          </a:p>
        </p:txBody>
      </p:sp>
      <p:sp>
        <p:nvSpPr>
          <p:cNvPr id="19459" name="Rectangle 3"/>
          <p:cNvSpPr>
            <a:spLocks noGrp="1" noChangeArrowheads="1"/>
          </p:cNvSpPr>
          <p:nvPr>
            <p:ph type="ctrTitle"/>
          </p:nvPr>
        </p:nvSpPr>
        <p:spPr>
          <a:xfrm>
            <a:off x="685800" y="533400"/>
            <a:ext cx="7772400" cy="896938"/>
          </a:xfrm>
          <a:noFill/>
        </p:spPr>
        <p:txBody>
          <a:bodyPr/>
          <a:lstStyle/>
          <a:p>
            <a:pPr algn="l" eaLnBrk="1" hangingPunct="1"/>
            <a:r>
              <a:rPr lang="en-US" altLang="en-US" sz="2800" b="1" smtClean="0">
                <a:solidFill>
                  <a:srgbClr val="000000"/>
                </a:solidFill>
              </a:rPr>
              <a:t>Topic 2: Mechanics</a:t>
            </a:r>
            <a:br>
              <a:rPr lang="en-US" altLang="en-US" sz="2800" b="1" smtClean="0">
                <a:solidFill>
                  <a:srgbClr val="000000"/>
                </a:solidFill>
              </a:rPr>
            </a:br>
            <a:r>
              <a:rPr lang="en-US" altLang="en-US" sz="2800" smtClean="0">
                <a:solidFill>
                  <a:srgbClr val="000000"/>
                </a:solidFill>
              </a:rPr>
              <a:t>2.3 – Work, energy, and power</a:t>
            </a:r>
            <a:endParaRPr lang="en-US" altLang="en-US" sz="2400" smtClean="0">
              <a:solidFill>
                <a:schemeClr val="tx1"/>
              </a:solidFill>
              <a:latin typeface="Courier New" pitchFamily="49" charset="0"/>
            </a:endParaRPr>
          </a:p>
        </p:txBody>
      </p:sp>
      <p:sp>
        <p:nvSpPr>
          <p:cNvPr id="440365" name="Rectangle 45"/>
          <p:cNvSpPr>
            <a:spLocks noChangeArrowheads="1"/>
          </p:cNvSpPr>
          <p:nvPr/>
        </p:nvSpPr>
        <p:spPr bwMode="auto">
          <a:xfrm>
            <a:off x="674688" y="2551113"/>
            <a:ext cx="7781925" cy="4214812"/>
          </a:xfrm>
          <a:prstGeom prst="rect">
            <a:avLst/>
          </a:prstGeom>
          <a:solidFill>
            <a:srgbClr val="FFFFCC"/>
          </a:solidFill>
          <a:ln>
            <a:noFill/>
          </a:ln>
          <a:effectLst/>
          <a:extLst/>
        </p:spPr>
        <p:txBody>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spcBef>
                <a:spcPct val="20000"/>
              </a:spcBef>
              <a:defRPr/>
            </a:pPr>
            <a:r>
              <a:rPr lang="en-US" altLang="en-US" sz="2400" dirty="0" smtClean="0">
                <a:latin typeface="+mn-lt"/>
                <a:sym typeface="Symbol" pitchFamily="18" charset="2"/>
              </a:rPr>
              <a:t>EXAMPLE: A force vs. displacement plot for a spring is shown. Find the value of the spring constant, and find the spring force if the displacement is -65 mm.</a:t>
            </a:r>
          </a:p>
          <a:p>
            <a:pPr eaLnBrk="1" hangingPunct="1">
              <a:spcBef>
                <a:spcPct val="20000"/>
              </a:spcBef>
              <a:defRPr/>
            </a:pPr>
            <a:r>
              <a:rPr lang="en-US" altLang="en-US" sz="2400" dirty="0" smtClean="0">
                <a:latin typeface="+mn-lt"/>
              </a:rPr>
              <a:t>SOLUTION:</a:t>
            </a:r>
          </a:p>
          <a:p>
            <a:pPr eaLnBrk="1" hangingPunct="1">
              <a:spcBef>
                <a:spcPct val="20000"/>
              </a:spcBef>
              <a:buFont typeface="Symbol" pitchFamily="18" charset="2"/>
              <a:buChar char="·"/>
              <a:defRPr/>
            </a:pPr>
            <a:r>
              <a:rPr lang="en-US" altLang="en-US" sz="2400" dirty="0" smtClean="0">
                <a:latin typeface="+mn-lt"/>
                <a:cs typeface="Courier New" pitchFamily="49" charset="0"/>
              </a:rPr>
              <a:t>Pick </a:t>
            </a:r>
            <a:r>
              <a:rPr lang="en-US" altLang="en-US" sz="2400" dirty="0" smtClean="0">
                <a:latin typeface="+mn-lt"/>
                <a:cs typeface="Courier New" pitchFamily="49" charset="0"/>
              </a:rPr>
              <a:t>any </a:t>
            </a:r>
            <a:r>
              <a:rPr lang="en-US" altLang="en-US" sz="2400" dirty="0" smtClean="0">
                <a:latin typeface="+mn-lt"/>
                <a:cs typeface="Courier New" pitchFamily="49" charset="0"/>
              </a:rPr>
              <a:t>convenient </a:t>
            </a:r>
            <a:r>
              <a:rPr lang="en-US" altLang="en-US" sz="2400" dirty="0" smtClean="0">
                <a:latin typeface="+mn-lt"/>
                <a:cs typeface="Courier New" pitchFamily="49" charset="0"/>
              </a:rPr>
              <a:t>point. </a:t>
            </a:r>
          </a:p>
          <a:p>
            <a:pPr eaLnBrk="1" hangingPunct="1">
              <a:spcBef>
                <a:spcPct val="20000"/>
              </a:spcBef>
              <a:buFont typeface="Symbol" pitchFamily="18" charset="2"/>
              <a:buChar char="·"/>
              <a:defRPr/>
            </a:pPr>
            <a:r>
              <a:rPr lang="en-US" altLang="en-US" sz="2400" dirty="0" smtClean="0">
                <a:latin typeface="+mn-lt"/>
                <a:cs typeface="Courier New" pitchFamily="49" charset="0"/>
              </a:rPr>
              <a:t>For this point </a:t>
            </a:r>
            <a:r>
              <a:rPr lang="en-US" altLang="en-US" sz="2400" i="1" dirty="0" smtClean="0">
                <a:latin typeface="+mn-lt"/>
                <a:cs typeface="Courier New" pitchFamily="49" charset="0"/>
              </a:rPr>
              <a:t>F</a:t>
            </a:r>
            <a:r>
              <a:rPr lang="en-US" altLang="en-US" sz="2400" dirty="0" smtClean="0">
                <a:latin typeface="+mn-lt"/>
                <a:cs typeface="Courier New" pitchFamily="49" charset="0"/>
              </a:rPr>
              <a:t> = -15 </a:t>
            </a:r>
            <a:r>
              <a:rPr lang="en-US" altLang="en-US" sz="2400" dirty="0" smtClean="0">
                <a:latin typeface="+mn-lt"/>
                <a:cs typeface="Courier New" pitchFamily="49" charset="0"/>
              </a:rPr>
              <a:t>N </a:t>
            </a:r>
            <a:r>
              <a:rPr lang="en-US" altLang="en-US" sz="2400" dirty="0" smtClean="0">
                <a:latin typeface="+mn-lt"/>
                <a:cs typeface="Courier New" pitchFamily="49" charset="0"/>
              </a:rPr>
              <a:t>and                                                                     </a:t>
            </a:r>
            <a:r>
              <a:rPr lang="en-US" altLang="en-US" sz="2400" i="1" dirty="0" smtClean="0">
                <a:latin typeface="+mn-lt"/>
                <a:cs typeface="Courier New" pitchFamily="49" charset="0"/>
              </a:rPr>
              <a:t>s</a:t>
            </a:r>
            <a:r>
              <a:rPr lang="en-US" altLang="en-US" sz="2400" dirty="0" smtClean="0">
                <a:latin typeface="+mn-lt"/>
                <a:cs typeface="Courier New" pitchFamily="49" charset="0"/>
              </a:rPr>
              <a:t> = 30 mm = 0.030 m so that</a:t>
            </a:r>
          </a:p>
          <a:p>
            <a:pPr eaLnBrk="1" hangingPunct="1">
              <a:spcBef>
                <a:spcPct val="20000"/>
              </a:spcBef>
              <a:defRPr/>
            </a:pPr>
            <a:r>
              <a:rPr lang="en-US" altLang="en-US" sz="2400" i="1" dirty="0" smtClean="0">
                <a:latin typeface="+mn-lt"/>
                <a:cs typeface="Courier New" pitchFamily="49" charset="0"/>
              </a:rPr>
              <a:t>         F</a:t>
            </a:r>
            <a:r>
              <a:rPr lang="en-US" altLang="en-US" sz="2400" dirty="0" smtClean="0">
                <a:latin typeface="+mn-lt"/>
                <a:cs typeface="Courier New" pitchFamily="49" charset="0"/>
              </a:rPr>
              <a:t> = </a:t>
            </a:r>
            <a:r>
              <a:rPr lang="en-US" altLang="en-US" sz="2400" i="1" dirty="0" smtClean="0">
                <a:latin typeface="+mn-lt"/>
                <a:cs typeface="Courier New" pitchFamily="49" charset="0"/>
                <a:sym typeface="Symbol" pitchFamily="18" charset="2"/>
              </a:rPr>
              <a:t>-</a:t>
            </a:r>
            <a:r>
              <a:rPr lang="en-US" altLang="en-US" sz="2400" i="1" dirty="0" err="1" smtClean="0">
                <a:latin typeface="+mn-lt"/>
                <a:cs typeface="Courier New" pitchFamily="49" charset="0"/>
                <a:sym typeface="Symbol" pitchFamily="18" charset="2"/>
              </a:rPr>
              <a:t>ks</a:t>
            </a:r>
            <a:r>
              <a:rPr lang="en-US" altLang="en-US" sz="2400" dirty="0" smtClean="0">
                <a:latin typeface="+mn-lt"/>
                <a:cs typeface="Courier New" pitchFamily="49" charset="0"/>
                <a:sym typeface="Symbol" pitchFamily="18" charset="2"/>
              </a:rPr>
              <a:t> or -15 = -</a:t>
            </a:r>
            <a:r>
              <a:rPr lang="en-US" altLang="en-US" sz="2400" i="1" dirty="0" smtClean="0">
                <a:latin typeface="+mn-lt"/>
                <a:cs typeface="Courier New" pitchFamily="49" charset="0"/>
                <a:sym typeface="Symbol" pitchFamily="18" charset="2"/>
              </a:rPr>
              <a:t>k</a:t>
            </a:r>
            <a:r>
              <a:rPr lang="en-US" altLang="en-US" sz="2400" dirty="0" smtClean="0">
                <a:latin typeface="+mn-lt"/>
                <a:cs typeface="Courier New" pitchFamily="49" charset="0"/>
                <a:sym typeface="Symbol" pitchFamily="18" charset="2"/>
              </a:rPr>
              <a:t>(0.030) </a:t>
            </a:r>
          </a:p>
          <a:p>
            <a:pPr eaLnBrk="1" hangingPunct="1">
              <a:spcBef>
                <a:spcPct val="20000"/>
              </a:spcBef>
              <a:defRPr/>
            </a:pPr>
            <a:r>
              <a:rPr lang="en-US" altLang="en-US" sz="2400" i="1" dirty="0" smtClean="0">
                <a:latin typeface="+mn-lt"/>
                <a:cs typeface="Courier New" pitchFamily="49" charset="0"/>
                <a:sym typeface="Symbol" pitchFamily="18" charset="2"/>
              </a:rPr>
              <a:t>                 k</a:t>
            </a:r>
            <a:r>
              <a:rPr lang="en-US" altLang="en-US" sz="2400" dirty="0" smtClean="0">
                <a:latin typeface="+mn-lt"/>
                <a:cs typeface="Courier New" pitchFamily="49" charset="0"/>
                <a:sym typeface="Symbol" pitchFamily="18" charset="2"/>
              </a:rPr>
              <a:t> = 500 </a:t>
            </a:r>
            <a:r>
              <a:rPr lang="en-US" altLang="en-US" sz="2400" dirty="0" smtClean="0">
                <a:latin typeface="+mn-lt"/>
                <a:cs typeface="Courier New" pitchFamily="49" charset="0"/>
                <a:sym typeface="Symbol" pitchFamily="18" charset="2"/>
              </a:rPr>
              <a:t>N</a:t>
            </a:r>
            <a:r>
              <a:rPr lang="en-US" altLang="en-US" sz="2400" baseline="-25000" dirty="0" smtClean="0">
                <a:latin typeface="+mn-lt"/>
                <a:cs typeface="Courier New" pitchFamily="49" charset="0"/>
                <a:sym typeface="Symbol" pitchFamily="18" charset="2"/>
              </a:rPr>
              <a:t> </a:t>
            </a:r>
            <a:r>
              <a:rPr lang="en-US" altLang="en-US" sz="2400" dirty="0" smtClean="0">
                <a:latin typeface="+mn-lt"/>
                <a:cs typeface="Courier New" pitchFamily="49" charset="0"/>
                <a:sym typeface="Symbol" pitchFamily="18" charset="2"/>
              </a:rPr>
              <a:t>m</a:t>
            </a:r>
            <a:r>
              <a:rPr lang="en-US" altLang="en-US" sz="2400" baseline="30000" dirty="0" smtClean="0">
                <a:latin typeface="+mn-lt"/>
                <a:cs typeface="Courier New" pitchFamily="49" charset="0"/>
                <a:sym typeface="Symbol" pitchFamily="18" charset="2"/>
              </a:rPr>
              <a:t>-1</a:t>
            </a:r>
            <a:r>
              <a:rPr lang="en-US" altLang="en-US" sz="2400" dirty="0" smtClean="0">
                <a:latin typeface="+mn-lt"/>
                <a:cs typeface="Courier New" pitchFamily="49" charset="0"/>
                <a:sym typeface="Symbol" pitchFamily="18" charset="2"/>
              </a:rPr>
              <a:t>.</a:t>
            </a:r>
            <a:endParaRPr lang="en-US" altLang="en-US" sz="2400" dirty="0" smtClean="0">
              <a:latin typeface="+mn-lt"/>
              <a:cs typeface="Courier New" pitchFamily="49" charset="0"/>
            </a:endParaRPr>
          </a:p>
          <a:p>
            <a:pPr eaLnBrk="1" hangingPunct="1">
              <a:spcBef>
                <a:spcPct val="20000"/>
              </a:spcBef>
              <a:buFont typeface="Symbol" pitchFamily="18" charset="2"/>
              <a:buChar char="·"/>
              <a:defRPr/>
            </a:pPr>
            <a:r>
              <a:rPr lang="en-US" altLang="en-US" sz="2400" i="1" dirty="0" smtClean="0">
                <a:latin typeface="+mn-lt"/>
                <a:cs typeface="Courier New" pitchFamily="49" charset="0"/>
              </a:rPr>
              <a:t>F</a:t>
            </a:r>
            <a:r>
              <a:rPr lang="en-US" altLang="en-US" sz="2400" dirty="0" smtClean="0">
                <a:latin typeface="+mn-lt"/>
                <a:cs typeface="Courier New" pitchFamily="49" charset="0"/>
              </a:rPr>
              <a:t> = </a:t>
            </a:r>
            <a:r>
              <a:rPr lang="en-US" altLang="en-US" sz="2400" i="1" dirty="0" smtClean="0">
                <a:latin typeface="+mn-lt"/>
                <a:cs typeface="Courier New" pitchFamily="49" charset="0"/>
                <a:sym typeface="Symbol" pitchFamily="18" charset="2"/>
              </a:rPr>
              <a:t>-</a:t>
            </a:r>
            <a:r>
              <a:rPr lang="en-US" altLang="en-US" sz="2400" i="1" dirty="0" err="1" smtClean="0">
                <a:latin typeface="+mn-lt"/>
                <a:cs typeface="Courier New" pitchFamily="49" charset="0"/>
                <a:sym typeface="Symbol" pitchFamily="18" charset="2"/>
              </a:rPr>
              <a:t>ks</a:t>
            </a:r>
            <a:r>
              <a:rPr lang="en-US" altLang="en-US" sz="2400" i="1" dirty="0" smtClean="0">
                <a:latin typeface="+mn-lt"/>
                <a:cs typeface="Courier New" pitchFamily="49" charset="0"/>
                <a:sym typeface="Symbol" pitchFamily="18" charset="2"/>
              </a:rPr>
              <a:t> </a:t>
            </a:r>
            <a:r>
              <a:rPr lang="en-US" altLang="en-US" sz="2400" dirty="0" smtClean="0">
                <a:latin typeface="+mn-lt"/>
                <a:cs typeface="Courier New" pitchFamily="49" charset="0"/>
                <a:sym typeface="Symbol" pitchFamily="18" charset="2"/>
              </a:rPr>
              <a:t>= -(500)(-6510</a:t>
            </a:r>
            <a:r>
              <a:rPr lang="en-US" altLang="en-US" sz="2400" baseline="30000" dirty="0" smtClean="0">
                <a:latin typeface="+mn-lt"/>
                <a:cs typeface="Courier New" pitchFamily="49" charset="0"/>
                <a:sym typeface="Symbol" pitchFamily="18" charset="2"/>
              </a:rPr>
              <a:t>-3</a:t>
            </a:r>
            <a:r>
              <a:rPr lang="en-US" altLang="en-US" sz="2400" dirty="0" smtClean="0">
                <a:latin typeface="+mn-lt"/>
                <a:cs typeface="Courier New" pitchFamily="49" charset="0"/>
                <a:sym typeface="Symbol" pitchFamily="18" charset="2"/>
              </a:rPr>
              <a:t>) = +32.5 n.</a:t>
            </a:r>
          </a:p>
        </p:txBody>
      </p:sp>
      <p:grpSp>
        <p:nvGrpSpPr>
          <p:cNvPr id="2" name="Group 46"/>
          <p:cNvGrpSpPr>
            <a:grpSpLocks/>
          </p:cNvGrpSpPr>
          <p:nvPr/>
        </p:nvGrpSpPr>
        <p:grpSpPr bwMode="auto">
          <a:xfrm>
            <a:off x="5453063" y="4083050"/>
            <a:ext cx="2659062" cy="1773238"/>
            <a:chOff x="3648" y="1295"/>
            <a:chExt cx="1152" cy="768"/>
          </a:xfrm>
        </p:grpSpPr>
        <p:sp>
          <p:nvSpPr>
            <p:cNvPr id="19482" name="Rectangle 47"/>
            <p:cNvSpPr>
              <a:spLocks noChangeArrowheads="1"/>
            </p:cNvSpPr>
            <p:nvPr/>
          </p:nvSpPr>
          <p:spPr bwMode="auto">
            <a:xfrm>
              <a:off x="3648" y="1295"/>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19483" name="Rectangle 48"/>
            <p:cNvSpPr>
              <a:spLocks noChangeArrowheads="1"/>
            </p:cNvSpPr>
            <p:nvPr/>
          </p:nvSpPr>
          <p:spPr bwMode="auto">
            <a:xfrm>
              <a:off x="3792" y="1295"/>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19484" name="Rectangle 49"/>
            <p:cNvSpPr>
              <a:spLocks noChangeArrowheads="1"/>
            </p:cNvSpPr>
            <p:nvPr/>
          </p:nvSpPr>
          <p:spPr bwMode="auto">
            <a:xfrm>
              <a:off x="3936" y="1295"/>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19485" name="Rectangle 50"/>
            <p:cNvSpPr>
              <a:spLocks noChangeArrowheads="1"/>
            </p:cNvSpPr>
            <p:nvPr/>
          </p:nvSpPr>
          <p:spPr bwMode="auto">
            <a:xfrm>
              <a:off x="4080" y="1295"/>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19486" name="Rectangle 51"/>
            <p:cNvSpPr>
              <a:spLocks noChangeArrowheads="1"/>
            </p:cNvSpPr>
            <p:nvPr/>
          </p:nvSpPr>
          <p:spPr bwMode="auto">
            <a:xfrm>
              <a:off x="4224" y="1295"/>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19487" name="Rectangle 52"/>
            <p:cNvSpPr>
              <a:spLocks noChangeArrowheads="1"/>
            </p:cNvSpPr>
            <p:nvPr/>
          </p:nvSpPr>
          <p:spPr bwMode="auto">
            <a:xfrm>
              <a:off x="4368" y="1295"/>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19488" name="Rectangle 53"/>
            <p:cNvSpPr>
              <a:spLocks noChangeArrowheads="1"/>
            </p:cNvSpPr>
            <p:nvPr/>
          </p:nvSpPr>
          <p:spPr bwMode="auto">
            <a:xfrm>
              <a:off x="4512" y="1295"/>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19489" name="Rectangle 54"/>
            <p:cNvSpPr>
              <a:spLocks noChangeArrowheads="1"/>
            </p:cNvSpPr>
            <p:nvPr/>
          </p:nvSpPr>
          <p:spPr bwMode="auto">
            <a:xfrm>
              <a:off x="4656" y="1295"/>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19490" name="Rectangle 55"/>
            <p:cNvSpPr>
              <a:spLocks noChangeArrowheads="1"/>
            </p:cNvSpPr>
            <p:nvPr/>
          </p:nvSpPr>
          <p:spPr bwMode="auto">
            <a:xfrm>
              <a:off x="3648" y="1391"/>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19491" name="Rectangle 56"/>
            <p:cNvSpPr>
              <a:spLocks noChangeArrowheads="1"/>
            </p:cNvSpPr>
            <p:nvPr/>
          </p:nvSpPr>
          <p:spPr bwMode="auto">
            <a:xfrm>
              <a:off x="3792" y="1391"/>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19492" name="Rectangle 57"/>
            <p:cNvSpPr>
              <a:spLocks noChangeArrowheads="1"/>
            </p:cNvSpPr>
            <p:nvPr/>
          </p:nvSpPr>
          <p:spPr bwMode="auto">
            <a:xfrm>
              <a:off x="3936" y="1391"/>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19493" name="Rectangle 58"/>
            <p:cNvSpPr>
              <a:spLocks noChangeArrowheads="1"/>
            </p:cNvSpPr>
            <p:nvPr/>
          </p:nvSpPr>
          <p:spPr bwMode="auto">
            <a:xfrm>
              <a:off x="4080" y="1391"/>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19494" name="Rectangle 59"/>
            <p:cNvSpPr>
              <a:spLocks noChangeArrowheads="1"/>
            </p:cNvSpPr>
            <p:nvPr/>
          </p:nvSpPr>
          <p:spPr bwMode="auto">
            <a:xfrm>
              <a:off x="4224" y="1391"/>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19495" name="Rectangle 60"/>
            <p:cNvSpPr>
              <a:spLocks noChangeArrowheads="1"/>
            </p:cNvSpPr>
            <p:nvPr/>
          </p:nvSpPr>
          <p:spPr bwMode="auto">
            <a:xfrm>
              <a:off x="4368" y="1391"/>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19496" name="Rectangle 61"/>
            <p:cNvSpPr>
              <a:spLocks noChangeArrowheads="1"/>
            </p:cNvSpPr>
            <p:nvPr/>
          </p:nvSpPr>
          <p:spPr bwMode="auto">
            <a:xfrm>
              <a:off x="4512" y="1391"/>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19497" name="Rectangle 62"/>
            <p:cNvSpPr>
              <a:spLocks noChangeArrowheads="1"/>
            </p:cNvSpPr>
            <p:nvPr/>
          </p:nvSpPr>
          <p:spPr bwMode="auto">
            <a:xfrm>
              <a:off x="4656" y="1391"/>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19498" name="Rectangle 63"/>
            <p:cNvSpPr>
              <a:spLocks noChangeArrowheads="1"/>
            </p:cNvSpPr>
            <p:nvPr/>
          </p:nvSpPr>
          <p:spPr bwMode="auto">
            <a:xfrm>
              <a:off x="3648" y="1487"/>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19499" name="Rectangle 64"/>
            <p:cNvSpPr>
              <a:spLocks noChangeArrowheads="1"/>
            </p:cNvSpPr>
            <p:nvPr/>
          </p:nvSpPr>
          <p:spPr bwMode="auto">
            <a:xfrm>
              <a:off x="3792" y="1487"/>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19500" name="Rectangle 65"/>
            <p:cNvSpPr>
              <a:spLocks noChangeArrowheads="1"/>
            </p:cNvSpPr>
            <p:nvPr/>
          </p:nvSpPr>
          <p:spPr bwMode="auto">
            <a:xfrm>
              <a:off x="3936" y="1487"/>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19501" name="Rectangle 66"/>
            <p:cNvSpPr>
              <a:spLocks noChangeArrowheads="1"/>
            </p:cNvSpPr>
            <p:nvPr/>
          </p:nvSpPr>
          <p:spPr bwMode="auto">
            <a:xfrm>
              <a:off x="4080" y="1487"/>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19502" name="Rectangle 67"/>
            <p:cNvSpPr>
              <a:spLocks noChangeArrowheads="1"/>
            </p:cNvSpPr>
            <p:nvPr/>
          </p:nvSpPr>
          <p:spPr bwMode="auto">
            <a:xfrm>
              <a:off x="4224" y="1487"/>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19503" name="Rectangle 68"/>
            <p:cNvSpPr>
              <a:spLocks noChangeArrowheads="1"/>
            </p:cNvSpPr>
            <p:nvPr/>
          </p:nvSpPr>
          <p:spPr bwMode="auto">
            <a:xfrm>
              <a:off x="4368" y="1487"/>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19504" name="Rectangle 69"/>
            <p:cNvSpPr>
              <a:spLocks noChangeArrowheads="1"/>
            </p:cNvSpPr>
            <p:nvPr/>
          </p:nvSpPr>
          <p:spPr bwMode="auto">
            <a:xfrm>
              <a:off x="4512" y="1487"/>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19505" name="Rectangle 70"/>
            <p:cNvSpPr>
              <a:spLocks noChangeArrowheads="1"/>
            </p:cNvSpPr>
            <p:nvPr/>
          </p:nvSpPr>
          <p:spPr bwMode="auto">
            <a:xfrm>
              <a:off x="4656" y="1487"/>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19506" name="Rectangle 71"/>
            <p:cNvSpPr>
              <a:spLocks noChangeArrowheads="1"/>
            </p:cNvSpPr>
            <p:nvPr/>
          </p:nvSpPr>
          <p:spPr bwMode="auto">
            <a:xfrm>
              <a:off x="3648" y="1583"/>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19507" name="Rectangle 72"/>
            <p:cNvSpPr>
              <a:spLocks noChangeArrowheads="1"/>
            </p:cNvSpPr>
            <p:nvPr/>
          </p:nvSpPr>
          <p:spPr bwMode="auto">
            <a:xfrm>
              <a:off x="3792" y="1583"/>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19508" name="Rectangle 73"/>
            <p:cNvSpPr>
              <a:spLocks noChangeArrowheads="1"/>
            </p:cNvSpPr>
            <p:nvPr/>
          </p:nvSpPr>
          <p:spPr bwMode="auto">
            <a:xfrm>
              <a:off x="3936" y="1583"/>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19509" name="Rectangle 74"/>
            <p:cNvSpPr>
              <a:spLocks noChangeArrowheads="1"/>
            </p:cNvSpPr>
            <p:nvPr/>
          </p:nvSpPr>
          <p:spPr bwMode="auto">
            <a:xfrm>
              <a:off x="4080" y="1583"/>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19510" name="Rectangle 75"/>
            <p:cNvSpPr>
              <a:spLocks noChangeArrowheads="1"/>
            </p:cNvSpPr>
            <p:nvPr/>
          </p:nvSpPr>
          <p:spPr bwMode="auto">
            <a:xfrm>
              <a:off x="4224" y="1583"/>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19511" name="Rectangle 76"/>
            <p:cNvSpPr>
              <a:spLocks noChangeArrowheads="1"/>
            </p:cNvSpPr>
            <p:nvPr/>
          </p:nvSpPr>
          <p:spPr bwMode="auto">
            <a:xfrm>
              <a:off x="4368" y="1583"/>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19512" name="Rectangle 77"/>
            <p:cNvSpPr>
              <a:spLocks noChangeArrowheads="1"/>
            </p:cNvSpPr>
            <p:nvPr/>
          </p:nvSpPr>
          <p:spPr bwMode="auto">
            <a:xfrm>
              <a:off x="4512" y="1583"/>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19513" name="Rectangle 78"/>
            <p:cNvSpPr>
              <a:spLocks noChangeArrowheads="1"/>
            </p:cNvSpPr>
            <p:nvPr/>
          </p:nvSpPr>
          <p:spPr bwMode="auto">
            <a:xfrm>
              <a:off x="4656" y="1583"/>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19514" name="Rectangle 79"/>
            <p:cNvSpPr>
              <a:spLocks noChangeArrowheads="1"/>
            </p:cNvSpPr>
            <p:nvPr/>
          </p:nvSpPr>
          <p:spPr bwMode="auto">
            <a:xfrm>
              <a:off x="3648" y="1679"/>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19515" name="Rectangle 80"/>
            <p:cNvSpPr>
              <a:spLocks noChangeArrowheads="1"/>
            </p:cNvSpPr>
            <p:nvPr/>
          </p:nvSpPr>
          <p:spPr bwMode="auto">
            <a:xfrm>
              <a:off x="3792" y="1679"/>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19516" name="Rectangle 81"/>
            <p:cNvSpPr>
              <a:spLocks noChangeArrowheads="1"/>
            </p:cNvSpPr>
            <p:nvPr/>
          </p:nvSpPr>
          <p:spPr bwMode="auto">
            <a:xfrm>
              <a:off x="3936" y="1679"/>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19517" name="Rectangle 82"/>
            <p:cNvSpPr>
              <a:spLocks noChangeArrowheads="1"/>
            </p:cNvSpPr>
            <p:nvPr/>
          </p:nvSpPr>
          <p:spPr bwMode="auto">
            <a:xfrm>
              <a:off x="4080" y="1679"/>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19518" name="Rectangle 83"/>
            <p:cNvSpPr>
              <a:spLocks noChangeArrowheads="1"/>
            </p:cNvSpPr>
            <p:nvPr/>
          </p:nvSpPr>
          <p:spPr bwMode="auto">
            <a:xfrm>
              <a:off x="4224" y="1679"/>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19519" name="Rectangle 84"/>
            <p:cNvSpPr>
              <a:spLocks noChangeArrowheads="1"/>
            </p:cNvSpPr>
            <p:nvPr/>
          </p:nvSpPr>
          <p:spPr bwMode="auto">
            <a:xfrm>
              <a:off x="4368" y="1679"/>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19520" name="Rectangle 85"/>
            <p:cNvSpPr>
              <a:spLocks noChangeArrowheads="1"/>
            </p:cNvSpPr>
            <p:nvPr/>
          </p:nvSpPr>
          <p:spPr bwMode="auto">
            <a:xfrm>
              <a:off x="4512" y="1679"/>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19521" name="Rectangle 86"/>
            <p:cNvSpPr>
              <a:spLocks noChangeArrowheads="1"/>
            </p:cNvSpPr>
            <p:nvPr/>
          </p:nvSpPr>
          <p:spPr bwMode="auto">
            <a:xfrm>
              <a:off x="4656" y="1679"/>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19522" name="Rectangle 87"/>
            <p:cNvSpPr>
              <a:spLocks noChangeArrowheads="1"/>
            </p:cNvSpPr>
            <p:nvPr/>
          </p:nvSpPr>
          <p:spPr bwMode="auto">
            <a:xfrm>
              <a:off x="3648" y="1775"/>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19523" name="Rectangle 88"/>
            <p:cNvSpPr>
              <a:spLocks noChangeArrowheads="1"/>
            </p:cNvSpPr>
            <p:nvPr/>
          </p:nvSpPr>
          <p:spPr bwMode="auto">
            <a:xfrm>
              <a:off x="3792" y="1775"/>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19524" name="Rectangle 89"/>
            <p:cNvSpPr>
              <a:spLocks noChangeArrowheads="1"/>
            </p:cNvSpPr>
            <p:nvPr/>
          </p:nvSpPr>
          <p:spPr bwMode="auto">
            <a:xfrm>
              <a:off x="3936" y="1775"/>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19525" name="Rectangle 90"/>
            <p:cNvSpPr>
              <a:spLocks noChangeArrowheads="1"/>
            </p:cNvSpPr>
            <p:nvPr/>
          </p:nvSpPr>
          <p:spPr bwMode="auto">
            <a:xfrm>
              <a:off x="4080" y="1775"/>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19526" name="Rectangle 91"/>
            <p:cNvSpPr>
              <a:spLocks noChangeArrowheads="1"/>
            </p:cNvSpPr>
            <p:nvPr/>
          </p:nvSpPr>
          <p:spPr bwMode="auto">
            <a:xfrm>
              <a:off x="4224" y="1775"/>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19527" name="Rectangle 92"/>
            <p:cNvSpPr>
              <a:spLocks noChangeArrowheads="1"/>
            </p:cNvSpPr>
            <p:nvPr/>
          </p:nvSpPr>
          <p:spPr bwMode="auto">
            <a:xfrm>
              <a:off x="4368" y="1775"/>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19528" name="Rectangle 93"/>
            <p:cNvSpPr>
              <a:spLocks noChangeArrowheads="1"/>
            </p:cNvSpPr>
            <p:nvPr/>
          </p:nvSpPr>
          <p:spPr bwMode="auto">
            <a:xfrm>
              <a:off x="4512" y="1775"/>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19529" name="Rectangle 94"/>
            <p:cNvSpPr>
              <a:spLocks noChangeArrowheads="1"/>
            </p:cNvSpPr>
            <p:nvPr/>
          </p:nvSpPr>
          <p:spPr bwMode="auto">
            <a:xfrm>
              <a:off x="4656" y="1775"/>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19530" name="Rectangle 95"/>
            <p:cNvSpPr>
              <a:spLocks noChangeArrowheads="1"/>
            </p:cNvSpPr>
            <p:nvPr/>
          </p:nvSpPr>
          <p:spPr bwMode="auto">
            <a:xfrm>
              <a:off x="3648" y="1871"/>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19531" name="Rectangle 96"/>
            <p:cNvSpPr>
              <a:spLocks noChangeArrowheads="1"/>
            </p:cNvSpPr>
            <p:nvPr/>
          </p:nvSpPr>
          <p:spPr bwMode="auto">
            <a:xfrm>
              <a:off x="3792" y="1871"/>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19532" name="Rectangle 97"/>
            <p:cNvSpPr>
              <a:spLocks noChangeArrowheads="1"/>
            </p:cNvSpPr>
            <p:nvPr/>
          </p:nvSpPr>
          <p:spPr bwMode="auto">
            <a:xfrm>
              <a:off x="3936" y="1871"/>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19533" name="Rectangle 98"/>
            <p:cNvSpPr>
              <a:spLocks noChangeArrowheads="1"/>
            </p:cNvSpPr>
            <p:nvPr/>
          </p:nvSpPr>
          <p:spPr bwMode="auto">
            <a:xfrm>
              <a:off x="4080" y="1871"/>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19534" name="Rectangle 99"/>
            <p:cNvSpPr>
              <a:spLocks noChangeArrowheads="1"/>
            </p:cNvSpPr>
            <p:nvPr/>
          </p:nvSpPr>
          <p:spPr bwMode="auto">
            <a:xfrm>
              <a:off x="4224" y="1871"/>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19535" name="Rectangle 100"/>
            <p:cNvSpPr>
              <a:spLocks noChangeArrowheads="1"/>
            </p:cNvSpPr>
            <p:nvPr/>
          </p:nvSpPr>
          <p:spPr bwMode="auto">
            <a:xfrm>
              <a:off x="4368" y="1871"/>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19536" name="Rectangle 101"/>
            <p:cNvSpPr>
              <a:spLocks noChangeArrowheads="1"/>
            </p:cNvSpPr>
            <p:nvPr/>
          </p:nvSpPr>
          <p:spPr bwMode="auto">
            <a:xfrm>
              <a:off x="4512" y="1871"/>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19537" name="Rectangle 102"/>
            <p:cNvSpPr>
              <a:spLocks noChangeArrowheads="1"/>
            </p:cNvSpPr>
            <p:nvPr/>
          </p:nvSpPr>
          <p:spPr bwMode="auto">
            <a:xfrm>
              <a:off x="4656" y="1871"/>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19538" name="Rectangle 103"/>
            <p:cNvSpPr>
              <a:spLocks noChangeArrowheads="1"/>
            </p:cNvSpPr>
            <p:nvPr/>
          </p:nvSpPr>
          <p:spPr bwMode="auto">
            <a:xfrm>
              <a:off x="3648" y="1967"/>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19539" name="Rectangle 104"/>
            <p:cNvSpPr>
              <a:spLocks noChangeArrowheads="1"/>
            </p:cNvSpPr>
            <p:nvPr/>
          </p:nvSpPr>
          <p:spPr bwMode="auto">
            <a:xfrm>
              <a:off x="3792" y="1967"/>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19540" name="Rectangle 105"/>
            <p:cNvSpPr>
              <a:spLocks noChangeArrowheads="1"/>
            </p:cNvSpPr>
            <p:nvPr/>
          </p:nvSpPr>
          <p:spPr bwMode="auto">
            <a:xfrm>
              <a:off x="3936" y="1967"/>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19541" name="Rectangle 106"/>
            <p:cNvSpPr>
              <a:spLocks noChangeArrowheads="1"/>
            </p:cNvSpPr>
            <p:nvPr/>
          </p:nvSpPr>
          <p:spPr bwMode="auto">
            <a:xfrm>
              <a:off x="4080" y="1967"/>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19542" name="Rectangle 107"/>
            <p:cNvSpPr>
              <a:spLocks noChangeArrowheads="1"/>
            </p:cNvSpPr>
            <p:nvPr/>
          </p:nvSpPr>
          <p:spPr bwMode="auto">
            <a:xfrm>
              <a:off x="4224" y="1967"/>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19543" name="Rectangle 108"/>
            <p:cNvSpPr>
              <a:spLocks noChangeArrowheads="1"/>
            </p:cNvSpPr>
            <p:nvPr/>
          </p:nvSpPr>
          <p:spPr bwMode="auto">
            <a:xfrm>
              <a:off x="4368" y="1967"/>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19544" name="Rectangle 109"/>
            <p:cNvSpPr>
              <a:spLocks noChangeArrowheads="1"/>
            </p:cNvSpPr>
            <p:nvPr/>
          </p:nvSpPr>
          <p:spPr bwMode="auto">
            <a:xfrm>
              <a:off x="4512" y="1967"/>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19545" name="Rectangle 110"/>
            <p:cNvSpPr>
              <a:spLocks noChangeArrowheads="1"/>
            </p:cNvSpPr>
            <p:nvPr/>
          </p:nvSpPr>
          <p:spPr bwMode="auto">
            <a:xfrm>
              <a:off x="4656" y="1967"/>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grpSp>
      <p:sp>
        <p:nvSpPr>
          <p:cNvPr id="440431" name="Line 111"/>
          <p:cNvSpPr>
            <a:spLocks noChangeShapeType="1"/>
          </p:cNvSpPr>
          <p:nvPr/>
        </p:nvSpPr>
        <p:spPr bwMode="auto">
          <a:xfrm>
            <a:off x="5453063" y="4083050"/>
            <a:ext cx="2659062" cy="1773238"/>
          </a:xfrm>
          <a:prstGeom prst="line">
            <a:avLst/>
          </a:prstGeom>
          <a:noFill/>
          <a:ln w="38100">
            <a:solidFill>
              <a:srgbClr val="00CC00"/>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3" name="Group 133"/>
          <p:cNvGrpSpPr>
            <a:grpSpLocks/>
          </p:cNvGrpSpPr>
          <p:nvPr/>
        </p:nvGrpSpPr>
        <p:grpSpPr bwMode="auto">
          <a:xfrm>
            <a:off x="6780213" y="3698875"/>
            <a:ext cx="884237" cy="2154238"/>
            <a:chOff x="4144" y="2252"/>
            <a:chExt cx="557" cy="1357"/>
          </a:xfrm>
        </p:grpSpPr>
        <p:sp>
          <p:nvSpPr>
            <p:cNvPr id="19480" name="Line 116"/>
            <p:cNvSpPr>
              <a:spLocks noChangeShapeType="1"/>
            </p:cNvSpPr>
            <p:nvPr/>
          </p:nvSpPr>
          <p:spPr bwMode="auto">
            <a:xfrm flipV="1">
              <a:off x="4144" y="2352"/>
              <a:ext cx="0" cy="1257"/>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9481" name="Text Box 117"/>
            <p:cNvSpPr txBox="1">
              <a:spLocks noChangeArrowheads="1"/>
            </p:cNvSpPr>
            <p:nvPr/>
          </p:nvSpPr>
          <p:spPr bwMode="auto">
            <a:xfrm>
              <a:off x="4169" y="2252"/>
              <a:ext cx="532"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i="1"/>
                <a:t>F </a:t>
              </a:r>
              <a:r>
                <a:rPr lang="en-US" altLang="en-US" sz="2400"/>
                <a:t>/ N</a:t>
              </a:r>
              <a:endParaRPr lang="en-US" altLang="en-US" sz="2400" i="1"/>
            </a:p>
          </p:txBody>
        </p:sp>
      </p:grpSp>
      <p:sp>
        <p:nvSpPr>
          <p:cNvPr id="440438" name="Text Box 118"/>
          <p:cNvSpPr txBox="1">
            <a:spLocks noChangeArrowheads="1"/>
          </p:cNvSpPr>
          <p:nvPr/>
        </p:nvSpPr>
        <p:spPr bwMode="auto">
          <a:xfrm>
            <a:off x="4991100" y="3905250"/>
            <a:ext cx="438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a:t>20</a:t>
            </a:r>
          </a:p>
        </p:txBody>
      </p:sp>
      <p:sp>
        <p:nvSpPr>
          <p:cNvPr id="440442" name="Text Box 122"/>
          <p:cNvSpPr txBox="1">
            <a:spLocks noChangeArrowheads="1"/>
          </p:cNvSpPr>
          <p:nvPr/>
        </p:nvSpPr>
        <p:spPr bwMode="auto">
          <a:xfrm>
            <a:off x="5024438" y="4799013"/>
            <a:ext cx="3746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a:t> 0</a:t>
            </a:r>
          </a:p>
        </p:txBody>
      </p:sp>
      <p:sp>
        <p:nvSpPr>
          <p:cNvPr id="440446" name="Text Box 126"/>
          <p:cNvSpPr txBox="1">
            <a:spLocks noChangeArrowheads="1"/>
          </p:cNvSpPr>
          <p:nvPr/>
        </p:nvSpPr>
        <p:spPr bwMode="auto">
          <a:xfrm>
            <a:off x="4924425" y="5676900"/>
            <a:ext cx="4889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baseline="30000"/>
              <a:t>-</a:t>
            </a:r>
            <a:r>
              <a:rPr lang="en-US" altLang="en-US" sz="1800"/>
              <a:t>20</a:t>
            </a:r>
          </a:p>
        </p:txBody>
      </p:sp>
      <p:sp>
        <p:nvSpPr>
          <p:cNvPr id="440447" name="Text Box 127"/>
          <p:cNvSpPr txBox="1">
            <a:spLocks noChangeArrowheads="1"/>
          </p:cNvSpPr>
          <p:nvPr/>
        </p:nvSpPr>
        <p:spPr bwMode="auto">
          <a:xfrm>
            <a:off x="5829300" y="5857875"/>
            <a:ext cx="5222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000" baseline="30000"/>
              <a:t>-</a:t>
            </a:r>
            <a:r>
              <a:rPr lang="en-US" altLang="en-US" sz="2000"/>
              <a:t>20</a:t>
            </a:r>
          </a:p>
        </p:txBody>
      </p:sp>
      <p:sp>
        <p:nvSpPr>
          <p:cNvPr id="440448" name="Text Box 128"/>
          <p:cNvSpPr txBox="1">
            <a:spLocks noChangeArrowheads="1"/>
          </p:cNvSpPr>
          <p:nvPr/>
        </p:nvSpPr>
        <p:spPr bwMode="auto">
          <a:xfrm>
            <a:off x="7194550" y="5856288"/>
            <a:ext cx="4667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000"/>
              <a:t>20</a:t>
            </a:r>
          </a:p>
        </p:txBody>
      </p:sp>
      <p:sp>
        <p:nvSpPr>
          <p:cNvPr id="440449" name="Text Box 129"/>
          <p:cNvSpPr txBox="1">
            <a:spLocks noChangeArrowheads="1"/>
          </p:cNvSpPr>
          <p:nvPr/>
        </p:nvSpPr>
        <p:spPr bwMode="auto">
          <a:xfrm>
            <a:off x="5191125" y="5854700"/>
            <a:ext cx="5222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000" baseline="30000"/>
              <a:t>-</a:t>
            </a:r>
            <a:r>
              <a:rPr lang="en-US" altLang="en-US" sz="2000"/>
              <a:t>40</a:t>
            </a:r>
          </a:p>
        </p:txBody>
      </p:sp>
      <p:sp>
        <p:nvSpPr>
          <p:cNvPr id="440450" name="Text Box 130"/>
          <p:cNvSpPr txBox="1">
            <a:spLocks noChangeArrowheads="1"/>
          </p:cNvSpPr>
          <p:nvPr/>
        </p:nvSpPr>
        <p:spPr bwMode="auto">
          <a:xfrm>
            <a:off x="7870825" y="5861050"/>
            <a:ext cx="4667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000"/>
              <a:t>40</a:t>
            </a:r>
          </a:p>
        </p:txBody>
      </p:sp>
      <p:sp>
        <p:nvSpPr>
          <p:cNvPr id="440451" name="Text Box 131"/>
          <p:cNvSpPr txBox="1">
            <a:spLocks noChangeArrowheads="1"/>
          </p:cNvSpPr>
          <p:nvPr/>
        </p:nvSpPr>
        <p:spPr bwMode="auto">
          <a:xfrm>
            <a:off x="6618288" y="5857875"/>
            <a:ext cx="32543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000"/>
              <a:t>0</a:t>
            </a:r>
          </a:p>
        </p:txBody>
      </p:sp>
      <p:sp>
        <p:nvSpPr>
          <p:cNvPr id="440452" name="Oval 132"/>
          <p:cNvSpPr>
            <a:spLocks noChangeArrowheads="1"/>
          </p:cNvSpPr>
          <p:nvPr/>
        </p:nvSpPr>
        <p:spPr bwMode="auto">
          <a:xfrm>
            <a:off x="7742238" y="5578475"/>
            <a:ext cx="112712" cy="112713"/>
          </a:xfrm>
          <a:prstGeom prst="ellipse">
            <a:avLst/>
          </a:prstGeom>
          <a:solidFill>
            <a:srgbClr val="FF3300"/>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grpSp>
        <p:nvGrpSpPr>
          <p:cNvPr id="4" name="Group 134"/>
          <p:cNvGrpSpPr>
            <a:grpSpLocks/>
          </p:cNvGrpSpPr>
          <p:nvPr/>
        </p:nvGrpSpPr>
        <p:grpSpPr bwMode="auto">
          <a:xfrm>
            <a:off x="5449888" y="4543425"/>
            <a:ext cx="3563937" cy="461963"/>
            <a:chOff x="3306" y="2784"/>
            <a:chExt cx="2245" cy="291"/>
          </a:xfrm>
        </p:grpSpPr>
        <p:sp>
          <p:nvSpPr>
            <p:cNvPr id="19478" name="Text Box 114"/>
            <p:cNvSpPr txBox="1">
              <a:spLocks noChangeArrowheads="1"/>
            </p:cNvSpPr>
            <p:nvPr/>
          </p:nvSpPr>
          <p:spPr bwMode="auto">
            <a:xfrm>
              <a:off x="4961" y="2784"/>
              <a:ext cx="590"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i="1"/>
                <a:t>s</a:t>
              </a:r>
              <a:r>
                <a:rPr lang="en-US" altLang="en-US" sz="2400"/>
                <a:t>/mm</a:t>
              </a:r>
              <a:endParaRPr lang="en-US" altLang="en-US" sz="2400" i="1"/>
            </a:p>
          </p:txBody>
        </p:sp>
        <p:sp>
          <p:nvSpPr>
            <p:cNvPr id="13332" name="Line 113"/>
            <p:cNvSpPr>
              <a:spLocks noChangeShapeType="1"/>
            </p:cNvSpPr>
            <p:nvPr/>
          </p:nvSpPr>
          <p:spPr bwMode="auto">
            <a:xfrm>
              <a:off x="3306" y="3051"/>
              <a:ext cx="1814" cy="0"/>
            </a:xfrm>
            <a:prstGeom prst="line">
              <a:avLst/>
            </a:prstGeom>
            <a:noFill/>
            <a:ln w="31750">
              <a:solidFill>
                <a:schemeClr val="tx1"/>
              </a:solidFill>
              <a:round/>
              <a:headEnd/>
              <a:tailEnd type="triangle" w="med" len="med"/>
            </a:ln>
            <a:effectLst/>
            <a:extLst/>
          </p:spPr>
          <p:txBody>
            <a:bodyPr/>
            <a:lstStyle/>
            <a:p>
              <a:pPr>
                <a:defRPr/>
              </a:pPr>
              <a:endParaRPr lang="en-US">
                <a:ln w="12700">
                  <a:solidFill>
                    <a:schemeClr val="tx1"/>
                  </a:solidFill>
                </a:ln>
              </a:endParaRPr>
            </a:p>
          </p:txBody>
        </p:sp>
      </p:grpSp>
      <p:grpSp>
        <p:nvGrpSpPr>
          <p:cNvPr id="5" name="Group 89"/>
          <p:cNvGrpSpPr>
            <a:grpSpLocks/>
          </p:cNvGrpSpPr>
          <p:nvPr/>
        </p:nvGrpSpPr>
        <p:grpSpPr bwMode="auto">
          <a:xfrm>
            <a:off x="828675" y="2008188"/>
            <a:ext cx="7464425" cy="461962"/>
            <a:chOff x="828675" y="4080730"/>
            <a:chExt cx="7464426" cy="461665"/>
          </a:xfrm>
        </p:grpSpPr>
        <p:sp>
          <p:nvSpPr>
            <p:cNvPr id="91" name="Rectangle 41"/>
            <p:cNvSpPr>
              <a:spLocks noChangeArrowheads="1"/>
            </p:cNvSpPr>
            <p:nvPr/>
          </p:nvSpPr>
          <p:spPr bwMode="auto">
            <a:xfrm>
              <a:off x="965200" y="4090249"/>
              <a:ext cx="1358900" cy="320469"/>
            </a:xfrm>
            <a:prstGeom prst="rect">
              <a:avLst/>
            </a:prstGeom>
            <a:noFill/>
            <a:ln>
              <a:noFill/>
            </a:ln>
            <a:effectLst/>
            <a:extLst/>
          </p:spPr>
          <p:txBody>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lnSpc>
                  <a:spcPct val="90000"/>
                </a:lnSpc>
                <a:spcBef>
                  <a:spcPct val="20000"/>
                </a:spcBef>
                <a:defRPr/>
              </a:pPr>
              <a:r>
                <a:rPr lang="en-US" altLang="en-US" sz="2400" i="1" dirty="0" smtClean="0">
                  <a:latin typeface="+mn-lt"/>
                  <a:cs typeface="Courier New" pitchFamily="49" charset="0"/>
                </a:rPr>
                <a:t>F</a:t>
              </a:r>
              <a:r>
                <a:rPr lang="en-US" altLang="en-US" sz="2400" dirty="0" smtClean="0">
                  <a:latin typeface="+mn-lt"/>
                  <a:cs typeface="Courier New" pitchFamily="49" charset="0"/>
                </a:rPr>
                <a:t> = </a:t>
              </a:r>
              <a:r>
                <a:rPr lang="en-US" altLang="en-US" sz="2400" i="1" dirty="0" smtClean="0">
                  <a:latin typeface="+mn-lt"/>
                  <a:cs typeface="Courier New" pitchFamily="49" charset="0"/>
                  <a:sym typeface="Symbol" pitchFamily="18" charset="2"/>
                </a:rPr>
                <a:t>- </a:t>
              </a:r>
              <a:r>
                <a:rPr lang="en-US" altLang="en-US" sz="2400" i="1" dirty="0" err="1" smtClean="0">
                  <a:latin typeface="+mn-lt"/>
                  <a:cs typeface="Courier New" pitchFamily="49" charset="0"/>
                  <a:sym typeface="Symbol" pitchFamily="18" charset="2"/>
                </a:rPr>
                <a:t>ks</a:t>
              </a:r>
              <a:endParaRPr lang="en-US" altLang="en-US" sz="2400" i="1" dirty="0" smtClean="0">
                <a:latin typeface="+mn-lt"/>
                <a:sym typeface="Symbol" pitchFamily="18" charset="2"/>
              </a:endParaRPr>
            </a:p>
          </p:txBody>
        </p:sp>
        <p:sp>
          <p:nvSpPr>
            <p:cNvPr id="92" name="Text Box 42"/>
            <p:cNvSpPr txBox="1">
              <a:spLocks noChangeArrowheads="1"/>
            </p:cNvSpPr>
            <p:nvPr/>
          </p:nvSpPr>
          <p:spPr bwMode="auto">
            <a:xfrm>
              <a:off x="3497263" y="4080730"/>
              <a:ext cx="4795838" cy="461665"/>
            </a:xfrm>
            <a:prstGeom prst="rect">
              <a:avLst/>
            </a:prstGeom>
            <a:solidFill>
              <a:srgbClr val="FF0000"/>
            </a:solidFill>
            <a:ln>
              <a:noFill/>
            </a:ln>
            <a:effectLs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algn="ctr" eaLnBrk="1" hangingPunct="1">
                <a:spcBef>
                  <a:spcPct val="50000"/>
                </a:spcBef>
                <a:defRPr/>
              </a:pPr>
              <a:r>
                <a:rPr lang="en-US" altLang="en-US" sz="2400" dirty="0" smtClean="0">
                  <a:solidFill>
                    <a:schemeClr val="bg1"/>
                  </a:solidFill>
                  <a:latin typeface="+mn-lt"/>
                </a:rPr>
                <a:t>Hooke’s Law (the spring force)</a:t>
              </a:r>
            </a:p>
          </p:txBody>
        </p:sp>
        <p:sp>
          <p:nvSpPr>
            <p:cNvPr id="93" name="Rectangle 43"/>
            <p:cNvSpPr>
              <a:spLocks noChangeArrowheads="1"/>
            </p:cNvSpPr>
            <p:nvPr/>
          </p:nvSpPr>
          <p:spPr bwMode="auto">
            <a:xfrm>
              <a:off x="828675" y="4083903"/>
              <a:ext cx="7462839" cy="458492"/>
            </a:xfrm>
            <a:prstGeom prst="rect">
              <a:avLst/>
            </a:prstGeom>
            <a:noFill/>
            <a:ln w="12700">
              <a:solidFill>
                <a:schemeClr val="tx1"/>
              </a:solidFill>
              <a:miter lim="800000"/>
              <a:headEnd/>
              <a:tailEnd/>
            </a:ln>
            <a:effectLs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defRPr/>
              </a:pPr>
              <a:endParaRPr lang="en-US" altLang="en-US" sz="2400" smtClean="0">
                <a:latin typeface="+mn-lt"/>
              </a:endParaRPr>
            </a:p>
          </p:txBody>
        </p:sp>
      </p:gr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ntr" presetSubtype="4" fill="hold" nodeType="clickEffect">
                                  <p:stCondLst>
                                    <p:cond delay="0"/>
                                  </p:stCondLst>
                                  <p:childTnLst>
                                    <p:set>
                                      <p:cBhvr>
                                        <p:cTn id="13" dur="1" fill="hold">
                                          <p:stCondLst>
                                            <p:cond delay="0"/>
                                          </p:stCondLst>
                                        </p:cTn>
                                        <p:tgtEl>
                                          <p:spTgt spid="440365">
                                            <p:txEl>
                                              <p:pRg st="0" end="0"/>
                                            </p:txEl>
                                          </p:spTgt>
                                        </p:tgtEl>
                                        <p:attrNameLst>
                                          <p:attrName>style.visibility</p:attrName>
                                        </p:attrNameLst>
                                      </p:cBhvr>
                                      <p:to>
                                        <p:strVal val="visible"/>
                                      </p:to>
                                    </p:set>
                                    <p:anim calcmode="lin" valueType="num">
                                      <p:cBhvr additive="base">
                                        <p:cTn id="14" dur="500" fill="hold"/>
                                        <p:tgtEl>
                                          <p:spTgt spid="440365">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440365">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4" name="arrow.wav"/>
                                        </p:tgtEl>
                                      </p:cMediaNode>
                                    </p:audio>
                                  </p:sub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1" fill="hold"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wipe(up)">
                                      <p:cBhvr>
                                        <p:cTn id="20" dur="500"/>
                                        <p:tgtEl>
                                          <p:spTgt spid="2"/>
                                        </p:tgtEl>
                                      </p:cBhvr>
                                    </p:animEffect>
                                  </p:childTnLst>
                                  <p:subTnLst>
                                    <p:audio>
                                      <p:cMediaNode>
                                        <p:cTn display="0" masterRel="sameClick">
                                          <p:stCondLst>
                                            <p:cond evt="begin" delay="0">
                                              <p:tn val="18"/>
                                            </p:cond>
                                          </p:stCondLst>
                                          <p:endCondLst>
                                            <p:cond evt="onStopAudio" delay="0">
                                              <p:tgtEl>
                                                <p:sldTgt/>
                                              </p:tgtEl>
                                            </p:cond>
                                          </p:endCondLst>
                                        </p:cTn>
                                        <p:tgtEl>
                                          <p:sndTgt r:embed="rId3" name="camera.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10" presetClass="entr" presetSubtype="0"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500"/>
                                        <p:tgtEl>
                                          <p:spTgt spid="4"/>
                                        </p:tgtEl>
                                      </p:cBhvr>
                                    </p:animEffect>
                                  </p:childTnLst>
                                  <p:subTnLst>
                                    <p:audio>
                                      <p:cMediaNode>
                                        <p:cTn display="0" masterRel="sameClick">
                                          <p:stCondLst>
                                            <p:cond evt="begin" delay="0">
                                              <p:tn val="23"/>
                                            </p:cond>
                                          </p:stCondLst>
                                          <p:endCondLst>
                                            <p:cond evt="onStopAudio" delay="0">
                                              <p:tgtEl>
                                                <p:sldTgt/>
                                              </p:tgtEl>
                                            </p:cond>
                                          </p:endCondLst>
                                        </p:cTn>
                                        <p:tgtEl>
                                          <p:sndTgt r:embed="rId3" name="camera.wav"/>
                                        </p:tgtEl>
                                      </p:cMediaNode>
                                    </p:audio>
                                  </p:subTnLst>
                                </p:cTn>
                              </p:par>
                            </p:childTnLst>
                          </p:cTn>
                        </p:par>
                      </p:childTnLst>
                    </p:cTn>
                  </p:par>
                  <p:par>
                    <p:cTn id="26" fill="hold" nodeType="clickPar">
                      <p:stCondLst>
                        <p:cond delay="indefinite"/>
                      </p:stCondLst>
                      <p:childTnLst>
                        <p:par>
                          <p:cTn id="27" fill="hold" nodeType="withGroup">
                            <p:stCondLst>
                              <p:cond delay="0"/>
                            </p:stCondLst>
                            <p:childTnLst>
                              <p:par>
                                <p:cTn id="28" presetID="10" presetClass="entr" presetSubtype="0" fill="hold" nodeType="click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fade">
                                      <p:cBhvr>
                                        <p:cTn id="30" dur="500"/>
                                        <p:tgtEl>
                                          <p:spTgt spid="3"/>
                                        </p:tgtEl>
                                      </p:cBhvr>
                                    </p:animEffect>
                                  </p:childTnLst>
                                  <p:subTnLst>
                                    <p:audio>
                                      <p:cMediaNode>
                                        <p:cTn display="0" masterRel="sameClick">
                                          <p:stCondLst>
                                            <p:cond evt="begin" delay="0">
                                              <p:tn val="28"/>
                                            </p:cond>
                                          </p:stCondLst>
                                          <p:endCondLst>
                                            <p:cond evt="onStopAudio" delay="0">
                                              <p:tgtEl>
                                                <p:sldTgt/>
                                              </p:tgtEl>
                                            </p:cond>
                                          </p:endCondLst>
                                        </p:cTn>
                                        <p:tgtEl>
                                          <p:sndTgt r:embed="rId3" name="camera.wav"/>
                                        </p:tgtEl>
                                      </p:cMediaNode>
                                    </p:audio>
                                  </p:sub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440438"/>
                                        </p:tgtEl>
                                        <p:attrNameLst>
                                          <p:attrName>style.visibility</p:attrName>
                                        </p:attrNameLst>
                                      </p:cBhvr>
                                      <p:to>
                                        <p:strVal val="visible"/>
                                      </p:to>
                                    </p:set>
                                    <p:anim calcmode="lin" valueType="num">
                                      <p:cBhvr additive="base">
                                        <p:cTn id="35" dur="2000" fill="hold"/>
                                        <p:tgtEl>
                                          <p:spTgt spid="440438"/>
                                        </p:tgtEl>
                                        <p:attrNameLst>
                                          <p:attrName>ppt_x</p:attrName>
                                        </p:attrNameLst>
                                      </p:cBhvr>
                                      <p:tavLst>
                                        <p:tav tm="0">
                                          <p:val>
                                            <p:strVal val="#ppt_x"/>
                                          </p:val>
                                        </p:tav>
                                        <p:tav tm="100000">
                                          <p:val>
                                            <p:strVal val="#ppt_x"/>
                                          </p:val>
                                        </p:tav>
                                      </p:tavLst>
                                    </p:anim>
                                    <p:anim calcmode="lin" valueType="num">
                                      <p:cBhvr additive="base">
                                        <p:cTn id="36" dur="2000" fill="hold"/>
                                        <p:tgtEl>
                                          <p:spTgt spid="440438"/>
                                        </p:tgtEl>
                                        <p:attrNameLst>
                                          <p:attrName>ppt_y</p:attrName>
                                        </p:attrNameLst>
                                      </p:cBhvr>
                                      <p:tavLst>
                                        <p:tav tm="0">
                                          <p:val>
                                            <p:strVal val="1+#ppt_h/2"/>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440442"/>
                                        </p:tgtEl>
                                        <p:attrNameLst>
                                          <p:attrName>style.visibility</p:attrName>
                                        </p:attrNameLst>
                                      </p:cBhvr>
                                      <p:to>
                                        <p:strVal val="visible"/>
                                      </p:to>
                                    </p:set>
                                    <p:anim calcmode="lin" valueType="num">
                                      <p:cBhvr additive="base">
                                        <p:cTn id="39" dur="2000" fill="hold"/>
                                        <p:tgtEl>
                                          <p:spTgt spid="440442"/>
                                        </p:tgtEl>
                                        <p:attrNameLst>
                                          <p:attrName>ppt_x</p:attrName>
                                        </p:attrNameLst>
                                      </p:cBhvr>
                                      <p:tavLst>
                                        <p:tav tm="0">
                                          <p:val>
                                            <p:strVal val="0-#ppt_w/2"/>
                                          </p:val>
                                        </p:tav>
                                        <p:tav tm="100000">
                                          <p:val>
                                            <p:strVal val="#ppt_x"/>
                                          </p:val>
                                        </p:tav>
                                      </p:tavLst>
                                    </p:anim>
                                    <p:anim calcmode="lin" valueType="num">
                                      <p:cBhvr additive="base">
                                        <p:cTn id="40" dur="2000" fill="hold"/>
                                        <p:tgtEl>
                                          <p:spTgt spid="440442"/>
                                        </p:tgtEl>
                                        <p:attrNameLst>
                                          <p:attrName>ppt_y</p:attrName>
                                        </p:attrNameLst>
                                      </p:cBhvr>
                                      <p:tavLst>
                                        <p:tav tm="0">
                                          <p:val>
                                            <p:strVal val="#ppt_y"/>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440446"/>
                                        </p:tgtEl>
                                        <p:attrNameLst>
                                          <p:attrName>style.visibility</p:attrName>
                                        </p:attrNameLst>
                                      </p:cBhvr>
                                      <p:to>
                                        <p:strVal val="visible"/>
                                      </p:to>
                                    </p:set>
                                    <p:anim calcmode="lin" valueType="num">
                                      <p:cBhvr additive="base">
                                        <p:cTn id="43" dur="2000" fill="hold"/>
                                        <p:tgtEl>
                                          <p:spTgt spid="440446"/>
                                        </p:tgtEl>
                                        <p:attrNameLst>
                                          <p:attrName>ppt_x</p:attrName>
                                        </p:attrNameLst>
                                      </p:cBhvr>
                                      <p:tavLst>
                                        <p:tav tm="0">
                                          <p:val>
                                            <p:strVal val="#ppt_x"/>
                                          </p:val>
                                        </p:tav>
                                        <p:tav tm="100000">
                                          <p:val>
                                            <p:strVal val="#ppt_x"/>
                                          </p:val>
                                        </p:tav>
                                      </p:tavLst>
                                    </p:anim>
                                    <p:anim calcmode="lin" valueType="num">
                                      <p:cBhvr additive="base">
                                        <p:cTn id="44" dur="2000" fill="hold"/>
                                        <p:tgtEl>
                                          <p:spTgt spid="440446"/>
                                        </p:tgtEl>
                                        <p:attrNameLst>
                                          <p:attrName>ppt_y</p:attrName>
                                        </p:attrNameLst>
                                      </p:cBhvr>
                                      <p:tavLst>
                                        <p:tav tm="0">
                                          <p:val>
                                            <p:strVal val="1+#ppt_h/2"/>
                                          </p:val>
                                        </p:tav>
                                        <p:tav tm="100000">
                                          <p:val>
                                            <p:strVal val="#ppt_y"/>
                                          </p:val>
                                        </p:tav>
                                      </p:tavLst>
                                    </p:anim>
                                  </p:childTnLst>
                                </p:cTn>
                              </p:par>
                              <p:par>
                                <p:cTn id="45" presetID="2" presetClass="entr" presetSubtype="8" fill="hold" grpId="0" nodeType="withEffect">
                                  <p:stCondLst>
                                    <p:cond delay="0"/>
                                  </p:stCondLst>
                                  <p:childTnLst>
                                    <p:set>
                                      <p:cBhvr>
                                        <p:cTn id="46" dur="1" fill="hold">
                                          <p:stCondLst>
                                            <p:cond delay="0"/>
                                          </p:stCondLst>
                                        </p:cTn>
                                        <p:tgtEl>
                                          <p:spTgt spid="440447"/>
                                        </p:tgtEl>
                                        <p:attrNameLst>
                                          <p:attrName>style.visibility</p:attrName>
                                        </p:attrNameLst>
                                      </p:cBhvr>
                                      <p:to>
                                        <p:strVal val="visible"/>
                                      </p:to>
                                    </p:set>
                                    <p:anim calcmode="lin" valueType="num">
                                      <p:cBhvr additive="base">
                                        <p:cTn id="47" dur="2000" fill="hold"/>
                                        <p:tgtEl>
                                          <p:spTgt spid="440447"/>
                                        </p:tgtEl>
                                        <p:attrNameLst>
                                          <p:attrName>ppt_x</p:attrName>
                                        </p:attrNameLst>
                                      </p:cBhvr>
                                      <p:tavLst>
                                        <p:tav tm="0">
                                          <p:val>
                                            <p:strVal val="0-#ppt_w/2"/>
                                          </p:val>
                                        </p:tav>
                                        <p:tav tm="100000">
                                          <p:val>
                                            <p:strVal val="#ppt_x"/>
                                          </p:val>
                                        </p:tav>
                                      </p:tavLst>
                                    </p:anim>
                                    <p:anim calcmode="lin" valueType="num">
                                      <p:cBhvr additive="base">
                                        <p:cTn id="48" dur="2000" fill="hold"/>
                                        <p:tgtEl>
                                          <p:spTgt spid="440447"/>
                                        </p:tgtEl>
                                        <p:attrNameLst>
                                          <p:attrName>ppt_y</p:attrName>
                                        </p:attrNameLst>
                                      </p:cBhvr>
                                      <p:tavLst>
                                        <p:tav tm="0">
                                          <p:val>
                                            <p:strVal val="#ppt_y"/>
                                          </p:val>
                                        </p:tav>
                                        <p:tav tm="100000">
                                          <p:val>
                                            <p:strVal val="#ppt_y"/>
                                          </p:val>
                                        </p:tav>
                                      </p:tavLst>
                                    </p:anim>
                                  </p:childTnLst>
                                </p:cTn>
                              </p:par>
                              <p:par>
                                <p:cTn id="49" presetID="2" presetClass="entr" presetSubtype="8" fill="hold" grpId="0" nodeType="withEffect">
                                  <p:stCondLst>
                                    <p:cond delay="0"/>
                                  </p:stCondLst>
                                  <p:childTnLst>
                                    <p:set>
                                      <p:cBhvr>
                                        <p:cTn id="50" dur="1" fill="hold">
                                          <p:stCondLst>
                                            <p:cond delay="0"/>
                                          </p:stCondLst>
                                        </p:cTn>
                                        <p:tgtEl>
                                          <p:spTgt spid="440448"/>
                                        </p:tgtEl>
                                        <p:attrNameLst>
                                          <p:attrName>style.visibility</p:attrName>
                                        </p:attrNameLst>
                                      </p:cBhvr>
                                      <p:to>
                                        <p:strVal val="visible"/>
                                      </p:to>
                                    </p:set>
                                    <p:anim calcmode="lin" valueType="num">
                                      <p:cBhvr additive="base">
                                        <p:cTn id="51" dur="2000" fill="hold"/>
                                        <p:tgtEl>
                                          <p:spTgt spid="440448"/>
                                        </p:tgtEl>
                                        <p:attrNameLst>
                                          <p:attrName>ppt_x</p:attrName>
                                        </p:attrNameLst>
                                      </p:cBhvr>
                                      <p:tavLst>
                                        <p:tav tm="0">
                                          <p:val>
                                            <p:strVal val="0-#ppt_w/2"/>
                                          </p:val>
                                        </p:tav>
                                        <p:tav tm="100000">
                                          <p:val>
                                            <p:strVal val="#ppt_x"/>
                                          </p:val>
                                        </p:tav>
                                      </p:tavLst>
                                    </p:anim>
                                    <p:anim calcmode="lin" valueType="num">
                                      <p:cBhvr additive="base">
                                        <p:cTn id="52" dur="2000" fill="hold"/>
                                        <p:tgtEl>
                                          <p:spTgt spid="440448"/>
                                        </p:tgtEl>
                                        <p:attrNameLst>
                                          <p:attrName>ppt_y</p:attrName>
                                        </p:attrNameLst>
                                      </p:cBhvr>
                                      <p:tavLst>
                                        <p:tav tm="0">
                                          <p:val>
                                            <p:strVal val="#ppt_y"/>
                                          </p:val>
                                        </p:tav>
                                        <p:tav tm="100000">
                                          <p:val>
                                            <p:strVal val="#ppt_y"/>
                                          </p:val>
                                        </p:tav>
                                      </p:tavLst>
                                    </p:anim>
                                  </p:childTnLst>
                                </p:cTn>
                              </p:par>
                              <p:par>
                                <p:cTn id="53" presetID="2" presetClass="entr" presetSubtype="8" fill="hold" grpId="0" nodeType="withEffect">
                                  <p:stCondLst>
                                    <p:cond delay="0"/>
                                  </p:stCondLst>
                                  <p:childTnLst>
                                    <p:set>
                                      <p:cBhvr>
                                        <p:cTn id="54" dur="1" fill="hold">
                                          <p:stCondLst>
                                            <p:cond delay="0"/>
                                          </p:stCondLst>
                                        </p:cTn>
                                        <p:tgtEl>
                                          <p:spTgt spid="440449"/>
                                        </p:tgtEl>
                                        <p:attrNameLst>
                                          <p:attrName>style.visibility</p:attrName>
                                        </p:attrNameLst>
                                      </p:cBhvr>
                                      <p:to>
                                        <p:strVal val="visible"/>
                                      </p:to>
                                    </p:set>
                                    <p:anim calcmode="lin" valueType="num">
                                      <p:cBhvr additive="base">
                                        <p:cTn id="55" dur="2000" fill="hold"/>
                                        <p:tgtEl>
                                          <p:spTgt spid="440449"/>
                                        </p:tgtEl>
                                        <p:attrNameLst>
                                          <p:attrName>ppt_x</p:attrName>
                                        </p:attrNameLst>
                                      </p:cBhvr>
                                      <p:tavLst>
                                        <p:tav tm="0">
                                          <p:val>
                                            <p:strVal val="0-#ppt_w/2"/>
                                          </p:val>
                                        </p:tav>
                                        <p:tav tm="100000">
                                          <p:val>
                                            <p:strVal val="#ppt_x"/>
                                          </p:val>
                                        </p:tav>
                                      </p:tavLst>
                                    </p:anim>
                                    <p:anim calcmode="lin" valueType="num">
                                      <p:cBhvr additive="base">
                                        <p:cTn id="56" dur="2000" fill="hold"/>
                                        <p:tgtEl>
                                          <p:spTgt spid="440449"/>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440450"/>
                                        </p:tgtEl>
                                        <p:attrNameLst>
                                          <p:attrName>style.visibility</p:attrName>
                                        </p:attrNameLst>
                                      </p:cBhvr>
                                      <p:to>
                                        <p:strVal val="visible"/>
                                      </p:to>
                                    </p:set>
                                    <p:anim calcmode="lin" valueType="num">
                                      <p:cBhvr additive="base">
                                        <p:cTn id="59" dur="2000" fill="hold"/>
                                        <p:tgtEl>
                                          <p:spTgt spid="440450"/>
                                        </p:tgtEl>
                                        <p:attrNameLst>
                                          <p:attrName>ppt_x</p:attrName>
                                        </p:attrNameLst>
                                      </p:cBhvr>
                                      <p:tavLst>
                                        <p:tav tm="0">
                                          <p:val>
                                            <p:strVal val="0-#ppt_w/2"/>
                                          </p:val>
                                        </p:tav>
                                        <p:tav tm="100000">
                                          <p:val>
                                            <p:strVal val="#ppt_x"/>
                                          </p:val>
                                        </p:tav>
                                      </p:tavLst>
                                    </p:anim>
                                    <p:anim calcmode="lin" valueType="num">
                                      <p:cBhvr additive="base">
                                        <p:cTn id="60" dur="2000" fill="hold"/>
                                        <p:tgtEl>
                                          <p:spTgt spid="440450"/>
                                        </p:tgtEl>
                                        <p:attrNameLst>
                                          <p:attrName>ppt_y</p:attrName>
                                        </p:attrNameLst>
                                      </p:cBhvr>
                                      <p:tavLst>
                                        <p:tav tm="0">
                                          <p:val>
                                            <p:strVal val="#ppt_y"/>
                                          </p:val>
                                        </p:tav>
                                        <p:tav tm="100000">
                                          <p:val>
                                            <p:strVal val="#ppt_y"/>
                                          </p:val>
                                        </p:tav>
                                      </p:tavLst>
                                    </p:anim>
                                  </p:childTnLst>
                                </p:cTn>
                              </p:par>
                              <p:par>
                                <p:cTn id="61" presetID="2" presetClass="entr" presetSubtype="8" fill="hold" grpId="0" nodeType="withEffect">
                                  <p:stCondLst>
                                    <p:cond delay="0"/>
                                  </p:stCondLst>
                                  <p:childTnLst>
                                    <p:set>
                                      <p:cBhvr>
                                        <p:cTn id="62" dur="1" fill="hold">
                                          <p:stCondLst>
                                            <p:cond delay="0"/>
                                          </p:stCondLst>
                                        </p:cTn>
                                        <p:tgtEl>
                                          <p:spTgt spid="440451"/>
                                        </p:tgtEl>
                                        <p:attrNameLst>
                                          <p:attrName>style.visibility</p:attrName>
                                        </p:attrNameLst>
                                      </p:cBhvr>
                                      <p:to>
                                        <p:strVal val="visible"/>
                                      </p:to>
                                    </p:set>
                                    <p:anim calcmode="lin" valueType="num">
                                      <p:cBhvr additive="base">
                                        <p:cTn id="63" dur="2000" fill="hold"/>
                                        <p:tgtEl>
                                          <p:spTgt spid="440451"/>
                                        </p:tgtEl>
                                        <p:attrNameLst>
                                          <p:attrName>ppt_x</p:attrName>
                                        </p:attrNameLst>
                                      </p:cBhvr>
                                      <p:tavLst>
                                        <p:tav tm="0">
                                          <p:val>
                                            <p:strVal val="0-#ppt_w/2"/>
                                          </p:val>
                                        </p:tav>
                                        <p:tav tm="100000">
                                          <p:val>
                                            <p:strVal val="#ppt_x"/>
                                          </p:val>
                                        </p:tav>
                                      </p:tavLst>
                                    </p:anim>
                                    <p:anim calcmode="lin" valueType="num">
                                      <p:cBhvr additive="base">
                                        <p:cTn id="64" dur="2000" fill="hold"/>
                                        <p:tgtEl>
                                          <p:spTgt spid="440451"/>
                                        </p:tgtEl>
                                        <p:attrNameLst>
                                          <p:attrName>ppt_y</p:attrName>
                                        </p:attrNameLst>
                                      </p:cBhvr>
                                      <p:tavLst>
                                        <p:tav tm="0">
                                          <p:val>
                                            <p:strVal val="#ppt_y"/>
                                          </p:val>
                                        </p:tav>
                                        <p:tav tm="100000">
                                          <p:val>
                                            <p:strVal val="#ppt_y"/>
                                          </p:val>
                                        </p:tav>
                                      </p:tavLst>
                                    </p:anim>
                                  </p:childTnLst>
                                </p:cTn>
                              </p:par>
                            </p:childTnLst>
                          </p:cTn>
                        </p:par>
                      </p:childTnLst>
                    </p:cTn>
                  </p:par>
                  <p:par>
                    <p:cTn id="65" fill="hold" nodeType="clickPar">
                      <p:stCondLst>
                        <p:cond delay="indefinite"/>
                      </p:stCondLst>
                      <p:childTnLst>
                        <p:par>
                          <p:cTn id="66" fill="hold" nodeType="withGroup">
                            <p:stCondLst>
                              <p:cond delay="0"/>
                            </p:stCondLst>
                            <p:childTnLst>
                              <p:par>
                                <p:cTn id="67" presetID="22" presetClass="entr" presetSubtype="1" fill="hold" grpId="0" nodeType="clickEffect">
                                  <p:stCondLst>
                                    <p:cond delay="0"/>
                                  </p:stCondLst>
                                  <p:childTnLst>
                                    <p:set>
                                      <p:cBhvr>
                                        <p:cTn id="68" dur="1" fill="hold">
                                          <p:stCondLst>
                                            <p:cond delay="0"/>
                                          </p:stCondLst>
                                        </p:cTn>
                                        <p:tgtEl>
                                          <p:spTgt spid="440431"/>
                                        </p:tgtEl>
                                        <p:attrNameLst>
                                          <p:attrName>style.visibility</p:attrName>
                                        </p:attrNameLst>
                                      </p:cBhvr>
                                      <p:to>
                                        <p:strVal val="visible"/>
                                      </p:to>
                                    </p:set>
                                    <p:animEffect transition="in" filter="wipe(up)">
                                      <p:cBhvr>
                                        <p:cTn id="69" dur="1000"/>
                                        <p:tgtEl>
                                          <p:spTgt spid="440431"/>
                                        </p:tgtEl>
                                      </p:cBhvr>
                                    </p:animEffect>
                                  </p:childTnLst>
                                  <p:subTnLst>
                                    <p:audio>
                                      <p:cMediaNode>
                                        <p:cTn display="0" masterRel="sameClick">
                                          <p:stCondLst>
                                            <p:cond evt="begin" delay="0">
                                              <p:tn val="67"/>
                                            </p:cond>
                                          </p:stCondLst>
                                          <p:endCondLst>
                                            <p:cond evt="onStopAudio" delay="0">
                                              <p:tgtEl>
                                                <p:sldTgt/>
                                              </p:tgtEl>
                                            </p:cond>
                                          </p:endCondLst>
                                        </p:cTn>
                                        <p:tgtEl>
                                          <p:sndTgt r:embed="rId5" name="voltage.wav"/>
                                        </p:tgtEl>
                                      </p:cMediaNode>
                                    </p:audio>
                                  </p:subTnLst>
                                </p:cTn>
                              </p:par>
                            </p:childTnLst>
                          </p:cTn>
                        </p:par>
                      </p:childTnLst>
                    </p:cTn>
                  </p:par>
                  <p:par>
                    <p:cTn id="70" fill="hold" nodeType="clickPar">
                      <p:stCondLst>
                        <p:cond delay="indefinite"/>
                      </p:stCondLst>
                      <p:childTnLst>
                        <p:par>
                          <p:cTn id="71" fill="hold" nodeType="withGroup">
                            <p:stCondLst>
                              <p:cond delay="0"/>
                            </p:stCondLst>
                            <p:childTnLst>
                              <p:par>
                                <p:cTn id="72" presetID="2" presetClass="entr" presetSubtype="4" fill="hold" nodeType="clickEffect">
                                  <p:stCondLst>
                                    <p:cond delay="0"/>
                                  </p:stCondLst>
                                  <p:childTnLst>
                                    <p:set>
                                      <p:cBhvr>
                                        <p:cTn id="73" dur="1" fill="hold">
                                          <p:stCondLst>
                                            <p:cond delay="0"/>
                                          </p:stCondLst>
                                        </p:cTn>
                                        <p:tgtEl>
                                          <p:spTgt spid="440365">
                                            <p:txEl>
                                              <p:pRg st="1" end="1"/>
                                            </p:txEl>
                                          </p:spTgt>
                                        </p:tgtEl>
                                        <p:attrNameLst>
                                          <p:attrName>style.visibility</p:attrName>
                                        </p:attrNameLst>
                                      </p:cBhvr>
                                      <p:to>
                                        <p:strVal val="visible"/>
                                      </p:to>
                                    </p:set>
                                    <p:anim calcmode="lin" valueType="num">
                                      <p:cBhvr additive="base">
                                        <p:cTn id="74" dur="500" fill="hold"/>
                                        <p:tgtEl>
                                          <p:spTgt spid="440365">
                                            <p:txEl>
                                              <p:pRg st="1" end="1"/>
                                            </p:txEl>
                                          </p:spTgt>
                                        </p:tgtEl>
                                        <p:attrNameLst>
                                          <p:attrName>ppt_x</p:attrName>
                                        </p:attrNameLst>
                                      </p:cBhvr>
                                      <p:tavLst>
                                        <p:tav tm="0">
                                          <p:val>
                                            <p:strVal val="#ppt_x"/>
                                          </p:val>
                                        </p:tav>
                                        <p:tav tm="100000">
                                          <p:val>
                                            <p:strVal val="#ppt_x"/>
                                          </p:val>
                                        </p:tav>
                                      </p:tavLst>
                                    </p:anim>
                                    <p:anim calcmode="lin" valueType="num">
                                      <p:cBhvr additive="base">
                                        <p:cTn id="75" dur="500" fill="hold"/>
                                        <p:tgtEl>
                                          <p:spTgt spid="440365">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2"/>
                                            </p:cond>
                                          </p:stCondLst>
                                          <p:endCondLst>
                                            <p:cond evt="onStopAudio" delay="0">
                                              <p:tgtEl>
                                                <p:sldTgt/>
                                              </p:tgtEl>
                                            </p:cond>
                                          </p:endCondLst>
                                        </p:cTn>
                                        <p:tgtEl>
                                          <p:sndTgt r:embed="rId4" name="arrow.wav"/>
                                        </p:tgtEl>
                                      </p:cMediaNode>
                                    </p:audio>
                                  </p:subTnLst>
                                </p:cTn>
                              </p:par>
                            </p:childTnLst>
                          </p:cTn>
                        </p:par>
                      </p:childTnLst>
                    </p:cTn>
                  </p:par>
                  <p:par>
                    <p:cTn id="76" fill="hold" nodeType="clickPar">
                      <p:stCondLst>
                        <p:cond delay="indefinite"/>
                      </p:stCondLst>
                      <p:childTnLst>
                        <p:par>
                          <p:cTn id="77" fill="hold" nodeType="withGroup">
                            <p:stCondLst>
                              <p:cond delay="0"/>
                            </p:stCondLst>
                            <p:childTnLst>
                              <p:par>
                                <p:cTn id="78" presetID="2" presetClass="entr" presetSubtype="4" fill="hold" nodeType="clickEffect">
                                  <p:stCondLst>
                                    <p:cond delay="0"/>
                                  </p:stCondLst>
                                  <p:childTnLst>
                                    <p:set>
                                      <p:cBhvr>
                                        <p:cTn id="79" dur="1" fill="hold">
                                          <p:stCondLst>
                                            <p:cond delay="0"/>
                                          </p:stCondLst>
                                        </p:cTn>
                                        <p:tgtEl>
                                          <p:spTgt spid="440365">
                                            <p:txEl>
                                              <p:pRg st="2" end="2"/>
                                            </p:txEl>
                                          </p:spTgt>
                                        </p:tgtEl>
                                        <p:attrNameLst>
                                          <p:attrName>style.visibility</p:attrName>
                                        </p:attrNameLst>
                                      </p:cBhvr>
                                      <p:to>
                                        <p:strVal val="visible"/>
                                      </p:to>
                                    </p:set>
                                    <p:anim calcmode="lin" valueType="num">
                                      <p:cBhvr additive="base">
                                        <p:cTn id="80" dur="500" fill="hold"/>
                                        <p:tgtEl>
                                          <p:spTgt spid="440365">
                                            <p:txEl>
                                              <p:pRg st="2" end="2"/>
                                            </p:txEl>
                                          </p:spTgt>
                                        </p:tgtEl>
                                        <p:attrNameLst>
                                          <p:attrName>ppt_x</p:attrName>
                                        </p:attrNameLst>
                                      </p:cBhvr>
                                      <p:tavLst>
                                        <p:tav tm="0">
                                          <p:val>
                                            <p:strVal val="#ppt_x"/>
                                          </p:val>
                                        </p:tav>
                                        <p:tav tm="100000">
                                          <p:val>
                                            <p:strVal val="#ppt_x"/>
                                          </p:val>
                                        </p:tav>
                                      </p:tavLst>
                                    </p:anim>
                                    <p:anim calcmode="lin" valueType="num">
                                      <p:cBhvr additive="base">
                                        <p:cTn id="81" dur="500" fill="hold"/>
                                        <p:tgtEl>
                                          <p:spTgt spid="440365">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8"/>
                                            </p:cond>
                                          </p:stCondLst>
                                          <p:endCondLst>
                                            <p:cond evt="onStopAudio" delay="0">
                                              <p:tgtEl>
                                                <p:sldTgt/>
                                              </p:tgtEl>
                                            </p:cond>
                                          </p:endCondLst>
                                        </p:cTn>
                                        <p:tgtEl>
                                          <p:sndTgt r:embed="rId4" name="arrow.wav"/>
                                        </p:tgtEl>
                                      </p:cMediaNode>
                                    </p:audio>
                                  </p:subTnLst>
                                </p:cTn>
                              </p:par>
                            </p:childTnLst>
                          </p:cTn>
                        </p:par>
                      </p:childTnLst>
                    </p:cTn>
                  </p:par>
                  <p:par>
                    <p:cTn id="82" fill="hold" nodeType="clickPar">
                      <p:stCondLst>
                        <p:cond delay="indefinite"/>
                      </p:stCondLst>
                      <p:childTnLst>
                        <p:par>
                          <p:cTn id="83" fill="hold" nodeType="withGroup">
                            <p:stCondLst>
                              <p:cond delay="0"/>
                            </p:stCondLst>
                            <p:childTnLst>
                              <p:par>
                                <p:cTn id="84" presetID="2" presetClass="entr" presetSubtype="9" fill="hold" grpId="0" nodeType="clickEffect">
                                  <p:stCondLst>
                                    <p:cond delay="0"/>
                                  </p:stCondLst>
                                  <p:childTnLst>
                                    <p:set>
                                      <p:cBhvr>
                                        <p:cTn id="85" dur="1" fill="hold">
                                          <p:stCondLst>
                                            <p:cond delay="0"/>
                                          </p:stCondLst>
                                        </p:cTn>
                                        <p:tgtEl>
                                          <p:spTgt spid="440452"/>
                                        </p:tgtEl>
                                        <p:attrNameLst>
                                          <p:attrName>style.visibility</p:attrName>
                                        </p:attrNameLst>
                                      </p:cBhvr>
                                      <p:to>
                                        <p:strVal val="visible"/>
                                      </p:to>
                                    </p:set>
                                    <p:anim calcmode="lin" valueType="num">
                                      <p:cBhvr additive="base">
                                        <p:cTn id="86" dur="500" fill="hold"/>
                                        <p:tgtEl>
                                          <p:spTgt spid="440452"/>
                                        </p:tgtEl>
                                        <p:attrNameLst>
                                          <p:attrName>ppt_x</p:attrName>
                                        </p:attrNameLst>
                                      </p:cBhvr>
                                      <p:tavLst>
                                        <p:tav tm="0">
                                          <p:val>
                                            <p:strVal val="0-#ppt_w/2"/>
                                          </p:val>
                                        </p:tav>
                                        <p:tav tm="100000">
                                          <p:val>
                                            <p:strVal val="#ppt_x"/>
                                          </p:val>
                                        </p:tav>
                                      </p:tavLst>
                                    </p:anim>
                                    <p:anim calcmode="lin" valueType="num">
                                      <p:cBhvr additive="base">
                                        <p:cTn id="87" dur="500" fill="hold"/>
                                        <p:tgtEl>
                                          <p:spTgt spid="440452"/>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84"/>
                                            </p:cond>
                                          </p:stCondLst>
                                          <p:endCondLst>
                                            <p:cond evt="onStopAudio" delay="0">
                                              <p:tgtEl>
                                                <p:sldTgt/>
                                              </p:tgtEl>
                                            </p:cond>
                                          </p:endCondLst>
                                        </p:cTn>
                                        <p:tgtEl>
                                          <p:sndTgt r:embed="rId6" name="whoosh.wav"/>
                                        </p:tgtEl>
                                      </p:cMediaNode>
                                    </p:audio>
                                  </p:subTnLst>
                                </p:cTn>
                              </p:par>
                            </p:childTnLst>
                          </p:cTn>
                        </p:par>
                      </p:childTnLst>
                    </p:cTn>
                  </p:par>
                  <p:par>
                    <p:cTn id="88" fill="hold">
                      <p:stCondLst>
                        <p:cond delay="indefinite"/>
                      </p:stCondLst>
                      <p:childTnLst>
                        <p:par>
                          <p:cTn id="89" fill="hold">
                            <p:stCondLst>
                              <p:cond delay="0"/>
                            </p:stCondLst>
                            <p:childTnLst>
                              <p:par>
                                <p:cTn id="90" presetID="2" presetClass="entr" presetSubtype="4" fill="hold" nodeType="clickEffect">
                                  <p:stCondLst>
                                    <p:cond delay="0"/>
                                  </p:stCondLst>
                                  <p:childTnLst>
                                    <p:set>
                                      <p:cBhvr>
                                        <p:cTn id="91" dur="1" fill="hold">
                                          <p:stCondLst>
                                            <p:cond delay="0"/>
                                          </p:stCondLst>
                                        </p:cTn>
                                        <p:tgtEl>
                                          <p:spTgt spid="440365">
                                            <p:txEl>
                                              <p:pRg st="3" end="3"/>
                                            </p:txEl>
                                          </p:spTgt>
                                        </p:tgtEl>
                                        <p:attrNameLst>
                                          <p:attrName>style.visibility</p:attrName>
                                        </p:attrNameLst>
                                      </p:cBhvr>
                                      <p:to>
                                        <p:strVal val="visible"/>
                                      </p:to>
                                    </p:set>
                                    <p:anim calcmode="lin" valueType="num">
                                      <p:cBhvr additive="base">
                                        <p:cTn id="92" dur="500" fill="hold"/>
                                        <p:tgtEl>
                                          <p:spTgt spid="440365">
                                            <p:txEl>
                                              <p:pRg st="3" end="3"/>
                                            </p:txEl>
                                          </p:spTgt>
                                        </p:tgtEl>
                                        <p:attrNameLst>
                                          <p:attrName>ppt_x</p:attrName>
                                        </p:attrNameLst>
                                      </p:cBhvr>
                                      <p:tavLst>
                                        <p:tav tm="0">
                                          <p:val>
                                            <p:strVal val="#ppt_x"/>
                                          </p:val>
                                        </p:tav>
                                        <p:tav tm="100000">
                                          <p:val>
                                            <p:strVal val="#ppt_x"/>
                                          </p:val>
                                        </p:tav>
                                      </p:tavLst>
                                    </p:anim>
                                    <p:anim calcmode="lin" valueType="num">
                                      <p:cBhvr additive="base">
                                        <p:cTn id="93" dur="500" fill="hold"/>
                                        <p:tgtEl>
                                          <p:spTgt spid="440365">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90"/>
                                            </p:cond>
                                          </p:stCondLst>
                                          <p:endCondLst>
                                            <p:cond evt="onStopAudio" delay="0">
                                              <p:tgtEl>
                                                <p:sldTgt/>
                                              </p:tgtEl>
                                            </p:cond>
                                          </p:endCondLst>
                                        </p:cTn>
                                        <p:tgtEl>
                                          <p:sndTgt r:embed="rId4" name="arrow.wav"/>
                                        </p:tgtEl>
                                      </p:cMediaNode>
                                    </p:audio>
                                  </p:subTnLst>
                                </p:cTn>
                              </p:par>
                            </p:childTnLst>
                          </p:cTn>
                        </p:par>
                      </p:childTnLst>
                    </p:cTn>
                  </p:par>
                  <p:par>
                    <p:cTn id="94" fill="hold" nodeType="clickPar">
                      <p:stCondLst>
                        <p:cond delay="indefinite"/>
                      </p:stCondLst>
                      <p:childTnLst>
                        <p:par>
                          <p:cTn id="95" fill="hold" nodeType="withGroup">
                            <p:stCondLst>
                              <p:cond delay="0"/>
                            </p:stCondLst>
                            <p:childTnLst>
                              <p:par>
                                <p:cTn id="96" presetID="2" presetClass="entr" presetSubtype="4" fill="hold" nodeType="clickEffect">
                                  <p:stCondLst>
                                    <p:cond delay="0"/>
                                  </p:stCondLst>
                                  <p:childTnLst>
                                    <p:set>
                                      <p:cBhvr>
                                        <p:cTn id="97" dur="1" fill="hold">
                                          <p:stCondLst>
                                            <p:cond delay="0"/>
                                          </p:stCondLst>
                                        </p:cTn>
                                        <p:tgtEl>
                                          <p:spTgt spid="440365">
                                            <p:txEl>
                                              <p:pRg st="4" end="4"/>
                                            </p:txEl>
                                          </p:spTgt>
                                        </p:tgtEl>
                                        <p:attrNameLst>
                                          <p:attrName>style.visibility</p:attrName>
                                        </p:attrNameLst>
                                      </p:cBhvr>
                                      <p:to>
                                        <p:strVal val="visible"/>
                                      </p:to>
                                    </p:set>
                                    <p:anim calcmode="lin" valueType="num">
                                      <p:cBhvr additive="base">
                                        <p:cTn id="98" dur="500" fill="hold"/>
                                        <p:tgtEl>
                                          <p:spTgt spid="440365">
                                            <p:txEl>
                                              <p:pRg st="4" end="4"/>
                                            </p:txEl>
                                          </p:spTgt>
                                        </p:tgtEl>
                                        <p:attrNameLst>
                                          <p:attrName>ppt_x</p:attrName>
                                        </p:attrNameLst>
                                      </p:cBhvr>
                                      <p:tavLst>
                                        <p:tav tm="0">
                                          <p:val>
                                            <p:strVal val="#ppt_x"/>
                                          </p:val>
                                        </p:tav>
                                        <p:tav tm="100000">
                                          <p:val>
                                            <p:strVal val="#ppt_x"/>
                                          </p:val>
                                        </p:tav>
                                      </p:tavLst>
                                    </p:anim>
                                    <p:anim calcmode="lin" valueType="num">
                                      <p:cBhvr additive="base">
                                        <p:cTn id="99" dur="500" fill="hold"/>
                                        <p:tgtEl>
                                          <p:spTgt spid="440365">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96"/>
                                            </p:cond>
                                          </p:stCondLst>
                                          <p:endCondLst>
                                            <p:cond evt="onStopAudio" delay="0">
                                              <p:tgtEl>
                                                <p:sldTgt/>
                                              </p:tgtEl>
                                            </p:cond>
                                          </p:endCondLst>
                                        </p:cTn>
                                        <p:tgtEl>
                                          <p:sndTgt r:embed="rId4" name="arrow.wav"/>
                                        </p:tgtEl>
                                      </p:cMediaNode>
                                    </p:audio>
                                  </p:subTnLst>
                                </p:cTn>
                              </p:par>
                            </p:childTnLst>
                          </p:cTn>
                        </p:par>
                      </p:childTnLst>
                    </p:cTn>
                  </p:par>
                  <p:par>
                    <p:cTn id="100" fill="hold" nodeType="clickPar">
                      <p:stCondLst>
                        <p:cond delay="indefinite"/>
                      </p:stCondLst>
                      <p:childTnLst>
                        <p:par>
                          <p:cTn id="101" fill="hold" nodeType="withGroup">
                            <p:stCondLst>
                              <p:cond delay="0"/>
                            </p:stCondLst>
                            <p:childTnLst>
                              <p:par>
                                <p:cTn id="102" presetID="2" presetClass="entr" presetSubtype="4" fill="hold" nodeType="clickEffect">
                                  <p:stCondLst>
                                    <p:cond delay="0"/>
                                  </p:stCondLst>
                                  <p:childTnLst>
                                    <p:set>
                                      <p:cBhvr>
                                        <p:cTn id="103" dur="1" fill="hold">
                                          <p:stCondLst>
                                            <p:cond delay="0"/>
                                          </p:stCondLst>
                                        </p:cTn>
                                        <p:tgtEl>
                                          <p:spTgt spid="440365">
                                            <p:txEl>
                                              <p:pRg st="5" end="5"/>
                                            </p:txEl>
                                          </p:spTgt>
                                        </p:tgtEl>
                                        <p:attrNameLst>
                                          <p:attrName>style.visibility</p:attrName>
                                        </p:attrNameLst>
                                      </p:cBhvr>
                                      <p:to>
                                        <p:strVal val="visible"/>
                                      </p:to>
                                    </p:set>
                                    <p:anim calcmode="lin" valueType="num">
                                      <p:cBhvr additive="base">
                                        <p:cTn id="104" dur="500" fill="hold"/>
                                        <p:tgtEl>
                                          <p:spTgt spid="440365">
                                            <p:txEl>
                                              <p:pRg st="5" end="5"/>
                                            </p:txEl>
                                          </p:spTgt>
                                        </p:tgtEl>
                                        <p:attrNameLst>
                                          <p:attrName>ppt_x</p:attrName>
                                        </p:attrNameLst>
                                      </p:cBhvr>
                                      <p:tavLst>
                                        <p:tav tm="0">
                                          <p:val>
                                            <p:strVal val="#ppt_x"/>
                                          </p:val>
                                        </p:tav>
                                        <p:tav tm="100000">
                                          <p:val>
                                            <p:strVal val="#ppt_x"/>
                                          </p:val>
                                        </p:tav>
                                      </p:tavLst>
                                    </p:anim>
                                    <p:anim calcmode="lin" valueType="num">
                                      <p:cBhvr additive="base">
                                        <p:cTn id="105" dur="500" fill="hold"/>
                                        <p:tgtEl>
                                          <p:spTgt spid="440365">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02"/>
                                            </p:cond>
                                          </p:stCondLst>
                                          <p:endCondLst>
                                            <p:cond evt="onStopAudio" delay="0">
                                              <p:tgtEl>
                                                <p:sldTgt/>
                                              </p:tgtEl>
                                            </p:cond>
                                          </p:endCondLst>
                                        </p:cTn>
                                        <p:tgtEl>
                                          <p:sndTgt r:embed="rId4" name="arrow.wav"/>
                                        </p:tgtEl>
                                      </p:cMediaNode>
                                    </p:audio>
                                  </p:subTnLst>
                                </p:cTn>
                              </p:par>
                            </p:childTnLst>
                          </p:cTn>
                        </p:par>
                      </p:childTnLst>
                    </p:cTn>
                  </p:par>
                  <p:par>
                    <p:cTn id="106" fill="hold" nodeType="clickPar">
                      <p:stCondLst>
                        <p:cond delay="indefinite"/>
                      </p:stCondLst>
                      <p:childTnLst>
                        <p:par>
                          <p:cTn id="107" fill="hold" nodeType="withGroup">
                            <p:stCondLst>
                              <p:cond delay="0"/>
                            </p:stCondLst>
                            <p:childTnLst>
                              <p:par>
                                <p:cTn id="108" presetID="2" presetClass="entr" presetSubtype="4" fill="hold" nodeType="clickEffect">
                                  <p:stCondLst>
                                    <p:cond delay="0"/>
                                  </p:stCondLst>
                                  <p:childTnLst>
                                    <p:set>
                                      <p:cBhvr>
                                        <p:cTn id="109" dur="1" fill="hold">
                                          <p:stCondLst>
                                            <p:cond delay="0"/>
                                          </p:stCondLst>
                                        </p:cTn>
                                        <p:tgtEl>
                                          <p:spTgt spid="440365">
                                            <p:txEl>
                                              <p:pRg st="6" end="6"/>
                                            </p:txEl>
                                          </p:spTgt>
                                        </p:tgtEl>
                                        <p:attrNameLst>
                                          <p:attrName>style.visibility</p:attrName>
                                        </p:attrNameLst>
                                      </p:cBhvr>
                                      <p:to>
                                        <p:strVal val="visible"/>
                                      </p:to>
                                    </p:set>
                                    <p:anim calcmode="lin" valueType="num">
                                      <p:cBhvr additive="base">
                                        <p:cTn id="110" dur="500" fill="hold"/>
                                        <p:tgtEl>
                                          <p:spTgt spid="440365">
                                            <p:txEl>
                                              <p:pRg st="6" end="6"/>
                                            </p:txEl>
                                          </p:spTgt>
                                        </p:tgtEl>
                                        <p:attrNameLst>
                                          <p:attrName>ppt_x</p:attrName>
                                        </p:attrNameLst>
                                      </p:cBhvr>
                                      <p:tavLst>
                                        <p:tav tm="0">
                                          <p:val>
                                            <p:strVal val="#ppt_x"/>
                                          </p:val>
                                        </p:tav>
                                        <p:tav tm="100000">
                                          <p:val>
                                            <p:strVal val="#ppt_x"/>
                                          </p:val>
                                        </p:tav>
                                      </p:tavLst>
                                    </p:anim>
                                    <p:anim calcmode="lin" valueType="num">
                                      <p:cBhvr additive="base">
                                        <p:cTn id="111" dur="500" fill="hold"/>
                                        <p:tgtEl>
                                          <p:spTgt spid="440365">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08"/>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431" grpId="0" animBg="1"/>
      <p:bldP spid="440438" grpId="0"/>
      <p:bldP spid="440442" grpId="0"/>
      <p:bldP spid="440446" grpId="0"/>
      <p:bldP spid="440447" grpId="0"/>
      <p:bldP spid="440448" grpId="0"/>
      <p:bldP spid="440449" grpId="0"/>
      <p:bldP spid="440450" grpId="0"/>
      <p:bldP spid="440451" grpId="0"/>
      <p:bldP spid="44045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ChangeArrowheads="1"/>
          </p:cNvSpPr>
          <p:nvPr/>
        </p:nvSpPr>
        <p:spPr bwMode="auto">
          <a:xfrm>
            <a:off x="685800" y="1549400"/>
            <a:ext cx="7772400" cy="1108075"/>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n-US" altLang="en-US" sz="2400" i="1">
                <a:solidFill>
                  <a:srgbClr val="333399"/>
                </a:solidFill>
              </a:rPr>
              <a:t>Sketching and interpreting force – distance graphs </a:t>
            </a:r>
            <a:r>
              <a:rPr lang="en-US" altLang="en-US" sz="2000">
                <a:latin typeface="Courier New" pitchFamily="49" charset="0"/>
              </a:rPr>
              <a:t>	</a:t>
            </a:r>
          </a:p>
        </p:txBody>
      </p:sp>
      <p:sp>
        <p:nvSpPr>
          <p:cNvPr id="20483" name="Rectangle 3"/>
          <p:cNvSpPr>
            <a:spLocks noGrp="1" noChangeArrowheads="1"/>
          </p:cNvSpPr>
          <p:nvPr>
            <p:ph type="ctrTitle"/>
          </p:nvPr>
        </p:nvSpPr>
        <p:spPr>
          <a:xfrm>
            <a:off x="685800" y="533400"/>
            <a:ext cx="7772400" cy="896938"/>
          </a:xfrm>
          <a:noFill/>
        </p:spPr>
        <p:txBody>
          <a:bodyPr/>
          <a:lstStyle/>
          <a:p>
            <a:pPr algn="l" eaLnBrk="1" hangingPunct="1"/>
            <a:r>
              <a:rPr lang="en-US" altLang="en-US" sz="2800" b="1" smtClean="0">
                <a:solidFill>
                  <a:srgbClr val="000000"/>
                </a:solidFill>
              </a:rPr>
              <a:t>Topic 2: Mechanics</a:t>
            </a:r>
            <a:br>
              <a:rPr lang="en-US" altLang="en-US" sz="2800" b="1" smtClean="0">
                <a:solidFill>
                  <a:srgbClr val="000000"/>
                </a:solidFill>
              </a:rPr>
            </a:br>
            <a:r>
              <a:rPr lang="en-US" altLang="en-US" sz="2800" smtClean="0">
                <a:solidFill>
                  <a:srgbClr val="000000"/>
                </a:solidFill>
              </a:rPr>
              <a:t>2.3 – Work, energy, and power</a:t>
            </a:r>
            <a:endParaRPr lang="en-US" altLang="en-US" sz="2400" smtClean="0">
              <a:solidFill>
                <a:schemeClr val="tx1"/>
              </a:solidFill>
              <a:latin typeface="Courier New" pitchFamily="49" charset="0"/>
            </a:endParaRPr>
          </a:p>
        </p:txBody>
      </p:sp>
      <p:sp>
        <p:nvSpPr>
          <p:cNvPr id="442376" name="Rectangle 8"/>
          <p:cNvSpPr>
            <a:spLocks noChangeArrowheads="1"/>
          </p:cNvSpPr>
          <p:nvPr/>
        </p:nvSpPr>
        <p:spPr bwMode="auto">
          <a:xfrm>
            <a:off x="674688" y="2551113"/>
            <a:ext cx="7781925" cy="4306887"/>
          </a:xfrm>
          <a:prstGeom prst="rect">
            <a:avLst/>
          </a:prstGeom>
          <a:solidFill>
            <a:srgbClr val="FFFFCC"/>
          </a:solidFill>
          <a:ln>
            <a:noFill/>
          </a:ln>
          <a:effectLst/>
          <a:extLst/>
        </p:spPr>
        <p:txBody>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spcBef>
                <a:spcPct val="20000"/>
              </a:spcBef>
              <a:defRPr/>
            </a:pPr>
            <a:r>
              <a:rPr lang="en-US" altLang="en-US" sz="2400" dirty="0" smtClean="0">
                <a:latin typeface="+mn-lt"/>
                <a:sym typeface="Symbol" pitchFamily="18" charset="2"/>
              </a:rPr>
              <a:t>EXAMPLE: A force vs. displacement plot for a spring is shown. Find the work done by you if you displace the spring from 0 to 40 mm.</a:t>
            </a:r>
          </a:p>
          <a:p>
            <a:pPr eaLnBrk="1" hangingPunct="1">
              <a:spcBef>
                <a:spcPts val="400"/>
              </a:spcBef>
              <a:defRPr/>
            </a:pPr>
            <a:r>
              <a:rPr lang="en-US" altLang="en-US" sz="2400" dirty="0" smtClean="0">
                <a:latin typeface="+mn-lt"/>
              </a:rPr>
              <a:t>SOLUTION:</a:t>
            </a:r>
          </a:p>
          <a:p>
            <a:pPr eaLnBrk="1" hangingPunct="1">
              <a:spcBef>
                <a:spcPts val="400"/>
              </a:spcBef>
              <a:buFont typeface="Symbol" pitchFamily="18" charset="2"/>
              <a:buChar char="·"/>
              <a:defRPr/>
            </a:pPr>
            <a:r>
              <a:rPr lang="en-US" altLang="en-US" sz="2400" dirty="0" smtClean="0">
                <a:latin typeface="+mn-lt"/>
                <a:cs typeface="Courier New" pitchFamily="49" charset="0"/>
              </a:rPr>
              <a:t>The graph shows the force </a:t>
            </a:r>
            <a:r>
              <a:rPr lang="en-US" altLang="en-US" sz="2400" i="1" dirty="0" smtClean="0">
                <a:solidFill>
                  <a:srgbClr val="008000"/>
                </a:solidFill>
                <a:latin typeface="+mn-lt"/>
                <a:cs typeface="Courier New" pitchFamily="49" charset="0"/>
              </a:rPr>
              <a:t>F</a:t>
            </a:r>
            <a:r>
              <a:rPr lang="en-US" altLang="en-US" sz="2400" i="1" dirty="0" smtClean="0">
                <a:latin typeface="+mn-lt"/>
                <a:cs typeface="Courier New" pitchFamily="49" charset="0"/>
              </a:rPr>
              <a:t>                                                </a:t>
            </a:r>
            <a:r>
              <a:rPr lang="en-US" altLang="en-US" sz="2400" dirty="0" smtClean="0">
                <a:latin typeface="+mn-lt"/>
                <a:cs typeface="Courier New" pitchFamily="49" charset="0"/>
              </a:rPr>
              <a:t>of the spring, not </a:t>
            </a:r>
            <a:r>
              <a:rPr lang="en-US" altLang="en-US" sz="2400" i="1" dirty="0" smtClean="0">
                <a:latin typeface="+mn-lt"/>
                <a:cs typeface="Courier New" pitchFamily="49" charset="0"/>
              </a:rPr>
              <a:t>your</a:t>
            </a:r>
            <a:r>
              <a:rPr lang="en-US" altLang="en-US" sz="2400" dirty="0" smtClean="0">
                <a:latin typeface="+mn-lt"/>
                <a:cs typeface="Courier New" pitchFamily="49" charset="0"/>
              </a:rPr>
              <a:t> force.</a:t>
            </a:r>
            <a:endParaRPr lang="en-US" altLang="en-US" sz="2400" dirty="0" smtClean="0">
              <a:latin typeface="+mn-lt"/>
              <a:cs typeface="Courier New" pitchFamily="49" charset="0"/>
              <a:sym typeface="Symbol" pitchFamily="18" charset="2"/>
            </a:endParaRPr>
          </a:p>
          <a:p>
            <a:pPr eaLnBrk="1" hangingPunct="1">
              <a:spcBef>
                <a:spcPts val="400"/>
              </a:spcBef>
              <a:buFont typeface="Symbol" pitchFamily="18" charset="2"/>
              <a:buChar char="·"/>
              <a:defRPr/>
            </a:pPr>
            <a:r>
              <a:rPr lang="en-US" altLang="en-US" sz="2400" dirty="0" smtClean="0">
                <a:latin typeface="+mn-lt"/>
                <a:cs typeface="Courier New" pitchFamily="49" charset="0"/>
              </a:rPr>
              <a:t>The force </a:t>
            </a:r>
            <a:r>
              <a:rPr lang="en-US" altLang="en-US" sz="2400" i="1" dirty="0" smtClean="0">
                <a:latin typeface="+mn-lt"/>
                <a:cs typeface="Courier New" pitchFamily="49" charset="0"/>
              </a:rPr>
              <a:t>you</a:t>
            </a:r>
            <a:r>
              <a:rPr lang="en-US" altLang="en-US" sz="2400" dirty="0" smtClean="0">
                <a:latin typeface="+mn-lt"/>
                <a:cs typeface="Courier New" pitchFamily="49" charset="0"/>
              </a:rPr>
              <a:t> apply will </a:t>
            </a:r>
            <a:r>
              <a:rPr lang="en-US" altLang="en-US" sz="2400" dirty="0" smtClean="0">
                <a:latin typeface="+mn-lt"/>
                <a:cs typeface="Courier New" pitchFamily="49" charset="0"/>
              </a:rPr>
              <a:t>be                                                 opposite to the spring’s force                                           according to </a:t>
            </a:r>
            <a:r>
              <a:rPr lang="en-US" altLang="en-US" sz="2400" i="1" dirty="0" smtClean="0">
                <a:solidFill>
                  <a:srgbClr val="FF0000"/>
                </a:solidFill>
                <a:latin typeface="+mn-lt"/>
                <a:cs typeface="Courier New" pitchFamily="49" charset="0"/>
              </a:rPr>
              <a:t>F</a:t>
            </a:r>
            <a:r>
              <a:rPr lang="en-US" altLang="en-US" sz="2400" dirty="0" smtClean="0">
                <a:latin typeface="+mn-lt"/>
                <a:cs typeface="Courier New" pitchFamily="49" charset="0"/>
              </a:rPr>
              <a:t> = </a:t>
            </a:r>
            <a:r>
              <a:rPr lang="en-US" altLang="en-US" sz="2400" baseline="30000" dirty="0" smtClean="0">
                <a:latin typeface="+mn-lt"/>
                <a:cs typeface="Courier New" pitchFamily="49" charset="0"/>
              </a:rPr>
              <a:t>+</a:t>
            </a:r>
            <a:r>
              <a:rPr lang="en-US" altLang="en-US" sz="2400" i="1" dirty="0" err="1" smtClean="0">
                <a:latin typeface="+mn-lt"/>
                <a:cs typeface="Courier New" pitchFamily="49" charset="0"/>
              </a:rPr>
              <a:t>ks</a:t>
            </a:r>
            <a:r>
              <a:rPr lang="en-US" altLang="en-US" sz="2400" dirty="0" smtClean="0">
                <a:latin typeface="+mn-lt"/>
                <a:cs typeface="Courier New" pitchFamily="49" charset="0"/>
              </a:rPr>
              <a:t>.</a:t>
            </a:r>
          </a:p>
          <a:p>
            <a:pPr eaLnBrk="1" hangingPunct="1">
              <a:spcBef>
                <a:spcPts val="400"/>
              </a:spcBef>
              <a:buFont typeface="Symbol" pitchFamily="18" charset="2"/>
              <a:buChar char="·"/>
              <a:defRPr/>
            </a:pPr>
            <a:r>
              <a:rPr lang="en-US" altLang="en-US" sz="2400" i="1" dirty="0" smtClean="0">
                <a:latin typeface="+mn-lt"/>
                <a:cs typeface="Courier New" pitchFamily="49" charset="0"/>
              </a:rPr>
              <a:t>F</a:t>
            </a:r>
            <a:r>
              <a:rPr lang="en-US" altLang="en-US" sz="2400" dirty="0" smtClean="0">
                <a:latin typeface="+mn-lt"/>
                <a:cs typeface="Courier New" pitchFamily="49" charset="0"/>
              </a:rPr>
              <a:t> = </a:t>
            </a:r>
            <a:r>
              <a:rPr lang="en-US" altLang="en-US" sz="2400" baseline="30000" dirty="0">
                <a:latin typeface="+mn-lt"/>
                <a:cs typeface="Courier New" pitchFamily="49" charset="0"/>
              </a:rPr>
              <a:t>+</a:t>
            </a:r>
            <a:r>
              <a:rPr lang="en-US" altLang="en-US" sz="2400" i="1" dirty="0" err="1" smtClean="0">
                <a:latin typeface="+mn-lt"/>
                <a:cs typeface="Courier New" pitchFamily="49" charset="0"/>
                <a:sym typeface="Symbol" pitchFamily="18" charset="2"/>
              </a:rPr>
              <a:t>ks</a:t>
            </a:r>
            <a:r>
              <a:rPr lang="en-US" altLang="en-US" sz="2400" dirty="0" smtClean="0">
                <a:latin typeface="+mn-lt"/>
                <a:cs typeface="Courier New" pitchFamily="49" charset="0"/>
                <a:sym typeface="Symbol" pitchFamily="18" charset="2"/>
              </a:rPr>
              <a:t> </a:t>
            </a:r>
            <a:r>
              <a:rPr lang="en-US" altLang="en-US" sz="2400" dirty="0" smtClean="0">
                <a:latin typeface="+mn-lt"/>
                <a:cs typeface="Courier New" pitchFamily="49" charset="0"/>
                <a:sym typeface="Symbol" pitchFamily="18" charset="2"/>
              </a:rPr>
              <a:t>is plotted in </a:t>
            </a:r>
            <a:r>
              <a:rPr lang="en-US" altLang="en-US" sz="2400" dirty="0" smtClean="0">
                <a:solidFill>
                  <a:srgbClr val="FF0000"/>
                </a:solidFill>
                <a:latin typeface="+mn-lt"/>
                <a:cs typeface="Courier New" pitchFamily="49" charset="0"/>
                <a:sym typeface="Symbol" pitchFamily="18" charset="2"/>
              </a:rPr>
              <a:t>red</a:t>
            </a:r>
            <a:r>
              <a:rPr lang="en-US" altLang="en-US" sz="2400" dirty="0" smtClean="0">
                <a:latin typeface="+mn-lt"/>
                <a:cs typeface="Courier New" pitchFamily="49" charset="0"/>
                <a:sym typeface="Symbol" pitchFamily="18" charset="2"/>
              </a:rPr>
              <a:t>.</a:t>
            </a:r>
          </a:p>
        </p:txBody>
      </p:sp>
      <p:grpSp>
        <p:nvGrpSpPr>
          <p:cNvPr id="20485" name="Group 89"/>
          <p:cNvGrpSpPr>
            <a:grpSpLocks/>
          </p:cNvGrpSpPr>
          <p:nvPr/>
        </p:nvGrpSpPr>
        <p:grpSpPr bwMode="auto">
          <a:xfrm>
            <a:off x="828675" y="2008188"/>
            <a:ext cx="7464425" cy="461962"/>
            <a:chOff x="828675" y="4080730"/>
            <a:chExt cx="7464426" cy="461665"/>
          </a:xfrm>
        </p:grpSpPr>
        <p:sp>
          <p:nvSpPr>
            <p:cNvPr id="91" name="Rectangle 41"/>
            <p:cNvSpPr>
              <a:spLocks noChangeArrowheads="1"/>
            </p:cNvSpPr>
            <p:nvPr/>
          </p:nvSpPr>
          <p:spPr bwMode="auto">
            <a:xfrm>
              <a:off x="965200" y="4090249"/>
              <a:ext cx="1358900" cy="320469"/>
            </a:xfrm>
            <a:prstGeom prst="rect">
              <a:avLst/>
            </a:prstGeom>
            <a:noFill/>
            <a:ln>
              <a:noFill/>
            </a:ln>
            <a:effectLst/>
            <a:extLst/>
          </p:spPr>
          <p:txBody>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lnSpc>
                  <a:spcPct val="90000"/>
                </a:lnSpc>
                <a:spcBef>
                  <a:spcPct val="20000"/>
                </a:spcBef>
                <a:defRPr/>
              </a:pPr>
              <a:r>
                <a:rPr lang="en-US" altLang="en-US" sz="2400" i="1" dirty="0" smtClean="0">
                  <a:latin typeface="+mn-lt"/>
                  <a:cs typeface="Courier New" pitchFamily="49" charset="0"/>
                </a:rPr>
                <a:t>F</a:t>
              </a:r>
              <a:r>
                <a:rPr lang="en-US" altLang="en-US" sz="2400" dirty="0" smtClean="0">
                  <a:latin typeface="+mn-lt"/>
                  <a:cs typeface="Courier New" pitchFamily="49" charset="0"/>
                </a:rPr>
                <a:t> = </a:t>
              </a:r>
              <a:r>
                <a:rPr lang="en-US" altLang="en-US" sz="2400" i="1" dirty="0" smtClean="0">
                  <a:latin typeface="+mn-lt"/>
                  <a:cs typeface="Courier New" pitchFamily="49" charset="0"/>
                  <a:sym typeface="Symbol" pitchFamily="18" charset="2"/>
                </a:rPr>
                <a:t>- </a:t>
              </a:r>
              <a:r>
                <a:rPr lang="en-US" altLang="en-US" sz="2400" i="1" dirty="0" err="1" smtClean="0">
                  <a:latin typeface="+mn-lt"/>
                  <a:cs typeface="Courier New" pitchFamily="49" charset="0"/>
                  <a:sym typeface="Symbol" pitchFamily="18" charset="2"/>
                </a:rPr>
                <a:t>ks</a:t>
              </a:r>
              <a:endParaRPr lang="en-US" altLang="en-US" sz="2400" i="1" dirty="0" smtClean="0">
                <a:latin typeface="+mn-lt"/>
                <a:sym typeface="Symbol" pitchFamily="18" charset="2"/>
              </a:endParaRPr>
            </a:p>
          </p:txBody>
        </p:sp>
        <p:sp>
          <p:nvSpPr>
            <p:cNvPr id="92" name="Text Box 42"/>
            <p:cNvSpPr txBox="1">
              <a:spLocks noChangeArrowheads="1"/>
            </p:cNvSpPr>
            <p:nvPr/>
          </p:nvSpPr>
          <p:spPr bwMode="auto">
            <a:xfrm>
              <a:off x="3497263" y="4080730"/>
              <a:ext cx="4795838" cy="461665"/>
            </a:xfrm>
            <a:prstGeom prst="rect">
              <a:avLst/>
            </a:prstGeom>
            <a:solidFill>
              <a:srgbClr val="FF0000"/>
            </a:solidFill>
            <a:ln>
              <a:noFill/>
            </a:ln>
            <a:effectLs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algn="ctr" eaLnBrk="1" hangingPunct="1">
                <a:spcBef>
                  <a:spcPct val="50000"/>
                </a:spcBef>
                <a:defRPr/>
              </a:pPr>
              <a:r>
                <a:rPr lang="en-US" altLang="en-US" sz="2400" dirty="0" smtClean="0">
                  <a:solidFill>
                    <a:schemeClr val="bg1"/>
                  </a:solidFill>
                  <a:latin typeface="+mn-lt"/>
                </a:rPr>
                <a:t>Hooke’s Law (the spring force)</a:t>
              </a:r>
            </a:p>
          </p:txBody>
        </p:sp>
        <p:sp>
          <p:nvSpPr>
            <p:cNvPr id="93" name="Rectangle 43"/>
            <p:cNvSpPr>
              <a:spLocks noChangeArrowheads="1"/>
            </p:cNvSpPr>
            <p:nvPr/>
          </p:nvSpPr>
          <p:spPr bwMode="auto">
            <a:xfrm>
              <a:off x="828675" y="4083903"/>
              <a:ext cx="7462839" cy="458492"/>
            </a:xfrm>
            <a:prstGeom prst="rect">
              <a:avLst/>
            </a:prstGeom>
            <a:noFill/>
            <a:ln w="12700">
              <a:solidFill>
                <a:schemeClr val="tx1"/>
              </a:solidFill>
              <a:miter lim="800000"/>
              <a:headEnd/>
              <a:tailEnd/>
            </a:ln>
            <a:effectLs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defRPr/>
              </a:pPr>
              <a:endParaRPr lang="en-US" altLang="en-US" sz="2400" smtClean="0">
                <a:latin typeface="+mn-lt"/>
              </a:endParaRPr>
            </a:p>
          </p:txBody>
        </p:sp>
      </p:grpSp>
      <p:grpSp>
        <p:nvGrpSpPr>
          <p:cNvPr id="20486" name="Group 2"/>
          <p:cNvGrpSpPr>
            <a:grpSpLocks/>
          </p:cNvGrpSpPr>
          <p:nvPr/>
        </p:nvGrpSpPr>
        <p:grpSpPr bwMode="auto">
          <a:xfrm>
            <a:off x="4924425" y="3699193"/>
            <a:ext cx="4089400" cy="2559050"/>
            <a:chOff x="5076091" y="3211572"/>
            <a:chExt cx="4089401" cy="2559110"/>
          </a:xfrm>
        </p:grpSpPr>
        <p:grpSp>
          <p:nvGrpSpPr>
            <p:cNvPr id="20488" name="Group 46"/>
            <p:cNvGrpSpPr>
              <a:grpSpLocks/>
            </p:cNvGrpSpPr>
            <p:nvPr/>
          </p:nvGrpSpPr>
          <p:grpSpPr bwMode="auto">
            <a:xfrm>
              <a:off x="5604728" y="3595747"/>
              <a:ext cx="2659063" cy="1773238"/>
              <a:chOff x="3648" y="1295"/>
              <a:chExt cx="1152" cy="768"/>
            </a:xfrm>
          </p:grpSpPr>
          <p:sp>
            <p:nvSpPr>
              <p:cNvPr id="20504" name="Rectangle 47"/>
              <p:cNvSpPr>
                <a:spLocks noChangeArrowheads="1"/>
              </p:cNvSpPr>
              <p:nvPr/>
            </p:nvSpPr>
            <p:spPr bwMode="auto">
              <a:xfrm>
                <a:off x="3648" y="1295"/>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0505" name="Rectangle 48"/>
              <p:cNvSpPr>
                <a:spLocks noChangeArrowheads="1"/>
              </p:cNvSpPr>
              <p:nvPr/>
            </p:nvSpPr>
            <p:spPr bwMode="auto">
              <a:xfrm>
                <a:off x="3792" y="1295"/>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0506" name="Rectangle 49"/>
              <p:cNvSpPr>
                <a:spLocks noChangeArrowheads="1"/>
              </p:cNvSpPr>
              <p:nvPr/>
            </p:nvSpPr>
            <p:spPr bwMode="auto">
              <a:xfrm>
                <a:off x="3936" y="1295"/>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0507" name="Rectangle 50"/>
              <p:cNvSpPr>
                <a:spLocks noChangeArrowheads="1"/>
              </p:cNvSpPr>
              <p:nvPr/>
            </p:nvSpPr>
            <p:spPr bwMode="auto">
              <a:xfrm>
                <a:off x="4080" y="1295"/>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0508" name="Rectangle 51"/>
              <p:cNvSpPr>
                <a:spLocks noChangeArrowheads="1"/>
              </p:cNvSpPr>
              <p:nvPr/>
            </p:nvSpPr>
            <p:spPr bwMode="auto">
              <a:xfrm>
                <a:off x="4224" y="1295"/>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0509" name="Rectangle 52"/>
              <p:cNvSpPr>
                <a:spLocks noChangeArrowheads="1"/>
              </p:cNvSpPr>
              <p:nvPr/>
            </p:nvSpPr>
            <p:spPr bwMode="auto">
              <a:xfrm>
                <a:off x="4368" y="1295"/>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0510" name="Rectangle 53"/>
              <p:cNvSpPr>
                <a:spLocks noChangeArrowheads="1"/>
              </p:cNvSpPr>
              <p:nvPr/>
            </p:nvSpPr>
            <p:spPr bwMode="auto">
              <a:xfrm>
                <a:off x="4512" y="1295"/>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0511" name="Rectangle 54"/>
              <p:cNvSpPr>
                <a:spLocks noChangeArrowheads="1"/>
              </p:cNvSpPr>
              <p:nvPr/>
            </p:nvSpPr>
            <p:spPr bwMode="auto">
              <a:xfrm>
                <a:off x="4656" y="1295"/>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0512" name="Rectangle 55"/>
              <p:cNvSpPr>
                <a:spLocks noChangeArrowheads="1"/>
              </p:cNvSpPr>
              <p:nvPr/>
            </p:nvSpPr>
            <p:spPr bwMode="auto">
              <a:xfrm>
                <a:off x="3648" y="1391"/>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0513" name="Rectangle 56"/>
              <p:cNvSpPr>
                <a:spLocks noChangeArrowheads="1"/>
              </p:cNvSpPr>
              <p:nvPr/>
            </p:nvSpPr>
            <p:spPr bwMode="auto">
              <a:xfrm>
                <a:off x="3792" y="1391"/>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0514" name="Rectangle 57"/>
              <p:cNvSpPr>
                <a:spLocks noChangeArrowheads="1"/>
              </p:cNvSpPr>
              <p:nvPr/>
            </p:nvSpPr>
            <p:spPr bwMode="auto">
              <a:xfrm>
                <a:off x="3936" y="1391"/>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0515" name="Rectangle 58"/>
              <p:cNvSpPr>
                <a:spLocks noChangeArrowheads="1"/>
              </p:cNvSpPr>
              <p:nvPr/>
            </p:nvSpPr>
            <p:spPr bwMode="auto">
              <a:xfrm>
                <a:off x="4080" y="1391"/>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0516" name="Rectangle 59"/>
              <p:cNvSpPr>
                <a:spLocks noChangeArrowheads="1"/>
              </p:cNvSpPr>
              <p:nvPr/>
            </p:nvSpPr>
            <p:spPr bwMode="auto">
              <a:xfrm>
                <a:off x="4224" y="1391"/>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0517" name="Rectangle 60"/>
              <p:cNvSpPr>
                <a:spLocks noChangeArrowheads="1"/>
              </p:cNvSpPr>
              <p:nvPr/>
            </p:nvSpPr>
            <p:spPr bwMode="auto">
              <a:xfrm>
                <a:off x="4368" y="1391"/>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0518" name="Rectangle 61"/>
              <p:cNvSpPr>
                <a:spLocks noChangeArrowheads="1"/>
              </p:cNvSpPr>
              <p:nvPr/>
            </p:nvSpPr>
            <p:spPr bwMode="auto">
              <a:xfrm>
                <a:off x="4512" y="1391"/>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0519" name="Rectangle 62"/>
              <p:cNvSpPr>
                <a:spLocks noChangeArrowheads="1"/>
              </p:cNvSpPr>
              <p:nvPr/>
            </p:nvSpPr>
            <p:spPr bwMode="auto">
              <a:xfrm>
                <a:off x="4656" y="1391"/>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0520" name="Rectangle 63"/>
              <p:cNvSpPr>
                <a:spLocks noChangeArrowheads="1"/>
              </p:cNvSpPr>
              <p:nvPr/>
            </p:nvSpPr>
            <p:spPr bwMode="auto">
              <a:xfrm>
                <a:off x="3648" y="1487"/>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0521" name="Rectangle 64"/>
              <p:cNvSpPr>
                <a:spLocks noChangeArrowheads="1"/>
              </p:cNvSpPr>
              <p:nvPr/>
            </p:nvSpPr>
            <p:spPr bwMode="auto">
              <a:xfrm>
                <a:off x="3792" y="1487"/>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0522" name="Rectangle 65"/>
              <p:cNvSpPr>
                <a:spLocks noChangeArrowheads="1"/>
              </p:cNvSpPr>
              <p:nvPr/>
            </p:nvSpPr>
            <p:spPr bwMode="auto">
              <a:xfrm>
                <a:off x="3936" y="1487"/>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0523" name="Rectangle 66"/>
              <p:cNvSpPr>
                <a:spLocks noChangeArrowheads="1"/>
              </p:cNvSpPr>
              <p:nvPr/>
            </p:nvSpPr>
            <p:spPr bwMode="auto">
              <a:xfrm>
                <a:off x="4080" y="1487"/>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0524" name="Rectangle 67"/>
              <p:cNvSpPr>
                <a:spLocks noChangeArrowheads="1"/>
              </p:cNvSpPr>
              <p:nvPr/>
            </p:nvSpPr>
            <p:spPr bwMode="auto">
              <a:xfrm>
                <a:off x="4224" y="1487"/>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0525" name="Rectangle 68"/>
              <p:cNvSpPr>
                <a:spLocks noChangeArrowheads="1"/>
              </p:cNvSpPr>
              <p:nvPr/>
            </p:nvSpPr>
            <p:spPr bwMode="auto">
              <a:xfrm>
                <a:off x="4368" y="1487"/>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0526" name="Rectangle 69"/>
              <p:cNvSpPr>
                <a:spLocks noChangeArrowheads="1"/>
              </p:cNvSpPr>
              <p:nvPr/>
            </p:nvSpPr>
            <p:spPr bwMode="auto">
              <a:xfrm>
                <a:off x="4512" y="1487"/>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0527" name="Rectangle 70"/>
              <p:cNvSpPr>
                <a:spLocks noChangeArrowheads="1"/>
              </p:cNvSpPr>
              <p:nvPr/>
            </p:nvSpPr>
            <p:spPr bwMode="auto">
              <a:xfrm>
                <a:off x="4656" y="1487"/>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0528" name="Rectangle 71"/>
              <p:cNvSpPr>
                <a:spLocks noChangeArrowheads="1"/>
              </p:cNvSpPr>
              <p:nvPr/>
            </p:nvSpPr>
            <p:spPr bwMode="auto">
              <a:xfrm>
                <a:off x="3648" y="1583"/>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0529" name="Rectangle 72"/>
              <p:cNvSpPr>
                <a:spLocks noChangeArrowheads="1"/>
              </p:cNvSpPr>
              <p:nvPr/>
            </p:nvSpPr>
            <p:spPr bwMode="auto">
              <a:xfrm>
                <a:off x="3792" y="1583"/>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0530" name="Rectangle 73"/>
              <p:cNvSpPr>
                <a:spLocks noChangeArrowheads="1"/>
              </p:cNvSpPr>
              <p:nvPr/>
            </p:nvSpPr>
            <p:spPr bwMode="auto">
              <a:xfrm>
                <a:off x="3936" y="1583"/>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0531" name="Rectangle 74"/>
              <p:cNvSpPr>
                <a:spLocks noChangeArrowheads="1"/>
              </p:cNvSpPr>
              <p:nvPr/>
            </p:nvSpPr>
            <p:spPr bwMode="auto">
              <a:xfrm>
                <a:off x="4080" y="1583"/>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0532" name="Rectangle 75"/>
              <p:cNvSpPr>
                <a:spLocks noChangeArrowheads="1"/>
              </p:cNvSpPr>
              <p:nvPr/>
            </p:nvSpPr>
            <p:spPr bwMode="auto">
              <a:xfrm>
                <a:off x="4224" y="1583"/>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0533" name="Rectangle 76"/>
              <p:cNvSpPr>
                <a:spLocks noChangeArrowheads="1"/>
              </p:cNvSpPr>
              <p:nvPr/>
            </p:nvSpPr>
            <p:spPr bwMode="auto">
              <a:xfrm>
                <a:off x="4368" y="1583"/>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0534" name="Rectangle 77"/>
              <p:cNvSpPr>
                <a:spLocks noChangeArrowheads="1"/>
              </p:cNvSpPr>
              <p:nvPr/>
            </p:nvSpPr>
            <p:spPr bwMode="auto">
              <a:xfrm>
                <a:off x="4512" y="1583"/>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0535" name="Rectangle 78"/>
              <p:cNvSpPr>
                <a:spLocks noChangeArrowheads="1"/>
              </p:cNvSpPr>
              <p:nvPr/>
            </p:nvSpPr>
            <p:spPr bwMode="auto">
              <a:xfrm>
                <a:off x="4656" y="1583"/>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0536" name="Rectangle 79"/>
              <p:cNvSpPr>
                <a:spLocks noChangeArrowheads="1"/>
              </p:cNvSpPr>
              <p:nvPr/>
            </p:nvSpPr>
            <p:spPr bwMode="auto">
              <a:xfrm>
                <a:off x="3648" y="1679"/>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0537" name="Rectangle 80"/>
              <p:cNvSpPr>
                <a:spLocks noChangeArrowheads="1"/>
              </p:cNvSpPr>
              <p:nvPr/>
            </p:nvSpPr>
            <p:spPr bwMode="auto">
              <a:xfrm>
                <a:off x="3792" y="1679"/>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0538" name="Rectangle 81"/>
              <p:cNvSpPr>
                <a:spLocks noChangeArrowheads="1"/>
              </p:cNvSpPr>
              <p:nvPr/>
            </p:nvSpPr>
            <p:spPr bwMode="auto">
              <a:xfrm>
                <a:off x="3936" y="1679"/>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0539" name="Rectangle 82"/>
              <p:cNvSpPr>
                <a:spLocks noChangeArrowheads="1"/>
              </p:cNvSpPr>
              <p:nvPr/>
            </p:nvSpPr>
            <p:spPr bwMode="auto">
              <a:xfrm>
                <a:off x="4080" y="1679"/>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0540" name="Rectangle 83"/>
              <p:cNvSpPr>
                <a:spLocks noChangeArrowheads="1"/>
              </p:cNvSpPr>
              <p:nvPr/>
            </p:nvSpPr>
            <p:spPr bwMode="auto">
              <a:xfrm>
                <a:off x="4224" y="1679"/>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0541" name="Rectangle 84"/>
              <p:cNvSpPr>
                <a:spLocks noChangeArrowheads="1"/>
              </p:cNvSpPr>
              <p:nvPr/>
            </p:nvSpPr>
            <p:spPr bwMode="auto">
              <a:xfrm>
                <a:off x="4368" y="1679"/>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0542" name="Rectangle 85"/>
              <p:cNvSpPr>
                <a:spLocks noChangeArrowheads="1"/>
              </p:cNvSpPr>
              <p:nvPr/>
            </p:nvSpPr>
            <p:spPr bwMode="auto">
              <a:xfrm>
                <a:off x="4512" y="1679"/>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0543" name="Rectangle 86"/>
              <p:cNvSpPr>
                <a:spLocks noChangeArrowheads="1"/>
              </p:cNvSpPr>
              <p:nvPr/>
            </p:nvSpPr>
            <p:spPr bwMode="auto">
              <a:xfrm>
                <a:off x="4656" y="1679"/>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0544" name="Rectangle 87"/>
              <p:cNvSpPr>
                <a:spLocks noChangeArrowheads="1"/>
              </p:cNvSpPr>
              <p:nvPr/>
            </p:nvSpPr>
            <p:spPr bwMode="auto">
              <a:xfrm>
                <a:off x="3648" y="1775"/>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0545" name="Rectangle 88"/>
              <p:cNvSpPr>
                <a:spLocks noChangeArrowheads="1"/>
              </p:cNvSpPr>
              <p:nvPr/>
            </p:nvSpPr>
            <p:spPr bwMode="auto">
              <a:xfrm>
                <a:off x="3792" y="1775"/>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0546" name="Rectangle 89"/>
              <p:cNvSpPr>
                <a:spLocks noChangeArrowheads="1"/>
              </p:cNvSpPr>
              <p:nvPr/>
            </p:nvSpPr>
            <p:spPr bwMode="auto">
              <a:xfrm>
                <a:off x="3936" y="1775"/>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0547" name="Rectangle 90"/>
              <p:cNvSpPr>
                <a:spLocks noChangeArrowheads="1"/>
              </p:cNvSpPr>
              <p:nvPr/>
            </p:nvSpPr>
            <p:spPr bwMode="auto">
              <a:xfrm>
                <a:off x="4080" y="1775"/>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0548" name="Rectangle 91"/>
              <p:cNvSpPr>
                <a:spLocks noChangeArrowheads="1"/>
              </p:cNvSpPr>
              <p:nvPr/>
            </p:nvSpPr>
            <p:spPr bwMode="auto">
              <a:xfrm>
                <a:off x="4224" y="1775"/>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0549" name="Rectangle 92"/>
              <p:cNvSpPr>
                <a:spLocks noChangeArrowheads="1"/>
              </p:cNvSpPr>
              <p:nvPr/>
            </p:nvSpPr>
            <p:spPr bwMode="auto">
              <a:xfrm>
                <a:off x="4368" y="1775"/>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0550" name="Rectangle 93"/>
              <p:cNvSpPr>
                <a:spLocks noChangeArrowheads="1"/>
              </p:cNvSpPr>
              <p:nvPr/>
            </p:nvSpPr>
            <p:spPr bwMode="auto">
              <a:xfrm>
                <a:off x="4512" y="1775"/>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0551" name="Rectangle 94"/>
              <p:cNvSpPr>
                <a:spLocks noChangeArrowheads="1"/>
              </p:cNvSpPr>
              <p:nvPr/>
            </p:nvSpPr>
            <p:spPr bwMode="auto">
              <a:xfrm>
                <a:off x="4656" y="1775"/>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0552" name="Rectangle 95"/>
              <p:cNvSpPr>
                <a:spLocks noChangeArrowheads="1"/>
              </p:cNvSpPr>
              <p:nvPr/>
            </p:nvSpPr>
            <p:spPr bwMode="auto">
              <a:xfrm>
                <a:off x="3648" y="1871"/>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0553" name="Rectangle 96"/>
              <p:cNvSpPr>
                <a:spLocks noChangeArrowheads="1"/>
              </p:cNvSpPr>
              <p:nvPr/>
            </p:nvSpPr>
            <p:spPr bwMode="auto">
              <a:xfrm>
                <a:off x="3792" y="1871"/>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0554" name="Rectangle 97"/>
              <p:cNvSpPr>
                <a:spLocks noChangeArrowheads="1"/>
              </p:cNvSpPr>
              <p:nvPr/>
            </p:nvSpPr>
            <p:spPr bwMode="auto">
              <a:xfrm>
                <a:off x="3936" y="1871"/>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0555" name="Rectangle 98"/>
              <p:cNvSpPr>
                <a:spLocks noChangeArrowheads="1"/>
              </p:cNvSpPr>
              <p:nvPr/>
            </p:nvSpPr>
            <p:spPr bwMode="auto">
              <a:xfrm>
                <a:off x="4080" y="1871"/>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0556" name="Rectangle 99"/>
              <p:cNvSpPr>
                <a:spLocks noChangeArrowheads="1"/>
              </p:cNvSpPr>
              <p:nvPr/>
            </p:nvSpPr>
            <p:spPr bwMode="auto">
              <a:xfrm>
                <a:off x="4224" y="1871"/>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0557" name="Rectangle 100"/>
              <p:cNvSpPr>
                <a:spLocks noChangeArrowheads="1"/>
              </p:cNvSpPr>
              <p:nvPr/>
            </p:nvSpPr>
            <p:spPr bwMode="auto">
              <a:xfrm>
                <a:off x="4368" y="1871"/>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0558" name="Rectangle 101"/>
              <p:cNvSpPr>
                <a:spLocks noChangeArrowheads="1"/>
              </p:cNvSpPr>
              <p:nvPr/>
            </p:nvSpPr>
            <p:spPr bwMode="auto">
              <a:xfrm>
                <a:off x="4512" y="1871"/>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0559" name="Rectangle 102"/>
              <p:cNvSpPr>
                <a:spLocks noChangeArrowheads="1"/>
              </p:cNvSpPr>
              <p:nvPr/>
            </p:nvSpPr>
            <p:spPr bwMode="auto">
              <a:xfrm>
                <a:off x="4656" y="1871"/>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0560" name="Rectangle 103"/>
              <p:cNvSpPr>
                <a:spLocks noChangeArrowheads="1"/>
              </p:cNvSpPr>
              <p:nvPr/>
            </p:nvSpPr>
            <p:spPr bwMode="auto">
              <a:xfrm>
                <a:off x="3648" y="1967"/>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0561" name="Rectangle 104"/>
              <p:cNvSpPr>
                <a:spLocks noChangeArrowheads="1"/>
              </p:cNvSpPr>
              <p:nvPr/>
            </p:nvSpPr>
            <p:spPr bwMode="auto">
              <a:xfrm>
                <a:off x="3792" y="1967"/>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0562" name="Rectangle 105"/>
              <p:cNvSpPr>
                <a:spLocks noChangeArrowheads="1"/>
              </p:cNvSpPr>
              <p:nvPr/>
            </p:nvSpPr>
            <p:spPr bwMode="auto">
              <a:xfrm>
                <a:off x="3936" y="1967"/>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0563" name="Rectangle 106"/>
              <p:cNvSpPr>
                <a:spLocks noChangeArrowheads="1"/>
              </p:cNvSpPr>
              <p:nvPr/>
            </p:nvSpPr>
            <p:spPr bwMode="auto">
              <a:xfrm>
                <a:off x="4080" y="1967"/>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0564" name="Rectangle 107"/>
              <p:cNvSpPr>
                <a:spLocks noChangeArrowheads="1"/>
              </p:cNvSpPr>
              <p:nvPr/>
            </p:nvSpPr>
            <p:spPr bwMode="auto">
              <a:xfrm>
                <a:off x="4224" y="1967"/>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0565" name="Rectangle 108"/>
              <p:cNvSpPr>
                <a:spLocks noChangeArrowheads="1"/>
              </p:cNvSpPr>
              <p:nvPr/>
            </p:nvSpPr>
            <p:spPr bwMode="auto">
              <a:xfrm>
                <a:off x="4368" y="1967"/>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0566" name="Rectangle 109"/>
              <p:cNvSpPr>
                <a:spLocks noChangeArrowheads="1"/>
              </p:cNvSpPr>
              <p:nvPr/>
            </p:nvSpPr>
            <p:spPr bwMode="auto">
              <a:xfrm>
                <a:off x="4512" y="1967"/>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0567" name="Rectangle 110"/>
              <p:cNvSpPr>
                <a:spLocks noChangeArrowheads="1"/>
              </p:cNvSpPr>
              <p:nvPr/>
            </p:nvSpPr>
            <p:spPr bwMode="auto">
              <a:xfrm>
                <a:off x="4656" y="1967"/>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grpSp>
        <p:sp>
          <p:nvSpPr>
            <p:cNvPr id="20489" name="Line 111"/>
            <p:cNvSpPr>
              <a:spLocks noChangeShapeType="1"/>
            </p:cNvSpPr>
            <p:nvPr/>
          </p:nvSpPr>
          <p:spPr bwMode="auto">
            <a:xfrm>
              <a:off x="5604728" y="3595747"/>
              <a:ext cx="2659063" cy="1773238"/>
            </a:xfrm>
            <a:prstGeom prst="line">
              <a:avLst/>
            </a:prstGeom>
            <a:noFill/>
            <a:ln w="38100">
              <a:solidFill>
                <a:srgbClr val="00CC00"/>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20490" name="Group 133"/>
            <p:cNvGrpSpPr>
              <a:grpSpLocks/>
            </p:cNvGrpSpPr>
            <p:nvPr/>
          </p:nvGrpSpPr>
          <p:grpSpPr bwMode="auto">
            <a:xfrm>
              <a:off x="6931881" y="3211572"/>
              <a:ext cx="884238" cy="2154238"/>
              <a:chOff x="4144" y="2252"/>
              <a:chExt cx="557" cy="1357"/>
            </a:xfrm>
          </p:grpSpPr>
          <p:sp>
            <p:nvSpPr>
              <p:cNvPr id="20502" name="Line 116"/>
              <p:cNvSpPr>
                <a:spLocks noChangeShapeType="1"/>
              </p:cNvSpPr>
              <p:nvPr/>
            </p:nvSpPr>
            <p:spPr bwMode="auto">
              <a:xfrm flipV="1">
                <a:off x="4144" y="2352"/>
                <a:ext cx="0" cy="1257"/>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0503" name="Text Box 117"/>
              <p:cNvSpPr txBox="1">
                <a:spLocks noChangeArrowheads="1"/>
              </p:cNvSpPr>
              <p:nvPr/>
            </p:nvSpPr>
            <p:spPr bwMode="auto">
              <a:xfrm>
                <a:off x="4169" y="2252"/>
                <a:ext cx="532"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i="1"/>
                  <a:t>F </a:t>
                </a:r>
                <a:r>
                  <a:rPr lang="en-US" altLang="en-US" sz="2400"/>
                  <a:t>/ N</a:t>
                </a:r>
                <a:endParaRPr lang="en-US" altLang="en-US" sz="2400" i="1"/>
              </a:p>
            </p:txBody>
          </p:sp>
        </p:grpSp>
        <p:sp>
          <p:nvSpPr>
            <p:cNvPr id="20491" name="Text Box 118"/>
            <p:cNvSpPr txBox="1">
              <a:spLocks noChangeArrowheads="1"/>
            </p:cNvSpPr>
            <p:nvPr/>
          </p:nvSpPr>
          <p:spPr bwMode="auto">
            <a:xfrm>
              <a:off x="5142766" y="3417947"/>
              <a:ext cx="438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a:t>20</a:t>
              </a:r>
            </a:p>
          </p:txBody>
        </p:sp>
        <p:sp>
          <p:nvSpPr>
            <p:cNvPr id="20492" name="Text Box 122"/>
            <p:cNvSpPr txBox="1">
              <a:spLocks noChangeArrowheads="1"/>
            </p:cNvSpPr>
            <p:nvPr/>
          </p:nvSpPr>
          <p:spPr bwMode="auto">
            <a:xfrm>
              <a:off x="5176103" y="4311710"/>
              <a:ext cx="3746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a:t> 0</a:t>
              </a:r>
            </a:p>
          </p:txBody>
        </p:sp>
        <p:sp>
          <p:nvSpPr>
            <p:cNvPr id="20493" name="Text Box 126"/>
            <p:cNvSpPr txBox="1">
              <a:spLocks noChangeArrowheads="1"/>
            </p:cNvSpPr>
            <p:nvPr/>
          </p:nvSpPr>
          <p:spPr bwMode="auto">
            <a:xfrm>
              <a:off x="5076091" y="5189597"/>
              <a:ext cx="4889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baseline="30000"/>
                <a:t>-</a:t>
              </a:r>
              <a:r>
                <a:rPr lang="en-US" altLang="en-US" sz="1800"/>
                <a:t>20</a:t>
              </a:r>
            </a:p>
          </p:txBody>
        </p:sp>
        <p:sp>
          <p:nvSpPr>
            <p:cNvPr id="20494" name="Text Box 127"/>
            <p:cNvSpPr txBox="1">
              <a:spLocks noChangeArrowheads="1"/>
            </p:cNvSpPr>
            <p:nvPr/>
          </p:nvSpPr>
          <p:spPr bwMode="auto">
            <a:xfrm>
              <a:off x="5980966" y="5370572"/>
              <a:ext cx="52770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000" baseline="30000"/>
                <a:t>-</a:t>
              </a:r>
              <a:r>
                <a:rPr lang="en-US" altLang="en-US" sz="2000"/>
                <a:t>20</a:t>
              </a:r>
            </a:p>
          </p:txBody>
        </p:sp>
        <p:sp>
          <p:nvSpPr>
            <p:cNvPr id="20495" name="Text Box 128"/>
            <p:cNvSpPr txBox="1">
              <a:spLocks noChangeArrowheads="1"/>
            </p:cNvSpPr>
            <p:nvPr/>
          </p:nvSpPr>
          <p:spPr bwMode="auto">
            <a:xfrm>
              <a:off x="7346216" y="5368985"/>
              <a:ext cx="4667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000"/>
                <a:t>20</a:t>
              </a:r>
            </a:p>
          </p:txBody>
        </p:sp>
        <p:sp>
          <p:nvSpPr>
            <p:cNvPr id="20496" name="Text Box 129"/>
            <p:cNvSpPr txBox="1">
              <a:spLocks noChangeArrowheads="1"/>
            </p:cNvSpPr>
            <p:nvPr/>
          </p:nvSpPr>
          <p:spPr bwMode="auto">
            <a:xfrm>
              <a:off x="5342791" y="5367397"/>
              <a:ext cx="52770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000" baseline="30000"/>
                <a:t>-</a:t>
              </a:r>
              <a:r>
                <a:rPr lang="en-US" altLang="en-US" sz="2000"/>
                <a:t>40</a:t>
              </a:r>
            </a:p>
          </p:txBody>
        </p:sp>
        <p:sp>
          <p:nvSpPr>
            <p:cNvPr id="20497" name="Text Box 130"/>
            <p:cNvSpPr txBox="1">
              <a:spLocks noChangeArrowheads="1"/>
            </p:cNvSpPr>
            <p:nvPr/>
          </p:nvSpPr>
          <p:spPr bwMode="auto">
            <a:xfrm>
              <a:off x="8022491" y="5373747"/>
              <a:ext cx="4667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000"/>
                <a:t>40</a:t>
              </a:r>
            </a:p>
          </p:txBody>
        </p:sp>
        <p:sp>
          <p:nvSpPr>
            <p:cNvPr id="20498" name="Text Box 131"/>
            <p:cNvSpPr txBox="1">
              <a:spLocks noChangeArrowheads="1"/>
            </p:cNvSpPr>
            <p:nvPr/>
          </p:nvSpPr>
          <p:spPr bwMode="auto">
            <a:xfrm>
              <a:off x="6769953" y="5370572"/>
              <a:ext cx="325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000"/>
                <a:t>0</a:t>
              </a:r>
            </a:p>
          </p:txBody>
        </p:sp>
        <p:grpSp>
          <p:nvGrpSpPr>
            <p:cNvPr id="20499" name="Group 134"/>
            <p:cNvGrpSpPr>
              <a:grpSpLocks/>
            </p:cNvGrpSpPr>
            <p:nvPr/>
          </p:nvGrpSpPr>
          <p:grpSpPr bwMode="auto">
            <a:xfrm>
              <a:off x="5601554" y="4056122"/>
              <a:ext cx="3563938" cy="461963"/>
              <a:chOff x="3306" y="2784"/>
              <a:chExt cx="2245" cy="291"/>
            </a:xfrm>
          </p:grpSpPr>
          <p:sp>
            <p:nvSpPr>
              <p:cNvPr id="20500" name="Text Box 114"/>
              <p:cNvSpPr txBox="1">
                <a:spLocks noChangeArrowheads="1"/>
              </p:cNvSpPr>
              <p:nvPr/>
            </p:nvSpPr>
            <p:spPr bwMode="auto">
              <a:xfrm>
                <a:off x="4961" y="2784"/>
                <a:ext cx="590"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i="1"/>
                  <a:t>s</a:t>
                </a:r>
                <a:r>
                  <a:rPr lang="en-US" altLang="en-US" sz="2400"/>
                  <a:t>/mm</a:t>
                </a:r>
                <a:endParaRPr lang="en-US" altLang="en-US" sz="2400" i="1"/>
              </a:p>
            </p:txBody>
          </p:sp>
          <p:sp>
            <p:nvSpPr>
              <p:cNvPr id="174" name="Line 113"/>
              <p:cNvSpPr>
                <a:spLocks noChangeShapeType="1"/>
              </p:cNvSpPr>
              <p:nvPr/>
            </p:nvSpPr>
            <p:spPr bwMode="auto">
              <a:xfrm>
                <a:off x="3306" y="3051"/>
                <a:ext cx="1814" cy="0"/>
              </a:xfrm>
              <a:prstGeom prst="line">
                <a:avLst/>
              </a:prstGeom>
              <a:noFill/>
              <a:ln w="31750">
                <a:solidFill>
                  <a:schemeClr val="tx1"/>
                </a:solidFill>
                <a:round/>
                <a:headEnd/>
                <a:tailEnd type="triangle" w="med" len="med"/>
              </a:ln>
              <a:effectLst/>
              <a:extLst/>
            </p:spPr>
            <p:txBody>
              <a:bodyPr/>
              <a:lstStyle/>
              <a:p>
                <a:pPr>
                  <a:defRPr/>
                </a:pPr>
                <a:endParaRPr lang="en-US">
                  <a:ln w="12700">
                    <a:solidFill>
                      <a:schemeClr val="tx1"/>
                    </a:solidFill>
                  </a:ln>
                </a:endParaRPr>
              </a:p>
            </p:txBody>
          </p:sp>
        </p:grpSp>
      </p:grpSp>
      <p:sp>
        <p:nvSpPr>
          <p:cNvPr id="442458" name="Line 90"/>
          <p:cNvSpPr>
            <a:spLocks noChangeShapeType="1"/>
          </p:cNvSpPr>
          <p:nvPr/>
        </p:nvSpPr>
        <p:spPr bwMode="auto">
          <a:xfrm flipV="1">
            <a:off x="5453063" y="4080193"/>
            <a:ext cx="2671762" cy="1768475"/>
          </a:xfrm>
          <a:prstGeom prst="line">
            <a:avLst/>
          </a:prstGeom>
          <a:noFill/>
          <a:ln w="381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42376">
                                            <p:txEl>
                                              <p:pRg st="0" end="0"/>
                                            </p:txEl>
                                          </p:spTgt>
                                        </p:tgtEl>
                                        <p:attrNameLst>
                                          <p:attrName>style.visibility</p:attrName>
                                        </p:attrNameLst>
                                      </p:cBhvr>
                                      <p:to>
                                        <p:strVal val="visible"/>
                                      </p:to>
                                    </p:set>
                                    <p:anim calcmode="lin" valueType="num">
                                      <p:cBhvr additive="base">
                                        <p:cTn id="7" dur="500" fill="hold"/>
                                        <p:tgtEl>
                                          <p:spTgt spid="44237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4237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42376">
                                            <p:txEl>
                                              <p:pRg st="1" end="1"/>
                                            </p:txEl>
                                          </p:spTgt>
                                        </p:tgtEl>
                                        <p:attrNameLst>
                                          <p:attrName>style.visibility</p:attrName>
                                        </p:attrNameLst>
                                      </p:cBhvr>
                                      <p:to>
                                        <p:strVal val="visible"/>
                                      </p:to>
                                    </p:set>
                                    <p:anim calcmode="lin" valueType="num">
                                      <p:cBhvr additive="base">
                                        <p:cTn id="13" dur="500" fill="hold"/>
                                        <p:tgtEl>
                                          <p:spTgt spid="44237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4237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442376">
                                            <p:txEl>
                                              <p:pRg st="2" end="2"/>
                                            </p:txEl>
                                          </p:spTgt>
                                        </p:tgtEl>
                                        <p:attrNameLst>
                                          <p:attrName>style.visibility</p:attrName>
                                        </p:attrNameLst>
                                      </p:cBhvr>
                                      <p:to>
                                        <p:strVal val="visible"/>
                                      </p:to>
                                    </p:set>
                                    <p:anim calcmode="lin" valueType="num">
                                      <p:cBhvr additive="base">
                                        <p:cTn id="19" dur="500" fill="hold"/>
                                        <p:tgtEl>
                                          <p:spTgt spid="44237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42376">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442376">
                                            <p:txEl>
                                              <p:pRg st="3" end="3"/>
                                            </p:txEl>
                                          </p:spTgt>
                                        </p:tgtEl>
                                        <p:attrNameLst>
                                          <p:attrName>style.visibility</p:attrName>
                                        </p:attrNameLst>
                                      </p:cBhvr>
                                      <p:to>
                                        <p:strVal val="visible"/>
                                      </p:to>
                                    </p:set>
                                    <p:anim calcmode="lin" valueType="num">
                                      <p:cBhvr additive="base">
                                        <p:cTn id="25" dur="500" fill="hold"/>
                                        <p:tgtEl>
                                          <p:spTgt spid="44237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42376">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442376">
                                            <p:txEl>
                                              <p:pRg st="4" end="4"/>
                                            </p:txEl>
                                          </p:spTgt>
                                        </p:tgtEl>
                                        <p:attrNameLst>
                                          <p:attrName>style.visibility</p:attrName>
                                        </p:attrNameLst>
                                      </p:cBhvr>
                                      <p:to>
                                        <p:strVal val="visible"/>
                                      </p:to>
                                    </p:set>
                                    <p:anim calcmode="lin" valueType="num">
                                      <p:cBhvr additive="base">
                                        <p:cTn id="31" dur="500" fill="hold"/>
                                        <p:tgtEl>
                                          <p:spTgt spid="442376">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42376">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442458"/>
                                        </p:tgtEl>
                                        <p:attrNameLst>
                                          <p:attrName>style.visibility</p:attrName>
                                        </p:attrNameLst>
                                      </p:cBhvr>
                                      <p:to>
                                        <p:strVal val="visible"/>
                                      </p:to>
                                    </p:set>
                                    <p:animEffect transition="in" filter="wipe(down)">
                                      <p:cBhvr>
                                        <p:cTn id="37" dur="1000"/>
                                        <p:tgtEl>
                                          <p:spTgt spid="442458"/>
                                        </p:tgtEl>
                                      </p:cBhvr>
                                    </p:animEffect>
                                  </p:childTnLst>
                                  <p:subTnLst>
                                    <p:audio>
                                      <p:cMediaNode>
                                        <p:cTn display="0" masterRel="sameClick">
                                          <p:stCondLst>
                                            <p:cond evt="begin" delay="0">
                                              <p:tn val="35"/>
                                            </p:cond>
                                          </p:stCondLst>
                                          <p:endCondLst>
                                            <p:cond evt="onStopAudio" delay="0">
                                              <p:tgtEl>
                                                <p:sldTgt/>
                                              </p:tgtEl>
                                            </p:cond>
                                          </p:endCondLst>
                                        </p:cTn>
                                        <p:tgtEl>
                                          <p:sndTgt r:embed="rId5" name="voltag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245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Rectangle 3"/>
          <p:cNvSpPr>
            <a:spLocks noChangeArrowheads="1"/>
          </p:cNvSpPr>
          <p:nvPr/>
        </p:nvSpPr>
        <p:spPr bwMode="auto">
          <a:xfrm>
            <a:off x="685800" y="1549400"/>
            <a:ext cx="7772400" cy="2987675"/>
          </a:xfrm>
          <a:prstGeom prst="rect">
            <a:avLst/>
          </a:prstGeom>
          <a:solidFill>
            <a:srgbClr val="EAEAEA"/>
          </a:solidFill>
          <a:ln>
            <a:noFill/>
          </a:ln>
          <a:effectLst/>
          <a:extLst/>
        </p:spPr>
        <p:txBody>
          <a:bodyPr/>
          <a:lstStyle>
            <a:lvl1pPr marL="457200" indent="-457200"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a:defRPr/>
            </a:pPr>
            <a:r>
              <a:rPr lang="en-US" sz="2400" b="1" dirty="0" smtClean="0">
                <a:solidFill>
                  <a:schemeClr val="accent2"/>
                </a:solidFill>
                <a:latin typeface="+mn-lt"/>
              </a:rPr>
              <a:t>Understandings: </a:t>
            </a:r>
            <a:endParaRPr lang="en-US" sz="2400" dirty="0" smtClean="0">
              <a:solidFill>
                <a:schemeClr val="accent2"/>
              </a:solidFill>
              <a:latin typeface="+mn-lt"/>
            </a:endParaRPr>
          </a:p>
          <a:p>
            <a:pPr>
              <a:defRPr/>
            </a:pPr>
            <a:r>
              <a:rPr lang="en-US" sz="2400" dirty="0" smtClean="0">
                <a:solidFill>
                  <a:schemeClr val="accent2"/>
                </a:solidFill>
                <a:latin typeface="+mn-lt"/>
              </a:rPr>
              <a:t>• Kinetic energy </a:t>
            </a:r>
          </a:p>
          <a:p>
            <a:pPr>
              <a:defRPr/>
            </a:pPr>
            <a:r>
              <a:rPr lang="en-US" sz="2400" dirty="0" smtClean="0">
                <a:solidFill>
                  <a:schemeClr val="accent2"/>
                </a:solidFill>
                <a:latin typeface="+mn-lt"/>
              </a:rPr>
              <a:t>• Gravitational potential energy </a:t>
            </a:r>
          </a:p>
          <a:p>
            <a:pPr>
              <a:defRPr/>
            </a:pPr>
            <a:r>
              <a:rPr lang="en-US" sz="2400" dirty="0" smtClean="0">
                <a:solidFill>
                  <a:schemeClr val="accent2"/>
                </a:solidFill>
                <a:latin typeface="+mn-lt"/>
              </a:rPr>
              <a:t>• Elastic potential energy </a:t>
            </a:r>
          </a:p>
          <a:p>
            <a:pPr>
              <a:defRPr/>
            </a:pPr>
            <a:r>
              <a:rPr lang="en-US" sz="2400" dirty="0" smtClean="0">
                <a:solidFill>
                  <a:schemeClr val="accent2"/>
                </a:solidFill>
                <a:latin typeface="+mn-lt"/>
              </a:rPr>
              <a:t>• Work done as energy transfer </a:t>
            </a:r>
          </a:p>
          <a:p>
            <a:pPr>
              <a:defRPr/>
            </a:pPr>
            <a:r>
              <a:rPr lang="en-US" sz="2400" dirty="0" smtClean="0">
                <a:solidFill>
                  <a:schemeClr val="accent2"/>
                </a:solidFill>
                <a:latin typeface="+mn-lt"/>
              </a:rPr>
              <a:t>• Power as rate of energy transfer </a:t>
            </a:r>
          </a:p>
          <a:p>
            <a:pPr>
              <a:defRPr/>
            </a:pPr>
            <a:r>
              <a:rPr lang="en-US" sz="2400" dirty="0" smtClean="0">
                <a:solidFill>
                  <a:schemeClr val="accent2"/>
                </a:solidFill>
                <a:latin typeface="+mn-lt"/>
              </a:rPr>
              <a:t>• Principle of conservation of energy </a:t>
            </a:r>
          </a:p>
          <a:p>
            <a:pPr>
              <a:defRPr/>
            </a:pPr>
            <a:r>
              <a:rPr lang="en-US" sz="2400" dirty="0" smtClean="0">
                <a:solidFill>
                  <a:schemeClr val="accent2"/>
                </a:solidFill>
                <a:latin typeface="+mn-lt"/>
              </a:rPr>
              <a:t>• Efficiency </a:t>
            </a:r>
          </a:p>
        </p:txBody>
      </p:sp>
      <p:sp>
        <p:nvSpPr>
          <p:cNvPr id="2051" name="Rectangle 118"/>
          <p:cNvSpPr>
            <a:spLocks noGrp="1" noChangeArrowheads="1"/>
          </p:cNvSpPr>
          <p:nvPr>
            <p:ph type="ctrTitle"/>
          </p:nvPr>
        </p:nvSpPr>
        <p:spPr>
          <a:xfrm>
            <a:off x="685800" y="533400"/>
            <a:ext cx="7772400" cy="896938"/>
          </a:xfrm>
        </p:spPr>
        <p:txBody>
          <a:bodyPr/>
          <a:lstStyle/>
          <a:p>
            <a:pPr algn="l" eaLnBrk="1" hangingPunct="1">
              <a:defRPr/>
            </a:pPr>
            <a:r>
              <a:rPr lang="en-US" altLang="en-US" sz="2800" b="1" dirty="0"/>
              <a:t>Topic 2: Mechanics</a:t>
            </a:r>
            <a:br>
              <a:rPr lang="en-US" altLang="en-US" sz="2800" b="1" dirty="0"/>
            </a:br>
            <a:r>
              <a:rPr lang="en-US" altLang="en-US" sz="2800" dirty="0">
                <a:solidFill>
                  <a:schemeClr val="tx1"/>
                </a:solidFill>
              </a:rPr>
              <a:t>2.3 – Work, energy, and power</a:t>
            </a:r>
            <a:endParaRPr lang="en-US" altLang="en-US" sz="2800" dirty="0" smtClean="0">
              <a:solidFill>
                <a:schemeClr val="tx1"/>
              </a:solidFill>
              <a:latin typeface="+mn-lt"/>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3187">
                                            <p:txEl>
                                              <p:pRg st="0" end="0"/>
                                            </p:txEl>
                                          </p:spTgt>
                                        </p:tgtEl>
                                        <p:attrNameLst>
                                          <p:attrName>style.visibility</p:attrName>
                                        </p:attrNameLst>
                                      </p:cBhvr>
                                      <p:to>
                                        <p:strVal val="visible"/>
                                      </p:to>
                                    </p:set>
                                    <p:anim calcmode="lin" valueType="num">
                                      <p:cBhvr additive="base">
                                        <p:cTn id="7" dur="500" fill="hold"/>
                                        <p:tgtEl>
                                          <p:spTgt spid="931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318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93187">
                                            <p:txEl>
                                              <p:pRg st="1" end="1"/>
                                            </p:txEl>
                                          </p:spTgt>
                                        </p:tgtEl>
                                        <p:attrNameLst>
                                          <p:attrName>style.visibility</p:attrName>
                                        </p:attrNameLst>
                                      </p:cBhvr>
                                      <p:to>
                                        <p:strVal val="visible"/>
                                      </p:to>
                                    </p:set>
                                    <p:anim calcmode="lin" valueType="num">
                                      <p:cBhvr additive="base">
                                        <p:cTn id="13" dur="500" fill="hold"/>
                                        <p:tgtEl>
                                          <p:spTgt spid="931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3187">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93187">
                                            <p:txEl>
                                              <p:pRg st="2" end="2"/>
                                            </p:txEl>
                                          </p:spTgt>
                                        </p:tgtEl>
                                        <p:attrNameLst>
                                          <p:attrName>style.visibility</p:attrName>
                                        </p:attrNameLst>
                                      </p:cBhvr>
                                      <p:to>
                                        <p:strVal val="visible"/>
                                      </p:to>
                                    </p:set>
                                    <p:anim calcmode="lin" valueType="num">
                                      <p:cBhvr additive="base">
                                        <p:cTn id="19" dur="500" fill="hold"/>
                                        <p:tgtEl>
                                          <p:spTgt spid="9318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3187">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93187">
                                            <p:txEl>
                                              <p:pRg st="3" end="3"/>
                                            </p:txEl>
                                          </p:spTgt>
                                        </p:tgtEl>
                                        <p:attrNameLst>
                                          <p:attrName>style.visibility</p:attrName>
                                        </p:attrNameLst>
                                      </p:cBhvr>
                                      <p:to>
                                        <p:strVal val="visible"/>
                                      </p:to>
                                    </p:set>
                                    <p:anim calcmode="lin" valueType="num">
                                      <p:cBhvr additive="base">
                                        <p:cTn id="25" dur="500" fill="hold"/>
                                        <p:tgtEl>
                                          <p:spTgt spid="9318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3187">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93187">
                                            <p:txEl>
                                              <p:pRg st="4" end="4"/>
                                            </p:txEl>
                                          </p:spTgt>
                                        </p:tgtEl>
                                        <p:attrNameLst>
                                          <p:attrName>style.visibility</p:attrName>
                                        </p:attrNameLst>
                                      </p:cBhvr>
                                      <p:to>
                                        <p:strVal val="visible"/>
                                      </p:to>
                                    </p:set>
                                    <p:anim calcmode="lin" valueType="num">
                                      <p:cBhvr additive="base">
                                        <p:cTn id="31" dur="500" fill="hold"/>
                                        <p:tgtEl>
                                          <p:spTgt spid="9318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3187">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93187">
                                            <p:txEl>
                                              <p:pRg st="5" end="5"/>
                                            </p:txEl>
                                          </p:spTgt>
                                        </p:tgtEl>
                                        <p:attrNameLst>
                                          <p:attrName>style.visibility</p:attrName>
                                        </p:attrNameLst>
                                      </p:cBhvr>
                                      <p:to>
                                        <p:strVal val="visible"/>
                                      </p:to>
                                    </p:set>
                                    <p:anim calcmode="lin" valueType="num">
                                      <p:cBhvr additive="base">
                                        <p:cTn id="37" dur="500" fill="hold"/>
                                        <p:tgtEl>
                                          <p:spTgt spid="93187">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93187">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93187">
                                            <p:txEl>
                                              <p:pRg st="6" end="6"/>
                                            </p:txEl>
                                          </p:spTgt>
                                        </p:tgtEl>
                                        <p:attrNameLst>
                                          <p:attrName>style.visibility</p:attrName>
                                        </p:attrNameLst>
                                      </p:cBhvr>
                                      <p:to>
                                        <p:strVal val="visible"/>
                                      </p:to>
                                    </p:set>
                                    <p:anim calcmode="lin" valueType="num">
                                      <p:cBhvr additive="base">
                                        <p:cTn id="43" dur="500" fill="hold"/>
                                        <p:tgtEl>
                                          <p:spTgt spid="93187">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93187">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4" name="arrow.wav"/>
                                        </p:tgtEl>
                                      </p:cMediaNode>
                                    </p:audio>
                                  </p:sub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nodeType="clickEffect">
                                  <p:stCondLst>
                                    <p:cond delay="0"/>
                                  </p:stCondLst>
                                  <p:childTnLst>
                                    <p:set>
                                      <p:cBhvr>
                                        <p:cTn id="48" dur="1" fill="hold">
                                          <p:stCondLst>
                                            <p:cond delay="0"/>
                                          </p:stCondLst>
                                        </p:cTn>
                                        <p:tgtEl>
                                          <p:spTgt spid="93187">
                                            <p:txEl>
                                              <p:pRg st="7" end="7"/>
                                            </p:txEl>
                                          </p:spTgt>
                                        </p:tgtEl>
                                        <p:attrNameLst>
                                          <p:attrName>style.visibility</p:attrName>
                                        </p:attrNameLst>
                                      </p:cBhvr>
                                      <p:to>
                                        <p:strVal val="visible"/>
                                      </p:to>
                                    </p:set>
                                    <p:anim calcmode="lin" valueType="num">
                                      <p:cBhvr additive="base">
                                        <p:cTn id="49" dur="500" fill="hold"/>
                                        <p:tgtEl>
                                          <p:spTgt spid="93187">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93187">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ChangeArrowheads="1"/>
          </p:cNvSpPr>
          <p:nvPr/>
        </p:nvSpPr>
        <p:spPr bwMode="auto">
          <a:xfrm>
            <a:off x="685800" y="1549400"/>
            <a:ext cx="7772400" cy="1108075"/>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n-US" altLang="en-US" sz="2400" i="1">
                <a:solidFill>
                  <a:srgbClr val="333399"/>
                </a:solidFill>
              </a:rPr>
              <a:t>Sketching and interpreting force – distance graphs</a:t>
            </a:r>
            <a:endParaRPr lang="en-US" altLang="en-US" sz="2000">
              <a:latin typeface="Courier New" pitchFamily="49" charset="0"/>
            </a:endParaRPr>
          </a:p>
        </p:txBody>
      </p:sp>
      <p:sp>
        <p:nvSpPr>
          <p:cNvPr id="21507" name="Rectangle 3"/>
          <p:cNvSpPr>
            <a:spLocks noGrp="1" noChangeArrowheads="1"/>
          </p:cNvSpPr>
          <p:nvPr>
            <p:ph type="ctrTitle"/>
          </p:nvPr>
        </p:nvSpPr>
        <p:spPr>
          <a:xfrm>
            <a:off x="685800" y="533400"/>
            <a:ext cx="7772400" cy="896938"/>
          </a:xfrm>
          <a:noFill/>
        </p:spPr>
        <p:txBody>
          <a:bodyPr/>
          <a:lstStyle/>
          <a:p>
            <a:pPr algn="l" eaLnBrk="1" hangingPunct="1"/>
            <a:r>
              <a:rPr lang="en-US" altLang="en-US" sz="2800" b="1" smtClean="0">
                <a:solidFill>
                  <a:srgbClr val="000000"/>
                </a:solidFill>
              </a:rPr>
              <a:t>Topic 2: Mechanics</a:t>
            </a:r>
            <a:br>
              <a:rPr lang="en-US" altLang="en-US" sz="2800" b="1" smtClean="0">
                <a:solidFill>
                  <a:srgbClr val="000000"/>
                </a:solidFill>
              </a:rPr>
            </a:br>
            <a:r>
              <a:rPr lang="en-US" altLang="en-US" sz="2800" smtClean="0">
                <a:solidFill>
                  <a:srgbClr val="000000"/>
                </a:solidFill>
              </a:rPr>
              <a:t>2.3 – Work, energy, and power</a:t>
            </a:r>
            <a:endParaRPr lang="en-US" altLang="en-US" sz="2400" smtClean="0">
              <a:solidFill>
                <a:schemeClr val="tx1"/>
              </a:solidFill>
              <a:latin typeface="Courier New" pitchFamily="49" charset="0"/>
            </a:endParaRPr>
          </a:p>
        </p:txBody>
      </p:sp>
      <p:sp>
        <p:nvSpPr>
          <p:cNvPr id="444424" name="Rectangle 8"/>
          <p:cNvSpPr>
            <a:spLocks noChangeArrowheads="1"/>
          </p:cNvSpPr>
          <p:nvPr/>
        </p:nvSpPr>
        <p:spPr bwMode="auto">
          <a:xfrm>
            <a:off x="674688" y="2551113"/>
            <a:ext cx="7781925" cy="4306887"/>
          </a:xfrm>
          <a:prstGeom prst="rect">
            <a:avLst/>
          </a:prstGeom>
          <a:solidFill>
            <a:srgbClr val="FFFFCC"/>
          </a:solidFill>
          <a:ln>
            <a:noFill/>
          </a:ln>
          <a:effectLst/>
          <a:extLst/>
        </p:spPr>
        <p:txBody>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spcBef>
                <a:spcPct val="20000"/>
              </a:spcBef>
              <a:defRPr/>
            </a:pPr>
            <a:r>
              <a:rPr lang="en-US" altLang="en-US" sz="2400" dirty="0" smtClean="0">
                <a:latin typeface="+mn-lt"/>
                <a:sym typeface="Symbol" pitchFamily="18" charset="2"/>
              </a:rPr>
              <a:t>EXAMPLE: A force vs. displacement plot for a spring is shown. Find the work done by you if you displace the spring from 0 to 40 mm.</a:t>
            </a:r>
          </a:p>
          <a:p>
            <a:pPr eaLnBrk="1" hangingPunct="1">
              <a:spcBef>
                <a:spcPct val="20000"/>
              </a:spcBef>
              <a:defRPr/>
            </a:pPr>
            <a:r>
              <a:rPr lang="en-US" altLang="en-US" sz="2400" dirty="0" smtClean="0">
                <a:latin typeface="+mn-lt"/>
              </a:rPr>
              <a:t>SOLUTION:</a:t>
            </a:r>
          </a:p>
          <a:p>
            <a:pPr eaLnBrk="1" hangingPunct="1">
              <a:spcBef>
                <a:spcPct val="20000"/>
              </a:spcBef>
              <a:buFont typeface="Symbol" pitchFamily="18" charset="2"/>
              <a:buChar char="·"/>
              <a:defRPr/>
            </a:pPr>
            <a:r>
              <a:rPr lang="en-US" altLang="en-US" sz="2400" dirty="0" smtClean="0">
                <a:latin typeface="+mn-lt"/>
                <a:cs typeface="Courier New" pitchFamily="49" charset="0"/>
              </a:rPr>
              <a:t>The </a:t>
            </a:r>
            <a:r>
              <a:rPr lang="en-US" altLang="en-US" sz="2400" b="1" dirty="0" smtClean="0">
                <a:latin typeface="+mn-lt"/>
                <a:cs typeface="Courier New" pitchFamily="49" charset="0"/>
              </a:rPr>
              <a:t>area under the </a:t>
            </a:r>
            <a:r>
              <a:rPr lang="en-US" altLang="en-US" sz="2400" b="1" i="1" dirty="0" smtClean="0">
                <a:latin typeface="+mn-lt"/>
                <a:cs typeface="Courier New" pitchFamily="49" charset="0"/>
              </a:rPr>
              <a:t>F</a:t>
            </a:r>
            <a:r>
              <a:rPr lang="en-US" altLang="en-US" sz="2400" b="1" dirty="0" smtClean="0">
                <a:latin typeface="+mn-lt"/>
                <a:cs typeface="Courier New" pitchFamily="49" charset="0"/>
              </a:rPr>
              <a:t> vs. </a:t>
            </a:r>
            <a:r>
              <a:rPr lang="en-US" altLang="en-US" sz="2400" b="1" i="1" dirty="0" smtClean="0">
                <a:latin typeface="+mn-lt"/>
                <a:cs typeface="Courier New" pitchFamily="49" charset="0"/>
              </a:rPr>
              <a:t>s</a:t>
            </a:r>
            <a:r>
              <a:rPr lang="en-US" altLang="en-US" sz="2400" b="1" dirty="0" smtClean="0">
                <a:latin typeface="+mn-lt"/>
                <a:cs typeface="Courier New" pitchFamily="49" charset="0"/>
              </a:rPr>
              <a:t>                                                   graph represents the work                                                             done by that force</a:t>
            </a:r>
            <a:r>
              <a:rPr lang="en-US" altLang="en-US" sz="2400" dirty="0" smtClean="0">
                <a:latin typeface="+mn-lt"/>
                <a:cs typeface="Courier New" pitchFamily="49" charset="0"/>
              </a:rPr>
              <a:t>.</a:t>
            </a:r>
            <a:endParaRPr lang="en-US" altLang="en-US" sz="2400" b="1" i="1" dirty="0" smtClean="0">
              <a:latin typeface="+mn-lt"/>
              <a:cs typeface="Courier New" pitchFamily="49" charset="0"/>
              <a:sym typeface="Symbol" pitchFamily="18" charset="2"/>
            </a:endParaRPr>
          </a:p>
          <a:p>
            <a:pPr eaLnBrk="1" hangingPunct="1">
              <a:spcBef>
                <a:spcPct val="20000"/>
              </a:spcBef>
              <a:buFont typeface="Symbol" pitchFamily="18" charset="2"/>
              <a:buChar char="·"/>
              <a:defRPr/>
            </a:pPr>
            <a:r>
              <a:rPr lang="en-US" altLang="en-US" sz="2400" dirty="0" smtClean="0">
                <a:latin typeface="+mn-lt"/>
                <a:cs typeface="Courier New" pitchFamily="49" charset="0"/>
              </a:rPr>
              <a:t>The area desired is from 0 mm                                          to 40 mm, shown here:</a:t>
            </a:r>
          </a:p>
          <a:p>
            <a:pPr eaLnBrk="1" hangingPunct="1">
              <a:spcBef>
                <a:spcPct val="20000"/>
              </a:spcBef>
              <a:defRPr/>
            </a:pPr>
            <a:r>
              <a:rPr lang="en-US" altLang="en-US" sz="2400" i="1" dirty="0" smtClean="0">
                <a:latin typeface="+mn-lt"/>
                <a:cs typeface="Courier New" pitchFamily="49" charset="0"/>
              </a:rPr>
              <a:t>        A</a:t>
            </a:r>
            <a:r>
              <a:rPr lang="en-US" altLang="en-US" sz="2400" dirty="0" smtClean="0">
                <a:latin typeface="+mn-lt"/>
                <a:cs typeface="Courier New" pitchFamily="49" charset="0"/>
              </a:rPr>
              <a:t> = (1/2)</a:t>
            </a:r>
            <a:r>
              <a:rPr lang="en-US" altLang="en-US" sz="2400" i="1" dirty="0" err="1" smtClean="0">
                <a:latin typeface="+mn-lt"/>
                <a:cs typeface="Courier New" pitchFamily="49" charset="0"/>
                <a:sym typeface="Symbol" pitchFamily="18" charset="2"/>
              </a:rPr>
              <a:t>bh</a:t>
            </a:r>
            <a:r>
              <a:rPr lang="en-US" altLang="en-US" sz="2400" dirty="0" smtClean="0">
                <a:latin typeface="+mn-lt"/>
                <a:cs typeface="Courier New" pitchFamily="49" charset="0"/>
                <a:sym typeface="Symbol" pitchFamily="18" charset="2"/>
              </a:rPr>
              <a:t>  = (1/2)(4010</a:t>
            </a:r>
            <a:r>
              <a:rPr lang="en-US" altLang="en-US" sz="2400" baseline="30000" dirty="0" smtClean="0">
                <a:latin typeface="+mn-lt"/>
                <a:cs typeface="Courier New" pitchFamily="49" charset="0"/>
                <a:sym typeface="Symbol" pitchFamily="18" charset="2"/>
              </a:rPr>
              <a:t>-3 </a:t>
            </a:r>
            <a:r>
              <a:rPr lang="en-US" altLang="en-US" sz="2400" dirty="0" smtClean="0">
                <a:latin typeface="+mn-lt"/>
                <a:cs typeface="Courier New" pitchFamily="49" charset="0"/>
                <a:sym typeface="Symbol" pitchFamily="18" charset="2"/>
              </a:rPr>
              <a:t>m)(20 N) = 0.4 J.</a:t>
            </a:r>
          </a:p>
        </p:txBody>
      </p:sp>
      <p:grpSp>
        <p:nvGrpSpPr>
          <p:cNvPr id="21509" name="Group 90"/>
          <p:cNvGrpSpPr>
            <a:grpSpLocks/>
          </p:cNvGrpSpPr>
          <p:nvPr/>
        </p:nvGrpSpPr>
        <p:grpSpPr bwMode="auto">
          <a:xfrm>
            <a:off x="828675" y="2008188"/>
            <a:ext cx="7464425" cy="461962"/>
            <a:chOff x="828675" y="4080730"/>
            <a:chExt cx="7464426" cy="461665"/>
          </a:xfrm>
        </p:grpSpPr>
        <p:sp>
          <p:nvSpPr>
            <p:cNvPr id="92" name="Rectangle 41"/>
            <p:cNvSpPr>
              <a:spLocks noChangeArrowheads="1"/>
            </p:cNvSpPr>
            <p:nvPr/>
          </p:nvSpPr>
          <p:spPr bwMode="auto">
            <a:xfrm>
              <a:off x="965200" y="4090249"/>
              <a:ext cx="1358900" cy="320469"/>
            </a:xfrm>
            <a:prstGeom prst="rect">
              <a:avLst/>
            </a:prstGeom>
            <a:noFill/>
            <a:ln>
              <a:noFill/>
            </a:ln>
            <a:effectLst/>
            <a:extLst/>
          </p:spPr>
          <p:txBody>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lnSpc>
                  <a:spcPct val="90000"/>
                </a:lnSpc>
                <a:spcBef>
                  <a:spcPct val="20000"/>
                </a:spcBef>
                <a:defRPr/>
              </a:pPr>
              <a:r>
                <a:rPr lang="en-US" altLang="en-US" sz="2400" i="1" dirty="0" smtClean="0">
                  <a:latin typeface="+mn-lt"/>
                  <a:cs typeface="Courier New" pitchFamily="49" charset="0"/>
                </a:rPr>
                <a:t>F</a:t>
              </a:r>
              <a:r>
                <a:rPr lang="en-US" altLang="en-US" sz="2400" dirty="0" smtClean="0">
                  <a:latin typeface="+mn-lt"/>
                  <a:cs typeface="Courier New" pitchFamily="49" charset="0"/>
                </a:rPr>
                <a:t> = </a:t>
              </a:r>
              <a:r>
                <a:rPr lang="en-US" altLang="en-US" sz="2400" i="1" dirty="0" smtClean="0">
                  <a:latin typeface="+mn-lt"/>
                  <a:cs typeface="Courier New" pitchFamily="49" charset="0"/>
                  <a:sym typeface="Symbol" pitchFamily="18" charset="2"/>
                </a:rPr>
                <a:t>- </a:t>
              </a:r>
              <a:r>
                <a:rPr lang="en-US" altLang="en-US" sz="2400" i="1" dirty="0" err="1" smtClean="0">
                  <a:latin typeface="+mn-lt"/>
                  <a:cs typeface="Courier New" pitchFamily="49" charset="0"/>
                  <a:sym typeface="Symbol" pitchFamily="18" charset="2"/>
                </a:rPr>
                <a:t>ks</a:t>
              </a:r>
              <a:endParaRPr lang="en-US" altLang="en-US" sz="2400" i="1" dirty="0" smtClean="0">
                <a:latin typeface="+mn-lt"/>
                <a:sym typeface="Symbol" pitchFamily="18" charset="2"/>
              </a:endParaRPr>
            </a:p>
          </p:txBody>
        </p:sp>
        <p:sp>
          <p:nvSpPr>
            <p:cNvPr id="93" name="Text Box 42"/>
            <p:cNvSpPr txBox="1">
              <a:spLocks noChangeArrowheads="1"/>
            </p:cNvSpPr>
            <p:nvPr/>
          </p:nvSpPr>
          <p:spPr bwMode="auto">
            <a:xfrm>
              <a:off x="3497263" y="4080730"/>
              <a:ext cx="4795838" cy="461665"/>
            </a:xfrm>
            <a:prstGeom prst="rect">
              <a:avLst/>
            </a:prstGeom>
            <a:solidFill>
              <a:srgbClr val="FF0000"/>
            </a:solidFill>
            <a:ln>
              <a:noFill/>
            </a:ln>
            <a:effectLs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algn="ctr" eaLnBrk="1" hangingPunct="1">
                <a:spcBef>
                  <a:spcPct val="50000"/>
                </a:spcBef>
                <a:defRPr/>
              </a:pPr>
              <a:r>
                <a:rPr lang="en-US" altLang="en-US" sz="2400" dirty="0" smtClean="0">
                  <a:solidFill>
                    <a:schemeClr val="bg1"/>
                  </a:solidFill>
                  <a:latin typeface="+mn-lt"/>
                </a:rPr>
                <a:t>Hooke’s Law (the spring force)</a:t>
              </a:r>
            </a:p>
          </p:txBody>
        </p:sp>
        <p:sp>
          <p:nvSpPr>
            <p:cNvPr id="94" name="Rectangle 43"/>
            <p:cNvSpPr>
              <a:spLocks noChangeArrowheads="1"/>
            </p:cNvSpPr>
            <p:nvPr/>
          </p:nvSpPr>
          <p:spPr bwMode="auto">
            <a:xfrm>
              <a:off x="828675" y="4083903"/>
              <a:ext cx="7462839" cy="458492"/>
            </a:xfrm>
            <a:prstGeom prst="rect">
              <a:avLst/>
            </a:prstGeom>
            <a:noFill/>
            <a:ln w="12700">
              <a:solidFill>
                <a:schemeClr val="tx1"/>
              </a:solidFill>
              <a:miter lim="800000"/>
              <a:headEnd/>
              <a:tailEnd/>
            </a:ln>
            <a:effectLs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defRPr/>
              </a:pPr>
              <a:endParaRPr lang="en-US" altLang="en-US" sz="2400" smtClean="0">
                <a:latin typeface="+mn-lt"/>
              </a:endParaRPr>
            </a:p>
          </p:txBody>
        </p:sp>
      </p:grpSp>
      <p:grpSp>
        <p:nvGrpSpPr>
          <p:cNvPr id="95" name="Group 2"/>
          <p:cNvGrpSpPr>
            <a:grpSpLocks/>
          </p:cNvGrpSpPr>
          <p:nvPr/>
        </p:nvGrpSpPr>
        <p:grpSpPr bwMode="auto">
          <a:xfrm>
            <a:off x="4924425" y="3699193"/>
            <a:ext cx="4089400" cy="2559050"/>
            <a:chOff x="5076091" y="3211572"/>
            <a:chExt cx="4089401" cy="2559110"/>
          </a:xfrm>
        </p:grpSpPr>
        <p:grpSp>
          <p:nvGrpSpPr>
            <p:cNvPr id="96" name="Group 46"/>
            <p:cNvGrpSpPr>
              <a:grpSpLocks/>
            </p:cNvGrpSpPr>
            <p:nvPr/>
          </p:nvGrpSpPr>
          <p:grpSpPr bwMode="auto">
            <a:xfrm>
              <a:off x="5604728" y="3595747"/>
              <a:ext cx="2659063" cy="1773238"/>
              <a:chOff x="3648" y="1295"/>
              <a:chExt cx="1152" cy="768"/>
            </a:xfrm>
          </p:grpSpPr>
          <p:sp>
            <p:nvSpPr>
              <p:cNvPr id="113" name="Rectangle 47"/>
              <p:cNvSpPr>
                <a:spLocks noChangeArrowheads="1"/>
              </p:cNvSpPr>
              <p:nvPr/>
            </p:nvSpPr>
            <p:spPr bwMode="auto">
              <a:xfrm>
                <a:off x="3648" y="1295"/>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114" name="Rectangle 48"/>
              <p:cNvSpPr>
                <a:spLocks noChangeArrowheads="1"/>
              </p:cNvSpPr>
              <p:nvPr/>
            </p:nvSpPr>
            <p:spPr bwMode="auto">
              <a:xfrm>
                <a:off x="3792" y="1295"/>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115" name="Rectangle 49"/>
              <p:cNvSpPr>
                <a:spLocks noChangeArrowheads="1"/>
              </p:cNvSpPr>
              <p:nvPr/>
            </p:nvSpPr>
            <p:spPr bwMode="auto">
              <a:xfrm>
                <a:off x="3936" y="1295"/>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116" name="Rectangle 50"/>
              <p:cNvSpPr>
                <a:spLocks noChangeArrowheads="1"/>
              </p:cNvSpPr>
              <p:nvPr/>
            </p:nvSpPr>
            <p:spPr bwMode="auto">
              <a:xfrm>
                <a:off x="4080" y="1295"/>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117" name="Rectangle 51"/>
              <p:cNvSpPr>
                <a:spLocks noChangeArrowheads="1"/>
              </p:cNvSpPr>
              <p:nvPr/>
            </p:nvSpPr>
            <p:spPr bwMode="auto">
              <a:xfrm>
                <a:off x="4224" y="1295"/>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118" name="Rectangle 52"/>
              <p:cNvSpPr>
                <a:spLocks noChangeArrowheads="1"/>
              </p:cNvSpPr>
              <p:nvPr/>
            </p:nvSpPr>
            <p:spPr bwMode="auto">
              <a:xfrm>
                <a:off x="4368" y="1295"/>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119" name="Rectangle 53"/>
              <p:cNvSpPr>
                <a:spLocks noChangeArrowheads="1"/>
              </p:cNvSpPr>
              <p:nvPr/>
            </p:nvSpPr>
            <p:spPr bwMode="auto">
              <a:xfrm>
                <a:off x="4512" y="1295"/>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120" name="Rectangle 54"/>
              <p:cNvSpPr>
                <a:spLocks noChangeArrowheads="1"/>
              </p:cNvSpPr>
              <p:nvPr/>
            </p:nvSpPr>
            <p:spPr bwMode="auto">
              <a:xfrm>
                <a:off x="4656" y="1295"/>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121" name="Rectangle 55"/>
              <p:cNvSpPr>
                <a:spLocks noChangeArrowheads="1"/>
              </p:cNvSpPr>
              <p:nvPr/>
            </p:nvSpPr>
            <p:spPr bwMode="auto">
              <a:xfrm>
                <a:off x="3648" y="1391"/>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122" name="Rectangle 56"/>
              <p:cNvSpPr>
                <a:spLocks noChangeArrowheads="1"/>
              </p:cNvSpPr>
              <p:nvPr/>
            </p:nvSpPr>
            <p:spPr bwMode="auto">
              <a:xfrm>
                <a:off x="3792" y="1391"/>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123" name="Rectangle 57"/>
              <p:cNvSpPr>
                <a:spLocks noChangeArrowheads="1"/>
              </p:cNvSpPr>
              <p:nvPr/>
            </p:nvSpPr>
            <p:spPr bwMode="auto">
              <a:xfrm>
                <a:off x="3936" y="1391"/>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124" name="Rectangle 58"/>
              <p:cNvSpPr>
                <a:spLocks noChangeArrowheads="1"/>
              </p:cNvSpPr>
              <p:nvPr/>
            </p:nvSpPr>
            <p:spPr bwMode="auto">
              <a:xfrm>
                <a:off x="4080" y="1391"/>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125" name="Rectangle 59"/>
              <p:cNvSpPr>
                <a:spLocks noChangeArrowheads="1"/>
              </p:cNvSpPr>
              <p:nvPr/>
            </p:nvSpPr>
            <p:spPr bwMode="auto">
              <a:xfrm>
                <a:off x="4224" y="1391"/>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126" name="Rectangle 60"/>
              <p:cNvSpPr>
                <a:spLocks noChangeArrowheads="1"/>
              </p:cNvSpPr>
              <p:nvPr/>
            </p:nvSpPr>
            <p:spPr bwMode="auto">
              <a:xfrm>
                <a:off x="4368" y="1391"/>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127" name="Rectangle 61"/>
              <p:cNvSpPr>
                <a:spLocks noChangeArrowheads="1"/>
              </p:cNvSpPr>
              <p:nvPr/>
            </p:nvSpPr>
            <p:spPr bwMode="auto">
              <a:xfrm>
                <a:off x="4512" y="1391"/>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128" name="Rectangle 62"/>
              <p:cNvSpPr>
                <a:spLocks noChangeArrowheads="1"/>
              </p:cNvSpPr>
              <p:nvPr/>
            </p:nvSpPr>
            <p:spPr bwMode="auto">
              <a:xfrm>
                <a:off x="4656" y="1391"/>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129" name="Rectangle 63"/>
              <p:cNvSpPr>
                <a:spLocks noChangeArrowheads="1"/>
              </p:cNvSpPr>
              <p:nvPr/>
            </p:nvSpPr>
            <p:spPr bwMode="auto">
              <a:xfrm>
                <a:off x="3648" y="1487"/>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130" name="Rectangle 64"/>
              <p:cNvSpPr>
                <a:spLocks noChangeArrowheads="1"/>
              </p:cNvSpPr>
              <p:nvPr/>
            </p:nvSpPr>
            <p:spPr bwMode="auto">
              <a:xfrm>
                <a:off x="3792" y="1487"/>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131" name="Rectangle 65"/>
              <p:cNvSpPr>
                <a:spLocks noChangeArrowheads="1"/>
              </p:cNvSpPr>
              <p:nvPr/>
            </p:nvSpPr>
            <p:spPr bwMode="auto">
              <a:xfrm>
                <a:off x="3936" y="1487"/>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132" name="Rectangle 66"/>
              <p:cNvSpPr>
                <a:spLocks noChangeArrowheads="1"/>
              </p:cNvSpPr>
              <p:nvPr/>
            </p:nvSpPr>
            <p:spPr bwMode="auto">
              <a:xfrm>
                <a:off x="4080" y="1487"/>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133" name="Rectangle 67"/>
              <p:cNvSpPr>
                <a:spLocks noChangeArrowheads="1"/>
              </p:cNvSpPr>
              <p:nvPr/>
            </p:nvSpPr>
            <p:spPr bwMode="auto">
              <a:xfrm>
                <a:off x="4224" y="1487"/>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134" name="Rectangle 68"/>
              <p:cNvSpPr>
                <a:spLocks noChangeArrowheads="1"/>
              </p:cNvSpPr>
              <p:nvPr/>
            </p:nvSpPr>
            <p:spPr bwMode="auto">
              <a:xfrm>
                <a:off x="4368" y="1487"/>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135" name="Rectangle 69"/>
              <p:cNvSpPr>
                <a:spLocks noChangeArrowheads="1"/>
              </p:cNvSpPr>
              <p:nvPr/>
            </p:nvSpPr>
            <p:spPr bwMode="auto">
              <a:xfrm>
                <a:off x="4512" y="1487"/>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136" name="Rectangle 70"/>
              <p:cNvSpPr>
                <a:spLocks noChangeArrowheads="1"/>
              </p:cNvSpPr>
              <p:nvPr/>
            </p:nvSpPr>
            <p:spPr bwMode="auto">
              <a:xfrm>
                <a:off x="4656" y="1487"/>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137" name="Rectangle 71"/>
              <p:cNvSpPr>
                <a:spLocks noChangeArrowheads="1"/>
              </p:cNvSpPr>
              <p:nvPr/>
            </p:nvSpPr>
            <p:spPr bwMode="auto">
              <a:xfrm>
                <a:off x="3648" y="1583"/>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138" name="Rectangle 72"/>
              <p:cNvSpPr>
                <a:spLocks noChangeArrowheads="1"/>
              </p:cNvSpPr>
              <p:nvPr/>
            </p:nvSpPr>
            <p:spPr bwMode="auto">
              <a:xfrm>
                <a:off x="3792" y="1583"/>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139" name="Rectangle 73"/>
              <p:cNvSpPr>
                <a:spLocks noChangeArrowheads="1"/>
              </p:cNvSpPr>
              <p:nvPr/>
            </p:nvSpPr>
            <p:spPr bwMode="auto">
              <a:xfrm>
                <a:off x="3936" y="1583"/>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140" name="Rectangle 74"/>
              <p:cNvSpPr>
                <a:spLocks noChangeArrowheads="1"/>
              </p:cNvSpPr>
              <p:nvPr/>
            </p:nvSpPr>
            <p:spPr bwMode="auto">
              <a:xfrm>
                <a:off x="4080" y="1583"/>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141" name="Rectangle 75"/>
              <p:cNvSpPr>
                <a:spLocks noChangeArrowheads="1"/>
              </p:cNvSpPr>
              <p:nvPr/>
            </p:nvSpPr>
            <p:spPr bwMode="auto">
              <a:xfrm>
                <a:off x="4224" y="1583"/>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142" name="Rectangle 76"/>
              <p:cNvSpPr>
                <a:spLocks noChangeArrowheads="1"/>
              </p:cNvSpPr>
              <p:nvPr/>
            </p:nvSpPr>
            <p:spPr bwMode="auto">
              <a:xfrm>
                <a:off x="4368" y="1583"/>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143" name="Rectangle 77"/>
              <p:cNvSpPr>
                <a:spLocks noChangeArrowheads="1"/>
              </p:cNvSpPr>
              <p:nvPr/>
            </p:nvSpPr>
            <p:spPr bwMode="auto">
              <a:xfrm>
                <a:off x="4512" y="1583"/>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144" name="Rectangle 78"/>
              <p:cNvSpPr>
                <a:spLocks noChangeArrowheads="1"/>
              </p:cNvSpPr>
              <p:nvPr/>
            </p:nvSpPr>
            <p:spPr bwMode="auto">
              <a:xfrm>
                <a:off x="4656" y="1583"/>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145" name="Rectangle 79"/>
              <p:cNvSpPr>
                <a:spLocks noChangeArrowheads="1"/>
              </p:cNvSpPr>
              <p:nvPr/>
            </p:nvSpPr>
            <p:spPr bwMode="auto">
              <a:xfrm>
                <a:off x="3648" y="1679"/>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146" name="Rectangle 80"/>
              <p:cNvSpPr>
                <a:spLocks noChangeArrowheads="1"/>
              </p:cNvSpPr>
              <p:nvPr/>
            </p:nvSpPr>
            <p:spPr bwMode="auto">
              <a:xfrm>
                <a:off x="3792" y="1679"/>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147" name="Rectangle 81"/>
              <p:cNvSpPr>
                <a:spLocks noChangeArrowheads="1"/>
              </p:cNvSpPr>
              <p:nvPr/>
            </p:nvSpPr>
            <p:spPr bwMode="auto">
              <a:xfrm>
                <a:off x="3936" y="1679"/>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148" name="Rectangle 82"/>
              <p:cNvSpPr>
                <a:spLocks noChangeArrowheads="1"/>
              </p:cNvSpPr>
              <p:nvPr/>
            </p:nvSpPr>
            <p:spPr bwMode="auto">
              <a:xfrm>
                <a:off x="4080" y="1679"/>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149" name="Rectangle 83"/>
              <p:cNvSpPr>
                <a:spLocks noChangeArrowheads="1"/>
              </p:cNvSpPr>
              <p:nvPr/>
            </p:nvSpPr>
            <p:spPr bwMode="auto">
              <a:xfrm>
                <a:off x="4224" y="1679"/>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150" name="Rectangle 84"/>
              <p:cNvSpPr>
                <a:spLocks noChangeArrowheads="1"/>
              </p:cNvSpPr>
              <p:nvPr/>
            </p:nvSpPr>
            <p:spPr bwMode="auto">
              <a:xfrm>
                <a:off x="4368" y="1679"/>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151" name="Rectangle 85"/>
              <p:cNvSpPr>
                <a:spLocks noChangeArrowheads="1"/>
              </p:cNvSpPr>
              <p:nvPr/>
            </p:nvSpPr>
            <p:spPr bwMode="auto">
              <a:xfrm>
                <a:off x="4512" y="1679"/>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152" name="Rectangle 86"/>
              <p:cNvSpPr>
                <a:spLocks noChangeArrowheads="1"/>
              </p:cNvSpPr>
              <p:nvPr/>
            </p:nvSpPr>
            <p:spPr bwMode="auto">
              <a:xfrm>
                <a:off x="4656" y="1679"/>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153" name="Rectangle 87"/>
              <p:cNvSpPr>
                <a:spLocks noChangeArrowheads="1"/>
              </p:cNvSpPr>
              <p:nvPr/>
            </p:nvSpPr>
            <p:spPr bwMode="auto">
              <a:xfrm>
                <a:off x="3648" y="1775"/>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154" name="Rectangle 88"/>
              <p:cNvSpPr>
                <a:spLocks noChangeArrowheads="1"/>
              </p:cNvSpPr>
              <p:nvPr/>
            </p:nvSpPr>
            <p:spPr bwMode="auto">
              <a:xfrm>
                <a:off x="3792" y="1775"/>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155" name="Rectangle 89"/>
              <p:cNvSpPr>
                <a:spLocks noChangeArrowheads="1"/>
              </p:cNvSpPr>
              <p:nvPr/>
            </p:nvSpPr>
            <p:spPr bwMode="auto">
              <a:xfrm>
                <a:off x="3936" y="1775"/>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156" name="Rectangle 90"/>
              <p:cNvSpPr>
                <a:spLocks noChangeArrowheads="1"/>
              </p:cNvSpPr>
              <p:nvPr/>
            </p:nvSpPr>
            <p:spPr bwMode="auto">
              <a:xfrm>
                <a:off x="4080" y="1775"/>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157" name="Rectangle 91"/>
              <p:cNvSpPr>
                <a:spLocks noChangeArrowheads="1"/>
              </p:cNvSpPr>
              <p:nvPr/>
            </p:nvSpPr>
            <p:spPr bwMode="auto">
              <a:xfrm>
                <a:off x="4224" y="1775"/>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158" name="Rectangle 92"/>
              <p:cNvSpPr>
                <a:spLocks noChangeArrowheads="1"/>
              </p:cNvSpPr>
              <p:nvPr/>
            </p:nvSpPr>
            <p:spPr bwMode="auto">
              <a:xfrm>
                <a:off x="4368" y="1775"/>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159" name="Rectangle 93"/>
              <p:cNvSpPr>
                <a:spLocks noChangeArrowheads="1"/>
              </p:cNvSpPr>
              <p:nvPr/>
            </p:nvSpPr>
            <p:spPr bwMode="auto">
              <a:xfrm>
                <a:off x="4512" y="1775"/>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160" name="Rectangle 94"/>
              <p:cNvSpPr>
                <a:spLocks noChangeArrowheads="1"/>
              </p:cNvSpPr>
              <p:nvPr/>
            </p:nvSpPr>
            <p:spPr bwMode="auto">
              <a:xfrm>
                <a:off x="4656" y="1775"/>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161" name="Rectangle 95"/>
              <p:cNvSpPr>
                <a:spLocks noChangeArrowheads="1"/>
              </p:cNvSpPr>
              <p:nvPr/>
            </p:nvSpPr>
            <p:spPr bwMode="auto">
              <a:xfrm>
                <a:off x="3648" y="1871"/>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162" name="Rectangle 96"/>
              <p:cNvSpPr>
                <a:spLocks noChangeArrowheads="1"/>
              </p:cNvSpPr>
              <p:nvPr/>
            </p:nvSpPr>
            <p:spPr bwMode="auto">
              <a:xfrm>
                <a:off x="3792" y="1871"/>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163" name="Rectangle 97"/>
              <p:cNvSpPr>
                <a:spLocks noChangeArrowheads="1"/>
              </p:cNvSpPr>
              <p:nvPr/>
            </p:nvSpPr>
            <p:spPr bwMode="auto">
              <a:xfrm>
                <a:off x="3936" y="1871"/>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164" name="Rectangle 98"/>
              <p:cNvSpPr>
                <a:spLocks noChangeArrowheads="1"/>
              </p:cNvSpPr>
              <p:nvPr/>
            </p:nvSpPr>
            <p:spPr bwMode="auto">
              <a:xfrm>
                <a:off x="4080" y="1871"/>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165" name="Rectangle 99"/>
              <p:cNvSpPr>
                <a:spLocks noChangeArrowheads="1"/>
              </p:cNvSpPr>
              <p:nvPr/>
            </p:nvSpPr>
            <p:spPr bwMode="auto">
              <a:xfrm>
                <a:off x="4224" y="1871"/>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166" name="Rectangle 100"/>
              <p:cNvSpPr>
                <a:spLocks noChangeArrowheads="1"/>
              </p:cNvSpPr>
              <p:nvPr/>
            </p:nvSpPr>
            <p:spPr bwMode="auto">
              <a:xfrm>
                <a:off x="4368" y="1871"/>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167" name="Rectangle 101"/>
              <p:cNvSpPr>
                <a:spLocks noChangeArrowheads="1"/>
              </p:cNvSpPr>
              <p:nvPr/>
            </p:nvSpPr>
            <p:spPr bwMode="auto">
              <a:xfrm>
                <a:off x="4512" y="1871"/>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168" name="Rectangle 102"/>
              <p:cNvSpPr>
                <a:spLocks noChangeArrowheads="1"/>
              </p:cNvSpPr>
              <p:nvPr/>
            </p:nvSpPr>
            <p:spPr bwMode="auto">
              <a:xfrm>
                <a:off x="4656" y="1871"/>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169" name="Rectangle 103"/>
              <p:cNvSpPr>
                <a:spLocks noChangeArrowheads="1"/>
              </p:cNvSpPr>
              <p:nvPr/>
            </p:nvSpPr>
            <p:spPr bwMode="auto">
              <a:xfrm>
                <a:off x="3648" y="1967"/>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170" name="Rectangle 104"/>
              <p:cNvSpPr>
                <a:spLocks noChangeArrowheads="1"/>
              </p:cNvSpPr>
              <p:nvPr/>
            </p:nvSpPr>
            <p:spPr bwMode="auto">
              <a:xfrm>
                <a:off x="3792" y="1967"/>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171" name="Rectangle 105"/>
              <p:cNvSpPr>
                <a:spLocks noChangeArrowheads="1"/>
              </p:cNvSpPr>
              <p:nvPr/>
            </p:nvSpPr>
            <p:spPr bwMode="auto">
              <a:xfrm>
                <a:off x="3936" y="1967"/>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172" name="Rectangle 106"/>
              <p:cNvSpPr>
                <a:spLocks noChangeArrowheads="1"/>
              </p:cNvSpPr>
              <p:nvPr/>
            </p:nvSpPr>
            <p:spPr bwMode="auto">
              <a:xfrm>
                <a:off x="4080" y="1967"/>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173" name="Rectangle 107"/>
              <p:cNvSpPr>
                <a:spLocks noChangeArrowheads="1"/>
              </p:cNvSpPr>
              <p:nvPr/>
            </p:nvSpPr>
            <p:spPr bwMode="auto">
              <a:xfrm>
                <a:off x="4224" y="1967"/>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174" name="Rectangle 108"/>
              <p:cNvSpPr>
                <a:spLocks noChangeArrowheads="1"/>
              </p:cNvSpPr>
              <p:nvPr/>
            </p:nvSpPr>
            <p:spPr bwMode="auto">
              <a:xfrm>
                <a:off x="4368" y="1967"/>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175" name="Rectangle 109"/>
              <p:cNvSpPr>
                <a:spLocks noChangeArrowheads="1"/>
              </p:cNvSpPr>
              <p:nvPr/>
            </p:nvSpPr>
            <p:spPr bwMode="auto">
              <a:xfrm>
                <a:off x="4512" y="1967"/>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177" name="Rectangle 110"/>
              <p:cNvSpPr>
                <a:spLocks noChangeArrowheads="1"/>
              </p:cNvSpPr>
              <p:nvPr/>
            </p:nvSpPr>
            <p:spPr bwMode="auto">
              <a:xfrm>
                <a:off x="4656" y="1967"/>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grpSp>
        <p:sp>
          <p:nvSpPr>
            <p:cNvPr id="97" name="Line 111"/>
            <p:cNvSpPr>
              <a:spLocks noChangeShapeType="1"/>
            </p:cNvSpPr>
            <p:nvPr/>
          </p:nvSpPr>
          <p:spPr bwMode="auto">
            <a:xfrm>
              <a:off x="5604728" y="3595747"/>
              <a:ext cx="2659063" cy="1773238"/>
            </a:xfrm>
            <a:prstGeom prst="line">
              <a:avLst/>
            </a:prstGeom>
            <a:noFill/>
            <a:ln w="38100">
              <a:solidFill>
                <a:srgbClr val="00CC00"/>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98" name="Group 133"/>
            <p:cNvGrpSpPr>
              <a:grpSpLocks/>
            </p:cNvGrpSpPr>
            <p:nvPr/>
          </p:nvGrpSpPr>
          <p:grpSpPr bwMode="auto">
            <a:xfrm>
              <a:off x="6931881" y="3211572"/>
              <a:ext cx="884238" cy="2154238"/>
              <a:chOff x="4144" y="2252"/>
              <a:chExt cx="557" cy="1357"/>
            </a:xfrm>
          </p:grpSpPr>
          <p:sp>
            <p:nvSpPr>
              <p:cNvPr id="111" name="Line 116"/>
              <p:cNvSpPr>
                <a:spLocks noChangeShapeType="1"/>
              </p:cNvSpPr>
              <p:nvPr/>
            </p:nvSpPr>
            <p:spPr bwMode="auto">
              <a:xfrm flipV="1">
                <a:off x="4144" y="2352"/>
                <a:ext cx="0" cy="1257"/>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2" name="Text Box 117"/>
              <p:cNvSpPr txBox="1">
                <a:spLocks noChangeArrowheads="1"/>
              </p:cNvSpPr>
              <p:nvPr/>
            </p:nvSpPr>
            <p:spPr bwMode="auto">
              <a:xfrm>
                <a:off x="4169" y="2252"/>
                <a:ext cx="532"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i="1"/>
                  <a:t>F </a:t>
                </a:r>
                <a:r>
                  <a:rPr lang="en-US" altLang="en-US" sz="2400"/>
                  <a:t>/ N</a:t>
                </a:r>
                <a:endParaRPr lang="en-US" altLang="en-US" sz="2400" i="1"/>
              </a:p>
            </p:txBody>
          </p:sp>
        </p:grpSp>
        <p:sp>
          <p:nvSpPr>
            <p:cNvPr id="99" name="Text Box 118"/>
            <p:cNvSpPr txBox="1">
              <a:spLocks noChangeArrowheads="1"/>
            </p:cNvSpPr>
            <p:nvPr/>
          </p:nvSpPr>
          <p:spPr bwMode="auto">
            <a:xfrm>
              <a:off x="5142766" y="3417947"/>
              <a:ext cx="438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a:t>20</a:t>
              </a:r>
            </a:p>
          </p:txBody>
        </p:sp>
        <p:sp>
          <p:nvSpPr>
            <p:cNvPr id="100" name="Text Box 122"/>
            <p:cNvSpPr txBox="1">
              <a:spLocks noChangeArrowheads="1"/>
            </p:cNvSpPr>
            <p:nvPr/>
          </p:nvSpPr>
          <p:spPr bwMode="auto">
            <a:xfrm>
              <a:off x="5176103" y="4311710"/>
              <a:ext cx="3746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a:t> 0</a:t>
              </a:r>
            </a:p>
          </p:txBody>
        </p:sp>
        <p:sp>
          <p:nvSpPr>
            <p:cNvPr id="101" name="Text Box 126"/>
            <p:cNvSpPr txBox="1">
              <a:spLocks noChangeArrowheads="1"/>
            </p:cNvSpPr>
            <p:nvPr/>
          </p:nvSpPr>
          <p:spPr bwMode="auto">
            <a:xfrm>
              <a:off x="5076091" y="5189597"/>
              <a:ext cx="4889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baseline="30000"/>
                <a:t>-</a:t>
              </a:r>
              <a:r>
                <a:rPr lang="en-US" altLang="en-US" sz="1800"/>
                <a:t>20</a:t>
              </a:r>
            </a:p>
          </p:txBody>
        </p:sp>
        <p:sp>
          <p:nvSpPr>
            <p:cNvPr id="102" name="Text Box 127"/>
            <p:cNvSpPr txBox="1">
              <a:spLocks noChangeArrowheads="1"/>
            </p:cNvSpPr>
            <p:nvPr/>
          </p:nvSpPr>
          <p:spPr bwMode="auto">
            <a:xfrm>
              <a:off x="5980966" y="5370572"/>
              <a:ext cx="52770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000" baseline="30000"/>
                <a:t>-</a:t>
              </a:r>
              <a:r>
                <a:rPr lang="en-US" altLang="en-US" sz="2000"/>
                <a:t>20</a:t>
              </a:r>
            </a:p>
          </p:txBody>
        </p:sp>
        <p:sp>
          <p:nvSpPr>
            <p:cNvPr id="103" name="Text Box 128"/>
            <p:cNvSpPr txBox="1">
              <a:spLocks noChangeArrowheads="1"/>
            </p:cNvSpPr>
            <p:nvPr/>
          </p:nvSpPr>
          <p:spPr bwMode="auto">
            <a:xfrm>
              <a:off x="7346216" y="5368985"/>
              <a:ext cx="4667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000"/>
                <a:t>20</a:t>
              </a:r>
            </a:p>
          </p:txBody>
        </p:sp>
        <p:sp>
          <p:nvSpPr>
            <p:cNvPr id="104" name="Text Box 129"/>
            <p:cNvSpPr txBox="1">
              <a:spLocks noChangeArrowheads="1"/>
            </p:cNvSpPr>
            <p:nvPr/>
          </p:nvSpPr>
          <p:spPr bwMode="auto">
            <a:xfrm>
              <a:off x="5342791" y="5367397"/>
              <a:ext cx="52770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000" baseline="30000"/>
                <a:t>-</a:t>
              </a:r>
              <a:r>
                <a:rPr lang="en-US" altLang="en-US" sz="2000"/>
                <a:t>40</a:t>
              </a:r>
            </a:p>
          </p:txBody>
        </p:sp>
        <p:sp>
          <p:nvSpPr>
            <p:cNvPr id="105" name="Text Box 130"/>
            <p:cNvSpPr txBox="1">
              <a:spLocks noChangeArrowheads="1"/>
            </p:cNvSpPr>
            <p:nvPr/>
          </p:nvSpPr>
          <p:spPr bwMode="auto">
            <a:xfrm>
              <a:off x="8022491" y="5373747"/>
              <a:ext cx="4667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000"/>
                <a:t>40</a:t>
              </a:r>
            </a:p>
          </p:txBody>
        </p:sp>
        <p:sp>
          <p:nvSpPr>
            <p:cNvPr id="106" name="Text Box 131"/>
            <p:cNvSpPr txBox="1">
              <a:spLocks noChangeArrowheads="1"/>
            </p:cNvSpPr>
            <p:nvPr/>
          </p:nvSpPr>
          <p:spPr bwMode="auto">
            <a:xfrm>
              <a:off x="6769953" y="5370572"/>
              <a:ext cx="325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000"/>
                <a:t>0</a:t>
              </a:r>
            </a:p>
          </p:txBody>
        </p:sp>
        <p:grpSp>
          <p:nvGrpSpPr>
            <p:cNvPr id="107" name="Group 134"/>
            <p:cNvGrpSpPr>
              <a:grpSpLocks/>
            </p:cNvGrpSpPr>
            <p:nvPr/>
          </p:nvGrpSpPr>
          <p:grpSpPr bwMode="auto">
            <a:xfrm>
              <a:off x="5601554" y="4056122"/>
              <a:ext cx="3563938" cy="461963"/>
              <a:chOff x="3306" y="2784"/>
              <a:chExt cx="2245" cy="291"/>
            </a:xfrm>
          </p:grpSpPr>
          <p:sp>
            <p:nvSpPr>
              <p:cNvPr id="108" name="Text Box 114"/>
              <p:cNvSpPr txBox="1">
                <a:spLocks noChangeArrowheads="1"/>
              </p:cNvSpPr>
              <p:nvPr/>
            </p:nvSpPr>
            <p:spPr bwMode="auto">
              <a:xfrm>
                <a:off x="4961" y="2784"/>
                <a:ext cx="590"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i="1"/>
                  <a:t>s</a:t>
                </a:r>
                <a:r>
                  <a:rPr lang="en-US" altLang="en-US" sz="2400"/>
                  <a:t>/mm</a:t>
                </a:r>
                <a:endParaRPr lang="en-US" altLang="en-US" sz="2400" i="1"/>
              </a:p>
            </p:txBody>
          </p:sp>
          <p:sp>
            <p:nvSpPr>
              <p:cNvPr id="110" name="Line 113"/>
              <p:cNvSpPr>
                <a:spLocks noChangeShapeType="1"/>
              </p:cNvSpPr>
              <p:nvPr/>
            </p:nvSpPr>
            <p:spPr bwMode="auto">
              <a:xfrm>
                <a:off x="3306" y="3051"/>
                <a:ext cx="1814" cy="0"/>
              </a:xfrm>
              <a:prstGeom prst="line">
                <a:avLst/>
              </a:prstGeom>
              <a:noFill/>
              <a:ln w="31750">
                <a:solidFill>
                  <a:schemeClr val="tx1"/>
                </a:solidFill>
                <a:round/>
                <a:headEnd/>
                <a:tailEnd type="triangle" w="med" len="med"/>
              </a:ln>
              <a:effectLst/>
              <a:extLst/>
            </p:spPr>
            <p:txBody>
              <a:bodyPr/>
              <a:lstStyle/>
              <a:p>
                <a:pPr>
                  <a:defRPr/>
                </a:pPr>
                <a:endParaRPr lang="en-US">
                  <a:ln w="12700">
                    <a:solidFill>
                      <a:schemeClr val="tx1"/>
                    </a:solidFill>
                  </a:ln>
                </a:endParaRPr>
              </a:p>
            </p:txBody>
          </p:sp>
        </p:grpSp>
      </p:grpSp>
      <p:sp>
        <p:nvSpPr>
          <p:cNvPr id="178" name="Line 90"/>
          <p:cNvSpPr>
            <a:spLocks noChangeShapeType="1"/>
          </p:cNvSpPr>
          <p:nvPr/>
        </p:nvSpPr>
        <p:spPr bwMode="auto">
          <a:xfrm flipV="1">
            <a:off x="5453063" y="4080193"/>
            <a:ext cx="2671762" cy="1768475"/>
          </a:xfrm>
          <a:prstGeom prst="line">
            <a:avLst/>
          </a:prstGeom>
          <a:noFill/>
          <a:ln w="381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4506" name="AutoShape 90"/>
          <p:cNvSpPr>
            <a:spLocks noChangeArrowheads="1"/>
          </p:cNvSpPr>
          <p:nvPr/>
        </p:nvSpPr>
        <p:spPr bwMode="auto">
          <a:xfrm flipH="1">
            <a:off x="6772910" y="4080351"/>
            <a:ext cx="1336675" cy="884237"/>
          </a:xfrm>
          <a:prstGeom prst="rtTriangle">
            <a:avLst/>
          </a:prstGeom>
          <a:solidFill>
            <a:srgbClr val="FF3300">
              <a:alpha val="56078"/>
            </a:srgbClr>
          </a:solidFill>
          <a:ln w="9525">
            <a:no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44424">
                                            <p:txEl>
                                              <p:pRg st="2" end="2"/>
                                            </p:txEl>
                                          </p:spTgt>
                                        </p:tgtEl>
                                        <p:attrNameLst>
                                          <p:attrName>style.visibility</p:attrName>
                                        </p:attrNameLst>
                                      </p:cBhvr>
                                      <p:to>
                                        <p:strVal val="visible"/>
                                      </p:to>
                                    </p:set>
                                    <p:anim calcmode="lin" valueType="num">
                                      <p:cBhvr additive="base">
                                        <p:cTn id="7" dur="500" fill="hold"/>
                                        <p:tgtEl>
                                          <p:spTgt spid="444424">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44424">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444424">
                                            <p:txEl>
                                              <p:pRg st="3" end="3"/>
                                            </p:txEl>
                                          </p:spTgt>
                                        </p:tgtEl>
                                        <p:attrNameLst>
                                          <p:attrName>style.visibility</p:attrName>
                                        </p:attrNameLst>
                                      </p:cBhvr>
                                      <p:to>
                                        <p:strVal val="visible"/>
                                      </p:to>
                                    </p:set>
                                    <p:anim calcmode="lin" valueType="num">
                                      <p:cBhvr additive="base">
                                        <p:cTn id="13" dur="500" fill="hold"/>
                                        <p:tgtEl>
                                          <p:spTgt spid="444424">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44424">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444506"/>
                                        </p:tgtEl>
                                        <p:attrNameLst>
                                          <p:attrName>style.visibility</p:attrName>
                                        </p:attrNameLst>
                                      </p:cBhvr>
                                      <p:to>
                                        <p:strVal val="visible"/>
                                      </p:to>
                                    </p:set>
                                    <p:animEffect transition="in" filter="wipe(left)">
                                      <p:cBhvr>
                                        <p:cTn id="19" dur="2000"/>
                                        <p:tgtEl>
                                          <p:spTgt spid="444506"/>
                                        </p:tgtEl>
                                      </p:cBhvr>
                                    </p:animEffect>
                                  </p:childTnLst>
                                  <p:subTnLst>
                                    <p:audio>
                                      <p:cMediaNode>
                                        <p:cTn display="0" masterRel="sameClick">
                                          <p:stCondLst>
                                            <p:cond evt="begin" delay="0">
                                              <p:tn val="17"/>
                                            </p:cond>
                                          </p:stCondLst>
                                          <p:endCondLst>
                                            <p:cond evt="onStopAudio" delay="0">
                                              <p:tgtEl>
                                                <p:sldTgt/>
                                              </p:tgtEl>
                                            </p:cond>
                                          </p:endCondLst>
                                        </p:cTn>
                                        <p:tgtEl>
                                          <p:sndTgt r:embed="rId5" name="drumroll.wav"/>
                                        </p:tgtEl>
                                      </p:cMediaNode>
                                    </p:audio>
                                  </p:sub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nodeType="clickEffect">
                                  <p:stCondLst>
                                    <p:cond delay="0"/>
                                  </p:stCondLst>
                                  <p:childTnLst>
                                    <p:set>
                                      <p:cBhvr>
                                        <p:cTn id="23" dur="1" fill="hold">
                                          <p:stCondLst>
                                            <p:cond delay="0"/>
                                          </p:stCondLst>
                                        </p:cTn>
                                        <p:tgtEl>
                                          <p:spTgt spid="444424">
                                            <p:txEl>
                                              <p:pRg st="4" end="4"/>
                                            </p:txEl>
                                          </p:spTgt>
                                        </p:tgtEl>
                                        <p:attrNameLst>
                                          <p:attrName>style.visibility</p:attrName>
                                        </p:attrNameLst>
                                      </p:cBhvr>
                                      <p:to>
                                        <p:strVal val="visible"/>
                                      </p:to>
                                    </p:set>
                                    <p:anim calcmode="lin" valueType="num">
                                      <p:cBhvr additive="base">
                                        <p:cTn id="24" dur="500" fill="hold"/>
                                        <p:tgtEl>
                                          <p:spTgt spid="444424">
                                            <p:txEl>
                                              <p:pRg st="4" end="4"/>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444424">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2"/>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450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ChangeArrowheads="1"/>
          </p:cNvSpPr>
          <p:nvPr/>
        </p:nvSpPr>
        <p:spPr bwMode="auto">
          <a:xfrm>
            <a:off x="685800" y="1549400"/>
            <a:ext cx="7772400" cy="1108075"/>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n-US" altLang="en-US" sz="2400" i="1">
                <a:solidFill>
                  <a:srgbClr val="333399"/>
                </a:solidFill>
              </a:rPr>
              <a:t>Elastic potential energy</a:t>
            </a:r>
            <a:endParaRPr lang="en-US" altLang="en-US" sz="2000" i="1">
              <a:latin typeface="Courier New" pitchFamily="49" charset="0"/>
            </a:endParaRPr>
          </a:p>
        </p:txBody>
      </p:sp>
      <p:sp>
        <p:nvSpPr>
          <p:cNvPr id="22531" name="Rectangle 3"/>
          <p:cNvSpPr>
            <a:spLocks noGrp="1" noChangeArrowheads="1"/>
          </p:cNvSpPr>
          <p:nvPr>
            <p:ph type="ctrTitle"/>
          </p:nvPr>
        </p:nvSpPr>
        <p:spPr>
          <a:xfrm>
            <a:off x="685800" y="533400"/>
            <a:ext cx="7772400" cy="896938"/>
          </a:xfrm>
          <a:noFill/>
        </p:spPr>
        <p:txBody>
          <a:bodyPr/>
          <a:lstStyle/>
          <a:p>
            <a:pPr algn="l" eaLnBrk="1" hangingPunct="1"/>
            <a:r>
              <a:rPr lang="en-US" altLang="en-US" sz="2800" b="1" smtClean="0">
                <a:solidFill>
                  <a:srgbClr val="000000"/>
                </a:solidFill>
              </a:rPr>
              <a:t>Topic 2: Mechanics</a:t>
            </a:r>
            <a:br>
              <a:rPr lang="en-US" altLang="en-US" sz="2800" b="1" smtClean="0">
                <a:solidFill>
                  <a:srgbClr val="000000"/>
                </a:solidFill>
              </a:rPr>
            </a:br>
            <a:r>
              <a:rPr lang="en-US" altLang="en-US" sz="2800" smtClean="0">
                <a:solidFill>
                  <a:srgbClr val="000000"/>
                </a:solidFill>
              </a:rPr>
              <a:t>2.3 – Work, energy, and power</a:t>
            </a:r>
            <a:endParaRPr lang="en-US" altLang="en-US" sz="2400" smtClean="0">
              <a:solidFill>
                <a:schemeClr val="tx1"/>
              </a:solidFill>
              <a:latin typeface="Courier New" pitchFamily="49" charset="0"/>
            </a:endParaRPr>
          </a:p>
        </p:txBody>
      </p:sp>
      <p:sp>
        <p:nvSpPr>
          <p:cNvPr id="444424" name="Rectangle 8"/>
          <p:cNvSpPr>
            <a:spLocks noChangeArrowheads="1"/>
          </p:cNvSpPr>
          <p:nvPr/>
        </p:nvSpPr>
        <p:spPr bwMode="auto">
          <a:xfrm>
            <a:off x="674688" y="2551113"/>
            <a:ext cx="7781925" cy="4060825"/>
          </a:xfrm>
          <a:prstGeom prst="rect">
            <a:avLst/>
          </a:prstGeom>
          <a:solidFill>
            <a:srgbClr val="FFFFCC"/>
          </a:solidFill>
          <a:ln>
            <a:noFill/>
          </a:ln>
          <a:effectLst/>
          <a:extLst/>
        </p:spPr>
        <p:txBody>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spcBef>
                <a:spcPct val="20000"/>
              </a:spcBef>
              <a:defRPr/>
            </a:pPr>
            <a:r>
              <a:rPr lang="en-US" altLang="en-US" sz="2400" dirty="0" smtClean="0">
                <a:latin typeface="+mn-lt"/>
                <a:sym typeface="Symbol" pitchFamily="18" charset="2"/>
              </a:rPr>
              <a:t>EXAMPLE: Show that the energy                                      “stored” in a stretched or compressed                                       spring is given by the above formula.</a:t>
            </a:r>
          </a:p>
          <a:p>
            <a:pPr eaLnBrk="1" hangingPunct="1">
              <a:spcBef>
                <a:spcPct val="20000"/>
              </a:spcBef>
              <a:defRPr/>
            </a:pPr>
            <a:r>
              <a:rPr lang="en-US" altLang="en-US" sz="2400" dirty="0" smtClean="0">
                <a:latin typeface="+mn-lt"/>
              </a:rPr>
              <a:t>SOLUTION:</a:t>
            </a:r>
          </a:p>
          <a:p>
            <a:pPr eaLnBrk="1" hangingPunct="1">
              <a:spcBef>
                <a:spcPct val="20000"/>
              </a:spcBef>
              <a:buFont typeface="Symbol" pitchFamily="18" charset="2"/>
              <a:buChar char="·"/>
              <a:defRPr/>
            </a:pPr>
            <a:r>
              <a:rPr lang="en-US" altLang="en-US" sz="2400" dirty="0" smtClean="0">
                <a:latin typeface="+mn-lt"/>
                <a:cs typeface="Courier New" pitchFamily="49" charset="0"/>
              </a:rPr>
              <a:t>We equate the work </a:t>
            </a:r>
            <a:r>
              <a:rPr lang="en-US" altLang="en-US" sz="2400" i="1" dirty="0" smtClean="0">
                <a:latin typeface="+mn-lt"/>
                <a:cs typeface="Courier New" pitchFamily="49" charset="0"/>
              </a:rPr>
              <a:t>W</a:t>
            </a:r>
            <a:r>
              <a:rPr lang="en-US" altLang="en-US" sz="2400" dirty="0" smtClean="0">
                <a:latin typeface="+mn-lt"/>
                <a:cs typeface="Courier New" pitchFamily="49" charset="0"/>
              </a:rPr>
              <a:t> done in                                       deforming a spring (having a spring constant </a:t>
            </a:r>
            <a:r>
              <a:rPr lang="en-US" altLang="en-US" sz="2400" i="1" dirty="0" smtClean="0">
                <a:latin typeface="+mn-lt"/>
                <a:cs typeface="Courier New" pitchFamily="49" charset="0"/>
              </a:rPr>
              <a:t>k </a:t>
            </a:r>
            <a:r>
              <a:rPr lang="en-US" altLang="en-US" sz="2400" dirty="0" smtClean="0">
                <a:latin typeface="+mn-lt"/>
                <a:cs typeface="Courier New" pitchFamily="49" charset="0"/>
              </a:rPr>
              <a:t>by a displacement </a:t>
            </a:r>
            <a:r>
              <a:rPr lang="en-US" altLang="en-US" sz="2400" dirty="0" smtClean="0">
                <a:solidFill>
                  <a:srgbClr val="000000"/>
                </a:solidFill>
                <a:latin typeface="Arial"/>
                <a:cs typeface="Courier New" pitchFamily="49" charset="0"/>
                <a:sym typeface="Symbol"/>
              </a:rPr>
              <a:t></a:t>
            </a:r>
            <a:r>
              <a:rPr lang="en-US" altLang="en-US" sz="2400" i="1" dirty="0" smtClean="0">
                <a:solidFill>
                  <a:srgbClr val="000000"/>
                </a:solidFill>
                <a:latin typeface="Arial"/>
                <a:cs typeface="Courier New" pitchFamily="49" charset="0"/>
                <a:sym typeface="Symbol" pitchFamily="18" charset="2"/>
              </a:rPr>
              <a:t>x</a:t>
            </a:r>
            <a:r>
              <a:rPr lang="en-US" altLang="en-US" sz="2400" dirty="0" smtClean="0">
                <a:latin typeface="+mn-lt"/>
                <a:cs typeface="Courier New" pitchFamily="49" charset="0"/>
              </a:rPr>
              <a:t>) to the energy </a:t>
            </a:r>
            <a:r>
              <a:rPr lang="en-US" altLang="en-US" sz="2400" i="1" dirty="0" smtClean="0">
                <a:solidFill>
                  <a:srgbClr val="000000"/>
                </a:solidFill>
                <a:latin typeface="Arial"/>
                <a:cs typeface="Courier New" pitchFamily="49" charset="0"/>
              </a:rPr>
              <a:t>E</a:t>
            </a:r>
            <a:r>
              <a:rPr lang="en-US" altLang="en-US" sz="2400" baseline="-25000" dirty="0" smtClean="0">
                <a:solidFill>
                  <a:srgbClr val="000000"/>
                </a:solidFill>
                <a:latin typeface="Arial"/>
                <a:cs typeface="Courier New" pitchFamily="49" charset="0"/>
              </a:rPr>
              <a:t>P</a:t>
            </a:r>
            <a:r>
              <a:rPr lang="en-US" altLang="en-US" sz="2400" dirty="0" smtClean="0">
                <a:latin typeface="+mn-lt"/>
                <a:cs typeface="Courier New" pitchFamily="49" charset="0"/>
              </a:rPr>
              <a:t> “stored” in the spring.</a:t>
            </a:r>
            <a:endParaRPr lang="en-US" altLang="en-US" sz="2400" b="1" i="1" dirty="0" smtClean="0">
              <a:latin typeface="+mn-lt"/>
              <a:cs typeface="Courier New" pitchFamily="49" charset="0"/>
              <a:sym typeface="Symbol" pitchFamily="18" charset="2"/>
            </a:endParaRPr>
          </a:p>
          <a:p>
            <a:pPr eaLnBrk="1" hangingPunct="1">
              <a:spcBef>
                <a:spcPct val="20000"/>
              </a:spcBef>
              <a:buFont typeface="Symbol" pitchFamily="18" charset="2"/>
              <a:buChar char="·"/>
              <a:defRPr/>
            </a:pPr>
            <a:r>
              <a:rPr lang="en-US" altLang="en-US" sz="2400" dirty="0" smtClean="0">
                <a:latin typeface="+mn-lt"/>
                <a:cs typeface="Courier New" pitchFamily="49" charset="0"/>
              </a:rPr>
              <a:t>If the deformed spring is released, it will go back to its “relaxed” dimension, releasing all of its stored-up energy. This is why </a:t>
            </a:r>
            <a:r>
              <a:rPr lang="en-US" altLang="en-US" sz="2400" i="1" dirty="0" smtClean="0">
                <a:solidFill>
                  <a:srgbClr val="000000"/>
                </a:solidFill>
                <a:latin typeface="Arial"/>
                <a:cs typeface="Courier New" pitchFamily="49" charset="0"/>
              </a:rPr>
              <a:t>E</a:t>
            </a:r>
            <a:r>
              <a:rPr lang="en-US" altLang="en-US" sz="2400" baseline="-25000" dirty="0" smtClean="0">
                <a:solidFill>
                  <a:srgbClr val="000000"/>
                </a:solidFill>
                <a:latin typeface="Arial"/>
                <a:cs typeface="Courier New" pitchFamily="49" charset="0"/>
              </a:rPr>
              <a:t>P</a:t>
            </a:r>
            <a:r>
              <a:rPr lang="en-US" altLang="en-US" sz="2400" dirty="0" smtClean="0">
                <a:solidFill>
                  <a:srgbClr val="000000"/>
                </a:solidFill>
                <a:latin typeface="Arial"/>
                <a:cs typeface="Courier New" pitchFamily="49" charset="0"/>
              </a:rPr>
              <a:t> is called </a:t>
            </a:r>
            <a:r>
              <a:rPr lang="en-US" altLang="en-US" sz="2400" b="1" dirty="0" smtClean="0">
                <a:solidFill>
                  <a:srgbClr val="000000"/>
                </a:solidFill>
                <a:latin typeface="Arial"/>
                <a:cs typeface="Courier New" pitchFamily="49" charset="0"/>
              </a:rPr>
              <a:t>potential energy</a:t>
            </a:r>
            <a:r>
              <a:rPr lang="en-US" altLang="en-US" sz="2400" dirty="0" smtClean="0">
                <a:solidFill>
                  <a:srgbClr val="000000"/>
                </a:solidFill>
                <a:latin typeface="Arial"/>
                <a:cs typeface="Courier New" pitchFamily="49" charset="0"/>
              </a:rPr>
              <a:t>.</a:t>
            </a:r>
            <a:endParaRPr lang="en-US" altLang="en-US" sz="2400" baseline="-25000" dirty="0" smtClean="0">
              <a:latin typeface="+mn-lt"/>
              <a:cs typeface="Courier New" pitchFamily="49" charset="0"/>
              <a:sym typeface="Symbol" pitchFamily="18" charset="2"/>
            </a:endParaRPr>
          </a:p>
        </p:txBody>
      </p:sp>
      <p:grpSp>
        <p:nvGrpSpPr>
          <p:cNvPr id="2" name="Group 94"/>
          <p:cNvGrpSpPr>
            <a:grpSpLocks/>
          </p:cNvGrpSpPr>
          <p:nvPr/>
        </p:nvGrpSpPr>
        <p:grpSpPr bwMode="auto">
          <a:xfrm>
            <a:off x="828675" y="2008188"/>
            <a:ext cx="7464425" cy="461962"/>
            <a:chOff x="828675" y="2008188"/>
            <a:chExt cx="7464425" cy="461962"/>
          </a:xfrm>
        </p:grpSpPr>
        <p:sp>
          <p:nvSpPr>
            <p:cNvPr id="92" name="Rectangle 41"/>
            <p:cNvSpPr>
              <a:spLocks noChangeArrowheads="1"/>
            </p:cNvSpPr>
            <p:nvPr/>
          </p:nvSpPr>
          <p:spPr bwMode="auto">
            <a:xfrm>
              <a:off x="965200" y="2011363"/>
              <a:ext cx="2495550" cy="355600"/>
            </a:xfrm>
            <a:prstGeom prst="rect">
              <a:avLst/>
            </a:prstGeom>
            <a:noFill/>
            <a:ln>
              <a:noFill/>
            </a:ln>
            <a:effectLst/>
            <a:extLst/>
          </p:spPr>
          <p:txBody>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lnSpc>
                  <a:spcPct val="90000"/>
                </a:lnSpc>
                <a:spcBef>
                  <a:spcPct val="20000"/>
                </a:spcBef>
                <a:defRPr/>
              </a:pPr>
              <a:r>
                <a:rPr lang="en-US" altLang="en-US" sz="2400" i="1" dirty="0" smtClean="0">
                  <a:latin typeface="+mn-lt"/>
                  <a:cs typeface="Courier New" pitchFamily="49" charset="0"/>
                </a:rPr>
                <a:t>E</a:t>
              </a:r>
              <a:r>
                <a:rPr lang="en-US" altLang="en-US" sz="2400" baseline="-25000" dirty="0" smtClean="0">
                  <a:latin typeface="+mn-lt"/>
                  <a:cs typeface="Courier New" pitchFamily="49" charset="0"/>
                </a:rPr>
                <a:t>P</a:t>
              </a:r>
              <a:r>
                <a:rPr lang="en-US" altLang="en-US" sz="2400" dirty="0" smtClean="0">
                  <a:latin typeface="+mn-lt"/>
                  <a:cs typeface="Courier New" pitchFamily="49" charset="0"/>
                </a:rPr>
                <a:t> = </a:t>
              </a:r>
              <a:r>
                <a:rPr lang="en-US" altLang="en-US" sz="2400" dirty="0" smtClean="0">
                  <a:latin typeface="+mn-lt"/>
                  <a:cs typeface="Courier New" pitchFamily="49" charset="0"/>
                  <a:sym typeface="Symbol" pitchFamily="18" charset="2"/>
                </a:rPr>
                <a:t>(1/2)</a:t>
              </a:r>
              <a:r>
                <a:rPr lang="en-US" altLang="en-US" sz="2400" i="1" dirty="0" err="1" smtClean="0">
                  <a:latin typeface="+mn-lt"/>
                  <a:cs typeface="Courier New" pitchFamily="49" charset="0"/>
                  <a:sym typeface="Symbol" pitchFamily="18" charset="2"/>
                </a:rPr>
                <a:t>k</a:t>
              </a:r>
              <a:r>
                <a:rPr lang="en-US" altLang="en-US" sz="2400" dirty="0" err="1" smtClean="0">
                  <a:latin typeface="+mn-lt"/>
                  <a:cs typeface="Courier New" pitchFamily="49" charset="0"/>
                  <a:sym typeface="Symbol"/>
                </a:rPr>
                <a:t></a:t>
              </a:r>
              <a:r>
                <a:rPr lang="en-US" altLang="en-US" sz="2400" i="1" dirty="0" err="1" smtClean="0">
                  <a:latin typeface="+mn-lt"/>
                  <a:cs typeface="Courier New" pitchFamily="49" charset="0"/>
                  <a:sym typeface="Symbol" pitchFamily="18" charset="2"/>
                </a:rPr>
                <a:t>x</a:t>
              </a:r>
              <a:r>
                <a:rPr lang="en-US" altLang="en-US" sz="2400" baseline="30000" dirty="0" smtClean="0">
                  <a:latin typeface="+mn-lt"/>
                  <a:cs typeface="Courier New" pitchFamily="49" charset="0"/>
                  <a:sym typeface="Symbol" pitchFamily="18" charset="2"/>
                </a:rPr>
                <a:t> 2</a:t>
              </a:r>
              <a:endParaRPr lang="en-US" altLang="en-US" sz="2400" dirty="0" smtClean="0">
                <a:latin typeface="+mn-lt"/>
                <a:sym typeface="Symbol" pitchFamily="18" charset="2"/>
              </a:endParaRPr>
            </a:p>
          </p:txBody>
        </p:sp>
        <p:sp>
          <p:nvSpPr>
            <p:cNvPr id="93" name="Text Box 42"/>
            <p:cNvSpPr txBox="1">
              <a:spLocks noChangeArrowheads="1"/>
            </p:cNvSpPr>
            <p:nvPr/>
          </p:nvSpPr>
          <p:spPr bwMode="auto">
            <a:xfrm>
              <a:off x="4614863" y="2008188"/>
              <a:ext cx="3678237" cy="461962"/>
            </a:xfrm>
            <a:prstGeom prst="rect">
              <a:avLst/>
            </a:prstGeom>
            <a:solidFill>
              <a:srgbClr val="FF0000"/>
            </a:solidFill>
            <a:ln>
              <a:noFill/>
            </a:ln>
            <a:effectLs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algn="ctr" eaLnBrk="1" hangingPunct="1">
                <a:spcBef>
                  <a:spcPct val="50000"/>
                </a:spcBef>
                <a:defRPr/>
              </a:pPr>
              <a:r>
                <a:rPr lang="en-US" altLang="en-US" sz="2400" dirty="0" smtClean="0">
                  <a:solidFill>
                    <a:schemeClr val="bg1"/>
                  </a:solidFill>
                  <a:latin typeface="+mn-lt"/>
                </a:rPr>
                <a:t>Elastic potential energy</a:t>
              </a:r>
            </a:p>
          </p:txBody>
        </p:sp>
        <p:sp>
          <p:nvSpPr>
            <p:cNvPr id="94" name="Rectangle 43"/>
            <p:cNvSpPr>
              <a:spLocks noChangeArrowheads="1"/>
            </p:cNvSpPr>
            <p:nvPr/>
          </p:nvSpPr>
          <p:spPr bwMode="auto">
            <a:xfrm>
              <a:off x="828675" y="2011363"/>
              <a:ext cx="7462838" cy="458787"/>
            </a:xfrm>
            <a:prstGeom prst="rect">
              <a:avLst/>
            </a:prstGeom>
            <a:noFill/>
            <a:ln w="12700">
              <a:solidFill>
                <a:schemeClr val="tx1"/>
              </a:solidFill>
              <a:miter lim="800000"/>
              <a:headEnd/>
              <a:tailEnd/>
            </a:ln>
            <a:effectLs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defRPr/>
              </a:pPr>
              <a:endParaRPr lang="en-US" altLang="en-US" sz="2400" smtClean="0">
                <a:latin typeface="+mn-lt"/>
              </a:endParaRPr>
            </a:p>
          </p:txBody>
        </p:sp>
      </p:grpSp>
      <p:grpSp>
        <p:nvGrpSpPr>
          <p:cNvPr id="3" name="Group 179"/>
          <p:cNvGrpSpPr>
            <a:grpSpLocks/>
          </p:cNvGrpSpPr>
          <p:nvPr/>
        </p:nvGrpSpPr>
        <p:grpSpPr bwMode="auto">
          <a:xfrm>
            <a:off x="5494338" y="2460625"/>
            <a:ext cx="3649662" cy="2155825"/>
            <a:chOff x="5494315" y="2461282"/>
            <a:chExt cx="3649685" cy="2154463"/>
          </a:xfrm>
        </p:grpSpPr>
        <p:sp>
          <p:nvSpPr>
            <p:cNvPr id="22535" name="Line 116"/>
            <p:cNvSpPr>
              <a:spLocks noChangeShapeType="1"/>
            </p:cNvSpPr>
            <p:nvPr/>
          </p:nvSpPr>
          <p:spPr bwMode="auto">
            <a:xfrm flipV="1">
              <a:off x="5957097" y="2540270"/>
              <a:ext cx="0" cy="1876985"/>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nvGrpSpPr>
            <p:cNvPr id="22536" name="Group 46"/>
            <p:cNvGrpSpPr>
              <a:grpSpLocks/>
            </p:cNvGrpSpPr>
            <p:nvPr/>
          </p:nvGrpSpPr>
          <p:grpSpPr bwMode="auto">
            <a:xfrm>
              <a:off x="5956280" y="2639085"/>
              <a:ext cx="2659063" cy="1773240"/>
              <a:chOff x="3648" y="1295"/>
              <a:chExt cx="1152" cy="768"/>
            </a:xfrm>
          </p:grpSpPr>
          <p:sp>
            <p:nvSpPr>
              <p:cNvPr id="22542" name="Rectangle 47"/>
              <p:cNvSpPr>
                <a:spLocks noChangeArrowheads="1"/>
              </p:cNvSpPr>
              <p:nvPr/>
            </p:nvSpPr>
            <p:spPr bwMode="auto">
              <a:xfrm>
                <a:off x="3648" y="1295"/>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2543" name="Rectangle 48"/>
              <p:cNvSpPr>
                <a:spLocks noChangeArrowheads="1"/>
              </p:cNvSpPr>
              <p:nvPr/>
            </p:nvSpPr>
            <p:spPr bwMode="auto">
              <a:xfrm>
                <a:off x="3792" y="1295"/>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2544" name="Rectangle 49"/>
              <p:cNvSpPr>
                <a:spLocks noChangeArrowheads="1"/>
              </p:cNvSpPr>
              <p:nvPr/>
            </p:nvSpPr>
            <p:spPr bwMode="auto">
              <a:xfrm>
                <a:off x="3936" y="1295"/>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2545" name="Rectangle 50"/>
              <p:cNvSpPr>
                <a:spLocks noChangeArrowheads="1"/>
              </p:cNvSpPr>
              <p:nvPr/>
            </p:nvSpPr>
            <p:spPr bwMode="auto">
              <a:xfrm>
                <a:off x="4080" y="1295"/>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2546" name="Rectangle 51"/>
              <p:cNvSpPr>
                <a:spLocks noChangeArrowheads="1"/>
              </p:cNvSpPr>
              <p:nvPr/>
            </p:nvSpPr>
            <p:spPr bwMode="auto">
              <a:xfrm>
                <a:off x="4224" y="1295"/>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2547" name="Rectangle 52"/>
              <p:cNvSpPr>
                <a:spLocks noChangeArrowheads="1"/>
              </p:cNvSpPr>
              <p:nvPr/>
            </p:nvSpPr>
            <p:spPr bwMode="auto">
              <a:xfrm>
                <a:off x="4368" y="1295"/>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2548" name="Rectangle 53"/>
              <p:cNvSpPr>
                <a:spLocks noChangeArrowheads="1"/>
              </p:cNvSpPr>
              <p:nvPr/>
            </p:nvSpPr>
            <p:spPr bwMode="auto">
              <a:xfrm>
                <a:off x="4512" y="1295"/>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2549" name="Rectangle 54"/>
              <p:cNvSpPr>
                <a:spLocks noChangeArrowheads="1"/>
              </p:cNvSpPr>
              <p:nvPr/>
            </p:nvSpPr>
            <p:spPr bwMode="auto">
              <a:xfrm>
                <a:off x="4656" y="1295"/>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2550" name="Rectangle 55"/>
              <p:cNvSpPr>
                <a:spLocks noChangeArrowheads="1"/>
              </p:cNvSpPr>
              <p:nvPr/>
            </p:nvSpPr>
            <p:spPr bwMode="auto">
              <a:xfrm>
                <a:off x="3648" y="1391"/>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2551" name="Rectangle 56"/>
              <p:cNvSpPr>
                <a:spLocks noChangeArrowheads="1"/>
              </p:cNvSpPr>
              <p:nvPr/>
            </p:nvSpPr>
            <p:spPr bwMode="auto">
              <a:xfrm>
                <a:off x="3792" y="1391"/>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2552" name="Rectangle 57"/>
              <p:cNvSpPr>
                <a:spLocks noChangeArrowheads="1"/>
              </p:cNvSpPr>
              <p:nvPr/>
            </p:nvSpPr>
            <p:spPr bwMode="auto">
              <a:xfrm>
                <a:off x="3936" y="1391"/>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2553" name="Rectangle 58"/>
              <p:cNvSpPr>
                <a:spLocks noChangeArrowheads="1"/>
              </p:cNvSpPr>
              <p:nvPr/>
            </p:nvSpPr>
            <p:spPr bwMode="auto">
              <a:xfrm>
                <a:off x="4080" y="1391"/>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2554" name="Rectangle 59"/>
              <p:cNvSpPr>
                <a:spLocks noChangeArrowheads="1"/>
              </p:cNvSpPr>
              <p:nvPr/>
            </p:nvSpPr>
            <p:spPr bwMode="auto">
              <a:xfrm>
                <a:off x="4224" y="1391"/>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2555" name="Rectangle 60"/>
              <p:cNvSpPr>
                <a:spLocks noChangeArrowheads="1"/>
              </p:cNvSpPr>
              <p:nvPr/>
            </p:nvSpPr>
            <p:spPr bwMode="auto">
              <a:xfrm>
                <a:off x="4368" y="1391"/>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2556" name="Rectangle 61"/>
              <p:cNvSpPr>
                <a:spLocks noChangeArrowheads="1"/>
              </p:cNvSpPr>
              <p:nvPr/>
            </p:nvSpPr>
            <p:spPr bwMode="auto">
              <a:xfrm>
                <a:off x="4512" y="1391"/>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2557" name="Rectangle 62"/>
              <p:cNvSpPr>
                <a:spLocks noChangeArrowheads="1"/>
              </p:cNvSpPr>
              <p:nvPr/>
            </p:nvSpPr>
            <p:spPr bwMode="auto">
              <a:xfrm>
                <a:off x="4656" y="1391"/>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2558" name="Rectangle 63"/>
              <p:cNvSpPr>
                <a:spLocks noChangeArrowheads="1"/>
              </p:cNvSpPr>
              <p:nvPr/>
            </p:nvSpPr>
            <p:spPr bwMode="auto">
              <a:xfrm>
                <a:off x="3648" y="1487"/>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2559" name="Rectangle 64"/>
              <p:cNvSpPr>
                <a:spLocks noChangeArrowheads="1"/>
              </p:cNvSpPr>
              <p:nvPr/>
            </p:nvSpPr>
            <p:spPr bwMode="auto">
              <a:xfrm>
                <a:off x="3792" y="1487"/>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2560" name="Rectangle 65"/>
              <p:cNvSpPr>
                <a:spLocks noChangeArrowheads="1"/>
              </p:cNvSpPr>
              <p:nvPr/>
            </p:nvSpPr>
            <p:spPr bwMode="auto">
              <a:xfrm>
                <a:off x="3936" y="1487"/>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2561" name="Rectangle 66"/>
              <p:cNvSpPr>
                <a:spLocks noChangeArrowheads="1"/>
              </p:cNvSpPr>
              <p:nvPr/>
            </p:nvSpPr>
            <p:spPr bwMode="auto">
              <a:xfrm>
                <a:off x="4080" y="1487"/>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2562" name="Rectangle 67"/>
              <p:cNvSpPr>
                <a:spLocks noChangeArrowheads="1"/>
              </p:cNvSpPr>
              <p:nvPr/>
            </p:nvSpPr>
            <p:spPr bwMode="auto">
              <a:xfrm>
                <a:off x="4224" y="1487"/>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2563" name="Rectangle 68"/>
              <p:cNvSpPr>
                <a:spLocks noChangeArrowheads="1"/>
              </p:cNvSpPr>
              <p:nvPr/>
            </p:nvSpPr>
            <p:spPr bwMode="auto">
              <a:xfrm>
                <a:off x="4368" y="1487"/>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2564" name="Rectangle 69"/>
              <p:cNvSpPr>
                <a:spLocks noChangeArrowheads="1"/>
              </p:cNvSpPr>
              <p:nvPr/>
            </p:nvSpPr>
            <p:spPr bwMode="auto">
              <a:xfrm>
                <a:off x="4512" y="1487"/>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2565" name="Rectangle 70"/>
              <p:cNvSpPr>
                <a:spLocks noChangeArrowheads="1"/>
              </p:cNvSpPr>
              <p:nvPr/>
            </p:nvSpPr>
            <p:spPr bwMode="auto">
              <a:xfrm>
                <a:off x="4656" y="1487"/>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2566" name="Rectangle 71"/>
              <p:cNvSpPr>
                <a:spLocks noChangeArrowheads="1"/>
              </p:cNvSpPr>
              <p:nvPr/>
            </p:nvSpPr>
            <p:spPr bwMode="auto">
              <a:xfrm>
                <a:off x="3648" y="1583"/>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2567" name="Rectangle 72"/>
              <p:cNvSpPr>
                <a:spLocks noChangeArrowheads="1"/>
              </p:cNvSpPr>
              <p:nvPr/>
            </p:nvSpPr>
            <p:spPr bwMode="auto">
              <a:xfrm>
                <a:off x="3792" y="1583"/>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2568" name="Rectangle 73"/>
              <p:cNvSpPr>
                <a:spLocks noChangeArrowheads="1"/>
              </p:cNvSpPr>
              <p:nvPr/>
            </p:nvSpPr>
            <p:spPr bwMode="auto">
              <a:xfrm>
                <a:off x="3936" y="1583"/>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2569" name="Rectangle 74"/>
              <p:cNvSpPr>
                <a:spLocks noChangeArrowheads="1"/>
              </p:cNvSpPr>
              <p:nvPr/>
            </p:nvSpPr>
            <p:spPr bwMode="auto">
              <a:xfrm>
                <a:off x="4080" y="1583"/>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2570" name="Rectangle 75"/>
              <p:cNvSpPr>
                <a:spLocks noChangeArrowheads="1"/>
              </p:cNvSpPr>
              <p:nvPr/>
            </p:nvSpPr>
            <p:spPr bwMode="auto">
              <a:xfrm>
                <a:off x="4224" y="1583"/>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2571" name="Rectangle 76"/>
              <p:cNvSpPr>
                <a:spLocks noChangeArrowheads="1"/>
              </p:cNvSpPr>
              <p:nvPr/>
            </p:nvSpPr>
            <p:spPr bwMode="auto">
              <a:xfrm>
                <a:off x="4368" y="1583"/>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2572" name="Rectangle 77"/>
              <p:cNvSpPr>
                <a:spLocks noChangeArrowheads="1"/>
              </p:cNvSpPr>
              <p:nvPr/>
            </p:nvSpPr>
            <p:spPr bwMode="auto">
              <a:xfrm>
                <a:off x="4512" y="1583"/>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2573" name="Rectangle 78"/>
              <p:cNvSpPr>
                <a:spLocks noChangeArrowheads="1"/>
              </p:cNvSpPr>
              <p:nvPr/>
            </p:nvSpPr>
            <p:spPr bwMode="auto">
              <a:xfrm>
                <a:off x="4656" y="1583"/>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2574" name="Rectangle 79"/>
              <p:cNvSpPr>
                <a:spLocks noChangeArrowheads="1"/>
              </p:cNvSpPr>
              <p:nvPr/>
            </p:nvSpPr>
            <p:spPr bwMode="auto">
              <a:xfrm>
                <a:off x="3648" y="1679"/>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2575" name="Rectangle 80"/>
              <p:cNvSpPr>
                <a:spLocks noChangeArrowheads="1"/>
              </p:cNvSpPr>
              <p:nvPr/>
            </p:nvSpPr>
            <p:spPr bwMode="auto">
              <a:xfrm>
                <a:off x="3792" y="1679"/>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2576" name="Rectangle 81"/>
              <p:cNvSpPr>
                <a:spLocks noChangeArrowheads="1"/>
              </p:cNvSpPr>
              <p:nvPr/>
            </p:nvSpPr>
            <p:spPr bwMode="auto">
              <a:xfrm>
                <a:off x="3936" y="1679"/>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2577" name="Rectangle 82"/>
              <p:cNvSpPr>
                <a:spLocks noChangeArrowheads="1"/>
              </p:cNvSpPr>
              <p:nvPr/>
            </p:nvSpPr>
            <p:spPr bwMode="auto">
              <a:xfrm>
                <a:off x="4080" y="1679"/>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2578" name="Rectangle 83"/>
              <p:cNvSpPr>
                <a:spLocks noChangeArrowheads="1"/>
              </p:cNvSpPr>
              <p:nvPr/>
            </p:nvSpPr>
            <p:spPr bwMode="auto">
              <a:xfrm>
                <a:off x="4224" y="1679"/>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2579" name="Rectangle 84"/>
              <p:cNvSpPr>
                <a:spLocks noChangeArrowheads="1"/>
              </p:cNvSpPr>
              <p:nvPr/>
            </p:nvSpPr>
            <p:spPr bwMode="auto">
              <a:xfrm>
                <a:off x="4368" y="1679"/>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2580" name="Rectangle 85"/>
              <p:cNvSpPr>
                <a:spLocks noChangeArrowheads="1"/>
              </p:cNvSpPr>
              <p:nvPr/>
            </p:nvSpPr>
            <p:spPr bwMode="auto">
              <a:xfrm>
                <a:off x="4512" y="1679"/>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2581" name="Rectangle 86"/>
              <p:cNvSpPr>
                <a:spLocks noChangeArrowheads="1"/>
              </p:cNvSpPr>
              <p:nvPr/>
            </p:nvSpPr>
            <p:spPr bwMode="auto">
              <a:xfrm>
                <a:off x="4656" y="1679"/>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2582" name="Rectangle 87"/>
              <p:cNvSpPr>
                <a:spLocks noChangeArrowheads="1"/>
              </p:cNvSpPr>
              <p:nvPr/>
            </p:nvSpPr>
            <p:spPr bwMode="auto">
              <a:xfrm>
                <a:off x="3648" y="1775"/>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2583" name="Rectangle 88"/>
              <p:cNvSpPr>
                <a:spLocks noChangeArrowheads="1"/>
              </p:cNvSpPr>
              <p:nvPr/>
            </p:nvSpPr>
            <p:spPr bwMode="auto">
              <a:xfrm>
                <a:off x="3792" y="1775"/>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2584" name="Rectangle 89"/>
              <p:cNvSpPr>
                <a:spLocks noChangeArrowheads="1"/>
              </p:cNvSpPr>
              <p:nvPr/>
            </p:nvSpPr>
            <p:spPr bwMode="auto">
              <a:xfrm>
                <a:off x="3936" y="1775"/>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2585" name="Rectangle 90"/>
              <p:cNvSpPr>
                <a:spLocks noChangeArrowheads="1"/>
              </p:cNvSpPr>
              <p:nvPr/>
            </p:nvSpPr>
            <p:spPr bwMode="auto">
              <a:xfrm>
                <a:off x="4080" y="1775"/>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2586" name="Rectangle 91"/>
              <p:cNvSpPr>
                <a:spLocks noChangeArrowheads="1"/>
              </p:cNvSpPr>
              <p:nvPr/>
            </p:nvSpPr>
            <p:spPr bwMode="auto">
              <a:xfrm>
                <a:off x="4224" y="1775"/>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2587" name="Rectangle 92"/>
              <p:cNvSpPr>
                <a:spLocks noChangeArrowheads="1"/>
              </p:cNvSpPr>
              <p:nvPr/>
            </p:nvSpPr>
            <p:spPr bwMode="auto">
              <a:xfrm>
                <a:off x="4368" y="1775"/>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2588" name="Rectangle 93"/>
              <p:cNvSpPr>
                <a:spLocks noChangeArrowheads="1"/>
              </p:cNvSpPr>
              <p:nvPr/>
            </p:nvSpPr>
            <p:spPr bwMode="auto">
              <a:xfrm>
                <a:off x="4512" y="1775"/>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2589" name="Rectangle 94"/>
              <p:cNvSpPr>
                <a:spLocks noChangeArrowheads="1"/>
              </p:cNvSpPr>
              <p:nvPr/>
            </p:nvSpPr>
            <p:spPr bwMode="auto">
              <a:xfrm>
                <a:off x="4656" y="1775"/>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2590" name="Rectangle 95"/>
              <p:cNvSpPr>
                <a:spLocks noChangeArrowheads="1"/>
              </p:cNvSpPr>
              <p:nvPr/>
            </p:nvSpPr>
            <p:spPr bwMode="auto">
              <a:xfrm>
                <a:off x="3648" y="1871"/>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2591" name="Rectangle 96"/>
              <p:cNvSpPr>
                <a:spLocks noChangeArrowheads="1"/>
              </p:cNvSpPr>
              <p:nvPr/>
            </p:nvSpPr>
            <p:spPr bwMode="auto">
              <a:xfrm>
                <a:off x="3792" y="1871"/>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2592" name="Rectangle 97"/>
              <p:cNvSpPr>
                <a:spLocks noChangeArrowheads="1"/>
              </p:cNvSpPr>
              <p:nvPr/>
            </p:nvSpPr>
            <p:spPr bwMode="auto">
              <a:xfrm>
                <a:off x="3936" y="1871"/>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2593" name="Rectangle 98"/>
              <p:cNvSpPr>
                <a:spLocks noChangeArrowheads="1"/>
              </p:cNvSpPr>
              <p:nvPr/>
            </p:nvSpPr>
            <p:spPr bwMode="auto">
              <a:xfrm>
                <a:off x="4080" y="1871"/>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2594" name="Rectangle 99"/>
              <p:cNvSpPr>
                <a:spLocks noChangeArrowheads="1"/>
              </p:cNvSpPr>
              <p:nvPr/>
            </p:nvSpPr>
            <p:spPr bwMode="auto">
              <a:xfrm>
                <a:off x="4224" y="1871"/>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2595" name="Rectangle 100"/>
              <p:cNvSpPr>
                <a:spLocks noChangeArrowheads="1"/>
              </p:cNvSpPr>
              <p:nvPr/>
            </p:nvSpPr>
            <p:spPr bwMode="auto">
              <a:xfrm>
                <a:off x="4368" y="1871"/>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2596" name="Rectangle 101"/>
              <p:cNvSpPr>
                <a:spLocks noChangeArrowheads="1"/>
              </p:cNvSpPr>
              <p:nvPr/>
            </p:nvSpPr>
            <p:spPr bwMode="auto">
              <a:xfrm>
                <a:off x="4512" y="1871"/>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2597" name="Rectangle 102"/>
              <p:cNvSpPr>
                <a:spLocks noChangeArrowheads="1"/>
              </p:cNvSpPr>
              <p:nvPr/>
            </p:nvSpPr>
            <p:spPr bwMode="auto">
              <a:xfrm>
                <a:off x="4656" y="1871"/>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2598" name="Rectangle 103"/>
              <p:cNvSpPr>
                <a:spLocks noChangeArrowheads="1"/>
              </p:cNvSpPr>
              <p:nvPr/>
            </p:nvSpPr>
            <p:spPr bwMode="auto">
              <a:xfrm>
                <a:off x="3648" y="1967"/>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2599" name="Rectangle 104"/>
              <p:cNvSpPr>
                <a:spLocks noChangeArrowheads="1"/>
              </p:cNvSpPr>
              <p:nvPr/>
            </p:nvSpPr>
            <p:spPr bwMode="auto">
              <a:xfrm>
                <a:off x="3792" y="1967"/>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2600" name="Rectangle 105"/>
              <p:cNvSpPr>
                <a:spLocks noChangeArrowheads="1"/>
              </p:cNvSpPr>
              <p:nvPr/>
            </p:nvSpPr>
            <p:spPr bwMode="auto">
              <a:xfrm>
                <a:off x="3936" y="1967"/>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2601" name="Rectangle 106"/>
              <p:cNvSpPr>
                <a:spLocks noChangeArrowheads="1"/>
              </p:cNvSpPr>
              <p:nvPr/>
            </p:nvSpPr>
            <p:spPr bwMode="auto">
              <a:xfrm>
                <a:off x="4080" y="1967"/>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2602" name="Rectangle 107"/>
              <p:cNvSpPr>
                <a:spLocks noChangeArrowheads="1"/>
              </p:cNvSpPr>
              <p:nvPr/>
            </p:nvSpPr>
            <p:spPr bwMode="auto">
              <a:xfrm>
                <a:off x="4224" y="1967"/>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2603" name="Rectangle 108"/>
              <p:cNvSpPr>
                <a:spLocks noChangeArrowheads="1"/>
              </p:cNvSpPr>
              <p:nvPr/>
            </p:nvSpPr>
            <p:spPr bwMode="auto">
              <a:xfrm>
                <a:off x="4368" y="1967"/>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2604" name="Rectangle 109"/>
              <p:cNvSpPr>
                <a:spLocks noChangeArrowheads="1"/>
              </p:cNvSpPr>
              <p:nvPr/>
            </p:nvSpPr>
            <p:spPr bwMode="auto">
              <a:xfrm>
                <a:off x="4512" y="1967"/>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2605" name="Rectangle 110"/>
              <p:cNvSpPr>
                <a:spLocks noChangeArrowheads="1"/>
              </p:cNvSpPr>
              <p:nvPr/>
            </p:nvSpPr>
            <p:spPr bwMode="auto">
              <a:xfrm>
                <a:off x="4656" y="1967"/>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grpSp>
        <p:sp>
          <p:nvSpPr>
            <p:cNvPr id="22537" name="Line 111"/>
            <p:cNvSpPr>
              <a:spLocks noChangeShapeType="1"/>
            </p:cNvSpPr>
            <p:nvPr/>
          </p:nvSpPr>
          <p:spPr bwMode="auto">
            <a:xfrm flipV="1">
              <a:off x="5963823" y="2658790"/>
              <a:ext cx="2644727" cy="1758461"/>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538" name="Text Box 118"/>
            <p:cNvSpPr txBox="1">
              <a:spLocks noChangeArrowheads="1"/>
            </p:cNvSpPr>
            <p:nvPr/>
          </p:nvSpPr>
          <p:spPr bwMode="auto">
            <a:xfrm>
              <a:off x="5494315" y="2461282"/>
              <a:ext cx="37221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a:t>F</a:t>
              </a:r>
            </a:p>
          </p:txBody>
        </p:sp>
        <p:grpSp>
          <p:nvGrpSpPr>
            <p:cNvPr id="22539" name="Group 134"/>
            <p:cNvGrpSpPr>
              <a:grpSpLocks/>
            </p:cNvGrpSpPr>
            <p:nvPr/>
          </p:nvGrpSpPr>
          <p:grpSpPr bwMode="auto">
            <a:xfrm>
              <a:off x="5953118" y="4153782"/>
              <a:ext cx="3190882" cy="461963"/>
              <a:chOff x="3306" y="2881"/>
              <a:chExt cx="2010" cy="291"/>
            </a:xfrm>
          </p:grpSpPr>
          <p:sp>
            <p:nvSpPr>
              <p:cNvPr id="22540" name="Text Box 114"/>
              <p:cNvSpPr txBox="1">
                <a:spLocks noChangeArrowheads="1"/>
              </p:cNvSpPr>
              <p:nvPr/>
            </p:nvSpPr>
            <p:spPr bwMode="auto">
              <a:xfrm>
                <a:off x="5103" y="2881"/>
                <a:ext cx="213"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i="1"/>
                  <a:t>s</a:t>
                </a:r>
              </a:p>
            </p:txBody>
          </p:sp>
          <p:sp>
            <p:nvSpPr>
              <p:cNvPr id="111" name="Line 113"/>
              <p:cNvSpPr>
                <a:spLocks noChangeShapeType="1"/>
              </p:cNvSpPr>
              <p:nvPr/>
            </p:nvSpPr>
            <p:spPr bwMode="auto">
              <a:xfrm>
                <a:off x="3306" y="3051"/>
                <a:ext cx="1814" cy="0"/>
              </a:xfrm>
              <a:prstGeom prst="line">
                <a:avLst/>
              </a:prstGeom>
              <a:noFill/>
              <a:ln w="31750">
                <a:solidFill>
                  <a:schemeClr val="tx1"/>
                </a:solidFill>
                <a:round/>
                <a:headEnd/>
                <a:tailEnd type="triangle" w="med" len="med"/>
              </a:ln>
              <a:effectLst/>
              <a:extLst/>
            </p:spPr>
            <p:txBody>
              <a:bodyPr/>
              <a:lstStyle/>
              <a:p>
                <a:pPr>
                  <a:defRPr/>
                </a:pPr>
                <a:endParaRPr lang="en-US">
                  <a:ln w="12700">
                    <a:solidFill>
                      <a:schemeClr val="tx1"/>
                    </a:solidFill>
                  </a:ln>
                </a:endParaRPr>
              </a:p>
            </p:txBody>
          </p:sp>
        </p:grpSp>
      </p:gr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1506">
                                            <p:txEl>
                                              <p:pRg st="0" end="0"/>
                                            </p:txEl>
                                          </p:spTgt>
                                        </p:tgtEl>
                                        <p:attrNameLst>
                                          <p:attrName>style.visibility</p:attrName>
                                        </p:attrNameLst>
                                      </p:cBhvr>
                                      <p:to>
                                        <p:strVal val="visible"/>
                                      </p:to>
                                    </p:set>
                                    <p:anim calcmode="lin" valueType="num">
                                      <p:cBhvr additive="base">
                                        <p:cTn id="7" dur="500" fill="hold"/>
                                        <p:tgtEl>
                                          <p:spTgt spid="2150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150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444424">
                                            <p:txEl>
                                              <p:pRg st="0" end="0"/>
                                            </p:txEl>
                                          </p:spTgt>
                                        </p:tgtEl>
                                        <p:attrNameLst>
                                          <p:attrName>style.visibility</p:attrName>
                                        </p:attrNameLst>
                                      </p:cBhvr>
                                      <p:to>
                                        <p:strVal val="visible"/>
                                      </p:to>
                                    </p:set>
                                    <p:anim calcmode="lin" valueType="num">
                                      <p:cBhvr additive="base">
                                        <p:cTn id="19" dur="500" fill="hold"/>
                                        <p:tgtEl>
                                          <p:spTgt spid="444424">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44424">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444424">
                                            <p:txEl>
                                              <p:pRg st="1" end="1"/>
                                            </p:txEl>
                                          </p:spTgt>
                                        </p:tgtEl>
                                        <p:attrNameLst>
                                          <p:attrName>style.visibility</p:attrName>
                                        </p:attrNameLst>
                                      </p:cBhvr>
                                      <p:to>
                                        <p:strVal val="visible"/>
                                      </p:to>
                                    </p:set>
                                    <p:anim calcmode="lin" valueType="num">
                                      <p:cBhvr additive="base">
                                        <p:cTn id="25" dur="500" fill="hold"/>
                                        <p:tgtEl>
                                          <p:spTgt spid="444424">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4442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444424">
                                            <p:txEl>
                                              <p:pRg st="2" end="2"/>
                                            </p:txEl>
                                          </p:spTgt>
                                        </p:tgtEl>
                                        <p:attrNameLst>
                                          <p:attrName>style.visibility</p:attrName>
                                        </p:attrNameLst>
                                      </p:cBhvr>
                                      <p:to>
                                        <p:strVal val="visible"/>
                                      </p:to>
                                    </p:set>
                                    <p:anim calcmode="lin" valueType="num">
                                      <p:cBhvr additive="base">
                                        <p:cTn id="31" dur="500" fill="hold"/>
                                        <p:tgtEl>
                                          <p:spTgt spid="444424">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44424">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53" presetClass="entr" presetSubtype="0" fill="hold" nodeType="clickEffect">
                                  <p:stCondLst>
                                    <p:cond delay="0"/>
                                  </p:stCondLst>
                                  <p:childTnLst>
                                    <p:set>
                                      <p:cBhvr>
                                        <p:cTn id="36" dur="1" fill="hold">
                                          <p:stCondLst>
                                            <p:cond delay="0"/>
                                          </p:stCondLst>
                                        </p:cTn>
                                        <p:tgtEl>
                                          <p:spTgt spid="3"/>
                                        </p:tgtEl>
                                        <p:attrNameLst>
                                          <p:attrName>style.visibility</p:attrName>
                                        </p:attrNameLst>
                                      </p:cBhvr>
                                      <p:to>
                                        <p:strVal val="visible"/>
                                      </p:to>
                                    </p:set>
                                    <p:anim calcmode="lin" valueType="num">
                                      <p:cBhvr>
                                        <p:cTn id="37" dur="500" fill="hold"/>
                                        <p:tgtEl>
                                          <p:spTgt spid="3"/>
                                        </p:tgtEl>
                                        <p:attrNameLst>
                                          <p:attrName>ppt_w</p:attrName>
                                        </p:attrNameLst>
                                      </p:cBhvr>
                                      <p:tavLst>
                                        <p:tav tm="0">
                                          <p:val>
                                            <p:fltVal val="0"/>
                                          </p:val>
                                        </p:tav>
                                        <p:tav tm="100000">
                                          <p:val>
                                            <p:strVal val="#ppt_w"/>
                                          </p:val>
                                        </p:tav>
                                      </p:tavLst>
                                    </p:anim>
                                    <p:anim calcmode="lin" valueType="num">
                                      <p:cBhvr>
                                        <p:cTn id="38" dur="500" fill="hold"/>
                                        <p:tgtEl>
                                          <p:spTgt spid="3"/>
                                        </p:tgtEl>
                                        <p:attrNameLst>
                                          <p:attrName>ppt_h</p:attrName>
                                        </p:attrNameLst>
                                      </p:cBhvr>
                                      <p:tavLst>
                                        <p:tav tm="0">
                                          <p:val>
                                            <p:fltVal val="0"/>
                                          </p:val>
                                        </p:tav>
                                        <p:tav tm="100000">
                                          <p:val>
                                            <p:strVal val="#ppt_h"/>
                                          </p:val>
                                        </p:tav>
                                      </p:tavLst>
                                    </p:anim>
                                    <p:animEffect transition="in" filter="fade">
                                      <p:cBhvr>
                                        <p:cTn id="39" dur="500"/>
                                        <p:tgtEl>
                                          <p:spTgt spid="3"/>
                                        </p:tgtEl>
                                      </p:cBhvr>
                                    </p:animEffect>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par>
                    <p:cTn id="40" fill="hold" nodeType="clickPar">
                      <p:stCondLst>
                        <p:cond delay="indefinite"/>
                      </p:stCondLst>
                      <p:childTnLst>
                        <p:par>
                          <p:cTn id="41" fill="hold" nodeType="withGroup">
                            <p:stCondLst>
                              <p:cond delay="0"/>
                            </p:stCondLst>
                            <p:childTnLst>
                              <p:par>
                                <p:cTn id="42" presetID="2" presetClass="entr" presetSubtype="4" fill="hold" nodeType="clickEffect">
                                  <p:stCondLst>
                                    <p:cond delay="0"/>
                                  </p:stCondLst>
                                  <p:childTnLst>
                                    <p:set>
                                      <p:cBhvr>
                                        <p:cTn id="43" dur="1" fill="hold">
                                          <p:stCondLst>
                                            <p:cond delay="0"/>
                                          </p:stCondLst>
                                        </p:cTn>
                                        <p:tgtEl>
                                          <p:spTgt spid="444424">
                                            <p:txEl>
                                              <p:pRg st="3" end="3"/>
                                            </p:txEl>
                                          </p:spTgt>
                                        </p:tgtEl>
                                        <p:attrNameLst>
                                          <p:attrName>style.visibility</p:attrName>
                                        </p:attrNameLst>
                                      </p:cBhvr>
                                      <p:to>
                                        <p:strVal val="visible"/>
                                      </p:to>
                                    </p:set>
                                    <p:anim calcmode="lin" valueType="num">
                                      <p:cBhvr additive="base">
                                        <p:cTn id="44" dur="500" fill="hold"/>
                                        <p:tgtEl>
                                          <p:spTgt spid="444424">
                                            <p:txEl>
                                              <p:pRg st="3" end="3"/>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444424">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2"/>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ChangeArrowheads="1"/>
          </p:cNvSpPr>
          <p:nvPr/>
        </p:nvSpPr>
        <p:spPr bwMode="auto">
          <a:xfrm>
            <a:off x="685800" y="1549400"/>
            <a:ext cx="7772400" cy="1108075"/>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n-US" altLang="en-US" sz="2400" i="1">
                <a:solidFill>
                  <a:srgbClr val="333399"/>
                </a:solidFill>
              </a:rPr>
              <a:t>Elastic potential energy</a:t>
            </a:r>
            <a:endParaRPr lang="en-US" altLang="en-US" sz="2000" i="1">
              <a:latin typeface="Courier New" pitchFamily="49" charset="0"/>
            </a:endParaRPr>
          </a:p>
        </p:txBody>
      </p:sp>
      <p:sp>
        <p:nvSpPr>
          <p:cNvPr id="23555" name="Rectangle 3"/>
          <p:cNvSpPr>
            <a:spLocks noGrp="1" noChangeArrowheads="1"/>
          </p:cNvSpPr>
          <p:nvPr>
            <p:ph type="ctrTitle"/>
          </p:nvPr>
        </p:nvSpPr>
        <p:spPr>
          <a:xfrm>
            <a:off x="685800" y="533400"/>
            <a:ext cx="7772400" cy="896938"/>
          </a:xfrm>
          <a:noFill/>
        </p:spPr>
        <p:txBody>
          <a:bodyPr/>
          <a:lstStyle/>
          <a:p>
            <a:pPr algn="l" eaLnBrk="1" hangingPunct="1"/>
            <a:r>
              <a:rPr lang="en-US" altLang="en-US" sz="2800" b="1" smtClean="0">
                <a:solidFill>
                  <a:srgbClr val="000000"/>
                </a:solidFill>
              </a:rPr>
              <a:t>Topic 2: Mechanics</a:t>
            </a:r>
            <a:br>
              <a:rPr lang="en-US" altLang="en-US" sz="2800" b="1" smtClean="0">
                <a:solidFill>
                  <a:srgbClr val="000000"/>
                </a:solidFill>
              </a:rPr>
            </a:br>
            <a:r>
              <a:rPr lang="en-US" altLang="en-US" sz="2800" smtClean="0">
                <a:solidFill>
                  <a:srgbClr val="000000"/>
                </a:solidFill>
              </a:rPr>
              <a:t>2.3 – Work, energy, and power</a:t>
            </a:r>
            <a:endParaRPr lang="en-US" altLang="en-US" sz="2400" smtClean="0">
              <a:solidFill>
                <a:schemeClr val="tx1"/>
              </a:solidFill>
              <a:latin typeface="Courier New" pitchFamily="49" charset="0"/>
            </a:endParaRPr>
          </a:p>
        </p:txBody>
      </p:sp>
      <p:sp>
        <p:nvSpPr>
          <p:cNvPr id="444424" name="Rectangle 8"/>
          <p:cNvSpPr>
            <a:spLocks noChangeArrowheads="1"/>
          </p:cNvSpPr>
          <p:nvPr/>
        </p:nvSpPr>
        <p:spPr bwMode="auto">
          <a:xfrm>
            <a:off x="674688" y="2551113"/>
            <a:ext cx="7781925" cy="4060825"/>
          </a:xfrm>
          <a:prstGeom prst="rect">
            <a:avLst/>
          </a:prstGeom>
          <a:solidFill>
            <a:srgbClr val="FFFFCC"/>
          </a:solidFill>
          <a:ln>
            <a:noFill/>
          </a:ln>
          <a:effectLst/>
          <a:extLst/>
        </p:spPr>
        <p:txBody>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spcBef>
                <a:spcPct val="20000"/>
              </a:spcBef>
              <a:defRPr/>
            </a:pPr>
            <a:r>
              <a:rPr lang="en-US" altLang="en-US" sz="2400" dirty="0" smtClean="0">
                <a:latin typeface="+mn-lt"/>
                <a:sym typeface="Symbol" pitchFamily="18" charset="2"/>
              </a:rPr>
              <a:t>EXAMPLE: Show that the energy                                      “stored” in a stretched or compressed                                       spring is given by the above formula.</a:t>
            </a:r>
          </a:p>
          <a:p>
            <a:pPr eaLnBrk="1" hangingPunct="1">
              <a:spcBef>
                <a:spcPct val="20000"/>
              </a:spcBef>
              <a:defRPr/>
            </a:pPr>
            <a:r>
              <a:rPr lang="en-US" altLang="en-US" sz="2400" dirty="0" smtClean="0">
                <a:latin typeface="+mn-lt"/>
              </a:rPr>
              <a:t>SOLUTION:</a:t>
            </a:r>
          </a:p>
          <a:p>
            <a:pPr eaLnBrk="1" hangingPunct="1">
              <a:spcBef>
                <a:spcPct val="20000"/>
              </a:spcBef>
              <a:buFont typeface="Symbol" pitchFamily="18" charset="2"/>
              <a:buChar char="·"/>
              <a:defRPr/>
            </a:pPr>
            <a:r>
              <a:rPr lang="en-US" altLang="en-US" sz="2400" dirty="0" smtClean="0">
                <a:latin typeface="+mn-lt"/>
                <a:cs typeface="Courier New" pitchFamily="49" charset="0"/>
              </a:rPr>
              <a:t>As we learned, the area under the                                    </a:t>
            </a:r>
            <a:r>
              <a:rPr lang="en-US" altLang="en-US" sz="2400" i="1" dirty="0" smtClean="0">
                <a:latin typeface="+mn-lt"/>
                <a:cs typeface="Courier New" pitchFamily="49" charset="0"/>
              </a:rPr>
              <a:t>F</a:t>
            </a:r>
            <a:r>
              <a:rPr lang="en-US" altLang="en-US" sz="2400" dirty="0" smtClean="0">
                <a:latin typeface="+mn-lt"/>
                <a:cs typeface="Courier New" pitchFamily="49" charset="0"/>
              </a:rPr>
              <a:t> vs. </a:t>
            </a:r>
            <a:r>
              <a:rPr lang="en-US" altLang="en-US" sz="2400" i="1" dirty="0" smtClean="0">
                <a:latin typeface="+mn-lt"/>
                <a:cs typeface="Courier New" pitchFamily="49" charset="0"/>
              </a:rPr>
              <a:t>s</a:t>
            </a:r>
            <a:r>
              <a:rPr lang="en-US" altLang="en-US" sz="2400" dirty="0" smtClean="0">
                <a:latin typeface="+mn-lt"/>
                <a:cs typeface="Courier New" pitchFamily="49" charset="0"/>
              </a:rPr>
              <a:t> graph gives the work done by the force during that displacement.</a:t>
            </a:r>
            <a:endParaRPr lang="en-US" altLang="en-US" sz="2400" b="1" i="1" dirty="0" smtClean="0">
              <a:latin typeface="+mn-lt"/>
              <a:cs typeface="Courier New" pitchFamily="49" charset="0"/>
              <a:sym typeface="Symbol" pitchFamily="18" charset="2"/>
            </a:endParaRPr>
          </a:p>
          <a:p>
            <a:pPr eaLnBrk="1" hangingPunct="1">
              <a:spcBef>
                <a:spcPct val="20000"/>
              </a:spcBef>
              <a:buFont typeface="Symbol" pitchFamily="18" charset="2"/>
              <a:buChar char="·"/>
              <a:defRPr/>
            </a:pPr>
            <a:r>
              <a:rPr lang="en-US" altLang="en-US" sz="2400" dirty="0" smtClean="0">
                <a:latin typeface="+mn-lt"/>
                <a:cs typeface="Courier New" pitchFamily="49" charset="0"/>
              </a:rPr>
              <a:t>From </a:t>
            </a:r>
            <a:r>
              <a:rPr lang="en-US" altLang="en-US" sz="2400" i="1" dirty="0" smtClean="0">
                <a:latin typeface="+mn-lt"/>
                <a:cs typeface="Courier New" pitchFamily="49" charset="0"/>
              </a:rPr>
              <a:t>F</a:t>
            </a:r>
            <a:r>
              <a:rPr lang="en-US" altLang="en-US" sz="2400" dirty="0" smtClean="0">
                <a:latin typeface="+mn-lt"/>
                <a:cs typeface="Courier New" pitchFamily="49" charset="0"/>
              </a:rPr>
              <a:t> = </a:t>
            </a:r>
            <a:r>
              <a:rPr lang="en-US" altLang="en-US" sz="2400" i="1" dirty="0" err="1" smtClean="0">
                <a:latin typeface="+mn-lt"/>
                <a:cs typeface="Courier New" pitchFamily="49" charset="0"/>
              </a:rPr>
              <a:t>ks</a:t>
            </a:r>
            <a:r>
              <a:rPr lang="en-US" altLang="en-US" sz="2400" dirty="0" smtClean="0">
                <a:latin typeface="+mn-lt"/>
                <a:cs typeface="Courier New" pitchFamily="49" charset="0"/>
              </a:rPr>
              <a:t> and from </a:t>
            </a:r>
            <a:r>
              <a:rPr lang="en-US" altLang="en-US" sz="2400" i="1" dirty="0" smtClean="0">
                <a:latin typeface="+mn-lt"/>
                <a:cs typeface="Courier New" pitchFamily="49" charset="0"/>
              </a:rPr>
              <a:t>A</a:t>
            </a:r>
            <a:r>
              <a:rPr lang="en-US" altLang="en-US" sz="2400" dirty="0" smtClean="0">
                <a:latin typeface="+mn-lt"/>
                <a:cs typeface="Courier New" pitchFamily="49" charset="0"/>
              </a:rPr>
              <a:t> = (1/2)</a:t>
            </a:r>
            <a:r>
              <a:rPr lang="en-US" altLang="en-US" sz="2400" i="1" dirty="0" err="1" smtClean="0">
                <a:latin typeface="+mn-lt"/>
                <a:cs typeface="Courier New" pitchFamily="49" charset="0"/>
              </a:rPr>
              <a:t>bh</a:t>
            </a:r>
            <a:r>
              <a:rPr lang="en-US" altLang="en-US" sz="2400" dirty="0" smtClean="0">
                <a:latin typeface="+mn-lt"/>
                <a:cs typeface="Courier New" pitchFamily="49" charset="0"/>
              </a:rPr>
              <a:t> we obtain</a:t>
            </a:r>
          </a:p>
          <a:p>
            <a:pPr eaLnBrk="1" hangingPunct="1">
              <a:spcBef>
                <a:spcPct val="20000"/>
              </a:spcBef>
              <a:defRPr/>
            </a:pPr>
            <a:r>
              <a:rPr lang="en-US" altLang="en-US" sz="2400" i="1" dirty="0" smtClean="0">
                <a:solidFill>
                  <a:srgbClr val="000000"/>
                </a:solidFill>
                <a:latin typeface="Arial"/>
                <a:cs typeface="Courier New" pitchFamily="49" charset="0"/>
              </a:rPr>
              <a:t>       E</a:t>
            </a:r>
            <a:r>
              <a:rPr lang="en-US" altLang="en-US" sz="2400" baseline="-25000" dirty="0" smtClean="0">
                <a:solidFill>
                  <a:srgbClr val="000000"/>
                </a:solidFill>
                <a:latin typeface="Arial"/>
                <a:cs typeface="Courier New" pitchFamily="49" charset="0"/>
              </a:rPr>
              <a:t>P</a:t>
            </a:r>
            <a:r>
              <a:rPr lang="en-US" altLang="en-US" sz="2400" dirty="0" smtClean="0">
                <a:solidFill>
                  <a:srgbClr val="000000"/>
                </a:solidFill>
                <a:latin typeface="Arial"/>
                <a:cs typeface="Courier New" pitchFamily="49" charset="0"/>
              </a:rPr>
              <a:t> = </a:t>
            </a:r>
            <a:r>
              <a:rPr lang="en-US" altLang="en-US" sz="2400" i="1" dirty="0" smtClean="0">
                <a:solidFill>
                  <a:srgbClr val="000000"/>
                </a:solidFill>
                <a:latin typeface="Arial"/>
                <a:cs typeface="Courier New" pitchFamily="49" charset="0"/>
                <a:sym typeface="Symbol" pitchFamily="18" charset="2"/>
              </a:rPr>
              <a:t>W</a:t>
            </a:r>
            <a:r>
              <a:rPr lang="en-US" altLang="en-US" sz="2400" dirty="0" smtClean="0">
                <a:solidFill>
                  <a:srgbClr val="000000"/>
                </a:solidFill>
                <a:latin typeface="Arial"/>
                <a:cs typeface="Courier New" pitchFamily="49" charset="0"/>
                <a:sym typeface="Symbol" pitchFamily="18" charset="2"/>
              </a:rPr>
              <a:t> = </a:t>
            </a:r>
            <a:r>
              <a:rPr lang="en-US" altLang="en-US" sz="2400" i="1" dirty="0" smtClean="0">
                <a:solidFill>
                  <a:srgbClr val="000000"/>
                </a:solidFill>
                <a:latin typeface="Arial"/>
                <a:cs typeface="Courier New" pitchFamily="49" charset="0"/>
                <a:sym typeface="Symbol" pitchFamily="18" charset="2"/>
              </a:rPr>
              <a:t>A</a:t>
            </a:r>
            <a:r>
              <a:rPr lang="en-US" altLang="en-US" sz="2400" dirty="0" smtClean="0">
                <a:solidFill>
                  <a:srgbClr val="000000"/>
                </a:solidFill>
                <a:latin typeface="Arial"/>
                <a:cs typeface="Courier New" pitchFamily="49" charset="0"/>
                <a:sym typeface="Symbol" pitchFamily="18" charset="2"/>
              </a:rPr>
              <a:t> = (1/2)</a:t>
            </a:r>
            <a:r>
              <a:rPr lang="en-US" altLang="en-US" sz="2400" i="1" dirty="0" err="1" smtClean="0">
                <a:solidFill>
                  <a:srgbClr val="000000"/>
                </a:solidFill>
                <a:latin typeface="Arial"/>
                <a:cs typeface="Courier New" pitchFamily="49" charset="0"/>
                <a:sym typeface="Symbol" pitchFamily="18" charset="2"/>
              </a:rPr>
              <a:t>sF</a:t>
            </a:r>
            <a:r>
              <a:rPr lang="en-US" altLang="en-US" sz="2400" dirty="0" smtClean="0">
                <a:solidFill>
                  <a:srgbClr val="000000"/>
                </a:solidFill>
                <a:latin typeface="Arial"/>
                <a:cs typeface="Courier New" pitchFamily="49" charset="0"/>
                <a:sym typeface="Symbol" pitchFamily="18" charset="2"/>
              </a:rPr>
              <a:t> = (1/2)</a:t>
            </a:r>
            <a:r>
              <a:rPr lang="en-US" altLang="en-US" sz="2400" i="1" dirty="0" err="1" smtClean="0">
                <a:solidFill>
                  <a:srgbClr val="000000"/>
                </a:solidFill>
                <a:latin typeface="Arial"/>
                <a:cs typeface="Courier New" pitchFamily="49" charset="0"/>
                <a:sym typeface="Symbol" pitchFamily="18" charset="2"/>
              </a:rPr>
              <a:t>s</a:t>
            </a:r>
            <a:r>
              <a:rPr lang="en-US" altLang="en-US" sz="2400" dirty="0" err="1" smtClean="0">
                <a:solidFill>
                  <a:srgbClr val="000000"/>
                </a:solidFill>
                <a:latin typeface="Arial"/>
                <a:cs typeface="Courier New" pitchFamily="49" charset="0"/>
                <a:sym typeface="Symbol" pitchFamily="18" charset="2"/>
              </a:rPr>
              <a:t>×</a:t>
            </a:r>
            <a:r>
              <a:rPr lang="en-US" altLang="en-US" sz="2400" i="1" dirty="0" err="1" smtClean="0">
                <a:solidFill>
                  <a:srgbClr val="000000"/>
                </a:solidFill>
                <a:latin typeface="Arial"/>
                <a:cs typeface="Courier New" pitchFamily="49" charset="0"/>
                <a:sym typeface="Symbol" pitchFamily="18" charset="2"/>
              </a:rPr>
              <a:t>ks</a:t>
            </a:r>
            <a:r>
              <a:rPr lang="en-US" altLang="en-US" sz="2400" dirty="0" smtClean="0">
                <a:solidFill>
                  <a:srgbClr val="000000"/>
                </a:solidFill>
                <a:latin typeface="Arial"/>
                <a:cs typeface="Courier New" pitchFamily="49" charset="0"/>
                <a:sym typeface="Symbol" pitchFamily="18" charset="2"/>
              </a:rPr>
              <a:t> = (1/2)</a:t>
            </a:r>
            <a:r>
              <a:rPr lang="en-US" altLang="en-US" sz="2400" i="1" dirty="0" smtClean="0">
                <a:solidFill>
                  <a:srgbClr val="000000"/>
                </a:solidFill>
                <a:latin typeface="Arial"/>
                <a:cs typeface="Courier New" pitchFamily="49" charset="0"/>
                <a:sym typeface="Symbol" pitchFamily="18" charset="2"/>
              </a:rPr>
              <a:t>ks</a:t>
            </a:r>
            <a:r>
              <a:rPr lang="en-US" altLang="en-US" sz="2400" baseline="30000" dirty="0" smtClean="0">
                <a:solidFill>
                  <a:srgbClr val="000000"/>
                </a:solidFill>
                <a:latin typeface="Arial"/>
                <a:cs typeface="Courier New" pitchFamily="49" charset="0"/>
                <a:sym typeface="Symbol" pitchFamily="18" charset="2"/>
              </a:rPr>
              <a:t>2</a:t>
            </a:r>
            <a:r>
              <a:rPr lang="en-US" altLang="en-US" sz="2400" dirty="0" smtClean="0">
                <a:solidFill>
                  <a:srgbClr val="000000"/>
                </a:solidFill>
                <a:latin typeface="Arial"/>
                <a:cs typeface="Courier New" pitchFamily="49" charset="0"/>
                <a:sym typeface="Symbol" pitchFamily="18" charset="2"/>
              </a:rPr>
              <a:t>.</a:t>
            </a:r>
          </a:p>
          <a:p>
            <a:pPr eaLnBrk="1" hangingPunct="1">
              <a:spcBef>
                <a:spcPct val="20000"/>
              </a:spcBef>
              <a:defRPr/>
            </a:pPr>
            <a:r>
              <a:rPr lang="en-US" altLang="en-US" sz="2400" dirty="0" smtClean="0">
                <a:solidFill>
                  <a:srgbClr val="000000"/>
                </a:solidFill>
                <a:latin typeface="Arial"/>
                <a:cs typeface="Courier New" pitchFamily="49" charset="0"/>
                <a:sym typeface="Symbol"/>
              </a:rPr>
              <a:t></a:t>
            </a:r>
            <a:r>
              <a:rPr lang="en-US" altLang="en-US" sz="2400" dirty="0" smtClean="0">
                <a:solidFill>
                  <a:srgbClr val="000000"/>
                </a:solidFill>
                <a:latin typeface="Arial"/>
                <a:cs typeface="Courier New" pitchFamily="49" charset="0"/>
                <a:sym typeface="Symbol" pitchFamily="18" charset="2"/>
              </a:rPr>
              <a:t>Finally, since </a:t>
            </a:r>
            <a:r>
              <a:rPr lang="en-US" altLang="en-US" sz="2400" i="1" dirty="0" smtClean="0">
                <a:solidFill>
                  <a:srgbClr val="000000"/>
                </a:solidFill>
                <a:latin typeface="Arial"/>
                <a:cs typeface="Courier New" pitchFamily="49" charset="0"/>
                <a:sym typeface="Symbol" pitchFamily="18" charset="2"/>
              </a:rPr>
              <a:t>s </a:t>
            </a:r>
            <a:r>
              <a:rPr lang="en-US" altLang="en-US" sz="2400" dirty="0" smtClean="0">
                <a:solidFill>
                  <a:srgbClr val="000000"/>
                </a:solidFill>
                <a:latin typeface="Arial"/>
                <a:cs typeface="Courier New" pitchFamily="49" charset="0"/>
                <a:sym typeface="Symbol" pitchFamily="18" charset="2"/>
              </a:rPr>
              <a:t>=</a:t>
            </a:r>
            <a:r>
              <a:rPr lang="en-US" altLang="en-US" sz="2400" i="1" dirty="0" smtClean="0">
                <a:solidFill>
                  <a:srgbClr val="000000"/>
                </a:solidFill>
                <a:latin typeface="Arial"/>
                <a:cs typeface="Courier New" pitchFamily="49" charset="0"/>
                <a:sym typeface="Symbol" pitchFamily="18" charset="2"/>
              </a:rPr>
              <a:t> </a:t>
            </a:r>
            <a:r>
              <a:rPr lang="en-US" altLang="en-US" sz="2400" dirty="0" smtClean="0">
                <a:solidFill>
                  <a:srgbClr val="000000"/>
                </a:solidFill>
                <a:latin typeface="Arial"/>
                <a:cs typeface="Courier New" pitchFamily="49" charset="0"/>
                <a:sym typeface="Symbol"/>
              </a:rPr>
              <a:t></a:t>
            </a:r>
            <a:r>
              <a:rPr lang="en-US" altLang="en-US" sz="2400" i="1" dirty="0" smtClean="0">
                <a:solidFill>
                  <a:srgbClr val="000000"/>
                </a:solidFill>
                <a:latin typeface="Arial"/>
                <a:cs typeface="Courier New" pitchFamily="49" charset="0"/>
                <a:sym typeface="Symbol" pitchFamily="18" charset="2"/>
              </a:rPr>
              <a:t>x</a:t>
            </a:r>
            <a:r>
              <a:rPr lang="en-US" altLang="en-US" sz="2400" dirty="0" smtClean="0">
                <a:solidFill>
                  <a:srgbClr val="000000"/>
                </a:solidFill>
                <a:latin typeface="Arial"/>
                <a:cs typeface="Courier New" pitchFamily="49" charset="0"/>
                <a:sym typeface="Symbol" pitchFamily="18" charset="2"/>
              </a:rPr>
              <a:t>, </a:t>
            </a:r>
            <a:r>
              <a:rPr lang="en-US" altLang="en-US" sz="2400" i="1" dirty="0" smtClean="0">
                <a:solidFill>
                  <a:srgbClr val="000000"/>
                </a:solidFill>
                <a:latin typeface="Arial"/>
                <a:cs typeface="Courier New" pitchFamily="49" charset="0"/>
              </a:rPr>
              <a:t>E</a:t>
            </a:r>
            <a:r>
              <a:rPr lang="en-US" altLang="en-US" sz="2400" baseline="-25000" dirty="0" smtClean="0">
                <a:solidFill>
                  <a:srgbClr val="000000"/>
                </a:solidFill>
                <a:latin typeface="Arial"/>
                <a:cs typeface="Courier New" pitchFamily="49" charset="0"/>
              </a:rPr>
              <a:t>P</a:t>
            </a:r>
            <a:r>
              <a:rPr lang="en-US" altLang="en-US" sz="2400" dirty="0" smtClean="0">
                <a:solidFill>
                  <a:srgbClr val="000000"/>
                </a:solidFill>
                <a:latin typeface="Arial"/>
                <a:cs typeface="Courier New" pitchFamily="49" charset="0"/>
              </a:rPr>
              <a:t> </a:t>
            </a:r>
            <a:r>
              <a:rPr lang="en-US" altLang="en-US" sz="2400" dirty="0" smtClean="0">
                <a:solidFill>
                  <a:srgbClr val="000000"/>
                </a:solidFill>
                <a:latin typeface="Arial"/>
                <a:cs typeface="Courier New" pitchFamily="49" charset="0"/>
                <a:sym typeface="Symbol" pitchFamily="18" charset="2"/>
              </a:rPr>
              <a:t>= (1/2)</a:t>
            </a:r>
            <a:r>
              <a:rPr lang="en-US" altLang="en-US" sz="2400" i="1" dirty="0" smtClean="0">
                <a:solidFill>
                  <a:srgbClr val="000000"/>
                </a:solidFill>
                <a:latin typeface="Arial"/>
                <a:cs typeface="Courier New" pitchFamily="49" charset="0"/>
                <a:sym typeface="Symbol" pitchFamily="18" charset="2"/>
              </a:rPr>
              <a:t>k</a:t>
            </a:r>
            <a:r>
              <a:rPr lang="en-US" altLang="en-US" sz="2400" dirty="0" smtClean="0">
                <a:solidFill>
                  <a:srgbClr val="000000"/>
                </a:solidFill>
                <a:latin typeface="Arial"/>
                <a:cs typeface="Courier New" pitchFamily="49" charset="0"/>
                <a:sym typeface="Symbol"/>
              </a:rPr>
              <a:t></a:t>
            </a:r>
            <a:r>
              <a:rPr lang="en-US" altLang="en-US" sz="2400" i="1" dirty="0" smtClean="0">
                <a:solidFill>
                  <a:srgbClr val="000000"/>
                </a:solidFill>
                <a:latin typeface="Arial"/>
                <a:cs typeface="Courier New" pitchFamily="49" charset="0"/>
                <a:sym typeface="Symbol" pitchFamily="18" charset="2"/>
              </a:rPr>
              <a:t>x</a:t>
            </a:r>
            <a:r>
              <a:rPr lang="en-US" altLang="en-US" sz="2400" baseline="30000" dirty="0" smtClean="0">
                <a:solidFill>
                  <a:srgbClr val="000000"/>
                </a:solidFill>
                <a:latin typeface="Arial"/>
                <a:cs typeface="Courier New" pitchFamily="49" charset="0"/>
                <a:sym typeface="Symbol" pitchFamily="18" charset="2"/>
              </a:rPr>
              <a:t>2</a:t>
            </a:r>
            <a:r>
              <a:rPr lang="en-US" altLang="en-US" sz="2400" dirty="0" smtClean="0">
                <a:solidFill>
                  <a:srgbClr val="000000"/>
                </a:solidFill>
                <a:latin typeface="Arial"/>
                <a:cs typeface="Courier New" pitchFamily="49" charset="0"/>
                <a:sym typeface="Symbol" pitchFamily="18" charset="2"/>
              </a:rPr>
              <a:t>.</a:t>
            </a:r>
          </a:p>
          <a:p>
            <a:pPr eaLnBrk="1" hangingPunct="1">
              <a:spcBef>
                <a:spcPct val="20000"/>
              </a:spcBef>
              <a:defRPr/>
            </a:pPr>
            <a:endParaRPr lang="en-US" altLang="en-US" sz="2400" i="1" dirty="0" smtClean="0">
              <a:latin typeface="+mn-lt"/>
              <a:cs typeface="Courier New" pitchFamily="49" charset="0"/>
            </a:endParaRPr>
          </a:p>
        </p:txBody>
      </p:sp>
      <p:grpSp>
        <p:nvGrpSpPr>
          <p:cNvPr id="23557" name="Group 94"/>
          <p:cNvGrpSpPr>
            <a:grpSpLocks/>
          </p:cNvGrpSpPr>
          <p:nvPr/>
        </p:nvGrpSpPr>
        <p:grpSpPr bwMode="auto">
          <a:xfrm>
            <a:off x="828675" y="2008188"/>
            <a:ext cx="7464425" cy="461962"/>
            <a:chOff x="828675" y="2008188"/>
            <a:chExt cx="7464425" cy="461962"/>
          </a:xfrm>
        </p:grpSpPr>
        <p:sp>
          <p:nvSpPr>
            <p:cNvPr id="92" name="Rectangle 41"/>
            <p:cNvSpPr>
              <a:spLocks noChangeArrowheads="1"/>
            </p:cNvSpPr>
            <p:nvPr/>
          </p:nvSpPr>
          <p:spPr bwMode="auto">
            <a:xfrm>
              <a:off x="965200" y="2011363"/>
              <a:ext cx="2495550" cy="355600"/>
            </a:xfrm>
            <a:prstGeom prst="rect">
              <a:avLst/>
            </a:prstGeom>
            <a:noFill/>
            <a:ln>
              <a:noFill/>
            </a:ln>
            <a:effectLst/>
            <a:extLst/>
          </p:spPr>
          <p:txBody>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lnSpc>
                  <a:spcPct val="90000"/>
                </a:lnSpc>
                <a:spcBef>
                  <a:spcPct val="20000"/>
                </a:spcBef>
                <a:defRPr/>
              </a:pPr>
              <a:r>
                <a:rPr lang="en-US" altLang="en-US" sz="2400" i="1" dirty="0" smtClean="0">
                  <a:latin typeface="+mn-lt"/>
                  <a:cs typeface="Courier New" pitchFamily="49" charset="0"/>
                </a:rPr>
                <a:t>E</a:t>
              </a:r>
              <a:r>
                <a:rPr lang="en-US" altLang="en-US" sz="2400" baseline="-25000" dirty="0" smtClean="0">
                  <a:latin typeface="+mn-lt"/>
                  <a:cs typeface="Courier New" pitchFamily="49" charset="0"/>
                </a:rPr>
                <a:t>P</a:t>
              </a:r>
              <a:r>
                <a:rPr lang="en-US" altLang="en-US" sz="2400" dirty="0" smtClean="0">
                  <a:latin typeface="+mn-lt"/>
                  <a:cs typeface="Courier New" pitchFamily="49" charset="0"/>
                </a:rPr>
                <a:t> = </a:t>
              </a:r>
              <a:r>
                <a:rPr lang="en-US" altLang="en-US" sz="2400" dirty="0" smtClean="0">
                  <a:latin typeface="+mn-lt"/>
                  <a:cs typeface="Courier New" pitchFamily="49" charset="0"/>
                  <a:sym typeface="Symbol" pitchFamily="18" charset="2"/>
                </a:rPr>
                <a:t>(1/2)</a:t>
              </a:r>
              <a:r>
                <a:rPr lang="en-US" altLang="en-US" sz="2400" i="1" dirty="0" err="1" smtClean="0">
                  <a:latin typeface="+mn-lt"/>
                  <a:cs typeface="Courier New" pitchFamily="49" charset="0"/>
                  <a:sym typeface="Symbol" pitchFamily="18" charset="2"/>
                </a:rPr>
                <a:t>k</a:t>
              </a:r>
              <a:r>
                <a:rPr lang="en-US" altLang="en-US" sz="2400" dirty="0" err="1" smtClean="0">
                  <a:latin typeface="+mn-lt"/>
                  <a:cs typeface="Courier New" pitchFamily="49" charset="0"/>
                  <a:sym typeface="Symbol"/>
                </a:rPr>
                <a:t></a:t>
              </a:r>
              <a:r>
                <a:rPr lang="en-US" altLang="en-US" sz="2400" i="1" dirty="0" err="1" smtClean="0">
                  <a:latin typeface="+mn-lt"/>
                  <a:cs typeface="Courier New" pitchFamily="49" charset="0"/>
                  <a:sym typeface="Symbol" pitchFamily="18" charset="2"/>
                </a:rPr>
                <a:t>x</a:t>
              </a:r>
              <a:r>
                <a:rPr lang="en-US" altLang="en-US" sz="2400" baseline="30000" dirty="0" smtClean="0">
                  <a:latin typeface="+mn-lt"/>
                  <a:cs typeface="Courier New" pitchFamily="49" charset="0"/>
                  <a:sym typeface="Symbol" pitchFamily="18" charset="2"/>
                </a:rPr>
                <a:t> 2</a:t>
              </a:r>
              <a:endParaRPr lang="en-US" altLang="en-US" sz="2400" dirty="0" smtClean="0">
                <a:latin typeface="+mn-lt"/>
                <a:sym typeface="Symbol" pitchFamily="18" charset="2"/>
              </a:endParaRPr>
            </a:p>
          </p:txBody>
        </p:sp>
        <p:sp>
          <p:nvSpPr>
            <p:cNvPr id="93" name="Text Box 42"/>
            <p:cNvSpPr txBox="1">
              <a:spLocks noChangeArrowheads="1"/>
            </p:cNvSpPr>
            <p:nvPr/>
          </p:nvSpPr>
          <p:spPr bwMode="auto">
            <a:xfrm>
              <a:off x="4614863" y="2008188"/>
              <a:ext cx="3678237" cy="461962"/>
            </a:xfrm>
            <a:prstGeom prst="rect">
              <a:avLst/>
            </a:prstGeom>
            <a:solidFill>
              <a:srgbClr val="FF0000"/>
            </a:solidFill>
            <a:ln>
              <a:noFill/>
            </a:ln>
            <a:effectLs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algn="ctr" eaLnBrk="1" hangingPunct="1">
                <a:spcBef>
                  <a:spcPct val="50000"/>
                </a:spcBef>
                <a:defRPr/>
              </a:pPr>
              <a:r>
                <a:rPr lang="en-US" altLang="en-US" sz="2400" dirty="0" smtClean="0">
                  <a:solidFill>
                    <a:schemeClr val="bg1"/>
                  </a:solidFill>
                  <a:latin typeface="+mn-lt"/>
                </a:rPr>
                <a:t>Elastic potential energy</a:t>
              </a:r>
            </a:p>
          </p:txBody>
        </p:sp>
        <p:sp>
          <p:nvSpPr>
            <p:cNvPr id="94" name="Rectangle 43"/>
            <p:cNvSpPr>
              <a:spLocks noChangeArrowheads="1"/>
            </p:cNvSpPr>
            <p:nvPr/>
          </p:nvSpPr>
          <p:spPr bwMode="auto">
            <a:xfrm>
              <a:off x="828675" y="2011363"/>
              <a:ext cx="7462838" cy="458787"/>
            </a:xfrm>
            <a:prstGeom prst="rect">
              <a:avLst/>
            </a:prstGeom>
            <a:noFill/>
            <a:ln w="12700">
              <a:solidFill>
                <a:schemeClr val="tx1"/>
              </a:solidFill>
              <a:miter lim="800000"/>
              <a:headEnd/>
              <a:tailEnd/>
            </a:ln>
            <a:effectLs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defRPr/>
              </a:pPr>
              <a:endParaRPr lang="en-US" altLang="en-US" sz="2400" smtClean="0">
                <a:latin typeface="+mn-lt"/>
              </a:endParaRPr>
            </a:p>
          </p:txBody>
        </p:sp>
      </p:grpSp>
      <p:grpSp>
        <p:nvGrpSpPr>
          <p:cNvPr id="23558" name="Group 179"/>
          <p:cNvGrpSpPr>
            <a:grpSpLocks/>
          </p:cNvGrpSpPr>
          <p:nvPr/>
        </p:nvGrpSpPr>
        <p:grpSpPr bwMode="auto">
          <a:xfrm>
            <a:off x="5494338" y="2460625"/>
            <a:ext cx="3649662" cy="2155825"/>
            <a:chOff x="5494315" y="2461282"/>
            <a:chExt cx="3649685" cy="2154463"/>
          </a:xfrm>
        </p:grpSpPr>
        <p:sp>
          <p:nvSpPr>
            <p:cNvPr id="23560" name="Line 116"/>
            <p:cNvSpPr>
              <a:spLocks noChangeShapeType="1"/>
            </p:cNvSpPr>
            <p:nvPr/>
          </p:nvSpPr>
          <p:spPr bwMode="auto">
            <a:xfrm flipV="1">
              <a:off x="5957097" y="2540270"/>
              <a:ext cx="0" cy="1876985"/>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nvGrpSpPr>
            <p:cNvPr id="23561" name="Group 46"/>
            <p:cNvGrpSpPr>
              <a:grpSpLocks/>
            </p:cNvGrpSpPr>
            <p:nvPr/>
          </p:nvGrpSpPr>
          <p:grpSpPr bwMode="auto">
            <a:xfrm>
              <a:off x="5956280" y="2639085"/>
              <a:ext cx="2659063" cy="1773240"/>
              <a:chOff x="3648" y="1295"/>
              <a:chExt cx="1152" cy="768"/>
            </a:xfrm>
          </p:grpSpPr>
          <p:sp>
            <p:nvSpPr>
              <p:cNvPr id="23567" name="Rectangle 47"/>
              <p:cNvSpPr>
                <a:spLocks noChangeArrowheads="1"/>
              </p:cNvSpPr>
              <p:nvPr/>
            </p:nvSpPr>
            <p:spPr bwMode="auto">
              <a:xfrm>
                <a:off x="3648" y="1295"/>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3568" name="Rectangle 48"/>
              <p:cNvSpPr>
                <a:spLocks noChangeArrowheads="1"/>
              </p:cNvSpPr>
              <p:nvPr/>
            </p:nvSpPr>
            <p:spPr bwMode="auto">
              <a:xfrm>
                <a:off x="3792" y="1295"/>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3569" name="Rectangle 49"/>
              <p:cNvSpPr>
                <a:spLocks noChangeArrowheads="1"/>
              </p:cNvSpPr>
              <p:nvPr/>
            </p:nvSpPr>
            <p:spPr bwMode="auto">
              <a:xfrm>
                <a:off x="3936" y="1295"/>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3570" name="Rectangle 50"/>
              <p:cNvSpPr>
                <a:spLocks noChangeArrowheads="1"/>
              </p:cNvSpPr>
              <p:nvPr/>
            </p:nvSpPr>
            <p:spPr bwMode="auto">
              <a:xfrm>
                <a:off x="4080" y="1295"/>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3571" name="Rectangle 51"/>
              <p:cNvSpPr>
                <a:spLocks noChangeArrowheads="1"/>
              </p:cNvSpPr>
              <p:nvPr/>
            </p:nvSpPr>
            <p:spPr bwMode="auto">
              <a:xfrm>
                <a:off x="4224" y="1295"/>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3572" name="Rectangle 52"/>
              <p:cNvSpPr>
                <a:spLocks noChangeArrowheads="1"/>
              </p:cNvSpPr>
              <p:nvPr/>
            </p:nvSpPr>
            <p:spPr bwMode="auto">
              <a:xfrm>
                <a:off x="4368" y="1295"/>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3573" name="Rectangle 53"/>
              <p:cNvSpPr>
                <a:spLocks noChangeArrowheads="1"/>
              </p:cNvSpPr>
              <p:nvPr/>
            </p:nvSpPr>
            <p:spPr bwMode="auto">
              <a:xfrm>
                <a:off x="4512" y="1295"/>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3574" name="Rectangle 54"/>
              <p:cNvSpPr>
                <a:spLocks noChangeArrowheads="1"/>
              </p:cNvSpPr>
              <p:nvPr/>
            </p:nvSpPr>
            <p:spPr bwMode="auto">
              <a:xfrm>
                <a:off x="4656" y="1295"/>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3575" name="Rectangle 55"/>
              <p:cNvSpPr>
                <a:spLocks noChangeArrowheads="1"/>
              </p:cNvSpPr>
              <p:nvPr/>
            </p:nvSpPr>
            <p:spPr bwMode="auto">
              <a:xfrm>
                <a:off x="3648" y="1391"/>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3576" name="Rectangle 56"/>
              <p:cNvSpPr>
                <a:spLocks noChangeArrowheads="1"/>
              </p:cNvSpPr>
              <p:nvPr/>
            </p:nvSpPr>
            <p:spPr bwMode="auto">
              <a:xfrm>
                <a:off x="3792" y="1391"/>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3577" name="Rectangle 57"/>
              <p:cNvSpPr>
                <a:spLocks noChangeArrowheads="1"/>
              </p:cNvSpPr>
              <p:nvPr/>
            </p:nvSpPr>
            <p:spPr bwMode="auto">
              <a:xfrm>
                <a:off x="3936" y="1391"/>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3578" name="Rectangle 58"/>
              <p:cNvSpPr>
                <a:spLocks noChangeArrowheads="1"/>
              </p:cNvSpPr>
              <p:nvPr/>
            </p:nvSpPr>
            <p:spPr bwMode="auto">
              <a:xfrm>
                <a:off x="4080" y="1391"/>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3579" name="Rectangle 59"/>
              <p:cNvSpPr>
                <a:spLocks noChangeArrowheads="1"/>
              </p:cNvSpPr>
              <p:nvPr/>
            </p:nvSpPr>
            <p:spPr bwMode="auto">
              <a:xfrm>
                <a:off x="4224" y="1391"/>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3580" name="Rectangle 60"/>
              <p:cNvSpPr>
                <a:spLocks noChangeArrowheads="1"/>
              </p:cNvSpPr>
              <p:nvPr/>
            </p:nvSpPr>
            <p:spPr bwMode="auto">
              <a:xfrm>
                <a:off x="4368" y="1391"/>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3581" name="Rectangle 61"/>
              <p:cNvSpPr>
                <a:spLocks noChangeArrowheads="1"/>
              </p:cNvSpPr>
              <p:nvPr/>
            </p:nvSpPr>
            <p:spPr bwMode="auto">
              <a:xfrm>
                <a:off x="4512" y="1391"/>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3582" name="Rectangle 62"/>
              <p:cNvSpPr>
                <a:spLocks noChangeArrowheads="1"/>
              </p:cNvSpPr>
              <p:nvPr/>
            </p:nvSpPr>
            <p:spPr bwMode="auto">
              <a:xfrm>
                <a:off x="4656" y="1391"/>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3583" name="Rectangle 63"/>
              <p:cNvSpPr>
                <a:spLocks noChangeArrowheads="1"/>
              </p:cNvSpPr>
              <p:nvPr/>
            </p:nvSpPr>
            <p:spPr bwMode="auto">
              <a:xfrm>
                <a:off x="3648" y="1487"/>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3584" name="Rectangle 64"/>
              <p:cNvSpPr>
                <a:spLocks noChangeArrowheads="1"/>
              </p:cNvSpPr>
              <p:nvPr/>
            </p:nvSpPr>
            <p:spPr bwMode="auto">
              <a:xfrm>
                <a:off x="3792" y="1487"/>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3585" name="Rectangle 65"/>
              <p:cNvSpPr>
                <a:spLocks noChangeArrowheads="1"/>
              </p:cNvSpPr>
              <p:nvPr/>
            </p:nvSpPr>
            <p:spPr bwMode="auto">
              <a:xfrm>
                <a:off x="3936" y="1487"/>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3586" name="Rectangle 66"/>
              <p:cNvSpPr>
                <a:spLocks noChangeArrowheads="1"/>
              </p:cNvSpPr>
              <p:nvPr/>
            </p:nvSpPr>
            <p:spPr bwMode="auto">
              <a:xfrm>
                <a:off x="4080" y="1487"/>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3587" name="Rectangle 67"/>
              <p:cNvSpPr>
                <a:spLocks noChangeArrowheads="1"/>
              </p:cNvSpPr>
              <p:nvPr/>
            </p:nvSpPr>
            <p:spPr bwMode="auto">
              <a:xfrm>
                <a:off x="4224" y="1487"/>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3588" name="Rectangle 68"/>
              <p:cNvSpPr>
                <a:spLocks noChangeArrowheads="1"/>
              </p:cNvSpPr>
              <p:nvPr/>
            </p:nvSpPr>
            <p:spPr bwMode="auto">
              <a:xfrm>
                <a:off x="4368" y="1487"/>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3589" name="Rectangle 69"/>
              <p:cNvSpPr>
                <a:spLocks noChangeArrowheads="1"/>
              </p:cNvSpPr>
              <p:nvPr/>
            </p:nvSpPr>
            <p:spPr bwMode="auto">
              <a:xfrm>
                <a:off x="4512" y="1487"/>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3590" name="Rectangle 70"/>
              <p:cNvSpPr>
                <a:spLocks noChangeArrowheads="1"/>
              </p:cNvSpPr>
              <p:nvPr/>
            </p:nvSpPr>
            <p:spPr bwMode="auto">
              <a:xfrm>
                <a:off x="4656" y="1487"/>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3591" name="Rectangle 71"/>
              <p:cNvSpPr>
                <a:spLocks noChangeArrowheads="1"/>
              </p:cNvSpPr>
              <p:nvPr/>
            </p:nvSpPr>
            <p:spPr bwMode="auto">
              <a:xfrm>
                <a:off x="3648" y="1583"/>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3592" name="Rectangle 72"/>
              <p:cNvSpPr>
                <a:spLocks noChangeArrowheads="1"/>
              </p:cNvSpPr>
              <p:nvPr/>
            </p:nvSpPr>
            <p:spPr bwMode="auto">
              <a:xfrm>
                <a:off x="3792" y="1583"/>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3593" name="Rectangle 73"/>
              <p:cNvSpPr>
                <a:spLocks noChangeArrowheads="1"/>
              </p:cNvSpPr>
              <p:nvPr/>
            </p:nvSpPr>
            <p:spPr bwMode="auto">
              <a:xfrm>
                <a:off x="3936" y="1583"/>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3594" name="Rectangle 74"/>
              <p:cNvSpPr>
                <a:spLocks noChangeArrowheads="1"/>
              </p:cNvSpPr>
              <p:nvPr/>
            </p:nvSpPr>
            <p:spPr bwMode="auto">
              <a:xfrm>
                <a:off x="4080" y="1583"/>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3595" name="Rectangle 75"/>
              <p:cNvSpPr>
                <a:spLocks noChangeArrowheads="1"/>
              </p:cNvSpPr>
              <p:nvPr/>
            </p:nvSpPr>
            <p:spPr bwMode="auto">
              <a:xfrm>
                <a:off x="4224" y="1583"/>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3596" name="Rectangle 76"/>
              <p:cNvSpPr>
                <a:spLocks noChangeArrowheads="1"/>
              </p:cNvSpPr>
              <p:nvPr/>
            </p:nvSpPr>
            <p:spPr bwMode="auto">
              <a:xfrm>
                <a:off x="4368" y="1583"/>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3597" name="Rectangle 77"/>
              <p:cNvSpPr>
                <a:spLocks noChangeArrowheads="1"/>
              </p:cNvSpPr>
              <p:nvPr/>
            </p:nvSpPr>
            <p:spPr bwMode="auto">
              <a:xfrm>
                <a:off x="4512" y="1583"/>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3598" name="Rectangle 78"/>
              <p:cNvSpPr>
                <a:spLocks noChangeArrowheads="1"/>
              </p:cNvSpPr>
              <p:nvPr/>
            </p:nvSpPr>
            <p:spPr bwMode="auto">
              <a:xfrm>
                <a:off x="4656" y="1583"/>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3599" name="Rectangle 79"/>
              <p:cNvSpPr>
                <a:spLocks noChangeArrowheads="1"/>
              </p:cNvSpPr>
              <p:nvPr/>
            </p:nvSpPr>
            <p:spPr bwMode="auto">
              <a:xfrm>
                <a:off x="3648" y="1679"/>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3600" name="Rectangle 80"/>
              <p:cNvSpPr>
                <a:spLocks noChangeArrowheads="1"/>
              </p:cNvSpPr>
              <p:nvPr/>
            </p:nvSpPr>
            <p:spPr bwMode="auto">
              <a:xfrm>
                <a:off x="3792" y="1679"/>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3601" name="Rectangle 81"/>
              <p:cNvSpPr>
                <a:spLocks noChangeArrowheads="1"/>
              </p:cNvSpPr>
              <p:nvPr/>
            </p:nvSpPr>
            <p:spPr bwMode="auto">
              <a:xfrm>
                <a:off x="3936" y="1679"/>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3602" name="Rectangle 82"/>
              <p:cNvSpPr>
                <a:spLocks noChangeArrowheads="1"/>
              </p:cNvSpPr>
              <p:nvPr/>
            </p:nvSpPr>
            <p:spPr bwMode="auto">
              <a:xfrm>
                <a:off x="4080" y="1679"/>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3603" name="Rectangle 83"/>
              <p:cNvSpPr>
                <a:spLocks noChangeArrowheads="1"/>
              </p:cNvSpPr>
              <p:nvPr/>
            </p:nvSpPr>
            <p:spPr bwMode="auto">
              <a:xfrm>
                <a:off x="4224" y="1679"/>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3604" name="Rectangle 84"/>
              <p:cNvSpPr>
                <a:spLocks noChangeArrowheads="1"/>
              </p:cNvSpPr>
              <p:nvPr/>
            </p:nvSpPr>
            <p:spPr bwMode="auto">
              <a:xfrm>
                <a:off x="4368" y="1679"/>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3605" name="Rectangle 85"/>
              <p:cNvSpPr>
                <a:spLocks noChangeArrowheads="1"/>
              </p:cNvSpPr>
              <p:nvPr/>
            </p:nvSpPr>
            <p:spPr bwMode="auto">
              <a:xfrm>
                <a:off x="4512" y="1679"/>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3606" name="Rectangle 86"/>
              <p:cNvSpPr>
                <a:spLocks noChangeArrowheads="1"/>
              </p:cNvSpPr>
              <p:nvPr/>
            </p:nvSpPr>
            <p:spPr bwMode="auto">
              <a:xfrm>
                <a:off x="4656" y="1679"/>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3607" name="Rectangle 87"/>
              <p:cNvSpPr>
                <a:spLocks noChangeArrowheads="1"/>
              </p:cNvSpPr>
              <p:nvPr/>
            </p:nvSpPr>
            <p:spPr bwMode="auto">
              <a:xfrm>
                <a:off x="3648" y="1775"/>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3608" name="Rectangle 88"/>
              <p:cNvSpPr>
                <a:spLocks noChangeArrowheads="1"/>
              </p:cNvSpPr>
              <p:nvPr/>
            </p:nvSpPr>
            <p:spPr bwMode="auto">
              <a:xfrm>
                <a:off x="3792" y="1775"/>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3609" name="Rectangle 89"/>
              <p:cNvSpPr>
                <a:spLocks noChangeArrowheads="1"/>
              </p:cNvSpPr>
              <p:nvPr/>
            </p:nvSpPr>
            <p:spPr bwMode="auto">
              <a:xfrm>
                <a:off x="3936" y="1775"/>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3610" name="Rectangle 90"/>
              <p:cNvSpPr>
                <a:spLocks noChangeArrowheads="1"/>
              </p:cNvSpPr>
              <p:nvPr/>
            </p:nvSpPr>
            <p:spPr bwMode="auto">
              <a:xfrm>
                <a:off x="4080" y="1775"/>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3611" name="Rectangle 91"/>
              <p:cNvSpPr>
                <a:spLocks noChangeArrowheads="1"/>
              </p:cNvSpPr>
              <p:nvPr/>
            </p:nvSpPr>
            <p:spPr bwMode="auto">
              <a:xfrm>
                <a:off x="4224" y="1775"/>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3612" name="Rectangle 92"/>
              <p:cNvSpPr>
                <a:spLocks noChangeArrowheads="1"/>
              </p:cNvSpPr>
              <p:nvPr/>
            </p:nvSpPr>
            <p:spPr bwMode="auto">
              <a:xfrm>
                <a:off x="4368" y="1775"/>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3613" name="Rectangle 93"/>
              <p:cNvSpPr>
                <a:spLocks noChangeArrowheads="1"/>
              </p:cNvSpPr>
              <p:nvPr/>
            </p:nvSpPr>
            <p:spPr bwMode="auto">
              <a:xfrm>
                <a:off x="4512" y="1775"/>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3614" name="Rectangle 94"/>
              <p:cNvSpPr>
                <a:spLocks noChangeArrowheads="1"/>
              </p:cNvSpPr>
              <p:nvPr/>
            </p:nvSpPr>
            <p:spPr bwMode="auto">
              <a:xfrm>
                <a:off x="4656" y="1775"/>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3615" name="Rectangle 95"/>
              <p:cNvSpPr>
                <a:spLocks noChangeArrowheads="1"/>
              </p:cNvSpPr>
              <p:nvPr/>
            </p:nvSpPr>
            <p:spPr bwMode="auto">
              <a:xfrm>
                <a:off x="3648" y="1871"/>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3616" name="Rectangle 96"/>
              <p:cNvSpPr>
                <a:spLocks noChangeArrowheads="1"/>
              </p:cNvSpPr>
              <p:nvPr/>
            </p:nvSpPr>
            <p:spPr bwMode="auto">
              <a:xfrm>
                <a:off x="3792" y="1871"/>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3617" name="Rectangle 97"/>
              <p:cNvSpPr>
                <a:spLocks noChangeArrowheads="1"/>
              </p:cNvSpPr>
              <p:nvPr/>
            </p:nvSpPr>
            <p:spPr bwMode="auto">
              <a:xfrm>
                <a:off x="3936" y="1871"/>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3618" name="Rectangle 98"/>
              <p:cNvSpPr>
                <a:spLocks noChangeArrowheads="1"/>
              </p:cNvSpPr>
              <p:nvPr/>
            </p:nvSpPr>
            <p:spPr bwMode="auto">
              <a:xfrm>
                <a:off x="4080" y="1871"/>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3619" name="Rectangle 99"/>
              <p:cNvSpPr>
                <a:spLocks noChangeArrowheads="1"/>
              </p:cNvSpPr>
              <p:nvPr/>
            </p:nvSpPr>
            <p:spPr bwMode="auto">
              <a:xfrm>
                <a:off x="4224" y="1871"/>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3620" name="Rectangle 100"/>
              <p:cNvSpPr>
                <a:spLocks noChangeArrowheads="1"/>
              </p:cNvSpPr>
              <p:nvPr/>
            </p:nvSpPr>
            <p:spPr bwMode="auto">
              <a:xfrm>
                <a:off x="4368" y="1871"/>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3621" name="Rectangle 101"/>
              <p:cNvSpPr>
                <a:spLocks noChangeArrowheads="1"/>
              </p:cNvSpPr>
              <p:nvPr/>
            </p:nvSpPr>
            <p:spPr bwMode="auto">
              <a:xfrm>
                <a:off x="4512" y="1871"/>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3622" name="Rectangle 102"/>
              <p:cNvSpPr>
                <a:spLocks noChangeArrowheads="1"/>
              </p:cNvSpPr>
              <p:nvPr/>
            </p:nvSpPr>
            <p:spPr bwMode="auto">
              <a:xfrm>
                <a:off x="4656" y="1871"/>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3623" name="Rectangle 103"/>
              <p:cNvSpPr>
                <a:spLocks noChangeArrowheads="1"/>
              </p:cNvSpPr>
              <p:nvPr/>
            </p:nvSpPr>
            <p:spPr bwMode="auto">
              <a:xfrm>
                <a:off x="3648" y="1967"/>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3624" name="Rectangle 104"/>
              <p:cNvSpPr>
                <a:spLocks noChangeArrowheads="1"/>
              </p:cNvSpPr>
              <p:nvPr/>
            </p:nvSpPr>
            <p:spPr bwMode="auto">
              <a:xfrm>
                <a:off x="3792" y="1967"/>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3625" name="Rectangle 105"/>
              <p:cNvSpPr>
                <a:spLocks noChangeArrowheads="1"/>
              </p:cNvSpPr>
              <p:nvPr/>
            </p:nvSpPr>
            <p:spPr bwMode="auto">
              <a:xfrm>
                <a:off x="3936" y="1967"/>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3626" name="Rectangle 106"/>
              <p:cNvSpPr>
                <a:spLocks noChangeArrowheads="1"/>
              </p:cNvSpPr>
              <p:nvPr/>
            </p:nvSpPr>
            <p:spPr bwMode="auto">
              <a:xfrm>
                <a:off x="4080" y="1967"/>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3627" name="Rectangle 107"/>
              <p:cNvSpPr>
                <a:spLocks noChangeArrowheads="1"/>
              </p:cNvSpPr>
              <p:nvPr/>
            </p:nvSpPr>
            <p:spPr bwMode="auto">
              <a:xfrm>
                <a:off x="4224" y="1967"/>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3628" name="Rectangle 108"/>
              <p:cNvSpPr>
                <a:spLocks noChangeArrowheads="1"/>
              </p:cNvSpPr>
              <p:nvPr/>
            </p:nvSpPr>
            <p:spPr bwMode="auto">
              <a:xfrm>
                <a:off x="4368" y="1967"/>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3629" name="Rectangle 109"/>
              <p:cNvSpPr>
                <a:spLocks noChangeArrowheads="1"/>
              </p:cNvSpPr>
              <p:nvPr/>
            </p:nvSpPr>
            <p:spPr bwMode="auto">
              <a:xfrm>
                <a:off x="4512" y="1967"/>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3630" name="Rectangle 110"/>
              <p:cNvSpPr>
                <a:spLocks noChangeArrowheads="1"/>
              </p:cNvSpPr>
              <p:nvPr/>
            </p:nvSpPr>
            <p:spPr bwMode="auto">
              <a:xfrm>
                <a:off x="4656" y="1967"/>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grpSp>
        <p:sp>
          <p:nvSpPr>
            <p:cNvPr id="23562" name="Line 111"/>
            <p:cNvSpPr>
              <a:spLocks noChangeShapeType="1"/>
            </p:cNvSpPr>
            <p:nvPr/>
          </p:nvSpPr>
          <p:spPr bwMode="auto">
            <a:xfrm flipV="1">
              <a:off x="5963823" y="2658790"/>
              <a:ext cx="2644727" cy="1758461"/>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563" name="Text Box 118"/>
            <p:cNvSpPr txBox="1">
              <a:spLocks noChangeArrowheads="1"/>
            </p:cNvSpPr>
            <p:nvPr/>
          </p:nvSpPr>
          <p:spPr bwMode="auto">
            <a:xfrm>
              <a:off x="5494315" y="2461282"/>
              <a:ext cx="37221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a:t>F</a:t>
              </a:r>
            </a:p>
          </p:txBody>
        </p:sp>
        <p:grpSp>
          <p:nvGrpSpPr>
            <p:cNvPr id="23564" name="Group 134"/>
            <p:cNvGrpSpPr>
              <a:grpSpLocks/>
            </p:cNvGrpSpPr>
            <p:nvPr/>
          </p:nvGrpSpPr>
          <p:grpSpPr bwMode="auto">
            <a:xfrm>
              <a:off x="5953118" y="4153782"/>
              <a:ext cx="3190882" cy="461963"/>
              <a:chOff x="3306" y="2881"/>
              <a:chExt cx="2010" cy="291"/>
            </a:xfrm>
          </p:grpSpPr>
          <p:sp>
            <p:nvSpPr>
              <p:cNvPr id="23565" name="Text Box 114"/>
              <p:cNvSpPr txBox="1">
                <a:spLocks noChangeArrowheads="1"/>
              </p:cNvSpPr>
              <p:nvPr/>
            </p:nvSpPr>
            <p:spPr bwMode="auto">
              <a:xfrm>
                <a:off x="5103" y="2881"/>
                <a:ext cx="213"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i="1"/>
                  <a:t>s</a:t>
                </a:r>
              </a:p>
            </p:txBody>
          </p:sp>
          <p:sp>
            <p:nvSpPr>
              <p:cNvPr id="111" name="Line 113"/>
              <p:cNvSpPr>
                <a:spLocks noChangeShapeType="1"/>
              </p:cNvSpPr>
              <p:nvPr/>
            </p:nvSpPr>
            <p:spPr bwMode="auto">
              <a:xfrm>
                <a:off x="3306" y="3051"/>
                <a:ext cx="1814" cy="0"/>
              </a:xfrm>
              <a:prstGeom prst="line">
                <a:avLst/>
              </a:prstGeom>
              <a:noFill/>
              <a:ln w="31750">
                <a:solidFill>
                  <a:schemeClr val="tx1"/>
                </a:solidFill>
                <a:round/>
                <a:headEnd/>
                <a:tailEnd type="triangle" w="med" len="med"/>
              </a:ln>
              <a:effectLst/>
              <a:extLst/>
            </p:spPr>
            <p:txBody>
              <a:bodyPr/>
              <a:lstStyle/>
              <a:p>
                <a:pPr>
                  <a:defRPr/>
                </a:pPr>
                <a:endParaRPr lang="en-US">
                  <a:ln w="12700">
                    <a:solidFill>
                      <a:schemeClr val="tx1"/>
                    </a:solidFill>
                  </a:ln>
                </a:endParaRPr>
              </a:p>
            </p:txBody>
          </p:sp>
        </p:grpSp>
      </p:grpSp>
      <p:sp>
        <p:nvSpPr>
          <p:cNvPr id="81" name="AutoShape 90"/>
          <p:cNvSpPr>
            <a:spLocks noChangeArrowheads="1"/>
          </p:cNvSpPr>
          <p:nvPr/>
        </p:nvSpPr>
        <p:spPr bwMode="auto">
          <a:xfrm flipH="1">
            <a:off x="5970588" y="2674938"/>
            <a:ext cx="2638425" cy="1746250"/>
          </a:xfrm>
          <a:prstGeom prst="rtTriangle">
            <a:avLst/>
          </a:prstGeom>
          <a:solidFill>
            <a:srgbClr val="FF3300">
              <a:alpha val="56078"/>
            </a:srgbClr>
          </a:solidFill>
          <a:ln w="9525">
            <a:no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44424">
                                            <p:txEl>
                                              <p:pRg st="2" end="2"/>
                                            </p:txEl>
                                          </p:spTgt>
                                        </p:tgtEl>
                                        <p:attrNameLst>
                                          <p:attrName>style.visibility</p:attrName>
                                        </p:attrNameLst>
                                      </p:cBhvr>
                                      <p:to>
                                        <p:strVal val="visible"/>
                                      </p:to>
                                    </p:set>
                                    <p:anim calcmode="lin" valueType="num">
                                      <p:cBhvr additive="base">
                                        <p:cTn id="7" dur="500" fill="hold"/>
                                        <p:tgtEl>
                                          <p:spTgt spid="444424">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44424">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81"/>
                                        </p:tgtEl>
                                        <p:attrNameLst>
                                          <p:attrName>style.visibility</p:attrName>
                                        </p:attrNameLst>
                                      </p:cBhvr>
                                      <p:to>
                                        <p:strVal val="visible"/>
                                      </p:to>
                                    </p:set>
                                    <p:animEffect transition="in" filter="wipe(left)">
                                      <p:cBhvr>
                                        <p:cTn id="13" dur="2000"/>
                                        <p:tgtEl>
                                          <p:spTgt spid="81"/>
                                        </p:tgtEl>
                                      </p:cBhvr>
                                    </p:animEffect>
                                  </p:childTnLst>
                                  <p:subTnLst>
                                    <p:audio>
                                      <p:cMediaNode>
                                        <p:cTn display="0" masterRel="sameClick">
                                          <p:stCondLst>
                                            <p:cond evt="begin" delay="0">
                                              <p:tn val="11"/>
                                            </p:cond>
                                          </p:stCondLst>
                                          <p:endCondLst>
                                            <p:cond evt="onStopAudio" delay="0">
                                              <p:tgtEl>
                                                <p:sldTgt/>
                                              </p:tgtEl>
                                            </p:cond>
                                          </p:endCondLst>
                                        </p:cTn>
                                        <p:tgtEl>
                                          <p:sndTgt r:embed="rId5" name="drumroll.wav"/>
                                        </p:tgtEl>
                                      </p:cMediaNode>
                                    </p:audio>
                                  </p:sub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444424">
                                            <p:txEl>
                                              <p:pRg st="3" end="3"/>
                                            </p:txEl>
                                          </p:spTgt>
                                        </p:tgtEl>
                                        <p:attrNameLst>
                                          <p:attrName>style.visibility</p:attrName>
                                        </p:attrNameLst>
                                      </p:cBhvr>
                                      <p:to>
                                        <p:strVal val="visible"/>
                                      </p:to>
                                    </p:set>
                                    <p:anim calcmode="lin" valueType="num">
                                      <p:cBhvr additive="base">
                                        <p:cTn id="18" dur="500" fill="hold"/>
                                        <p:tgtEl>
                                          <p:spTgt spid="444424">
                                            <p:txEl>
                                              <p:pRg st="3" end="3"/>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444424">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4" name="arrow.wav"/>
                                        </p:tgtEl>
                                      </p:cMediaNode>
                                    </p:audio>
                                  </p:sub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nodeType="clickEffect">
                                  <p:stCondLst>
                                    <p:cond delay="0"/>
                                  </p:stCondLst>
                                  <p:childTnLst>
                                    <p:set>
                                      <p:cBhvr>
                                        <p:cTn id="23" dur="1" fill="hold">
                                          <p:stCondLst>
                                            <p:cond delay="0"/>
                                          </p:stCondLst>
                                        </p:cTn>
                                        <p:tgtEl>
                                          <p:spTgt spid="444424">
                                            <p:txEl>
                                              <p:pRg st="4" end="4"/>
                                            </p:txEl>
                                          </p:spTgt>
                                        </p:tgtEl>
                                        <p:attrNameLst>
                                          <p:attrName>style.visibility</p:attrName>
                                        </p:attrNameLst>
                                      </p:cBhvr>
                                      <p:to>
                                        <p:strVal val="visible"/>
                                      </p:to>
                                    </p:set>
                                    <p:anim calcmode="lin" valueType="num">
                                      <p:cBhvr additive="base">
                                        <p:cTn id="24" dur="500" fill="hold"/>
                                        <p:tgtEl>
                                          <p:spTgt spid="444424">
                                            <p:txEl>
                                              <p:pRg st="4" end="4"/>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444424">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2"/>
                                            </p:cond>
                                          </p:stCondLst>
                                          <p:endCondLst>
                                            <p:cond evt="onStopAudio" delay="0">
                                              <p:tgtEl>
                                                <p:sldTgt/>
                                              </p:tgtEl>
                                            </p:cond>
                                          </p:endCondLst>
                                        </p:cTn>
                                        <p:tgtEl>
                                          <p:sndTgt r:embed="rId4" name="arrow.wav"/>
                                        </p:tgtEl>
                                      </p:cMediaNode>
                                    </p:audio>
                                  </p:sub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4" fill="hold" nodeType="clickEffect">
                                  <p:stCondLst>
                                    <p:cond delay="0"/>
                                  </p:stCondLst>
                                  <p:childTnLst>
                                    <p:set>
                                      <p:cBhvr>
                                        <p:cTn id="29" dur="1" fill="hold">
                                          <p:stCondLst>
                                            <p:cond delay="0"/>
                                          </p:stCondLst>
                                        </p:cTn>
                                        <p:tgtEl>
                                          <p:spTgt spid="444424">
                                            <p:txEl>
                                              <p:pRg st="5" end="5"/>
                                            </p:txEl>
                                          </p:spTgt>
                                        </p:tgtEl>
                                        <p:attrNameLst>
                                          <p:attrName>style.visibility</p:attrName>
                                        </p:attrNameLst>
                                      </p:cBhvr>
                                      <p:to>
                                        <p:strVal val="visible"/>
                                      </p:to>
                                    </p:set>
                                    <p:anim calcmode="lin" valueType="num">
                                      <p:cBhvr additive="base">
                                        <p:cTn id="30" dur="500" fill="hold"/>
                                        <p:tgtEl>
                                          <p:spTgt spid="444424">
                                            <p:txEl>
                                              <p:pRg st="5" end="5"/>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444424">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8"/>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7794" name="Rectangle 2"/>
          <p:cNvSpPr>
            <a:spLocks noChangeArrowheads="1"/>
          </p:cNvSpPr>
          <p:nvPr/>
        </p:nvSpPr>
        <p:spPr bwMode="auto">
          <a:xfrm>
            <a:off x="685800" y="1549400"/>
            <a:ext cx="7772400" cy="5308600"/>
          </a:xfrm>
          <a:prstGeom prst="rect">
            <a:avLst/>
          </a:prstGeom>
          <a:solidFill>
            <a:srgbClr val="EAEAEA"/>
          </a:solidFill>
          <a:ln>
            <a:noFill/>
          </a:ln>
          <a:effectLst/>
          <a:extLst/>
        </p:spPr>
        <p:txBody>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spcBef>
                <a:spcPct val="20000"/>
              </a:spcBef>
              <a:defRPr/>
            </a:pPr>
            <a:r>
              <a:rPr lang="en-US" sz="2400" i="1" dirty="0" smtClean="0">
                <a:solidFill>
                  <a:srgbClr val="333399"/>
                </a:solidFill>
                <a:latin typeface="Arial"/>
              </a:rPr>
              <a:t>Kinetic energy </a:t>
            </a:r>
            <a:r>
              <a:rPr lang="en-US" altLang="en-US" dirty="0" smtClean="0"/>
              <a:t>	</a:t>
            </a:r>
          </a:p>
          <a:p>
            <a:pPr eaLnBrk="1" hangingPunct="1">
              <a:spcBef>
                <a:spcPct val="20000"/>
              </a:spcBef>
              <a:defRPr/>
            </a:pPr>
            <a:r>
              <a:rPr lang="en-US" altLang="en-US" sz="2400" dirty="0" smtClean="0">
                <a:latin typeface="+mn-lt"/>
                <a:sym typeface="Symbol" pitchFamily="18" charset="2"/>
              </a:rPr>
              <a:t></a:t>
            </a:r>
            <a:r>
              <a:rPr lang="en-US" altLang="en-US" sz="2400" b="1" dirty="0" smtClean="0">
                <a:latin typeface="+mn-lt"/>
              </a:rPr>
              <a:t>Kinetic energy </a:t>
            </a:r>
            <a:r>
              <a:rPr lang="en-US" altLang="en-US" sz="2400" i="1" dirty="0" smtClean="0">
                <a:latin typeface="+mn-lt"/>
              </a:rPr>
              <a:t>E</a:t>
            </a:r>
            <a:r>
              <a:rPr lang="en-US" altLang="en-US" sz="2400" baseline="-25000" dirty="0" smtClean="0">
                <a:latin typeface="+mn-lt"/>
              </a:rPr>
              <a:t>K</a:t>
            </a:r>
            <a:r>
              <a:rPr lang="en-US" altLang="en-US" sz="2400" b="1" dirty="0" smtClean="0">
                <a:latin typeface="+mn-lt"/>
              </a:rPr>
              <a:t> </a:t>
            </a:r>
            <a:r>
              <a:rPr lang="en-US" altLang="en-US" sz="2400" dirty="0" smtClean="0">
                <a:latin typeface="+mn-lt"/>
              </a:rPr>
              <a:t>is the</a:t>
            </a:r>
            <a:r>
              <a:rPr lang="en-US" altLang="en-US" sz="2400" b="1" dirty="0" smtClean="0">
                <a:latin typeface="+mn-lt"/>
              </a:rPr>
              <a:t> </a:t>
            </a:r>
            <a:r>
              <a:rPr lang="en-US" altLang="en-US" sz="2400" dirty="0" smtClean="0">
                <a:latin typeface="+mn-lt"/>
              </a:rPr>
              <a:t>energy of motion.	</a:t>
            </a:r>
          </a:p>
          <a:p>
            <a:pPr eaLnBrk="1" hangingPunct="1">
              <a:spcBef>
                <a:spcPct val="20000"/>
              </a:spcBef>
              <a:defRPr/>
            </a:pPr>
            <a:r>
              <a:rPr lang="en-US" altLang="en-US" sz="2400" dirty="0" smtClean="0">
                <a:latin typeface="+mn-lt"/>
                <a:sym typeface="Symbol" pitchFamily="18" charset="2"/>
              </a:rPr>
              <a:t></a:t>
            </a:r>
            <a:r>
              <a:rPr lang="en-US" altLang="en-US" sz="2400" dirty="0" smtClean="0">
                <a:latin typeface="+mn-lt"/>
              </a:rPr>
              <a:t>The bigger the speed </a:t>
            </a:r>
            <a:r>
              <a:rPr lang="en-US" altLang="en-US" sz="2400" i="1" dirty="0" smtClean="0">
                <a:latin typeface="+mn-lt"/>
              </a:rPr>
              <a:t>v</a:t>
            </a:r>
            <a:r>
              <a:rPr lang="en-US" altLang="en-US" sz="2400" dirty="0" smtClean="0">
                <a:latin typeface="+mn-lt"/>
              </a:rPr>
              <a:t>, the bigger </a:t>
            </a:r>
            <a:r>
              <a:rPr lang="en-US" altLang="en-US" sz="2400" i="1" dirty="0" smtClean="0">
                <a:latin typeface="+mn-lt"/>
              </a:rPr>
              <a:t>E</a:t>
            </a:r>
            <a:r>
              <a:rPr lang="en-US" altLang="en-US" sz="2400" baseline="-25000" dirty="0" smtClean="0">
                <a:latin typeface="+mn-lt"/>
              </a:rPr>
              <a:t>K</a:t>
            </a:r>
            <a:r>
              <a:rPr lang="en-US" altLang="en-US" sz="2400" dirty="0" smtClean="0">
                <a:latin typeface="+mn-lt"/>
              </a:rPr>
              <a:t>.</a:t>
            </a:r>
          </a:p>
          <a:p>
            <a:pPr eaLnBrk="1" hangingPunct="1">
              <a:spcBef>
                <a:spcPct val="20000"/>
              </a:spcBef>
              <a:defRPr/>
            </a:pPr>
            <a:r>
              <a:rPr lang="en-US" altLang="en-US" sz="2400" dirty="0" smtClean="0">
                <a:latin typeface="+mn-lt"/>
                <a:sym typeface="Symbol" pitchFamily="18" charset="2"/>
              </a:rPr>
              <a:t></a:t>
            </a:r>
            <a:r>
              <a:rPr lang="en-US" altLang="en-US" sz="2400" dirty="0" smtClean="0">
                <a:latin typeface="+mn-lt"/>
              </a:rPr>
              <a:t>The bigger the mass </a:t>
            </a:r>
            <a:r>
              <a:rPr lang="en-US" altLang="en-US" sz="2400" i="1" dirty="0" smtClean="0">
                <a:latin typeface="+mn-lt"/>
              </a:rPr>
              <a:t>m</a:t>
            </a:r>
            <a:r>
              <a:rPr lang="en-US" altLang="en-US" sz="2400" dirty="0" smtClean="0">
                <a:latin typeface="+mn-lt"/>
              </a:rPr>
              <a:t>, the bigger </a:t>
            </a:r>
            <a:r>
              <a:rPr lang="en-US" altLang="en-US" sz="2400" i="1" dirty="0" smtClean="0">
                <a:latin typeface="+mn-lt"/>
              </a:rPr>
              <a:t>E</a:t>
            </a:r>
            <a:r>
              <a:rPr lang="en-US" altLang="en-US" sz="2400" baseline="-25000" dirty="0" smtClean="0">
                <a:latin typeface="+mn-lt"/>
              </a:rPr>
              <a:t>K</a:t>
            </a:r>
            <a:r>
              <a:rPr lang="en-US" altLang="en-US" sz="2400" dirty="0" smtClean="0">
                <a:latin typeface="+mn-lt"/>
              </a:rPr>
              <a:t>.</a:t>
            </a:r>
          </a:p>
          <a:p>
            <a:pPr eaLnBrk="1" hangingPunct="1">
              <a:spcBef>
                <a:spcPct val="20000"/>
              </a:spcBef>
              <a:defRPr/>
            </a:pPr>
            <a:r>
              <a:rPr lang="en-US" altLang="en-US" sz="2400" dirty="0" smtClean="0">
                <a:latin typeface="+mn-lt"/>
                <a:sym typeface="Symbol" pitchFamily="18" charset="2"/>
              </a:rPr>
              <a:t></a:t>
            </a:r>
            <a:r>
              <a:rPr lang="en-US" altLang="en-US" sz="2400" dirty="0" smtClean="0">
                <a:latin typeface="+mn-lt"/>
              </a:rPr>
              <a:t>The formula for </a:t>
            </a:r>
            <a:r>
              <a:rPr lang="en-US" altLang="en-US" sz="2400" i="1" dirty="0" smtClean="0">
                <a:latin typeface="+mn-lt"/>
              </a:rPr>
              <a:t>E</a:t>
            </a:r>
            <a:r>
              <a:rPr lang="en-US" altLang="en-US" sz="2400" baseline="-25000" dirty="0" smtClean="0">
                <a:latin typeface="+mn-lt"/>
              </a:rPr>
              <a:t>K</a:t>
            </a:r>
            <a:r>
              <a:rPr lang="en-US" altLang="en-US" sz="2400" dirty="0" smtClean="0">
                <a:latin typeface="+mn-lt"/>
              </a:rPr>
              <a:t>, justified later, is</a:t>
            </a:r>
          </a:p>
          <a:p>
            <a:pPr eaLnBrk="1" hangingPunct="1">
              <a:spcBef>
                <a:spcPct val="20000"/>
              </a:spcBef>
              <a:defRPr/>
            </a:pPr>
            <a:endParaRPr lang="en-US" altLang="en-US" sz="2400" dirty="0" smtClean="0">
              <a:latin typeface="+mn-lt"/>
            </a:endParaRPr>
          </a:p>
          <a:p>
            <a:pPr eaLnBrk="1" hangingPunct="1">
              <a:spcBef>
                <a:spcPct val="20000"/>
              </a:spcBef>
              <a:defRPr/>
            </a:pPr>
            <a:r>
              <a:rPr lang="en-US" altLang="en-US" sz="2400" dirty="0" smtClean="0">
                <a:latin typeface="+mn-lt"/>
                <a:sym typeface="Symbol" pitchFamily="18" charset="2"/>
              </a:rPr>
              <a:t></a:t>
            </a:r>
            <a:r>
              <a:rPr lang="en-US" altLang="en-US" sz="2400" dirty="0" smtClean="0">
                <a:latin typeface="+mn-lt"/>
              </a:rPr>
              <a:t>Looking at the units for </a:t>
            </a:r>
            <a:r>
              <a:rPr lang="en-US" altLang="en-US" sz="2400" i="1" dirty="0" smtClean="0">
                <a:latin typeface="+mn-lt"/>
              </a:rPr>
              <a:t>E</a:t>
            </a:r>
            <a:r>
              <a:rPr lang="en-US" altLang="en-US" sz="2400" baseline="-25000" dirty="0" smtClean="0">
                <a:latin typeface="+mn-lt"/>
              </a:rPr>
              <a:t>K</a:t>
            </a:r>
            <a:r>
              <a:rPr lang="en-US" altLang="en-US" sz="2400" dirty="0" smtClean="0">
                <a:latin typeface="+mn-lt"/>
              </a:rPr>
              <a:t> we have</a:t>
            </a:r>
          </a:p>
          <a:p>
            <a:pPr eaLnBrk="1" hangingPunct="1">
              <a:spcBef>
                <a:spcPct val="20000"/>
              </a:spcBef>
              <a:defRPr/>
            </a:pPr>
            <a:r>
              <a:rPr lang="en-US" altLang="en-US" sz="2400" dirty="0" smtClean="0">
                <a:latin typeface="+mn-lt"/>
              </a:rPr>
              <a:t>             kg(m/s)</a:t>
            </a:r>
            <a:r>
              <a:rPr lang="en-US" altLang="en-US" sz="2400" baseline="30000" dirty="0" smtClean="0">
                <a:latin typeface="+mn-lt"/>
              </a:rPr>
              <a:t>2</a:t>
            </a:r>
            <a:r>
              <a:rPr lang="en-US" altLang="en-US" sz="2400" dirty="0" smtClean="0">
                <a:latin typeface="+mn-lt"/>
              </a:rPr>
              <a:t>  = kg</a:t>
            </a:r>
            <a:r>
              <a:rPr lang="en-US" altLang="en-US" sz="2400" baseline="-25000" dirty="0" smtClean="0">
                <a:latin typeface="+mn-lt"/>
              </a:rPr>
              <a:t> </a:t>
            </a:r>
            <a:r>
              <a:rPr lang="en-US" altLang="en-US" sz="2400" dirty="0" smtClean="0">
                <a:latin typeface="+mn-lt"/>
              </a:rPr>
              <a:t>m</a:t>
            </a:r>
            <a:r>
              <a:rPr lang="en-US" altLang="en-US" sz="2400" baseline="30000" dirty="0" smtClean="0">
                <a:latin typeface="+mn-lt"/>
              </a:rPr>
              <a:t>2 </a:t>
            </a:r>
            <a:r>
              <a:rPr lang="en-US" altLang="en-US" sz="2400" dirty="0" smtClean="0">
                <a:latin typeface="+mn-lt"/>
              </a:rPr>
              <a:t>s</a:t>
            </a:r>
            <a:r>
              <a:rPr lang="en-US" altLang="en-US" sz="2400" baseline="30000" dirty="0" smtClean="0">
                <a:latin typeface="+mn-lt"/>
              </a:rPr>
              <a:t>-2</a:t>
            </a:r>
            <a:r>
              <a:rPr lang="en-US" altLang="en-US" sz="2400" dirty="0" smtClean="0">
                <a:latin typeface="+mn-lt"/>
              </a:rPr>
              <a:t> = (kg</a:t>
            </a:r>
            <a:r>
              <a:rPr lang="en-US" altLang="en-US" sz="2400" baseline="-25000" dirty="0" smtClean="0">
                <a:latin typeface="+mn-lt"/>
              </a:rPr>
              <a:t> </a:t>
            </a:r>
            <a:r>
              <a:rPr lang="en-US" altLang="en-US" sz="2400" dirty="0" smtClean="0">
                <a:latin typeface="+mn-lt"/>
              </a:rPr>
              <a:t>m</a:t>
            </a:r>
            <a:r>
              <a:rPr lang="en-US" altLang="en-US" sz="2400" baseline="30000" dirty="0" smtClean="0">
                <a:latin typeface="+mn-lt"/>
              </a:rPr>
              <a:t> </a:t>
            </a:r>
            <a:r>
              <a:rPr lang="en-US" altLang="en-US" sz="2400" dirty="0" smtClean="0">
                <a:latin typeface="+mn-lt"/>
              </a:rPr>
              <a:t>s</a:t>
            </a:r>
            <a:r>
              <a:rPr lang="en-US" altLang="en-US" sz="2400" baseline="30000" dirty="0" smtClean="0">
                <a:latin typeface="+mn-lt"/>
              </a:rPr>
              <a:t>-2</a:t>
            </a:r>
            <a:r>
              <a:rPr lang="en-US" altLang="en-US" sz="2400" dirty="0" smtClean="0">
                <a:latin typeface="+mn-lt"/>
              </a:rPr>
              <a:t>)m.</a:t>
            </a:r>
          </a:p>
          <a:p>
            <a:pPr eaLnBrk="1" hangingPunct="1">
              <a:spcBef>
                <a:spcPct val="20000"/>
              </a:spcBef>
              <a:defRPr/>
            </a:pPr>
            <a:r>
              <a:rPr lang="en-US" altLang="en-US" sz="2400" dirty="0" smtClean="0">
                <a:latin typeface="+mn-lt"/>
                <a:sym typeface="Symbol" pitchFamily="18" charset="2"/>
              </a:rPr>
              <a:t></a:t>
            </a:r>
            <a:r>
              <a:rPr lang="en-US" altLang="en-US" sz="2400" dirty="0" smtClean="0">
                <a:latin typeface="+mn-lt"/>
              </a:rPr>
              <a:t>In the parentheses we have a mass times an acceleration which is a Newton.</a:t>
            </a:r>
          </a:p>
          <a:p>
            <a:pPr eaLnBrk="1" hangingPunct="1">
              <a:spcBef>
                <a:spcPct val="20000"/>
              </a:spcBef>
              <a:defRPr/>
            </a:pPr>
            <a:r>
              <a:rPr lang="en-US" altLang="en-US" sz="2400" dirty="0" smtClean="0">
                <a:latin typeface="+mn-lt"/>
                <a:sym typeface="Symbol" pitchFamily="18" charset="2"/>
              </a:rPr>
              <a:t></a:t>
            </a:r>
            <a:r>
              <a:rPr lang="en-US" altLang="en-US" sz="2400" dirty="0" smtClean="0">
                <a:latin typeface="+mn-lt"/>
              </a:rPr>
              <a:t>Thus </a:t>
            </a:r>
            <a:r>
              <a:rPr lang="en-US" altLang="en-US" sz="2400" i="1" dirty="0" smtClean="0">
                <a:latin typeface="+mn-lt"/>
              </a:rPr>
              <a:t>E</a:t>
            </a:r>
            <a:r>
              <a:rPr lang="en-US" altLang="en-US" sz="2400" baseline="-25000" dirty="0" smtClean="0">
                <a:latin typeface="+mn-lt"/>
              </a:rPr>
              <a:t>K</a:t>
            </a:r>
            <a:r>
              <a:rPr lang="en-US" altLang="en-US" sz="2400" dirty="0" smtClean="0">
                <a:latin typeface="+mn-lt"/>
              </a:rPr>
              <a:t> is measured in (N</a:t>
            </a:r>
            <a:r>
              <a:rPr lang="en-US" altLang="en-US" sz="2400" baseline="-25000" dirty="0" smtClean="0">
                <a:latin typeface="+mn-lt"/>
              </a:rPr>
              <a:t> </a:t>
            </a:r>
            <a:r>
              <a:rPr lang="en-US" altLang="en-US" sz="2400" dirty="0" smtClean="0">
                <a:latin typeface="+mn-lt"/>
              </a:rPr>
              <a:t>m), which are (J).</a:t>
            </a:r>
          </a:p>
          <a:p>
            <a:pPr eaLnBrk="1" hangingPunct="1">
              <a:spcBef>
                <a:spcPct val="20000"/>
              </a:spcBef>
              <a:defRPr/>
            </a:pPr>
            <a:r>
              <a:rPr lang="en-US" altLang="en-US" sz="2400" dirty="0" smtClean="0">
                <a:latin typeface="+mn-lt"/>
                <a:sym typeface="Symbol" pitchFamily="18" charset="2"/>
              </a:rPr>
              <a:t>Many books use </a:t>
            </a:r>
            <a:r>
              <a:rPr lang="en-US" altLang="en-US" sz="2400" i="1" dirty="0" smtClean="0">
                <a:latin typeface="+mn-lt"/>
                <a:sym typeface="Symbol" pitchFamily="18" charset="2"/>
              </a:rPr>
              <a:t>K</a:t>
            </a:r>
            <a:r>
              <a:rPr lang="en-US" altLang="en-US" sz="2400" dirty="0" smtClean="0">
                <a:latin typeface="+mn-lt"/>
                <a:sym typeface="Symbol" pitchFamily="18" charset="2"/>
              </a:rPr>
              <a:t> instead of </a:t>
            </a:r>
            <a:r>
              <a:rPr lang="en-US" altLang="en-US" sz="2400" i="1" dirty="0" smtClean="0">
                <a:latin typeface="+mn-lt"/>
                <a:sym typeface="Symbol" pitchFamily="18" charset="2"/>
              </a:rPr>
              <a:t>E</a:t>
            </a:r>
            <a:r>
              <a:rPr lang="en-US" altLang="en-US" sz="2400" baseline="-25000" dirty="0" smtClean="0">
                <a:latin typeface="+mn-lt"/>
                <a:sym typeface="Symbol" pitchFamily="18" charset="2"/>
              </a:rPr>
              <a:t>K</a:t>
            </a:r>
            <a:r>
              <a:rPr lang="en-US" altLang="en-US" sz="2400" dirty="0" smtClean="0">
                <a:latin typeface="+mn-lt"/>
                <a:sym typeface="Symbol" pitchFamily="18" charset="2"/>
              </a:rPr>
              <a:t> for kinetic energy.</a:t>
            </a:r>
            <a:endParaRPr lang="en-US" altLang="en-US" sz="2400" dirty="0" smtClean="0">
              <a:latin typeface="+mn-lt"/>
            </a:endParaRPr>
          </a:p>
        </p:txBody>
      </p:sp>
      <p:sp>
        <p:nvSpPr>
          <p:cNvPr id="24579" name="Rectangle 3"/>
          <p:cNvSpPr>
            <a:spLocks noGrp="1" noChangeArrowheads="1"/>
          </p:cNvSpPr>
          <p:nvPr>
            <p:ph type="ctrTitle"/>
          </p:nvPr>
        </p:nvSpPr>
        <p:spPr>
          <a:xfrm>
            <a:off x="685800" y="533400"/>
            <a:ext cx="7772400" cy="896938"/>
          </a:xfrm>
          <a:noFill/>
        </p:spPr>
        <p:txBody>
          <a:bodyPr/>
          <a:lstStyle/>
          <a:p>
            <a:pPr algn="l" eaLnBrk="1" hangingPunct="1"/>
            <a:r>
              <a:rPr lang="en-US" altLang="en-US" sz="2800" b="1" smtClean="0">
                <a:solidFill>
                  <a:srgbClr val="000000"/>
                </a:solidFill>
              </a:rPr>
              <a:t>Topic 2: Mechanics</a:t>
            </a:r>
            <a:br>
              <a:rPr lang="en-US" altLang="en-US" sz="2800" b="1" smtClean="0">
                <a:solidFill>
                  <a:srgbClr val="000000"/>
                </a:solidFill>
              </a:rPr>
            </a:br>
            <a:r>
              <a:rPr lang="en-US" altLang="en-US" sz="2800" smtClean="0">
                <a:solidFill>
                  <a:srgbClr val="000000"/>
                </a:solidFill>
              </a:rPr>
              <a:t>2.3 – Work, energy, and power</a:t>
            </a:r>
            <a:endParaRPr lang="en-US" altLang="en-US" sz="2400" smtClean="0">
              <a:solidFill>
                <a:schemeClr val="tx1"/>
              </a:solidFill>
              <a:latin typeface="Courier New" pitchFamily="49" charset="0"/>
            </a:endParaRPr>
          </a:p>
        </p:txBody>
      </p:sp>
      <p:grpSp>
        <p:nvGrpSpPr>
          <p:cNvPr id="2" name="Group 1"/>
          <p:cNvGrpSpPr>
            <a:grpSpLocks/>
          </p:cNvGrpSpPr>
          <p:nvPr/>
        </p:nvGrpSpPr>
        <p:grpSpPr bwMode="auto">
          <a:xfrm>
            <a:off x="828675" y="3762375"/>
            <a:ext cx="7464425" cy="461963"/>
            <a:chOff x="828675" y="3808729"/>
            <a:chExt cx="7464426" cy="461665"/>
          </a:xfrm>
        </p:grpSpPr>
        <p:sp>
          <p:nvSpPr>
            <p:cNvPr id="17414" name="Rectangle 5"/>
            <p:cNvSpPr>
              <a:spLocks noChangeArrowheads="1"/>
            </p:cNvSpPr>
            <p:nvPr/>
          </p:nvSpPr>
          <p:spPr bwMode="auto">
            <a:xfrm>
              <a:off x="965200" y="3818248"/>
              <a:ext cx="2368550" cy="320468"/>
            </a:xfrm>
            <a:prstGeom prst="rect">
              <a:avLst/>
            </a:prstGeom>
            <a:noFill/>
            <a:ln>
              <a:noFill/>
            </a:ln>
            <a:effectLst/>
            <a:extLst/>
          </p:spPr>
          <p:txBody>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lnSpc>
                  <a:spcPct val="90000"/>
                </a:lnSpc>
                <a:spcBef>
                  <a:spcPct val="20000"/>
                </a:spcBef>
                <a:defRPr/>
              </a:pPr>
              <a:r>
                <a:rPr lang="en-US" altLang="en-US" sz="2400" i="1" dirty="0" smtClean="0">
                  <a:latin typeface="+mn-lt"/>
                </a:rPr>
                <a:t>E</a:t>
              </a:r>
              <a:r>
                <a:rPr lang="en-US" altLang="en-US" sz="2400" baseline="-25000" dirty="0" smtClean="0">
                  <a:latin typeface="+mn-lt"/>
                </a:rPr>
                <a:t>K</a:t>
              </a:r>
              <a:r>
                <a:rPr lang="en-US" altLang="en-US" sz="2400" dirty="0" smtClean="0">
                  <a:latin typeface="+mn-lt"/>
                  <a:cs typeface="Courier New" pitchFamily="49" charset="0"/>
                </a:rPr>
                <a:t> = (1/2)</a:t>
              </a:r>
              <a:r>
                <a:rPr lang="en-US" altLang="en-US" sz="2400" i="1" dirty="0" smtClean="0">
                  <a:latin typeface="+mn-lt"/>
                  <a:cs typeface="Courier New" pitchFamily="49" charset="0"/>
                  <a:sym typeface="Symbol" pitchFamily="18" charset="2"/>
                </a:rPr>
                <a:t>mv </a:t>
              </a:r>
              <a:r>
                <a:rPr lang="en-US" altLang="en-US" sz="2400" baseline="30000" dirty="0" smtClean="0">
                  <a:latin typeface="+mn-lt"/>
                  <a:cs typeface="Courier New" pitchFamily="49" charset="0"/>
                  <a:sym typeface="Symbol" pitchFamily="18" charset="2"/>
                </a:rPr>
                <a:t>2</a:t>
              </a:r>
              <a:endParaRPr lang="en-US" altLang="en-US" sz="2400" i="1" dirty="0" smtClean="0">
                <a:latin typeface="+mn-lt"/>
                <a:cs typeface="Courier New" pitchFamily="49" charset="0"/>
                <a:sym typeface="Symbol" pitchFamily="18" charset="2"/>
              </a:endParaRPr>
            </a:p>
          </p:txBody>
        </p:sp>
        <p:sp>
          <p:nvSpPr>
            <p:cNvPr id="17415" name="Text Box 6"/>
            <p:cNvSpPr txBox="1">
              <a:spLocks noChangeArrowheads="1"/>
            </p:cNvSpPr>
            <p:nvPr/>
          </p:nvSpPr>
          <p:spPr bwMode="auto">
            <a:xfrm>
              <a:off x="5867401" y="3808729"/>
              <a:ext cx="2425700" cy="461665"/>
            </a:xfrm>
            <a:prstGeom prst="rect">
              <a:avLst/>
            </a:prstGeom>
            <a:solidFill>
              <a:srgbClr val="FF0000"/>
            </a:solidFill>
            <a:ln>
              <a:noFill/>
            </a:ln>
            <a:effectLs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algn="ctr" eaLnBrk="1" hangingPunct="1">
                <a:spcBef>
                  <a:spcPct val="50000"/>
                </a:spcBef>
                <a:defRPr/>
              </a:pPr>
              <a:r>
                <a:rPr lang="en-US" altLang="en-US" sz="2400" dirty="0" smtClean="0">
                  <a:solidFill>
                    <a:schemeClr val="bg1"/>
                  </a:solidFill>
                  <a:latin typeface="+mn-lt"/>
                </a:rPr>
                <a:t>kinetic energy</a:t>
              </a:r>
            </a:p>
          </p:txBody>
        </p:sp>
        <p:sp>
          <p:nvSpPr>
            <p:cNvPr id="17416" name="Rectangle 7"/>
            <p:cNvSpPr>
              <a:spLocks noChangeArrowheads="1"/>
            </p:cNvSpPr>
            <p:nvPr/>
          </p:nvSpPr>
          <p:spPr bwMode="auto">
            <a:xfrm>
              <a:off x="828675" y="3811902"/>
              <a:ext cx="7462839" cy="458492"/>
            </a:xfrm>
            <a:prstGeom prst="rect">
              <a:avLst/>
            </a:prstGeom>
            <a:noFill/>
            <a:ln w="12700">
              <a:solidFill>
                <a:schemeClr val="tx1"/>
              </a:solidFill>
              <a:miter lim="800000"/>
              <a:headEnd/>
              <a:tailEnd/>
            </a:ln>
            <a:effectLs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defRPr/>
              </a:pPr>
              <a:endParaRPr lang="en-US" altLang="en-US" sz="2400" smtClean="0">
                <a:latin typeface="+mn-lt"/>
              </a:endParaRPr>
            </a:p>
          </p:txBody>
        </p:sp>
      </p:grpSp>
      <p:sp>
        <p:nvSpPr>
          <p:cNvPr id="417801" name="Rectangle 9"/>
          <p:cNvSpPr>
            <a:spLocks noChangeArrowheads="1"/>
          </p:cNvSpPr>
          <p:nvPr/>
        </p:nvSpPr>
        <p:spPr bwMode="auto">
          <a:xfrm>
            <a:off x="5008563" y="4648200"/>
            <a:ext cx="1035050" cy="415925"/>
          </a:xfrm>
          <a:prstGeom prst="rect">
            <a:avLst/>
          </a:prstGeom>
          <a:solidFill>
            <a:srgbClr val="FF9900">
              <a:alpha val="43921"/>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10" name="Rectangle 9"/>
          <p:cNvSpPr>
            <a:spLocks noChangeArrowheads="1"/>
          </p:cNvSpPr>
          <p:nvPr/>
        </p:nvSpPr>
        <p:spPr bwMode="auto">
          <a:xfrm>
            <a:off x="3943350" y="5470525"/>
            <a:ext cx="1035050" cy="417513"/>
          </a:xfrm>
          <a:prstGeom prst="rect">
            <a:avLst/>
          </a:prstGeom>
          <a:solidFill>
            <a:srgbClr val="FF9900">
              <a:alpha val="43921"/>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17794">
                                            <p:txEl>
                                              <p:pRg st="0" end="0"/>
                                            </p:txEl>
                                          </p:spTgt>
                                        </p:tgtEl>
                                        <p:attrNameLst>
                                          <p:attrName>style.visibility</p:attrName>
                                        </p:attrNameLst>
                                      </p:cBhvr>
                                      <p:to>
                                        <p:strVal val="visible"/>
                                      </p:to>
                                    </p:set>
                                    <p:anim calcmode="lin" valueType="num">
                                      <p:cBhvr additive="base">
                                        <p:cTn id="7" dur="500" fill="hold"/>
                                        <p:tgtEl>
                                          <p:spTgt spid="41779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17794">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417794">
                                            <p:txEl>
                                              <p:pRg st="1" end="1"/>
                                            </p:txEl>
                                          </p:spTgt>
                                        </p:tgtEl>
                                        <p:attrNameLst>
                                          <p:attrName>style.visibility</p:attrName>
                                        </p:attrNameLst>
                                      </p:cBhvr>
                                      <p:to>
                                        <p:strVal val="visible"/>
                                      </p:to>
                                    </p:set>
                                    <p:anim calcmode="lin" valueType="num">
                                      <p:cBhvr additive="base">
                                        <p:cTn id="13" dur="500" fill="hold"/>
                                        <p:tgtEl>
                                          <p:spTgt spid="41779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1779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417794">
                                            <p:txEl>
                                              <p:pRg st="2" end="2"/>
                                            </p:txEl>
                                          </p:spTgt>
                                        </p:tgtEl>
                                        <p:attrNameLst>
                                          <p:attrName>style.visibility</p:attrName>
                                        </p:attrNameLst>
                                      </p:cBhvr>
                                      <p:to>
                                        <p:strVal val="visible"/>
                                      </p:to>
                                    </p:set>
                                    <p:anim calcmode="lin" valueType="num">
                                      <p:cBhvr additive="base">
                                        <p:cTn id="19" dur="500" fill="hold"/>
                                        <p:tgtEl>
                                          <p:spTgt spid="41779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17794">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417794">
                                            <p:txEl>
                                              <p:pRg st="3" end="3"/>
                                            </p:txEl>
                                          </p:spTgt>
                                        </p:tgtEl>
                                        <p:attrNameLst>
                                          <p:attrName>style.visibility</p:attrName>
                                        </p:attrNameLst>
                                      </p:cBhvr>
                                      <p:to>
                                        <p:strVal val="visible"/>
                                      </p:to>
                                    </p:set>
                                    <p:anim calcmode="lin" valueType="num">
                                      <p:cBhvr additive="base">
                                        <p:cTn id="25" dur="500" fill="hold"/>
                                        <p:tgtEl>
                                          <p:spTgt spid="41779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17794">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417794">
                                            <p:txEl>
                                              <p:pRg st="4" end="4"/>
                                            </p:txEl>
                                          </p:spTgt>
                                        </p:tgtEl>
                                        <p:attrNameLst>
                                          <p:attrName>style.visibility</p:attrName>
                                        </p:attrNameLst>
                                      </p:cBhvr>
                                      <p:to>
                                        <p:strVal val="visible"/>
                                      </p:to>
                                    </p:set>
                                    <p:anim calcmode="lin" valueType="num">
                                      <p:cBhvr additive="base">
                                        <p:cTn id="31" dur="500" fill="hold"/>
                                        <p:tgtEl>
                                          <p:spTgt spid="417794">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17794">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53" presetClass="entr" presetSubtype="16" fill="hold" nodeType="clickEffect">
                                  <p:stCondLst>
                                    <p:cond delay="0"/>
                                  </p:stCondLst>
                                  <p:childTnLst>
                                    <p:set>
                                      <p:cBhvr>
                                        <p:cTn id="36" dur="1" fill="hold">
                                          <p:stCondLst>
                                            <p:cond delay="0"/>
                                          </p:stCondLst>
                                        </p:cTn>
                                        <p:tgtEl>
                                          <p:spTgt spid="2"/>
                                        </p:tgtEl>
                                        <p:attrNameLst>
                                          <p:attrName>style.visibility</p:attrName>
                                        </p:attrNameLst>
                                      </p:cBhvr>
                                      <p:to>
                                        <p:strVal val="visible"/>
                                      </p:to>
                                    </p:set>
                                    <p:anim calcmode="lin" valueType="num">
                                      <p:cBhvr>
                                        <p:cTn id="37" dur="500" fill="hold"/>
                                        <p:tgtEl>
                                          <p:spTgt spid="2"/>
                                        </p:tgtEl>
                                        <p:attrNameLst>
                                          <p:attrName>ppt_w</p:attrName>
                                        </p:attrNameLst>
                                      </p:cBhvr>
                                      <p:tavLst>
                                        <p:tav tm="0">
                                          <p:val>
                                            <p:fltVal val="0"/>
                                          </p:val>
                                        </p:tav>
                                        <p:tav tm="100000">
                                          <p:val>
                                            <p:strVal val="#ppt_w"/>
                                          </p:val>
                                        </p:tav>
                                      </p:tavLst>
                                    </p:anim>
                                    <p:anim calcmode="lin" valueType="num">
                                      <p:cBhvr>
                                        <p:cTn id="38" dur="500" fill="hold"/>
                                        <p:tgtEl>
                                          <p:spTgt spid="2"/>
                                        </p:tgtEl>
                                        <p:attrNameLst>
                                          <p:attrName>ppt_h</p:attrName>
                                        </p:attrNameLst>
                                      </p:cBhvr>
                                      <p:tavLst>
                                        <p:tav tm="0">
                                          <p:val>
                                            <p:fltVal val="0"/>
                                          </p:val>
                                        </p:tav>
                                        <p:tav tm="100000">
                                          <p:val>
                                            <p:strVal val="#ppt_h"/>
                                          </p:val>
                                        </p:tav>
                                      </p:tavLst>
                                    </p:anim>
                                    <p:animEffect transition="in" filter="fade">
                                      <p:cBhvr>
                                        <p:cTn id="39" dur="500"/>
                                        <p:tgtEl>
                                          <p:spTgt spid="2"/>
                                        </p:tgtEl>
                                      </p:cBhvr>
                                    </p:animEffect>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par>
                    <p:cTn id="40" fill="hold" nodeType="clickPar">
                      <p:stCondLst>
                        <p:cond delay="indefinite"/>
                      </p:stCondLst>
                      <p:childTnLst>
                        <p:par>
                          <p:cTn id="41" fill="hold" nodeType="withGroup">
                            <p:stCondLst>
                              <p:cond delay="0"/>
                            </p:stCondLst>
                            <p:childTnLst>
                              <p:par>
                                <p:cTn id="42" presetID="2" presetClass="entr" presetSubtype="4" fill="hold" nodeType="clickEffect">
                                  <p:stCondLst>
                                    <p:cond delay="0"/>
                                  </p:stCondLst>
                                  <p:childTnLst>
                                    <p:set>
                                      <p:cBhvr>
                                        <p:cTn id="43" dur="1" fill="hold">
                                          <p:stCondLst>
                                            <p:cond delay="0"/>
                                          </p:stCondLst>
                                        </p:cTn>
                                        <p:tgtEl>
                                          <p:spTgt spid="417794">
                                            <p:txEl>
                                              <p:pRg st="6" end="6"/>
                                            </p:txEl>
                                          </p:spTgt>
                                        </p:tgtEl>
                                        <p:attrNameLst>
                                          <p:attrName>style.visibility</p:attrName>
                                        </p:attrNameLst>
                                      </p:cBhvr>
                                      <p:to>
                                        <p:strVal val="visible"/>
                                      </p:to>
                                    </p:set>
                                    <p:anim calcmode="lin" valueType="num">
                                      <p:cBhvr additive="base">
                                        <p:cTn id="44" dur="500" fill="hold"/>
                                        <p:tgtEl>
                                          <p:spTgt spid="417794">
                                            <p:txEl>
                                              <p:pRg st="6" end="6"/>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417794">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2"/>
                                            </p:cond>
                                          </p:stCondLst>
                                          <p:endCondLst>
                                            <p:cond evt="onStopAudio" delay="0">
                                              <p:tgtEl>
                                                <p:sldTgt/>
                                              </p:tgtEl>
                                            </p:cond>
                                          </p:endCondLst>
                                        </p:cTn>
                                        <p:tgtEl>
                                          <p:sndTgt r:embed="rId4" name="arrow.wav"/>
                                        </p:tgtEl>
                                      </p:cMediaNode>
                                    </p:audio>
                                  </p:subTnLst>
                                </p:cTn>
                              </p:par>
                            </p:childTnLst>
                          </p:cTn>
                        </p:par>
                      </p:childTnLst>
                    </p:cTn>
                  </p:par>
                  <p:par>
                    <p:cTn id="46" fill="hold" nodeType="clickPar">
                      <p:stCondLst>
                        <p:cond delay="indefinite"/>
                      </p:stCondLst>
                      <p:childTnLst>
                        <p:par>
                          <p:cTn id="47" fill="hold" nodeType="withGroup">
                            <p:stCondLst>
                              <p:cond delay="0"/>
                            </p:stCondLst>
                            <p:childTnLst>
                              <p:par>
                                <p:cTn id="48" presetID="2" presetClass="entr" presetSubtype="4" fill="hold" nodeType="clickEffect">
                                  <p:stCondLst>
                                    <p:cond delay="0"/>
                                  </p:stCondLst>
                                  <p:childTnLst>
                                    <p:set>
                                      <p:cBhvr>
                                        <p:cTn id="49" dur="1" fill="hold">
                                          <p:stCondLst>
                                            <p:cond delay="0"/>
                                          </p:stCondLst>
                                        </p:cTn>
                                        <p:tgtEl>
                                          <p:spTgt spid="417794">
                                            <p:txEl>
                                              <p:pRg st="7" end="7"/>
                                            </p:txEl>
                                          </p:spTgt>
                                        </p:tgtEl>
                                        <p:attrNameLst>
                                          <p:attrName>style.visibility</p:attrName>
                                        </p:attrNameLst>
                                      </p:cBhvr>
                                      <p:to>
                                        <p:strVal val="visible"/>
                                      </p:to>
                                    </p:set>
                                    <p:anim calcmode="lin" valueType="num">
                                      <p:cBhvr additive="base">
                                        <p:cTn id="50" dur="500" fill="hold"/>
                                        <p:tgtEl>
                                          <p:spTgt spid="417794">
                                            <p:txEl>
                                              <p:pRg st="7" end="7"/>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417794">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8"/>
                                            </p:cond>
                                          </p:stCondLst>
                                          <p:endCondLst>
                                            <p:cond evt="onStopAudio" delay="0">
                                              <p:tgtEl>
                                                <p:sldTgt/>
                                              </p:tgtEl>
                                            </p:cond>
                                          </p:endCondLst>
                                        </p:cTn>
                                        <p:tgtEl>
                                          <p:sndTgt r:embed="rId4" name="arrow.wav"/>
                                        </p:tgtEl>
                                      </p:cMediaNode>
                                    </p:audio>
                                  </p:subTnLst>
                                </p:cTn>
                              </p:par>
                            </p:childTnLst>
                          </p:cTn>
                        </p:par>
                      </p:childTnLst>
                    </p:cTn>
                  </p:par>
                  <p:par>
                    <p:cTn id="52" fill="hold" nodeType="clickPar">
                      <p:stCondLst>
                        <p:cond delay="indefinite"/>
                      </p:stCondLst>
                      <p:childTnLst>
                        <p:par>
                          <p:cTn id="53" fill="hold" nodeType="withGroup">
                            <p:stCondLst>
                              <p:cond delay="0"/>
                            </p:stCondLst>
                            <p:childTnLst>
                              <p:par>
                                <p:cTn id="54" presetID="2" presetClass="entr" presetSubtype="4" fill="hold" nodeType="clickEffect">
                                  <p:stCondLst>
                                    <p:cond delay="0"/>
                                  </p:stCondLst>
                                  <p:childTnLst>
                                    <p:set>
                                      <p:cBhvr>
                                        <p:cTn id="55" dur="1" fill="hold">
                                          <p:stCondLst>
                                            <p:cond delay="0"/>
                                          </p:stCondLst>
                                        </p:cTn>
                                        <p:tgtEl>
                                          <p:spTgt spid="417794">
                                            <p:txEl>
                                              <p:pRg st="8" end="8"/>
                                            </p:txEl>
                                          </p:spTgt>
                                        </p:tgtEl>
                                        <p:attrNameLst>
                                          <p:attrName>style.visibility</p:attrName>
                                        </p:attrNameLst>
                                      </p:cBhvr>
                                      <p:to>
                                        <p:strVal val="visible"/>
                                      </p:to>
                                    </p:set>
                                    <p:anim calcmode="lin" valueType="num">
                                      <p:cBhvr additive="base">
                                        <p:cTn id="56" dur="500" fill="hold"/>
                                        <p:tgtEl>
                                          <p:spTgt spid="417794">
                                            <p:txEl>
                                              <p:pRg st="8" end="8"/>
                                            </p:txEl>
                                          </p:spTgt>
                                        </p:tgtEl>
                                        <p:attrNameLst>
                                          <p:attrName>ppt_x</p:attrName>
                                        </p:attrNameLst>
                                      </p:cBhvr>
                                      <p:tavLst>
                                        <p:tav tm="0">
                                          <p:val>
                                            <p:strVal val="#ppt_x"/>
                                          </p:val>
                                        </p:tav>
                                        <p:tav tm="100000">
                                          <p:val>
                                            <p:strVal val="#ppt_x"/>
                                          </p:val>
                                        </p:tav>
                                      </p:tavLst>
                                    </p:anim>
                                    <p:anim calcmode="lin" valueType="num">
                                      <p:cBhvr additive="base">
                                        <p:cTn id="57" dur="500" fill="hold"/>
                                        <p:tgtEl>
                                          <p:spTgt spid="417794">
                                            <p:txEl>
                                              <p:pRg st="8" end="8"/>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4"/>
                                            </p:cond>
                                          </p:stCondLst>
                                          <p:endCondLst>
                                            <p:cond evt="onStopAudio" delay="0">
                                              <p:tgtEl>
                                                <p:sldTgt/>
                                              </p:tgtEl>
                                            </p:cond>
                                          </p:endCondLst>
                                        </p:cTn>
                                        <p:tgtEl>
                                          <p:sndTgt r:embed="rId4" name="arrow.wav"/>
                                        </p:tgtEl>
                                      </p:cMediaNode>
                                    </p:audio>
                                  </p:subTnLst>
                                </p:cTn>
                              </p:par>
                              <p:par>
                                <p:cTn id="58" presetID="8" presetClass="entr" presetSubtype="16" fill="hold" grpId="0" nodeType="withEffect">
                                  <p:stCondLst>
                                    <p:cond delay="0"/>
                                  </p:stCondLst>
                                  <p:childTnLst>
                                    <p:set>
                                      <p:cBhvr>
                                        <p:cTn id="59" dur="1" fill="hold">
                                          <p:stCondLst>
                                            <p:cond delay="0"/>
                                          </p:stCondLst>
                                        </p:cTn>
                                        <p:tgtEl>
                                          <p:spTgt spid="417801"/>
                                        </p:tgtEl>
                                        <p:attrNameLst>
                                          <p:attrName>style.visibility</p:attrName>
                                        </p:attrNameLst>
                                      </p:cBhvr>
                                      <p:to>
                                        <p:strVal val="visible"/>
                                      </p:to>
                                    </p:set>
                                    <p:animEffect transition="in" filter="diamond(in)">
                                      <p:cBhvr>
                                        <p:cTn id="60" dur="1000"/>
                                        <p:tgtEl>
                                          <p:spTgt spid="417801"/>
                                        </p:tgtEl>
                                      </p:cBhvr>
                                    </p:animEffect>
                                  </p:childTnLst>
                                </p:cTn>
                              </p:par>
                              <p:par>
                                <p:cTn id="61" presetID="8" presetClass="entr" presetSubtype="16" fill="hold" grpId="0" nodeType="withEffect">
                                  <p:stCondLst>
                                    <p:cond delay="0"/>
                                  </p:stCondLst>
                                  <p:childTnLst>
                                    <p:set>
                                      <p:cBhvr>
                                        <p:cTn id="62" dur="1" fill="hold">
                                          <p:stCondLst>
                                            <p:cond delay="0"/>
                                          </p:stCondLst>
                                        </p:cTn>
                                        <p:tgtEl>
                                          <p:spTgt spid="10"/>
                                        </p:tgtEl>
                                        <p:attrNameLst>
                                          <p:attrName>style.visibility</p:attrName>
                                        </p:attrNameLst>
                                      </p:cBhvr>
                                      <p:to>
                                        <p:strVal val="visible"/>
                                      </p:to>
                                    </p:set>
                                    <p:animEffect transition="in" filter="diamond(in)">
                                      <p:cBhvr>
                                        <p:cTn id="63" dur="1000"/>
                                        <p:tgtEl>
                                          <p:spTgt spid="10"/>
                                        </p:tgtEl>
                                      </p:cBhvr>
                                    </p:animEffect>
                                  </p:childTnLst>
                                </p:cTn>
                              </p:par>
                            </p:childTnLst>
                          </p:cTn>
                        </p:par>
                      </p:childTnLst>
                    </p:cTn>
                  </p:par>
                  <p:par>
                    <p:cTn id="64" fill="hold" nodeType="clickPar">
                      <p:stCondLst>
                        <p:cond delay="indefinite"/>
                      </p:stCondLst>
                      <p:childTnLst>
                        <p:par>
                          <p:cTn id="65" fill="hold" nodeType="withGroup">
                            <p:stCondLst>
                              <p:cond delay="0"/>
                            </p:stCondLst>
                            <p:childTnLst>
                              <p:par>
                                <p:cTn id="66" presetID="2" presetClass="entr" presetSubtype="4" fill="hold" nodeType="clickEffect">
                                  <p:stCondLst>
                                    <p:cond delay="0"/>
                                  </p:stCondLst>
                                  <p:childTnLst>
                                    <p:set>
                                      <p:cBhvr>
                                        <p:cTn id="67" dur="1" fill="hold">
                                          <p:stCondLst>
                                            <p:cond delay="0"/>
                                          </p:stCondLst>
                                        </p:cTn>
                                        <p:tgtEl>
                                          <p:spTgt spid="417794">
                                            <p:txEl>
                                              <p:pRg st="9" end="9"/>
                                            </p:txEl>
                                          </p:spTgt>
                                        </p:tgtEl>
                                        <p:attrNameLst>
                                          <p:attrName>style.visibility</p:attrName>
                                        </p:attrNameLst>
                                      </p:cBhvr>
                                      <p:to>
                                        <p:strVal val="visible"/>
                                      </p:to>
                                    </p:set>
                                    <p:anim calcmode="lin" valueType="num">
                                      <p:cBhvr additive="base">
                                        <p:cTn id="68" dur="500" fill="hold"/>
                                        <p:tgtEl>
                                          <p:spTgt spid="417794">
                                            <p:txEl>
                                              <p:pRg st="9" end="9"/>
                                            </p:txEl>
                                          </p:spTgt>
                                        </p:tgtEl>
                                        <p:attrNameLst>
                                          <p:attrName>ppt_x</p:attrName>
                                        </p:attrNameLst>
                                      </p:cBhvr>
                                      <p:tavLst>
                                        <p:tav tm="0">
                                          <p:val>
                                            <p:strVal val="#ppt_x"/>
                                          </p:val>
                                        </p:tav>
                                        <p:tav tm="100000">
                                          <p:val>
                                            <p:strVal val="#ppt_x"/>
                                          </p:val>
                                        </p:tav>
                                      </p:tavLst>
                                    </p:anim>
                                    <p:anim calcmode="lin" valueType="num">
                                      <p:cBhvr additive="base">
                                        <p:cTn id="69" dur="500" fill="hold"/>
                                        <p:tgtEl>
                                          <p:spTgt spid="417794">
                                            <p:txEl>
                                              <p:pRg st="9" end="9"/>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6"/>
                                            </p:cond>
                                          </p:stCondLst>
                                          <p:endCondLst>
                                            <p:cond evt="onStopAudio" delay="0">
                                              <p:tgtEl>
                                                <p:sldTgt/>
                                              </p:tgtEl>
                                            </p:cond>
                                          </p:endCondLst>
                                        </p:cTn>
                                        <p:tgtEl>
                                          <p:sndTgt r:embed="rId4" name="arrow.wav"/>
                                        </p:tgtEl>
                                      </p:cMediaNode>
                                    </p:audio>
                                  </p:subTnLst>
                                </p:cTn>
                              </p:par>
                            </p:childTnLst>
                          </p:cTn>
                        </p:par>
                      </p:childTnLst>
                    </p:cTn>
                  </p:par>
                  <p:par>
                    <p:cTn id="70" fill="hold" nodeType="clickPar">
                      <p:stCondLst>
                        <p:cond delay="indefinite"/>
                      </p:stCondLst>
                      <p:childTnLst>
                        <p:par>
                          <p:cTn id="71" fill="hold" nodeType="withGroup">
                            <p:stCondLst>
                              <p:cond delay="0"/>
                            </p:stCondLst>
                            <p:childTnLst>
                              <p:par>
                                <p:cTn id="72" presetID="2" presetClass="entr" presetSubtype="4" fill="hold" nodeType="clickEffect">
                                  <p:stCondLst>
                                    <p:cond delay="0"/>
                                  </p:stCondLst>
                                  <p:childTnLst>
                                    <p:set>
                                      <p:cBhvr>
                                        <p:cTn id="73" dur="1" fill="hold">
                                          <p:stCondLst>
                                            <p:cond delay="0"/>
                                          </p:stCondLst>
                                        </p:cTn>
                                        <p:tgtEl>
                                          <p:spTgt spid="417794">
                                            <p:txEl>
                                              <p:pRg st="10" end="10"/>
                                            </p:txEl>
                                          </p:spTgt>
                                        </p:tgtEl>
                                        <p:attrNameLst>
                                          <p:attrName>style.visibility</p:attrName>
                                        </p:attrNameLst>
                                      </p:cBhvr>
                                      <p:to>
                                        <p:strVal val="visible"/>
                                      </p:to>
                                    </p:set>
                                    <p:anim calcmode="lin" valueType="num">
                                      <p:cBhvr additive="base">
                                        <p:cTn id="74" dur="500" fill="hold"/>
                                        <p:tgtEl>
                                          <p:spTgt spid="417794">
                                            <p:txEl>
                                              <p:pRg st="10" end="10"/>
                                            </p:txEl>
                                          </p:spTgt>
                                        </p:tgtEl>
                                        <p:attrNameLst>
                                          <p:attrName>ppt_x</p:attrName>
                                        </p:attrNameLst>
                                      </p:cBhvr>
                                      <p:tavLst>
                                        <p:tav tm="0">
                                          <p:val>
                                            <p:strVal val="#ppt_x"/>
                                          </p:val>
                                        </p:tav>
                                        <p:tav tm="100000">
                                          <p:val>
                                            <p:strVal val="#ppt_x"/>
                                          </p:val>
                                        </p:tav>
                                      </p:tavLst>
                                    </p:anim>
                                    <p:anim calcmode="lin" valueType="num">
                                      <p:cBhvr additive="base">
                                        <p:cTn id="75" dur="500" fill="hold"/>
                                        <p:tgtEl>
                                          <p:spTgt spid="417794">
                                            <p:txEl>
                                              <p:pRg st="10" end="1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2"/>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7801" grpId="0" animBg="1"/>
      <p:bldP spid="1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ChangeArrowheads="1"/>
          </p:cNvSpPr>
          <p:nvPr/>
        </p:nvSpPr>
        <p:spPr bwMode="auto">
          <a:xfrm>
            <a:off x="685800" y="1549400"/>
            <a:ext cx="7772400" cy="949325"/>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n-US" altLang="en-US" sz="2400" i="1">
                <a:solidFill>
                  <a:srgbClr val="333399"/>
                </a:solidFill>
              </a:rPr>
              <a:t>Kinetic energy</a:t>
            </a:r>
            <a:endParaRPr lang="en-US" altLang="en-US" sz="2000">
              <a:latin typeface="Courier New" pitchFamily="49" charset="0"/>
              <a:sym typeface="Symbol" pitchFamily="18" charset="2"/>
            </a:endParaRPr>
          </a:p>
        </p:txBody>
      </p:sp>
      <p:sp>
        <p:nvSpPr>
          <p:cNvPr id="25603" name="Rectangle 3"/>
          <p:cNvSpPr>
            <a:spLocks noGrp="1" noChangeArrowheads="1"/>
          </p:cNvSpPr>
          <p:nvPr>
            <p:ph type="ctrTitle"/>
          </p:nvPr>
        </p:nvSpPr>
        <p:spPr>
          <a:xfrm>
            <a:off x="685800" y="533400"/>
            <a:ext cx="7772400" cy="896938"/>
          </a:xfrm>
          <a:noFill/>
        </p:spPr>
        <p:txBody>
          <a:bodyPr/>
          <a:lstStyle/>
          <a:p>
            <a:pPr algn="l" eaLnBrk="1" hangingPunct="1"/>
            <a:r>
              <a:rPr lang="en-US" altLang="en-US" sz="2800" b="1" smtClean="0">
                <a:solidFill>
                  <a:srgbClr val="000000"/>
                </a:solidFill>
              </a:rPr>
              <a:t>Topic 2: Mechanics</a:t>
            </a:r>
            <a:br>
              <a:rPr lang="en-US" altLang="en-US" sz="2800" b="1" smtClean="0">
                <a:solidFill>
                  <a:srgbClr val="000000"/>
                </a:solidFill>
              </a:rPr>
            </a:br>
            <a:r>
              <a:rPr lang="en-US" altLang="en-US" sz="2800" smtClean="0">
                <a:solidFill>
                  <a:srgbClr val="000000"/>
                </a:solidFill>
              </a:rPr>
              <a:t>2.3 – Work, energy, and power</a:t>
            </a:r>
            <a:endParaRPr lang="en-US" altLang="en-US" sz="2400" smtClean="0">
              <a:solidFill>
                <a:schemeClr val="tx1"/>
              </a:solidFill>
              <a:latin typeface="Courier New" pitchFamily="49" charset="0"/>
            </a:endParaRPr>
          </a:p>
        </p:txBody>
      </p:sp>
      <p:sp>
        <p:nvSpPr>
          <p:cNvPr id="419850" name="Rectangle 10"/>
          <p:cNvSpPr>
            <a:spLocks noChangeArrowheads="1"/>
          </p:cNvSpPr>
          <p:nvPr/>
        </p:nvSpPr>
        <p:spPr bwMode="auto">
          <a:xfrm>
            <a:off x="698500" y="2498725"/>
            <a:ext cx="4730750" cy="4359275"/>
          </a:xfrm>
          <a:prstGeom prst="rect">
            <a:avLst/>
          </a:prstGeom>
          <a:solidFill>
            <a:srgbClr val="CCFFCC"/>
          </a:solidFill>
          <a:ln>
            <a:noFill/>
          </a:ln>
          <a:effectLst/>
          <a:extLst/>
        </p:spPr>
        <p:txBody>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spcBef>
                <a:spcPct val="20000"/>
              </a:spcBef>
              <a:defRPr/>
            </a:pPr>
            <a:r>
              <a:rPr lang="en-US" altLang="en-US" sz="2400" dirty="0" smtClean="0">
                <a:latin typeface="+mn-lt"/>
                <a:sym typeface="Symbol" pitchFamily="18" charset="2"/>
              </a:rPr>
              <a:t>PRACTICE: What is the kinetic energy of a 4.0-gram NATO SS 109 bullet traveling at 950 m/s?</a:t>
            </a:r>
            <a:endParaRPr lang="en-US" altLang="en-US" sz="2400" dirty="0" smtClean="0">
              <a:latin typeface="+mn-lt"/>
            </a:endParaRPr>
          </a:p>
          <a:p>
            <a:pPr eaLnBrk="1" hangingPunct="1">
              <a:spcBef>
                <a:spcPct val="20000"/>
              </a:spcBef>
              <a:defRPr/>
            </a:pPr>
            <a:r>
              <a:rPr lang="en-US" altLang="en-US" sz="2400" dirty="0" smtClean="0">
                <a:latin typeface="+mn-lt"/>
              </a:rPr>
              <a:t>SOLUTION: 			</a:t>
            </a:r>
          </a:p>
          <a:p>
            <a:pPr eaLnBrk="1" hangingPunct="1">
              <a:spcBef>
                <a:spcPct val="20000"/>
              </a:spcBef>
              <a:buFont typeface="Symbol" pitchFamily="18" charset="2"/>
              <a:buChar char="·"/>
              <a:defRPr/>
            </a:pPr>
            <a:r>
              <a:rPr lang="en-US" altLang="en-US" sz="2400" dirty="0" smtClean="0">
                <a:latin typeface="+mn-lt"/>
                <a:sym typeface="Symbol" pitchFamily="18" charset="2"/>
              </a:rPr>
              <a:t>Convert grams to kg (jump 3 decimal places </a:t>
            </a:r>
            <a:r>
              <a:rPr lang="en-US" altLang="en-US" sz="2400" dirty="0" smtClean="0">
                <a:latin typeface="+mn-lt"/>
                <a:sym typeface="Symbol" pitchFamily="18" charset="2"/>
              </a:rPr>
              <a:t>to the left</a:t>
            </a:r>
            <a:r>
              <a:rPr lang="en-US" altLang="en-US" sz="2400" dirty="0" smtClean="0">
                <a:latin typeface="+mn-lt"/>
                <a:sym typeface="Symbol" pitchFamily="18" charset="2"/>
              </a:rPr>
              <a:t>) to get </a:t>
            </a:r>
            <a:r>
              <a:rPr lang="en-US" altLang="en-US" sz="2400" i="1" dirty="0" smtClean="0">
                <a:latin typeface="+mn-lt"/>
                <a:sym typeface="Symbol" pitchFamily="18" charset="2"/>
              </a:rPr>
              <a:t>m</a:t>
            </a:r>
            <a:r>
              <a:rPr lang="en-US" altLang="en-US" sz="2400" dirty="0" smtClean="0">
                <a:latin typeface="+mn-lt"/>
                <a:sym typeface="Symbol" pitchFamily="18" charset="2"/>
              </a:rPr>
              <a:t> = 0.004 kg. </a:t>
            </a:r>
          </a:p>
          <a:p>
            <a:pPr eaLnBrk="1" hangingPunct="1">
              <a:spcBef>
                <a:spcPct val="20000"/>
              </a:spcBef>
              <a:buFont typeface="Symbol" pitchFamily="18" charset="2"/>
              <a:buChar char="·"/>
              <a:defRPr/>
            </a:pPr>
            <a:r>
              <a:rPr lang="en-US" altLang="en-US" sz="2400" dirty="0" smtClean="0">
                <a:latin typeface="+mn-lt"/>
                <a:sym typeface="Symbol" pitchFamily="18" charset="2"/>
              </a:rPr>
              <a:t>Then </a:t>
            </a:r>
            <a:r>
              <a:rPr lang="en-US" altLang="en-US" sz="2400" i="1" dirty="0" smtClean="0">
                <a:latin typeface="+mn-lt"/>
                <a:sym typeface="Symbol" pitchFamily="18" charset="2"/>
              </a:rPr>
              <a:t>E</a:t>
            </a:r>
            <a:r>
              <a:rPr lang="en-US" altLang="en-US" sz="2400" baseline="-25000" dirty="0" smtClean="0">
                <a:latin typeface="+mn-lt"/>
                <a:sym typeface="Symbol" pitchFamily="18" charset="2"/>
              </a:rPr>
              <a:t>K</a:t>
            </a:r>
            <a:r>
              <a:rPr lang="en-US" altLang="en-US" sz="2400" dirty="0" smtClean="0">
                <a:latin typeface="+mn-lt"/>
                <a:sym typeface="Symbol" pitchFamily="18" charset="2"/>
              </a:rPr>
              <a:t> = (1/2)</a:t>
            </a:r>
            <a:r>
              <a:rPr lang="en-US" altLang="en-US" sz="2400" i="1" dirty="0" smtClean="0">
                <a:latin typeface="+mn-lt"/>
                <a:sym typeface="Symbol" pitchFamily="18" charset="2"/>
              </a:rPr>
              <a:t>mv </a:t>
            </a:r>
            <a:r>
              <a:rPr lang="en-US" altLang="en-US" sz="2400" baseline="30000" dirty="0" smtClean="0">
                <a:latin typeface="+mn-lt"/>
                <a:sym typeface="Symbol" pitchFamily="18" charset="2"/>
              </a:rPr>
              <a:t>2</a:t>
            </a:r>
            <a:r>
              <a:rPr lang="en-US" altLang="en-US" sz="2400" dirty="0" smtClean="0">
                <a:latin typeface="+mn-lt"/>
                <a:sym typeface="Symbol" pitchFamily="18" charset="2"/>
              </a:rPr>
              <a:t> </a:t>
            </a:r>
          </a:p>
          <a:p>
            <a:pPr eaLnBrk="1" hangingPunct="1">
              <a:spcBef>
                <a:spcPct val="20000"/>
              </a:spcBef>
              <a:buFont typeface="Symbol" pitchFamily="18" charset="2"/>
              <a:buNone/>
              <a:defRPr/>
            </a:pPr>
            <a:r>
              <a:rPr lang="en-US" altLang="en-US" sz="2400" dirty="0" smtClean="0">
                <a:latin typeface="+mn-lt"/>
                <a:sym typeface="Symbol" pitchFamily="18" charset="2"/>
              </a:rPr>
              <a:t>                = (1/2)(.004)(950) </a:t>
            </a:r>
            <a:r>
              <a:rPr lang="en-US" altLang="en-US" sz="2400" baseline="30000" dirty="0" smtClean="0">
                <a:latin typeface="+mn-lt"/>
                <a:sym typeface="Symbol" pitchFamily="18" charset="2"/>
              </a:rPr>
              <a:t>2</a:t>
            </a:r>
            <a:r>
              <a:rPr lang="en-US" altLang="en-US" sz="2400" dirty="0" smtClean="0">
                <a:latin typeface="+mn-lt"/>
                <a:sym typeface="Symbol" pitchFamily="18" charset="2"/>
              </a:rPr>
              <a:t> </a:t>
            </a:r>
          </a:p>
          <a:p>
            <a:pPr eaLnBrk="1" hangingPunct="1">
              <a:spcBef>
                <a:spcPct val="20000"/>
              </a:spcBef>
              <a:buFont typeface="Symbol" pitchFamily="18" charset="2"/>
              <a:buNone/>
              <a:defRPr/>
            </a:pPr>
            <a:r>
              <a:rPr lang="en-US" altLang="en-US" sz="2400" dirty="0" smtClean="0">
                <a:latin typeface="+mn-lt"/>
                <a:sym typeface="Symbol" pitchFamily="18" charset="2"/>
              </a:rPr>
              <a:t>                = 1800 </a:t>
            </a:r>
            <a:r>
              <a:rPr lang="en-US" altLang="en-US" sz="2400" dirty="0" smtClean="0">
                <a:latin typeface="+mn-lt"/>
              </a:rPr>
              <a:t>J.</a:t>
            </a:r>
          </a:p>
        </p:txBody>
      </p:sp>
      <p:pic>
        <p:nvPicPr>
          <p:cNvPr id="419851" name="Picture 11" descr="bullet-apple collision"/>
          <p:cNvPicPr>
            <a:picLocks noChangeAspect="1" noChangeArrowheads="1"/>
          </p:cNvPicPr>
          <p:nvPr/>
        </p:nvPicPr>
        <p:blipFill>
          <a:blip r:embed="rId5"/>
          <a:srcRect/>
          <a:stretch>
            <a:fillRect/>
          </a:stretch>
        </p:blipFill>
        <p:spPr bwMode="auto">
          <a:xfrm>
            <a:off x="5276850" y="2933700"/>
            <a:ext cx="3546475" cy="3436938"/>
          </a:xfrm>
          <a:prstGeom prst="rect">
            <a:avLst/>
          </a:prstGeom>
          <a:ln>
            <a:noFill/>
          </a:ln>
          <a:effectLst>
            <a:outerShdw blurRad="292100" dist="139700" dir="2700000" algn="tl" rotWithShape="0">
              <a:srgbClr val="333333">
                <a:alpha val="65000"/>
              </a:srgbClr>
            </a:outerShdw>
          </a:effectLst>
          <a:extLst/>
        </p:spPr>
      </p:pic>
      <p:grpSp>
        <p:nvGrpSpPr>
          <p:cNvPr id="2" name="Group 9"/>
          <p:cNvGrpSpPr>
            <a:grpSpLocks/>
          </p:cNvGrpSpPr>
          <p:nvPr/>
        </p:nvGrpSpPr>
        <p:grpSpPr bwMode="auto">
          <a:xfrm>
            <a:off x="828675" y="1979613"/>
            <a:ext cx="7464425" cy="461962"/>
            <a:chOff x="828675" y="3808729"/>
            <a:chExt cx="7464426" cy="461665"/>
          </a:xfrm>
        </p:grpSpPr>
        <p:sp>
          <p:nvSpPr>
            <p:cNvPr id="11" name="Rectangle 5"/>
            <p:cNvSpPr>
              <a:spLocks noChangeArrowheads="1"/>
            </p:cNvSpPr>
            <p:nvPr/>
          </p:nvSpPr>
          <p:spPr bwMode="auto">
            <a:xfrm>
              <a:off x="965200" y="3818248"/>
              <a:ext cx="2368550" cy="320469"/>
            </a:xfrm>
            <a:prstGeom prst="rect">
              <a:avLst/>
            </a:prstGeom>
            <a:noFill/>
            <a:ln>
              <a:noFill/>
            </a:ln>
            <a:effectLst/>
            <a:extLst/>
          </p:spPr>
          <p:txBody>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lnSpc>
                  <a:spcPct val="90000"/>
                </a:lnSpc>
                <a:spcBef>
                  <a:spcPct val="20000"/>
                </a:spcBef>
                <a:defRPr/>
              </a:pPr>
              <a:r>
                <a:rPr lang="en-US" altLang="en-US" sz="2400" i="1" dirty="0" smtClean="0">
                  <a:latin typeface="+mn-lt"/>
                </a:rPr>
                <a:t>E</a:t>
              </a:r>
              <a:r>
                <a:rPr lang="en-US" altLang="en-US" sz="2400" baseline="-25000" dirty="0" smtClean="0">
                  <a:latin typeface="+mn-lt"/>
                </a:rPr>
                <a:t>K</a:t>
              </a:r>
              <a:r>
                <a:rPr lang="en-US" altLang="en-US" sz="2400" dirty="0" smtClean="0">
                  <a:latin typeface="+mn-lt"/>
                  <a:cs typeface="Courier New" pitchFamily="49" charset="0"/>
                </a:rPr>
                <a:t> = (1/2)</a:t>
              </a:r>
              <a:r>
                <a:rPr lang="en-US" altLang="en-US" sz="2400" i="1" dirty="0" smtClean="0">
                  <a:latin typeface="+mn-lt"/>
                  <a:cs typeface="Courier New" pitchFamily="49" charset="0"/>
                  <a:sym typeface="Symbol" pitchFamily="18" charset="2"/>
                </a:rPr>
                <a:t>mv </a:t>
              </a:r>
              <a:r>
                <a:rPr lang="en-US" altLang="en-US" sz="2400" baseline="30000" dirty="0" smtClean="0">
                  <a:latin typeface="+mn-lt"/>
                  <a:cs typeface="Courier New" pitchFamily="49" charset="0"/>
                  <a:sym typeface="Symbol" pitchFamily="18" charset="2"/>
                </a:rPr>
                <a:t>2</a:t>
              </a:r>
              <a:endParaRPr lang="en-US" altLang="en-US" sz="2400" i="1" dirty="0" smtClean="0">
                <a:latin typeface="+mn-lt"/>
                <a:cs typeface="Courier New" pitchFamily="49" charset="0"/>
                <a:sym typeface="Symbol" pitchFamily="18" charset="2"/>
              </a:endParaRPr>
            </a:p>
          </p:txBody>
        </p:sp>
        <p:sp>
          <p:nvSpPr>
            <p:cNvPr id="12" name="Text Box 6"/>
            <p:cNvSpPr txBox="1">
              <a:spLocks noChangeArrowheads="1"/>
            </p:cNvSpPr>
            <p:nvPr/>
          </p:nvSpPr>
          <p:spPr bwMode="auto">
            <a:xfrm>
              <a:off x="5867401" y="3808729"/>
              <a:ext cx="2425700" cy="461665"/>
            </a:xfrm>
            <a:prstGeom prst="rect">
              <a:avLst/>
            </a:prstGeom>
            <a:solidFill>
              <a:srgbClr val="FF0000"/>
            </a:solidFill>
            <a:ln>
              <a:noFill/>
            </a:ln>
            <a:effectLs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algn="ctr" eaLnBrk="1" hangingPunct="1">
                <a:spcBef>
                  <a:spcPct val="50000"/>
                </a:spcBef>
                <a:defRPr/>
              </a:pPr>
              <a:r>
                <a:rPr lang="en-US" altLang="en-US" sz="2400" dirty="0" smtClean="0">
                  <a:solidFill>
                    <a:schemeClr val="bg1"/>
                  </a:solidFill>
                  <a:latin typeface="+mn-lt"/>
                </a:rPr>
                <a:t>kinetic energy</a:t>
              </a:r>
            </a:p>
          </p:txBody>
        </p:sp>
        <p:sp>
          <p:nvSpPr>
            <p:cNvPr id="13" name="Rectangle 7"/>
            <p:cNvSpPr>
              <a:spLocks noChangeArrowheads="1"/>
            </p:cNvSpPr>
            <p:nvPr/>
          </p:nvSpPr>
          <p:spPr bwMode="auto">
            <a:xfrm>
              <a:off x="828675" y="3811902"/>
              <a:ext cx="7462839" cy="458492"/>
            </a:xfrm>
            <a:prstGeom prst="rect">
              <a:avLst/>
            </a:prstGeom>
            <a:noFill/>
            <a:ln w="12700">
              <a:solidFill>
                <a:schemeClr val="tx1"/>
              </a:solidFill>
              <a:miter lim="800000"/>
              <a:headEnd/>
              <a:tailEnd/>
            </a:ln>
            <a:effectLs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defRPr/>
              </a:pPr>
              <a:endParaRPr lang="en-US" altLang="en-US" sz="2400" smtClean="0">
                <a:latin typeface="+mn-lt"/>
              </a:endParaRPr>
            </a:p>
          </p:txBody>
        </p:sp>
      </p:gr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ntr" presetSubtype="4" fill="hold" nodeType="clickEffect">
                                  <p:stCondLst>
                                    <p:cond delay="0"/>
                                  </p:stCondLst>
                                  <p:childTnLst>
                                    <p:set>
                                      <p:cBhvr>
                                        <p:cTn id="13" dur="1" fill="hold">
                                          <p:stCondLst>
                                            <p:cond delay="0"/>
                                          </p:stCondLst>
                                        </p:cTn>
                                        <p:tgtEl>
                                          <p:spTgt spid="419850">
                                            <p:txEl>
                                              <p:pRg st="0" end="0"/>
                                            </p:txEl>
                                          </p:spTgt>
                                        </p:tgtEl>
                                        <p:attrNameLst>
                                          <p:attrName>style.visibility</p:attrName>
                                        </p:attrNameLst>
                                      </p:cBhvr>
                                      <p:to>
                                        <p:strVal val="visible"/>
                                      </p:to>
                                    </p:set>
                                    <p:anim calcmode="lin" valueType="num">
                                      <p:cBhvr additive="base">
                                        <p:cTn id="14" dur="500" fill="hold"/>
                                        <p:tgtEl>
                                          <p:spTgt spid="419850">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419850">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4" name="arrow.wav"/>
                                        </p:tgtEl>
                                      </p:cMediaNode>
                                    </p:audio>
                                  </p:subTnLst>
                                </p:cTn>
                              </p:par>
                              <p:par>
                                <p:cTn id="16" presetID="53" presetClass="entr" presetSubtype="0" fill="hold" nodeType="withEffect">
                                  <p:stCondLst>
                                    <p:cond delay="0"/>
                                  </p:stCondLst>
                                  <p:childTnLst>
                                    <p:set>
                                      <p:cBhvr>
                                        <p:cTn id="17" dur="1" fill="hold">
                                          <p:stCondLst>
                                            <p:cond delay="0"/>
                                          </p:stCondLst>
                                        </p:cTn>
                                        <p:tgtEl>
                                          <p:spTgt spid="419851"/>
                                        </p:tgtEl>
                                        <p:attrNameLst>
                                          <p:attrName>style.visibility</p:attrName>
                                        </p:attrNameLst>
                                      </p:cBhvr>
                                      <p:to>
                                        <p:strVal val="visible"/>
                                      </p:to>
                                    </p:set>
                                    <p:anim calcmode="lin" valueType="num">
                                      <p:cBhvr>
                                        <p:cTn id="18" dur="500" fill="hold"/>
                                        <p:tgtEl>
                                          <p:spTgt spid="419851"/>
                                        </p:tgtEl>
                                        <p:attrNameLst>
                                          <p:attrName>ppt_w</p:attrName>
                                        </p:attrNameLst>
                                      </p:cBhvr>
                                      <p:tavLst>
                                        <p:tav tm="0">
                                          <p:val>
                                            <p:fltVal val="0"/>
                                          </p:val>
                                        </p:tav>
                                        <p:tav tm="100000">
                                          <p:val>
                                            <p:strVal val="#ppt_w"/>
                                          </p:val>
                                        </p:tav>
                                      </p:tavLst>
                                    </p:anim>
                                    <p:anim calcmode="lin" valueType="num">
                                      <p:cBhvr>
                                        <p:cTn id="19" dur="500" fill="hold"/>
                                        <p:tgtEl>
                                          <p:spTgt spid="419851"/>
                                        </p:tgtEl>
                                        <p:attrNameLst>
                                          <p:attrName>ppt_h</p:attrName>
                                        </p:attrNameLst>
                                      </p:cBhvr>
                                      <p:tavLst>
                                        <p:tav tm="0">
                                          <p:val>
                                            <p:fltVal val="0"/>
                                          </p:val>
                                        </p:tav>
                                        <p:tav tm="100000">
                                          <p:val>
                                            <p:strVal val="#ppt_h"/>
                                          </p:val>
                                        </p:tav>
                                      </p:tavLst>
                                    </p:anim>
                                    <p:animEffect transition="in" filter="fade">
                                      <p:cBhvr>
                                        <p:cTn id="20" dur="500"/>
                                        <p:tgtEl>
                                          <p:spTgt spid="419851"/>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419850">
                                            <p:txEl>
                                              <p:pRg st="1" end="1"/>
                                            </p:txEl>
                                          </p:spTgt>
                                        </p:tgtEl>
                                        <p:attrNameLst>
                                          <p:attrName>style.visibility</p:attrName>
                                        </p:attrNameLst>
                                      </p:cBhvr>
                                      <p:to>
                                        <p:strVal val="visible"/>
                                      </p:to>
                                    </p:set>
                                    <p:anim calcmode="lin" valueType="num">
                                      <p:cBhvr additive="base">
                                        <p:cTn id="25" dur="500" fill="hold"/>
                                        <p:tgtEl>
                                          <p:spTgt spid="419850">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19850">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419850">
                                            <p:txEl>
                                              <p:pRg st="2" end="2"/>
                                            </p:txEl>
                                          </p:spTgt>
                                        </p:tgtEl>
                                        <p:attrNameLst>
                                          <p:attrName>style.visibility</p:attrName>
                                        </p:attrNameLst>
                                      </p:cBhvr>
                                      <p:to>
                                        <p:strVal val="visible"/>
                                      </p:to>
                                    </p:set>
                                    <p:anim calcmode="lin" valueType="num">
                                      <p:cBhvr additive="base">
                                        <p:cTn id="31" dur="500" fill="hold"/>
                                        <p:tgtEl>
                                          <p:spTgt spid="419850">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19850">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419850">
                                            <p:txEl>
                                              <p:pRg st="3" end="3"/>
                                            </p:txEl>
                                          </p:spTgt>
                                        </p:tgtEl>
                                        <p:attrNameLst>
                                          <p:attrName>style.visibility</p:attrName>
                                        </p:attrNameLst>
                                      </p:cBhvr>
                                      <p:to>
                                        <p:strVal val="visible"/>
                                      </p:to>
                                    </p:set>
                                    <p:anim calcmode="lin" valueType="num">
                                      <p:cBhvr additive="base">
                                        <p:cTn id="37" dur="500" fill="hold"/>
                                        <p:tgtEl>
                                          <p:spTgt spid="419850">
                                            <p:txEl>
                                              <p:pRg st="3" end="3"/>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19850">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419850">
                                            <p:txEl>
                                              <p:pRg st="4" end="4"/>
                                            </p:txEl>
                                          </p:spTgt>
                                        </p:tgtEl>
                                        <p:attrNameLst>
                                          <p:attrName>style.visibility</p:attrName>
                                        </p:attrNameLst>
                                      </p:cBhvr>
                                      <p:to>
                                        <p:strVal val="visible"/>
                                      </p:to>
                                    </p:set>
                                    <p:anim calcmode="lin" valueType="num">
                                      <p:cBhvr additive="base">
                                        <p:cTn id="43" dur="500" fill="hold"/>
                                        <p:tgtEl>
                                          <p:spTgt spid="419850">
                                            <p:txEl>
                                              <p:pRg st="4" end="4"/>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19850">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4" name="arrow.wav"/>
                                        </p:tgtEl>
                                      </p:cMediaNode>
                                    </p:audio>
                                  </p:sub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nodeType="clickEffect">
                                  <p:stCondLst>
                                    <p:cond delay="0"/>
                                  </p:stCondLst>
                                  <p:childTnLst>
                                    <p:set>
                                      <p:cBhvr>
                                        <p:cTn id="48" dur="1" fill="hold">
                                          <p:stCondLst>
                                            <p:cond delay="0"/>
                                          </p:stCondLst>
                                        </p:cTn>
                                        <p:tgtEl>
                                          <p:spTgt spid="419850">
                                            <p:txEl>
                                              <p:pRg st="5" end="5"/>
                                            </p:txEl>
                                          </p:spTgt>
                                        </p:tgtEl>
                                        <p:attrNameLst>
                                          <p:attrName>style.visibility</p:attrName>
                                        </p:attrNameLst>
                                      </p:cBhvr>
                                      <p:to>
                                        <p:strVal val="visible"/>
                                      </p:to>
                                    </p:set>
                                    <p:anim calcmode="lin" valueType="num">
                                      <p:cBhvr additive="base">
                                        <p:cTn id="49" dur="500" fill="hold"/>
                                        <p:tgtEl>
                                          <p:spTgt spid="419850">
                                            <p:txEl>
                                              <p:pRg st="5" end="5"/>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419850">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ChangeArrowheads="1"/>
          </p:cNvSpPr>
          <p:nvPr/>
        </p:nvSpPr>
        <p:spPr bwMode="auto">
          <a:xfrm>
            <a:off x="685800" y="1549400"/>
            <a:ext cx="7772400" cy="949325"/>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n-US" altLang="en-US" sz="2400" i="1">
                <a:solidFill>
                  <a:srgbClr val="333399"/>
                </a:solidFill>
              </a:rPr>
              <a:t>Kinetic energy</a:t>
            </a:r>
            <a:endParaRPr lang="en-US" altLang="en-US" sz="2000">
              <a:latin typeface="Courier New" pitchFamily="49" charset="0"/>
              <a:sym typeface="Symbol" pitchFamily="18" charset="2"/>
            </a:endParaRPr>
          </a:p>
        </p:txBody>
      </p:sp>
      <p:grpSp>
        <p:nvGrpSpPr>
          <p:cNvPr id="26627" name="Group 11"/>
          <p:cNvGrpSpPr>
            <a:grpSpLocks/>
          </p:cNvGrpSpPr>
          <p:nvPr/>
        </p:nvGrpSpPr>
        <p:grpSpPr bwMode="auto">
          <a:xfrm>
            <a:off x="828675" y="1979613"/>
            <a:ext cx="7464425" cy="461962"/>
            <a:chOff x="828675" y="3808729"/>
            <a:chExt cx="7464426" cy="461665"/>
          </a:xfrm>
        </p:grpSpPr>
        <p:sp>
          <p:nvSpPr>
            <p:cNvPr id="13" name="Rectangle 5"/>
            <p:cNvSpPr>
              <a:spLocks noChangeArrowheads="1"/>
            </p:cNvSpPr>
            <p:nvPr/>
          </p:nvSpPr>
          <p:spPr bwMode="auto">
            <a:xfrm>
              <a:off x="965200" y="3818248"/>
              <a:ext cx="2368550" cy="320469"/>
            </a:xfrm>
            <a:prstGeom prst="rect">
              <a:avLst/>
            </a:prstGeom>
            <a:noFill/>
            <a:ln>
              <a:noFill/>
            </a:ln>
            <a:effectLst/>
            <a:extLst/>
          </p:spPr>
          <p:txBody>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lnSpc>
                  <a:spcPct val="90000"/>
                </a:lnSpc>
                <a:spcBef>
                  <a:spcPct val="20000"/>
                </a:spcBef>
                <a:defRPr/>
              </a:pPr>
              <a:r>
                <a:rPr lang="en-US" altLang="en-US" sz="2400" i="1" dirty="0" smtClean="0">
                  <a:latin typeface="+mn-lt"/>
                </a:rPr>
                <a:t>E</a:t>
              </a:r>
              <a:r>
                <a:rPr lang="en-US" altLang="en-US" sz="2400" baseline="-25000" dirty="0" smtClean="0">
                  <a:latin typeface="+mn-lt"/>
                </a:rPr>
                <a:t>K</a:t>
              </a:r>
              <a:r>
                <a:rPr lang="en-US" altLang="en-US" sz="2400" dirty="0" smtClean="0">
                  <a:latin typeface="+mn-lt"/>
                  <a:cs typeface="Courier New" pitchFamily="49" charset="0"/>
                </a:rPr>
                <a:t> = (1/2)</a:t>
              </a:r>
              <a:r>
                <a:rPr lang="en-US" altLang="en-US" sz="2400" i="1" dirty="0" smtClean="0">
                  <a:latin typeface="+mn-lt"/>
                  <a:cs typeface="Courier New" pitchFamily="49" charset="0"/>
                  <a:sym typeface="Symbol" pitchFamily="18" charset="2"/>
                </a:rPr>
                <a:t>mv </a:t>
              </a:r>
              <a:r>
                <a:rPr lang="en-US" altLang="en-US" sz="2400" baseline="30000" dirty="0" smtClean="0">
                  <a:latin typeface="+mn-lt"/>
                  <a:cs typeface="Courier New" pitchFamily="49" charset="0"/>
                  <a:sym typeface="Symbol" pitchFamily="18" charset="2"/>
                </a:rPr>
                <a:t>2</a:t>
              </a:r>
              <a:endParaRPr lang="en-US" altLang="en-US" sz="2400" i="1" dirty="0" smtClean="0">
                <a:latin typeface="+mn-lt"/>
                <a:cs typeface="Courier New" pitchFamily="49" charset="0"/>
                <a:sym typeface="Symbol" pitchFamily="18" charset="2"/>
              </a:endParaRPr>
            </a:p>
          </p:txBody>
        </p:sp>
        <p:sp>
          <p:nvSpPr>
            <p:cNvPr id="14" name="Text Box 6"/>
            <p:cNvSpPr txBox="1">
              <a:spLocks noChangeArrowheads="1"/>
            </p:cNvSpPr>
            <p:nvPr/>
          </p:nvSpPr>
          <p:spPr bwMode="auto">
            <a:xfrm>
              <a:off x="5867401" y="3808729"/>
              <a:ext cx="2425700" cy="461665"/>
            </a:xfrm>
            <a:prstGeom prst="rect">
              <a:avLst/>
            </a:prstGeom>
            <a:solidFill>
              <a:srgbClr val="FF0000"/>
            </a:solidFill>
            <a:ln>
              <a:noFill/>
            </a:ln>
            <a:effectLs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algn="ctr" eaLnBrk="1" hangingPunct="1">
                <a:spcBef>
                  <a:spcPct val="50000"/>
                </a:spcBef>
                <a:defRPr/>
              </a:pPr>
              <a:r>
                <a:rPr lang="en-US" altLang="en-US" sz="2400" dirty="0" smtClean="0">
                  <a:solidFill>
                    <a:schemeClr val="bg1"/>
                  </a:solidFill>
                  <a:latin typeface="+mn-lt"/>
                </a:rPr>
                <a:t>kinetic energy</a:t>
              </a:r>
            </a:p>
          </p:txBody>
        </p:sp>
        <p:sp>
          <p:nvSpPr>
            <p:cNvPr id="15" name="Rectangle 7"/>
            <p:cNvSpPr>
              <a:spLocks noChangeArrowheads="1"/>
            </p:cNvSpPr>
            <p:nvPr/>
          </p:nvSpPr>
          <p:spPr bwMode="auto">
            <a:xfrm>
              <a:off x="828675" y="3811902"/>
              <a:ext cx="7462839" cy="458492"/>
            </a:xfrm>
            <a:prstGeom prst="rect">
              <a:avLst/>
            </a:prstGeom>
            <a:noFill/>
            <a:ln w="12700">
              <a:solidFill>
                <a:schemeClr val="tx1"/>
              </a:solidFill>
              <a:miter lim="800000"/>
              <a:headEnd/>
              <a:tailEnd/>
            </a:ln>
            <a:effectLs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defRPr/>
              </a:pPr>
              <a:endParaRPr lang="en-US" altLang="en-US" sz="2400" smtClean="0">
                <a:latin typeface="+mn-lt"/>
              </a:endParaRPr>
            </a:p>
          </p:txBody>
        </p:sp>
      </p:grpSp>
      <p:sp>
        <p:nvSpPr>
          <p:cNvPr id="26628" name="Rectangle 3"/>
          <p:cNvSpPr>
            <a:spLocks noGrp="1" noChangeArrowheads="1"/>
          </p:cNvSpPr>
          <p:nvPr>
            <p:ph type="ctrTitle"/>
          </p:nvPr>
        </p:nvSpPr>
        <p:spPr>
          <a:xfrm>
            <a:off x="685800" y="533400"/>
            <a:ext cx="7772400" cy="896938"/>
          </a:xfrm>
          <a:noFill/>
        </p:spPr>
        <p:txBody>
          <a:bodyPr/>
          <a:lstStyle/>
          <a:p>
            <a:pPr algn="l" eaLnBrk="1" hangingPunct="1"/>
            <a:r>
              <a:rPr lang="en-US" altLang="en-US" sz="2800" b="1" smtClean="0">
                <a:solidFill>
                  <a:srgbClr val="000000"/>
                </a:solidFill>
              </a:rPr>
              <a:t>Topic 2: Mechanics</a:t>
            </a:r>
            <a:br>
              <a:rPr lang="en-US" altLang="en-US" sz="2800" b="1" smtClean="0">
                <a:solidFill>
                  <a:srgbClr val="000000"/>
                </a:solidFill>
              </a:rPr>
            </a:br>
            <a:r>
              <a:rPr lang="en-US" altLang="en-US" sz="2800" smtClean="0">
                <a:solidFill>
                  <a:srgbClr val="000000"/>
                </a:solidFill>
              </a:rPr>
              <a:t>2.3 – Work, energy, and power</a:t>
            </a:r>
            <a:endParaRPr lang="en-US" altLang="en-US" sz="2400" smtClean="0">
              <a:solidFill>
                <a:schemeClr val="tx1"/>
              </a:solidFill>
              <a:latin typeface="Courier New" pitchFamily="49" charset="0"/>
            </a:endParaRPr>
          </a:p>
        </p:txBody>
      </p:sp>
      <p:sp>
        <p:nvSpPr>
          <p:cNvPr id="421896" name="Rectangle 8"/>
          <p:cNvSpPr>
            <a:spLocks noChangeArrowheads="1"/>
          </p:cNvSpPr>
          <p:nvPr/>
        </p:nvSpPr>
        <p:spPr bwMode="auto">
          <a:xfrm>
            <a:off x="698500" y="2493963"/>
            <a:ext cx="4610100" cy="3630612"/>
          </a:xfrm>
          <a:prstGeom prst="rect">
            <a:avLst/>
          </a:prstGeom>
          <a:solidFill>
            <a:srgbClr val="FFFFCC"/>
          </a:solidFill>
          <a:ln>
            <a:noFill/>
          </a:ln>
          <a:effectLst/>
          <a:extLst/>
        </p:spPr>
        <p:txBody>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spcBef>
                <a:spcPct val="20000"/>
              </a:spcBef>
              <a:defRPr/>
            </a:pPr>
            <a:r>
              <a:rPr lang="en-US" altLang="en-US" sz="2400" dirty="0" smtClean="0">
                <a:latin typeface="+mn-lt"/>
                <a:sym typeface="Symbol" pitchFamily="18" charset="2"/>
              </a:rPr>
              <a:t>EXAMPLE: What is the kinetic energy of a 220-pound NATO soldier running at 6 m/s?</a:t>
            </a:r>
            <a:endParaRPr lang="en-US" altLang="en-US" sz="2400" dirty="0" smtClean="0">
              <a:latin typeface="+mn-lt"/>
            </a:endParaRPr>
          </a:p>
          <a:p>
            <a:pPr eaLnBrk="1" hangingPunct="1">
              <a:spcBef>
                <a:spcPct val="20000"/>
              </a:spcBef>
              <a:defRPr/>
            </a:pPr>
            <a:r>
              <a:rPr lang="en-US" altLang="en-US" sz="2400" dirty="0" smtClean="0">
                <a:latin typeface="+mn-lt"/>
              </a:rPr>
              <a:t>SOLUTION: 			</a:t>
            </a:r>
          </a:p>
          <a:p>
            <a:pPr eaLnBrk="1" hangingPunct="1">
              <a:spcBef>
                <a:spcPct val="20000"/>
              </a:spcBef>
              <a:buFont typeface="Symbol" pitchFamily="18" charset="2"/>
              <a:buChar char="·"/>
              <a:defRPr/>
            </a:pPr>
            <a:r>
              <a:rPr lang="en-US" altLang="en-US" sz="2400" dirty="0" smtClean="0">
                <a:latin typeface="+mn-lt"/>
                <a:sym typeface="Symbol" pitchFamily="18" charset="2"/>
              </a:rPr>
              <a:t>First convert pounds to kg: </a:t>
            </a:r>
          </a:p>
          <a:p>
            <a:pPr eaLnBrk="1" hangingPunct="1">
              <a:spcBef>
                <a:spcPct val="20000"/>
              </a:spcBef>
              <a:buFont typeface="Symbol" pitchFamily="18" charset="2"/>
              <a:buChar char="·"/>
              <a:defRPr/>
            </a:pPr>
            <a:r>
              <a:rPr lang="en-US" altLang="en-US" sz="2400" dirty="0" smtClean="0">
                <a:latin typeface="+mn-lt"/>
                <a:sym typeface="Symbol" pitchFamily="18" charset="2"/>
              </a:rPr>
              <a:t>(220 </a:t>
            </a:r>
            <a:r>
              <a:rPr lang="en-US" altLang="en-US" sz="2400" dirty="0" err="1" smtClean="0">
                <a:latin typeface="+mn-lt"/>
                <a:sym typeface="Symbol" pitchFamily="18" charset="2"/>
              </a:rPr>
              <a:t>lb</a:t>
            </a:r>
            <a:r>
              <a:rPr lang="en-US" altLang="en-US" sz="2400" dirty="0" smtClean="0">
                <a:latin typeface="+mn-lt"/>
                <a:sym typeface="Symbol" pitchFamily="18" charset="2"/>
              </a:rPr>
              <a:t>)(1 kg / 2.2 </a:t>
            </a:r>
            <a:r>
              <a:rPr lang="en-US" altLang="en-US" sz="2400" dirty="0" err="1" smtClean="0">
                <a:latin typeface="+mn-lt"/>
                <a:sym typeface="Symbol" pitchFamily="18" charset="2"/>
              </a:rPr>
              <a:t>lb</a:t>
            </a:r>
            <a:r>
              <a:rPr lang="en-US" altLang="en-US" sz="2400" dirty="0" smtClean="0">
                <a:latin typeface="+mn-lt"/>
                <a:sym typeface="Symbol" pitchFamily="18" charset="2"/>
              </a:rPr>
              <a:t>) = 100 kg. </a:t>
            </a:r>
          </a:p>
          <a:p>
            <a:pPr eaLnBrk="1" hangingPunct="1">
              <a:spcBef>
                <a:spcPct val="20000"/>
              </a:spcBef>
              <a:buFont typeface="Symbol" pitchFamily="18" charset="2"/>
              <a:buChar char="·"/>
              <a:defRPr/>
            </a:pPr>
            <a:r>
              <a:rPr lang="en-US" altLang="en-US" sz="2400" dirty="0" smtClean="0">
                <a:latin typeface="+mn-lt"/>
                <a:sym typeface="Symbol" pitchFamily="18" charset="2"/>
              </a:rPr>
              <a:t>Then </a:t>
            </a:r>
            <a:r>
              <a:rPr lang="en-US" altLang="en-US" sz="2400" i="1" dirty="0" smtClean="0">
                <a:latin typeface="+mn-lt"/>
                <a:sym typeface="Symbol" pitchFamily="18" charset="2"/>
              </a:rPr>
              <a:t>E</a:t>
            </a:r>
            <a:r>
              <a:rPr lang="en-US" altLang="en-US" sz="2400" baseline="-25000" dirty="0" smtClean="0">
                <a:latin typeface="+mn-lt"/>
                <a:sym typeface="Symbol" pitchFamily="18" charset="2"/>
              </a:rPr>
              <a:t>K</a:t>
            </a:r>
            <a:r>
              <a:rPr lang="en-US" altLang="en-US" sz="2400" dirty="0" smtClean="0">
                <a:latin typeface="+mn-lt"/>
                <a:sym typeface="Symbol" pitchFamily="18" charset="2"/>
              </a:rPr>
              <a:t> = (1/2)</a:t>
            </a:r>
            <a:r>
              <a:rPr lang="en-US" altLang="en-US" sz="2400" i="1" dirty="0" smtClean="0">
                <a:latin typeface="+mn-lt"/>
                <a:sym typeface="Symbol" pitchFamily="18" charset="2"/>
              </a:rPr>
              <a:t>mv </a:t>
            </a:r>
            <a:r>
              <a:rPr lang="en-US" altLang="en-US" sz="2400" baseline="30000" dirty="0" smtClean="0">
                <a:latin typeface="+mn-lt"/>
                <a:sym typeface="Symbol" pitchFamily="18" charset="2"/>
              </a:rPr>
              <a:t>2</a:t>
            </a:r>
            <a:r>
              <a:rPr lang="en-US" altLang="en-US" sz="2400" dirty="0" smtClean="0">
                <a:latin typeface="+mn-lt"/>
                <a:sym typeface="Symbol" pitchFamily="18" charset="2"/>
              </a:rPr>
              <a:t> </a:t>
            </a:r>
          </a:p>
          <a:p>
            <a:pPr eaLnBrk="1" hangingPunct="1">
              <a:spcBef>
                <a:spcPct val="20000"/>
              </a:spcBef>
              <a:buFont typeface="Symbol" pitchFamily="18" charset="2"/>
              <a:buNone/>
              <a:defRPr/>
            </a:pPr>
            <a:r>
              <a:rPr lang="en-US" altLang="en-US" sz="2400" dirty="0" smtClean="0">
                <a:latin typeface="+mn-lt"/>
                <a:sym typeface="Symbol" pitchFamily="18" charset="2"/>
              </a:rPr>
              <a:t>        = (1/2)(100)(6) </a:t>
            </a:r>
            <a:r>
              <a:rPr lang="en-US" altLang="en-US" sz="2400" baseline="30000" dirty="0" smtClean="0">
                <a:latin typeface="+mn-lt"/>
                <a:sym typeface="Symbol" pitchFamily="18" charset="2"/>
              </a:rPr>
              <a:t>2</a:t>
            </a:r>
            <a:r>
              <a:rPr lang="en-US" altLang="en-US" sz="2400" dirty="0" smtClean="0">
                <a:latin typeface="+mn-lt"/>
                <a:sym typeface="Symbol" pitchFamily="18" charset="2"/>
              </a:rPr>
              <a:t>  = 1800 </a:t>
            </a:r>
            <a:r>
              <a:rPr lang="en-US" altLang="en-US" sz="2400" dirty="0" smtClean="0">
                <a:latin typeface="+mn-lt"/>
              </a:rPr>
              <a:t>J.</a:t>
            </a:r>
          </a:p>
        </p:txBody>
      </p:sp>
      <p:sp>
        <p:nvSpPr>
          <p:cNvPr id="421899" name="Rectangle 11"/>
          <p:cNvSpPr>
            <a:spLocks noChangeArrowheads="1"/>
          </p:cNvSpPr>
          <p:nvPr/>
        </p:nvSpPr>
        <p:spPr bwMode="auto">
          <a:xfrm>
            <a:off x="684213" y="5961063"/>
            <a:ext cx="7758112" cy="896937"/>
          </a:xfrm>
          <a:prstGeom prst="rect">
            <a:avLst/>
          </a:prstGeom>
          <a:solidFill>
            <a:srgbClr val="FFCCCC"/>
          </a:solidFill>
          <a:ln>
            <a:noFill/>
          </a:ln>
          <a:effectLst/>
          <a:extLst/>
        </p:spPr>
        <p:txBody>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spcBef>
                <a:spcPct val="20000"/>
              </a:spcBef>
              <a:defRPr/>
            </a:pPr>
            <a:r>
              <a:rPr lang="en-US" altLang="en-US" sz="2400" b="1" i="1" dirty="0" smtClean="0">
                <a:latin typeface="+mn-lt"/>
              </a:rPr>
              <a:t>FYI</a:t>
            </a:r>
          </a:p>
          <a:p>
            <a:pPr eaLnBrk="1" hangingPunct="1">
              <a:spcBef>
                <a:spcPct val="20000"/>
              </a:spcBef>
              <a:defRPr/>
            </a:pPr>
            <a:r>
              <a:rPr lang="en-US" altLang="en-US" sz="2400" b="1" dirty="0" smtClean="0">
                <a:latin typeface="+mn-lt"/>
                <a:sym typeface="Symbol" pitchFamily="18" charset="2"/>
              </a:rPr>
              <a:t></a:t>
            </a:r>
            <a:r>
              <a:rPr lang="en-US" altLang="en-US" sz="2400" dirty="0" smtClean="0">
                <a:latin typeface="+mn-lt"/>
              </a:rPr>
              <a:t>Small and large objects can have the same </a:t>
            </a:r>
            <a:r>
              <a:rPr lang="en-US" altLang="en-US" sz="2400" i="1" dirty="0" smtClean="0">
                <a:latin typeface="+mn-lt"/>
              </a:rPr>
              <a:t>E</a:t>
            </a:r>
            <a:r>
              <a:rPr lang="en-US" altLang="en-US" sz="2400" baseline="-25000" dirty="0" smtClean="0">
                <a:latin typeface="+mn-lt"/>
              </a:rPr>
              <a:t>K</a:t>
            </a:r>
            <a:r>
              <a:rPr lang="en-US" altLang="en-US" sz="2400" dirty="0" smtClean="0">
                <a:latin typeface="+mn-lt"/>
              </a:rPr>
              <a:t>!</a:t>
            </a:r>
          </a:p>
        </p:txBody>
      </p:sp>
      <p:pic>
        <p:nvPicPr>
          <p:cNvPr id="421898" name="Picture 10" descr="Nato soldier running"/>
          <p:cNvPicPr>
            <a:picLocks noChangeAspect="1" noChangeArrowheads="1"/>
          </p:cNvPicPr>
          <p:nvPr/>
        </p:nvPicPr>
        <p:blipFill>
          <a:blip r:embed="rId5"/>
          <a:srcRect l="24820" t="10333" r="13191" b="2876"/>
          <a:stretch>
            <a:fillRect/>
          </a:stretch>
        </p:blipFill>
        <p:spPr bwMode="auto">
          <a:xfrm>
            <a:off x="5197475" y="2554288"/>
            <a:ext cx="3521075" cy="3336925"/>
          </a:xfrm>
          <a:prstGeom prst="rect">
            <a:avLst/>
          </a:prstGeom>
          <a:ln>
            <a:noFill/>
          </a:ln>
          <a:effectLst>
            <a:outerShdw blurRad="292100" dist="139700" dir="2700000" algn="tl" rotWithShape="0">
              <a:srgbClr val="333333">
                <a:alpha val="65000"/>
              </a:srgbClr>
            </a:outerShdw>
          </a:effectLst>
          <a:extLst/>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21896">
                                            <p:txEl>
                                              <p:pRg st="0" end="0"/>
                                            </p:txEl>
                                          </p:spTgt>
                                        </p:tgtEl>
                                        <p:attrNameLst>
                                          <p:attrName>style.visibility</p:attrName>
                                        </p:attrNameLst>
                                      </p:cBhvr>
                                      <p:to>
                                        <p:strVal val="visible"/>
                                      </p:to>
                                    </p:set>
                                    <p:anim calcmode="lin" valueType="num">
                                      <p:cBhvr additive="base">
                                        <p:cTn id="7" dur="500" fill="hold"/>
                                        <p:tgtEl>
                                          <p:spTgt spid="42189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2189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par>
                                <p:cTn id="9" presetID="53" presetClass="entr" presetSubtype="0" fill="hold" nodeType="withEffect">
                                  <p:stCondLst>
                                    <p:cond delay="0"/>
                                  </p:stCondLst>
                                  <p:childTnLst>
                                    <p:set>
                                      <p:cBhvr>
                                        <p:cTn id="10" dur="1" fill="hold">
                                          <p:stCondLst>
                                            <p:cond delay="0"/>
                                          </p:stCondLst>
                                        </p:cTn>
                                        <p:tgtEl>
                                          <p:spTgt spid="421898"/>
                                        </p:tgtEl>
                                        <p:attrNameLst>
                                          <p:attrName>style.visibility</p:attrName>
                                        </p:attrNameLst>
                                      </p:cBhvr>
                                      <p:to>
                                        <p:strVal val="visible"/>
                                      </p:to>
                                    </p:set>
                                    <p:anim calcmode="lin" valueType="num">
                                      <p:cBhvr>
                                        <p:cTn id="11" dur="500" fill="hold"/>
                                        <p:tgtEl>
                                          <p:spTgt spid="421898"/>
                                        </p:tgtEl>
                                        <p:attrNameLst>
                                          <p:attrName>ppt_w</p:attrName>
                                        </p:attrNameLst>
                                      </p:cBhvr>
                                      <p:tavLst>
                                        <p:tav tm="0">
                                          <p:val>
                                            <p:fltVal val="0"/>
                                          </p:val>
                                        </p:tav>
                                        <p:tav tm="100000">
                                          <p:val>
                                            <p:strVal val="#ppt_w"/>
                                          </p:val>
                                        </p:tav>
                                      </p:tavLst>
                                    </p:anim>
                                    <p:anim calcmode="lin" valueType="num">
                                      <p:cBhvr>
                                        <p:cTn id="12" dur="500" fill="hold"/>
                                        <p:tgtEl>
                                          <p:spTgt spid="421898"/>
                                        </p:tgtEl>
                                        <p:attrNameLst>
                                          <p:attrName>ppt_h</p:attrName>
                                        </p:attrNameLst>
                                      </p:cBhvr>
                                      <p:tavLst>
                                        <p:tav tm="0">
                                          <p:val>
                                            <p:fltVal val="0"/>
                                          </p:val>
                                        </p:tav>
                                        <p:tav tm="100000">
                                          <p:val>
                                            <p:strVal val="#ppt_h"/>
                                          </p:val>
                                        </p:tav>
                                      </p:tavLst>
                                    </p:anim>
                                    <p:animEffect transition="in" filter="fade">
                                      <p:cBhvr>
                                        <p:cTn id="13" dur="500"/>
                                        <p:tgtEl>
                                          <p:spTgt spid="421898"/>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nodeType="clickEffect">
                                  <p:stCondLst>
                                    <p:cond delay="0"/>
                                  </p:stCondLst>
                                  <p:childTnLst>
                                    <p:set>
                                      <p:cBhvr>
                                        <p:cTn id="17" dur="1" fill="hold">
                                          <p:stCondLst>
                                            <p:cond delay="0"/>
                                          </p:stCondLst>
                                        </p:cTn>
                                        <p:tgtEl>
                                          <p:spTgt spid="421896">
                                            <p:txEl>
                                              <p:pRg st="1" end="1"/>
                                            </p:txEl>
                                          </p:spTgt>
                                        </p:tgtEl>
                                        <p:attrNameLst>
                                          <p:attrName>style.visibility</p:attrName>
                                        </p:attrNameLst>
                                      </p:cBhvr>
                                      <p:to>
                                        <p:strVal val="visible"/>
                                      </p:to>
                                    </p:set>
                                    <p:anim calcmode="lin" valueType="num">
                                      <p:cBhvr additive="base">
                                        <p:cTn id="18" dur="500" fill="hold"/>
                                        <p:tgtEl>
                                          <p:spTgt spid="421896">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42189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4" name="arrow.wav"/>
                                        </p:tgtEl>
                                      </p:cMediaNode>
                                    </p:audio>
                                  </p:sub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nodeType="clickEffect">
                                  <p:stCondLst>
                                    <p:cond delay="0"/>
                                  </p:stCondLst>
                                  <p:childTnLst>
                                    <p:set>
                                      <p:cBhvr>
                                        <p:cTn id="23" dur="1" fill="hold">
                                          <p:stCondLst>
                                            <p:cond delay="0"/>
                                          </p:stCondLst>
                                        </p:cTn>
                                        <p:tgtEl>
                                          <p:spTgt spid="421896">
                                            <p:txEl>
                                              <p:pRg st="2" end="2"/>
                                            </p:txEl>
                                          </p:spTgt>
                                        </p:tgtEl>
                                        <p:attrNameLst>
                                          <p:attrName>style.visibility</p:attrName>
                                        </p:attrNameLst>
                                      </p:cBhvr>
                                      <p:to>
                                        <p:strVal val="visible"/>
                                      </p:to>
                                    </p:set>
                                    <p:anim calcmode="lin" valueType="num">
                                      <p:cBhvr additive="base">
                                        <p:cTn id="24" dur="500" fill="hold"/>
                                        <p:tgtEl>
                                          <p:spTgt spid="421896">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421896">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2"/>
                                            </p:cond>
                                          </p:stCondLst>
                                          <p:endCondLst>
                                            <p:cond evt="onStopAudio" delay="0">
                                              <p:tgtEl>
                                                <p:sldTgt/>
                                              </p:tgtEl>
                                            </p:cond>
                                          </p:endCondLst>
                                        </p:cTn>
                                        <p:tgtEl>
                                          <p:sndTgt r:embed="rId4" name="arrow.wav"/>
                                        </p:tgtEl>
                                      </p:cMediaNode>
                                    </p:audio>
                                  </p:sub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4" fill="hold" nodeType="clickEffect">
                                  <p:stCondLst>
                                    <p:cond delay="0"/>
                                  </p:stCondLst>
                                  <p:childTnLst>
                                    <p:set>
                                      <p:cBhvr>
                                        <p:cTn id="29" dur="1" fill="hold">
                                          <p:stCondLst>
                                            <p:cond delay="0"/>
                                          </p:stCondLst>
                                        </p:cTn>
                                        <p:tgtEl>
                                          <p:spTgt spid="421896">
                                            <p:txEl>
                                              <p:pRg st="3" end="3"/>
                                            </p:txEl>
                                          </p:spTgt>
                                        </p:tgtEl>
                                        <p:attrNameLst>
                                          <p:attrName>style.visibility</p:attrName>
                                        </p:attrNameLst>
                                      </p:cBhvr>
                                      <p:to>
                                        <p:strVal val="visible"/>
                                      </p:to>
                                    </p:set>
                                    <p:anim calcmode="lin" valueType="num">
                                      <p:cBhvr additive="base">
                                        <p:cTn id="30" dur="500" fill="hold"/>
                                        <p:tgtEl>
                                          <p:spTgt spid="421896">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421896">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8"/>
                                            </p:cond>
                                          </p:stCondLst>
                                          <p:endCondLst>
                                            <p:cond evt="onStopAudio" delay="0">
                                              <p:tgtEl>
                                                <p:sldTgt/>
                                              </p:tgtEl>
                                            </p:cond>
                                          </p:endCondLst>
                                        </p:cTn>
                                        <p:tgtEl>
                                          <p:sndTgt r:embed="rId4" name="arrow.wav"/>
                                        </p:tgtEl>
                                      </p:cMediaNode>
                                    </p:audio>
                                  </p:sub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4" fill="hold" nodeType="clickEffect">
                                  <p:stCondLst>
                                    <p:cond delay="0"/>
                                  </p:stCondLst>
                                  <p:childTnLst>
                                    <p:set>
                                      <p:cBhvr>
                                        <p:cTn id="35" dur="1" fill="hold">
                                          <p:stCondLst>
                                            <p:cond delay="0"/>
                                          </p:stCondLst>
                                        </p:cTn>
                                        <p:tgtEl>
                                          <p:spTgt spid="421896">
                                            <p:txEl>
                                              <p:pRg st="4" end="4"/>
                                            </p:txEl>
                                          </p:spTgt>
                                        </p:tgtEl>
                                        <p:attrNameLst>
                                          <p:attrName>style.visibility</p:attrName>
                                        </p:attrNameLst>
                                      </p:cBhvr>
                                      <p:to>
                                        <p:strVal val="visible"/>
                                      </p:to>
                                    </p:set>
                                    <p:anim calcmode="lin" valueType="num">
                                      <p:cBhvr additive="base">
                                        <p:cTn id="36" dur="500" fill="hold"/>
                                        <p:tgtEl>
                                          <p:spTgt spid="421896">
                                            <p:txEl>
                                              <p:pRg st="4" end="4"/>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421896">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4"/>
                                            </p:cond>
                                          </p:stCondLst>
                                          <p:endCondLst>
                                            <p:cond evt="onStopAudio" delay="0">
                                              <p:tgtEl>
                                                <p:sldTgt/>
                                              </p:tgtEl>
                                            </p:cond>
                                          </p:endCondLst>
                                        </p:cTn>
                                        <p:tgtEl>
                                          <p:sndTgt r:embed="rId4" name="arrow.wav"/>
                                        </p:tgtEl>
                                      </p:cMediaNode>
                                    </p:audio>
                                  </p:subTnLst>
                                </p:cTn>
                              </p:par>
                            </p:childTnLst>
                          </p:cTn>
                        </p:par>
                      </p:childTnLst>
                    </p:cTn>
                  </p:par>
                  <p:par>
                    <p:cTn id="38" fill="hold" nodeType="clickPar">
                      <p:stCondLst>
                        <p:cond delay="indefinite"/>
                      </p:stCondLst>
                      <p:childTnLst>
                        <p:par>
                          <p:cTn id="39" fill="hold" nodeType="withGroup">
                            <p:stCondLst>
                              <p:cond delay="0"/>
                            </p:stCondLst>
                            <p:childTnLst>
                              <p:par>
                                <p:cTn id="40" presetID="2" presetClass="entr" presetSubtype="4" fill="hold" nodeType="clickEffect">
                                  <p:stCondLst>
                                    <p:cond delay="0"/>
                                  </p:stCondLst>
                                  <p:childTnLst>
                                    <p:set>
                                      <p:cBhvr>
                                        <p:cTn id="41" dur="1" fill="hold">
                                          <p:stCondLst>
                                            <p:cond delay="0"/>
                                          </p:stCondLst>
                                        </p:cTn>
                                        <p:tgtEl>
                                          <p:spTgt spid="421896">
                                            <p:txEl>
                                              <p:pRg st="5" end="5"/>
                                            </p:txEl>
                                          </p:spTgt>
                                        </p:tgtEl>
                                        <p:attrNameLst>
                                          <p:attrName>style.visibility</p:attrName>
                                        </p:attrNameLst>
                                      </p:cBhvr>
                                      <p:to>
                                        <p:strVal val="visible"/>
                                      </p:to>
                                    </p:set>
                                    <p:anim calcmode="lin" valueType="num">
                                      <p:cBhvr additive="base">
                                        <p:cTn id="42" dur="500" fill="hold"/>
                                        <p:tgtEl>
                                          <p:spTgt spid="421896">
                                            <p:txEl>
                                              <p:pRg st="5" end="5"/>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421896">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0"/>
                                            </p:cond>
                                          </p:stCondLst>
                                          <p:endCondLst>
                                            <p:cond evt="onStopAudio" delay="0">
                                              <p:tgtEl>
                                                <p:sldTgt/>
                                              </p:tgtEl>
                                            </p:cond>
                                          </p:endCondLst>
                                        </p:cTn>
                                        <p:tgtEl>
                                          <p:sndTgt r:embed="rId4" name="arrow.wav"/>
                                        </p:tgtEl>
                                      </p:cMediaNode>
                                    </p:audio>
                                  </p:subTnLst>
                                </p:cTn>
                              </p:par>
                            </p:childTnLst>
                          </p:cTn>
                        </p:par>
                      </p:childTnLst>
                    </p:cTn>
                  </p:par>
                  <p:par>
                    <p:cTn id="44" fill="hold" nodeType="clickPar">
                      <p:stCondLst>
                        <p:cond delay="indefinite"/>
                      </p:stCondLst>
                      <p:childTnLst>
                        <p:par>
                          <p:cTn id="45" fill="hold" nodeType="withGroup">
                            <p:stCondLst>
                              <p:cond delay="0"/>
                            </p:stCondLst>
                            <p:childTnLst>
                              <p:par>
                                <p:cTn id="46" presetID="2" presetClass="entr" presetSubtype="4" fill="hold" nodeType="clickEffect">
                                  <p:stCondLst>
                                    <p:cond delay="0"/>
                                  </p:stCondLst>
                                  <p:childTnLst>
                                    <p:set>
                                      <p:cBhvr>
                                        <p:cTn id="47" dur="1" fill="hold">
                                          <p:stCondLst>
                                            <p:cond delay="0"/>
                                          </p:stCondLst>
                                        </p:cTn>
                                        <p:tgtEl>
                                          <p:spTgt spid="421899">
                                            <p:txEl>
                                              <p:pRg st="1" end="1"/>
                                            </p:txEl>
                                          </p:spTgt>
                                        </p:tgtEl>
                                        <p:attrNameLst>
                                          <p:attrName>style.visibility</p:attrName>
                                        </p:attrNameLst>
                                      </p:cBhvr>
                                      <p:to>
                                        <p:strVal val="visible"/>
                                      </p:to>
                                    </p:set>
                                    <p:anim calcmode="lin" valueType="num">
                                      <p:cBhvr additive="base">
                                        <p:cTn id="48" dur="500" fill="hold"/>
                                        <p:tgtEl>
                                          <p:spTgt spid="421899">
                                            <p:txEl>
                                              <p:pRg st="1" end="1"/>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421899">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6"/>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3938" name="Rectangle 2"/>
          <p:cNvSpPr>
            <a:spLocks noChangeArrowheads="1"/>
          </p:cNvSpPr>
          <p:nvPr/>
        </p:nvSpPr>
        <p:spPr bwMode="auto">
          <a:xfrm>
            <a:off x="685800" y="1549400"/>
            <a:ext cx="7772400" cy="5308600"/>
          </a:xfrm>
          <a:prstGeom prst="rect">
            <a:avLst/>
          </a:prstGeom>
          <a:solidFill>
            <a:srgbClr val="EAEAEA"/>
          </a:solidFill>
          <a:ln>
            <a:noFill/>
          </a:ln>
          <a:effectLst/>
          <a:extLst/>
        </p:spPr>
        <p:txBody>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spcBef>
                <a:spcPct val="20000"/>
              </a:spcBef>
              <a:defRPr/>
            </a:pPr>
            <a:r>
              <a:rPr lang="en-US" sz="2400" i="1" dirty="0" smtClean="0">
                <a:solidFill>
                  <a:srgbClr val="333399"/>
                </a:solidFill>
                <a:latin typeface="Arial"/>
              </a:rPr>
              <a:t>Work done as energy transfer</a:t>
            </a:r>
            <a:endParaRPr lang="en-US" altLang="en-US" i="1" dirty="0" smtClean="0"/>
          </a:p>
          <a:p>
            <a:pPr eaLnBrk="1" hangingPunct="1">
              <a:spcBef>
                <a:spcPct val="20000"/>
              </a:spcBef>
              <a:defRPr/>
            </a:pPr>
            <a:endParaRPr lang="en-US" altLang="en-US" dirty="0" smtClean="0"/>
          </a:p>
          <a:p>
            <a:pPr eaLnBrk="1" hangingPunct="1">
              <a:spcBef>
                <a:spcPct val="20000"/>
              </a:spcBef>
              <a:defRPr/>
            </a:pPr>
            <a:endParaRPr lang="en-US" altLang="en-US" dirty="0" smtClean="0">
              <a:sym typeface="Symbol" pitchFamily="18" charset="2"/>
            </a:endParaRPr>
          </a:p>
          <a:p>
            <a:pPr eaLnBrk="1" hangingPunct="1">
              <a:spcBef>
                <a:spcPts val="2400"/>
              </a:spcBef>
              <a:defRPr/>
            </a:pPr>
            <a:r>
              <a:rPr lang="en-US" altLang="en-US" sz="2400" dirty="0" smtClean="0">
                <a:latin typeface="+mn-lt"/>
                <a:sym typeface="Symbol" pitchFamily="18" charset="2"/>
              </a:rPr>
              <a:t>It is no coincidence that work and kinetic energy have the same units. Observe the following derivation.</a:t>
            </a:r>
          </a:p>
          <a:p>
            <a:pPr eaLnBrk="1" hangingPunct="1">
              <a:spcBef>
                <a:spcPts val="0"/>
              </a:spcBef>
              <a:defRPr/>
            </a:pPr>
            <a:r>
              <a:rPr lang="en-US" altLang="en-US" sz="2400" dirty="0" smtClean="0">
                <a:latin typeface="+mn-lt"/>
                <a:sym typeface="Symbol" pitchFamily="18" charset="2"/>
              </a:rPr>
              <a:t>              </a:t>
            </a:r>
            <a:r>
              <a:rPr lang="en-US" altLang="en-US" sz="2400" i="1" dirty="0" smtClean="0">
                <a:latin typeface="+mn-lt"/>
                <a:sym typeface="Symbol" pitchFamily="18" charset="2"/>
              </a:rPr>
              <a:t>v</a:t>
            </a:r>
            <a:r>
              <a:rPr lang="en-US" altLang="en-US" sz="2400" baseline="30000" dirty="0" smtClean="0">
                <a:latin typeface="+mn-lt"/>
                <a:sym typeface="Symbol" pitchFamily="18" charset="2"/>
              </a:rPr>
              <a:t>2</a:t>
            </a:r>
            <a:r>
              <a:rPr lang="en-US" altLang="en-US" sz="2400" dirty="0" smtClean="0">
                <a:latin typeface="+mn-lt"/>
                <a:sym typeface="Symbol" pitchFamily="18" charset="2"/>
              </a:rPr>
              <a:t> = </a:t>
            </a:r>
            <a:r>
              <a:rPr lang="en-US" altLang="en-US" sz="2400" i="1" dirty="0" smtClean="0">
                <a:latin typeface="+mn-lt"/>
                <a:sym typeface="Symbol" pitchFamily="18" charset="2"/>
              </a:rPr>
              <a:t>u</a:t>
            </a:r>
            <a:r>
              <a:rPr lang="en-US" altLang="en-US" sz="2400" baseline="30000" dirty="0" smtClean="0">
                <a:latin typeface="+mn-lt"/>
                <a:sym typeface="Symbol" pitchFamily="18" charset="2"/>
              </a:rPr>
              <a:t>2</a:t>
            </a:r>
            <a:r>
              <a:rPr lang="en-US" altLang="en-US" sz="2400" dirty="0" smtClean="0">
                <a:latin typeface="+mn-lt"/>
                <a:sym typeface="Symbol" pitchFamily="18" charset="2"/>
              </a:rPr>
              <a:t> + 2</a:t>
            </a:r>
            <a:r>
              <a:rPr lang="en-US" altLang="en-US" sz="2400" i="1" dirty="0" smtClean="0">
                <a:latin typeface="+mn-lt"/>
                <a:sym typeface="Symbol" pitchFamily="18" charset="2"/>
              </a:rPr>
              <a:t>as</a:t>
            </a:r>
            <a:endParaRPr lang="en-US" altLang="en-US" sz="2400" dirty="0" smtClean="0">
              <a:latin typeface="+mn-lt"/>
              <a:sym typeface="Symbol" pitchFamily="18" charset="2"/>
            </a:endParaRPr>
          </a:p>
          <a:p>
            <a:pPr eaLnBrk="1" hangingPunct="1">
              <a:spcBef>
                <a:spcPts val="0"/>
              </a:spcBef>
              <a:defRPr/>
            </a:pPr>
            <a:r>
              <a:rPr lang="en-US" altLang="en-US" sz="2400" dirty="0" smtClean="0">
                <a:latin typeface="+mn-lt"/>
                <a:sym typeface="Symbol" pitchFamily="18" charset="2"/>
              </a:rPr>
              <a:t>           </a:t>
            </a:r>
            <a:r>
              <a:rPr lang="en-US" altLang="en-US" sz="2400" i="1" dirty="0" smtClean="0">
                <a:latin typeface="+mn-lt"/>
                <a:sym typeface="Symbol" pitchFamily="18" charset="2"/>
              </a:rPr>
              <a:t>m</a:t>
            </a:r>
            <a:r>
              <a:rPr lang="en-US" altLang="en-US" sz="2400" dirty="0" smtClean="0">
                <a:latin typeface="+mn-lt"/>
                <a:sym typeface="Symbol" pitchFamily="18" charset="2"/>
              </a:rPr>
              <a:t>v</a:t>
            </a:r>
            <a:r>
              <a:rPr lang="en-US" altLang="en-US" sz="2400" baseline="30000" dirty="0" smtClean="0">
                <a:latin typeface="+mn-lt"/>
                <a:sym typeface="Symbol" pitchFamily="18" charset="2"/>
              </a:rPr>
              <a:t>2</a:t>
            </a:r>
            <a:r>
              <a:rPr lang="en-US" altLang="en-US" sz="2400" i="1" dirty="0" smtClean="0">
                <a:latin typeface="+mn-lt"/>
                <a:sym typeface="Symbol" pitchFamily="18" charset="2"/>
              </a:rPr>
              <a:t> </a:t>
            </a:r>
            <a:r>
              <a:rPr lang="en-US" altLang="en-US" sz="2400" dirty="0" smtClean="0">
                <a:latin typeface="+mn-lt"/>
                <a:sym typeface="Symbol" pitchFamily="18" charset="2"/>
              </a:rPr>
              <a:t>=</a:t>
            </a:r>
            <a:r>
              <a:rPr lang="en-US" altLang="en-US" sz="2400" dirty="0" smtClean="0">
                <a:latin typeface="+mn-lt"/>
              </a:rPr>
              <a:t> </a:t>
            </a:r>
            <a:r>
              <a:rPr lang="en-US" altLang="en-US" sz="2400" i="1" dirty="0" smtClean="0">
                <a:latin typeface="+mn-lt"/>
              </a:rPr>
              <a:t>m</a:t>
            </a:r>
            <a:r>
              <a:rPr lang="en-US" altLang="en-US" sz="2400" dirty="0" smtClean="0">
                <a:latin typeface="+mn-lt"/>
              </a:rPr>
              <a:t>(</a:t>
            </a:r>
            <a:r>
              <a:rPr lang="en-US" altLang="en-US" sz="2400" i="1" dirty="0" smtClean="0">
                <a:latin typeface="+mn-lt"/>
                <a:sym typeface="Symbol" pitchFamily="18" charset="2"/>
              </a:rPr>
              <a:t>u</a:t>
            </a:r>
            <a:r>
              <a:rPr lang="en-US" altLang="en-US" sz="2400" baseline="30000" dirty="0" smtClean="0">
                <a:latin typeface="+mn-lt"/>
                <a:sym typeface="Symbol" pitchFamily="18" charset="2"/>
              </a:rPr>
              <a:t>2</a:t>
            </a:r>
            <a:r>
              <a:rPr lang="en-US" altLang="en-US" sz="2400" dirty="0" smtClean="0">
                <a:latin typeface="+mn-lt"/>
                <a:sym typeface="Symbol" pitchFamily="18" charset="2"/>
              </a:rPr>
              <a:t> + 2</a:t>
            </a:r>
            <a:r>
              <a:rPr lang="en-US" altLang="en-US" sz="2400" i="1" dirty="0" smtClean="0">
                <a:latin typeface="+mn-lt"/>
                <a:sym typeface="Symbol" pitchFamily="18" charset="2"/>
              </a:rPr>
              <a:t>as</a:t>
            </a:r>
            <a:r>
              <a:rPr lang="en-US" altLang="en-US" sz="2400" dirty="0" smtClean="0">
                <a:latin typeface="+mn-lt"/>
              </a:rPr>
              <a:t>)</a:t>
            </a:r>
          </a:p>
          <a:p>
            <a:pPr eaLnBrk="1" hangingPunct="1">
              <a:spcBef>
                <a:spcPts val="0"/>
              </a:spcBef>
              <a:defRPr/>
            </a:pPr>
            <a:r>
              <a:rPr lang="en-US" altLang="en-US" sz="2400" dirty="0" smtClean="0">
                <a:latin typeface="+mn-lt"/>
                <a:sym typeface="Symbol" pitchFamily="18" charset="2"/>
              </a:rPr>
              <a:t>           </a:t>
            </a:r>
            <a:r>
              <a:rPr lang="en-US" altLang="en-US" sz="2400" i="1" dirty="0" smtClean="0">
                <a:latin typeface="+mn-lt"/>
                <a:sym typeface="Symbol" pitchFamily="18" charset="2"/>
              </a:rPr>
              <a:t>m</a:t>
            </a:r>
            <a:r>
              <a:rPr lang="en-US" altLang="en-US" sz="2400" dirty="0" smtClean="0">
                <a:latin typeface="+mn-lt"/>
                <a:sym typeface="Symbol" pitchFamily="18" charset="2"/>
              </a:rPr>
              <a:t>v</a:t>
            </a:r>
            <a:r>
              <a:rPr lang="en-US" altLang="en-US" sz="2400" baseline="30000" dirty="0" smtClean="0">
                <a:latin typeface="+mn-lt"/>
                <a:sym typeface="Symbol" pitchFamily="18" charset="2"/>
              </a:rPr>
              <a:t>2</a:t>
            </a:r>
            <a:r>
              <a:rPr lang="en-US" altLang="en-US" sz="2400" i="1" dirty="0" smtClean="0">
                <a:latin typeface="+mn-lt"/>
                <a:sym typeface="Symbol" pitchFamily="18" charset="2"/>
              </a:rPr>
              <a:t> </a:t>
            </a:r>
            <a:r>
              <a:rPr lang="en-US" altLang="en-US" sz="2400" dirty="0" smtClean="0">
                <a:latin typeface="+mn-lt"/>
                <a:sym typeface="Symbol" pitchFamily="18" charset="2"/>
              </a:rPr>
              <a:t>=</a:t>
            </a:r>
            <a:r>
              <a:rPr lang="en-US" altLang="en-US" sz="2400" dirty="0" smtClean="0">
                <a:latin typeface="+mn-lt"/>
              </a:rPr>
              <a:t> </a:t>
            </a:r>
            <a:r>
              <a:rPr lang="en-US" altLang="en-US" sz="2400" i="1" dirty="0" smtClean="0">
                <a:latin typeface="+mn-lt"/>
              </a:rPr>
              <a:t>m</a:t>
            </a:r>
            <a:r>
              <a:rPr lang="en-US" altLang="en-US" sz="2400" i="1" dirty="0" smtClean="0">
                <a:latin typeface="+mn-lt"/>
                <a:sym typeface="Symbol" pitchFamily="18" charset="2"/>
              </a:rPr>
              <a:t>u</a:t>
            </a:r>
            <a:r>
              <a:rPr lang="en-US" altLang="en-US" sz="2400" baseline="30000" dirty="0" smtClean="0">
                <a:latin typeface="+mn-lt"/>
                <a:sym typeface="Symbol" pitchFamily="18" charset="2"/>
              </a:rPr>
              <a:t>2</a:t>
            </a:r>
            <a:r>
              <a:rPr lang="en-US" altLang="en-US" sz="2400" dirty="0" smtClean="0">
                <a:latin typeface="+mn-lt"/>
                <a:sym typeface="Symbol" pitchFamily="18" charset="2"/>
              </a:rPr>
              <a:t> + 2</a:t>
            </a:r>
            <a:r>
              <a:rPr lang="en-US" altLang="en-US" sz="2400" i="1" dirty="0" smtClean="0">
                <a:latin typeface="+mn-lt"/>
                <a:sym typeface="Symbol" pitchFamily="18" charset="2"/>
              </a:rPr>
              <a:t>mas</a:t>
            </a:r>
          </a:p>
          <a:p>
            <a:pPr eaLnBrk="1" hangingPunct="1">
              <a:spcBef>
                <a:spcPts val="0"/>
              </a:spcBef>
              <a:defRPr/>
            </a:pPr>
            <a:r>
              <a:rPr lang="en-US" altLang="en-US" sz="2400" dirty="0" smtClean="0">
                <a:latin typeface="+mn-lt"/>
                <a:sym typeface="Symbol" pitchFamily="18" charset="2"/>
              </a:rPr>
              <a:t>          </a:t>
            </a:r>
            <a:r>
              <a:rPr lang="en-US" altLang="en-US" sz="2400" baseline="-25000" dirty="0" smtClean="0">
                <a:latin typeface="+mn-lt"/>
                <a:sym typeface="Symbol" pitchFamily="18" charset="2"/>
              </a:rPr>
              <a:t> </a:t>
            </a:r>
            <a:r>
              <a:rPr lang="en-US" altLang="en-US" sz="2400" i="1" dirty="0" smtClean="0">
                <a:latin typeface="+mn-lt"/>
                <a:sym typeface="Symbol" pitchFamily="18" charset="2"/>
              </a:rPr>
              <a:t>m</a:t>
            </a:r>
            <a:r>
              <a:rPr lang="en-US" altLang="en-US" sz="2400" dirty="0" smtClean="0">
                <a:latin typeface="+mn-lt"/>
                <a:sym typeface="Symbol" pitchFamily="18" charset="2"/>
              </a:rPr>
              <a:t>v</a:t>
            </a:r>
            <a:r>
              <a:rPr lang="en-US" altLang="en-US" sz="2400" baseline="30000" dirty="0" smtClean="0">
                <a:latin typeface="+mn-lt"/>
                <a:sym typeface="Symbol" pitchFamily="18" charset="2"/>
              </a:rPr>
              <a:t>2</a:t>
            </a:r>
            <a:r>
              <a:rPr lang="en-US" altLang="en-US" sz="2400" i="1" dirty="0" smtClean="0">
                <a:latin typeface="+mn-lt"/>
                <a:sym typeface="Symbol" pitchFamily="18" charset="2"/>
              </a:rPr>
              <a:t> </a:t>
            </a:r>
            <a:r>
              <a:rPr lang="en-US" altLang="en-US" sz="2400" dirty="0" smtClean="0">
                <a:latin typeface="+mn-lt"/>
                <a:sym typeface="Symbol" pitchFamily="18" charset="2"/>
              </a:rPr>
              <a:t>=</a:t>
            </a:r>
            <a:r>
              <a:rPr lang="en-US" altLang="en-US" sz="2400" dirty="0" smtClean="0">
                <a:latin typeface="+mn-lt"/>
              </a:rPr>
              <a:t> </a:t>
            </a:r>
            <a:r>
              <a:rPr lang="en-US" altLang="en-US" sz="2400" i="1" dirty="0" smtClean="0">
                <a:latin typeface="+mn-lt"/>
              </a:rPr>
              <a:t>m</a:t>
            </a:r>
            <a:r>
              <a:rPr lang="en-US" altLang="en-US" sz="2400" i="1" dirty="0" smtClean="0">
                <a:latin typeface="+mn-lt"/>
                <a:sym typeface="Symbol" pitchFamily="18" charset="2"/>
              </a:rPr>
              <a:t>u</a:t>
            </a:r>
            <a:r>
              <a:rPr lang="en-US" altLang="en-US" sz="2400" baseline="30000" dirty="0" smtClean="0">
                <a:latin typeface="+mn-lt"/>
                <a:sym typeface="Symbol" pitchFamily="18" charset="2"/>
              </a:rPr>
              <a:t>2</a:t>
            </a:r>
            <a:r>
              <a:rPr lang="en-US" altLang="en-US" sz="2400" dirty="0" smtClean="0">
                <a:latin typeface="+mn-lt"/>
                <a:sym typeface="Symbol" pitchFamily="18" charset="2"/>
              </a:rPr>
              <a:t> + 2</a:t>
            </a:r>
            <a:r>
              <a:rPr lang="en-US" altLang="en-US" sz="2400" i="1" dirty="0" smtClean="0">
                <a:latin typeface="+mn-lt"/>
                <a:sym typeface="Symbol" pitchFamily="18" charset="2"/>
              </a:rPr>
              <a:t>Fs</a:t>
            </a:r>
          </a:p>
          <a:p>
            <a:pPr eaLnBrk="1" hangingPunct="1">
              <a:spcBef>
                <a:spcPts val="0"/>
              </a:spcBef>
              <a:defRPr/>
            </a:pPr>
            <a:r>
              <a:rPr lang="en-US" altLang="en-US" sz="2400" dirty="0" smtClean="0">
                <a:latin typeface="+mn-lt"/>
                <a:sym typeface="Symbol" pitchFamily="18" charset="2"/>
              </a:rPr>
              <a:t>  </a:t>
            </a:r>
            <a:r>
              <a:rPr lang="en-US" altLang="en-US" sz="2400" baseline="-25000" dirty="0" smtClean="0">
                <a:latin typeface="+mn-lt"/>
                <a:sym typeface="Symbol" pitchFamily="18" charset="2"/>
              </a:rPr>
              <a:t>  </a:t>
            </a:r>
            <a:r>
              <a:rPr lang="en-US" altLang="en-US" sz="2400" dirty="0" smtClean="0">
                <a:latin typeface="+mn-lt"/>
                <a:sym typeface="Symbol" pitchFamily="18" charset="2"/>
              </a:rPr>
              <a:t>(1/2)</a:t>
            </a:r>
            <a:r>
              <a:rPr lang="en-US" altLang="en-US" sz="2400" i="1" dirty="0" smtClean="0">
                <a:latin typeface="+mn-lt"/>
                <a:sym typeface="Symbol" pitchFamily="18" charset="2"/>
              </a:rPr>
              <a:t>m</a:t>
            </a:r>
            <a:r>
              <a:rPr lang="en-US" altLang="en-US" sz="2400" dirty="0" smtClean="0">
                <a:latin typeface="+mn-lt"/>
                <a:sym typeface="Symbol" pitchFamily="18" charset="2"/>
              </a:rPr>
              <a:t>v</a:t>
            </a:r>
            <a:r>
              <a:rPr lang="en-US" altLang="en-US" sz="2400" baseline="30000" dirty="0" smtClean="0">
                <a:latin typeface="+mn-lt"/>
                <a:sym typeface="Symbol" pitchFamily="18" charset="2"/>
              </a:rPr>
              <a:t>2</a:t>
            </a:r>
            <a:r>
              <a:rPr lang="en-US" altLang="en-US" sz="2400" i="1" dirty="0" smtClean="0">
                <a:latin typeface="+mn-lt"/>
                <a:sym typeface="Symbol" pitchFamily="18" charset="2"/>
              </a:rPr>
              <a:t> </a:t>
            </a:r>
            <a:r>
              <a:rPr lang="en-US" altLang="en-US" sz="2400" dirty="0" smtClean="0">
                <a:latin typeface="+mn-lt"/>
                <a:sym typeface="Symbol" pitchFamily="18" charset="2"/>
              </a:rPr>
              <a:t>=</a:t>
            </a:r>
            <a:r>
              <a:rPr lang="en-US" altLang="en-US" sz="2400" dirty="0" smtClean="0">
                <a:latin typeface="+mn-lt"/>
              </a:rPr>
              <a:t> (1/2)</a:t>
            </a:r>
            <a:r>
              <a:rPr lang="en-US" altLang="en-US" sz="2400" i="1" dirty="0" smtClean="0">
                <a:latin typeface="+mn-lt"/>
              </a:rPr>
              <a:t>m</a:t>
            </a:r>
            <a:r>
              <a:rPr lang="en-US" altLang="en-US" sz="2400" i="1" dirty="0" smtClean="0">
                <a:latin typeface="+mn-lt"/>
                <a:sym typeface="Symbol" pitchFamily="18" charset="2"/>
              </a:rPr>
              <a:t>u</a:t>
            </a:r>
            <a:r>
              <a:rPr lang="en-US" altLang="en-US" sz="2400" baseline="30000" dirty="0" smtClean="0">
                <a:latin typeface="+mn-lt"/>
                <a:sym typeface="Symbol" pitchFamily="18" charset="2"/>
              </a:rPr>
              <a:t>2</a:t>
            </a:r>
            <a:r>
              <a:rPr lang="en-US" altLang="en-US" sz="2400" dirty="0" smtClean="0">
                <a:latin typeface="+mn-lt"/>
                <a:sym typeface="Symbol" pitchFamily="18" charset="2"/>
              </a:rPr>
              <a:t> + </a:t>
            </a:r>
            <a:r>
              <a:rPr lang="en-US" altLang="en-US" sz="2400" i="1" dirty="0" smtClean="0">
                <a:latin typeface="+mn-lt"/>
                <a:sym typeface="Symbol" pitchFamily="18" charset="2"/>
              </a:rPr>
              <a:t>Fs</a:t>
            </a:r>
          </a:p>
          <a:p>
            <a:pPr eaLnBrk="1" hangingPunct="1">
              <a:spcBef>
                <a:spcPts val="0"/>
              </a:spcBef>
              <a:defRPr/>
            </a:pPr>
            <a:r>
              <a:rPr lang="en-US" altLang="en-US" sz="2400" dirty="0" smtClean="0">
                <a:latin typeface="+mn-lt"/>
                <a:sym typeface="Symbol" pitchFamily="18" charset="2"/>
              </a:rPr>
              <a:t>          </a:t>
            </a:r>
            <a:r>
              <a:rPr lang="en-US" altLang="en-US" sz="2400" baseline="-25000" dirty="0" smtClean="0">
                <a:latin typeface="+mn-lt"/>
                <a:sym typeface="Symbol" pitchFamily="18" charset="2"/>
              </a:rPr>
              <a:t> </a:t>
            </a:r>
            <a:r>
              <a:rPr lang="en-US" altLang="en-US" sz="2400" dirty="0" smtClean="0">
                <a:latin typeface="+mn-lt"/>
                <a:sym typeface="Symbol" pitchFamily="18" charset="2"/>
              </a:rPr>
              <a:t> </a:t>
            </a:r>
            <a:r>
              <a:rPr lang="en-US" altLang="en-US" sz="2400" i="1" dirty="0" err="1" smtClean="0">
                <a:latin typeface="+mn-lt"/>
                <a:sym typeface="Symbol" pitchFamily="18" charset="2"/>
              </a:rPr>
              <a:t>E</a:t>
            </a:r>
            <a:r>
              <a:rPr lang="en-US" altLang="en-US" sz="2400" baseline="-25000" dirty="0" err="1" smtClean="0">
                <a:latin typeface="+mn-lt"/>
                <a:sym typeface="Symbol" pitchFamily="18" charset="2"/>
              </a:rPr>
              <a:t>K,f</a:t>
            </a:r>
            <a:r>
              <a:rPr lang="en-US" altLang="en-US" sz="2400" i="1" dirty="0" smtClean="0">
                <a:latin typeface="+mn-lt"/>
                <a:sym typeface="Symbol" pitchFamily="18" charset="2"/>
              </a:rPr>
              <a:t> </a:t>
            </a:r>
            <a:r>
              <a:rPr lang="en-US" altLang="en-US" sz="2400" dirty="0" smtClean="0">
                <a:latin typeface="+mn-lt"/>
                <a:sym typeface="Symbol" pitchFamily="18" charset="2"/>
              </a:rPr>
              <a:t>=</a:t>
            </a:r>
            <a:r>
              <a:rPr lang="en-US" altLang="en-US" sz="2400" dirty="0" smtClean="0">
                <a:latin typeface="+mn-lt"/>
              </a:rPr>
              <a:t> </a:t>
            </a:r>
            <a:r>
              <a:rPr lang="en-US" altLang="en-US" sz="2400" i="1" dirty="0" smtClean="0">
                <a:latin typeface="+mn-lt"/>
                <a:sym typeface="Symbol" pitchFamily="18" charset="2"/>
              </a:rPr>
              <a:t>E</a:t>
            </a:r>
            <a:r>
              <a:rPr lang="en-US" altLang="en-US" sz="2400" baseline="-25000" dirty="0" smtClean="0">
                <a:latin typeface="+mn-lt"/>
                <a:sym typeface="Symbol" pitchFamily="18" charset="2"/>
              </a:rPr>
              <a:t>K,0</a:t>
            </a:r>
            <a:r>
              <a:rPr lang="en-US" altLang="en-US" sz="2400" dirty="0" smtClean="0">
                <a:latin typeface="+mn-lt"/>
                <a:sym typeface="Symbol" pitchFamily="18" charset="2"/>
              </a:rPr>
              <a:t> + </a:t>
            </a:r>
            <a:r>
              <a:rPr lang="en-US" altLang="en-US" sz="2400" i="1" dirty="0" smtClean="0">
                <a:latin typeface="+mn-lt"/>
                <a:sym typeface="Symbol" pitchFamily="18" charset="2"/>
              </a:rPr>
              <a:t>W</a:t>
            </a:r>
          </a:p>
          <a:p>
            <a:pPr eaLnBrk="1" hangingPunct="1">
              <a:spcBef>
                <a:spcPts val="0"/>
              </a:spcBef>
              <a:defRPr/>
            </a:pPr>
            <a:r>
              <a:rPr lang="en-US" altLang="en-US" sz="2400" dirty="0" smtClean="0">
                <a:latin typeface="+mn-lt"/>
                <a:sym typeface="Symbol" pitchFamily="18" charset="2"/>
              </a:rPr>
              <a:t>  </a:t>
            </a:r>
            <a:r>
              <a:rPr lang="en-US" altLang="en-US" sz="2400" baseline="-25000" dirty="0" smtClean="0">
                <a:latin typeface="+mn-lt"/>
                <a:sym typeface="Symbol" pitchFamily="18" charset="2"/>
              </a:rPr>
              <a:t> </a:t>
            </a:r>
            <a:r>
              <a:rPr lang="en-US" altLang="en-US" sz="2400" i="1" dirty="0" err="1" smtClean="0">
                <a:latin typeface="+mn-lt"/>
                <a:sym typeface="Symbol" pitchFamily="18" charset="2"/>
              </a:rPr>
              <a:t>E</a:t>
            </a:r>
            <a:r>
              <a:rPr lang="en-US" altLang="en-US" sz="2400" baseline="-25000" dirty="0" err="1" smtClean="0">
                <a:latin typeface="+mn-lt"/>
                <a:sym typeface="Symbol" pitchFamily="18" charset="2"/>
              </a:rPr>
              <a:t>K,f</a:t>
            </a:r>
            <a:r>
              <a:rPr lang="en-US" altLang="en-US" sz="2400" i="1" dirty="0" smtClean="0">
                <a:latin typeface="+mn-lt"/>
                <a:sym typeface="Symbol" pitchFamily="18" charset="2"/>
              </a:rPr>
              <a:t> </a:t>
            </a:r>
            <a:r>
              <a:rPr lang="en-US" altLang="en-US" sz="2400" dirty="0" smtClean="0">
                <a:latin typeface="+mn-lt"/>
                <a:sym typeface="Symbol" pitchFamily="18" charset="2"/>
              </a:rPr>
              <a:t>-</a:t>
            </a:r>
            <a:r>
              <a:rPr lang="en-US" altLang="en-US" sz="2400" dirty="0" smtClean="0">
                <a:latin typeface="+mn-lt"/>
              </a:rPr>
              <a:t> </a:t>
            </a:r>
            <a:r>
              <a:rPr lang="en-US" altLang="en-US" sz="2400" i="1" dirty="0" smtClean="0">
                <a:latin typeface="+mn-lt"/>
                <a:sym typeface="Symbol" pitchFamily="18" charset="2"/>
              </a:rPr>
              <a:t>E</a:t>
            </a:r>
            <a:r>
              <a:rPr lang="en-US" altLang="en-US" sz="2400" baseline="-25000" dirty="0" smtClean="0">
                <a:latin typeface="+mn-lt"/>
                <a:sym typeface="Symbol" pitchFamily="18" charset="2"/>
              </a:rPr>
              <a:t>K,0</a:t>
            </a:r>
            <a:r>
              <a:rPr lang="en-US" altLang="en-US" sz="2400" dirty="0" smtClean="0">
                <a:latin typeface="+mn-lt"/>
                <a:sym typeface="Symbol" pitchFamily="18" charset="2"/>
              </a:rPr>
              <a:t> = </a:t>
            </a:r>
            <a:r>
              <a:rPr lang="en-US" altLang="en-US" sz="2400" i="1" dirty="0" smtClean="0">
                <a:latin typeface="+mn-lt"/>
                <a:sym typeface="Symbol" pitchFamily="18" charset="2"/>
              </a:rPr>
              <a:t>W</a:t>
            </a:r>
          </a:p>
          <a:p>
            <a:pPr eaLnBrk="1" hangingPunct="1">
              <a:spcBef>
                <a:spcPts val="0"/>
              </a:spcBef>
              <a:defRPr/>
            </a:pPr>
            <a:r>
              <a:rPr lang="en-US" altLang="en-US" sz="2400" dirty="0" smtClean="0">
                <a:latin typeface="+mn-lt"/>
                <a:cs typeface="Courier New" pitchFamily="49" charset="0"/>
                <a:sym typeface="Symbol" pitchFamily="18" charset="2"/>
              </a:rPr>
              <a:t>           ∆</a:t>
            </a:r>
            <a:r>
              <a:rPr lang="en-US" altLang="en-US" sz="2400" i="1" dirty="0" smtClean="0">
                <a:latin typeface="+mn-lt"/>
                <a:sym typeface="Symbol" pitchFamily="18" charset="2"/>
              </a:rPr>
              <a:t>E</a:t>
            </a:r>
            <a:r>
              <a:rPr lang="en-US" altLang="en-US" sz="2400" baseline="-25000" dirty="0" smtClean="0">
                <a:latin typeface="+mn-lt"/>
                <a:sym typeface="Symbol" pitchFamily="18" charset="2"/>
              </a:rPr>
              <a:t>K</a:t>
            </a:r>
            <a:r>
              <a:rPr lang="en-US" altLang="en-US" sz="2400" dirty="0" smtClean="0">
                <a:latin typeface="+mn-lt"/>
                <a:sym typeface="Symbol" pitchFamily="18" charset="2"/>
              </a:rPr>
              <a:t> = </a:t>
            </a:r>
            <a:r>
              <a:rPr lang="en-US" altLang="en-US" sz="2400" i="1" dirty="0" smtClean="0">
                <a:latin typeface="+mn-lt"/>
                <a:sym typeface="Symbol" pitchFamily="18" charset="2"/>
              </a:rPr>
              <a:t>W</a:t>
            </a:r>
          </a:p>
        </p:txBody>
      </p:sp>
      <p:sp>
        <p:nvSpPr>
          <p:cNvPr id="27651" name="Rectangle 3"/>
          <p:cNvSpPr>
            <a:spLocks noGrp="1" noChangeArrowheads="1"/>
          </p:cNvSpPr>
          <p:nvPr>
            <p:ph type="ctrTitle"/>
          </p:nvPr>
        </p:nvSpPr>
        <p:spPr>
          <a:xfrm>
            <a:off x="685800" y="533400"/>
            <a:ext cx="7772400" cy="896938"/>
          </a:xfrm>
          <a:noFill/>
        </p:spPr>
        <p:txBody>
          <a:bodyPr/>
          <a:lstStyle/>
          <a:p>
            <a:pPr algn="l" eaLnBrk="1" hangingPunct="1"/>
            <a:r>
              <a:rPr lang="en-US" altLang="en-US" sz="2800" b="1" smtClean="0">
                <a:solidFill>
                  <a:srgbClr val="000000"/>
                </a:solidFill>
              </a:rPr>
              <a:t>Topic 2: Mechanics</a:t>
            </a:r>
            <a:br>
              <a:rPr lang="en-US" altLang="en-US" sz="2800" b="1" smtClean="0">
                <a:solidFill>
                  <a:srgbClr val="000000"/>
                </a:solidFill>
              </a:rPr>
            </a:br>
            <a:r>
              <a:rPr lang="en-US" altLang="en-US" sz="2800" smtClean="0">
                <a:solidFill>
                  <a:srgbClr val="000000"/>
                </a:solidFill>
              </a:rPr>
              <a:t>2.3 – Work, energy, and power</a:t>
            </a:r>
            <a:endParaRPr lang="en-US" altLang="en-US" sz="2400" smtClean="0">
              <a:solidFill>
                <a:schemeClr val="tx1"/>
              </a:solidFill>
              <a:latin typeface="Courier New" pitchFamily="49" charset="0"/>
            </a:endParaRPr>
          </a:p>
        </p:txBody>
      </p:sp>
      <p:grpSp>
        <p:nvGrpSpPr>
          <p:cNvPr id="2" name="Group 11"/>
          <p:cNvGrpSpPr>
            <a:grpSpLocks/>
          </p:cNvGrpSpPr>
          <p:nvPr/>
        </p:nvGrpSpPr>
        <p:grpSpPr bwMode="auto">
          <a:xfrm>
            <a:off x="828675" y="1978025"/>
            <a:ext cx="7464425" cy="461963"/>
            <a:chOff x="828675" y="4773612"/>
            <a:chExt cx="7464426" cy="461665"/>
          </a:xfrm>
        </p:grpSpPr>
        <p:sp>
          <p:nvSpPr>
            <p:cNvPr id="13" name="Rectangle 44"/>
            <p:cNvSpPr>
              <a:spLocks noChangeArrowheads="1"/>
            </p:cNvSpPr>
            <p:nvPr/>
          </p:nvSpPr>
          <p:spPr bwMode="auto">
            <a:xfrm>
              <a:off x="965200" y="4783131"/>
              <a:ext cx="1358900" cy="320468"/>
            </a:xfrm>
            <a:prstGeom prst="rect">
              <a:avLst/>
            </a:prstGeom>
            <a:noFill/>
            <a:ln>
              <a:noFill/>
            </a:ln>
            <a:effectLst/>
            <a:extLst/>
          </p:spPr>
          <p:txBody>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lnSpc>
                  <a:spcPct val="90000"/>
                </a:lnSpc>
                <a:spcBef>
                  <a:spcPct val="20000"/>
                </a:spcBef>
                <a:defRPr/>
              </a:pPr>
              <a:r>
                <a:rPr lang="en-US" altLang="en-US" sz="2400" i="1" dirty="0" smtClean="0">
                  <a:latin typeface="+mn-lt"/>
                  <a:cs typeface="Courier New" pitchFamily="49" charset="0"/>
                </a:rPr>
                <a:t>W</a:t>
              </a:r>
              <a:r>
                <a:rPr lang="en-US" altLang="en-US" sz="2400" dirty="0" smtClean="0">
                  <a:latin typeface="+mn-lt"/>
                  <a:cs typeface="Courier New" pitchFamily="49" charset="0"/>
                </a:rPr>
                <a:t> = </a:t>
              </a:r>
              <a:r>
                <a:rPr lang="en-US" altLang="en-US" sz="2400" i="1" dirty="0" smtClean="0">
                  <a:latin typeface="+mn-lt"/>
                  <a:cs typeface="Courier New" pitchFamily="49" charset="0"/>
                  <a:sym typeface="Symbol" pitchFamily="18" charset="2"/>
                </a:rPr>
                <a:t>Fs</a:t>
              </a:r>
              <a:endParaRPr lang="en-US" altLang="en-US" sz="2400" i="1" dirty="0" smtClean="0">
                <a:latin typeface="+mn-lt"/>
                <a:sym typeface="Symbol" pitchFamily="18" charset="2"/>
              </a:endParaRPr>
            </a:p>
          </p:txBody>
        </p:sp>
        <p:sp>
          <p:nvSpPr>
            <p:cNvPr id="14" name="Text Box 45"/>
            <p:cNvSpPr txBox="1">
              <a:spLocks noChangeArrowheads="1"/>
            </p:cNvSpPr>
            <p:nvPr/>
          </p:nvSpPr>
          <p:spPr bwMode="auto">
            <a:xfrm>
              <a:off x="3822700" y="4773612"/>
              <a:ext cx="4470401" cy="461665"/>
            </a:xfrm>
            <a:prstGeom prst="rect">
              <a:avLst/>
            </a:prstGeom>
            <a:solidFill>
              <a:srgbClr val="FF0000"/>
            </a:solidFill>
            <a:ln>
              <a:noFill/>
            </a:ln>
            <a:effectLs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algn="ctr" eaLnBrk="1" hangingPunct="1">
                <a:spcBef>
                  <a:spcPct val="50000"/>
                </a:spcBef>
                <a:defRPr/>
              </a:pPr>
              <a:r>
                <a:rPr lang="en-US" altLang="en-US" sz="2400" dirty="0" smtClean="0">
                  <a:solidFill>
                    <a:schemeClr val="bg1"/>
                  </a:solidFill>
                  <a:latin typeface="+mn-lt"/>
                </a:rPr>
                <a:t>work done by a constant force</a:t>
              </a:r>
            </a:p>
          </p:txBody>
        </p:sp>
        <p:sp>
          <p:nvSpPr>
            <p:cNvPr id="15" name="Rectangle 46"/>
            <p:cNvSpPr>
              <a:spLocks noChangeArrowheads="1"/>
            </p:cNvSpPr>
            <p:nvPr/>
          </p:nvSpPr>
          <p:spPr bwMode="auto">
            <a:xfrm>
              <a:off x="828675" y="4776785"/>
              <a:ext cx="7462839" cy="458492"/>
            </a:xfrm>
            <a:prstGeom prst="rect">
              <a:avLst/>
            </a:prstGeom>
            <a:noFill/>
            <a:ln w="12700">
              <a:solidFill>
                <a:schemeClr val="tx1"/>
              </a:solidFill>
              <a:miter lim="800000"/>
              <a:headEnd/>
              <a:tailEnd/>
            </a:ln>
            <a:effectLs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defRPr/>
              </a:pPr>
              <a:endParaRPr lang="en-US" altLang="en-US" sz="2400" smtClean="0">
                <a:latin typeface="+mn-lt"/>
              </a:endParaRPr>
            </a:p>
          </p:txBody>
        </p:sp>
      </p:grpSp>
      <p:grpSp>
        <p:nvGrpSpPr>
          <p:cNvPr id="3" name="Group 15"/>
          <p:cNvGrpSpPr>
            <a:grpSpLocks/>
          </p:cNvGrpSpPr>
          <p:nvPr/>
        </p:nvGrpSpPr>
        <p:grpSpPr bwMode="auto">
          <a:xfrm>
            <a:off x="828675" y="2498725"/>
            <a:ext cx="7464425" cy="460375"/>
            <a:chOff x="828675" y="3808729"/>
            <a:chExt cx="7464426" cy="461665"/>
          </a:xfrm>
        </p:grpSpPr>
        <p:sp>
          <p:nvSpPr>
            <p:cNvPr id="17" name="Rectangle 5"/>
            <p:cNvSpPr>
              <a:spLocks noChangeArrowheads="1"/>
            </p:cNvSpPr>
            <p:nvPr/>
          </p:nvSpPr>
          <p:spPr bwMode="auto">
            <a:xfrm>
              <a:off x="965200" y="3818281"/>
              <a:ext cx="2368550" cy="319982"/>
            </a:xfrm>
            <a:prstGeom prst="rect">
              <a:avLst/>
            </a:prstGeom>
            <a:noFill/>
            <a:ln>
              <a:noFill/>
            </a:ln>
            <a:effectLst/>
            <a:extLst/>
          </p:spPr>
          <p:txBody>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lnSpc>
                  <a:spcPct val="90000"/>
                </a:lnSpc>
                <a:spcBef>
                  <a:spcPct val="20000"/>
                </a:spcBef>
                <a:defRPr/>
              </a:pPr>
              <a:r>
                <a:rPr lang="en-US" altLang="en-US" sz="2400" i="1" dirty="0" smtClean="0">
                  <a:latin typeface="+mn-lt"/>
                </a:rPr>
                <a:t>E</a:t>
              </a:r>
              <a:r>
                <a:rPr lang="en-US" altLang="en-US" sz="2400" baseline="-25000" dirty="0" smtClean="0">
                  <a:latin typeface="+mn-lt"/>
                </a:rPr>
                <a:t>K</a:t>
              </a:r>
              <a:r>
                <a:rPr lang="en-US" altLang="en-US" sz="2400" dirty="0" smtClean="0">
                  <a:latin typeface="+mn-lt"/>
                  <a:cs typeface="Courier New" pitchFamily="49" charset="0"/>
                </a:rPr>
                <a:t> = (1/2)</a:t>
              </a:r>
              <a:r>
                <a:rPr lang="en-US" altLang="en-US" sz="2400" i="1" dirty="0" smtClean="0">
                  <a:latin typeface="+mn-lt"/>
                  <a:cs typeface="Courier New" pitchFamily="49" charset="0"/>
                  <a:sym typeface="Symbol" pitchFamily="18" charset="2"/>
                </a:rPr>
                <a:t>mv </a:t>
              </a:r>
              <a:r>
                <a:rPr lang="en-US" altLang="en-US" sz="2400" baseline="30000" dirty="0" smtClean="0">
                  <a:latin typeface="+mn-lt"/>
                  <a:cs typeface="Courier New" pitchFamily="49" charset="0"/>
                  <a:sym typeface="Symbol" pitchFamily="18" charset="2"/>
                </a:rPr>
                <a:t>2</a:t>
              </a:r>
              <a:endParaRPr lang="en-US" altLang="en-US" sz="2400" i="1" dirty="0" smtClean="0">
                <a:latin typeface="+mn-lt"/>
                <a:cs typeface="Courier New" pitchFamily="49" charset="0"/>
                <a:sym typeface="Symbol" pitchFamily="18" charset="2"/>
              </a:endParaRPr>
            </a:p>
          </p:txBody>
        </p:sp>
        <p:sp>
          <p:nvSpPr>
            <p:cNvPr id="18" name="Text Box 6"/>
            <p:cNvSpPr txBox="1">
              <a:spLocks noChangeArrowheads="1"/>
            </p:cNvSpPr>
            <p:nvPr/>
          </p:nvSpPr>
          <p:spPr bwMode="auto">
            <a:xfrm>
              <a:off x="5867401" y="3808729"/>
              <a:ext cx="2425700" cy="461665"/>
            </a:xfrm>
            <a:prstGeom prst="rect">
              <a:avLst/>
            </a:prstGeom>
            <a:solidFill>
              <a:srgbClr val="FF0000"/>
            </a:solidFill>
            <a:ln>
              <a:noFill/>
            </a:ln>
            <a:effectLs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algn="ctr" eaLnBrk="1" hangingPunct="1">
                <a:spcBef>
                  <a:spcPct val="50000"/>
                </a:spcBef>
                <a:defRPr/>
              </a:pPr>
              <a:r>
                <a:rPr lang="en-US" altLang="en-US" sz="2400" dirty="0" smtClean="0">
                  <a:solidFill>
                    <a:schemeClr val="bg1"/>
                  </a:solidFill>
                  <a:latin typeface="+mn-lt"/>
                </a:rPr>
                <a:t>kinetic energy</a:t>
              </a:r>
            </a:p>
          </p:txBody>
        </p:sp>
        <p:sp>
          <p:nvSpPr>
            <p:cNvPr id="19" name="Rectangle 7"/>
            <p:cNvSpPr>
              <a:spLocks noChangeArrowheads="1"/>
            </p:cNvSpPr>
            <p:nvPr/>
          </p:nvSpPr>
          <p:spPr bwMode="auto">
            <a:xfrm>
              <a:off x="828675" y="3811913"/>
              <a:ext cx="7462839" cy="458481"/>
            </a:xfrm>
            <a:prstGeom prst="rect">
              <a:avLst/>
            </a:prstGeom>
            <a:noFill/>
            <a:ln w="12700">
              <a:solidFill>
                <a:schemeClr val="tx1"/>
              </a:solidFill>
              <a:miter lim="800000"/>
              <a:headEnd/>
              <a:tailEnd/>
            </a:ln>
            <a:effectLs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defRPr/>
              </a:pPr>
              <a:endParaRPr lang="en-US" altLang="en-US" sz="2400" smtClean="0">
                <a:latin typeface="+mn-lt"/>
              </a:endParaRPr>
            </a:p>
          </p:txBody>
        </p:sp>
      </p:grpSp>
      <p:sp>
        <p:nvSpPr>
          <p:cNvPr id="20" name="Rectangle 11"/>
          <p:cNvSpPr>
            <a:spLocks noChangeArrowheads="1"/>
          </p:cNvSpPr>
          <p:nvPr/>
        </p:nvSpPr>
        <p:spPr bwMode="auto">
          <a:xfrm>
            <a:off x="4770438" y="3825875"/>
            <a:ext cx="3671887" cy="3032125"/>
          </a:xfrm>
          <a:prstGeom prst="rect">
            <a:avLst/>
          </a:prstGeom>
          <a:solidFill>
            <a:srgbClr val="FFCCCC"/>
          </a:solidFill>
          <a:ln>
            <a:noFill/>
          </a:ln>
          <a:effectLst/>
          <a:extLst/>
        </p:spPr>
        <p:txBody>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spcBef>
                <a:spcPct val="20000"/>
              </a:spcBef>
              <a:defRPr/>
            </a:pPr>
            <a:r>
              <a:rPr lang="en-US" altLang="en-US" sz="2400" b="1" i="1" dirty="0" smtClean="0">
                <a:latin typeface="+mn-lt"/>
              </a:rPr>
              <a:t>FYI</a:t>
            </a:r>
          </a:p>
          <a:p>
            <a:pPr eaLnBrk="1" hangingPunct="1">
              <a:spcBef>
                <a:spcPts val="0"/>
              </a:spcBef>
              <a:defRPr/>
            </a:pPr>
            <a:r>
              <a:rPr lang="en-US" altLang="en-US" sz="2400" b="1" dirty="0" smtClean="0">
                <a:latin typeface="+mn-lt"/>
                <a:sym typeface="Symbol" pitchFamily="18" charset="2"/>
              </a:rPr>
              <a:t></a:t>
            </a:r>
            <a:r>
              <a:rPr lang="en-US" altLang="en-US" sz="2400" dirty="0" smtClean="0">
                <a:latin typeface="+mn-lt"/>
                <a:sym typeface="Symbol" pitchFamily="18" charset="2"/>
              </a:rPr>
              <a:t>This is called the </a:t>
            </a:r>
            <a:r>
              <a:rPr lang="en-US" altLang="en-US" sz="2400" b="1" dirty="0" smtClean="0">
                <a:latin typeface="+mn-lt"/>
                <a:sym typeface="Symbol" pitchFamily="18" charset="2"/>
              </a:rPr>
              <a:t>Work-Kinetic Energy theorem</a:t>
            </a:r>
            <a:r>
              <a:rPr lang="en-US" altLang="en-US" sz="2400" dirty="0" smtClean="0">
                <a:latin typeface="+mn-lt"/>
                <a:sym typeface="Symbol" pitchFamily="18" charset="2"/>
              </a:rPr>
              <a:t>.</a:t>
            </a:r>
          </a:p>
          <a:p>
            <a:pPr eaLnBrk="1" hangingPunct="1">
              <a:spcBef>
                <a:spcPts val="0"/>
              </a:spcBef>
              <a:defRPr/>
            </a:pPr>
            <a:r>
              <a:rPr lang="en-US" altLang="en-US" sz="2400" b="1" dirty="0" smtClean="0">
                <a:solidFill>
                  <a:srgbClr val="000000"/>
                </a:solidFill>
                <a:latin typeface="Arial"/>
                <a:sym typeface="Symbol" pitchFamily="18" charset="2"/>
              </a:rPr>
              <a:t></a:t>
            </a:r>
            <a:r>
              <a:rPr lang="en-US" altLang="en-US" sz="2400" dirty="0" smtClean="0">
                <a:solidFill>
                  <a:srgbClr val="000000"/>
                </a:solidFill>
                <a:latin typeface="Arial"/>
                <a:sym typeface="Symbol" pitchFamily="18" charset="2"/>
              </a:rPr>
              <a:t>It is </a:t>
            </a:r>
            <a:r>
              <a:rPr lang="en-US" altLang="en-US" sz="2400" i="1" dirty="0" smtClean="0">
                <a:solidFill>
                  <a:srgbClr val="000000"/>
                </a:solidFill>
                <a:latin typeface="Arial"/>
                <a:sym typeface="Symbol" pitchFamily="18" charset="2"/>
              </a:rPr>
              <a:t>not</a:t>
            </a:r>
            <a:r>
              <a:rPr lang="en-US" altLang="en-US" sz="2400" dirty="0" smtClean="0">
                <a:solidFill>
                  <a:srgbClr val="000000"/>
                </a:solidFill>
                <a:latin typeface="Arial"/>
                <a:sym typeface="Symbol" pitchFamily="18" charset="2"/>
              </a:rPr>
              <a:t> in the Physics Data Booklet, and I would recommend that you memorize it!</a:t>
            </a:r>
            <a:endParaRPr lang="en-US" altLang="en-US" sz="2400" dirty="0" smtClean="0">
              <a:latin typeface="+mn-lt"/>
              <a:sym typeface="Symbol" pitchFamily="18" charset="2"/>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23938">
                                            <p:txEl>
                                              <p:pRg st="0" end="0"/>
                                            </p:txEl>
                                          </p:spTgt>
                                        </p:tgtEl>
                                        <p:attrNameLst>
                                          <p:attrName>style.visibility</p:attrName>
                                        </p:attrNameLst>
                                      </p:cBhvr>
                                      <p:to>
                                        <p:strVal val="visible"/>
                                      </p:to>
                                    </p:set>
                                    <p:anim calcmode="lin" valueType="num">
                                      <p:cBhvr additive="base">
                                        <p:cTn id="7" dur="500" fill="hold"/>
                                        <p:tgtEl>
                                          <p:spTgt spid="42393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23938">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53" presetClass="entr" presetSubtype="16"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Effect transition="in" filter="fade">
                                      <p:cBhvr>
                                        <p:cTn id="15" dur="500"/>
                                        <p:tgtEl>
                                          <p:spTgt spid="2"/>
                                        </p:tgtEl>
                                      </p:cBhvr>
                                    </p:animEffect>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6" fill="hold" nodeType="clickPar">
                      <p:stCondLst>
                        <p:cond delay="indefinite"/>
                      </p:stCondLst>
                      <p:childTnLst>
                        <p:par>
                          <p:cTn id="17" fill="hold" nodeType="withGroup">
                            <p:stCondLst>
                              <p:cond delay="0"/>
                            </p:stCondLst>
                            <p:childTnLst>
                              <p:par>
                                <p:cTn id="18" presetID="53" presetClass="entr" presetSubtype="16"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p:cTn id="20" dur="500" fill="hold"/>
                                        <p:tgtEl>
                                          <p:spTgt spid="3"/>
                                        </p:tgtEl>
                                        <p:attrNameLst>
                                          <p:attrName>ppt_w</p:attrName>
                                        </p:attrNameLst>
                                      </p:cBhvr>
                                      <p:tavLst>
                                        <p:tav tm="0">
                                          <p:val>
                                            <p:fltVal val="0"/>
                                          </p:val>
                                        </p:tav>
                                        <p:tav tm="100000">
                                          <p:val>
                                            <p:strVal val="#ppt_w"/>
                                          </p:val>
                                        </p:tav>
                                      </p:tavLst>
                                    </p:anim>
                                    <p:anim calcmode="lin" valueType="num">
                                      <p:cBhvr>
                                        <p:cTn id="21" dur="500" fill="hold"/>
                                        <p:tgtEl>
                                          <p:spTgt spid="3"/>
                                        </p:tgtEl>
                                        <p:attrNameLst>
                                          <p:attrName>ppt_h</p:attrName>
                                        </p:attrNameLst>
                                      </p:cBhvr>
                                      <p:tavLst>
                                        <p:tav tm="0">
                                          <p:val>
                                            <p:fltVal val="0"/>
                                          </p:val>
                                        </p:tav>
                                        <p:tav tm="100000">
                                          <p:val>
                                            <p:strVal val="#ppt_h"/>
                                          </p:val>
                                        </p:tav>
                                      </p:tavLst>
                                    </p:anim>
                                    <p:animEffect transition="in" filter="fade">
                                      <p:cBhvr>
                                        <p:cTn id="22" dur="500"/>
                                        <p:tgtEl>
                                          <p:spTgt spid="3"/>
                                        </p:tgtEl>
                                      </p:cBhvr>
                                    </p:animEffect>
                                  </p:childTnLst>
                                  <p:subTnLst>
                                    <p:audio>
                                      <p:cMediaNode>
                                        <p:cTn display="0" masterRel="sameClick">
                                          <p:stCondLst>
                                            <p:cond evt="begin" delay="0">
                                              <p:tn val="18"/>
                                            </p:cond>
                                          </p:stCondLst>
                                          <p:endCondLst>
                                            <p:cond evt="onStopAudio" delay="0">
                                              <p:tgtEl>
                                                <p:sldTgt/>
                                              </p:tgtEl>
                                            </p:cond>
                                          </p:endCondLst>
                                        </p:cTn>
                                        <p:tgtEl>
                                          <p:sndTgt r:embed="rId4" name="arrow.wav"/>
                                        </p:tgtEl>
                                      </p:cMediaNode>
                                    </p:audio>
                                  </p:sub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4" fill="hold" nodeType="clickEffect">
                                  <p:stCondLst>
                                    <p:cond delay="0"/>
                                  </p:stCondLst>
                                  <p:childTnLst>
                                    <p:set>
                                      <p:cBhvr>
                                        <p:cTn id="26" dur="1" fill="hold">
                                          <p:stCondLst>
                                            <p:cond delay="0"/>
                                          </p:stCondLst>
                                        </p:cTn>
                                        <p:tgtEl>
                                          <p:spTgt spid="423938">
                                            <p:txEl>
                                              <p:pRg st="3" end="3"/>
                                            </p:txEl>
                                          </p:spTgt>
                                        </p:tgtEl>
                                        <p:attrNameLst>
                                          <p:attrName>style.visibility</p:attrName>
                                        </p:attrNameLst>
                                      </p:cBhvr>
                                      <p:to>
                                        <p:strVal val="visible"/>
                                      </p:to>
                                    </p:set>
                                    <p:anim calcmode="lin" valueType="num">
                                      <p:cBhvr additive="base">
                                        <p:cTn id="27" dur="500" fill="hold"/>
                                        <p:tgtEl>
                                          <p:spTgt spid="423938">
                                            <p:txEl>
                                              <p:pRg st="3" end="3"/>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423938">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5"/>
                                            </p:cond>
                                          </p:stCondLst>
                                          <p:endCondLst>
                                            <p:cond evt="onStopAudio" delay="0">
                                              <p:tgtEl>
                                                <p:sldTgt/>
                                              </p:tgtEl>
                                            </p:cond>
                                          </p:endCondLst>
                                        </p:cTn>
                                        <p:tgtEl>
                                          <p:sndTgt r:embed="rId4" name="arrow.wav"/>
                                        </p:tgtEl>
                                      </p:cMediaNode>
                                    </p:audio>
                                  </p:sub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4" fill="hold" nodeType="clickEffect">
                                  <p:stCondLst>
                                    <p:cond delay="0"/>
                                  </p:stCondLst>
                                  <p:childTnLst>
                                    <p:set>
                                      <p:cBhvr>
                                        <p:cTn id="32" dur="1" fill="hold">
                                          <p:stCondLst>
                                            <p:cond delay="0"/>
                                          </p:stCondLst>
                                        </p:cTn>
                                        <p:tgtEl>
                                          <p:spTgt spid="423938">
                                            <p:txEl>
                                              <p:pRg st="4" end="4"/>
                                            </p:txEl>
                                          </p:spTgt>
                                        </p:tgtEl>
                                        <p:attrNameLst>
                                          <p:attrName>style.visibility</p:attrName>
                                        </p:attrNameLst>
                                      </p:cBhvr>
                                      <p:to>
                                        <p:strVal val="visible"/>
                                      </p:to>
                                    </p:set>
                                    <p:anim calcmode="lin" valueType="num">
                                      <p:cBhvr additive="base">
                                        <p:cTn id="33" dur="500" fill="hold"/>
                                        <p:tgtEl>
                                          <p:spTgt spid="423938">
                                            <p:txEl>
                                              <p:pRg st="4" end="4"/>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423938">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1"/>
                                            </p:cond>
                                          </p:stCondLst>
                                          <p:endCondLst>
                                            <p:cond evt="onStopAudio" delay="0">
                                              <p:tgtEl>
                                                <p:sldTgt/>
                                              </p:tgtEl>
                                            </p:cond>
                                          </p:endCondLst>
                                        </p:cTn>
                                        <p:tgtEl>
                                          <p:sndTgt r:embed="rId4" name="arrow.wav"/>
                                        </p:tgtEl>
                                      </p:cMediaNode>
                                    </p:audio>
                                  </p:subTnLst>
                                </p:cTn>
                              </p:par>
                            </p:childTnLst>
                          </p:cTn>
                        </p:par>
                      </p:childTnLst>
                    </p:cTn>
                  </p:par>
                  <p:par>
                    <p:cTn id="35" fill="hold" nodeType="clickPar">
                      <p:stCondLst>
                        <p:cond delay="indefinite"/>
                      </p:stCondLst>
                      <p:childTnLst>
                        <p:par>
                          <p:cTn id="36" fill="hold" nodeType="withGroup">
                            <p:stCondLst>
                              <p:cond delay="0"/>
                            </p:stCondLst>
                            <p:childTnLst>
                              <p:par>
                                <p:cTn id="37" presetID="2" presetClass="entr" presetSubtype="4" fill="hold" nodeType="clickEffect">
                                  <p:stCondLst>
                                    <p:cond delay="0"/>
                                  </p:stCondLst>
                                  <p:childTnLst>
                                    <p:set>
                                      <p:cBhvr>
                                        <p:cTn id="38" dur="1" fill="hold">
                                          <p:stCondLst>
                                            <p:cond delay="0"/>
                                          </p:stCondLst>
                                        </p:cTn>
                                        <p:tgtEl>
                                          <p:spTgt spid="423938">
                                            <p:txEl>
                                              <p:pRg st="5" end="5"/>
                                            </p:txEl>
                                          </p:spTgt>
                                        </p:tgtEl>
                                        <p:attrNameLst>
                                          <p:attrName>style.visibility</p:attrName>
                                        </p:attrNameLst>
                                      </p:cBhvr>
                                      <p:to>
                                        <p:strVal val="visible"/>
                                      </p:to>
                                    </p:set>
                                    <p:anim calcmode="lin" valueType="num">
                                      <p:cBhvr additive="base">
                                        <p:cTn id="39" dur="500" fill="hold"/>
                                        <p:tgtEl>
                                          <p:spTgt spid="423938">
                                            <p:txEl>
                                              <p:pRg st="5" end="5"/>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423938">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7"/>
                                            </p:cond>
                                          </p:stCondLst>
                                          <p:endCondLst>
                                            <p:cond evt="onStopAudio" delay="0">
                                              <p:tgtEl>
                                                <p:sldTgt/>
                                              </p:tgtEl>
                                            </p:cond>
                                          </p:endCondLst>
                                        </p:cTn>
                                        <p:tgtEl>
                                          <p:sndTgt r:embed="rId4" name="arrow.wav"/>
                                        </p:tgtEl>
                                      </p:cMediaNode>
                                    </p:audio>
                                  </p:subTnLst>
                                </p:cTn>
                              </p:par>
                            </p:childTnLst>
                          </p:cTn>
                        </p:par>
                      </p:childTnLst>
                    </p:cTn>
                  </p:par>
                  <p:par>
                    <p:cTn id="41" fill="hold" nodeType="clickPar">
                      <p:stCondLst>
                        <p:cond delay="indefinite"/>
                      </p:stCondLst>
                      <p:childTnLst>
                        <p:par>
                          <p:cTn id="42" fill="hold" nodeType="withGroup">
                            <p:stCondLst>
                              <p:cond delay="0"/>
                            </p:stCondLst>
                            <p:childTnLst>
                              <p:par>
                                <p:cTn id="43" presetID="2" presetClass="entr" presetSubtype="4" fill="hold" nodeType="clickEffect">
                                  <p:stCondLst>
                                    <p:cond delay="0"/>
                                  </p:stCondLst>
                                  <p:childTnLst>
                                    <p:set>
                                      <p:cBhvr>
                                        <p:cTn id="44" dur="1" fill="hold">
                                          <p:stCondLst>
                                            <p:cond delay="0"/>
                                          </p:stCondLst>
                                        </p:cTn>
                                        <p:tgtEl>
                                          <p:spTgt spid="423938">
                                            <p:txEl>
                                              <p:pRg st="6" end="6"/>
                                            </p:txEl>
                                          </p:spTgt>
                                        </p:tgtEl>
                                        <p:attrNameLst>
                                          <p:attrName>style.visibility</p:attrName>
                                        </p:attrNameLst>
                                      </p:cBhvr>
                                      <p:to>
                                        <p:strVal val="visible"/>
                                      </p:to>
                                    </p:set>
                                    <p:anim calcmode="lin" valueType="num">
                                      <p:cBhvr additive="base">
                                        <p:cTn id="45" dur="500" fill="hold"/>
                                        <p:tgtEl>
                                          <p:spTgt spid="423938">
                                            <p:txEl>
                                              <p:pRg st="6" end="6"/>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423938">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3"/>
                                            </p:cond>
                                          </p:stCondLst>
                                          <p:endCondLst>
                                            <p:cond evt="onStopAudio" delay="0">
                                              <p:tgtEl>
                                                <p:sldTgt/>
                                              </p:tgtEl>
                                            </p:cond>
                                          </p:endCondLst>
                                        </p:cTn>
                                        <p:tgtEl>
                                          <p:sndTgt r:embed="rId4" name="arrow.wav"/>
                                        </p:tgtEl>
                                      </p:cMediaNode>
                                    </p:audio>
                                  </p:subTnLst>
                                </p:cTn>
                              </p:par>
                            </p:childTnLst>
                          </p:cTn>
                        </p:par>
                      </p:childTnLst>
                    </p:cTn>
                  </p:par>
                  <p:par>
                    <p:cTn id="47" fill="hold" nodeType="clickPar">
                      <p:stCondLst>
                        <p:cond delay="indefinite"/>
                      </p:stCondLst>
                      <p:childTnLst>
                        <p:par>
                          <p:cTn id="48" fill="hold" nodeType="withGroup">
                            <p:stCondLst>
                              <p:cond delay="0"/>
                            </p:stCondLst>
                            <p:childTnLst>
                              <p:par>
                                <p:cTn id="49" presetID="2" presetClass="entr" presetSubtype="4" fill="hold" nodeType="clickEffect">
                                  <p:stCondLst>
                                    <p:cond delay="0"/>
                                  </p:stCondLst>
                                  <p:childTnLst>
                                    <p:set>
                                      <p:cBhvr>
                                        <p:cTn id="50" dur="1" fill="hold">
                                          <p:stCondLst>
                                            <p:cond delay="0"/>
                                          </p:stCondLst>
                                        </p:cTn>
                                        <p:tgtEl>
                                          <p:spTgt spid="423938">
                                            <p:txEl>
                                              <p:pRg st="7" end="7"/>
                                            </p:txEl>
                                          </p:spTgt>
                                        </p:tgtEl>
                                        <p:attrNameLst>
                                          <p:attrName>style.visibility</p:attrName>
                                        </p:attrNameLst>
                                      </p:cBhvr>
                                      <p:to>
                                        <p:strVal val="visible"/>
                                      </p:to>
                                    </p:set>
                                    <p:anim calcmode="lin" valueType="num">
                                      <p:cBhvr additive="base">
                                        <p:cTn id="51" dur="500" fill="hold"/>
                                        <p:tgtEl>
                                          <p:spTgt spid="423938">
                                            <p:txEl>
                                              <p:pRg st="7" end="7"/>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423938">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9"/>
                                            </p:cond>
                                          </p:stCondLst>
                                          <p:endCondLst>
                                            <p:cond evt="onStopAudio" delay="0">
                                              <p:tgtEl>
                                                <p:sldTgt/>
                                              </p:tgtEl>
                                            </p:cond>
                                          </p:endCondLst>
                                        </p:cTn>
                                        <p:tgtEl>
                                          <p:sndTgt r:embed="rId4" name="arrow.wav"/>
                                        </p:tgtEl>
                                      </p:cMediaNode>
                                    </p:audio>
                                  </p:subTnLst>
                                </p:cTn>
                              </p:par>
                            </p:childTnLst>
                          </p:cTn>
                        </p:par>
                      </p:childTnLst>
                    </p:cTn>
                  </p:par>
                  <p:par>
                    <p:cTn id="53" fill="hold" nodeType="clickPar">
                      <p:stCondLst>
                        <p:cond delay="indefinite"/>
                      </p:stCondLst>
                      <p:childTnLst>
                        <p:par>
                          <p:cTn id="54" fill="hold" nodeType="withGroup">
                            <p:stCondLst>
                              <p:cond delay="0"/>
                            </p:stCondLst>
                            <p:childTnLst>
                              <p:par>
                                <p:cTn id="55" presetID="2" presetClass="entr" presetSubtype="4" fill="hold" nodeType="clickEffect">
                                  <p:stCondLst>
                                    <p:cond delay="0"/>
                                  </p:stCondLst>
                                  <p:childTnLst>
                                    <p:set>
                                      <p:cBhvr>
                                        <p:cTn id="56" dur="1" fill="hold">
                                          <p:stCondLst>
                                            <p:cond delay="0"/>
                                          </p:stCondLst>
                                        </p:cTn>
                                        <p:tgtEl>
                                          <p:spTgt spid="423938">
                                            <p:txEl>
                                              <p:pRg st="8" end="8"/>
                                            </p:txEl>
                                          </p:spTgt>
                                        </p:tgtEl>
                                        <p:attrNameLst>
                                          <p:attrName>style.visibility</p:attrName>
                                        </p:attrNameLst>
                                      </p:cBhvr>
                                      <p:to>
                                        <p:strVal val="visible"/>
                                      </p:to>
                                    </p:set>
                                    <p:anim calcmode="lin" valueType="num">
                                      <p:cBhvr additive="base">
                                        <p:cTn id="57" dur="500" fill="hold"/>
                                        <p:tgtEl>
                                          <p:spTgt spid="423938">
                                            <p:txEl>
                                              <p:pRg st="8" end="8"/>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423938">
                                            <p:txEl>
                                              <p:pRg st="8" end="8"/>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5"/>
                                            </p:cond>
                                          </p:stCondLst>
                                          <p:endCondLst>
                                            <p:cond evt="onStopAudio" delay="0">
                                              <p:tgtEl>
                                                <p:sldTgt/>
                                              </p:tgtEl>
                                            </p:cond>
                                          </p:endCondLst>
                                        </p:cTn>
                                        <p:tgtEl>
                                          <p:sndTgt r:embed="rId4" name="arrow.wav"/>
                                        </p:tgtEl>
                                      </p:cMediaNode>
                                    </p:audio>
                                  </p:subTnLst>
                                </p:cTn>
                              </p:par>
                            </p:childTnLst>
                          </p:cTn>
                        </p:par>
                      </p:childTnLst>
                    </p:cTn>
                  </p:par>
                  <p:par>
                    <p:cTn id="59" fill="hold" nodeType="clickPar">
                      <p:stCondLst>
                        <p:cond delay="indefinite"/>
                      </p:stCondLst>
                      <p:childTnLst>
                        <p:par>
                          <p:cTn id="60" fill="hold" nodeType="withGroup">
                            <p:stCondLst>
                              <p:cond delay="0"/>
                            </p:stCondLst>
                            <p:childTnLst>
                              <p:par>
                                <p:cTn id="61" presetID="2" presetClass="entr" presetSubtype="4" fill="hold" nodeType="clickEffect">
                                  <p:stCondLst>
                                    <p:cond delay="0"/>
                                  </p:stCondLst>
                                  <p:childTnLst>
                                    <p:set>
                                      <p:cBhvr>
                                        <p:cTn id="62" dur="1" fill="hold">
                                          <p:stCondLst>
                                            <p:cond delay="0"/>
                                          </p:stCondLst>
                                        </p:cTn>
                                        <p:tgtEl>
                                          <p:spTgt spid="423938">
                                            <p:txEl>
                                              <p:pRg st="9" end="9"/>
                                            </p:txEl>
                                          </p:spTgt>
                                        </p:tgtEl>
                                        <p:attrNameLst>
                                          <p:attrName>style.visibility</p:attrName>
                                        </p:attrNameLst>
                                      </p:cBhvr>
                                      <p:to>
                                        <p:strVal val="visible"/>
                                      </p:to>
                                    </p:set>
                                    <p:anim calcmode="lin" valueType="num">
                                      <p:cBhvr additive="base">
                                        <p:cTn id="63" dur="500" fill="hold"/>
                                        <p:tgtEl>
                                          <p:spTgt spid="423938">
                                            <p:txEl>
                                              <p:pRg st="9" end="9"/>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423938">
                                            <p:txEl>
                                              <p:pRg st="9" end="9"/>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1"/>
                                            </p:cond>
                                          </p:stCondLst>
                                          <p:endCondLst>
                                            <p:cond evt="onStopAudio" delay="0">
                                              <p:tgtEl>
                                                <p:sldTgt/>
                                              </p:tgtEl>
                                            </p:cond>
                                          </p:endCondLst>
                                        </p:cTn>
                                        <p:tgtEl>
                                          <p:sndTgt r:embed="rId4" name="arrow.wav"/>
                                        </p:tgtEl>
                                      </p:cMediaNode>
                                    </p:audio>
                                  </p:subTnLst>
                                </p:cTn>
                              </p:par>
                            </p:childTnLst>
                          </p:cTn>
                        </p:par>
                      </p:childTnLst>
                    </p:cTn>
                  </p:par>
                  <p:par>
                    <p:cTn id="65" fill="hold" nodeType="clickPar">
                      <p:stCondLst>
                        <p:cond delay="indefinite"/>
                      </p:stCondLst>
                      <p:childTnLst>
                        <p:par>
                          <p:cTn id="66" fill="hold" nodeType="withGroup">
                            <p:stCondLst>
                              <p:cond delay="0"/>
                            </p:stCondLst>
                            <p:childTnLst>
                              <p:par>
                                <p:cTn id="67" presetID="2" presetClass="entr" presetSubtype="4" fill="hold" nodeType="clickEffect">
                                  <p:stCondLst>
                                    <p:cond delay="0"/>
                                  </p:stCondLst>
                                  <p:childTnLst>
                                    <p:set>
                                      <p:cBhvr>
                                        <p:cTn id="68" dur="1" fill="hold">
                                          <p:stCondLst>
                                            <p:cond delay="0"/>
                                          </p:stCondLst>
                                        </p:cTn>
                                        <p:tgtEl>
                                          <p:spTgt spid="423938">
                                            <p:txEl>
                                              <p:pRg st="10" end="10"/>
                                            </p:txEl>
                                          </p:spTgt>
                                        </p:tgtEl>
                                        <p:attrNameLst>
                                          <p:attrName>style.visibility</p:attrName>
                                        </p:attrNameLst>
                                      </p:cBhvr>
                                      <p:to>
                                        <p:strVal val="visible"/>
                                      </p:to>
                                    </p:set>
                                    <p:anim calcmode="lin" valueType="num">
                                      <p:cBhvr additive="base">
                                        <p:cTn id="69" dur="500" fill="hold"/>
                                        <p:tgtEl>
                                          <p:spTgt spid="423938">
                                            <p:txEl>
                                              <p:pRg st="10" end="10"/>
                                            </p:txEl>
                                          </p:spTgt>
                                        </p:tgtEl>
                                        <p:attrNameLst>
                                          <p:attrName>ppt_x</p:attrName>
                                        </p:attrNameLst>
                                      </p:cBhvr>
                                      <p:tavLst>
                                        <p:tav tm="0">
                                          <p:val>
                                            <p:strVal val="#ppt_x"/>
                                          </p:val>
                                        </p:tav>
                                        <p:tav tm="100000">
                                          <p:val>
                                            <p:strVal val="#ppt_x"/>
                                          </p:val>
                                        </p:tav>
                                      </p:tavLst>
                                    </p:anim>
                                    <p:anim calcmode="lin" valueType="num">
                                      <p:cBhvr additive="base">
                                        <p:cTn id="70" dur="500" fill="hold"/>
                                        <p:tgtEl>
                                          <p:spTgt spid="423938">
                                            <p:txEl>
                                              <p:pRg st="10" end="1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7"/>
                                            </p:cond>
                                          </p:stCondLst>
                                          <p:endCondLst>
                                            <p:cond evt="onStopAudio" delay="0">
                                              <p:tgtEl>
                                                <p:sldTgt/>
                                              </p:tgtEl>
                                            </p:cond>
                                          </p:endCondLst>
                                        </p:cTn>
                                        <p:tgtEl>
                                          <p:sndTgt r:embed="rId4" name="arrow.wav"/>
                                        </p:tgtEl>
                                      </p:cMediaNode>
                                    </p:audio>
                                  </p:subTnLst>
                                </p:cTn>
                              </p:par>
                            </p:childTnLst>
                          </p:cTn>
                        </p:par>
                      </p:childTnLst>
                    </p:cTn>
                  </p:par>
                  <p:par>
                    <p:cTn id="71" fill="hold" nodeType="clickPar">
                      <p:stCondLst>
                        <p:cond delay="indefinite"/>
                      </p:stCondLst>
                      <p:childTnLst>
                        <p:par>
                          <p:cTn id="72" fill="hold" nodeType="withGroup">
                            <p:stCondLst>
                              <p:cond delay="0"/>
                            </p:stCondLst>
                            <p:childTnLst>
                              <p:par>
                                <p:cTn id="73" presetID="2" presetClass="entr" presetSubtype="4" fill="hold" nodeType="clickEffect">
                                  <p:stCondLst>
                                    <p:cond delay="0"/>
                                  </p:stCondLst>
                                  <p:childTnLst>
                                    <p:set>
                                      <p:cBhvr>
                                        <p:cTn id="74" dur="1" fill="hold">
                                          <p:stCondLst>
                                            <p:cond delay="0"/>
                                          </p:stCondLst>
                                        </p:cTn>
                                        <p:tgtEl>
                                          <p:spTgt spid="423938">
                                            <p:txEl>
                                              <p:pRg st="11" end="11"/>
                                            </p:txEl>
                                          </p:spTgt>
                                        </p:tgtEl>
                                        <p:attrNameLst>
                                          <p:attrName>style.visibility</p:attrName>
                                        </p:attrNameLst>
                                      </p:cBhvr>
                                      <p:to>
                                        <p:strVal val="visible"/>
                                      </p:to>
                                    </p:set>
                                    <p:anim calcmode="lin" valueType="num">
                                      <p:cBhvr additive="base">
                                        <p:cTn id="75" dur="500" fill="hold"/>
                                        <p:tgtEl>
                                          <p:spTgt spid="423938">
                                            <p:txEl>
                                              <p:pRg st="11" end="11"/>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423938">
                                            <p:txEl>
                                              <p:pRg st="11" end="1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3"/>
                                            </p:cond>
                                          </p:stCondLst>
                                          <p:endCondLst>
                                            <p:cond evt="onStopAudio" delay="0">
                                              <p:tgtEl>
                                                <p:sldTgt/>
                                              </p:tgtEl>
                                            </p:cond>
                                          </p:endCondLst>
                                        </p:cTn>
                                        <p:tgtEl>
                                          <p:sndTgt r:embed="rId4" name="arrow.wav"/>
                                        </p:tgtEl>
                                      </p:cMediaNode>
                                    </p:audio>
                                  </p:subTnLst>
                                </p:cTn>
                              </p:par>
                            </p:childTnLst>
                          </p:cTn>
                        </p:par>
                      </p:childTnLst>
                    </p:cTn>
                  </p:par>
                  <p:par>
                    <p:cTn id="77" fill="hold" nodeType="clickPar">
                      <p:stCondLst>
                        <p:cond delay="indefinite"/>
                      </p:stCondLst>
                      <p:childTnLst>
                        <p:par>
                          <p:cTn id="78" fill="hold" nodeType="withGroup">
                            <p:stCondLst>
                              <p:cond delay="0"/>
                            </p:stCondLst>
                            <p:childTnLst>
                              <p:par>
                                <p:cTn id="79" presetID="2" presetClass="entr" presetSubtype="4" fill="hold" nodeType="clickEffect">
                                  <p:stCondLst>
                                    <p:cond delay="0"/>
                                  </p:stCondLst>
                                  <p:childTnLst>
                                    <p:set>
                                      <p:cBhvr>
                                        <p:cTn id="80" dur="1" fill="hold">
                                          <p:stCondLst>
                                            <p:cond delay="0"/>
                                          </p:stCondLst>
                                        </p:cTn>
                                        <p:tgtEl>
                                          <p:spTgt spid="20">
                                            <p:txEl>
                                              <p:pRg st="1" end="1"/>
                                            </p:txEl>
                                          </p:spTgt>
                                        </p:tgtEl>
                                        <p:attrNameLst>
                                          <p:attrName>style.visibility</p:attrName>
                                        </p:attrNameLst>
                                      </p:cBhvr>
                                      <p:to>
                                        <p:strVal val="visible"/>
                                      </p:to>
                                    </p:set>
                                    <p:anim calcmode="lin" valueType="num">
                                      <p:cBhvr additive="base">
                                        <p:cTn id="81" dur="500" fill="hold"/>
                                        <p:tgtEl>
                                          <p:spTgt spid="20">
                                            <p:txEl>
                                              <p:pRg st="1" end="1"/>
                                            </p:txEl>
                                          </p:spTgt>
                                        </p:tgtEl>
                                        <p:attrNameLst>
                                          <p:attrName>ppt_x</p:attrName>
                                        </p:attrNameLst>
                                      </p:cBhvr>
                                      <p:tavLst>
                                        <p:tav tm="0">
                                          <p:val>
                                            <p:strVal val="#ppt_x"/>
                                          </p:val>
                                        </p:tav>
                                        <p:tav tm="100000">
                                          <p:val>
                                            <p:strVal val="#ppt_x"/>
                                          </p:val>
                                        </p:tav>
                                      </p:tavLst>
                                    </p:anim>
                                    <p:anim calcmode="lin" valueType="num">
                                      <p:cBhvr additive="base">
                                        <p:cTn id="82" dur="500" fill="hold"/>
                                        <p:tgtEl>
                                          <p:spTgt spid="20">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9"/>
                                            </p:cond>
                                          </p:stCondLst>
                                          <p:endCondLst>
                                            <p:cond evt="onStopAudio" delay="0">
                                              <p:tgtEl>
                                                <p:sldTgt/>
                                              </p:tgtEl>
                                            </p:cond>
                                          </p:endCondLst>
                                        </p:cTn>
                                        <p:tgtEl>
                                          <p:sndTgt r:embed="rId4" name="arrow.wav"/>
                                        </p:tgtEl>
                                      </p:cMediaNode>
                                    </p:audio>
                                  </p:subTnLst>
                                </p:cTn>
                              </p:par>
                            </p:childTnLst>
                          </p:cTn>
                        </p:par>
                      </p:childTnLst>
                    </p:cTn>
                  </p:par>
                  <p:par>
                    <p:cTn id="83" fill="hold" nodeType="clickPar">
                      <p:stCondLst>
                        <p:cond delay="indefinite"/>
                      </p:stCondLst>
                      <p:childTnLst>
                        <p:par>
                          <p:cTn id="84" fill="hold" nodeType="withGroup">
                            <p:stCondLst>
                              <p:cond delay="0"/>
                            </p:stCondLst>
                            <p:childTnLst>
                              <p:par>
                                <p:cTn id="85" presetID="2" presetClass="entr" presetSubtype="4" fill="hold" nodeType="clickEffect">
                                  <p:stCondLst>
                                    <p:cond delay="0"/>
                                  </p:stCondLst>
                                  <p:childTnLst>
                                    <p:set>
                                      <p:cBhvr>
                                        <p:cTn id="86" dur="1" fill="hold">
                                          <p:stCondLst>
                                            <p:cond delay="0"/>
                                          </p:stCondLst>
                                        </p:cTn>
                                        <p:tgtEl>
                                          <p:spTgt spid="20">
                                            <p:txEl>
                                              <p:pRg st="2" end="2"/>
                                            </p:txEl>
                                          </p:spTgt>
                                        </p:tgtEl>
                                        <p:attrNameLst>
                                          <p:attrName>style.visibility</p:attrName>
                                        </p:attrNameLst>
                                      </p:cBhvr>
                                      <p:to>
                                        <p:strVal val="visible"/>
                                      </p:to>
                                    </p:set>
                                    <p:anim calcmode="lin" valueType="num">
                                      <p:cBhvr additive="base">
                                        <p:cTn id="87"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additive="base">
                                        <p:cTn id="88" dur="500" fill="hold"/>
                                        <p:tgtEl>
                                          <p:spTgt spid="20">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85"/>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ChangeArrowheads="1"/>
          </p:cNvSpPr>
          <p:nvPr/>
        </p:nvSpPr>
        <p:spPr bwMode="auto">
          <a:xfrm>
            <a:off x="685800" y="1549400"/>
            <a:ext cx="7772400" cy="1041400"/>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n-US" altLang="en-US" sz="2400" i="1">
                <a:solidFill>
                  <a:srgbClr val="333399"/>
                </a:solidFill>
              </a:rPr>
              <a:t>Work done as energy transfer</a:t>
            </a:r>
            <a:endParaRPr lang="en-US" altLang="en-US" sz="2000" i="1">
              <a:solidFill>
                <a:srgbClr val="000000"/>
              </a:solidFill>
              <a:latin typeface="Courier New" pitchFamily="49" charset="0"/>
            </a:endParaRPr>
          </a:p>
        </p:txBody>
      </p:sp>
      <p:sp>
        <p:nvSpPr>
          <p:cNvPr id="28675" name="Rectangle 3"/>
          <p:cNvSpPr>
            <a:spLocks noGrp="1" noChangeArrowheads="1"/>
          </p:cNvSpPr>
          <p:nvPr>
            <p:ph type="ctrTitle"/>
          </p:nvPr>
        </p:nvSpPr>
        <p:spPr>
          <a:xfrm>
            <a:off x="685800" y="533400"/>
            <a:ext cx="7772400" cy="896938"/>
          </a:xfrm>
          <a:noFill/>
        </p:spPr>
        <p:txBody>
          <a:bodyPr/>
          <a:lstStyle/>
          <a:p>
            <a:pPr algn="l" eaLnBrk="1" hangingPunct="1"/>
            <a:r>
              <a:rPr lang="en-US" altLang="en-US" sz="2800" b="1" smtClean="0">
                <a:solidFill>
                  <a:srgbClr val="000000"/>
                </a:solidFill>
              </a:rPr>
              <a:t>Topic 2: Mechanics</a:t>
            </a:r>
            <a:br>
              <a:rPr lang="en-US" altLang="en-US" sz="2800" b="1" smtClean="0">
                <a:solidFill>
                  <a:srgbClr val="000000"/>
                </a:solidFill>
              </a:rPr>
            </a:br>
            <a:r>
              <a:rPr lang="en-US" altLang="en-US" sz="2800" smtClean="0">
                <a:solidFill>
                  <a:srgbClr val="000000"/>
                </a:solidFill>
              </a:rPr>
              <a:t>2.3 – Work, energy, and power</a:t>
            </a:r>
            <a:endParaRPr lang="en-US" altLang="en-US" sz="2400" smtClean="0">
              <a:solidFill>
                <a:schemeClr val="tx1"/>
              </a:solidFill>
              <a:latin typeface="Courier New" pitchFamily="49" charset="0"/>
            </a:endParaRPr>
          </a:p>
        </p:txBody>
      </p:sp>
      <p:grpSp>
        <p:nvGrpSpPr>
          <p:cNvPr id="2" name="Group 1"/>
          <p:cNvGrpSpPr>
            <a:grpSpLocks/>
          </p:cNvGrpSpPr>
          <p:nvPr/>
        </p:nvGrpSpPr>
        <p:grpSpPr bwMode="auto">
          <a:xfrm>
            <a:off x="828675" y="2000250"/>
            <a:ext cx="7464425" cy="460375"/>
            <a:chOff x="828675" y="1969136"/>
            <a:chExt cx="7464426" cy="461665"/>
          </a:xfrm>
        </p:grpSpPr>
        <p:sp>
          <p:nvSpPr>
            <p:cNvPr id="21519" name="Rectangle 5"/>
            <p:cNvSpPr>
              <a:spLocks noChangeArrowheads="1"/>
            </p:cNvSpPr>
            <p:nvPr/>
          </p:nvSpPr>
          <p:spPr bwMode="auto">
            <a:xfrm>
              <a:off x="965200" y="1978688"/>
              <a:ext cx="2584450" cy="319982"/>
            </a:xfrm>
            <a:prstGeom prst="rect">
              <a:avLst/>
            </a:prstGeom>
            <a:noFill/>
            <a:ln>
              <a:noFill/>
            </a:ln>
            <a:effectLst/>
            <a:extLst/>
          </p:spPr>
          <p:txBody>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lnSpc>
                  <a:spcPct val="90000"/>
                </a:lnSpc>
                <a:spcBef>
                  <a:spcPct val="20000"/>
                </a:spcBef>
                <a:defRPr/>
              </a:pPr>
              <a:r>
                <a:rPr lang="en-US" altLang="en-US" sz="2400" i="1" dirty="0" smtClean="0">
                  <a:latin typeface="+mn-lt"/>
                  <a:cs typeface="Courier New" pitchFamily="49" charset="0"/>
                </a:rPr>
                <a:t>W</a:t>
              </a:r>
              <a:r>
                <a:rPr lang="en-US" altLang="en-US" sz="2400" dirty="0" smtClean="0">
                  <a:latin typeface="+mn-lt"/>
                  <a:cs typeface="Courier New" pitchFamily="49" charset="0"/>
                </a:rPr>
                <a:t> = ∆</a:t>
              </a:r>
              <a:r>
                <a:rPr lang="en-US" altLang="en-US" sz="2400" i="1" dirty="0" smtClean="0">
                  <a:latin typeface="+mn-lt"/>
                </a:rPr>
                <a:t>E</a:t>
              </a:r>
              <a:r>
                <a:rPr lang="en-US" altLang="en-US" sz="2400" baseline="-25000" dirty="0" smtClean="0">
                  <a:latin typeface="+mn-lt"/>
                </a:rPr>
                <a:t>K</a:t>
              </a:r>
              <a:endParaRPr lang="en-US" altLang="en-US" sz="2400" i="1" dirty="0" smtClean="0">
                <a:latin typeface="+mn-lt"/>
                <a:cs typeface="Courier New" pitchFamily="49" charset="0"/>
                <a:sym typeface="Symbol" pitchFamily="18" charset="2"/>
              </a:endParaRPr>
            </a:p>
          </p:txBody>
        </p:sp>
        <p:sp>
          <p:nvSpPr>
            <p:cNvPr id="21520" name="Text Box 6"/>
            <p:cNvSpPr txBox="1">
              <a:spLocks noChangeArrowheads="1"/>
            </p:cNvSpPr>
            <p:nvPr/>
          </p:nvSpPr>
          <p:spPr bwMode="auto">
            <a:xfrm>
              <a:off x="4114800" y="1969136"/>
              <a:ext cx="4178301" cy="461665"/>
            </a:xfrm>
            <a:prstGeom prst="rect">
              <a:avLst/>
            </a:prstGeom>
            <a:solidFill>
              <a:srgbClr val="FF0000"/>
            </a:solidFill>
            <a:ln>
              <a:noFill/>
            </a:ln>
            <a:effectLs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algn="ctr" eaLnBrk="1" hangingPunct="1">
                <a:spcBef>
                  <a:spcPct val="50000"/>
                </a:spcBef>
                <a:defRPr/>
              </a:pPr>
              <a:r>
                <a:rPr lang="en-US" altLang="en-US" sz="2400" dirty="0" smtClean="0">
                  <a:solidFill>
                    <a:schemeClr val="bg1"/>
                  </a:solidFill>
                  <a:latin typeface="+mn-lt"/>
                </a:rPr>
                <a:t>work-kinetic energy theorem</a:t>
              </a:r>
            </a:p>
          </p:txBody>
        </p:sp>
        <p:sp>
          <p:nvSpPr>
            <p:cNvPr id="21521" name="Rectangle 7"/>
            <p:cNvSpPr>
              <a:spLocks noChangeArrowheads="1"/>
            </p:cNvSpPr>
            <p:nvPr/>
          </p:nvSpPr>
          <p:spPr bwMode="auto">
            <a:xfrm>
              <a:off x="828675" y="1972320"/>
              <a:ext cx="7462839" cy="458481"/>
            </a:xfrm>
            <a:prstGeom prst="rect">
              <a:avLst/>
            </a:prstGeom>
            <a:noFill/>
            <a:ln w="12700">
              <a:solidFill>
                <a:schemeClr val="tx1"/>
              </a:solidFill>
              <a:miter lim="800000"/>
              <a:headEnd/>
              <a:tailEnd/>
            </a:ln>
            <a:effectLs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defRPr/>
              </a:pPr>
              <a:endParaRPr lang="en-US" altLang="en-US" sz="2400" smtClean="0">
                <a:latin typeface="+mn-lt"/>
              </a:endParaRPr>
            </a:p>
          </p:txBody>
        </p:sp>
      </p:grpSp>
      <p:sp>
        <p:nvSpPr>
          <p:cNvPr id="425997" name="Rectangle 13"/>
          <p:cNvSpPr>
            <a:spLocks noChangeArrowheads="1"/>
          </p:cNvSpPr>
          <p:nvPr/>
        </p:nvSpPr>
        <p:spPr bwMode="auto">
          <a:xfrm>
            <a:off x="674688" y="2560638"/>
            <a:ext cx="7781925" cy="4297362"/>
          </a:xfrm>
          <a:prstGeom prst="rect">
            <a:avLst/>
          </a:prstGeom>
          <a:solidFill>
            <a:srgbClr val="FFFFCC"/>
          </a:solidFill>
          <a:ln>
            <a:noFill/>
          </a:ln>
          <a:effectLst/>
          <a:extLst/>
        </p:spPr>
        <p:txBody>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spcBef>
                <a:spcPct val="20000"/>
              </a:spcBef>
              <a:defRPr/>
            </a:pPr>
            <a:r>
              <a:rPr lang="en-US" altLang="en-US" sz="2400" dirty="0" smtClean="0">
                <a:latin typeface="+mn-lt"/>
                <a:sym typeface="Symbol" pitchFamily="18" charset="2"/>
              </a:rPr>
              <a:t>EXAMPLE: Use energy to find the work done by the brakes in bringing a 730-kg Smart Car to a rest in 80. meters if its starting speed is 32 m/s.</a:t>
            </a:r>
          </a:p>
          <a:p>
            <a:pPr eaLnBrk="1" hangingPunct="1">
              <a:spcBef>
                <a:spcPct val="20000"/>
              </a:spcBef>
              <a:defRPr/>
            </a:pPr>
            <a:endParaRPr lang="en-US" altLang="en-US" sz="2400" dirty="0" smtClean="0">
              <a:latin typeface="+mn-lt"/>
            </a:endParaRPr>
          </a:p>
          <a:p>
            <a:pPr eaLnBrk="1" hangingPunct="1">
              <a:spcBef>
                <a:spcPct val="20000"/>
              </a:spcBef>
              <a:defRPr/>
            </a:pPr>
            <a:endParaRPr lang="en-US" altLang="en-US" sz="2400" dirty="0" smtClean="0">
              <a:latin typeface="+mn-lt"/>
            </a:endParaRPr>
          </a:p>
          <a:p>
            <a:pPr eaLnBrk="1" hangingPunct="1">
              <a:spcBef>
                <a:spcPts val="0"/>
              </a:spcBef>
              <a:defRPr/>
            </a:pPr>
            <a:endParaRPr lang="en-US" altLang="en-US" sz="2400" dirty="0" smtClean="0">
              <a:latin typeface="+mn-lt"/>
            </a:endParaRPr>
          </a:p>
          <a:p>
            <a:pPr eaLnBrk="1" hangingPunct="1">
              <a:spcBef>
                <a:spcPts val="0"/>
              </a:spcBef>
              <a:defRPr/>
            </a:pPr>
            <a:r>
              <a:rPr lang="en-US" altLang="en-US" sz="2400" dirty="0" smtClean="0">
                <a:latin typeface="+mn-lt"/>
              </a:rPr>
              <a:t>SOLUTION:</a:t>
            </a:r>
          </a:p>
          <a:p>
            <a:pPr eaLnBrk="1" hangingPunct="1">
              <a:spcBef>
                <a:spcPts val="0"/>
              </a:spcBef>
              <a:spcAft>
                <a:spcPts val="200"/>
              </a:spcAft>
              <a:defRPr/>
            </a:pPr>
            <a:r>
              <a:rPr lang="en-US" altLang="en-US" sz="2400" i="1" dirty="0" smtClean="0">
                <a:latin typeface="+mn-lt"/>
                <a:cs typeface="Courier New" pitchFamily="49" charset="0"/>
              </a:rPr>
              <a:t>        </a:t>
            </a:r>
            <a:r>
              <a:rPr lang="en-US" altLang="en-US" sz="2400" i="1" dirty="0" err="1" smtClean="0">
                <a:latin typeface="+mn-lt"/>
                <a:cs typeface="Courier New" pitchFamily="49" charset="0"/>
              </a:rPr>
              <a:t>E</a:t>
            </a:r>
            <a:r>
              <a:rPr lang="en-US" altLang="en-US" sz="2400" baseline="-25000" dirty="0" err="1" smtClean="0">
                <a:latin typeface="+mn-lt"/>
                <a:cs typeface="Courier New" pitchFamily="49" charset="0"/>
              </a:rPr>
              <a:t>K,f</a:t>
            </a:r>
            <a:r>
              <a:rPr lang="en-US" altLang="en-US" sz="2400" baseline="-25000" dirty="0" smtClean="0">
                <a:latin typeface="+mn-lt"/>
                <a:cs typeface="Courier New" pitchFamily="49" charset="0"/>
              </a:rPr>
              <a:t> </a:t>
            </a:r>
            <a:r>
              <a:rPr lang="en-US" altLang="en-US" sz="2400" i="1" baseline="-25000" dirty="0" smtClean="0">
                <a:latin typeface="+mn-lt"/>
                <a:cs typeface="Courier New" pitchFamily="49" charset="0"/>
              </a:rPr>
              <a:t> </a:t>
            </a:r>
            <a:r>
              <a:rPr lang="en-US" altLang="en-US" sz="2400" dirty="0" smtClean="0">
                <a:latin typeface="+mn-lt"/>
                <a:cs typeface="Courier New" pitchFamily="49" charset="0"/>
              </a:rPr>
              <a:t>= (1/2)</a:t>
            </a:r>
            <a:r>
              <a:rPr lang="en-US" altLang="en-US" sz="2400" i="1" dirty="0" smtClean="0">
                <a:latin typeface="+mn-lt"/>
                <a:cs typeface="Courier New" pitchFamily="49" charset="0"/>
              </a:rPr>
              <a:t>mv </a:t>
            </a:r>
            <a:r>
              <a:rPr lang="en-US" altLang="en-US" sz="2400" baseline="30000" dirty="0" smtClean="0">
                <a:latin typeface="+mn-lt"/>
                <a:cs typeface="Courier New" pitchFamily="49" charset="0"/>
              </a:rPr>
              <a:t>2 </a:t>
            </a:r>
            <a:r>
              <a:rPr lang="en-US" altLang="en-US" sz="2400" dirty="0" smtClean="0">
                <a:latin typeface="+mn-lt"/>
                <a:cs typeface="Courier New" pitchFamily="49" charset="0"/>
              </a:rPr>
              <a:t>= (1/2)(730)(0</a:t>
            </a:r>
            <a:r>
              <a:rPr lang="en-US" altLang="en-US" sz="2400" baseline="30000" dirty="0" smtClean="0">
                <a:latin typeface="+mn-lt"/>
                <a:cs typeface="Courier New" pitchFamily="49" charset="0"/>
              </a:rPr>
              <a:t>2</a:t>
            </a:r>
            <a:r>
              <a:rPr lang="en-US" altLang="en-US" sz="2400" dirty="0" smtClean="0">
                <a:latin typeface="+mn-lt"/>
                <a:cs typeface="Courier New" pitchFamily="49" charset="0"/>
              </a:rPr>
              <a:t>) = 0 J.</a:t>
            </a:r>
            <a:endParaRPr lang="en-US" altLang="en-US" sz="2400" dirty="0" smtClean="0">
              <a:latin typeface="+mn-lt"/>
              <a:cs typeface="Courier New" pitchFamily="49" charset="0"/>
              <a:sym typeface="Symbol" pitchFamily="18" charset="2"/>
            </a:endParaRPr>
          </a:p>
          <a:p>
            <a:pPr eaLnBrk="1" hangingPunct="1">
              <a:spcBef>
                <a:spcPts val="0"/>
              </a:spcBef>
              <a:spcAft>
                <a:spcPts val="200"/>
              </a:spcAft>
              <a:defRPr/>
            </a:pPr>
            <a:r>
              <a:rPr lang="en-US" altLang="en-US" sz="2400" i="1" dirty="0" smtClean="0">
                <a:latin typeface="+mn-lt"/>
                <a:cs typeface="Courier New" pitchFamily="49" charset="0"/>
              </a:rPr>
              <a:t>        E</a:t>
            </a:r>
            <a:r>
              <a:rPr lang="en-US" altLang="en-US" sz="2400" baseline="-25000" dirty="0" smtClean="0">
                <a:latin typeface="+mn-lt"/>
                <a:cs typeface="Courier New" pitchFamily="49" charset="0"/>
              </a:rPr>
              <a:t>K,0</a:t>
            </a:r>
            <a:r>
              <a:rPr lang="en-US" altLang="en-US" sz="2400" i="1" baseline="-25000" dirty="0" smtClean="0">
                <a:latin typeface="+mn-lt"/>
                <a:cs typeface="Courier New" pitchFamily="49" charset="0"/>
              </a:rPr>
              <a:t> </a:t>
            </a:r>
            <a:r>
              <a:rPr lang="en-US" altLang="en-US" sz="2400" dirty="0" smtClean="0">
                <a:latin typeface="+mn-lt"/>
                <a:cs typeface="Courier New" pitchFamily="49" charset="0"/>
              </a:rPr>
              <a:t>= (1/2)</a:t>
            </a:r>
            <a:r>
              <a:rPr lang="en-US" altLang="en-US" sz="2400" i="1" dirty="0" smtClean="0">
                <a:latin typeface="+mn-lt"/>
                <a:cs typeface="Courier New" pitchFamily="49" charset="0"/>
              </a:rPr>
              <a:t>mu </a:t>
            </a:r>
            <a:r>
              <a:rPr lang="en-US" altLang="en-US" sz="2400" baseline="30000" dirty="0" smtClean="0">
                <a:latin typeface="+mn-lt"/>
                <a:cs typeface="Courier New" pitchFamily="49" charset="0"/>
              </a:rPr>
              <a:t>2 </a:t>
            </a:r>
            <a:r>
              <a:rPr lang="en-US" altLang="en-US" sz="2400" dirty="0" smtClean="0">
                <a:latin typeface="+mn-lt"/>
                <a:cs typeface="Courier New" pitchFamily="49" charset="0"/>
              </a:rPr>
              <a:t>= (1/2)(730)(32</a:t>
            </a:r>
            <a:r>
              <a:rPr lang="en-US" altLang="en-US" sz="2400" baseline="30000" dirty="0" smtClean="0">
                <a:latin typeface="+mn-lt"/>
                <a:cs typeface="Courier New" pitchFamily="49" charset="0"/>
              </a:rPr>
              <a:t>2</a:t>
            </a:r>
            <a:r>
              <a:rPr lang="en-US" altLang="en-US" sz="2400" dirty="0" smtClean="0">
                <a:latin typeface="+mn-lt"/>
                <a:cs typeface="Courier New" pitchFamily="49" charset="0"/>
              </a:rPr>
              <a:t>) = 370000 J.</a:t>
            </a:r>
          </a:p>
          <a:p>
            <a:pPr eaLnBrk="1" hangingPunct="1">
              <a:spcBef>
                <a:spcPts val="0"/>
              </a:spcBef>
              <a:spcAft>
                <a:spcPts val="200"/>
              </a:spcAft>
              <a:defRPr/>
            </a:pPr>
            <a:r>
              <a:rPr lang="en-US" altLang="en-US" sz="2400" dirty="0" smtClean="0">
                <a:latin typeface="+mn-lt"/>
                <a:cs typeface="Courier New" pitchFamily="49" charset="0"/>
              </a:rPr>
              <a:t>      </a:t>
            </a:r>
            <a:r>
              <a:rPr lang="en-US" altLang="en-US" sz="2400" baseline="-25000" dirty="0" smtClean="0">
                <a:latin typeface="+mn-lt"/>
                <a:cs typeface="Courier New" pitchFamily="49" charset="0"/>
              </a:rPr>
              <a:t> </a:t>
            </a:r>
            <a:r>
              <a:rPr lang="en-US" altLang="en-US" sz="2400" dirty="0" smtClean="0">
                <a:latin typeface="+mn-lt"/>
                <a:cs typeface="Courier New" pitchFamily="49" charset="0"/>
              </a:rPr>
              <a:t> ∆</a:t>
            </a:r>
            <a:r>
              <a:rPr lang="en-US" altLang="en-US" sz="2400" i="1" dirty="0" smtClean="0">
                <a:latin typeface="+mn-lt"/>
              </a:rPr>
              <a:t>E</a:t>
            </a:r>
            <a:r>
              <a:rPr lang="en-US" altLang="en-US" sz="2400" baseline="-25000" dirty="0" smtClean="0">
                <a:latin typeface="+mn-lt"/>
              </a:rPr>
              <a:t>K</a:t>
            </a:r>
            <a:r>
              <a:rPr lang="en-US" altLang="en-US" sz="2400" dirty="0" smtClean="0">
                <a:latin typeface="+mn-lt"/>
              </a:rPr>
              <a:t> = </a:t>
            </a:r>
            <a:r>
              <a:rPr lang="en-US" altLang="en-US" sz="2400" i="1" dirty="0" err="1" smtClean="0">
                <a:latin typeface="+mn-lt"/>
                <a:cs typeface="Courier New" pitchFamily="49" charset="0"/>
              </a:rPr>
              <a:t>E</a:t>
            </a:r>
            <a:r>
              <a:rPr lang="en-US" altLang="en-US" sz="2400" baseline="-25000" dirty="0" err="1" smtClean="0">
                <a:latin typeface="+mn-lt"/>
                <a:cs typeface="Courier New" pitchFamily="49" charset="0"/>
              </a:rPr>
              <a:t>K,f</a:t>
            </a:r>
            <a:r>
              <a:rPr lang="en-US" altLang="en-US" sz="2400" i="1" baseline="-25000" dirty="0" smtClean="0">
                <a:latin typeface="+mn-lt"/>
                <a:cs typeface="Courier New" pitchFamily="49" charset="0"/>
              </a:rPr>
              <a:t> </a:t>
            </a:r>
            <a:r>
              <a:rPr lang="en-US" altLang="en-US" sz="2400" dirty="0" smtClean="0">
                <a:latin typeface="+mn-lt"/>
                <a:cs typeface="Courier New" pitchFamily="49" charset="0"/>
              </a:rPr>
              <a:t>- </a:t>
            </a:r>
            <a:r>
              <a:rPr lang="en-US" altLang="en-US" sz="2400" i="1" dirty="0" smtClean="0">
                <a:latin typeface="+mn-lt"/>
                <a:cs typeface="Courier New" pitchFamily="49" charset="0"/>
              </a:rPr>
              <a:t>E</a:t>
            </a:r>
            <a:r>
              <a:rPr lang="en-US" altLang="en-US" sz="2400" baseline="-25000" dirty="0" smtClean="0">
                <a:latin typeface="+mn-lt"/>
                <a:cs typeface="Courier New" pitchFamily="49" charset="0"/>
              </a:rPr>
              <a:t>K,0</a:t>
            </a:r>
            <a:r>
              <a:rPr lang="en-US" altLang="en-US" sz="2400" i="1" baseline="-25000" dirty="0" smtClean="0">
                <a:latin typeface="+mn-lt"/>
                <a:cs typeface="Courier New" pitchFamily="49" charset="0"/>
              </a:rPr>
              <a:t> </a:t>
            </a:r>
            <a:r>
              <a:rPr lang="en-US" altLang="en-US" sz="2400" dirty="0" smtClean="0">
                <a:latin typeface="+mn-lt"/>
                <a:cs typeface="Courier New" pitchFamily="49" charset="0"/>
              </a:rPr>
              <a:t>= 0 – 370000 = - 370000 J.</a:t>
            </a:r>
          </a:p>
          <a:p>
            <a:pPr eaLnBrk="1" hangingPunct="1">
              <a:spcBef>
                <a:spcPts val="0"/>
              </a:spcBef>
              <a:spcAft>
                <a:spcPts val="200"/>
              </a:spcAft>
              <a:defRPr/>
            </a:pPr>
            <a:r>
              <a:rPr lang="en-US" altLang="en-US" sz="2400" i="1" dirty="0" smtClean="0">
                <a:latin typeface="+mn-lt"/>
                <a:cs typeface="Courier New" pitchFamily="49" charset="0"/>
              </a:rPr>
              <a:t>         </a:t>
            </a:r>
            <a:r>
              <a:rPr lang="en-US" altLang="en-US" sz="2400" i="1" baseline="-25000" dirty="0" smtClean="0">
                <a:latin typeface="+mn-lt"/>
                <a:cs typeface="Courier New" pitchFamily="49" charset="0"/>
              </a:rPr>
              <a:t>  </a:t>
            </a:r>
            <a:r>
              <a:rPr lang="en-US" altLang="en-US" sz="2400" i="1" dirty="0" smtClean="0">
                <a:latin typeface="+mn-lt"/>
                <a:cs typeface="Courier New" pitchFamily="49" charset="0"/>
              </a:rPr>
              <a:t>W</a:t>
            </a:r>
            <a:r>
              <a:rPr lang="en-US" altLang="en-US" sz="2400" dirty="0" smtClean="0">
                <a:latin typeface="+mn-lt"/>
                <a:cs typeface="Courier New" pitchFamily="49" charset="0"/>
              </a:rPr>
              <a:t> = ∆</a:t>
            </a:r>
            <a:r>
              <a:rPr lang="en-US" altLang="en-US" sz="2400" i="1" dirty="0" smtClean="0">
                <a:latin typeface="+mn-lt"/>
              </a:rPr>
              <a:t>E</a:t>
            </a:r>
            <a:r>
              <a:rPr lang="en-US" altLang="en-US" sz="2400" baseline="-25000" dirty="0" smtClean="0">
                <a:latin typeface="+mn-lt"/>
              </a:rPr>
              <a:t>K</a:t>
            </a:r>
            <a:r>
              <a:rPr lang="en-US" altLang="en-US" sz="2400" dirty="0" smtClean="0">
                <a:latin typeface="+mn-lt"/>
              </a:rPr>
              <a:t> = -370000 </a:t>
            </a:r>
            <a:r>
              <a:rPr lang="en-US" altLang="en-US" sz="2400" dirty="0" smtClean="0">
                <a:latin typeface="+mn-lt"/>
              </a:rPr>
              <a:t>J (same as before, easier!)</a:t>
            </a:r>
            <a:endParaRPr lang="en-US" altLang="en-US" sz="2400" dirty="0" smtClean="0">
              <a:latin typeface="+mn-lt"/>
            </a:endParaRPr>
          </a:p>
        </p:txBody>
      </p:sp>
      <p:grpSp>
        <p:nvGrpSpPr>
          <p:cNvPr id="3" name="Group 14"/>
          <p:cNvGrpSpPr>
            <a:grpSpLocks/>
          </p:cNvGrpSpPr>
          <p:nvPr/>
        </p:nvGrpSpPr>
        <p:grpSpPr bwMode="auto">
          <a:xfrm>
            <a:off x="2400300" y="4541838"/>
            <a:ext cx="5691188" cy="457200"/>
            <a:chOff x="1144" y="2967"/>
            <a:chExt cx="3585" cy="288"/>
          </a:xfrm>
        </p:grpSpPr>
        <p:sp>
          <p:nvSpPr>
            <p:cNvPr id="28685" name="Line 15"/>
            <p:cNvSpPr>
              <a:spLocks noChangeShapeType="1"/>
            </p:cNvSpPr>
            <p:nvPr/>
          </p:nvSpPr>
          <p:spPr bwMode="auto">
            <a:xfrm>
              <a:off x="1144" y="3024"/>
              <a:ext cx="3585" cy="0"/>
            </a:xfrm>
            <a:prstGeom prst="line">
              <a:avLst/>
            </a:prstGeom>
            <a:noFill/>
            <a:ln w="57150">
              <a:solidFill>
                <a:schemeClr val="accent2"/>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21518" name="Text Box 16"/>
            <p:cNvSpPr txBox="1">
              <a:spLocks noChangeArrowheads="1"/>
            </p:cNvSpPr>
            <p:nvPr/>
          </p:nvSpPr>
          <p:spPr bwMode="auto">
            <a:xfrm>
              <a:off x="2696" y="2967"/>
              <a:ext cx="231" cy="288"/>
            </a:xfrm>
            <a:prstGeom prst="rect">
              <a:avLst/>
            </a:prstGeom>
            <a:noFill/>
            <a:ln>
              <a:noFill/>
            </a:ln>
            <a:effectLs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defRPr/>
              </a:pPr>
              <a:r>
                <a:rPr lang="en-US" altLang="en-US" sz="2400" b="1" dirty="0" smtClean="0">
                  <a:solidFill>
                    <a:schemeClr val="accent2"/>
                  </a:solidFill>
                  <a:latin typeface="+mn-lt"/>
                </a:rPr>
                <a:t>s</a:t>
              </a:r>
            </a:p>
          </p:txBody>
        </p:sp>
      </p:grpSp>
      <p:pic>
        <p:nvPicPr>
          <p:cNvPr id="426001" name="Picture 17" descr="ANd9GcTptwVuvDpYUoZG8_CTp3wMdEU7KykY2d4OJkfcG7LawlZCfHWsTQ"/>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266825" y="3746500"/>
            <a:ext cx="1249363"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6002" name="Line 18"/>
          <p:cNvSpPr>
            <a:spLocks noChangeShapeType="1"/>
          </p:cNvSpPr>
          <p:nvPr/>
        </p:nvSpPr>
        <p:spPr bwMode="auto">
          <a:xfrm>
            <a:off x="666750" y="4502150"/>
            <a:ext cx="7772400" cy="0"/>
          </a:xfrm>
          <a:prstGeom prst="line">
            <a:avLst/>
          </a:prstGeom>
          <a:noFill/>
          <a:ln w="57150">
            <a:solidFill>
              <a:srgbClr val="4D4D4D"/>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4" name="Group 19"/>
          <p:cNvGrpSpPr>
            <a:grpSpLocks/>
          </p:cNvGrpSpPr>
          <p:nvPr/>
        </p:nvGrpSpPr>
        <p:grpSpPr bwMode="auto">
          <a:xfrm>
            <a:off x="830263" y="3749675"/>
            <a:ext cx="1692275" cy="1235075"/>
            <a:chOff x="3388" y="3218"/>
            <a:chExt cx="1066" cy="778"/>
          </a:xfrm>
        </p:grpSpPr>
        <p:sp>
          <p:nvSpPr>
            <p:cNvPr id="28682" name="Line 20"/>
            <p:cNvSpPr>
              <a:spLocks noChangeShapeType="1"/>
            </p:cNvSpPr>
            <p:nvPr/>
          </p:nvSpPr>
          <p:spPr bwMode="auto">
            <a:xfrm flipH="1">
              <a:off x="3388" y="3732"/>
              <a:ext cx="993" cy="0"/>
            </a:xfrm>
            <a:prstGeom prst="line">
              <a:avLst/>
            </a:prstGeom>
            <a:noFill/>
            <a:ln w="57150">
              <a:solidFill>
                <a:srgbClr val="FF3300"/>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21515" name="Text Box 21"/>
            <p:cNvSpPr txBox="1">
              <a:spLocks noChangeArrowheads="1"/>
            </p:cNvSpPr>
            <p:nvPr/>
          </p:nvSpPr>
          <p:spPr bwMode="auto">
            <a:xfrm>
              <a:off x="3826" y="3705"/>
              <a:ext cx="234" cy="291"/>
            </a:xfrm>
            <a:prstGeom prst="rect">
              <a:avLst/>
            </a:prstGeom>
            <a:noFill/>
            <a:ln>
              <a:noFill/>
            </a:ln>
            <a:effectLs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defRPr/>
              </a:pPr>
              <a:r>
                <a:rPr lang="en-US" altLang="en-US" sz="2400" b="1" dirty="0" smtClean="0">
                  <a:solidFill>
                    <a:srgbClr val="FF3300"/>
                  </a:solidFill>
                  <a:latin typeface="+mn-lt"/>
                </a:rPr>
                <a:t>F</a:t>
              </a:r>
            </a:p>
          </p:txBody>
        </p:sp>
        <p:pic>
          <p:nvPicPr>
            <p:cNvPr id="28684" name="Picture 22" descr="ANd9GcTptwVuvDpYUoZG8_CTp3wMdEU7KykY2d4OJkfcG7LawlZCfHWsTQ"/>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667" y="3218"/>
              <a:ext cx="787" cy="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ntr" presetSubtype="4" fill="hold" nodeType="clickEffect">
                                  <p:stCondLst>
                                    <p:cond delay="0"/>
                                  </p:stCondLst>
                                  <p:childTnLst>
                                    <p:set>
                                      <p:cBhvr>
                                        <p:cTn id="13" dur="1" fill="hold">
                                          <p:stCondLst>
                                            <p:cond delay="0"/>
                                          </p:stCondLst>
                                        </p:cTn>
                                        <p:tgtEl>
                                          <p:spTgt spid="425997">
                                            <p:txEl>
                                              <p:pRg st="0" end="0"/>
                                            </p:txEl>
                                          </p:spTgt>
                                        </p:tgtEl>
                                        <p:attrNameLst>
                                          <p:attrName>style.visibility</p:attrName>
                                        </p:attrNameLst>
                                      </p:cBhvr>
                                      <p:to>
                                        <p:strVal val="visible"/>
                                      </p:to>
                                    </p:set>
                                    <p:anim calcmode="lin" valueType="num">
                                      <p:cBhvr additive="base">
                                        <p:cTn id="14" dur="500" fill="hold"/>
                                        <p:tgtEl>
                                          <p:spTgt spid="425997">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42599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4" name="arrow.wav"/>
                                        </p:tgtEl>
                                      </p:cMediaNode>
                                    </p:audio>
                                  </p:subTnLst>
                                </p:cTn>
                              </p:par>
                              <p:par>
                                <p:cTn id="16" presetID="53" presetClass="entr" presetSubtype="0" fill="hold" nodeType="withEffect">
                                  <p:stCondLst>
                                    <p:cond delay="0"/>
                                  </p:stCondLst>
                                  <p:childTnLst>
                                    <p:set>
                                      <p:cBhvr>
                                        <p:cTn id="17" dur="1" fill="hold">
                                          <p:stCondLst>
                                            <p:cond delay="0"/>
                                          </p:stCondLst>
                                        </p:cTn>
                                        <p:tgtEl>
                                          <p:spTgt spid="426001"/>
                                        </p:tgtEl>
                                        <p:attrNameLst>
                                          <p:attrName>style.visibility</p:attrName>
                                        </p:attrNameLst>
                                      </p:cBhvr>
                                      <p:to>
                                        <p:strVal val="visible"/>
                                      </p:to>
                                    </p:set>
                                    <p:anim calcmode="lin" valueType="num">
                                      <p:cBhvr>
                                        <p:cTn id="18" dur="500" fill="hold"/>
                                        <p:tgtEl>
                                          <p:spTgt spid="426001"/>
                                        </p:tgtEl>
                                        <p:attrNameLst>
                                          <p:attrName>ppt_w</p:attrName>
                                        </p:attrNameLst>
                                      </p:cBhvr>
                                      <p:tavLst>
                                        <p:tav tm="0">
                                          <p:val>
                                            <p:fltVal val="0"/>
                                          </p:val>
                                        </p:tav>
                                        <p:tav tm="100000">
                                          <p:val>
                                            <p:strVal val="#ppt_w"/>
                                          </p:val>
                                        </p:tav>
                                      </p:tavLst>
                                    </p:anim>
                                    <p:anim calcmode="lin" valueType="num">
                                      <p:cBhvr>
                                        <p:cTn id="19" dur="500" fill="hold"/>
                                        <p:tgtEl>
                                          <p:spTgt spid="426001"/>
                                        </p:tgtEl>
                                        <p:attrNameLst>
                                          <p:attrName>ppt_h</p:attrName>
                                        </p:attrNameLst>
                                      </p:cBhvr>
                                      <p:tavLst>
                                        <p:tav tm="0">
                                          <p:val>
                                            <p:fltVal val="0"/>
                                          </p:val>
                                        </p:tav>
                                        <p:tav tm="100000">
                                          <p:val>
                                            <p:strVal val="#ppt_h"/>
                                          </p:val>
                                        </p:tav>
                                      </p:tavLst>
                                    </p:anim>
                                    <p:animEffect transition="in" filter="fade">
                                      <p:cBhvr>
                                        <p:cTn id="20" dur="500"/>
                                        <p:tgtEl>
                                          <p:spTgt spid="426001"/>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426002"/>
                                        </p:tgtEl>
                                        <p:attrNameLst>
                                          <p:attrName>style.visibility</p:attrName>
                                        </p:attrNameLst>
                                      </p:cBhvr>
                                      <p:to>
                                        <p:strVal val="visible"/>
                                      </p:to>
                                    </p:set>
                                    <p:animEffect transition="in" filter="fade">
                                      <p:cBhvr>
                                        <p:cTn id="23" dur="500"/>
                                        <p:tgtEl>
                                          <p:spTgt spid="426002"/>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0" presetClass="entr" presetSubtype="0" fill="hold"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500"/>
                                        <p:tgtEl>
                                          <p:spTgt spid="4"/>
                                        </p:tgtEl>
                                      </p:cBhvr>
                                    </p:animEffect>
                                  </p:childTnLst>
                                </p:cTn>
                              </p:par>
                              <p:par>
                                <p:cTn id="29" presetID="10" presetClass="exit" presetSubtype="0" fill="hold" nodeType="withEffect">
                                  <p:stCondLst>
                                    <p:cond delay="0"/>
                                  </p:stCondLst>
                                  <p:childTnLst>
                                    <p:animEffect transition="out" filter="fade">
                                      <p:cBhvr>
                                        <p:cTn id="30" dur="500"/>
                                        <p:tgtEl>
                                          <p:spTgt spid="426001"/>
                                        </p:tgtEl>
                                      </p:cBhvr>
                                    </p:animEffect>
                                    <p:set>
                                      <p:cBhvr>
                                        <p:cTn id="31" dur="1" fill="hold">
                                          <p:stCondLst>
                                            <p:cond delay="499"/>
                                          </p:stCondLst>
                                        </p:cTn>
                                        <p:tgtEl>
                                          <p:spTgt spid="426001"/>
                                        </p:tgtEl>
                                        <p:attrNameLst>
                                          <p:attrName>style.visibility</p:attrName>
                                        </p:attrNameLst>
                                      </p:cBhvr>
                                      <p:to>
                                        <p:strVal val="hidden"/>
                                      </p:to>
                                    </p:set>
                                  </p:childTnLst>
                                </p:cTn>
                              </p:par>
                              <p:par>
                                <p:cTn id="32" presetID="63" presetClass="path" presetSubtype="0" decel="50000" fill="hold" nodeType="withEffect">
                                  <p:stCondLst>
                                    <p:cond delay="0"/>
                                  </p:stCondLst>
                                  <p:childTnLst>
                                    <p:animMotion origin="layout" path="M -4.44444E-6 3.7037E-7 L 0.61303 3.7037E-7 " pathEditMode="relative" rAng="0" ptsTypes="AA">
                                      <p:cBhvr>
                                        <p:cTn id="33" dur="3000" fill="hold"/>
                                        <p:tgtEl>
                                          <p:spTgt spid="4"/>
                                        </p:tgtEl>
                                        <p:attrNameLst>
                                          <p:attrName>ppt_x</p:attrName>
                                          <p:attrName>ppt_y</p:attrName>
                                        </p:attrNameLst>
                                      </p:cBhvr>
                                      <p:rCtr x="30642" y="0"/>
                                    </p:animMotion>
                                  </p:childTnLst>
                                  <p:subTnLst>
                                    <p:audio>
                                      <p:cMediaNode>
                                        <p:cTn display="0" masterRel="sameClick">
                                          <p:stCondLst>
                                            <p:cond evt="begin" delay="0">
                                              <p:tn val="32"/>
                                            </p:cond>
                                          </p:stCondLst>
                                          <p:endCondLst>
                                            <p:cond evt="onStopAudio" delay="0">
                                              <p:tgtEl>
                                                <p:sldTgt/>
                                              </p:tgtEl>
                                            </p:cond>
                                          </p:endCondLst>
                                        </p:cTn>
                                        <p:tgtEl>
                                          <p:sndTgt r:embed="rId5" name="Car brake skid.wav"/>
                                        </p:tgtEl>
                                      </p:cMediaNode>
                                    </p:audio>
                                  </p:subTnLst>
                                </p:cTn>
                              </p:par>
                              <p:par>
                                <p:cTn id="34" presetID="22" presetClass="entr" presetSubtype="8" fill="hold" nodeType="with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wipe(left)">
                                      <p:cBhvr>
                                        <p:cTn id="36" dur="3000"/>
                                        <p:tgtEl>
                                          <p:spTgt spid="3"/>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4" fill="hold" nodeType="clickEffect">
                                  <p:stCondLst>
                                    <p:cond delay="0"/>
                                  </p:stCondLst>
                                  <p:childTnLst>
                                    <p:set>
                                      <p:cBhvr>
                                        <p:cTn id="40" dur="1" fill="hold">
                                          <p:stCondLst>
                                            <p:cond delay="0"/>
                                          </p:stCondLst>
                                        </p:cTn>
                                        <p:tgtEl>
                                          <p:spTgt spid="425997">
                                            <p:txEl>
                                              <p:pRg st="4" end="4"/>
                                            </p:txEl>
                                          </p:spTgt>
                                        </p:tgtEl>
                                        <p:attrNameLst>
                                          <p:attrName>style.visibility</p:attrName>
                                        </p:attrNameLst>
                                      </p:cBhvr>
                                      <p:to>
                                        <p:strVal val="visible"/>
                                      </p:to>
                                    </p:set>
                                    <p:anim calcmode="lin" valueType="num">
                                      <p:cBhvr additive="base">
                                        <p:cTn id="41" dur="500" fill="hold"/>
                                        <p:tgtEl>
                                          <p:spTgt spid="425997">
                                            <p:txEl>
                                              <p:pRg st="4" end="4"/>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425997">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9"/>
                                            </p:cond>
                                          </p:stCondLst>
                                          <p:endCondLst>
                                            <p:cond evt="onStopAudio" delay="0">
                                              <p:tgtEl>
                                                <p:sldTgt/>
                                              </p:tgtEl>
                                            </p:cond>
                                          </p:endCondLst>
                                        </p:cTn>
                                        <p:tgtEl>
                                          <p:sndTgt r:embed="rId4" name="arrow.wav"/>
                                        </p:tgtEl>
                                      </p:cMediaNode>
                                    </p:audio>
                                  </p:subTnLst>
                                </p:cTn>
                              </p:par>
                            </p:childTnLst>
                          </p:cTn>
                        </p:par>
                      </p:childTnLst>
                    </p:cTn>
                  </p:par>
                  <p:par>
                    <p:cTn id="43" fill="hold" nodeType="clickPar">
                      <p:stCondLst>
                        <p:cond delay="indefinite"/>
                      </p:stCondLst>
                      <p:childTnLst>
                        <p:par>
                          <p:cTn id="44" fill="hold" nodeType="withGroup">
                            <p:stCondLst>
                              <p:cond delay="0"/>
                            </p:stCondLst>
                            <p:childTnLst>
                              <p:par>
                                <p:cTn id="45" presetID="2" presetClass="entr" presetSubtype="4" fill="hold" nodeType="clickEffect">
                                  <p:stCondLst>
                                    <p:cond delay="0"/>
                                  </p:stCondLst>
                                  <p:childTnLst>
                                    <p:set>
                                      <p:cBhvr>
                                        <p:cTn id="46" dur="1" fill="hold">
                                          <p:stCondLst>
                                            <p:cond delay="0"/>
                                          </p:stCondLst>
                                        </p:cTn>
                                        <p:tgtEl>
                                          <p:spTgt spid="425997">
                                            <p:txEl>
                                              <p:pRg st="5" end="5"/>
                                            </p:txEl>
                                          </p:spTgt>
                                        </p:tgtEl>
                                        <p:attrNameLst>
                                          <p:attrName>style.visibility</p:attrName>
                                        </p:attrNameLst>
                                      </p:cBhvr>
                                      <p:to>
                                        <p:strVal val="visible"/>
                                      </p:to>
                                    </p:set>
                                    <p:anim calcmode="lin" valueType="num">
                                      <p:cBhvr additive="base">
                                        <p:cTn id="47" dur="500" fill="hold"/>
                                        <p:tgtEl>
                                          <p:spTgt spid="425997">
                                            <p:txEl>
                                              <p:pRg st="5" end="5"/>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425997">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5"/>
                                            </p:cond>
                                          </p:stCondLst>
                                          <p:endCondLst>
                                            <p:cond evt="onStopAudio" delay="0">
                                              <p:tgtEl>
                                                <p:sldTgt/>
                                              </p:tgtEl>
                                            </p:cond>
                                          </p:endCondLst>
                                        </p:cTn>
                                        <p:tgtEl>
                                          <p:sndTgt r:embed="rId4" name="arrow.wav"/>
                                        </p:tgtEl>
                                      </p:cMediaNode>
                                    </p:audio>
                                  </p:subTnLst>
                                </p:cTn>
                              </p:par>
                            </p:childTnLst>
                          </p:cTn>
                        </p:par>
                      </p:childTnLst>
                    </p:cTn>
                  </p:par>
                  <p:par>
                    <p:cTn id="49" fill="hold" nodeType="clickPar">
                      <p:stCondLst>
                        <p:cond delay="indefinite"/>
                      </p:stCondLst>
                      <p:childTnLst>
                        <p:par>
                          <p:cTn id="50" fill="hold" nodeType="withGroup">
                            <p:stCondLst>
                              <p:cond delay="0"/>
                            </p:stCondLst>
                            <p:childTnLst>
                              <p:par>
                                <p:cTn id="51" presetID="2" presetClass="entr" presetSubtype="4" fill="hold" nodeType="clickEffect">
                                  <p:stCondLst>
                                    <p:cond delay="0"/>
                                  </p:stCondLst>
                                  <p:childTnLst>
                                    <p:set>
                                      <p:cBhvr>
                                        <p:cTn id="52" dur="1" fill="hold">
                                          <p:stCondLst>
                                            <p:cond delay="0"/>
                                          </p:stCondLst>
                                        </p:cTn>
                                        <p:tgtEl>
                                          <p:spTgt spid="425997">
                                            <p:txEl>
                                              <p:pRg st="6" end="6"/>
                                            </p:txEl>
                                          </p:spTgt>
                                        </p:tgtEl>
                                        <p:attrNameLst>
                                          <p:attrName>style.visibility</p:attrName>
                                        </p:attrNameLst>
                                      </p:cBhvr>
                                      <p:to>
                                        <p:strVal val="visible"/>
                                      </p:to>
                                    </p:set>
                                    <p:anim calcmode="lin" valueType="num">
                                      <p:cBhvr additive="base">
                                        <p:cTn id="53" dur="500" fill="hold"/>
                                        <p:tgtEl>
                                          <p:spTgt spid="425997">
                                            <p:txEl>
                                              <p:pRg st="6" end="6"/>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25997">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1"/>
                                            </p:cond>
                                          </p:stCondLst>
                                          <p:endCondLst>
                                            <p:cond evt="onStopAudio" delay="0">
                                              <p:tgtEl>
                                                <p:sldTgt/>
                                              </p:tgtEl>
                                            </p:cond>
                                          </p:endCondLst>
                                        </p:cTn>
                                        <p:tgtEl>
                                          <p:sndTgt r:embed="rId4" name="arrow.wav"/>
                                        </p:tgtEl>
                                      </p:cMediaNode>
                                    </p:audio>
                                  </p:subTnLst>
                                </p:cTn>
                              </p:par>
                            </p:childTnLst>
                          </p:cTn>
                        </p:par>
                      </p:childTnLst>
                    </p:cTn>
                  </p:par>
                  <p:par>
                    <p:cTn id="55" fill="hold" nodeType="clickPar">
                      <p:stCondLst>
                        <p:cond delay="indefinite"/>
                      </p:stCondLst>
                      <p:childTnLst>
                        <p:par>
                          <p:cTn id="56" fill="hold" nodeType="withGroup">
                            <p:stCondLst>
                              <p:cond delay="0"/>
                            </p:stCondLst>
                            <p:childTnLst>
                              <p:par>
                                <p:cTn id="57" presetID="2" presetClass="entr" presetSubtype="4" fill="hold" nodeType="clickEffect">
                                  <p:stCondLst>
                                    <p:cond delay="0"/>
                                  </p:stCondLst>
                                  <p:childTnLst>
                                    <p:set>
                                      <p:cBhvr>
                                        <p:cTn id="58" dur="1" fill="hold">
                                          <p:stCondLst>
                                            <p:cond delay="0"/>
                                          </p:stCondLst>
                                        </p:cTn>
                                        <p:tgtEl>
                                          <p:spTgt spid="425997">
                                            <p:txEl>
                                              <p:pRg st="7" end="7"/>
                                            </p:txEl>
                                          </p:spTgt>
                                        </p:tgtEl>
                                        <p:attrNameLst>
                                          <p:attrName>style.visibility</p:attrName>
                                        </p:attrNameLst>
                                      </p:cBhvr>
                                      <p:to>
                                        <p:strVal val="visible"/>
                                      </p:to>
                                    </p:set>
                                    <p:anim calcmode="lin" valueType="num">
                                      <p:cBhvr additive="base">
                                        <p:cTn id="59" dur="500" fill="hold"/>
                                        <p:tgtEl>
                                          <p:spTgt spid="425997">
                                            <p:txEl>
                                              <p:pRg st="7" end="7"/>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425997">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7"/>
                                            </p:cond>
                                          </p:stCondLst>
                                          <p:endCondLst>
                                            <p:cond evt="onStopAudio" delay="0">
                                              <p:tgtEl>
                                                <p:sldTgt/>
                                              </p:tgtEl>
                                            </p:cond>
                                          </p:endCondLst>
                                        </p:cTn>
                                        <p:tgtEl>
                                          <p:sndTgt r:embed="rId4" name="arrow.wav"/>
                                        </p:tgtEl>
                                      </p:cMediaNode>
                                    </p:audio>
                                  </p:subTnLst>
                                </p:cTn>
                              </p:par>
                            </p:childTnLst>
                          </p:cTn>
                        </p:par>
                      </p:childTnLst>
                    </p:cTn>
                  </p:par>
                  <p:par>
                    <p:cTn id="61" fill="hold" nodeType="clickPar">
                      <p:stCondLst>
                        <p:cond delay="indefinite"/>
                      </p:stCondLst>
                      <p:childTnLst>
                        <p:par>
                          <p:cTn id="62" fill="hold" nodeType="withGroup">
                            <p:stCondLst>
                              <p:cond delay="0"/>
                            </p:stCondLst>
                            <p:childTnLst>
                              <p:par>
                                <p:cTn id="63" presetID="2" presetClass="entr" presetSubtype="4" fill="hold" nodeType="clickEffect">
                                  <p:stCondLst>
                                    <p:cond delay="0"/>
                                  </p:stCondLst>
                                  <p:childTnLst>
                                    <p:set>
                                      <p:cBhvr>
                                        <p:cTn id="64" dur="1" fill="hold">
                                          <p:stCondLst>
                                            <p:cond delay="0"/>
                                          </p:stCondLst>
                                        </p:cTn>
                                        <p:tgtEl>
                                          <p:spTgt spid="425997">
                                            <p:txEl>
                                              <p:pRg st="8" end="8"/>
                                            </p:txEl>
                                          </p:spTgt>
                                        </p:tgtEl>
                                        <p:attrNameLst>
                                          <p:attrName>style.visibility</p:attrName>
                                        </p:attrNameLst>
                                      </p:cBhvr>
                                      <p:to>
                                        <p:strVal val="visible"/>
                                      </p:to>
                                    </p:set>
                                    <p:anim calcmode="lin" valueType="num">
                                      <p:cBhvr additive="base">
                                        <p:cTn id="65" dur="500" fill="hold"/>
                                        <p:tgtEl>
                                          <p:spTgt spid="425997">
                                            <p:txEl>
                                              <p:pRg st="8" end="8"/>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425997">
                                            <p:txEl>
                                              <p:pRg st="8" end="8"/>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3"/>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600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4178" name="Rectangle 2"/>
          <p:cNvSpPr>
            <a:spLocks noChangeArrowheads="1"/>
          </p:cNvSpPr>
          <p:nvPr/>
        </p:nvSpPr>
        <p:spPr bwMode="auto">
          <a:xfrm>
            <a:off x="685800" y="1549400"/>
            <a:ext cx="7772400" cy="5308600"/>
          </a:xfrm>
          <a:prstGeom prst="rect">
            <a:avLst/>
          </a:prstGeom>
          <a:solidFill>
            <a:srgbClr val="EAEAEA"/>
          </a:solidFill>
          <a:ln>
            <a:noFill/>
          </a:ln>
          <a:effectLst/>
          <a:extLst/>
        </p:spPr>
        <p:txBody>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spcBef>
                <a:spcPct val="20000"/>
              </a:spcBef>
              <a:defRPr/>
            </a:pPr>
            <a:r>
              <a:rPr lang="en-US" sz="2400" i="1" dirty="0" smtClean="0">
                <a:solidFill>
                  <a:srgbClr val="333399"/>
                </a:solidFill>
                <a:latin typeface="Arial"/>
              </a:rPr>
              <a:t>Gravitational potential energy </a:t>
            </a:r>
          </a:p>
          <a:p>
            <a:pPr eaLnBrk="1" hangingPunct="1">
              <a:spcBef>
                <a:spcPts val="300"/>
              </a:spcBef>
              <a:defRPr/>
            </a:pPr>
            <a:r>
              <a:rPr lang="en-US" altLang="en-US" sz="2400" dirty="0" smtClean="0">
                <a:latin typeface="+mn-lt"/>
                <a:sym typeface="Symbol" pitchFamily="18" charset="2"/>
              </a:rPr>
              <a:t></a:t>
            </a:r>
            <a:r>
              <a:rPr lang="en-US" altLang="en-US" sz="2400" dirty="0" smtClean="0">
                <a:latin typeface="+mn-lt"/>
              </a:rPr>
              <a:t>Consider a bowling ball resting on the floor: If we let go of it, it just stays put.</a:t>
            </a:r>
          </a:p>
          <a:p>
            <a:pPr eaLnBrk="1" hangingPunct="1">
              <a:spcBef>
                <a:spcPts val="300"/>
              </a:spcBef>
              <a:defRPr/>
            </a:pPr>
            <a:r>
              <a:rPr lang="en-US" altLang="en-US" sz="2400" dirty="0" smtClean="0">
                <a:latin typeface="+mn-lt"/>
                <a:sym typeface="Symbol" pitchFamily="18" charset="2"/>
              </a:rPr>
              <a:t></a:t>
            </a:r>
            <a:r>
              <a:rPr lang="en-US" altLang="en-US" sz="2400" dirty="0" smtClean="0">
                <a:latin typeface="+mn-lt"/>
              </a:rPr>
              <a:t>If on the other hand we raise it to a height </a:t>
            </a:r>
            <a:r>
              <a:rPr lang="en-US" altLang="en-US" sz="2400" dirty="0" smtClean="0">
                <a:latin typeface="+mn-lt"/>
                <a:cs typeface="Courier New" pitchFamily="49" charset="0"/>
              </a:rPr>
              <a:t>∆</a:t>
            </a:r>
            <a:r>
              <a:rPr lang="en-US" altLang="en-US" sz="2400" i="1" dirty="0" smtClean="0">
                <a:latin typeface="+mn-lt"/>
              </a:rPr>
              <a:t>h </a:t>
            </a:r>
            <a:r>
              <a:rPr lang="en-US" altLang="en-US" sz="2400" dirty="0" smtClean="0">
                <a:latin typeface="+mn-lt"/>
              </a:rPr>
              <a:t>and    </a:t>
            </a:r>
            <a:r>
              <a:rPr lang="en-US" altLang="en-US" sz="2400" i="1" dirty="0" smtClean="0">
                <a:latin typeface="+mn-lt"/>
              </a:rPr>
              <a:t>then</a:t>
            </a:r>
            <a:r>
              <a:rPr lang="en-US" altLang="en-US" sz="2400" dirty="0" smtClean="0">
                <a:latin typeface="+mn-lt"/>
              </a:rPr>
              <a:t> let it go, it will fall and speed up, gaining                    kinetic energy as it falls.</a:t>
            </a:r>
          </a:p>
          <a:p>
            <a:pPr eaLnBrk="1" hangingPunct="1">
              <a:spcBef>
                <a:spcPts val="300"/>
              </a:spcBef>
              <a:defRPr/>
            </a:pPr>
            <a:r>
              <a:rPr lang="en-US" altLang="en-US" sz="2400" dirty="0" smtClean="0">
                <a:latin typeface="+mn-lt"/>
                <a:sym typeface="Symbol" pitchFamily="18" charset="2"/>
              </a:rPr>
              <a:t></a:t>
            </a:r>
            <a:r>
              <a:rPr lang="en-US" altLang="en-US" sz="2400" dirty="0" smtClean="0">
                <a:latin typeface="+mn-lt"/>
              </a:rPr>
              <a:t>Since the lift constitutes work against gravity (the weight of the ball) we have</a:t>
            </a:r>
          </a:p>
          <a:p>
            <a:pPr eaLnBrk="1" hangingPunct="1">
              <a:spcBef>
                <a:spcPts val="300"/>
              </a:spcBef>
              <a:defRPr/>
            </a:pPr>
            <a:r>
              <a:rPr lang="en-US" altLang="en-US" sz="2400" i="1" dirty="0" smtClean="0">
                <a:latin typeface="+mn-lt"/>
              </a:rPr>
              <a:t>                 W</a:t>
            </a:r>
            <a:r>
              <a:rPr lang="en-US" altLang="en-US" sz="2400" dirty="0" smtClean="0">
                <a:latin typeface="+mn-lt"/>
              </a:rPr>
              <a:t> = </a:t>
            </a:r>
            <a:r>
              <a:rPr lang="en-US" altLang="en-US" sz="2400" i="1" dirty="0" smtClean="0">
                <a:latin typeface="+mn-lt"/>
              </a:rPr>
              <a:t>Fs</a:t>
            </a:r>
            <a:r>
              <a:rPr lang="en-US" altLang="en-US" sz="2400" baseline="-25000" dirty="0" smtClean="0">
                <a:latin typeface="+mn-lt"/>
              </a:rPr>
              <a:t> </a:t>
            </a:r>
            <a:r>
              <a:rPr lang="en-US" altLang="en-US" sz="2400" dirty="0" smtClean="0">
                <a:latin typeface="+mn-lt"/>
              </a:rPr>
              <a:t>cos</a:t>
            </a:r>
            <a:r>
              <a:rPr lang="en-US" altLang="en-US" sz="2400" baseline="-25000" dirty="0" smtClean="0">
                <a:latin typeface="+mn-lt"/>
              </a:rPr>
              <a:t> </a:t>
            </a:r>
            <a:r>
              <a:rPr lang="en-US" altLang="en-US" sz="2400" dirty="0" smtClean="0">
                <a:latin typeface="+mn-lt"/>
                <a:sym typeface="Symbol" pitchFamily="18" charset="2"/>
              </a:rPr>
              <a:t></a:t>
            </a:r>
          </a:p>
          <a:p>
            <a:pPr eaLnBrk="1" hangingPunct="1">
              <a:spcBef>
                <a:spcPts val="300"/>
              </a:spcBef>
              <a:defRPr/>
            </a:pPr>
            <a:r>
              <a:rPr lang="en-US" altLang="en-US" sz="2400" dirty="0" smtClean="0">
                <a:latin typeface="+mn-lt"/>
                <a:sym typeface="Symbol" pitchFamily="18" charset="2"/>
              </a:rPr>
              <a:t>                 </a:t>
            </a:r>
            <a:r>
              <a:rPr lang="en-US" altLang="en-US" sz="2400" i="1" dirty="0" smtClean="0">
                <a:latin typeface="+mn-lt"/>
              </a:rPr>
              <a:t>W</a:t>
            </a:r>
            <a:r>
              <a:rPr lang="en-US" altLang="en-US" sz="2400" dirty="0" smtClean="0">
                <a:latin typeface="+mn-lt"/>
              </a:rPr>
              <a:t> = </a:t>
            </a:r>
            <a:r>
              <a:rPr lang="en-US" altLang="en-US" sz="2400" i="1" dirty="0" err="1" smtClean="0">
                <a:latin typeface="+mn-lt"/>
              </a:rPr>
              <a:t>mg</a:t>
            </a:r>
            <a:r>
              <a:rPr lang="en-US" altLang="en-US" sz="2400" dirty="0" err="1" smtClean="0">
                <a:latin typeface="+mn-lt"/>
                <a:cs typeface="Courier New" pitchFamily="49" charset="0"/>
              </a:rPr>
              <a:t>∆</a:t>
            </a:r>
            <a:r>
              <a:rPr lang="en-US" altLang="en-US" sz="2400" i="1" dirty="0" err="1" smtClean="0">
                <a:latin typeface="+mn-lt"/>
              </a:rPr>
              <a:t>h</a:t>
            </a:r>
            <a:r>
              <a:rPr lang="en-US" altLang="en-US" sz="2400" baseline="-25000" dirty="0" smtClean="0">
                <a:latin typeface="+mn-lt"/>
              </a:rPr>
              <a:t> </a:t>
            </a:r>
            <a:r>
              <a:rPr lang="en-US" altLang="en-US" sz="2400" dirty="0" smtClean="0">
                <a:latin typeface="+mn-lt"/>
              </a:rPr>
              <a:t>cos</a:t>
            </a:r>
            <a:r>
              <a:rPr lang="en-US" altLang="en-US" sz="2400" baseline="-25000" dirty="0" smtClean="0">
                <a:latin typeface="+mn-lt"/>
              </a:rPr>
              <a:t> </a:t>
            </a:r>
            <a:r>
              <a:rPr lang="en-US" altLang="en-US" sz="2400" dirty="0" smtClean="0">
                <a:latin typeface="+mn-lt"/>
                <a:sym typeface="Symbol" pitchFamily="18" charset="2"/>
              </a:rPr>
              <a:t>0</a:t>
            </a:r>
            <a:r>
              <a:rPr lang="en-US" altLang="en-US" sz="2400" dirty="0" smtClean="0">
                <a:latin typeface="+mn-lt"/>
                <a:cs typeface="Courier New" pitchFamily="49" charset="0"/>
                <a:sym typeface="Symbol" pitchFamily="18" charset="2"/>
              </a:rPr>
              <a:t>° = </a:t>
            </a:r>
            <a:r>
              <a:rPr lang="en-US" altLang="en-US" sz="2400" i="1" dirty="0" err="1" smtClean="0">
                <a:latin typeface="+mn-lt"/>
              </a:rPr>
              <a:t>mg</a:t>
            </a:r>
            <a:r>
              <a:rPr lang="en-US" altLang="en-US" sz="2400" dirty="0" err="1" smtClean="0">
                <a:latin typeface="+mn-lt"/>
                <a:cs typeface="Courier New" pitchFamily="49" charset="0"/>
              </a:rPr>
              <a:t>∆</a:t>
            </a:r>
            <a:r>
              <a:rPr lang="en-US" altLang="en-US" sz="2400" i="1" dirty="0" err="1" smtClean="0">
                <a:latin typeface="+mn-lt"/>
              </a:rPr>
              <a:t>h</a:t>
            </a:r>
            <a:r>
              <a:rPr lang="en-US" altLang="en-US" sz="2400" dirty="0" smtClean="0">
                <a:latin typeface="+mn-lt"/>
                <a:cs typeface="Courier New" pitchFamily="49" charset="0"/>
                <a:sym typeface="Symbol" pitchFamily="18" charset="2"/>
              </a:rPr>
              <a:t>.</a:t>
            </a:r>
          </a:p>
          <a:p>
            <a:pPr eaLnBrk="1" hangingPunct="1">
              <a:spcBef>
                <a:spcPts val="300"/>
              </a:spcBef>
              <a:defRPr/>
            </a:pPr>
            <a:r>
              <a:rPr lang="en-US" altLang="en-US" sz="2400" dirty="0" smtClean="0">
                <a:latin typeface="+mn-lt"/>
                <a:sym typeface="Symbol" pitchFamily="18" charset="2"/>
              </a:rPr>
              <a:t>We call the energy due to the position of a weight </a:t>
            </a:r>
            <a:r>
              <a:rPr lang="en-US" altLang="en-US" sz="2400" b="1" dirty="0" smtClean="0">
                <a:latin typeface="+mn-lt"/>
                <a:sym typeface="Symbol" pitchFamily="18" charset="2"/>
              </a:rPr>
              <a:t>gravitational potential energy</a:t>
            </a:r>
            <a:r>
              <a:rPr lang="en-US" altLang="en-US" sz="2400" dirty="0" smtClean="0">
                <a:latin typeface="+mn-lt"/>
                <a:sym typeface="Symbol" pitchFamily="18" charset="2"/>
              </a:rPr>
              <a:t>.</a:t>
            </a:r>
            <a:endParaRPr lang="en-US" altLang="en-US" sz="2400" i="1" dirty="0" smtClean="0">
              <a:latin typeface="+mn-lt"/>
              <a:sym typeface="Symbol" pitchFamily="18" charset="2"/>
            </a:endParaRPr>
          </a:p>
        </p:txBody>
      </p:sp>
      <p:sp>
        <p:nvSpPr>
          <p:cNvPr id="29699" name="Rectangle 3"/>
          <p:cNvSpPr>
            <a:spLocks noGrp="1" noChangeArrowheads="1"/>
          </p:cNvSpPr>
          <p:nvPr>
            <p:ph type="ctrTitle"/>
          </p:nvPr>
        </p:nvSpPr>
        <p:spPr>
          <a:xfrm>
            <a:off x="685800" y="533400"/>
            <a:ext cx="7772400" cy="896938"/>
          </a:xfrm>
          <a:noFill/>
        </p:spPr>
        <p:txBody>
          <a:bodyPr/>
          <a:lstStyle/>
          <a:p>
            <a:pPr algn="l" eaLnBrk="1" hangingPunct="1"/>
            <a:r>
              <a:rPr lang="en-US" altLang="en-US" sz="2800" b="1" smtClean="0">
                <a:solidFill>
                  <a:srgbClr val="000000"/>
                </a:solidFill>
              </a:rPr>
              <a:t>Topic 2: Mechanics</a:t>
            </a:r>
            <a:br>
              <a:rPr lang="en-US" altLang="en-US" sz="2800" b="1" smtClean="0">
                <a:solidFill>
                  <a:srgbClr val="000000"/>
                </a:solidFill>
              </a:rPr>
            </a:br>
            <a:r>
              <a:rPr lang="en-US" altLang="en-US" sz="2800" smtClean="0">
                <a:solidFill>
                  <a:srgbClr val="000000"/>
                </a:solidFill>
              </a:rPr>
              <a:t>2.3 – Work, energy, and power</a:t>
            </a:r>
            <a:endParaRPr lang="en-US" altLang="en-US" sz="2400" smtClean="0">
              <a:solidFill>
                <a:schemeClr val="tx1"/>
              </a:solidFill>
              <a:latin typeface="Courier New" pitchFamily="49" charset="0"/>
            </a:endParaRPr>
          </a:p>
        </p:txBody>
      </p:sp>
      <p:pic>
        <p:nvPicPr>
          <p:cNvPr id="434181" name="Picture 5" descr="MC900437067[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40625" y="5070475"/>
            <a:ext cx="1714500"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4182" name="Rectangle 6" descr="Medium wood"/>
          <p:cNvSpPr>
            <a:spLocks noChangeArrowheads="1"/>
          </p:cNvSpPr>
          <p:nvPr/>
        </p:nvSpPr>
        <p:spPr bwMode="auto">
          <a:xfrm>
            <a:off x="7631113" y="6605588"/>
            <a:ext cx="1512887" cy="252412"/>
          </a:xfrm>
          <a:prstGeom prst="rect">
            <a:avLst/>
          </a:prstGeom>
          <a:blipFill dpi="0" rotWithShape="1">
            <a:blip r:embed="rId7"/>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pic>
        <p:nvPicPr>
          <p:cNvPr id="434183" name="Picture 7" descr="MC900437067[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45388" y="2774950"/>
            <a:ext cx="1714500"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2"/>
          <p:cNvGrpSpPr>
            <a:grpSpLocks/>
          </p:cNvGrpSpPr>
          <p:nvPr/>
        </p:nvGrpSpPr>
        <p:grpSpPr bwMode="auto">
          <a:xfrm>
            <a:off x="839788" y="6267450"/>
            <a:ext cx="7464425" cy="460375"/>
            <a:chOff x="839787" y="6266774"/>
            <a:chExt cx="7464426" cy="461665"/>
          </a:xfrm>
        </p:grpSpPr>
        <p:sp>
          <p:nvSpPr>
            <p:cNvPr id="23565" name="Rectangle 31"/>
            <p:cNvSpPr>
              <a:spLocks noChangeArrowheads="1"/>
            </p:cNvSpPr>
            <p:nvPr/>
          </p:nvSpPr>
          <p:spPr bwMode="auto">
            <a:xfrm>
              <a:off x="946149" y="6276326"/>
              <a:ext cx="2368550" cy="396396"/>
            </a:xfrm>
            <a:prstGeom prst="rect">
              <a:avLst/>
            </a:prstGeom>
            <a:noFill/>
            <a:ln>
              <a:noFill/>
            </a:ln>
            <a:effectLst/>
            <a:extLst/>
          </p:spPr>
          <p:txBody>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lnSpc>
                  <a:spcPct val="90000"/>
                </a:lnSpc>
                <a:spcBef>
                  <a:spcPct val="20000"/>
                </a:spcBef>
                <a:defRPr/>
              </a:pPr>
              <a:r>
                <a:rPr lang="en-US" altLang="en-US" sz="2400" dirty="0" smtClean="0">
                  <a:latin typeface="+mn-lt"/>
                  <a:cs typeface="Courier New" pitchFamily="49" charset="0"/>
                </a:rPr>
                <a:t>∆</a:t>
              </a:r>
              <a:r>
                <a:rPr lang="en-US" altLang="en-US" sz="2400" i="1" dirty="0" smtClean="0">
                  <a:latin typeface="+mn-lt"/>
                </a:rPr>
                <a:t>E</a:t>
              </a:r>
              <a:r>
                <a:rPr lang="en-US" altLang="en-US" sz="2400" baseline="-25000" dirty="0" smtClean="0">
                  <a:latin typeface="+mn-lt"/>
                </a:rPr>
                <a:t>P</a:t>
              </a:r>
              <a:r>
                <a:rPr lang="en-US" altLang="en-US" sz="2400" dirty="0" smtClean="0">
                  <a:latin typeface="+mn-lt"/>
                  <a:cs typeface="Courier New" pitchFamily="49" charset="0"/>
                </a:rPr>
                <a:t> = </a:t>
              </a:r>
              <a:r>
                <a:rPr lang="en-US" altLang="en-US" sz="2400" i="1" dirty="0" err="1" smtClean="0">
                  <a:latin typeface="+mn-lt"/>
                </a:rPr>
                <a:t>mg</a:t>
              </a:r>
              <a:r>
                <a:rPr lang="en-US" altLang="en-US" sz="2400" dirty="0" err="1" smtClean="0">
                  <a:latin typeface="+mn-lt"/>
                  <a:cs typeface="Courier New" pitchFamily="49" charset="0"/>
                </a:rPr>
                <a:t>∆</a:t>
              </a:r>
              <a:r>
                <a:rPr lang="en-US" altLang="en-US" sz="2400" i="1" dirty="0" err="1" smtClean="0">
                  <a:latin typeface="+mn-lt"/>
                </a:rPr>
                <a:t>h</a:t>
              </a:r>
              <a:endParaRPr lang="en-US" altLang="en-US" sz="2400" i="1" dirty="0" smtClean="0">
                <a:latin typeface="+mn-lt"/>
              </a:endParaRPr>
            </a:p>
          </p:txBody>
        </p:sp>
        <p:sp>
          <p:nvSpPr>
            <p:cNvPr id="23566" name="Text Box 32"/>
            <p:cNvSpPr txBox="1">
              <a:spLocks noChangeArrowheads="1"/>
            </p:cNvSpPr>
            <p:nvPr/>
          </p:nvSpPr>
          <p:spPr bwMode="auto">
            <a:xfrm>
              <a:off x="3078162" y="6266774"/>
              <a:ext cx="5226051" cy="461665"/>
            </a:xfrm>
            <a:prstGeom prst="rect">
              <a:avLst/>
            </a:prstGeom>
            <a:solidFill>
              <a:srgbClr val="FF0000"/>
            </a:solidFill>
            <a:ln>
              <a:noFill/>
            </a:ln>
            <a:effectLs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algn="ctr" eaLnBrk="1" hangingPunct="1">
                <a:spcBef>
                  <a:spcPct val="50000"/>
                </a:spcBef>
                <a:defRPr/>
              </a:pPr>
              <a:r>
                <a:rPr lang="en-US" altLang="en-US" sz="2400" dirty="0" smtClean="0">
                  <a:solidFill>
                    <a:schemeClr val="bg1"/>
                  </a:solidFill>
                  <a:latin typeface="+mn-lt"/>
                </a:rPr>
                <a:t>gravitational potential energy </a:t>
              </a:r>
              <a:r>
                <a:rPr lang="en-US" altLang="en-US" sz="2400" dirty="0" smtClean="0">
                  <a:solidFill>
                    <a:srgbClr val="FFFFFF"/>
                  </a:solidFill>
                  <a:latin typeface="Arial"/>
                </a:rPr>
                <a:t>change</a:t>
              </a:r>
              <a:endParaRPr lang="en-US" altLang="en-US" sz="2400" dirty="0" smtClean="0">
                <a:solidFill>
                  <a:schemeClr val="bg1"/>
                </a:solidFill>
                <a:latin typeface="+mn-lt"/>
              </a:endParaRPr>
            </a:p>
          </p:txBody>
        </p:sp>
        <p:sp>
          <p:nvSpPr>
            <p:cNvPr id="23567" name="Rectangle 33"/>
            <p:cNvSpPr>
              <a:spLocks noChangeArrowheads="1"/>
            </p:cNvSpPr>
            <p:nvPr/>
          </p:nvSpPr>
          <p:spPr bwMode="auto">
            <a:xfrm>
              <a:off x="839787" y="6269958"/>
              <a:ext cx="7462838" cy="458481"/>
            </a:xfrm>
            <a:prstGeom prst="rect">
              <a:avLst/>
            </a:prstGeom>
            <a:noFill/>
            <a:ln w="12700">
              <a:solidFill>
                <a:schemeClr val="tx1"/>
              </a:solidFill>
              <a:miter lim="800000"/>
              <a:headEnd/>
              <a:tailEnd/>
            </a:ln>
            <a:effectLs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defRPr/>
              </a:pPr>
              <a:endParaRPr lang="en-US" altLang="en-US" sz="2400" dirty="0" smtClean="0">
                <a:latin typeface="+mn-lt"/>
              </a:endParaRPr>
            </a:p>
          </p:txBody>
        </p:sp>
      </p:grpSp>
      <p:grpSp>
        <p:nvGrpSpPr>
          <p:cNvPr id="3" name="Group 8"/>
          <p:cNvGrpSpPr>
            <a:grpSpLocks/>
          </p:cNvGrpSpPr>
          <p:nvPr/>
        </p:nvGrpSpPr>
        <p:grpSpPr bwMode="auto">
          <a:xfrm>
            <a:off x="7384733" y="76200"/>
            <a:ext cx="1576387" cy="1912938"/>
            <a:chOff x="4767" y="0"/>
            <a:chExt cx="993" cy="1205"/>
          </a:xfrm>
          <a:effectLst>
            <a:outerShdw blurRad="50800" dist="38100" dir="8100000" algn="tr" rotWithShape="0">
              <a:prstClr val="black">
                <a:alpha val="40000"/>
              </a:prstClr>
            </a:outerShdw>
          </a:effectLst>
        </p:grpSpPr>
        <p:sp>
          <p:nvSpPr>
            <p:cNvPr id="23572" name="Rectangle 9"/>
            <p:cNvSpPr>
              <a:spLocks noChangeArrowheads="1"/>
            </p:cNvSpPr>
            <p:nvPr/>
          </p:nvSpPr>
          <p:spPr bwMode="auto">
            <a:xfrm>
              <a:off x="4767" y="0"/>
              <a:ext cx="993" cy="1205"/>
            </a:xfrm>
            <a:prstGeom prst="rect">
              <a:avLst/>
            </a:prstGeom>
            <a:solidFill>
              <a:schemeClr val="accent1"/>
            </a:solidFill>
            <a:ln w="9525">
              <a:solidFill>
                <a:schemeClr val="tx1"/>
              </a:solidFill>
              <a:miter lim="800000"/>
              <a:headEnd/>
              <a:tailEnd/>
            </a:ln>
            <a:effectLs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defRPr/>
              </a:pPr>
              <a:endParaRPr lang="en-US" altLang="en-US" smtClean="0"/>
            </a:p>
          </p:txBody>
        </p:sp>
        <p:sp>
          <p:nvSpPr>
            <p:cNvPr id="23573" name="Text Box 10"/>
            <p:cNvSpPr txBox="1">
              <a:spLocks noChangeArrowheads="1"/>
            </p:cNvSpPr>
            <p:nvPr/>
          </p:nvSpPr>
          <p:spPr bwMode="auto">
            <a:xfrm>
              <a:off x="4884" y="19"/>
              <a:ext cx="756" cy="252"/>
            </a:xfrm>
            <a:prstGeom prst="rect">
              <a:avLst/>
            </a:prstGeom>
            <a:noFill/>
            <a:ln>
              <a:noFill/>
            </a:ln>
            <a:effectLs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defRPr/>
              </a:pPr>
              <a:r>
                <a:rPr lang="en-US" altLang="en-US" dirty="0" smtClean="0">
                  <a:latin typeface="+mn-lt"/>
                </a:rPr>
                <a:t>FBD Ball</a:t>
              </a:r>
            </a:p>
          </p:txBody>
        </p:sp>
      </p:grpSp>
      <p:grpSp>
        <p:nvGrpSpPr>
          <p:cNvPr id="4" name="Group 11"/>
          <p:cNvGrpSpPr>
            <a:grpSpLocks/>
          </p:cNvGrpSpPr>
          <p:nvPr/>
        </p:nvGrpSpPr>
        <p:grpSpPr bwMode="auto">
          <a:xfrm>
            <a:off x="8256588" y="441325"/>
            <a:ext cx="371475" cy="760413"/>
            <a:chOff x="638" y="2737"/>
            <a:chExt cx="234" cy="479"/>
          </a:xfrm>
        </p:grpSpPr>
        <p:sp>
          <p:nvSpPr>
            <p:cNvPr id="23570" name="Line 12"/>
            <p:cNvSpPr>
              <a:spLocks noChangeShapeType="1"/>
            </p:cNvSpPr>
            <p:nvPr/>
          </p:nvSpPr>
          <p:spPr bwMode="auto">
            <a:xfrm flipV="1">
              <a:off x="864" y="2880"/>
              <a:ext cx="0" cy="336"/>
            </a:xfrm>
            <a:prstGeom prst="line">
              <a:avLst/>
            </a:prstGeom>
            <a:noFill/>
            <a:ln w="57150">
              <a:solidFill>
                <a:srgbClr val="009900"/>
              </a:solidFill>
              <a:round/>
              <a:headEnd/>
              <a:tailEnd type="arrow" w="med" len="med"/>
            </a:ln>
            <a:effectLst/>
            <a:extLst/>
          </p:spPr>
          <p:txBody>
            <a:bodyPr/>
            <a:lstStyle/>
            <a:p>
              <a:pPr>
                <a:defRPr/>
              </a:pPr>
              <a:endParaRPr lang="en-US" sz="2400">
                <a:latin typeface="+mn-lt"/>
              </a:endParaRPr>
            </a:p>
          </p:txBody>
        </p:sp>
        <p:sp>
          <p:nvSpPr>
            <p:cNvPr id="23571" name="Text Box 13"/>
            <p:cNvSpPr txBox="1">
              <a:spLocks noChangeArrowheads="1"/>
            </p:cNvSpPr>
            <p:nvPr/>
          </p:nvSpPr>
          <p:spPr bwMode="auto">
            <a:xfrm>
              <a:off x="638" y="2737"/>
              <a:ext cx="234" cy="291"/>
            </a:xfrm>
            <a:prstGeom prst="rect">
              <a:avLst/>
            </a:prstGeom>
            <a:noFill/>
            <a:ln>
              <a:noFill/>
            </a:ln>
            <a:effectLs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defRPr/>
              </a:pPr>
              <a:r>
                <a:rPr lang="en-US" altLang="en-US" sz="2400" b="1" dirty="0" smtClean="0">
                  <a:solidFill>
                    <a:srgbClr val="009900"/>
                  </a:solidFill>
                  <a:latin typeface="+mn-lt"/>
                </a:rPr>
                <a:t>F</a:t>
              </a:r>
            </a:p>
          </p:txBody>
        </p:sp>
      </p:grpSp>
      <p:grpSp>
        <p:nvGrpSpPr>
          <p:cNvPr id="5" name="Group 14"/>
          <p:cNvGrpSpPr>
            <a:grpSpLocks/>
          </p:cNvGrpSpPr>
          <p:nvPr/>
        </p:nvGrpSpPr>
        <p:grpSpPr bwMode="auto">
          <a:xfrm>
            <a:off x="7961313" y="1217613"/>
            <a:ext cx="654050" cy="752475"/>
            <a:chOff x="452" y="3226"/>
            <a:chExt cx="412" cy="474"/>
          </a:xfrm>
        </p:grpSpPr>
        <p:sp>
          <p:nvSpPr>
            <p:cNvPr id="23568" name="Line 15"/>
            <p:cNvSpPr>
              <a:spLocks noChangeShapeType="1"/>
            </p:cNvSpPr>
            <p:nvPr/>
          </p:nvSpPr>
          <p:spPr bwMode="auto">
            <a:xfrm>
              <a:off x="864" y="3226"/>
              <a:ext cx="0" cy="316"/>
            </a:xfrm>
            <a:prstGeom prst="line">
              <a:avLst/>
            </a:prstGeom>
            <a:noFill/>
            <a:ln w="57150">
              <a:solidFill>
                <a:schemeClr val="tx1"/>
              </a:solidFill>
              <a:round/>
              <a:headEnd/>
              <a:tailEnd type="arrow" w="med" len="med"/>
            </a:ln>
            <a:effectLst/>
            <a:extLst/>
          </p:spPr>
          <p:txBody>
            <a:bodyPr/>
            <a:lstStyle/>
            <a:p>
              <a:pPr>
                <a:defRPr/>
              </a:pPr>
              <a:endParaRPr lang="en-US" sz="2400">
                <a:latin typeface="+mn-lt"/>
              </a:endParaRPr>
            </a:p>
          </p:txBody>
        </p:sp>
        <p:sp>
          <p:nvSpPr>
            <p:cNvPr id="23569" name="Text Box 16"/>
            <p:cNvSpPr txBox="1">
              <a:spLocks noChangeArrowheads="1"/>
            </p:cNvSpPr>
            <p:nvPr/>
          </p:nvSpPr>
          <p:spPr bwMode="auto">
            <a:xfrm>
              <a:off x="452" y="3409"/>
              <a:ext cx="386" cy="291"/>
            </a:xfrm>
            <a:prstGeom prst="rect">
              <a:avLst/>
            </a:prstGeom>
            <a:noFill/>
            <a:ln>
              <a:noFill/>
            </a:ln>
            <a:effectLs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defRPr/>
              </a:pPr>
              <a:r>
                <a:rPr lang="en-US" altLang="en-US" sz="2400" i="1" dirty="0" smtClean="0">
                  <a:latin typeface="+mn-lt"/>
                </a:rPr>
                <a:t>mg</a:t>
              </a:r>
            </a:p>
          </p:txBody>
        </p:sp>
      </p:grpSp>
      <p:sp>
        <p:nvSpPr>
          <p:cNvPr id="434193" name="Text Box 17"/>
          <p:cNvSpPr txBox="1">
            <a:spLocks noChangeArrowheads="1"/>
          </p:cNvSpPr>
          <p:nvPr/>
        </p:nvSpPr>
        <p:spPr bwMode="auto">
          <a:xfrm>
            <a:off x="7532688" y="984250"/>
            <a:ext cx="877887" cy="461963"/>
          </a:xfrm>
          <a:prstGeom prst="rect">
            <a:avLst/>
          </a:prstGeom>
          <a:noFill/>
          <a:ln>
            <a:noFill/>
          </a:ln>
          <a:effectLs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defRPr/>
            </a:pPr>
            <a:r>
              <a:rPr lang="en-US" altLang="en-US" sz="2400" b="1" dirty="0" smtClean="0">
                <a:latin typeface="+mn-lt"/>
              </a:rPr>
              <a:t>a</a:t>
            </a:r>
            <a:r>
              <a:rPr lang="en-US" altLang="en-US" sz="2400" dirty="0" smtClean="0">
                <a:latin typeface="+mn-lt"/>
              </a:rPr>
              <a:t> = 0</a:t>
            </a:r>
            <a:endParaRPr lang="en-US" altLang="en-US" sz="2400" b="1" dirty="0" smtClean="0">
              <a:latin typeface="+mn-lt"/>
            </a:endParaRPr>
          </a:p>
        </p:txBody>
      </p:sp>
      <p:sp>
        <p:nvSpPr>
          <p:cNvPr id="434194" name="Oval 18"/>
          <p:cNvSpPr>
            <a:spLocks noChangeArrowheads="1"/>
          </p:cNvSpPr>
          <p:nvPr/>
        </p:nvSpPr>
        <p:spPr bwMode="auto">
          <a:xfrm>
            <a:off x="8561388" y="1139825"/>
            <a:ext cx="120650" cy="120650"/>
          </a:xfrm>
          <a:prstGeom prst="ellipse">
            <a:avLst/>
          </a:prstGeom>
          <a:solidFill>
            <a:schemeClr val="tx2"/>
          </a:solidFill>
          <a:ln w="9525">
            <a:solidFill>
              <a:schemeClr val="tx1"/>
            </a:solidFill>
            <a:round/>
            <a:headEnd/>
            <a:tailEnd/>
          </a:ln>
          <a:effectLs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defRPr/>
            </a:pPr>
            <a:endParaRPr lang="en-US" altLang="en-US" sz="2400" smtClean="0">
              <a:latin typeface="+mn-lt"/>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34178">
                                            <p:txEl>
                                              <p:pRg st="0" end="0"/>
                                            </p:txEl>
                                          </p:spTgt>
                                        </p:tgtEl>
                                        <p:attrNameLst>
                                          <p:attrName>style.visibility</p:attrName>
                                        </p:attrNameLst>
                                      </p:cBhvr>
                                      <p:to>
                                        <p:strVal val="visible"/>
                                      </p:to>
                                    </p:set>
                                    <p:anim calcmode="lin" valueType="num">
                                      <p:cBhvr additive="base">
                                        <p:cTn id="7" dur="500" fill="hold"/>
                                        <p:tgtEl>
                                          <p:spTgt spid="43417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34178">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434178">
                                            <p:txEl>
                                              <p:pRg st="1" end="1"/>
                                            </p:txEl>
                                          </p:spTgt>
                                        </p:tgtEl>
                                        <p:attrNameLst>
                                          <p:attrName>style.visibility</p:attrName>
                                        </p:attrNameLst>
                                      </p:cBhvr>
                                      <p:to>
                                        <p:strVal val="visible"/>
                                      </p:to>
                                    </p:set>
                                    <p:anim calcmode="lin" valueType="num">
                                      <p:cBhvr additive="base">
                                        <p:cTn id="13" dur="500" fill="hold"/>
                                        <p:tgtEl>
                                          <p:spTgt spid="43417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3417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par>
                                <p:cTn id="15" presetID="10" presetClass="entr" presetSubtype="0" fill="hold" nodeType="withEffect">
                                  <p:stCondLst>
                                    <p:cond delay="0"/>
                                  </p:stCondLst>
                                  <p:childTnLst>
                                    <p:set>
                                      <p:cBhvr>
                                        <p:cTn id="16" dur="1" fill="hold">
                                          <p:stCondLst>
                                            <p:cond delay="0"/>
                                          </p:stCondLst>
                                        </p:cTn>
                                        <p:tgtEl>
                                          <p:spTgt spid="434181"/>
                                        </p:tgtEl>
                                        <p:attrNameLst>
                                          <p:attrName>style.visibility</p:attrName>
                                        </p:attrNameLst>
                                      </p:cBhvr>
                                      <p:to>
                                        <p:strVal val="visible"/>
                                      </p:to>
                                    </p:set>
                                    <p:animEffect transition="in" filter="fade">
                                      <p:cBhvr>
                                        <p:cTn id="17" dur="500"/>
                                        <p:tgtEl>
                                          <p:spTgt spid="434181"/>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434182"/>
                                        </p:tgtEl>
                                        <p:attrNameLst>
                                          <p:attrName>style.visibility</p:attrName>
                                        </p:attrNameLst>
                                      </p:cBhvr>
                                      <p:to>
                                        <p:strVal val="visible"/>
                                      </p:to>
                                    </p:set>
                                    <p:animEffect transition="in" filter="fade">
                                      <p:cBhvr>
                                        <p:cTn id="20" dur="500"/>
                                        <p:tgtEl>
                                          <p:spTgt spid="434182"/>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434178">
                                            <p:txEl>
                                              <p:pRg st="2" end="2"/>
                                            </p:txEl>
                                          </p:spTgt>
                                        </p:tgtEl>
                                        <p:attrNameLst>
                                          <p:attrName>style.visibility</p:attrName>
                                        </p:attrNameLst>
                                      </p:cBhvr>
                                      <p:to>
                                        <p:strVal val="visible"/>
                                      </p:to>
                                    </p:set>
                                    <p:anim calcmode="lin" valueType="num">
                                      <p:cBhvr additive="base">
                                        <p:cTn id="25" dur="500" fill="hold"/>
                                        <p:tgtEl>
                                          <p:spTgt spid="434178">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34178">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64" presetClass="path" presetSubtype="0" accel="50000" decel="50000" fill="hold" nodeType="clickEffect">
                                  <p:stCondLst>
                                    <p:cond delay="0"/>
                                  </p:stCondLst>
                                  <p:childTnLst>
                                    <p:animMotion origin="layout" path="M 0 0  L 0 -0.33333  E" pathEditMode="relative" ptsTypes="">
                                      <p:cBhvr>
                                        <p:cTn id="30" dur="2000" fill="hold"/>
                                        <p:tgtEl>
                                          <p:spTgt spid="434181"/>
                                        </p:tgtEl>
                                        <p:attrNameLst>
                                          <p:attrName>ppt_x</p:attrName>
                                          <p:attrName>ppt_y</p:attrName>
                                        </p:attrNameLst>
                                      </p:cBhvr>
                                    </p:animMotion>
                                  </p:childTnLst>
                                </p:cTn>
                              </p:par>
                            </p:childTnLst>
                          </p:cTn>
                        </p:par>
                        <p:par>
                          <p:cTn id="31" fill="hold" nodeType="afterGroup">
                            <p:stCondLst>
                              <p:cond delay="2000"/>
                            </p:stCondLst>
                            <p:childTnLst>
                              <p:par>
                                <p:cTn id="32" presetID="10" presetClass="entr" presetSubtype="0" fill="hold" nodeType="afterEffect">
                                  <p:stCondLst>
                                    <p:cond delay="0"/>
                                  </p:stCondLst>
                                  <p:childTnLst>
                                    <p:set>
                                      <p:cBhvr>
                                        <p:cTn id="33" dur="1" fill="hold">
                                          <p:stCondLst>
                                            <p:cond delay="0"/>
                                          </p:stCondLst>
                                        </p:cTn>
                                        <p:tgtEl>
                                          <p:spTgt spid="434183"/>
                                        </p:tgtEl>
                                        <p:attrNameLst>
                                          <p:attrName>style.visibility</p:attrName>
                                        </p:attrNameLst>
                                      </p:cBhvr>
                                      <p:to>
                                        <p:strVal val="visible"/>
                                      </p:to>
                                    </p:set>
                                    <p:animEffect transition="in" filter="fade">
                                      <p:cBhvr>
                                        <p:cTn id="34" dur="500"/>
                                        <p:tgtEl>
                                          <p:spTgt spid="434183"/>
                                        </p:tgtEl>
                                      </p:cBhvr>
                                    </p:animEffect>
                                  </p:childTnLst>
                                </p:cTn>
                              </p:par>
                            </p:childTnLst>
                          </p:cTn>
                        </p:par>
                        <p:par>
                          <p:cTn id="35" fill="hold" nodeType="afterGroup">
                            <p:stCondLst>
                              <p:cond delay="2500"/>
                            </p:stCondLst>
                            <p:childTnLst>
                              <p:par>
                                <p:cTn id="36" presetID="10" presetClass="exit" presetSubtype="0" fill="hold" nodeType="afterEffect">
                                  <p:stCondLst>
                                    <p:cond delay="0"/>
                                  </p:stCondLst>
                                  <p:childTnLst>
                                    <p:animEffect transition="out" filter="fade">
                                      <p:cBhvr>
                                        <p:cTn id="37" dur="500"/>
                                        <p:tgtEl>
                                          <p:spTgt spid="434181"/>
                                        </p:tgtEl>
                                      </p:cBhvr>
                                    </p:animEffect>
                                    <p:set>
                                      <p:cBhvr>
                                        <p:cTn id="38" dur="1" fill="hold">
                                          <p:stCondLst>
                                            <p:cond delay="499"/>
                                          </p:stCondLst>
                                        </p:cTn>
                                        <p:tgtEl>
                                          <p:spTgt spid="434181"/>
                                        </p:tgtEl>
                                        <p:attrNameLst>
                                          <p:attrName>style.visibility</p:attrName>
                                        </p:attrNameLst>
                                      </p:cBhvr>
                                      <p:to>
                                        <p:strVal val="hidden"/>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64" presetClass="path" presetSubtype="0" accel="50000" fill="hold" nodeType="clickEffect">
                                  <p:stCondLst>
                                    <p:cond delay="0"/>
                                  </p:stCondLst>
                                  <p:childTnLst>
                                    <p:animMotion origin="layout" path="M 2.77778E-6 1.48148E-6 L -0.00018 0.3375 " pathEditMode="relative" rAng="0" ptsTypes="AA">
                                      <p:cBhvr>
                                        <p:cTn id="42" dur="500" fill="hold"/>
                                        <p:tgtEl>
                                          <p:spTgt spid="434183"/>
                                        </p:tgtEl>
                                        <p:attrNameLst>
                                          <p:attrName>ppt_x</p:attrName>
                                          <p:attrName>ppt_y</p:attrName>
                                        </p:attrNameLst>
                                      </p:cBhvr>
                                      <p:rCtr x="-17" y="16875"/>
                                    </p:animMotion>
                                  </p:childTnLst>
                                  <p:subTnLst>
                                    <p:audio>
                                      <p:cMediaNode>
                                        <p:cTn display="0" masterRel="sameClick">
                                          <p:stCondLst>
                                            <p:cond evt="begin" delay="0">
                                              <p:tn val="41"/>
                                            </p:cond>
                                          </p:stCondLst>
                                          <p:endCondLst>
                                            <p:cond evt="onStopAudio" delay="0">
                                              <p:tgtEl>
                                                <p:sldTgt/>
                                              </p:tgtEl>
                                            </p:cond>
                                          </p:endCondLst>
                                        </p:cTn>
                                        <p:tgtEl>
                                          <p:sndTgt r:embed="rId5" name="hammer.wav"/>
                                        </p:tgtEl>
                                      </p:cMediaNode>
                                    </p:audio>
                                  </p:subTnLst>
                                </p:cTn>
                              </p:par>
                            </p:childTnLst>
                          </p:cTn>
                        </p:par>
                      </p:childTnLst>
                    </p:cTn>
                  </p:par>
                  <p:par>
                    <p:cTn id="43" fill="hold" nodeType="clickPar">
                      <p:stCondLst>
                        <p:cond delay="indefinite"/>
                      </p:stCondLst>
                      <p:childTnLst>
                        <p:par>
                          <p:cTn id="44" fill="hold" nodeType="withGroup">
                            <p:stCondLst>
                              <p:cond delay="0"/>
                            </p:stCondLst>
                            <p:childTnLst>
                              <p:par>
                                <p:cTn id="45" presetID="2" presetClass="entr" presetSubtype="4" fill="hold" nodeType="clickEffect">
                                  <p:stCondLst>
                                    <p:cond delay="0"/>
                                  </p:stCondLst>
                                  <p:childTnLst>
                                    <p:set>
                                      <p:cBhvr>
                                        <p:cTn id="46" dur="1" fill="hold">
                                          <p:stCondLst>
                                            <p:cond delay="0"/>
                                          </p:stCondLst>
                                        </p:cTn>
                                        <p:tgtEl>
                                          <p:spTgt spid="434178">
                                            <p:txEl>
                                              <p:pRg st="3" end="3"/>
                                            </p:txEl>
                                          </p:spTgt>
                                        </p:tgtEl>
                                        <p:attrNameLst>
                                          <p:attrName>style.visibility</p:attrName>
                                        </p:attrNameLst>
                                      </p:cBhvr>
                                      <p:to>
                                        <p:strVal val="visible"/>
                                      </p:to>
                                    </p:set>
                                    <p:anim calcmode="lin" valueType="num">
                                      <p:cBhvr additive="base">
                                        <p:cTn id="47" dur="500" fill="hold"/>
                                        <p:tgtEl>
                                          <p:spTgt spid="434178">
                                            <p:txEl>
                                              <p:pRg st="3" end="3"/>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434178">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5"/>
                                            </p:cond>
                                          </p:stCondLst>
                                          <p:endCondLst>
                                            <p:cond evt="onStopAudio" delay="0">
                                              <p:tgtEl>
                                                <p:sldTgt/>
                                              </p:tgtEl>
                                            </p:cond>
                                          </p:endCondLst>
                                        </p:cTn>
                                        <p:tgtEl>
                                          <p:sndTgt r:embed="rId4" name="arrow.wav"/>
                                        </p:tgtEl>
                                      </p:cMediaNode>
                                    </p:audio>
                                  </p:subTnLst>
                                </p:cTn>
                              </p:par>
                            </p:childTnLst>
                          </p:cTn>
                        </p:par>
                      </p:childTnLst>
                    </p:cTn>
                  </p:par>
                  <p:par>
                    <p:cTn id="49" fill="hold" nodeType="clickPar">
                      <p:stCondLst>
                        <p:cond delay="indefinite"/>
                      </p:stCondLst>
                      <p:childTnLst>
                        <p:par>
                          <p:cTn id="50" fill="hold" nodeType="withGroup">
                            <p:stCondLst>
                              <p:cond delay="0"/>
                            </p:stCondLst>
                            <p:childTnLst>
                              <p:par>
                                <p:cTn id="51" presetID="2" presetClass="entr" presetSubtype="4" fill="hold" nodeType="clickEffect">
                                  <p:stCondLst>
                                    <p:cond delay="0"/>
                                  </p:stCondLst>
                                  <p:childTnLst>
                                    <p:set>
                                      <p:cBhvr>
                                        <p:cTn id="52" dur="1" fill="hold">
                                          <p:stCondLst>
                                            <p:cond delay="0"/>
                                          </p:stCondLst>
                                        </p:cTn>
                                        <p:tgtEl>
                                          <p:spTgt spid="434178">
                                            <p:txEl>
                                              <p:pRg st="4" end="4"/>
                                            </p:txEl>
                                          </p:spTgt>
                                        </p:tgtEl>
                                        <p:attrNameLst>
                                          <p:attrName>style.visibility</p:attrName>
                                        </p:attrNameLst>
                                      </p:cBhvr>
                                      <p:to>
                                        <p:strVal val="visible"/>
                                      </p:to>
                                    </p:set>
                                    <p:anim calcmode="lin" valueType="num">
                                      <p:cBhvr additive="base">
                                        <p:cTn id="53" dur="500" fill="hold"/>
                                        <p:tgtEl>
                                          <p:spTgt spid="434178">
                                            <p:txEl>
                                              <p:pRg st="4" end="4"/>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34178">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1"/>
                                            </p:cond>
                                          </p:stCondLst>
                                          <p:endCondLst>
                                            <p:cond evt="onStopAudio" delay="0">
                                              <p:tgtEl>
                                                <p:sldTgt/>
                                              </p:tgtEl>
                                            </p:cond>
                                          </p:endCondLst>
                                        </p:cTn>
                                        <p:tgtEl>
                                          <p:sndTgt r:embed="rId4" name="arrow.wav"/>
                                        </p:tgtEl>
                                      </p:cMediaNode>
                                    </p:audio>
                                  </p:subTnLst>
                                </p:cTn>
                              </p:par>
                            </p:childTnLst>
                          </p:cTn>
                        </p:par>
                      </p:childTnLst>
                    </p:cTn>
                  </p:par>
                  <p:par>
                    <p:cTn id="55" fill="hold" nodeType="clickPar">
                      <p:stCondLst>
                        <p:cond delay="indefinite"/>
                      </p:stCondLst>
                      <p:childTnLst>
                        <p:par>
                          <p:cTn id="56" fill="hold" nodeType="withGroup">
                            <p:stCondLst>
                              <p:cond delay="0"/>
                            </p:stCondLst>
                            <p:childTnLst>
                              <p:par>
                                <p:cTn id="57" presetID="53" presetClass="entr" presetSubtype="0" fill="hold" nodeType="clickEffect">
                                  <p:stCondLst>
                                    <p:cond delay="0"/>
                                  </p:stCondLst>
                                  <p:childTnLst>
                                    <p:set>
                                      <p:cBhvr>
                                        <p:cTn id="58" dur="1" fill="hold">
                                          <p:stCondLst>
                                            <p:cond delay="0"/>
                                          </p:stCondLst>
                                        </p:cTn>
                                        <p:tgtEl>
                                          <p:spTgt spid="3"/>
                                        </p:tgtEl>
                                        <p:attrNameLst>
                                          <p:attrName>style.visibility</p:attrName>
                                        </p:attrNameLst>
                                      </p:cBhvr>
                                      <p:to>
                                        <p:strVal val="visible"/>
                                      </p:to>
                                    </p:set>
                                    <p:anim calcmode="lin" valueType="num">
                                      <p:cBhvr>
                                        <p:cTn id="59" dur="500" fill="hold"/>
                                        <p:tgtEl>
                                          <p:spTgt spid="3"/>
                                        </p:tgtEl>
                                        <p:attrNameLst>
                                          <p:attrName>ppt_w</p:attrName>
                                        </p:attrNameLst>
                                      </p:cBhvr>
                                      <p:tavLst>
                                        <p:tav tm="0">
                                          <p:val>
                                            <p:fltVal val="0"/>
                                          </p:val>
                                        </p:tav>
                                        <p:tav tm="100000">
                                          <p:val>
                                            <p:strVal val="#ppt_w"/>
                                          </p:val>
                                        </p:tav>
                                      </p:tavLst>
                                    </p:anim>
                                    <p:anim calcmode="lin" valueType="num">
                                      <p:cBhvr>
                                        <p:cTn id="60" dur="500" fill="hold"/>
                                        <p:tgtEl>
                                          <p:spTgt spid="3"/>
                                        </p:tgtEl>
                                        <p:attrNameLst>
                                          <p:attrName>ppt_h</p:attrName>
                                        </p:attrNameLst>
                                      </p:cBhvr>
                                      <p:tavLst>
                                        <p:tav tm="0">
                                          <p:val>
                                            <p:fltVal val="0"/>
                                          </p:val>
                                        </p:tav>
                                        <p:tav tm="100000">
                                          <p:val>
                                            <p:strVal val="#ppt_h"/>
                                          </p:val>
                                        </p:tav>
                                      </p:tavLst>
                                    </p:anim>
                                    <p:animEffect transition="in" filter="fade">
                                      <p:cBhvr>
                                        <p:cTn id="61" dur="500"/>
                                        <p:tgtEl>
                                          <p:spTgt spid="3"/>
                                        </p:tgtEl>
                                      </p:cBhvr>
                                    </p:animEffect>
                                  </p:childTnLst>
                                  <p:subTnLst>
                                    <p:audio>
                                      <p:cMediaNode>
                                        <p:cTn display="0" masterRel="sameClick">
                                          <p:stCondLst>
                                            <p:cond evt="begin" delay="0">
                                              <p:tn val="57"/>
                                            </p:cond>
                                          </p:stCondLst>
                                          <p:endCondLst>
                                            <p:cond evt="onStopAudio" delay="0">
                                              <p:tgtEl>
                                                <p:sldTgt/>
                                              </p:tgtEl>
                                            </p:cond>
                                          </p:endCondLst>
                                        </p:cTn>
                                        <p:tgtEl>
                                          <p:sndTgt r:embed="rId4" name="arrow.wav"/>
                                        </p:tgtEl>
                                      </p:cMediaNode>
                                    </p:audio>
                                  </p:subTnLst>
                                </p:cTn>
                              </p:par>
                            </p:childTnLst>
                          </p:cTn>
                        </p:par>
                      </p:childTnLst>
                    </p:cTn>
                  </p:par>
                  <p:par>
                    <p:cTn id="62" fill="hold" nodeType="clickPar">
                      <p:stCondLst>
                        <p:cond delay="indefinite"/>
                      </p:stCondLst>
                      <p:childTnLst>
                        <p:par>
                          <p:cTn id="63" fill="hold" nodeType="withGroup">
                            <p:stCondLst>
                              <p:cond delay="0"/>
                            </p:stCondLst>
                            <p:childTnLst>
                              <p:par>
                                <p:cTn id="64" presetID="53" presetClass="entr" presetSubtype="0" fill="hold" grpId="0" nodeType="clickEffect">
                                  <p:stCondLst>
                                    <p:cond delay="0"/>
                                  </p:stCondLst>
                                  <p:childTnLst>
                                    <p:set>
                                      <p:cBhvr>
                                        <p:cTn id="65" dur="1" fill="hold">
                                          <p:stCondLst>
                                            <p:cond delay="0"/>
                                          </p:stCondLst>
                                        </p:cTn>
                                        <p:tgtEl>
                                          <p:spTgt spid="434194"/>
                                        </p:tgtEl>
                                        <p:attrNameLst>
                                          <p:attrName>style.visibility</p:attrName>
                                        </p:attrNameLst>
                                      </p:cBhvr>
                                      <p:to>
                                        <p:strVal val="visible"/>
                                      </p:to>
                                    </p:set>
                                    <p:anim calcmode="lin" valueType="num">
                                      <p:cBhvr>
                                        <p:cTn id="66" dur="500" fill="hold"/>
                                        <p:tgtEl>
                                          <p:spTgt spid="434194"/>
                                        </p:tgtEl>
                                        <p:attrNameLst>
                                          <p:attrName>ppt_w</p:attrName>
                                        </p:attrNameLst>
                                      </p:cBhvr>
                                      <p:tavLst>
                                        <p:tav tm="0">
                                          <p:val>
                                            <p:fltVal val="0"/>
                                          </p:val>
                                        </p:tav>
                                        <p:tav tm="100000">
                                          <p:val>
                                            <p:strVal val="#ppt_w"/>
                                          </p:val>
                                        </p:tav>
                                      </p:tavLst>
                                    </p:anim>
                                    <p:anim calcmode="lin" valueType="num">
                                      <p:cBhvr>
                                        <p:cTn id="67" dur="500" fill="hold"/>
                                        <p:tgtEl>
                                          <p:spTgt spid="434194"/>
                                        </p:tgtEl>
                                        <p:attrNameLst>
                                          <p:attrName>ppt_h</p:attrName>
                                        </p:attrNameLst>
                                      </p:cBhvr>
                                      <p:tavLst>
                                        <p:tav tm="0">
                                          <p:val>
                                            <p:fltVal val="0"/>
                                          </p:val>
                                        </p:tav>
                                        <p:tav tm="100000">
                                          <p:val>
                                            <p:strVal val="#ppt_h"/>
                                          </p:val>
                                        </p:tav>
                                      </p:tavLst>
                                    </p:anim>
                                    <p:animEffect transition="in" filter="fade">
                                      <p:cBhvr>
                                        <p:cTn id="68" dur="500"/>
                                        <p:tgtEl>
                                          <p:spTgt spid="434194"/>
                                        </p:tgtEl>
                                      </p:cBhvr>
                                    </p:animEffect>
                                  </p:childTnLst>
                                  <p:subTnLst>
                                    <p:audio>
                                      <p:cMediaNode>
                                        <p:cTn display="0" masterRel="sameClick">
                                          <p:stCondLst>
                                            <p:cond evt="begin" delay="0">
                                              <p:tn val="64"/>
                                            </p:cond>
                                          </p:stCondLst>
                                          <p:endCondLst>
                                            <p:cond evt="onStopAudio" delay="0">
                                              <p:tgtEl>
                                                <p:sldTgt/>
                                              </p:tgtEl>
                                            </p:cond>
                                          </p:endCondLst>
                                        </p:cTn>
                                        <p:tgtEl>
                                          <p:sndTgt r:embed="rId3" name="camera.wav"/>
                                        </p:tgtEl>
                                      </p:cMediaNode>
                                    </p:audio>
                                  </p:subTnLst>
                                </p:cTn>
                              </p:par>
                            </p:childTnLst>
                          </p:cTn>
                        </p:par>
                      </p:childTnLst>
                    </p:cTn>
                  </p:par>
                  <p:par>
                    <p:cTn id="69" fill="hold" nodeType="clickPar">
                      <p:stCondLst>
                        <p:cond delay="indefinite"/>
                      </p:stCondLst>
                      <p:childTnLst>
                        <p:par>
                          <p:cTn id="70" fill="hold" nodeType="withGroup">
                            <p:stCondLst>
                              <p:cond delay="0"/>
                            </p:stCondLst>
                            <p:childTnLst>
                              <p:par>
                                <p:cTn id="71" presetID="10" presetClass="entr" presetSubtype="0" fill="hold" nodeType="clickEffect">
                                  <p:stCondLst>
                                    <p:cond delay="0"/>
                                  </p:stCondLst>
                                  <p:childTnLst>
                                    <p:set>
                                      <p:cBhvr>
                                        <p:cTn id="72" dur="1" fill="hold">
                                          <p:stCondLst>
                                            <p:cond delay="0"/>
                                          </p:stCondLst>
                                        </p:cTn>
                                        <p:tgtEl>
                                          <p:spTgt spid="5"/>
                                        </p:tgtEl>
                                        <p:attrNameLst>
                                          <p:attrName>style.visibility</p:attrName>
                                        </p:attrNameLst>
                                      </p:cBhvr>
                                      <p:to>
                                        <p:strVal val="visible"/>
                                      </p:to>
                                    </p:set>
                                    <p:animEffect transition="in" filter="fade">
                                      <p:cBhvr>
                                        <p:cTn id="73" dur="500"/>
                                        <p:tgtEl>
                                          <p:spTgt spid="5"/>
                                        </p:tgtEl>
                                      </p:cBhvr>
                                    </p:animEffect>
                                  </p:childTnLst>
                                  <p:subTnLst>
                                    <p:audio>
                                      <p:cMediaNode>
                                        <p:cTn display="0" masterRel="sameClick">
                                          <p:stCondLst>
                                            <p:cond evt="begin" delay="0">
                                              <p:tn val="71"/>
                                            </p:cond>
                                          </p:stCondLst>
                                          <p:endCondLst>
                                            <p:cond evt="onStopAudio" delay="0">
                                              <p:tgtEl>
                                                <p:sldTgt/>
                                              </p:tgtEl>
                                            </p:cond>
                                          </p:endCondLst>
                                        </p:cTn>
                                        <p:tgtEl>
                                          <p:sndTgt r:embed="rId3" name="camera.wav"/>
                                        </p:tgtEl>
                                      </p:cMediaNode>
                                    </p:audio>
                                  </p:subTnLst>
                                </p:cTn>
                              </p:par>
                            </p:childTnLst>
                          </p:cTn>
                        </p:par>
                      </p:childTnLst>
                    </p:cTn>
                  </p:par>
                  <p:par>
                    <p:cTn id="74" fill="hold" nodeType="clickPar">
                      <p:stCondLst>
                        <p:cond delay="indefinite"/>
                      </p:stCondLst>
                      <p:childTnLst>
                        <p:par>
                          <p:cTn id="75" fill="hold" nodeType="withGroup">
                            <p:stCondLst>
                              <p:cond delay="0"/>
                            </p:stCondLst>
                            <p:childTnLst>
                              <p:par>
                                <p:cTn id="76" presetID="10" presetClass="entr" presetSubtype="0" fill="hold" nodeType="clickEffect">
                                  <p:stCondLst>
                                    <p:cond delay="0"/>
                                  </p:stCondLst>
                                  <p:childTnLst>
                                    <p:set>
                                      <p:cBhvr>
                                        <p:cTn id="77" dur="1" fill="hold">
                                          <p:stCondLst>
                                            <p:cond delay="0"/>
                                          </p:stCondLst>
                                        </p:cTn>
                                        <p:tgtEl>
                                          <p:spTgt spid="4"/>
                                        </p:tgtEl>
                                        <p:attrNameLst>
                                          <p:attrName>style.visibility</p:attrName>
                                        </p:attrNameLst>
                                      </p:cBhvr>
                                      <p:to>
                                        <p:strVal val="visible"/>
                                      </p:to>
                                    </p:set>
                                    <p:animEffect transition="in" filter="fade">
                                      <p:cBhvr>
                                        <p:cTn id="78" dur="500"/>
                                        <p:tgtEl>
                                          <p:spTgt spid="4"/>
                                        </p:tgtEl>
                                      </p:cBhvr>
                                    </p:animEffect>
                                  </p:childTnLst>
                                  <p:subTnLst>
                                    <p:audio>
                                      <p:cMediaNode>
                                        <p:cTn display="0" masterRel="sameClick">
                                          <p:stCondLst>
                                            <p:cond evt="begin" delay="0">
                                              <p:tn val="76"/>
                                            </p:cond>
                                          </p:stCondLst>
                                          <p:endCondLst>
                                            <p:cond evt="onStopAudio" delay="0">
                                              <p:tgtEl>
                                                <p:sldTgt/>
                                              </p:tgtEl>
                                            </p:cond>
                                          </p:endCondLst>
                                        </p:cTn>
                                        <p:tgtEl>
                                          <p:sndTgt r:embed="rId3" name="camera.wav"/>
                                        </p:tgtEl>
                                      </p:cMediaNode>
                                    </p:audio>
                                  </p:subTnLst>
                                </p:cTn>
                              </p:par>
                            </p:childTnLst>
                          </p:cTn>
                        </p:par>
                      </p:childTnLst>
                    </p:cTn>
                  </p:par>
                  <p:par>
                    <p:cTn id="79" fill="hold" nodeType="clickPar">
                      <p:stCondLst>
                        <p:cond delay="indefinite"/>
                      </p:stCondLst>
                      <p:childTnLst>
                        <p:par>
                          <p:cTn id="80" fill="hold" nodeType="withGroup">
                            <p:stCondLst>
                              <p:cond delay="0"/>
                            </p:stCondLst>
                            <p:childTnLst>
                              <p:par>
                                <p:cTn id="81" presetID="10" presetClass="entr" presetSubtype="0" fill="hold" grpId="0" nodeType="clickEffect">
                                  <p:stCondLst>
                                    <p:cond delay="0"/>
                                  </p:stCondLst>
                                  <p:childTnLst>
                                    <p:set>
                                      <p:cBhvr>
                                        <p:cTn id="82" dur="1" fill="hold">
                                          <p:stCondLst>
                                            <p:cond delay="0"/>
                                          </p:stCondLst>
                                        </p:cTn>
                                        <p:tgtEl>
                                          <p:spTgt spid="434193"/>
                                        </p:tgtEl>
                                        <p:attrNameLst>
                                          <p:attrName>style.visibility</p:attrName>
                                        </p:attrNameLst>
                                      </p:cBhvr>
                                      <p:to>
                                        <p:strVal val="visible"/>
                                      </p:to>
                                    </p:set>
                                    <p:animEffect transition="in" filter="fade">
                                      <p:cBhvr>
                                        <p:cTn id="83" dur="500"/>
                                        <p:tgtEl>
                                          <p:spTgt spid="434193"/>
                                        </p:tgtEl>
                                      </p:cBhvr>
                                    </p:animEffect>
                                  </p:childTnLst>
                                  <p:subTnLst>
                                    <p:audio>
                                      <p:cMediaNode>
                                        <p:cTn display="0" masterRel="sameClick">
                                          <p:stCondLst>
                                            <p:cond evt="begin" delay="0">
                                              <p:tn val="81"/>
                                            </p:cond>
                                          </p:stCondLst>
                                          <p:endCondLst>
                                            <p:cond evt="onStopAudio" delay="0">
                                              <p:tgtEl>
                                                <p:sldTgt/>
                                              </p:tgtEl>
                                            </p:cond>
                                          </p:endCondLst>
                                        </p:cTn>
                                        <p:tgtEl>
                                          <p:sndTgt r:embed="rId3" name="camera.wav"/>
                                        </p:tgtEl>
                                      </p:cMediaNode>
                                    </p:audio>
                                  </p:subTnLst>
                                </p:cTn>
                              </p:par>
                            </p:childTnLst>
                          </p:cTn>
                        </p:par>
                      </p:childTnLst>
                    </p:cTn>
                  </p:par>
                  <p:par>
                    <p:cTn id="84" fill="hold" nodeType="clickPar">
                      <p:stCondLst>
                        <p:cond delay="indefinite"/>
                      </p:stCondLst>
                      <p:childTnLst>
                        <p:par>
                          <p:cTn id="85" fill="hold" nodeType="withGroup">
                            <p:stCondLst>
                              <p:cond delay="0"/>
                            </p:stCondLst>
                            <p:childTnLst>
                              <p:par>
                                <p:cTn id="86" presetID="2" presetClass="entr" presetSubtype="4" fill="hold" nodeType="clickEffect">
                                  <p:stCondLst>
                                    <p:cond delay="0"/>
                                  </p:stCondLst>
                                  <p:childTnLst>
                                    <p:set>
                                      <p:cBhvr>
                                        <p:cTn id="87" dur="1" fill="hold">
                                          <p:stCondLst>
                                            <p:cond delay="0"/>
                                          </p:stCondLst>
                                        </p:cTn>
                                        <p:tgtEl>
                                          <p:spTgt spid="434178">
                                            <p:txEl>
                                              <p:pRg st="5" end="5"/>
                                            </p:txEl>
                                          </p:spTgt>
                                        </p:tgtEl>
                                        <p:attrNameLst>
                                          <p:attrName>style.visibility</p:attrName>
                                        </p:attrNameLst>
                                      </p:cBhvr>
                                      <p:to>
                                        <p:strVal val="visible"/>
                                      </p:to>
                                    </p:set>
                                    <p:anim calcmode="lin" valueType="num">
                                      <p:cBhvr additive="base">
                                        <p:cTn id="88" dur="500" fill="hold"/>
                                        <p:tgtEl>
                                          <p:spTgt spid="434178">
                                            <p:txEl>
                                              <p:pRg st="5" end="5"/>
                                            </p:txEl>
                                          </p:spTgt>
                                        </p:tgtEl>
                                        <p:attrNameLst>
                                          <p:attrName>ppt_x</p:attrName>
                                        </p:attrNameLst>
                                      </p:cBhvr>
                                      <p:tavLst>
                                        <p:tav tm="0">
                                          <p:val>
                                            <p:strVal val="#ppt_x"/>
                                          </p:val>
                                        </p:tav>
                                        <p:tav tm="100000">
                                          <p:val>
                                            <p:strVal val="#ppt_x"/>
                                          </p:val>
                                        </p:tav>
                                      </p:tavLst>
                                    </p:anim>
                                    <p:anim calcmode="lin" valueType="num">
                                      <p:cBhvr additive="base">
                                        <p:cTn id="89" dur="500" fill="hold"/>
                                        <p:tgtEl>
                                          <p:spTgt spid="434178">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86"/>
                                            </p:cond>
                                          </p:stCondLst>
                                          <p:endCondLst>
                                            <p:cond evt="onStopAudio" delay="0">
                                              <p:tgtEl>
                                                <p:sldTgt/>
                                              </p:tgtEl>
                                            </p:cond>
                                          </p:endCondLst>
                                        </p:cTn>
                                        <p:tgtEl>
                                          <p:sndTgt r:embed="rId4" name="arrow.wav"/>
                                        </p:tgtEl>
                                      </p:cMediaNode>
                                    </p:audio>
                                  </p:subTnLst>
                                </p:cTn>
                              </p:par>
                            </p:childTnLst>
                          </p:cTn>
                        </p:par>
                      </p:childTnLst>
                    </p:cTn>
                  </p:par>
                  <p:par>
                    <p:cTn id="90" fill="hold" nodeType="clickPar">
                      <p:stCondLst>
                        <p:cond delay="indefinite"/>
                      </p:stCondLst>
                      <p:childTnLst>
                        <p:par>
                          <p:cTn id="91" fill="hold" nodeType="withGroup">
                            <p:stCondLst>
                              <p:cond delay="0"/>
                            </p:stCondLst>
                            <p:childTnLst>
                              <p:par>
                                <p:cTn id="92" presetID="2" presetClass="entr" presetSubtype="4" fill="hold" nodeType="clickEffect">
                                  <p:stCondLst>
                                    <p:cond delay="0"/>
                                  </p:stCondLst>
                                  <p:childTnLst>
                                    <p:set>
                                      <p:cBhvr>
                                        <p:cTn id="93" dur="1" fill="hold">
                                          <p:stCondLst>
                                            <p:cond delay="0"/>
                                          </p:stCondLst>
                                        </p:cTn>
                                        <p:tgtEl>
                                          <p:spTgt spid="434178">
                                            <p:txEl>
                                              <p:pRg st="6" end="6"/>
                                            </p:txEl>
                                          </p:spTgt>
                                        </p:tgtEl>
                                        <p:attrNameLst>
                                          <p:attrName>style.visibility</p:attrName>
                                        </p:attrNameLst>
                                      </p:cBhvr>
                                      <p:to>
                                        <p:strVal val="visible"/>
                                      </p:to>
                                    </p:set>
                                    <p:anim calcmode="lin" valueType="num">
                                      <p:cBhvr additive="base">
                                        <p:cTn id="94" dur="500" fill="hold"/>
                                        <p:tgtEl>
                                          <p:spTgt spid="434178">
                                            <p:txEl>
                                              <p:pRg st="6" end="6"/>
                                            </p:txEl>
                                          </p:spTgt>
                                        </p:tgtEl>
                                        <p:attrNameLst>
                                          <p:attrName>ppt_x</p:attrName>
                                        </p:attrNameLst>
                                      </p:cBhvr>
                                      <p:tavLst>
                                        <p:tav tm="0">
                                          <p:val>
                                            <p:strVal val="#ppt_x"/>
                                          </p:val>
                                        </p:tav>
                                        <p:tav tm="100000">
                                          <p:val>
                                            <p:strVal val="#ppt_x"/>
                                          </p:val>
                                        </p:tav>
                                      </p:tavLst>
                                    </p:anim>
                                    <p:anim calcmode="lin" valueType="num">
                                      <p:cBhvr additive="base">
                                        <p:cTn id="95" dur="500" fill="hold"/>
                                        <p:tgtEl>
                                          <p:spTgt spid="434178">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92"/>
                                            </p:cond>
                                          </p:stCondLst>
                                          <p:endCondLst>
                                            <p:cond evt="onStopAudio" delay="0">
                                              <p:tgtEl>
                                                <p:sldTgt/>
                                              </p:tgtEl>
                                            </p:cond>
                                          </p:endCondLst>
                                        </p:cTn>
                                        <p:tgtEl>
                                          <p:sndTgt r:embed="rId4" name="arrow.wav"/>
                                        </p:tgtEl>
                                      </p:cMediaNode>
                                    </p:audio>
                                  </p:subTnLst>
                                </p:cTn>
                              </p:par>
                            </p:childTnLst>
                          </p:cTn>
                        </p:par>
                      </p:childTnLst>
                    </p:cTn>
                  </p:par>
                  <p:par>
                    <p:cTn id="96" fill="hold" nodeType="clickPar">
                      <p:stCondLst>
                        <p:cond delay="indefinite"/>
                      </p:stCondLst>
                      <p:childTnLst>
                        <p:par>
                          <p:cTn id="97" fill="hold" nodeType="withGroup">
                            <p:stCondLst>
                              <p:cond delay="0"/>
                            </p:stCondLst>
                            <p:childTnLst>
                              <p:par>
                                <p:cTn id="98" presetID="53" presetClass="entr" presetSubtype="16" fill="hold" nodeType="clickEffect">
                                  <p:stCondLst>
                                    <p:cond delay="0"/>
                                  </p:stCondLst>
                                  <p:childTnLst>
                                    <p:set>
                                      <p:cBhvr>
                                        <p:cTn id="99" dur="1" fill="hold">
                                          <p:stCondLst>
                                            <p:cond delay="0"/>
                                          </p:stCondLst>
                                        </p:cTn>
                                        <p:tgtEl>
                                          <p:spTgt spid="2"/>
                                        </p:tgtEl>
                                        <p:attrNameLst>
                                          <p:attrName>style.visibility</p:attrName>
                                        </p:attrNameLst>
                                      </p:cBhvr>
                                      <p:to>
                                        <p:strVal val="visible"/>
                                      </p:to>
                                    </p:set>
                                    <p:anim calcmode="lin" valueType="num">
                                      <p:cBhvr>
                                        <p:cTn id="100" dur="500" fill="hold"/>
                                        <p:tgtEl>
                                          <p:spTgt spid="2"/>
                                        </p:tgtEl>
                                        <p:attrNameLst>
                                          <p:attrName>ppt_w</p:attrName>
                                        </p:attrNameLst>
                                      </p:cBhvr>
                                      <p:tavLst>
                                        <p:tav tm="0">
                                          <p:val>
                                            <p:fltVal val="0"/>
                                          </p:val>
                                        </p:tav>
                                        <p:tav tm="100000">
                                          <p:val>
                                            <p:strVal val="#ppt_w"/>
                                          </p:val>
                                        </p:tav>
                                      </p:tavLst>
                                    </p:anim>
                                    <p:anim calcmode="lin" valueType="num">
                                      <p:cBhvr>
                                        <p:cTn id="101" dur="500" fill="hold"/>
                                        <p:tgtEl>
                                          <p:spTgt spid="2"/>
                                        </p:tgtEl>
                                        <p:attrNameLst>
                                          <p:attrName>ppt_h</p:attrName>
                                        </p:attrNameLst>
                                      </p:cBhvr>
                                      <p:tavLst>
                                        <p:tav tm="0">
                                          <p:val>
                                            <p:fltVal val="0"/>
                                          </p:val>
                                        </p:tav>
                                        <p:tav tm="100000">
                                          <p:val>
                                            <p:strVal val="#ppt_h"/>
                                          </p:val>
                                        </p:tav>
                                      </p:tavLst>
                                    </p:anim>
                                    <p:animEffect transition="in" filter="fade">
                                      <p:cBhvr>
                                        <p:cTn id="102" dur="500"/>
                                        <p:tgtEl>
                                          <p:spTgt spid="2"/>
                                        </p:tgtEl>
                                      </p:cBhvr>
                                    </p:animEffect>
                                  </p:childTnLst>
                                  <p:subTnLst>
                                    <p:audio>
                                      <p:cMediaNode>
                                        <p:cTn display="0" masterRel="sameClick">
                                          <p:stCondLst>
                                            <p:cond evt="begin" delay="0">
                                              <p:tn val="98"/>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4182" grpId="0" animBg="1"/>
      <p:bldP spid="434193" grpId="0"/>
      <p:bldP spid="43419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6248" name="Rectangle 24"/>
          <p:cNvSpPr>
            <a:spLocks noChangeArrowheads="1"/>
          </p:cNvSpPr>
          <p:nvPr/>
        </p:nvSpPr>
        <p:spPr bwMode="auto">
          <a:xfrm>
            <a:off x="674688" y="2606675"/>
            <a:ext cx="6097587" cy="4251325"/>
          </a:xfrm>
          <a:prstGeom prst="rect">
            <a:avLst/>
          </a:prstGeom>
          <a:solidFill>
            <a:srgbClr val="CCFFCC"/>
          </a:solidFill>
          <a:ln>
            <a:noFill/>
          </a:ln>
          <a:effectLst/>
          <a:extLst/>
        </p:spPr>
        <p:txBody>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spcBef>
                <a:spcPct val="20000"/>
              </a:spcBef>
              <a:defRPr/>
            </a:pPr>
            <a:r>
              <a:rPr lang="en-US" altLang="en-US" sz="2400" dirty="0" smtClean="0">
                <a:latin typeface="+mn-lt"/>
                <a:sym typeface="Symbol" pitchFamily="18" charset="2"/>
              </a:rPr>
              <a:t>PRACTICE: Consider a crane which lifts a 2000-kg weight 18 m above its original resting place. What is the change in gravitational potential energy of the weight?</a:t>
            </a:r>
          </a:p>
          <a:p>
            <a:pPr eaLnBrk="1" hangingPunct="1">
              <a:spcBef>
                <a:spcPct val="20000"/>
              </a:spcBef>
              <a:defRPr/>
            </a:pPr>
            <a:r>
              <a:rPr lang="en-US" altLang="en-US" sz="2400" dirty="0" smtClean="0">
                <a:latin typeface="+mn-lt"/>
              </a:rPr>
              <a:t>SOLUTION:</a:t>
            </a:r>
          </a:p>
          <a:p>
            <a:pPr eaLnBrk="1" hangingPunct="1">
              <a:spcBef>
                <a:spcPct val="20000"/>
              </a:spcBef>
              <a:buFont typeface="Symbol" pitchFamily="18" charset="2"/>
              <a:buChar char="·"/>
              <a:defRPr/>
            </a:pPr>
            <a:r>
              <a:rPr lang="en-US" altLang="en-US" sz="2400" dirty="0" smtClean="0">
                <a:latin typeface="+mn-lt"/>
                <a:cs typeface="Courier New" pitchFamily="49" charset="0"/>
              </a:rPr>
              <a:t>The change in gravitational potential energy is just</a:t>
            </a:r>
          </a:p>
          <a:p>
            <a:pPr eaLnBrk="1" hangingPunct="1">
              <a:spcBef>
                <a:spcPct val="20000"/>
              </a:spcBef>
              <a:defRPr/>
            </a:pPr>
            <a:r>
              <a:rPr lang="en-US" altLang="en-US" sz="2400" dirty="0" smtClean="0">
                <a:latin typeface="+mn-lt"/>
                <a:cs typeface="Courier New" pitchFamily="49" charset="0"/>
              </a:rPr>
              <a:t>  ∆</a:t>
            </a:r>
            <a:r>
              <a:rPr lang="en-US" altLang="en-US" sz="2400" i="1" dirty="0" smtClean="0">
                <a:latin typeface="+mn-lt"/>
              </a:rPr>
              <a:t>E</a:t>
            </a:r>
            <a:r>
              <a:rPr lang="en-US" altLang="en-US" sz="2400" baseline="-25000" dirty="0" smtClean="0">
                <a:latin typeface="+mn-lt"/>
              </a:rPr>
              <a:t>P</a:t>
            </a:r>
            <a:r>
              <a:rPr lang="en-US" altLang="en-US" sz="2400" dirty="0" smtClean="0">
                <a:latin typeface="+mn-lt"/>
                <a:cs typeface="Courier New" pitchFamily="49" charset="0"/>
              </a:rPr>
              <a:t> = </a:t>
            </a:r>
            <a:r>
              <a:rPr lang="en-US" altLang="en-US" sz="2400" i="1" dirty="0" err="1" smtClean="0">
                <a:latin typeface="+mn-lt"/>
              </a:rPr>
              <a:t>mg</a:t>
            </a:r>
            <a:r>
              <a:rPr lang="en-US" altLang="en-US" sz="2400" dirty="0" err="1" smtClean="0">
                <a:latin typeface="+mn-lt"/>
                <a:cs typeface="Courier New" pitchFamily="49" charset="0"/>
              </a:rPr>
              <a:t>∆</a:t>
            </a:r>
            <a:r>
              <a:rPr lang="en-US" altLang="en-US" sz="2400" i="1" dirty="0" err="1" smtClean="0">
                <a:latin typeface="+mn-lt"/>
              </a:rPr>
              <a:t>h</a:t>
            </a:r>
            <a:r>
              <a:rPr lang="en-US" altLang="en-US" sz="2400" dirty="0" smtClean="0">
                <a:latin typeface="+mn-lt"/>
              </a:rPr>
              <a:t> = 2000(10)(18) = 360000 J.</a:t>
            </a:r>
            <a:endParaRPr lang="en-US" altLang="en-US" sz="2400" dirty="0" smtClean="0">
              <a:latin typeface="+mn-lt"/>
              <a:cs typeface="Courier New" pitchFamily="49" charset="0"/>
              <a:sym typeface="Symbol" pitchFamily="18" charset="2"/>
            </a:endParaRPr>
          </a:p>
        </p:txBody>
      </p:sp>
      <p:sp>
        <p:nvSpPr>
          <p:cNvPr id="24" name="Rectangle 11"/>
          <p:cNvSpPr>
            <a:spLocks noChangeArrowheads="1"/>
          </p:cNvSpPr>
          <p:nvPr/>
        </p:nvSpPr>
        <p:spPr bwMode="auto">
          <a:xfrm>
            <a:off x="685800" y="5973763"/>
            <a:ext cx="6086475" cy="884237"/>
          </a:xfrm>
          <a:prstGeom prst="rect">
            <a:avLst/>
          </a:prstGeom>
          <a:solidFill>
            <a:srgbClr val="FFCCCC"/>
          </a:solidFill>
          <a:ln>
            <a:noFill/>
          </a:ln>
          <a:effectLst/>
          <a:extLst/>
        </p:spPr>
        <p:txBody>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spcBef>
                <a:spcPts val="0"/>
              </a:spcBef>
              <a:defRPr/>
            </a:pPr>
            <a:r>
              <a:rPr lang="en-US" altLang="en-US" sz="2400" b="1" i="1" dirty="0" smtClean="0">
                <a:latin typeface="+mn-lt"/>
              </a:rPr>
              <a:t>FYI  </a:t>
            </a:r>
            <a:r>
              <a:rPr lang="en-US" altLang="en-US" sz="2400" b="1" dirty="0" smtClean="0">
                <a:latin typeface="+mn-lt"/>
                <a:sym typeface="Symbol" pitchFamily="18" charset="2"/>
              </a:rPr>
              <a:t></a:t>
            </a:r>
            <a:r>
              <a:rPr lang="en-US" altLang="en-US" sz="2400" dirty="0" smtClean="0">
                <a:latin typeface="+mn-lt"/>
                <a:sym typeface="Symbol" pitchFamily="18" charset="2"/>
              </a:rPr>
              <a:t>Note that the units for </a:t>
            </a:r>
            <a:r>
              <a:rPr lang="en-US" altLang="en-US" sz="2400" dirty="0" smtClean="0">
                <a:solidFill>
                  <a:srgbClr val="000000"/>
                </a:solidFill>
                <a:latin typeface="Arial"/>
                <a:cs typeface="Courier New" pitchFamily="49" charset="0"/>
              </a:rPr>
              <a:t>∆</a:t>
            </a:r>
            <a:r>
              <a:rPr lang="en-US" altLang="en-US" sz="2400" i="1" dirty="0" smtClean="0">
                <a:solidFill>
                  <a:srgbClr val="000000"/>
                </a:solidFill>
                <a:latin typeface="Arial"/>
              </a:rPr>
              <a:t>E</a:t>
            </a:r>
            <a:r>
              <a:rPr lang="en-US" altLang="en-US" sz="2400" baseline="-25000" dirty="0" smtClean="0">
                <a:solidFill>
                  <a:srgbClr val="000000"/>
                </a:solidFill>
                <a:latin typeface="Arial"/>
              </a:rPr>
              <a:t>P</a:t>
            </a:r>
            <a:r>
              <a:rPr lang="en-US" altLang="en-US" sz="2400" dirty="0" smtClean="0">
                <a:solidFill>
                  <a:srgbClr val="000000"/>
                </a:solidFill>
                <a:latin typeface="Arial"/>
              </a:rPr>
              <a:t> are those </a:t>
            </a:r>
            <a:r>
              <a:rPr lang="en-US" altLang="en-US" sz="2400" dirty="0" smtClean="0">
                <a:solidFill>
                  <a:srgbClr val="000000"/>
                </a:solidFill>
                <a:latin typeface="Arial"/>
              </a:rPr>
              <a:t>of both </a:t>
            </a:r>
            <a:r>
              <a:rPr lang="en-US" altLang="en-US" sz="2400" i="1" dirty="0" smtClean="0">
                <a:solidFill>
                  <a:srgbClr val="000000"/>
                </a:solidFill>
                <a:latin typeface="Arial"/>
              </a:rPr>
              <a:t>work</a:t>
            </a:r>
            <a:r>
              <a:rPr lang="en-US" altLang="en-US" sz="2400" dirty="0" smtClean="0">
                <a:solidFill>
                  <a:srgbClr val="000000"/>
                </a:solidFill>
                <a:latin typeface="Arial"/>
              </a:rPr>
              <a:t> and </a:t>
            </a:r>
            <a:r>
              <a:rPr lang="en-US" altLang="en-US" sz="2400" i="1" dirty="0" smtClean="0">
                <a:solidFill>
                  <a:srgbClr val="000000"/>
                </a:solidFill>
                <a:latin typeface="Arial"/>
              </a:rPr>
              <a:t>kinetic </a:t>
            </a:r>
            <a:r>
              <a:rPr lang="en-US" altLang="en-US" sz="2400" i="1" dirty="0" smtClean="0">
                <a:solidFill>
                  <a:srgbClr val="000000"/>
                </a:solidFill>
                <a:latin typeface="Arial"/>
              </a:rPr>
              <a:t>energy</a:t>
            </a:r>
            <a:r>
              <a:rPr lang="en-US" altLang="en-US" sz="2400" dirty="0" smtClean="0">
                <a:solidFill>
                  <a:srgbClr val="000000"/>
                </a:solidFill>
                <a:latin typeface="Arial"/>
              </a:rPr>
              <a:t>.</a:t>
            </a:r>
            <a:r>
              <a:rPr lang="en-US" altLang="en-US" sz="2400" dirty="0" smtClean="0">
                <a:latin typeface="+mn-lt"/>
                <a:sym typeface="Symbol" pitchFamily="18" charset="2"/>
              </a:rPr>
              <a:t> </a:t>
            </a:r>
          </a:p>
        </p:txBody>
      </p:sp>
      <p:sp>
        <p:nvSpPr>
          <p:cNvPr id="30724" name="Rectangle 5"/>
          <p:cNvSpPr>
            <a:spLocks noChangeArrowheads="1"/>
          </p:cNvSpPr>
          <p:nvPr/>
        </p:nvSpPr>
        <p:spPr bwMode="auto">
          <a:xfrm>
            <a:off x="685800" y="1549400"/>
            <a:ext cx="7772400" cy="1057275"/>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n-US" altLang="en-US" sz="2400" i="1">
                <a:solidFill>
                  <a:srgbClr val="333399"/>
                </a:solidFill>
              </a:rPr>
              <a:t>Gravitational potential energy </a:t>
            </a:r>
          </a:p>
          <a:p>
            <a:pPr eaLnBrk="1" hangingPunct="1">
              <a:buFontTx/>
              <a:buNone/>
            </a:pPr>
            <a:r>
              <a:rPr lang="en-US" altLang="en-US" sz="2000">
                <a:latin typeface="Courier New" pitchFamily="49" charset="0"/>
              </a:rPr>
              <a:t>	</a:t>
            </a:r>
          </a:p>
        </p:txBody>
      </p:sp>
      <p:sp>
        <p:nvSpPr>
          <p:cNvPr id="30725" name="Rectangle 6"/>
          <p:cNvSpPr>
            <a:spLocks noGrp="1" noChangeArrowheads="1"/>
          </p:cNvSpPr>
          <p:nvPr>
            <p:ph type="ctrTitle"/>
          </p:nvPr>
        </p:nvSpPr>
        <p:spPr>
          <a:xfrm>
            <a:off x="685800" y="533400"/>
            <a:ext cx="7772400" cy="896938"/>
          </a:xfrm>
          <a:noFill/>
        </p:spPr>
        <p:txBody>
          <a:bodyPr/>
          <a:lstStyle/>
          <a:p>
            <a:pPr algn="l" eaLnBrk="1" hangingPunct="1"/>
            <a:r>
              <a:rPr lang="en-US" altLang="en-US" sz="2800" b="1" smtClean="0">
                <a:solidFill>
                  <a:srgbClr val="000000"/>
                </a:solidFill>
              </a:rPr>
              <a:t>Topic 2: Mechanics</a:t>
            </a:r>
            <a:br>
              <a:rPr lang="en-US" altLang="en-US" sz="2800" b="1" smtClean="0">
                <a:solidFill>
                  <a:srgbClr val="000000"/>
                </a:solidFill>
              </a:rPr>
            </a:br>
            <a:r>
              <a:rPr lang="en-US" altLang="en-US" sz="2800" smtClean="0">
                <a:solidFill>
                  <a:srgbClr val="000000"/>
                </a:solidFill>
              </a:rPr>
              <a:t>2.3 – Work, energy, and power</a:t>
            </a:r>
            <a:endParaRPr lang="en-US" altLang="en-US" sz="2400" smtClean="0">
              <a:solidFill>
                <a:schemeClr val="tx1"/>
              </a:solidFill>
              <a:latin typeface="Courier New" pitchFamily="49" charset="0"/>
            </a:endParaRPr>
          </a:p>
        </p:txBody>
      </p:sp>
      <p:grpSp>
        <p:nvGrpSpPr>
          <p:cNvPr id="3" name="Group 10"/>
          <p:cNvGrpSpPr>
            <a:grpSpLocks/>
          </p:cNvGrpSpPr>
          <p:nvPr/>
        </p:nvGrpSpPr>
        <p:grpSpPr bwMode="auto">
          <a:xfrm>
            <a:off x="839788" y="2003425"/>
            <a:ext cx="7464425" cy="461963"/>
            <a:chOff x="839787" y="6266774"/>
            <a:chExt cx="7464426" cy="461665"/>
          </a:xfrm>
        </p:grpSpPr>
        <p:sp>
          <p:nvSpPr>
            <p:cNvPr id="12" name="Rectangle 31"/>
            <p:cNvSpPr>
              <a:spLocks noChangeArrowheads="1"/>
            </p:cNvSpPr>
            <p:nvPr/>
          </p:nvSpPr>
          <p:spPr bwMode="auto">
            <a:xfrm>
              <a:off x="946149" y="6276293"/>
              <a:ext cx="2368550" cy="396619"/>
            </a:xfrm>
            <a:prstGeom prst="rect">
              <a:avLst/>
            </a:prstGeom>
            <a:noFill/>
            <a:ln>
              <a:noFill/>
            </a:ln>
            <a:effectLst/>
            <a:extLst/>
          </p:spPr>
          <p:txBody>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lnSpc>
                  <a:spcPct val="90000"/>
                </a:lnSpc>
                <a:spcBef>
                  <a:spcPct val="20000"/>
                </a:spcBef>
                <a:defRPr/>
              </a:pPr>
              <a:r>
                <a:rPr lang="en-US" altLang="en-US" sz="2400" dirty="0" smtClean="0">
                  <a:latin typeface="+mn-lt"/>
                  <a:cs typeface="Courier New" pitchFamily="49" charset="0"/>
                </a:rPr>
                <a:t>∆</a:t>
              </a:r>
              <a:r>
                <a:rPr lang="en-US" altLang="en-US" sz="2400" i="1" dirty="0" smtClean="0">
                  <a:latin typeface="+mn-lt"/>
                </a:rPr>
                <a:t>E</a:t>
              </a:r>
              <a:r>
                <a:rPr lang="en-US" altLang="en-US" sz="2400" baseline="-25000" dirty="0" smtClean="0">
                  <a:latin typeface="+mn-lt"/>
                </a:rPr>
                <a:t>P</a:t>
              </a:r>
              <a:r>
                <a:rPr lang="en-US" altLang="en-US" sz="2400" dirty="0" smtClean="0">
                  <a:latin typeface="+mn-lt"/>
                  <a:cs typeface="Courier New" pitchFamily="49" charset="0"/>
                </a:rPr>
                <a:t> = </a:t>
              </a:r>
              <a:r>
                <a:rPr lang="en-US" altLang="en-US" sz="2400" i="1" dirty="0" err="1" smtClean="0">
                  <a:latin typeface="+mn-lt"/>
                </a:rPr>
                <a:t>mg</a:t>
              </a:r>
              <a:r>
                <a:rPr lang="en-US" altLang="en-US" sz="2400" dirty="0" err="1" smtClean="0">
                  <a:latin typeface="+mn-lt"/>
                  <a:cs typeface="Courier New" pitchFamily="49" charset="0"/>
                </a:rPr>
                <a:t>∆</a:t>
              </a:r>
              <a:r>
                <a:rPr lang="en-US" altLang="en-US" sz="2400" i="1" dirty="0" err="1" smtClean="0">
                  <a:latin typeface="+mn-lt"/>
                </a:rPr>
                <a:t>h</a:t>
              </a:r>
              <a:endParaRPr lang="en-US" altLang="en-US" sz="2400" i="1" dirty="0" smtClean="0">
                <a:latin typeface="+mn-lt"/>
              </a:endParaRPr>
            </a:p>
          </p:txBody>
        </p:sp>
        <p:sp>
          <p:nvSpPr>
            <p:cNvPr id="13" name="Text Box 32"/>
            <p:cNvSpPr txBox="1">
              <a:spLocks noChangeArrowheads="1"/>
            </p:cNvSpPr>
            <p:nvPr/>
          </p:nvSpPr>
          <p:spPr bwMode="auto">
            <a:xfrm>
              <a:off x="3078162" y="6266774"/>
              <a:ext cx="5226051" cy="461665"/>
            </a:xfrm>
            <a:prstGeom prst="rect">
              <a:avLst/>
            </a:prstGeom>
            <a:solidFill>
              <a:srgbClr val="FF0000"/>
            </a:solidFill>
            <a:ln>
              <a:noFill/>
            </a:ln>
            <a:effectLs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algn="ctr" eaLnBrk="1" hangingPunct="1">
                <a:spcBef>
                  <a:spcPct val="50000"/>
                </a:spcBef>
                <a:defRPr/>
              </a:pPr>
              <a:r>
                <a:rPr lang="en-US" altLang="en-US" sz="2400" dirty="0" smtClean="0">
                  <a:solidFill>
                    <a:schemeClr val="bg1"/>
                  </a:solidFill>
                  <a:latin typeface="+mn-lt"/>
                </a:rPr>
                <a:t>gravitational potential energy </a:t>
              </a:r>
              <a:r>
                <a:rPr lang="en-US" altLang="en-US" sz="2400" dirty="0" smtClean="0">
                  <a:solidFill>
                    <a:srgbClr val="FFFFFF"/>
                  </a:solidFill>
                  <a:latin typeface="Arial"/>
                </a:rPr>
                <a:t>change</a:t>
              </a:r>
              <a:endParaRPr lang="en-US" altLang="en-US" sz="2400" dirty="0" smtClean="0">
                <a:solidFill>
                  <a:schemeClr val="bg1"/>
                </a:solidFill>
                <a:latin typeface="+mn-lt"/>
              </a:endParaRPr>
            </a:p>
          </p:txBody>
        </p:sp>
        <p:sp>
          <p:nvSpPr>
            <p:cNvPr id="14" name="Rectangle 33"/>
            <p:cNvSpPr>
              <a:spLocks noChangeArrowheads="1"/>
            </p:cNvSpPr>
            <p:nvPr/>
          </p:nvSpPr>
          <p:spPr bwMode="auto">
            <a:xfrm>
              <a:off x="839787" y="6269947"/>
              <a:ext cx="7462838" cy="458492"/>
            </a:xfrm>
            <a:prstGeom prst="rect">
              <a:avLst/>
            </a:prstGeom>
            <a:noFill/>
            <a:ln w="12700">
              <a:solidFill>
                <a:schemeClr val="tx1"/>
              </a:solidFill>
              <a:miter lim="800000"/>
              <a:headEnd/>
              <a:tailEnd/>
            </a:ln>
            <a:effectLs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defRPr/>
              </a:pPr>
              <a:endParaRPr lang="en-US" altLang="en-US" sz="2400" dirty="0" smtClean="0">
                <a:latin typeface="+mn-lt"/>
              </a:endParaRPr>
            </a:p>
          </p:txBody>
        </p:sp>
      </p:grpSp>
      <p:pic>
        <p:nvPicPr>
          <p:cNvPr id="24587" name="Picture 11"/>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6611938" y="3057525"/>
            <a:ext cx="2619375" cy="3800475"/>
          </a:xfrm>
          <a:prstGeom prst="rect">
            <a:avLst/>
          </a:prstGeom>
          <a:ln>
            <a:noFill/>
          </a:ln>
          <a:effectLst>
            <a:outerShdw blurRad="292100" dist="139700" dir="2700000" algn="tl" rotWithShape="0">
              <a:srgbClr val="333333">
                <a:alpha val="65000"/>
              </a:srgbClr>
            </a:outerShdw>
          </a:effectLst>
          <a:extLst/>
        </p:spPr>
      </p:pic>
      <p:cxnSp>
        <p:nvCxnSpPr>
          <p:cNvPr id="21" name="Straight Connector 20"/>
          <p:cNvCxnSpPr/>
          <p:nvPr/>
        </p:nvCxnSpPr>
        <p:spPr>
          <a:xfrm flipV="1">
            <a:off x="6924675" y="3200400"/>
            <a:ext cx="0" cy="3001963"/>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4" name="Group 6"/>
          <p:cNvGrpSpPr>
            <a:grpSpLocks/>
          </p:cNvGrpSpPr>
          <p:nvPr/>
        </p:nvGrpSpPr>
        <p:grpSpPr bwMode="auto">
          <a:xfrm>
            <a:off x="6599238" y="6202363"/>
            <a:ext cx="666750" cy="1928812"/>
            <a:chOff x="6599663" y="6203092"/>
            <a:chExt cx="666493" cy="1927675"/>
          </a:xfrm>
        </p:grpSpPr>
        <p:sp>
          <p:nvSpPr>
            <p:cNvPr id="2" name="Rectangle 1"/>
            <p:cNvSpPr/>
            <p:nvPr/>
          </p:nvSpPr>
          <p:spPr>
            <a:xfrm>
              <a:off x="6845630" y="6506125"/>
              <a:ext cx="209469" cy="16246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24588" name="Picture 1" descr="https://encrypted-tbn1.gstatic.com/images?q=tbn:ANd9GcRtI-woN69bwo7Ngjzou62oItyv6Yn09ifWwmb9QM8t1D50s4njNuZ6yAKo">
              <a:hlinkClick r:id="rId6"/>
            </p:cNvPr>
            <p:cNvPicPr>
              <a:picLocks noChangeAspect="1" noChangeArrowheads="1"/>
            </p:cNvPicPr>
            <p:nvPr/>
          </p:nvPicPr>
          <p:blipFill>
            <a:blip r:embed="rId7">
              <a:clrChange>
                <a:clrFrom>
                  <a:srgbClr val="FFFFFF"/>
                </a:clrFrom>
                <a:clrTo>
                  <a:srgbClr val="FFFFFF">
                    <a:alpha val="0"/>
                  </a:srgbClr>
                </a:clrTo>
              </a:clrChange>
            </a:blip>
            <a:srcRect/>
            <a:stretch>
              <a:fillRect/>
            </a:stretch>
          </p:blipFill>
          <p:spPr bwMode="auto">
            <a:xfrm>
              <a:off x="6599663" y="6320498"/>
              <a:ext cx="666493" cy="636212"/>
            </a:xfrm>
            <a:prstGeom prst="rect">
              <a:avLst/>
            </a:prstGeom>
            <a:ln>
              <a:noFill/>
            </a:ln>
            <a:effectLst>
              <a:outerShdw blurRad="292100" dist="139700" dir="2700000" algn="tl" rotWithShape="0">
                <a:srgbClr val="333333">
                  <a:alpha val="65000"/>
                </a:srgbClr>
              </a:outerShdw>
            </a:effectLst>
            <a:extLst/>
          </p:spPr>
        </p:pic>
        <p:cxnSp>
          <p:nvCxnSpPr>
            <p:cNvPr id="5" name="Straight Connector 4"/>
            <p:cNvCxnSpPr/>
            <p:nvPr/>
          </p:nvCxnSpPr>
          <p:spPr>
            <a:xfrm flipV="1">
              <a:off x="6920214" y="6203092"/>
              <a:ext cx="0" cy="303033"/>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ntr" presetSubtype="4" fill="hold" nodeType="clickEffect">
                                  <p:stCondLst>
                                    <p:cond delay="0"/>
                                  </p:stCondLst>
                                  <p:childTnLst>
                                    <p:set>
                                      <p:cBhvr>
                                        <p:cTn id="13" dur="1" fill="hold">
                                          <p:stCondLst>
                                            <p:cond delay="0"/>
                                          </p:stCondLst>
                                        </p:cTn>
                                        <p:tgtEl>
                                          <p:spTgt spid="436248">
                                            <p:txEl>
                                              <p:pRg st="0" end="0"/>
                                            </p:txEl>
                                          </p:spTgt>
                                        </p:tgtEl>
                                        <p:attrNameLst>
                                          <p:attrName>style.visibility</p:attrName>
                                        </p:attrNameLst>
                                      </p:cBhvr>
                                      <p:to>
                                        <p:strVal val="visible"/>
                                      </p:to>
                                    </p:set>
                                    <p:anim calcmode="lin" valueType="num">
                                      <p:cBhvr additive="base">
                                        <p:cTn id="14" dur="500" fill="hold"/>
                                        <p:tgtEl>
                                          <p:spTgt spid="436248">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436248">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4" name="arrow.wav"/>
                                        </p:tgtEl>
                                      </p:cMediaNode>
                                    </p:audio>
                                  </p:subTnLst>
                                </p:cTn>
                              </p:par>
                              <p:par>
                                <p:cTn id="16" presetID="10" presetClass="entr" presetSubtype="0" fill="hold" nodeType="withEffect">
                                  <p:stCondLst>
                                    <p:cond delay="0"/>
                                  </p:stCondLst>
                                  <p:childTnLst>
                                    <p:set>
                                      <p:cBhvr>
                                        <p:cTn id="17" dur="1" fill="hold">
                                          <p:stCondLst>
                                            <p:cond delay="0"/>
                                          </p:stCondLst>
                                        </p:cTn>
                                        <p:tgtEl>
                                          <p:spTgt spid="24587"/>
                                        </p:tgtEl>
                                        <p:attrNameLst>
                                          <p:attrName>style.visibility</p:attrName>
                                        </p:attrNameLst>
                                      </p:cBhvr>
                                      <p:to>
                                        <p:strVal val="visible"/>
                                      </p:to>
                                    </p:set>
                                    <p:animEffect transition="in" filter="fade">
                                      <p:cBhvr>
                                        <p:cTn id="18" dur="2000"/>
                                        <p:tgtEl>
                                          <p:spTgt spid="24587"/>
                                        </p:tgtEl>
                                      </p:cBhvr>
                                    </p:animEffect>
                                  </p:childTnLst>
                                </p:cTn>
                              </p:par>
                              <p:par>
                                <p:cTn id="19" presetID="10"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2000"/>
                                        <p:tgtEl>
                                          <p:spTgt spid="4"/>
                                        </p:tgtEl>
                                      </p:cBhvr>
                                    </p:animEffect>
                                  </p:childTnLst>
                                </p:cTn>
                              </p:par>
                              <p:par>
                                <p:cTn id="22" presetID="10" presetClass="entr" presetSubtype="0" fill="hold" nodeType="with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fade">
                                      <p:cBhvr>
                                        <p:cTn id="24" dur="2000"/>
                                        <p:tgtEl>
                                          <p:spTgt spid="21"/>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436248">
                                            <p:txEl>
                                              <p:pRg st="1" end="1"/>
                                            </p:txEl>
                                          </p:spTgt>
                                        </p:tgtEl>
                                        <p:attrNameLst>
                                          <p:attrName>style.visibility</p:attrName>
                                        </p:attrNameLst>
                                      </p:cBhvr>
                                      <p:to>
                                        <p:strVal val="visible"/>
                                      </p:to>
                                    </p:set>
                                    <p:anim calcmode="lin" valueType="num">
                                      <p:cBhvr additive="base">
                                        <p:cTn id="29" dur="500" fill="hold"/>
                                        <p:tgtEl>
                                          <p:spTgt spid="436248">
                                            <p:txEl>
                                              <p:pRg st="1" end="1"/>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43624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7"/>
                                            </p:cond>
                                          </p:stCondLst>
                                          <p:endCondLst>
                                            <p:cond evt="onStopAudio" delay="0">
                                              <p:tgtEl>
                                                <p:sldTgt/>
                                              </p:tgtEl>
                                            </p:cond>
                                          </p:endCondLst>
                                        </p:cTn>
                                        <p:tgtEl>
                                          <p:sndTgt r:embed="rId4" name="arrow.wav"/>
                                        </p:tgtEl>
                                      </p:cMediaNode>
                                    </p:audio>
                                  </p:sub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4" fill="hold" nodeType="clickEffect">
                                  <p:stCondLst>
                                    <p:cond delay="0"/>
                                  </p:stCondLst>
                                  <p:childTnLst>
                                    <p:set>
                                      <p:cBhvr>
                                        <p:cTn id="34" dur="1" fill="hold">
                                          <p:stCondLst>
                                            <p:cond delay="0"/>
                                          </p:stCondLst>
                                        </p:cTn>
                                        <p:tgtEl>
                                          <p:spTgt spid="436248">
                                            <p:txEl>
                                              <p:pRg st="2" end="2"/>
                                            </p:txEl>
                                          </p:spTgt>
                                        </p:tgtEl>
                                        <p:attrNameLst>
                                          <p:attrName>style.visibility</p:attrName>
                                        </p:attrNameLst>
                                      </p:cBhvr>
                                      <p:to>
                                        <p:strVal val="visible"/>
                                      </p:to>
                                    </p:set>
                                    <p:anim calcmode="lin" valueType="num">
                                      <p:cBhvr additive="base">
                                        <p:cTn id="35" dur="500" fill="hold"/>
                                        <p:tgtEl>
                                          <p:spTgt spid="436248">
                                            <p:txEl>
                                              <p:pRg st="2" end="2"/>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436248">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3"/>
                                            </p:cond>
                                          </p:stCondLst>
                                          <p:endCondLst>
                                            <p:cond evt="onStopAudio" delay="0">
                                              <p:tgtEl>
                                                <p:sldTgt/>
                                              </p:tgtEl>
                                            </p:cond>
                                          </p:endCondLst>
                                        </p:cTn>
                                        <p:tgtEl>
                                          <p:sndTgt r:embed="rId4" name="arrow.wav"/>
                                        </p:tgtEl>
                                      </p:cMediaNode>
                                    </p:audio>
                                  </p:sub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4" fill="hold" nodeType="clickEffect">
                                  <p:stCondLst>
                                    <p:cond delay="0"/>
                                  </p:stCondLst>
                                  <p:childTnLst>
                                    <p:set>
                                      <p:cBhvr>
                                        <p:cTn id="40" dur="1" fill="hold">
                                          <p:stCondLst>
                                            <p:cond delay="0"/>
                                          </p:stCondLst>
                                        </p:cTn>
                                        <p:tgtEl>
                                          <p:spTgt spid="436248">
                                            <p:txEl>
                                              <p:pRg st="3" end="3"/>
                                            </p:txEl>
                                          </p:spTgt>
                                        </p:tgtEl>
                                        <p:attrNameLst>
                                          <p:attrName>style.visibility</p:attrName>
                                        </p:attrNameLst>
                                      </p:cBhvr>
                                      <p:to>
                                        <p:strVal val="visible"/>
                                      </p:to>
                                    </p:set>
                                    <p:anim calcmode="lin" valueType="num">
                                      <p:cBhvr additive="base">
                                        <p:cTn id="41" dur="500" fill="hold"/>
                                        <p:tgtEl>
                                          <p:spTgt spid="436248">
                                            <p:txEl>
                                              <p:pRg st="3" end="3"/>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436248">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9"/>
                                            </p:cond>
                                          </p:stCondLst>
                                          <p:endCondLst>
                                            <p:cond evt="onStopAudio" delay="0">
                                              <p:tgtEl>
                                                <p:sldTgt/>
                                              </p:tgtEl>
                                            </p:cond>
                                          </p:endCondLst>
                                        </p:cTn>
                                        <p:tgtEl>
                                          <p:sndTgt r:embed="rId4" name="arrow.wav"/>
                                        </p:tgtEl>
                                      </p:cMediaNode>
                                    </p:audio>
                                  </p:subTnLst>
                                </p:cTn>
                              </p:par>
                            </p:childTnLst>
                          </p:cTn>
                        </p:par>
                      </p:childTnLst>
                    </p:cTn>
                  </p:par>
                  <p:par>
                    <p:cTn id="43" fill="hold" nodeType="clickPar">
                      <p:stCondLst>
                        <p:cond delay="indefinite"/>
                      </p:stCondLst>
                      <p:childTnLst>
                        <p:par>
                          <p:cTn id="44" fill="hold" nodeType="withGroup">
                            <p:stCondLst>
                              <p:cond delay="0"/>
                            </p:stCondLst>
                            <p:childTnLst>
                              <p:par>
                                <p:cTn id="45" presetID="2" presetClass="entr" presetSubtype="4" fill="hold" nodeType="clickEffect">
                                  <p:stCondLst>
                                    <p:cond delay="0"/>
                                  </p:stCondLst>
                                  <p:childTnLst>
                                    <p:set>
                                      <p:cBhvr>
                                        <p:cTn id="46" dur="1" fill="hold">
                                          <p:stCondLst>
                                            <p:cond delay="0"/>
                                          </p:stCondLst>
                                        </p:cTn>
                                        <p:tgtEl>
                                          <p:spTgt spid="24">
                                            <p:txEl>
                                              <p:pRg st="0" end="0"/>
                                            </p:txEl>
                                          </p:spTgt>
                                        </p:tgtEl>
                                        <p:attrNameLst>
                                          <p:attrName>style.visibility</p:attrName>
                                        </p:attrNameLst>
                                      </p:cBhvr>
                                      <p:to>
                                        <p:strVal val="visible"/>
                                      </p:to>
                                    </p:set>
                                    <p:anim calcmode="lin" valueType="num">
                                      <p:cBhvr additive="base">
                                        <p:cTn id="47" dur="500" fill="hold"/>
                                        <p:tgtEl>
                                          <p:spTgt spid="24">
                                            <p:txEl>
                                              <p:pRg st="0" end="0"/>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24">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5"/>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Rectangle 3"/>
          <p:cNvSpPr>
            <a:spLocks noChangeArrowheads="1"/>
          </p:cNvSpPr>
          <p:nvPr/>
        </p:nvSpPr>
        <p:spPr bwMode="auto">
          <a:xfrm>
            <a:off x="685800" y="1549400"/>
            <a:ext cx="7772400" cy="2987675"/>
          </a:xfrm>
          <a:prstGeom prst="rect">
            <a:avLst/>
          </a:prstGeom>
          <a:solidFill>
            <a:srgbClr val="EAEAEA"/>
          </a:solidFill>
          <a:ln>
            <a:noFill/>
          </a:ln>
          <a:effectLst/>
          <a:extLst/>
        </p:spPr>
        <p:txBody>
          <a:bodyPr/>
          <a:lstStyle>
            <a:lvl1pPr marL="457200" indent="-457200"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a:defRPr/>
            </a:pPr>
            <a:r>
              <a:rPr lang="en-US" sz="2400" b="1" dirty="0" smtClean="0">
                <a:solidFill>
                  <a:schemeClr val="accent2"/>
                </a:solidFill>
                <a:latin typeface="+mn-lt"/>
              </a:rPr>
              <a:t>Applications and skills: </a:t>
            </a:r>
            <a:endParaRPr lang="en-US" sz="2400" dirty="0" smtClean="0">
              <a:solidFill>
                <a:schemeClr val="accent2"/>
              </a:solidFill>
              <a:latin typeface="+mn-lt"/>
            </a:endParaRPr>
          </a:p>
          <a:p>
            <a:pPr>
              <a:defRPr/>
            </a:pPr>
            <a:r>
              <a:rPr lang="en-US" sz="2400" dirty="0" smtClean="0">
                <a:solidFill>
                  <a:schemeClr val="accent2"/>
                </a:solidFill>
                <a:latin typeface="+mn-lt"/>
              </a:rPr>
              <a:t>• Discussing the conservation of total energy within energy transformations </a:t>
            </a:r>
          </a:p>
          <a:p>
            <a:pPr>
              <a:defRPr/>
            </a:pPr>
            <a:r>
              <a:rPr lang="en-US" sz="2400" dirty="0" smtClean="0">
                <a:solidFill>
                  <a:schemeClr val="accent2"/>
                </a:solidFill>
                <a:latin typeface="+mn-lt"/>
              </a:rPr>
              <a:t>• Sketching and interpreting force–distance graphs </a:t>
            </a:r>
          </a:p>
          <a:p>
            <a:pPr>
              <a:defRPr/>
            </a:pPr>
            <a:r>
              <a:rPr lang="en-US" sz="2400" dirty="0" smtClean="0">
                <a:solidFill>
                  <a:schemeClr val="accent2"/>
                </a:solidFill>
                <a:latin typeface="+mn-lt"/>
              </a:rPr>
              <a:t>• Determining work done including cases where a resistive force acts </a:t>
            </a:r>
          </a:p>
          <a:p>
            <a:pPr>
              <a:defRPr/>
            </a:pPr>
            <a:r>
              <a:rPr lang="en-US" sz="2400" dirty="0" smtClean="0">
                <a:solidFill>
                  <a:schemeClr val="accent2"/>
                </a:solidFill>
                <a:latin typeface="+mn-lt"/>
              </a:rPr>
              <a:t>• Solving problems involving power </a:t>
            </a:r>
          </a:p>
          <a:p>
            <a:pPr>
              <a:defRPr/>
            </a:pPr>
            <a:r>
              <a:rPr lang="en-US" sz="2400" dirty="0" smtClean="0">
                <a:solidFill>
                  <a:schemeClr val="accent2"/>
                </a:solidFill>
                <a:latin typeface="+mn-lt"/>
              </a:rPr>
              <a:t>• Quantitatively describing efficiency in energy transfers</a:t>
            </a:r>
          </a:p>
        </p:txBody>
      </p:sp>
      <p:sp>
        <p:nvSpPr>
          <p:cNvPr id="2051" name="Rectangle 118"/>
          <p:cNvSpPr>
            <a:spLocks noGrp="1" noChangeArrowheads="1"/>
          </p:cNvSpPr>
          <p:nvPr>
            <p:ph type="ctrTitle"/>
          </p:nvPr>
        </p:nvSpPr>
        <p:spPr>
          <a:xfrm>
            <a:off x="685800" y="533400"/>
            <a:ext cx="7772400" cy="896938"/>
          </a:xfrm>
        </p:spPr>
        <p:txBody>
          <a:bodyPr/>
          <a:lstStyle/>
          <a:p>
            <a:pPr algn="l" eaLnBrk="1" hangingPunct="1">
              <a:defRPr/>
            </a:pPr>
            <a:r>
              <a:rPr lang="en-US" altLang="en-US" sz="2800" b="1" dirty="0"/>
              <a:t>Topic 2: Mechanics</a:t>
            </a:r>
            <a:br>
              <a:rPr lang="en-US" altLang="en-US" sz="2800" b="1" dirty="0"/>
            </a:br>
            <a:r>
              <a:rPr lang="en-US" altLang="en-US" sz="2800" dirty="0">
                <a:solidFill>
                  <a:schemeClr val="tx1"/>
                </a:solidFill>
              </a:rPr>
              <a:t>2.3 – Work, energy, and power</a:t>
            </a:r>
            <a:endParaRPr lang="en-US" altLang="en-US" sz="2800" dirty="0" smtClean="0">
              <a:solidFill>
                <a:schemeClr val="tx1"/>
              </a:solidFill>
              <a:latin typeface="+mn-lt"/>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3187">
                                            <p:txEl>
                                              <p:pRg st="0" end="0"/>
                                            </p:txEl>
                                          </p:spTgt>
                                        </p:tgtEl>
                                        <p:attrNameLst>
                                          <p:attrName>style.visibility</p:attrName>
                                        </p:attrNameLst>
                                      </p:cBhvr>
                                      <p:to>
                                        <p:strVal val="visible"/>
                                      </p:to>
                                    </p:set>
                                    <p:anim calcmode="lin" valueType="num">
                                      <p:cBhvr additive="base">
                                        <p:cTn id="7" dur="500" fill="hold"/>
                                        <p:tgtEl>
                                          <p:spTgt spid="931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318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93187">
                                            <p:txEl>
                                              <p:pRg st="1" end="1"/>
                                            </p:txEl>
                                          </p:spTgt>
                                        </p:tgtEl>
                                        <p:attrNameLst>
                                          <p:attrName>style.visibility</p:attrName>
                                        </p:attrNameLst>
                                      </p:cBhvr>
                                      <p:to>
                                        <p:strVal val="visible"/>
                                      </p:to>
                                    </p:set>
                                    <p:anim calcmode="lin" valueType="num">
                                      <p:cBhvr additive="base">
                                        <p:cTn id="13" dur="500" fill="hold"/>
                                        <p:tgtEl>
                                          <p:spTgt spid="931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3187">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93187">
                                            <p:txEl>
                                              <p:pRg st="2" end="2"/>
                                            </p:txEl>
                                          </p:spTgt>
                                        </p:tgtEl>
                                        <p:attrNameLst>
                                          <p:attrName>style.visibility</p:attrName>
                                        </p:attrNameLst>
                                      </p:cBhvr>
                                      <p:to>
                                        <p:strVal val="visible"/>
                                      </p:to>
                                    </p:set>
                                    <p:anim calcmode="lin" valueType="num">
                                      <p:cBhvr additive="base">
                                        <p:cTn id="19" dur="500" fill="hold"/>
                                        <p:tgtEl>
                                          <p:spTgt spid="9318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3187">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93187">
                                            <p:txEl>
                                              <p:pRg st="3" end="3"/>
                                            </p:txEl>
                                          </p:spTgt>
                                        </p:tgtEl>
                                        <p:attrNameLst>
                                          <p:attrName>style.visibility</p:attrName>
                                        </p:attrNameLst>
                                      </p:cBhvr>
                                      <p:to>
                                        <p:strVal val="visible"/>
                                      </p:to>
                                    </p:set>
                                    <p:anim calcmode="lin" valueType="num">
                                      <p:cBhvr additive="base">
                                        <p:cTn id="25" dur="500" fill="hold"/>
                                        <p:tgtEl>
                                          <p:spTgt spid="9318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3187">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93187">
                                            <p:txEl>
                                              <p:pRg st="4" end="4"/>
                                            </p:txEl>
                                          </p:spTgt>
                                        </p:tgtEl>
                                        <p:attrNameLst>
                                          <p:attrName>style.visibility</p:attrName>
                                        </p:attrNameLst>
                                      </p:cBhvr>
                                      <p:to>
                                        <p:strVal val="visible"/>
                                      </p:to>
                                    </p:set>
                                    <p:anim calcmode="lin" valueType="num">
                                      <p:cBhvr additive="base">
                                        <p:cTn id="31" dur="500" fill="hold"/>
                                        <p:tgtEl>
                                          <p:spTgt spid="9318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3187">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93187">
                                            <p:txEl>
                                              <p:pRg st="5" end="5"/>
                                            </p:txEl>
                                          </p:spTgt>
                                        </p:tgtEl>
                                        <p:attrNameLst>
                                          <p:attrName>style.visibility</p:attrName>
                                        </p:attrNameLst>
                                      </p:cBhvr>
                                      <p:to>
                                        <p:strVal val="visible"/>
                                      </p:to>
                                    </p:set>
                                    <p:anim calcmode="lin" valueType="num">
                                      <p:cBhvr additive="base">
                                        <p:cTn id="37" dur="500" fill="hold"/>
                                        <p:tgtEl>
                                          <p:spTgt spid="93187">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93187">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6248" name="Rectangle 24"/>
          <p:cNvSpPr>
            <a:spLocks noChangeArrowheads="1"/>
          </p:cNvSpPr>
          <p:nvPr/>
        </p:nvSpPr>
        <p:spPr bwMode="auto">
          <a:xfrm>
            <a:off x="674688" y="2606675"/>
            <a:ext cx="6097587" cy="4251325"/>
          </a:xfrm>
          <a:prstGeom prst="rect">
            <a:avLst/>
          </a:prstGeom>
          <a:solidFill>
            <a:srgbClr val="CCFFCC"/>
          </a:solidFill>
          <a:ln>
            <a:noFill/>
          </a:ln>
          <a:effectLst/>
          <a:extLst/>
        </p:spPr>
        <p:txBody>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spcBef>
                <a:spcPct val="20000"/>
              </a:spcBef>
              <a:defRPr/>
            </a:pPr>
            <a:r>
              <a:rPr lang="en-US" altLang="en-US" sz="2400" dirty="0" smtClean="0">
                <a:latin typeface="+mn-lt"/>
                <a:sym typeface="Symbol" pitchFamily="18" charset="2"/>
              </a:rPr>
              <a:t>PRACTICE: Consider a crane which lifts a 2000-kg weight 18 m above its original resting place. How much work does the crane do?</a:t>
            </a:r>
          </a:p>
          <a:p>
            <a:pPr eaLnBrk="1" hangingPunct="1">
              <a:spcBef>
                <a:spcPct val="20000"/>
              </a:spcBef>
              <a:defRPr/>
            </a:pPr>
            <a:r>
              <a:rPr lang="en-US" altLang="en-US" sz="2400" dirty="0" smtClean="0">
                <a:latin typeface="+mn-lt"/>
              </a:rPr>
              <a:t>SOLUTION:</a:t>
            </a:r>
          </a:p>
          <a:p>
            <a:pPr eaLnBrk="1" hangingPunct="1">
              <a:spcBef>
                <a:spcPct val="20000"/>
              </a:spcBef>
              <a:buFont typeface="Symbol" pitchFamily="18" charset="2"/>
              <a:buChar char="·"/>
              <a:defRPr/>
            </a:pPr>
            <a:r>
              <a:rPr lang="en-US" altLang="en-US" sz="2400" dirty="0" smtClean="0">
                <a:latin typeface="+mn-lt"/>
                <a:cs typeface="Courier New" pitchFamily="49" charset="0"/>
              </a:rPr>
              <a:t>The force </a:t>
            </a:r>
            <a:r>
              <a:rPr lang="en-US" altLang="en-US" sz="2400" i="1" dirty="0" smtClean="0">
                <a:latin typeface="+mn-lt"/>
                <a:cs typeface="Courier New" pitchFamily="49" charset="0"/>
              </a:rPr>
              <a:t>F</a:t>
            </a:r>
            <a:r>
              <a:rPr lang="en-US" altLang="en-US" sz="2400" dirty="0" smtClean="0">
                <a:latin typeface="+mn-lt"/>
                <a:cs typeface="Courier New" pitchFamily="49" charset="0"/>
              </a:rPr>
              <a:t> = </a:t>
            </a:r>
            <a:r>
              <a:rPr lang="en-US" altLang="en-US" sz="2400" i="1" dirty="0" smtClean="0">
                <a:latin typeface="+mn-lt"/>
                <a:cs typeface="Courier New" pitchFamily="49" charset="0"/>
              </a:rPr>
              <a:t>mg</a:t>
            </a:r>
            <a:r>
              <a:rPr lang="en-US" altLang="en-US" sz="2400" dirty="0" smtClean="0">
                <a:latin typeface="+mn-lt"/>
                <a:cs typeface="Courier New" pitchFamily="49" charset="0"/>
              </a:rPr>
              <a:t> = 2000(10) = 20000 N </a:t>
            </a:r>
            <a:r>
              <a:rPr lang="en-US" altLang="en-US" sz="2400" dirty="0" smtClean="0">
                <a:latin typeface="+mn-lt"/>
                <a:cs typeface="Courier New" pitchFamily="49" charset="0"/>
                <a:sym typeface="Symbol"/>
              </a:rPr>
              <a:t>.</a:t>
            </a:r>
            <a:endParaRPr lang="en-US" altLang="en-US" sz="2400" dirty="0" smtClean="0">
              <a:latin typeface="+mn-lt"/>
              <a:cs typeface="Courier New" pitchFamily="49" charset="0"/>
            </a:endParaRPr>
          </a:p>
          <a:p>
            <a:pPr eaLnBrk="1" hangingPunct="1">
              <a:spcBef>
                <a:spcPct val="20000"/>
              </a:spcBef>
              <a:buFont typeface="Symbol" pitchFamily="18" charset="2"/>
              <a:buChar char="·"/>
              <a:defRPr/>
            </a:pPr>
            <a:r>
              <a:rPr lang="en-US" altLang="en-US" sz="2400" dirty="0" smtClean="0">
                <a:latin typeface="+mn-lt"/>
                <a:cs typeface="Courier New" pitchFamily="49" charset="0"/>
              </a:rPr>
              <a:t>The displacement </a:t>
            </a:r>
            <a:r>
              <a:rPr lang="en-US" altLang="en-US" sz="2400" i="1" dirty="0" smtClean="0">
                <a:latin typeface="+mn-lt"/>
                <a:cs typeface="Courier New" pitchFamily="49" charset="0"/>
              </a:rPr>
              <a:t>s</a:t>
            </a:r>
            <a:r>
              <a:rPr lang="en-US" altLang="en-US" sz="2400" dirty="0" smtClean="0">
                <a:latin typeface="+mn-lt"/>
                <a:cs typeface="Courier New" pitchFamily="49" charset="0"/>
              </a:rPr>
              <a:t> = 18 m </a:t>
            </a:r>
            <a:r>
              <a:rPr lang="en-US" altLang="en-US" sz="2400" dirty="0" smtClean="0">
                <a:cs typeface="Courier New" pitchFamily="49" charset="0"/>
                <a:sym typeface="Symbol"/>
              </a:rPr>
              <a:t></a:t>
            </a:r>
            <a:r>
              <a:rPr lang="en-US" altLang="en-US" sz="2400" dirty="0" smtClean="0">
                <a:latin typeface="+mn-lt"/>
                <a:cs typeface="Courier New" pitchFamily="49" charset="0"/>
                <a:sym typeface="Symbol"/>
              </a:rPr>
              <a:t>.</a:t>
            </a:r>
          </a:p>
          <a:p>
            <a:pPr eaLnBrk="1" hangingPunct="1">
              <a:spcBef>
                <a:spcPct val="20000"/>
              </a:spcBef>
              <a:buFont typeface="Symbol" pitchFamily="18" charset="2"/>
              <a:buChar char="·"/>
              <a:defRPr/>
            </a:pPr>
            <a:r>
              <a:rPr lang="en-US" altLang="en-US" sz="2400" dirty="0" smtClean="0">
                <a:latin typeface="+mn-lt"/>
                <a:cs typeface="Courier New" pitchFamily="49" charset="0"/>
                <a:sym typeface="Symbol"/>
              </a:rPr>
              <a:t>Then </a:t>
            </a:r>
            <a:r>
              <a:rPr lang="en-US" altLang="en-US" sz="2400" i="1" dirty="0" smtClean="0">
                <a:solidFill>
                  <a:srgbClr val="000000"/>
                </a:solidFill>
                <a:latin typeface="Arial"/>
                <a:cs typeface="Courier New" pitchFamily="49" charset="0"/>
              </a:rPr>
              <a:t>W</a:t>
            </a:r>
            <a:r>
              <a:rPr lang="en-US" altLang="en-US" sz="2400" dirty="0" smtClean="0">
                <a:solidFill>
                  <a:srgbClr val="000000"/>
                </a:solidFill>
                <a:latin typeface="Arial"/>
                <a:cs typeface="Courier New" pitchFamily="49" charset="0"/>
              </a:rPr>
              <a:t> = </a:t>
            </a:r>
            <a:r>
              <a:rPr lang="en-US" altLang="en-US" sz="2400" i="1" dirty="0" smtClean="0">
                <a:solidFill>
                  <a:srgbClr val="000000"/>
                </a:solidFill>
                <a:latin typeface="Arial"/>
                <a:cs typeface="Courier New" pitchFamily="49" charset="0"/>
                <a:sym typeface="Symbol" pitchFamily="18" charset="2"/>
              </a:rPr>
              <a:t>Fs</a:t>
            </a:r>
            <a:r>
              <a:rPr lang="en-US" altLang="en-US" sz="2400" dirty="0" smtClean="0">
                <a:solidFill>
                  <a:srgbClr val="000000"/>
                </a:solidFill>
                <a:latin typeface="Arial"/>
                <a:cs typeface="Courier New" pitchFamily="49" charset="0"/>
                <a:sym typeface="Symbol" pitchFamily="18" charset="2"/>
              </a:rPr>
              <a:t> = 20000(18) = </a:t>
            </a:r>
            <a:r>
              <a:rPr lang="en-US" altLang="en-US" sz="2400" dirty="0" smtClean="0">
                <a:solidFill>
                  <a:srgbClr val="000000"/>
                </a:solidFill>
                <a:latin typeface="Arial"/>
              </a:rPr>
              <a:t>360000 J.</a:t>
            </a:r>
            <a:endParaRPr lang="en-US" altLang="en-US" sz="2400" i="1" dirty="0" smtClean="0">
              <a:solidFill>
                <a:srgbClr val="000000"/>
              </a:solidFill>
              <a:latin typeface="Arial"/>
              <a:sym typeface="Symbol" pitchFamily="18" charset="2"/>
            </a:endParaRPr>
          </a:p>
          <a:p>
            <a:pPr eaLnBrk="1" hangingPunct="1">
              <a:spcBef>
                <a:spcPct val="20000"/>
              </a:spcBef>
              <a:buFont typeface="Symbol" pitchFamily="18" charset="2"/>
              <a:buChar char="·"/>
              <a:defRPr/>
            </a:pPr>
            <a:endParaRPr lang="en-US" altLang="en-US" sz="2400" dirty="0" smtClean="0">
              <a:latin typeface="+mn-lt"/>
              <a:cs typeface="Courier New" pitchFamily="49" charset="0"/>
            </a:endParaRPr>
          </a:p>
        </p:txBody>
      </p:sp>
      <p:sp>
        <p:nvSpPr>
          <p:cNvPr id="15" name="Rectangle 11"/>
          <p:cNvSpPr>
            <a:spLocks noChangeArrowheads="1"/>
          </p:cNvSpPr>
          <p:nvPr/>
        </p:nvSpPr>
        <p:spPr bwMode="auto">
          <a:xfrm>
            <a:off x="685800" y="5973763"/>
            <a:ext cx="6086475" cy="884237"/>
          </a:xfrm>
          <a:prstGeom prst="rect">
            <a:avLst/>
          </a:prstGeom>
          <a:solidFill>
            <a:srgbClr val="FFCCCC"/>
          </a:solidFill>
          <a:ln>
            <a:noFill/>
          </a:ln>
          <a:effectLst/>
          <a:extLst/>
        </p:spPr>
        <p:txBody>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spcBef>
                <a:spcPts val="0"/>
              </a:spcBef>
              <a:defRPr/>
            </a:pPr>
            <a:r>
              <a:rPr lang="en-US" altLang="en-US" sz="2400" b="1" i="1" dirty="0" smtClean="0">
                <a:latin typeface="+mn-lt"/>
              </a:rPr>
              <a:t>FYI  </a:t>
            </a:r>
            <a:r>
              <a:rPr lang="en-US" altLang="en-US" sz="2400" b="1" dirty="0" smtClean="0">
                <a:latin typeface="+mn-lt"/>
                <a:sym typeface="Symbol" pitchFamily="18" charset="2"/>
              </a:rPr>
              <a:t></a:t>
            </a:r>
            <a:r>
              <a:rPr lang="en-US" altLang="en-US" sz="2400" dirty="0" smtClean="0">
                <a:latin typeface="+mn-lt"/>
                <a:sym typeface="Symbol" pitchFamily="18" charset="2"/>
              </a:rPr>
              <a:t>Note that the </a:t>
            </a:r>
            <a:r>
              <a:rPr lang="en-US" altLang="en-US" sz="2400" i="1" dirty="0" smtClean="0">
                <a:latin typeface="+mn-lt"/>
                <a:sym typeface="Symbol" pitchFamily="18" charset="2"/>
              </a:rPr>
              <a:t>work done </a:t>
            </a:r>
            <a:r>
              <a:rPr lang="en-US" altLang="en-US" sz="2400" dirty="0" smtClean="0">
                <a:latin typeface="+mn-lt"/>
                <a:sym typeface="Symbol" pitchFamily="18" charset="2"/>
              </a:rPr>
              <a:t>by the crane is equal to the </a:t>
            </a:r>
            <a:r>
              <a:rPr lang="en-US" altLang="en-US" sz="2400" i="1" dirty="0" smtClean="0">
                <a:latin typeface="+mn-lt"/>
                <a:sym typeface="Symbol" pitchFamily="18" charset="2"/>
              </a:rPr>
              <a:t>change in potential energy</a:t>
            </a:r>
            <a:r>
              <a:rPr lang="en-US" altLang="en-US" sz="2400" dirty="0" smtClean="0">
                <a:latin typeface="+mn-lt"/>
                <a:sym typeface="Symbol" pitchFamily="18" charset="2"/>
              </a:rPr>
              <a:t>.</a:t>
            </a:r>
            <a:r>
              <a:rPr lang="en-US" altLang="en-US" sz="2400" dirty="0" smtClean="0">
                <a:solidFill>
                  <a:srgbClr val="000000"/>
                </a:solidFill>
                <a:latin typeface="Arial"/>
              </a:rPr>
              <a:t>.</a:t>
            </a:r>
            <a:r>
              <a:rPr lang="en-US" altLang="en-US" sz="2400" dirty="0" smtClean="0">
                <a:latin typeface="+mn-lt"/>
                <a:sym typeface="Symbol" pitchFamily="18" charset="2"/>
              </a:rPr>
              <a:t> </a:t>
            </a:r>
          </a:p>
        </p:txBody>
      </p:sp>
      <p:sp>
        <p:nvSpPr>
          <p:cNvPr id="24579" name="Rectangle 5"/>
          <p:cNvSpPr>
            <a:spLocks noChangeArrowheads="1"/>
          </p:cNvSpPr>
          <p:nvPr/>
        </p:nvSpPr>
        <p:spPr bwMode="auto">
          <a:xfrm>
            <a:off x="685800" y="1549400"/>
            <a:ext cx="7772400" cy="1057275"/>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n-US" altLang="en-US" sz="2400" i="1">
                <a:solidFill>
                  <a:srgbClr val="333399"/>
                </a:solidFill>
              </a:rPr>
              <a:t>Work done as energy transfer</a:t>
            </a:r>
            <a:endParaRPr lang="en-US" altLang="en-US" sz="2400" i="1">
              <a:solidFill>
                <a:srgbClr val="000000"/>
              </a:solidFill>
              <a:latin typeface="Courier New" pitchFamily="49" charset="0"/>
            </a:endParaRPr>
          </a:p>
          <a:p>
            <a:pPr eaLnBrk="1" hangingPunct="1">
              <a:buFontTx/>
              <a:buNone/>
            </a:pPr>
            <a:r>
              <a:rPr lang="en-US" altLang="en-US" sz="2000">
                <a:latin typeface="Courier New" pitchFamily="49" charset="0"/>
              </a:rPr>
              <a:t>	</a:t>
            </a:r>
          </a:p>
        </p:txBody>
      </p:sp>
      <p:sp>
        <p:nvSpPr>
          <p:cNvPr id="31749" name="Rectangle 6"/>
          <p:cNvSpPr>
            <a:spLocks noGrp="1" noChangeArrowheads="1"/>
          </p:cNvSpPr>
          <p:nvPr>
            <p:ph type="ctrTitle"/>
          </p:nvPr>
        </p:nvSpPr>
        <p:spPr>
          <a:xfrm>
            <a:off x="685800" y="533400"/>
            <a:ext cx="7772400" cy="896938"/>
          </a:xfrm>
          <a:noFill/>
        </p:spPr>
        <p:txBody>
          <a:bodyPr/>
          <a:lstStyle/>
          <a:p>
            <a:pPr algn="l" eaLnBrk="1" hangingPunct="1"/>
            <a:r>
              <a:rPr lang="en-US" altLang="en-US" sz="2800" b="1" smtClean="0">
                <a:solidFill>
                  <a:srgbClr val="000000"/>
                </a:solidFill>
              </a:rPr>
              <a:t>Topic 2: Mechanics</a:t>
            </a:r>
            <a:br>
              <a:rPr lang="en-US" altLang="en-US" sz="2800" b="1" smtClean="0">
                <a:solidFill>
                  <a:srgbClr val="000000"/>
                </a:solidFill>
              </a:rPr>
            </a:br>
            <a:r>
              <a:rPr lang="en-US" altLang="en-US" sz="2800" smtClean="0">
                <a:solidFill>
                  <a:srgbClr val="000000"/>
                </a:solidFill>
              </a:rPr>
              <a:t>2.3 – Work, energy, and power</a:t>
            </a:r>
            <a:endParaRPr lang="en-US" altLang="en-US" sz="2400" smtClean="0">
              <a:solidFill>
                <a:schemeClr val="tx1"/>
              </a:solidFill>
              <a:latin typeface="Courier New" pitchFamily="49" charset="0"/>
            </a:endParaRPr>
          </a:p>
        </p:txBody>
      </p:sp>
      <p:pic>
        <p:nvPicPr>
          <p:cNvPr id="24587" name="Picture 11"/>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6611938" y="3057525"/>
            <a:ext cx="2619375" cy="3800475"/>
          </a:xfrm>
          <a:prstGeom prst="rect">
            <a:avLst/>
          </a:prstGeom>
          <a:ln>
            <a:noFill/>
          </a:ln>
          <a:effectLst>
            <a:outerShdw blurRad="292100" dist="139700" dir="2700000" algn="tl" rotWithShape="0">
              <a:srgbClr val="333333">
                <a:alpha val="65000"/>
              </a:srgbClr>
            </a:outerShdw>
          </a:effectLst>
          <a:extLst/>
        </p:spPr>
      </p:pic>
      <p:cxnSp>
        <p:nvCxnSpPr>
          <p:cNvPr id="21" name="Straight Connector 20"/>
          <p:cNvCxnSpPr/>
          <p:nvPr/>
        </p:nvCxnSpPr>
        <p:spPr>
          <a:xfrm flipV="1">
            <a:off x="6924675" y="3200400"/>
            <a:ext cx="0" cy="3001963"/>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4" name="Group 6"/>
          <p:cNvGrpSpPr>
            <a:grpSpLocks/>
          </p:cNvGrpSpPr>
          <p:nvPr/>
        </p:nvGrpSpPr>
        <p:grpSpPr bwMode="auto">
          <a:xfrm>
            <a:off x="6599238" y="6202363"/>
            <a:ext cx="666750" cy="1928812"/>
            <a:chOff x="6599663" y="6203092"/>
            <a:chExt cx="666493" cy="1927675"/>
          </a:xfrm>
        </p:grpSpPr>
        <p:sp>
          <p:nvSpPr>
            <p:cNvPr id="2" name="Rectangle 1"/>
            <p:cNvSpPr/>
            <p:nvPr/>
          </p:nvSpPr>
          <p:spPr>
            <a:xfrm>
              <a:off x="6845630" y="6506125"/>
              <a:ext cx="209469" cy="16246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24588" name="Picture 1" descr="https://encrypted-tbn1.gstatic.com/images?q=tbn:ANd9GcRtI-woN69bwo7Ngjzou62oItyv6Yn09ifWwmb9QM8t1D50s4njNuZ6yAKo">
              <a:hlinkClick r:id="rId7"/>
            </p:cNvPr>
            <p:cNvPicPr>
              <a:picLocks noChangeAspect="1" noChangeArrowheads="1"/>
            </p:cNvPicPr>
            <p:nvPr/>
          </p:nvPicPr>
          <p:blipFill>
            <a:blip r:embed="rId8">
              <a:clrChange>
                <a:clrFrom>
                  <a:srgbClr val="FFFFFF"/>
                </a:clrFrom>
                <a:clrTo>
                  <a:srgbClr val="FFFFFF">
                    <a:alpha val="0"/>
                  </a:srgbClr>
                </a:clrTo>
              </a:clrChange>
            </a:blip>
            <a:srcRect/>
            <a:stretch>
              <a:fillRect/>
            </a:stretch>
          </p:blipFill>
          <p:spPr bwMode="auto">
            <a:xfrm>
              <a:off x="6599663" y="6320498"/>
              <a:ext cx="666493" cy="636212"/>
            </a:xfrm>
            <a:prstGeom prst="rect">
              <a:avLst/>
            </a:prstGeom>
            <a:ln>
              <a:noFill/>
            </a:ln>
            <a:effectLst>
              <a:outerShdw blurRad="292100" dist="139700" dir="2700000" algn="tl" rotWithShape="0">
                <a:srgbClr val="333333">
                  <a:alpha val="65000"/>
                </a:srgbClr>
              </a:outerShdw>
            </a:effectLst>
            <a:extLst/>
          </p:spPr>
        </p:pic>
        <p:cxnSp>
          <p:nvCxnSpPr>
            <p:cNvPr id="5" name="Straight Connector 4"/>
            <p:cNvCxnSpPr/>
            <p:nvPr/>
          </p:nvCxnSpPr>
          <p:spPr>
            <a:xfrm flipV="1">
              <a:off x="6920214" y="6203092"/>
              <a:ext cx="0" cy="303033"/>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6" name="Group 11"/>
          <p:cNvGrpSpPr>
            <a:grpSpLocks/>
          </p:cNvGrpSpPr>
          <p:nvPr/>
        </p:nvGrpSpPr>
        <p:grpSpPr bwMode="auto">
          <a:xfrm>
            <a:off x="828675" y="1978025"/>
            <a:ext cx="7464425" cy="461963"/>
            <a:chOff x="828675" y="4773612"/>
            <a:chExt cx="7464426" cy="461665"/>
          </a:xfrm>
        </p:grpSpPr>
        <p:sp>
          <p:nvSpPr>
            <p:cNvPr id="17" name="Rectangle 44"/>
            <p:cNvSpPr>
              <a:spLocks noChangeArrowheads="1"/>
            </p:cNvSpPr>
            <p:nvPr/>
          </p:nvSpPr>
          <p:spPr bwMode="auto">
            <a:xfrm>
              <a:off x="965200" y="4783131"/>
              <a:ext cx="1358900" cy="320468"/>
            </a:xfrm>
            <a:prstGeom prst="rect">
              <a:avLst/>
            </a:prstGeom>
            <a:noFill/>
            <a:ln>
              <a:noFill/>
            </a:ln>
            <a:effectLst/>
            <a:extLst/>
          </p:spPr>
          <p:txBody>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lnSpc>
                  <a:spcPct val="90000"/>
                </a:lnSpc>
                <a:spcBef>
                  <a:spcPct val="20000"/>
                </a:spcBef>
                <a:defRPr/>
              </a:pPr>
              <a:r>
                <a:rPr lang="en-US" altLang="en-US" sz="2400" i="1" dirty="0" smtClean="0">
                  <a:latin typeface="+mn-lt"/>
                  <a:cs typeface="Courier New" pitchFamily="49" charset="0"/>
                </a:rPr>
                <a:t>W</a:t>
              </a:r>
              <a:r>
                <a:rPr lang="en-US" altLang="en-US" sz="2400" dirty="0" smtClean="0">
                  <a:latin typeface="+mn-lt"/>
                  <a:cs typeface="Courier New" pitchFamily="49" charset="0"/>
                </a:rPr>
                <a:t> = </a:t>
              </a:r>
              <a:r>
                <a:rPr lang="en-US" altLang="en-US" sz="2400" i="1" dirty="0" smtClean="0">
                  <a:latin typeface="+mn-lt"/>
                  <a:cs typeface="Courier New" pitchFamily="49" charset="0"/>
                  <a:sym typeface="Symbol" pitchFamily="18" charset="2"/>
                </a:rPr>
                <a:t>Fs</a:t>
              </a:r>
              <a:endParaRPr lang="en-US" altLang="en-US" sz="2400" i="1" dirty="0" smtClean="0">
                <a:latin typeface="+mn-lt"/>
                <a:sym typeface="Symbol" pitchFamily="18" charset="2"/>
              </a:endParaRPr>
            </a:p>
          </p:txBody>
        </p:sp>
        <p:sp>
          <p:nvSpPr>
            <p:cNvPr id="18" name="Text Box 45"/>
            <p:cNvSpPr txBox="1">
              <a:spLocks noChangeArrowheads="1"/>
            </p:cNvSpPr>
            <p:nvPr/>
          </p:nvSpPr>
          <p:spPr bwMode="auto">
            <a:xfrm>
              <a:off x="3822700" y="4773612"/>
              <a:ext cx="4470401" cy="461665"/>
            </a:xfrm>
            <a:prstGeom prst="rect">
              <a:avLst/>
            </a:prstGeom>
            <a:solidFill>
              <a:srgbClr val="FF0000"/>
            </a:solidFill>
            <a:ln>
              <a:noFill/>
            </a:ln>
            <a:effectLs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algn="ctr" eaLnBrk="1" hangingPunct="1">
                <a:spcBef>
                  <a:spcPct val="50000"/>
                </a:spcBef>
                <a:defRPr/>
              </a:pPr>
              <a:r>
                <a:rPr lang="en-US" altLang="en-US" sz="2400" dirty="0" smtClean="0">
                  <a:solidFill>
                    <a:schemeClr val="bg1"/>
                  </a:solidFill>
                  <a:latin typeface="+mn-lt"/>
                </a:rPr>
                <a:t>work done by a constant force</a:t>
              </a:r>
            </a:p>
          </p:txBody>
        </p:sp>
        <p:sp>
          <p:nvSpPr>
            <p:cNvPr id="19" name="Rectangle 46"/>
            <p:cNvSpPr>
              <a:spLocks noChangeArrowheads="1"/>
            </p:cNvSpPr>
            <p:nvPr/>
          </p:nvSpPr>
          <p:spPr bwMode="auto">
            <a:xfrm>
              <a:off x="828675" y="4776785"/>
              <a:ext cx="7462839" cy="458492"/>
            </a:xfrm>
            <a:prstGeom prst="rect">
              <a:avLst/>
            </a:prstGeom>
            <a:noFill/>
            <a:ln w="12700">
              <a:solidFill>
                <a:schemeClr val="tx1"/>
              </a:solidFill>
              <a:miter lim="800000"/>
              <a:headEnd/>
              <a:tailEnd/>
            </a:ln>
            <a:effectLs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defRPr/>
              </a:pPr>
              <a:endParaRPr lang="en-US" altLang="en-US" sz="2400" smtClean="0">
                <a:latin typeface="+mn-lt"/>
              </a:endParaRPr>
            </a:p>
          </p:txBody>
        </p:sp>
      </p:gr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anim calcmode="lin" valueType="num">
                                      <p:cBhvr additive="base">
                                        <p:cTn id="7" dur="500" fill="hold"/>
                                        <p:tgtEl>
                                          <p:spTgt spid="2457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4579">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p:cTn id="13" dur="500" fill="hold"/>
                                        <p:tgtEl>
                                          <p:spTgt spid="16"/>
                                        </p:tgtEl>
                                        <p:attrNameLst>
                                          <p:attrName>ppt_w</p:attrName>
                                        </p:attrNameLst>
                                      </p:cBhvr>
                                      <p:tavLst>
                                        <p:tav tm="0">
                                          <p:val>
                                            <p:fltVal val="0"/>
                                          </p:val>
                                        </p:tav>
                                        <p:tav tm="100000">
                                          <p:val>
                                            <p:strVal val="#ppt_w"/>
                                          </p:val>
                                        </p:tav>
                                      </p:tavLst>
                                    </p:anim>
                                    <p:anim calcmode="lin" valueType="num">
                                      <p:cBhvr>
                                        <p:cTn id="14" dur="500" fill="hold"/>
                                        <p:tgtEl>
                                          <p:spTgt spid="16"/>
                                        </p:tgtEl>
                                        <p:attrNameLst>
                                          <p:attrName>ppt_h</p:attrName>
                                        </p:attrNameLst>
                                      </p:cBhvr>
                                      <p:tavLst>
                                        <p:tav tm="0">
                                          <p:val>
                                            <p:fltVal val="0"/>
                                          </p:val>
                                        </p:tav>
                                        <p:tav tm="100000">
                                          <p:val>
                                            <p:strVal val="#ppt_h"/>
                                          </p:val>
                                        </p:tav>
                                      </p:tavLst>
                                    </p:anim>
                                    <p:animEffect transition="in" filter="fade">
                                      <p:cBhvr>
                                        <p:cTn id="15" dur="500"/>
                                        <p:tgtEl>
                                          <p:spTgt spid="16"/>
                                        </p:tgtEl>
                                      </p:cBhvr>
                                    </p:animEffect>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6" fill="hold" nodeType="clickPar">
                      <p:stCondLst>
                        <p:cond delay="indefinite"/>
                      </p:stCondLst>
                      <p:childTnLst>
                        <p:par>
                          <p:cTn id="17" fill="hold" nodeType="withGroup">
                            <p:stCondLst>
                              <p:cond delay="0"/>
                            </p:stCondLst>
                            <p:childTnLst>
                              <p:par>
                                <p:cTn id="18" presetID="2" presetClass="entr" presetSubtype="4" fill="hold" nodeType="clickEffect">
                                  <p:stCondLst>
                                    <p:cond delay="0"/>
                                  </p:stCondLst>
                                  <p:childTnLst>
                                    <p:set>
                                      <p:cBhvr>
                                        <p:cTn id="19" dur="1" fill="hold">
                                          <p:stCondLst>
                                            <p:cond delay="0"/>
                                          </p:stCondLst>
                                        </p:cTn>
                                        <p:tgtEl>
                                          <p:spTgt spid="436248">
                                            <p:txEl>
                                              <p:pRg st="0" end="0"/>
                                            </p:txEl>
                                          </p:spTgt>
                                        </p:tgtEl>
                                        <p:attrNameLst>
                                          <p:attrName>style.visibility</p:attrName>
                                        </p:attrNameLst>
                                      </p:cBhvr>
                                      <p:to>
                                        <p:strVal val="visible"/>
                                      </p:to>
                                    </p:set>
                                    <p:anim calcmode="lin" valueType="num">
                                      <p:cBhvr additive="base">
                                        <p:cTn id="20" dur="500" fill="hold"/>
                                        <p:tgtEl>
                                          <p:spTgt spid="436248">
                                            <p:txEl>
                                              <p:pRg st="0" end="0"/>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436248">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8"/>
                                            </p:cond>
                                          </p:stCondLst>
                                          <p:endCondLst>
                                            <p:cond evt="onStopAudio" delay="0">
                                              <p:tgtEl>
                                                <p:sldTgt/>
                                              </p:tgtEl>
                                            </p:cond>
                                          </p:endCondLst>
                                        </p:cTn>
                                        <p:tgtEl>
                                          <p:sndTgt r:embed="rId4" name="arrow.wav"/>
                                        </p:tgtEl>
                                      </p:cMediaNode>
                                    </p:audio>
                                  </p:subTnLst>
                                </p:cTn>
                              </p:par>
                            </p:childTnLst>
                          </p:cTn>
                        </p:par>
                      </p:childTnLst>
                    </p:cTn>
                  </p:par>
                  <p:par>
                    <p:cTn id="22" fill="hold" nodeType="clickPar">
                      <p:stCondLst>
                        <p:cond delay="indefinite"/>
                      </p:stCondLst>
                      <p:childTnLst>
                        <p:par>
                          <p:cTn id="23" fill="hold" nodeType="withGroup">
                            <p:stCondLst>
                              <p:cond delay="0"/>
                            </p:stCondLst>
                            <p:childTnLst>
                              <p:par>
                                <p:cTn id="24" presetID="1" presetClass="entr" presetSubtype="0" fill="hold" nodeType="clickEffect">
                                  <p:stCondLst>
                                    <p:cond delay="0"/>
                                  </p:stCondLst>
                                  <p:childTnLst>
                                    <p:set>
                                      <p:cBhvr>
                                        <p:cTn id="25" dur="1" fill="hold">
                                          <p:stCondLst>
                                            <p:cond delay="0"/>
                                          </p:stCondLst>
                                        </p:cTn>
                                        <p:tgtEl>
                                          <p:spTgt spid="4"/>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24587"/>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21"/>
                                        </p:tgtEl>
                                        <p:attrNameLst>
                                          <p:attrName>style.visibility</p:attrName>
                                        </p:attrNameLst>
                                      </p:cBhvr>
                                      <p:to>
                                        <p:strVal val="visible"/>
                                      </p:to>
                                    </p:set>
                                  </p:childTnLst>
                                </p:cTn>
                              </p:par>
                            </p:childTnLst>
                          </p:cTn>
                        </p:par>
                      </p:childTnLst>
                    </p:cTn>
                  </p:par>
                  <p:par>
                    <p:cTn id="30" fill="hold" nodeType="clickPar">
                      <p:stCondLst>
                        <p:cond delay="indefinite"/>
                      </p:stCondLst>
                      <p:childTnLst>
                        <p:par>
                          <p:cTn id="31" fill="hold" nodeType="withGroup">
                            <p:stCondLst>
                              <p:cond delay="0"/>
                            </p:stCondLst>
                            <p:childTnLst>
                              <p:par>
                                <p:cTn id="32" presetID="64" presetClass="path" presetSubtype="0" accel="50000" decel="50000" fill="hold" nodeType="clickEffect">
                                  <p:stCondLst>
                                    <p:cond delay="0"/>
                                  </p:stCondLst>
                                  <p:childTnLst>
                                    <p:animMotion origin="layout" path="M 0 0 L 0 -0.25 E" pathEditMode="relative" ptsTypes="">
                                      <p:cBhvr>
                                        <p:cTn id="33" dur="5000" fill="hold"/>
                                        <p:tgtEl>
                                          <p:spTgt spid="4"/>
                                        </p:tgtEl>
                                        <p:attrNameLst>
                                          <p:attrName>ppt_x</p:attrName>
                                          <p:attrName>ppt_y</p:attrName>
                                        </p:attrNameLst>
                                      </p:cBhvr>
                                    </p:animMotion>
                                  </p:childTnLst>
                                  <p:subTnLst>
                                    <p:audio>
                                      <p:cMediaNode>
                                        <p:cTn display="0" masterRel="sameClick">
                                          <p:stCondLst>
                                            <p:cond evt="begin" delay="0">
                                              <p:tn val="32"/>
                                            </p:cond>
                                          </p:stCondLst>
                                          <p:endCondLst>
                                            <p:cond evt="onStopAudio" delay="0">
                                              <p:tgtEl>
                                                <p:sldTgt/>
                                              </p:tgtEl>
                                            </p:cond>
                                          </p:endCondLst>
                                        </p:cTn>
                                        <p:tgtEl>
                                          <p:sndTgt r:embed="rId5" name="bulldozer.wav"/>
                                        </p:tgtEl>
                                      </p:cMediaNode>
                                    </p:audio>
                                  </p:subTnLst>
                                </p:cTn>
                              </p:par>
                            </p:childTnLst>
                          </p:cTn>
                        </p:par>
                      </p:childTnLst>
                    </p:cTn>
                  </p:par>
                  <p:par>
                    <p:cTn id="34" fill="hold" nodeType="clickPar">
                      <p:stCondLst>
                        <p:cond delay="indefinite"/>
                      </p:stCondLst>
                      <p:childTnLst>
                        <p:par>
                          <p:cTn id="35" fill="hold" nodeType="withGroup">
                            <p:stCondLst>
                              <p:cond delay="0"/>
                            </p:stCondLst>
                            <p:childTnLst>
                              <p:par>
                                <p:cTn id="36" presetID="2" presetClass="entr" presetSubtype="4" fill="hold" nodeType="clickEffect">
                                  <p:stCondLst>
                                    <p:cond delay="0"/>
                                  </p:stCondLst>
                                  <p:childTnLst>
                                    <p:set>
                                      <p:cBhvr>
                                        <p:cTn id="37" dur="1" fill="hold">
                                          <p:stCondLst>
                                            <p:cond delay="0"/>
                                          </p:stCondLst>
                                        </p:cTn>
                                        <p:tgtEl>
                                          <p:spTgt spid="436248">
                                            <p:txEl>
                                              <p:pRg st="1" end="1"/>
                                            </p:txEl>
                                          </p:spTgt>
                                        </p:tgtEl>
                                        <p:attrNameLst>
                                          <p:attrName>style.visibility</p:attrName>
                                        </p:attrNameLst>
                                      </p:cBhvr>
                                      <p:to>
                                        <p:strVal val="visible"/>
                                      </p:to>
                                    </p:set>
                                    <p:anim calcmode="lin" valueType="num">
                                      <p:cBhvr additive="base">
                                        <p:cTn id="38" dur="500" fill="hold"/>
                                        <p:tgtEl>
                                          <p:spTgt spid="436248">
                                            <p:txEl>
                                              <p:pRg st="1" end="1"/>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43624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6"/>
                                            </p:cond>
                                          </p:stCondLst>
                                          <p:endCondLst>
                                            <p:cond evt="onStopAudio" delay="0">
                                              <p:tgtEl>
                                                <p:sldTgt/>
                                              </p:tgtEl>
                                            </p:cond>
                                          </p:endCondLst>
                                        </p:cTn>
                                        <p:tgtEl>
                                          <p:sndTgt r:embed="rId4" name="arrow.wav"/>
                                        </p:tgtEl>
                                      </p:cMediaNode>
                                    </p:audio>
                                  </p:subTnLst>
                                </p:cTn>
                              </p:par>
                            </p:childTnLst>
                          </p:cTn>
                        </p:par>
                      </p:childTnLst>
                    </p:cTn>
                  </p:par>
                  <p:par>
                    <p:cTn id="40" fill="hold" nodeType="clickPar">
                      <p:stCondLst>
                        <p:cond delay="indefinite"/>
                      </p:stCondLst>
                      <p:childTnLst>
                        <p:par>
                          <p:cTn id="41" fill="hold" nodeType="withGroup">
                            <p:stCondLst>
                              <p:cond delay="0"/>
                            </p:stCondLst>
                            <p:childTnLst>
                              <p:par>
                                <p:cTn id="42" presetID="2" presetClass="entr" presetSubtype="4" fill="hold" nodeType="clickEffect">
                                  <p:stCondLst>
                                    <p:cond delay="0"/>
                                  </p:stCondLst>
                                  <p:childTnLst>
                                    <p:set>
                                      <p:cBhvr>
                                        <p:cTn id="43" dur="1" fill="hold">
                                          <p:stCondLst>
                                            <p:cond delay="0"/>
                                          </p:stCondLst>
                                        </p:cTn>
                                        <p:tgtEl>
                                          <p:spTgt spid="436248">
                                            <p:txEl>
                                              <p:pRg st="2" end="2"/>
                                            </p:txEl>
                                          </p:spTgt>
                                        </p:tgtEl>
                                        <p:attrNameLst>
                                          <p:attrName>style.visibility</p:attrName>
                                        </p:attrNameLst>
                                      </p:cBhvr>
                                      <p:to>
                                        <p:strVal val="visible"/>
                                      </p:to>
                                    </p:set>
                                    <p:anim calcmode="lin" valueType="num">
                                      <p:cBhvr additive="base">
                                        <p:cTn id="44" dur="500" fill="hold"/>
                                        <p:tgtEl>
                                          <p:spTgt spid="436248">
                                            <p:txEl>
                                              <p:pRg st="2" end="2"/>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436248">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2"/>
                                            </p:cond>
                                          </p:stCondLst>
                                          <p:endCondLst>
                                            <p:cond evt="onStopAudio" delay="0">
                                              <p:tgtEl>
                                                <p:sldTgt/>
                                              </p:tgtEl>
                                            </p:cond>
                                          </p:endCondLst>
                                        </p:cTn>
                                        <p:tgtEl>
                                          <p:sndTgt r:embed="rId4" name="arrow.wav"/>
                                        </p:tgtEl>
                                      </p:cMediaNode>
                                    </p:audio>
                                  </p:subTnLst>
                                </p:cTn>
                              </p:par>
                            </p:childTnLst>
                          </p:cTn>
                        </p:par>
                      </p:childTnLst>
                    </p:cTn>
                  </p:par>
                  <p:par>
                    <p:cTn id="46" fill="hold" nodeType="clickPar">
                      <p:stCondLst>
                        <p:cond delay="indefinite"/>
                      </p:stCondLst>
                      <p:childTnLst>
                        <p:par>
                          <p:cTn id="47" fill="hold" nodeType="withGroup">
                            <p:stCondLst>
                              <p:cond delay="0"/>
                            </p:stCondLst>
                            <p:childTnLst>
                              <p:par>
                                <p:cTn id="48" presetID="2" presetClass="entr" presetSubtype="4" fill="hold" nodeType="clickEffect">
                                  <p:stCondLst>
                                    <p:cond delay="0"/>
                                  </p:stCondLst>
                                  <p:childTnLst>
                                    <p:set>
                                      <p:cBhvr>
                                        <p:cTn id="49" dur="1" fill="hold">
                                          <p:stCondLst>
                                            <p:cond delay="0"/>
                                          </p:stCondLst>
                                        </p:cTn>
                                        <p:tgtEl>
                                          <p:spTgt spid="436248">
                                            <p:txEl>
                                              <p:pRg st="3" end="3"/>
                                            </p:txEl>
                                          </p:spTgt>
                                        </p:tgtEl>
                                        <p:attrNameLst>
                                          <p:attrName>style.visibility</p:attrName>
                                        </p:attrNameLst>
                                      </p:cBhvr>
                                      <p:to>
                                        <p:strVal val="visible"/>
                                      </p:to>
                                    </p:set>
                                    <p:anim calcmode="lin" valueType="num">
                                      <p:cBhvr additive="base">
                                        <p:cTn id="50" dur="500" fill="hold"/>
                                        <p:tgtEl>
                                          <p:spTgt spid="436248">
                                            <p:txEl>
                                              <p:pRg st="3" end="3"/>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436248">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8"/>
                                            </p:cond>
                                          </p:stCondLst>
                                          <p:endCondLst>
                                            <p:cond evt="onStopAudio" delay="0">
                                              <p:tgtEl>
                                                <p:sldTgt/>
                                              </p:tgtEl>
                                            </p:cond>
                                          </p:endCondLst>
                                        </p:cTn>
                                        <p:tgtEl>
                                          <p:sndTgt r:embed="rId4" name="arrow.wav"/>
                                        </p:tgtEl>
                                      </p:cMediaNode>
                                    </p:audio>
                                  </p:subTnLst>
                                </p:cTn>
                              </p:par>
                            </p:childTnLst>
                          </p:cTn>
                        </p:par>
                      </p:childTnLst>
                    </p:cTn>
                  </p:par>
                  <p:par>
                    <p:cTn id="52" fill="hold" nodeType="clickPar">
                      <p:stCondLst>
                        <p:cond delay="indefinite"/>
                      </p:stCondLst>
                      <p:childTnLst>
                        <p:par>
                          <p:cTn id="53" fill="hold" nodeType="withGroup">
                            <p:stCondLst>
                              <p:cond delay="0"/>
                            </p:stCondLst>
                            <p:childTnLst>
                              <p:par>
                                <p:cTn id="54" presetID="2" presetClass="entr" presetSubtype="4" fill="hold" nodeType="clickEffect">
                                  <p:stCondLst>
                                    <p:cond delay="0"/>
                                  </p:stCondLst>
                                  <p:childTnLst>
                                    <p:set>
                                      <p:cBhvr>
                                        <p:cTn id="55" dur="1" fill="hold">
                                          <p:stCondLst>
                                            <p:cond delay="0"/>
                                          </p:stCondLst>
                                        </p:cTn>
                                        <p:tgtEl>
                                          <p:spTgt spid="436248">
                                            <p:txEl>
                                              <p:pRg st="4" end="4"/>
                                            </p:txEl>
                                          </p:spTgt>
                                        </p:tgtEl>
                                        <p:attrNameLst>
                                          <p:attrName>style.visibility</p:attrName>
                                        </p:attrNameLst>
                                      </p:cBhvr>
                                      <p:to>
                                        <p:strVal val="visible"/>
                                      </p:to>
                                    </p:set>
                                    <p:anim calcmode="lin" valueType="num">
                                      <p:cBhvr additive="base">
                                        <p:cTn id="56" dur="500" fill="hold"/>
                                        <p:tgtEl>
                                          <p:spTgt spid="436248">
                                            <p:txEl>
                                              <p:pRg st="4" end="4"/>
                                            </p:txEl>
                                          </p:spTgt>
                                        </p:tgtEl>
                                        <p:attrNameLst>
                                          <p:attrName>ppt_x</p:attrName>
                                        </p:attrNameLst>
                                      </p:cBhvr>
                                      <p:tavLst>
                                        <p:tav tm="0">
                                          <p:val>
                                            <p:strVal val="#ppt_x"/>
                                          </p:val>
                                        </p:tav>
                                        <p:tav tm="100000">
                                          <p:val>
                                            <p:strVal val="#ppt_x"/>
                                          </p:val>
                                        </p:tav>
                                      </p:tavLst>
                                    </p:anim>
                                    <p:anim calcmode="lin" valueType="num">
                                      <p:cBhvr additive="base">
                                        <p:cTn id="57" dur="500" fill="hold"/>
                                        <p:tgtEl>
                                          <p:spTgt spid="436248">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4"/>
                                            </p:cond>
                                          </p:stCondLst>
                                          <p:endCondLst>
                                            <p:cond evt="onStopAudio" delay="0">
                                              <p:tgtEl>
                                                <p:sldTgt/>
                                              </p:tgtEl>
                                            </p:cond>
                                          </p:endCondLst>
                                        </p:cTn>
                                        <p:tgtEl>
                                          <p:sndTgt r:embed="rId4" name="arrow.wav"/>
                                        </p:tgtEl>
                                      </p:cMediaNode>
                                    </p:audio>
                                  </p:subTnLst>
                                </p:cTn>
                              </p:par>
                            </p:childTnLst>
                          </p:cTn>
                        </p:par>
                      </p:childTnLst>
                    </p:cTn>
                  </p:par>
                  <p:par>
                    <p:cTn id="58" fill="hold" nodeType="clickPar">
                      <p:stCondLst>
                        <p:cond delay="indefinite"/>
                      </p:stCondLst>
                      <p:childTnLst>
                        <p:par>
                          <p:cTn id="59" fill="hold" nodeType="withGroup">
                            <p:stCondLst>
                              <p:cond delay="0"/>
                            </p:stCondLst>
                            <p:childTnLst>
                              <p:par>
                                <p:cTn id="60" presetID="2" presetClass="entr" presetSubtype="4" fill="hold" nodeType="clickEffect">
                                  <p:stCondLst>
                                    <p:cond delay="0"/>
                                  </p:stCondLst>
                                  <p:childTnLst>
                                    <p:set>
                                      <p:cBhvr>
                                        <p:cTn id="61" dur="1" fill="hold">
                                          <p:stCondLst>
                                            <p:cond delay="0"/>
                                          </p:stCondLst>
                                        </p:cTn>
                                        <p:tgtEl>
                                          <p:spTgt spid="15">
                                            <p:txEl>
                                              <p:pRg st="0" end="0"/>
                                            </p:txEl>
                                          </p:spTgt>
                                        </p:tgtEl>
                                        <p:attrNameLst>
                                          <p:attrName>style.visibility</p:attrName>
                                        </p:attrNameLst>
                                      </p:cBhvr>
                                      <p:to>
                                        <p:strVal val="visible"/>
                                      </p:to>
                                    </p:set>
                                    <p:anim calcmode="lin" valueType="num">
                                      <p:cBhvr additive="base">
                                        <p:cTn id="62"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63" dur="500" fill="hold"/>
                                        <p:tgtEl>
                                          <p:spTgt spid="15">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0"/>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8515" name="Rectangle 3"/>
          <p:cNvSpPr>
            <a:spLocks noChangeArrowheads="1"/>
          </p:cNvSpPr>
          <p:nvPr/>
        </p:nvSpPr>
        <p:spPr bwMode="auto">
          <a:xfrm>
            <a:off x="685800" y="1549400"/>
            <a:ext cx="7772400" cy="1011238"/>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n-US" altLang="en-US" sz="2400" i="1">
                <a:solidFill>
                  <a:srgbClr val="333399"/>
                </a:solidFill>
              </a:rPr>
              <a:t>Principle of conservation of energy</a:t>
            </a:r>
            <a:endParaRPr lang="en-US" altLang="en-US" sz="2000" i="1">
              <a:latin typeface="Courier New" pitchFamily="49" charset="0"/>
            </a:endParaRPr>
          </a:p>
        </p:txBody>
      </p:sp>
      <p:sp>
        <p:nvSpPr>
          <p:cNvPr id="448514" name="Rectangle 2"/>
          <p:cNvSpPr>
            <a:spLocks noChangeArrowheads="1"/>
          </p:cNvSpPr>
          <p:nvPr/>
        </p:nvSpPr>
        <p:spPr bwMode="auto">
          <a:xfrm>
            <a:off x="674688" y="2560638"/>
            <a:ext cx="6097587" cy="4327525"/>
          </a:xfrm>
          <a:prstGeom prst="rect">
            <a:avLst/>
          </a:prstGeom>
          <a:solidFill>
            <a:srgbClr val="FFFFCC"/>
          </a:solidFill>
          <a:ln>
            <a:noFill/>
          </a:ln>
          <a:effectLst/>
          <a:extLst/>
        </p:spPr>
        <p:txBody>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spcBef>
                <a:spcPct val="20000"/>
              </a:spcBef>
              <a:defRPr/>
            </a:pPr>
            <a:r>
              <a:rPr lang="en-US" altLang="en-US" sz="2400" dirty="0" smtClean="0">
                <a:latin typeface="+mn-lt"/>
                <a:sym typeface="Symbol" pitchFamily="18" charset="2"/>
              </a:rPr>
              <a:t>EXAMPLE: Consider a crane which lifts a 2000-kg weight 18 m above its original resting place. If the cable breaks at the top, find the speed and kinetic energy of the mass at the instant it reaches the ground.</a:t>
            </a:r>
          </a:p>
          <a:p>
            <a:pPr eaLnBrk="1" hangingPunct="1">
              <a:spcBef>
                <a:spcPts val="300"/>
              </a:spcBef>
              <a:defRPr/>
            </a:pPr>
            <a:r>
              <a:rPr lang="en-US" altLang="en-US" sz="2400" dirty="0" smtClean="0">
                <a:latin typeface="+mn-lt"/>
              </a:rPr>
              <a:t>SOLUTION: </a:t>
            </a:r>
            <a:r>
              <a:rPr lang="en-US" altLang="en-US" sz="2400" i="1" dirty="0" smtClean="0">
                <a:latin typeface="+mn-lt"/>
              </a:rPr>
              <a:t>a</a:t>
            </a:r>
            <a:r>
              <a:rPr lang="en-US" altLang="en-US" sz="2400" dirty="0" smtClean="0">
                <a:latin typeface="+mn-lt"/>
              </a:rPr>
              <a:t> = -</a:t>
            </a:r>
            <a:r>
              <a:rPr lang="en-US" altLang="en-US" sz="2400" i="1" dirty="0" smtClean="0">
                <a:latin typeface="+mn-lt"/>
              </a:rPr>
              <a:t>g</a:t>
            </a:r>
            <a:r>
              <a:rPr lang="en-US" altLang="en-US" sz="2400" dirty="0" smtClean="0">
                <a:latin typeface="+mn-lt"/>
              </a:rPr>
              <a:t> because it is freefalling.</a:t>
            </a:r>
          </a:p>
          <a:p>
            <a:pPr eaLnBrk="1" hangingPunct="1">
              <a:spcBef>
                <a:spcPts val="300"/>
              </a:spcBef>
              <a:defRPr/>
            </a:pPr>
            <a:r>
              <a:rPr lang="en-US" altLang="en-US" sz="2400" i="1" dirty="0" smtClean="0">
                <a:latin typeface="+mn-lt"/>
                <a:cs typeface="Courier New" pitchFamily="49" charset="0"/>
              </a:rPr>
              <a:t>             v</a:t>
            </a:r>
            <a:r>
              <a:rPr lang="en-US" altLang="en-US" sz="2400" baseline="30000" dirty="0" smtClean="0">
                <a:latin typeface="+mn-lt"/>
                <a:cs typeface="Courier New" pitchFamily="49" charset="0"/>
              </a:rPr>
              <a:t>2</a:t>
            </a:r>
            <a:r>
              <a:rPr lang="en-US" altLang="en-US" sz="2400" dirty="0" smtClean="0">
                <a:latin typeface="+mn-lt"/>
                <a:cs typeface="Courier New" pitchFamily="49" charset="0"/>
              </a:rPr>
              <a:t> = </a:t>
            </a:r>
            <a:r>
              <a:rPr lang="en-US" altLang="en-US" sz="2400" i="1" dirty="0" smtClean="0">
                <a:latin typeface="+mn-lt"/>
                <a:cs typeface="Courier New" pitchFamily="49" charset="0"/>
              </a:rPr>
              <a:t>u</a:t>
            </a:r>
            <a:r>
              <a:rPr lang="en-US" altLang="en-US" sz="2400" baseline="30000" dirty="0" smtClean="0">
                <a:latin typeface="+mn-lt"/>
                <a:cs typeface="Courier New" pitchFamily="49" charset="0"/>
              </a:rPr>
              <a:t>2</a:t>
            </a:r>
            <a:r>
              <a:rPr lang="en-US" altLang="en-US" sz="2400" dirty="0" smtClean="0">
                <a:latin typeface="+mn-lt"/>
                <a:cs typeface="Courier New" pitchFamily="49" charset="0"/>
              </a:rPr>
              <a:t> + 2</a:t>
            </a:r>
            <a:r>
              <a:rPr lang="en-US" altLang="en-US" sz="2400" i="1" dirty="0" smtClean="0">
                <a:latin typeface="+mn-lt"/>
                <a:cs typeface="Courier New" pitchFamily="49" charset="0"/>
              </a:rPr>
              <a:t>as</a:t>
            </a:r>
          </a:p>
          <a:p>
            <a:pPr eaLnBrk="1" hangingPunct="1">
              <a:spcBef>
                <a:spcPts val="300"/>
              </a:spcBef>
              <a:defRPr/>
            </a:pPr>
            <a:r>
              <a:rPr lang="en-US" altLang="en-US" sz="2400" i="1" dirty="0" smtClean="0">
                <a:latin typeface="+mn-lt"/>
                <a:cs typeface="Courier New" pitchFamily="49" charset="0"/>
              </a:rPr>
              <a:t>             v</a:t>
            </a:r>
            <a:r>
              <a:rPr lang="en-US" altLang="en-US" sz="2400" baseline="30000" dirty="0" smtClean="0">
                <a:latin typeface="+mn-lt"/>
                <a:cs typeface="Courier New" pitchFamily="49" charset="0"/>
              </a:rPr>
              <a:t>2</a:t>
            </a:r>
            <a:r>
              <a:rPr lang="en-US" altLang="en-US" sz="2400" dirty="0" smtClean="0">
                <a:latin typeface="+mn-lt"/>
                <a:cs typeface="Courier New" pitchFamily="49" charset="0"/>
              </a:rPr>
              <a:t> = 0</a:t>
            </a:r>
            <a:r>
              <a:rPr lang="en-US" altLang="en-US" sz="2400" baseline="30000" dirty="0" smtClean="0">
                <a:latin typeface="+mn-lt"/>
                <a:cs typeface="Courier New" pitchFamily="49" charset="0"/>
              </a:rPr>
              <a:t>2</a:t>
            </a:r>
            <a:r>
              <a:rPr lang="en-US" altLang="en-US" sz="2400" dirty="0" smtClean="0">
                <a:latin typeface="+mn-lt"/>
                <a:cs typeface="Courier New" pitchFamily="49" charset="0"/>
              </a:rPr>
              <a:t> + 2(-10)(-18) = 360</a:t>
            </a:r>
            <a:endParaRPr lang="en-US" altLang="en-US" sz="2400" dirty="0" smtClean="0">
              <a:latin typeface="+mn-lt"/>
              <a:cs typeface="Courier New" pitchFamily="49" charset="0"/>
              <a:sym typeface="Symbol" pitchFamily="18" charset="2"/>
            </a:endParaRPr>
          </a:p>
          <a:p>
            <a:pPr eaLnBrk="1" hangingPunct="1">
              <a:spcBef>
                <a:spcPts val="300"/>
              </a:spcBef>
              <a:defRPr/>
            </a:pPr>
            <a:r>
              <a:rPr lang="en-US" altLang="en-US" sz="2400" i="1" dirty="0" smtClean="0">
                <a:latin typeface="+mn-lt"/>
                <a:cs typeface="Courier New" pitchFamily="49" charset="0"/>
              </a:rPr>
              <a:t>              </a:t>
            </a:r>
            <a:r>
              <a:rPr lang="en-US" altLang="en-US" sz="2400" i="1" baseline="-25000" dirty="0" smtClean="0">
                <a:latin typeface="+mn-lt"/>
                <a:cs typeface="Courier New" pitchFamily="49" charset="0"/>
              </a:rPr>
              <a:t> </a:t>
            </a:r>
            <a:r>
              <a:rPr lang="en-US" altLang="en-US" sz="2400" i="1" dirty="0" smtClean="0">
                <a:latin typeface="+mn-lt"/>
                <a:cs typeface="Courier New" pitchFamily="49" charset="0"/>
              </a:rPr>
              <a:t>v</a:t>
            </a:r>
            <a:r>
              <a:rPr lang="en-US" altLang="en-US" sz="2400" dirty="0" smtClean="0">
                <a:latin typeface="+mn-lt"/>
                <a:cs typeface="Courier New" pitchFamily="49" charset="0"/>
              </a:rPr>
              <a:t> = 18.97366596 m</a:t>
            </a:r>
            <a:r>
              <a:rPr lang="en-US" altLang="en-US" sz="2400" baseline="-25000" dirty="0" smtClean="0">
                <a:latin typeface="+mn-lt"/>
                <a:cs typeface="Courier New" pitchFamily="49" charset="0"/>
              </a:rPr>
              <a:t> </a:t>
            </a:r>
            <a:r>
              <a:rPr lang="en-US" altLang="en-US" sz="2400" dirty="0" smtClean="0">
                <a:latin typeface="+mn-lt"/>
                <a:cs typeface="Courier New" pitchFamily="49" charset="0"/>
              </a:rPr>
              <a:t>s </a:t>
            </a:r>
            <a:r>
              <a:rPr lang="en-US" altLang="en-US" sz="2400" baseline="30000" dirty="0" smtClean="0">
                <a:latin typeface="+mn-lt"/>
                <a:cs typeface="Courier New" pitchFamily="49" charset="0"/>
              </a:rPr>
              <a:t>-1</a:t>
            </a:r>
            <a:r>
              <a:rPr lang="en-US" altLang="en-US" sz="2400" dirty="0" smtClean="0">
                <a:latin typeface="+mn-lt"/>
                <a:cs typeface="Courier New" pitchFamily="49" charset="0"/>
              </a:rPr>
              <a:t>.</a:t>
            </a:r>
          </a:p>
          <a:p>
            <a:pPr eaLnBrk="1" hangingPunct="1">
              <a:spcBef>
                <a:spcPts val="300"/>
              </a:spcBef>
              <a:defRPr/>
            </a:pPr>
            <a:r>
              <a:rPr lang="en-US" altLang="en-US" sz="2400" i="1" dirty="0" smtClean="0">
                <a:latin typeface="+mn-lt"/>
                <a:cs typeface="Courier New" pitchFamily="49" charset="0"/>
              </a:rPr>
              <a:t>  E</a:t>
            </a:r>
            <a:r>
              <a:rPr lang="en-US" altLang="en-US" sz="2400" baseline="-25000" dirty="0" smtClean="0">
                <a:latin typeface="+mn-lt"/>
                <a:cs typeface="Courier New" pitchFamily="49" charset="0"/>
              </a:rPr>
              <a:t>K</a:t>
            </a:r>
            <a:r>
              <a:rPr lang="en-US" altLang="en-US" sz="2400" dirty="0" smtClean="0">
                <a:latin typeface="+mn-lt"/>
                <a:cs typeface="Courier New" pitchFamily="49" charset="0"/>
              </a:rPr>
              <a:t> = (1/2)</a:t>
            </a:r>
            <a:r>
              <a:rPr lang="en-US" altLang="en-US" sz="2400" i="1" dirty="0" smtClean="0">
                <a:latin typeface="+mn-lt"/>
                <a:cs typeface="Courier New" pitchFamily="49" charset="0"/>
              </a:rPr>
              <a:t>mv </a:t>
            </a:r>
            <a:r>
              <a:rPr lang="en-US" altLang="en-US" sz="2400" baseline="30000" dirty="0" smtClean="0">
                <a:latin typeface="+mn-lt"/>
                <a:cs typeface="Courier New" pitchFamily="49" charset="0"/>
              </a:rPr>
              <a:t>2</a:t>
            </a:r>
            <a:r>
              <a:rPr lang="en-US" altLang="en-US" sz="2400" dirty="0" smtClean="0">
                <a:latin typeface="+mn-lt"/>
                <a:cs typeface="Courier New" pitchFamily="49" charset="0"/>
              </a:rPr>
              <a:t> </a:t>
            </a:r>
          </a:p>
          <a:p>
            <a:pPr eaLnBrk="1" hangingPunct="1">
              <a:spcBef>
                <a:spcPts val="300"/>
              </a:spcBef>
              <a:buFont typeface="Symbol" pitchFamily="18" charset="2"/>
              <a:buNone/>
              <a:defRPr/>
            </a:pPr>
            <a:r>
              <a:rPr lang="en-US" altLang="en-US" sz="2400" dirty="0" smtClean="0">
                <a:latin typeface="+mn-lt"/>
                <a:cs typeface="Courier New" pitchFamily="49" charset="0"/>
              </a:rPr>
              <a:t>  </a:t>
            </a:r>
            <a:r>
              <a:rPr lang="en-US" altLang="en-US" sz="2400" baseline="-25000" dirty="0" smtClean="0">
                <a:latin typeface="+mn-lt"/>
                <a:cs typeface="Courier New" pitchFamily="49" charset="0"/>
              </a:rPr>
              <a:t>     </a:t>
            </a:r>
            <a:r>
              <a:rPr lang="en-US" altLang="en-US" dirty="0" smtClean="0"/>
              <a:t> </a:t>
            </a:r>
            <a:r>
              <a:rPr lang="en-US" altLang="en-US" sz="2400" dirty="0" smtClean="0">
                <a:latin typeface="+mn-lt"/>
                <a:cs typeface="Courier New" pitchFamily="49" charset="0"/>
              </a:rPr>
              <a:t>= (1/2)(2000)(18.97367 </a:t>
            </a:r>
            <a:r>
              <a:rPr lang="en-US" altLang="en-US" sz="2400" baseline="30000" dirty="0" smtClean="0">
                <a:latin typeface="+mn-lt"/>
                <a:cs typeface="Courier New" pitchFamily="49" charset="0"/>
              </a:rPr>
              <a:t>2</a:t>
            </a:r>
            <a:r>
              <a:rPr lang="en-US" altLang="en-US" sz="2400" dirty="0" smtClean="0">
                <a:latin typeface="+mn-lt"/>
                <a:cs typeface="Courier New" pitchFamily="49" charset="0"/>
              </a:rPr>
              <a:t>) = 360000 J.</a:t>
            </a:r>
            <a:endParaRPr lang="en-US" altLang="en-US" sz="2400" i="1" dirty="0" smtClean="0">
              <a:latin typeface="+mn-lt"/>
              <a:cs typeface="Courier New" pitchFamily="49" charset="0"/>
            </a:endParaRPr>
          </a:p>
        </p:txBody>
      </p:sp>
      <p:sp>
        <p:nvSpPr>
          <p:cNvPr id="32772" name="Rectangle 4"/>
          <p:cNvSpPr>
            <a:spLocks noGrp="1" noChangeArrowheads="1"/>
          </p:cNvSpPr>
          <p:nvPr>
            <p:ph type="ctrTitle"/>
          </p:nvPr>
        </p:nvSpPr>
        <p:spPr>
          <a:xfrm>
            <a:off x="685800" y="533400"/>
            <a:ext cx="7772400" cy="896938"/>
          </a:xfrm>
          <a:noFill/>
        </p:spPr>
        <p:txBody>
          <a:bodyPr/>
          <a:lstStyle/>
          <a:p>
            <a:pPr algn="l" eaLnBrk="1" hangingPunct="1"/>
            <a:r>
              <a:rPr lang="en-US" altLang="en-US" sz="2800" b="1" smtClean="0">
                <a:solidFill>
                  <a:srgbClr val="000000"/>
                </a:solidFill>
              </a:rPr>
              <a:t>Topic 2: Mechanics</a:t>
            </a:r>
            <a:br>
              <a:rPr lang="en-US" altLang="en-US" sz="2800" b="1" smtClean="0">
                <a:solidFill>
                  <a:srgbClr val="000000"/>
                </a:solidFill>
              </a:rPr>
            </a:br>
            <a:r>
              <a:rPr lang="en-US" altLang="en-US" sz="2800" smtClean="0">
                <a:solidFill>
                  <a:srgbClr val="000000"/>
                </a:solidFill>
              </a:rPr>
              <a:t>2.3 – Work, energy, and power</a:t>
            </a:r>
            <a:endParaRPr lang="en-US" altLang="en-US" sz="2400" smtClean="0">
              <a:solidFill>
                <a:schemeClr val="tx1"/>
              </a:solidFill>
              <a:latin typeface="Courier New" pitchFamily="49" charset="0"/>
            </a:endParaRPr>
          </a:p>
        </p:txBody>
      </p:sp>
      <p:pic>
        <p:nvPicPr>
          <p:cNvPr id="7" name="Picture 11"/>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6611938" y="3057525"/>
            <a:ext cx="2619375" cy="3800475"/>
          </a:xfrm>
          <a:prstGeom prst="rect">
            <a:avLst/>
          </a:prstGeom>
          <a:ln>
            <a:noFill/>
          </a:ln>
          <a:effectLst>
            <a:outerShdw blurRad="292100" dist="139700" dir="2700000" algn="tl" rotWithShape="0">
              <a:srgbClr val="333333">
                <a:alpha val="65000"/>
              </a:srgbClr>
            </a:outerShdw>
          </a:effectLst>
          <a:extLst/>
        </p:spPr>
      </p:pic>
      <p:pic>
        <p:nvPicPr>
          <p:cNvPr id="11" name="Picture 1" descr="https://encrypted-tbn1.gstatic.com/images?q=tbn:ANd9GcRtI-woN69bwo7Ngjzou62oItyv6Yn09ifWwmb9QM8t1D50s4njNuZ6yAKo">
            <a:hlinkClick r:id="rId7"/>
          </p:cNvPr>
          <p:cNvPicPr>
            <a:picLocks noChangeAspect="1" noChangeArrowheads="1"/>
          </p:cNvPicPr>
          <p:nvPr/>
        </p:nvPicPr>
        <p:blipFill>
          <a:blip r:embed="rId8">
            <a:clrChange>
              <a:clrFrom>
                <a:srgbClr val="FFFFFF"/>
              </a:clrFrom>
              <a:clrTo>
                <a:srgbClr val="FFFFFF">
                  <a:alpha val="0"/>
                </a:srgbClr>
              </a:clrTo>
            </a:clrChange>
          </a:blip>
          <a:srcRect/>
          <a:stretch>
            <a:fillRect/>
          </a:stretch>
        </p:blipFill>
        <p:spPr bwMode="auto">
          <a:xfrm>
            <a:off x="6599238" y="4597400"/>
            <a:ext cx="666750" cy="636588"/>
          </a:xfrm>
          <a:prstGeom prst="rect">
            <a:avLst/>
          </a:prstGeom>
          <a:ln>
            <a:noFill/>
          </a:ln>
          <a:effectLst>
            <a:outerShdw blurRad="292100" dist="139700" dir="2700000" algn="tl" rotWithShape="0">
              <a:srgbClr val="333333">
                <a:alpha val="65000"/>
              </a:srgbClr>
            </a:outerShdw>
          </a:effectLst>
          <a:extLst/>
        </p:spPr>
      </p:pic>
      <p:grpSp>
        <p:nvGrpSpPr>
          <p:cNvPr id="2" name="Group 12"/>
          <p:cNvGrpSpPr>
            <a:grpSpLocks/>
          </p:cNvGrpSpPr>
          <p:nvPr/>
        </p:nvGrpSpPr>
        <p:grpSpPr bwMode="auto">
          <a:xfrm>
            <a:off x="828675" y="1995488"/>
            <a:ext cx="7464425" cy="461962"/>
            <a:chOff x="828675" y="3808729"/>
            <a:chExt cx="7464426" cy="461665"/>
          </a:xfrm>
        </p:grpSpPr>
        <p:sp>
          <p:nvSpPr>
            <p:cNvPr id="14" name="Rectangle 5"/>
            <p:cNvSpPr>
              <a:spLocks noChangeArrowheads="1"/>
            </p:cNvSpPr>
            <p:nvPr/>
          </p:nvSpPr>
          <p:spPr bwMode="auto">
            <a:xfrm>
              <a:off x="965200" y="3818248"/>
              <a:ext cx="2368550" cy="320469"/>
            </a:xfrm>
            <a:prstGeom prst="rect">
              <a:avLst/>
            </a:prstGeom>
            <a:noFill/>
            <a:ln>
              <a:noFill/>
            </a:ln>
            <a:effectLst/>
            <a:extLst/>
          </p:spPr>
          <p:txBody>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lnSpc>
                  <a:spcPct val="90000"/>
                </a:lnSpc>
                <a:spcBef>
                  <a:spcPct val="20000"/>
                </a:spcBef>
                <a:defRPr/>
              </a:pPr>
              <a:r>
                <a:rPr lang="en-US" altLang="en-US" sz="2400" i="1" dirty="0" smtClean="0">
                  <a:latin typeface="+mn-lt"/>
                </a:rPr>
                <a:t>E</a:t>
              </a:r>
              <a:r>
                <a:rPr lang="en-US" altLang="en-US" sz="2400" baseline="-25000" dirty="0" smtClean="0">
                  <a:latin typeface="+mn-lt"/>
                </a:rPr>
                <a:t>K</a:t>
              </a:r>
              <a:r>
                <a:rPr lang="en-US" altLang="en-US" sz="2400" dirty="0" smtClean="0">
                  <a:latin typeface="+mn-lt"/>
                  <a:cs typeface="Courier New" pitchFamily="49" charset="0"/>
                </a:rPr>
                <a:t> = (1/2)</a:t>
              </a:r>
              <a:r>
                <a:rPr lang="en-US" altLang="en-US" sz="2400" i="1" dirty="0" smtClean="0">
                  <a:latin typeface="+mn-lt"/>
                  <a:cs typeface="Courier New" pitchFamily="49" charset="0"/>
                  <a:sym typeface="Symbol" pitchFamily="18" charset="2"/>
                </a:rPr>
                <a:t>mv </a:t>
              </a:r>
              <a:r>
                <a:rPr lang="en-US" altLang="en-US" sz="2400" baseline="30000" dirty="0" smtClean="0">
                  <a:latin typeface="+mn-lt"/>
                  <a:cs typeface="Courier New" pitchFamily="49" charset="0"/>
                  <a:sym typeface="Symbol" pitchFamily="18" charset="2"/>
                </a:rPr>
                <a:t>2</a:t>
              </a:r>
              <a:endParaRPr lang="en-US" altLang="en-US" sz="2400" i="1" dirty="0" smtClean="0">
                <a:latin typeface="+mn-lt"/>
                <a:cs typeface="Courier New" pitchFamily="49" charset="0"/>
                <a:sym typeface="Symbol" pitchFamily="18" charset="2"/>
              </a:endParaRPr>
            </a:p>
          </p:txBody>
        </p:sp>
        <p:sp>
          <p:nvSpPr>
            <p:cNvPr id="15" name="Text Box 6"/>
            <p:cNvSpPr txBox="1">
              <a:spLocks noChangeArrowheads="1"/>
            </p:cNvSpPr>
            <p:nvPr/>
          </p:nvSpPr>
          <p:spPr bwMode="auto">
            <a:xfrm>
              <a:off x="5867401" y="3808729"/>
              <a:ext cx="2425700" cy="461665"/>
            </a:xfrm>
            <a:prstGeom prst="rect">
              <a:avLst/>
            </a:prstGeom>
            <a:solidFill>
              <a:srgbClr val="FF0000"/>
            </a:solidFill>
            <a:ln>
              <a:noFill/>
            </a:ln>
            <a:effectLs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algn="ctr" eaLnBrk="1" hangingPunct="1">
                <a:spcBef>
                  <a:spcPct val="50000"/>
                </a:spcBef>
                <a:defRPr/>
              </a:pPr>
              <a:r>
                <a:rPr lang="en-US" altLang="en-US" sz="2400" dirty="0" smtClean="0">
                  <a:solidFill>
                    <a:schemeClr val="bg1"/>
                  </a:solidFill>
                  <a:latin typeface="+mn-lt"/>
                </a:rPr>
                <a:t>kinetic energy</a:t>
              </a:r>
            </a:p>
          </p:txBody>
        </p:sp>
        <p:sp>
          <p:nvSpPr>
            <p:cNvPr id="16" name="Rectangle 7"/>
            <p:cNvSpPr>
              <a:spLocks noChangeArrowheads="1"/>
            </p:cNvSpPr>
            <p:nvPr/>
          </p:nvSpPr>
          <p:spPr bwMode="auto">
            <a:xfrm>
              <a:off x="828675" y="3811902"/>
              <a:ext cx="7462839" cy="458492"/>
            </a:xfrm>
            <a:prstGeom prst="rect">
              <a:avLst/>
            </a:prstGeom>
            <a:noFill/>
            <a:ln w="12700">
              <a:solidFill>
                <a:schemeClr val="tx1"/>
              </a:solidFill>
              <a:miter lim="800000"/>
              <a:headEnd/>
              <a:tailEnd/>
            </a:ln>
            <a:effectLs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defRPr/>
              </a:pPr>
              <a:endParaRPr lang="en-US" altLang="en-US" sz="2400" smtClean="0">
                <a:latin typeface="+mn-lt"/>
              </a:endParaRPr>
            </a:p>
          </p:txBody>
        </p:sp>
      </p:grpSp>
      <p:cxnSp>
        <p:nvCxnSpPr>
          <p:cNvPr id="8" name="Straight Connector 7"/>
          <p:cNvCxnSpPr/>
          <p:nvPr/>
        </p:nvCxnSpPr>
        <p:spPr>
          <a:xfrm flipV="1">
            <a:off x="6924675" y="3268663"/>
            <a:ext cx="0" cy="1501775"/>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48515">
                                            <p:txEl>
                                              <p:pRg st="0" end="0"/>
                                            </p:txEl>
                                          </p:spTgt>
                                        </p:tgtEl>
                                        <p:attrNameLst>
                                          <p:attrName>style.visibility</p:attrName>
                                        </p:attrNameLst>
                                      </p:cBhvr>
                                      <p:to>
                                        <p:strVal val="visible"/>
                                      </p:to>
                                    </p:set>
                                    <p:anim calcmode="lin" valueType="num">
                                      <p:cBhvr additive="base">
                                        <p:cTn id="7" dur="500" fill="hold"/>
                                        <p:tgtEl>
                                          <p:spTgt spid="44851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48515">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53" presetClass="entr" presetSubtype="16"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Effect transition="in" filter="fade">
                                      <p:cBhvr>
                                        <p:cTn id="15" dur="500"/>
                                        <p:tgtEl>
                                          <p:spTgt spid="2"/>
                                        </p:tgtEl>
                                      </p:cBhvr>
                                    </p:animEffect>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6" fill="hold" nodeType="clickPar">
                      <p:stCondLst>
                        <p:cond delay="indefinite"/>
                      </p:stCondLst>
                      <p:childTnLst>
                        <p:par>
                          <p:cTn id="17" fill="hold" nodeType="withGroup">
                            <p:stCondLst>
                              <p:cond delay="0"/>
                            </p:stCondLst>
                            <p:childTnLst>
                              <p:par>
                                <p:cTn id="18" presetID="2" presetClass="entr" presetSubtype="4" fill="hold" nodeType="clickEffect">
                                  <p:stCondLst>
                                    <p:cond delay="0"/>
                                  </p:stCondLst>
                                  <p:childTnLst>
                                    <p:set>
                                      <p:cBhvr>
                                        <p:cTn id="19" dur="1" fill="hold">
                                          <p:stCondLst>
                                            <p:cond delay="0"/>
                                          </p:stCondLst>
                                        </p:cTn>
                                        <p:tgtEl>
                                          <p:spTgt spid="448514">
                                            <p:txEl>
                                              <p:pRg st="0" end="0"/>
                                            </p:txEl>
                                          </p:spTgt>
                                        </p:tgtEl>
                                        <p:attrNameLst>
                                          <p:attrName>style.visibility</p:attrName>
                                        </p:attrNameLst>
                                      </p:cBhvr>
                                      <p:to>
                                        <p:strVal val="visible"/>
                                      </p:to>
                                    </p:set>
                                    <p:anim calcmode="lin" valueType="num">
                                      <p:cBhvr additive="base">
                                        <p:cTn id="20" dur="500" fill="hold"/>
                                        <p:tgtEl>
                                          <p:spTgt spid="448514">
                                            <p:txEl>
                                              <p:pRg st="0" end="0"/>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448514">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8"/>
                                            </p:cond>
                                          </p:stCondLst>
                                          <p:endCondLst>
                                            <p:cond evt="onStopAudio" delay="0">
                                              <p:tgtEl>
                                                <p:sldTgt/>
                                              </p:tgtEl>
                                            </p:cond>
                                          </p:endCondLst>
                                        </p:cTn>
                                        <p:tgtEl>
                                          <p:sndTgt r:embed="rId4" name="arrow.wav"/>
                                        </p:tgtEl>
                                      </p:cMediaNode>
                                    </p:audio>
                                  </p:subTnLst>
                                </p:cTn>
                              </p:par>
                            </p:childTnLst>
                          </p:cTn>
                        </p:par>
                      </p:childTnLst>
                    </p:cTn>
                  </p:par>
                  <p:par>
                    <p:cTn id="22" fill="hold" nodeType="clickPar">
                      <p:stCondLst>
                        <p:cond delay="indefinite"/>
                      </p:stCondLst>
                      <p:childTnLst>
                        <p:par>
                          <p:cTn id="23" fill="hold" nodeType="withGroup">
                            <p:stCondLst>
                              <p:cond delay="0"/>
                            </p:stCondLst>
                            <p:childTnLst>
                              <p:par>
                                <p:cTn id="24" presetID="2" presetClass="entr" presetSubtype="4" fill="hold" nodeType="clickEffect">
                                  <p:stCondLst>
                                    <p:cond delay="0"/>
                                  </p:stCondLst>
                                  <p:childTnLst>
                                    <p:set>
                                      <p:cBhvr>
                                        <p:cTn id="25" dur="1" fill="hold">
                                          <p:stCondLst>
                                            <p:cond delay="0"/>
                                          </p:stCondLst>
                                        </p:cTn>
                                        <p:tgtEl>
                                          <p:spTgt spid="448514">
                                            <p:txEl>
                                              <p:pRg st="1" end="1"/>
                                            </p:txEl>
                                          </p:spTgt>
                                        </p:tgtEl>
                                        <p:attrNameLst>
                                          <p:attrName>style.visibility</p:attrName>
                                        </p:attrNameLst>
                                      </p:cBhvr>
                                      <p:to>
                                        <p:strVal val="visible"/>
                                      </p:to>
                                    </p:set>
                                    <p:anim calcmode="lin" valueType="num">
                                      <p:cBhvr additive="base">
                                        <p:cTn id="26" dur="500" fill="hold"/>
                                        <p:tgtEl>
                                          <p:spTgt spid="448514">
                                            <p:txEl>
                                              <p:pRg st="1" end="1"/>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44851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4"/>
                                            </p:cond>
                                          </p:stCondLst>
                                          <p:endCondLst>
                                            <p:cond evt="onStopAudio" delay="0">
                                              <p:tgtEl>
                                                <p:sldTgt/>
                                              </p:tgtEl>
                                            </p:cond>
                                          </p:endCondLst>
                                        </p:cTn>
                                        <p:tgtEl>
                                          <p:sndTgt r:embed="rId4" name="arrow.wav"/>
                                        </p:tgtEl>
                                      </p:cMediaNode>
                                    </p:audio>
                                  </p:subTnLst>
                                </p:cTn>
                              </p:par>
                            </p:childTnLst>
                          </p:cTn>
                        </p:par>
                      </p:childTnLst>
                    </p:cTn>
                  </p:par>
                  <p:par>
                    <p:cTn id="28" fill="hold" nodeType="clickPar">
                      <p:stCondLst>
                        <p:cond delay="indefinite"/>
                      </p:stCondLst>
                      <p:childTnLst>
                        <p:par>
                          <p:cTn id="29" fill="hold" nodeType="withGroup">
                            <p:stCondLst>
                              <p:cond delay="0"/>
                            </p:stCondLst>
                            <p:childTnLst>
                              <p:par>
                                <p:cTn id="30" presetID="42" presetClass="path" presetSubtype="0" accel="100000" fill="hold" nodeType="clickEffect">
                                  <p:stCondLst>
                                    <p:cond delay="0"/>
                                  </p:stCondLst>
                                  <p:childTnLst>
                                    <p:animMotion origin="layout" path="M 0 0 L 0 0.25 E" pathEditMode="relative" ptsTypes="">
                                      <p:cBhvr>
                                        <p:cTn id="31" dur="2000" fill="hold"/>
                                        <p:tgtEl>
                                          <p:spTgt spid="11"/>
                                        </p:tgtEl>
                                        <p:attrNameLst>
                                          <p:attrName>ppt_x</p:attrName>
                                          <p:attrName>ppt_y</p:attrName>
                                        </p:attrNameLst>
                                      </p:cBhvr>
                                    </p:animMotion>
                                  </p:childTnLst>
                                  <p:subTnLst>
                                    <p:audio>
                                      <p:cMediaNode>
                                        <p:cTn display="0" masterRel="sameClick">
                                          <p:stCondLst>
                                            <p:cond evt="begin" delay="0">
                                              <p:tn val="30"/>
                                            </p:cond>
                                          </p:stCondLst>
                                          <p:endCondLst>
                                            <p:cond evt="onStopAudio" delay="0">
                                              <p:tgtEl>
                                                <p:sldTgt/>
                                              </p:tgtEl>
                                            </p:cond>
                                          </p:endCondLst>
                                        </p:cTn>
                                        <p:tgtEl>
                                          <p:sndTgt r:embed="rId5" name="woman scream.wav"/>
                                        </p:tgtEl>
                                      </p:cMediaNode>
                                    </p:audio>
                                  </p:sub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4" fill="hold" nodeType="clickEffect">
                                  <p:stCondLst>
                                    <p:cond delay="0"/>
                                  </p:stCondLst>
                                  <p:childTnLst>
                                    <p:set>
                                      <p:cBhvr>
                                        <p:cTn id="35" dur="1" fill="hold">
                                          <p:stCondLst>
                                            <p:cond delay="0"/>
                                          </p:stCondLst>
                                        </p:cTn>
                                        <p:tgtEl>
                                          <p:spTgt spid="448514">
                                            <p:txEl>
                                              <p:pRg st="2" end="2"/>
                                            </p:txEl>
                                          </p:spTgt>
                                        </p:tgtEl>
                                        <p:attrNameLst>
                                          <p:attrName>style.visibility</p:attrName>
                                        </p:attrNameLst>
                                      </p:cBhvr>
                                      <p:to>
                                        <p:strVal val="visible"/>
                                      </p:to>
                                    </p:set>
                                    <p:anim calcmode="lin" valueType="num">
                                      <p:cBhvr additive="base">
                                        <p:cTn id="36" dur="500" fill="hold"/>
                                        <p:tgtEl>
                                          <p:spTgt spid="448514">
                                            <p:txEl>
                                              <p:pRg st="2" end="2"/>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448514">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4"/>
                                            </p:cond>
                                          </p:stCondLst>
                                          <p:endCondLst>
                                            <p:cond evt="onStopAudio" delay="0">
                                              <p:tgtEl>
                                                <p:sldTgt/>
                                              </p:tgtEl>
                                            </p:cond>
                                          </p:endCondLst>
                                        </p:cTn>
                                        <p:tgtEl>
                                          <p:sndTgt r:embed="rId4" name="arrow.wav"/>
                                        </p:tgtEl>
                                      </p:cMediaNode>
                                    </p:audio>
                                  </p:subTnLst>
                                </p:cTn>
                              </p:par>
                            </p:childTnLst>
                          </p:cTn>
                        </p:par>
                      </p:childTnLst>
                    </p:cTn>
                  </p:par>
                  <p:par>
                    <p:cTn id="38" fill="hold" nodeType="clickPar">
                      <p:stCondLst>
                        <p:cond delay="indefinite"/>
                      </p:stCondLst>
                      <p:childTnLst>
                        <p:par>
                          <p:cTn id="39" fill="hold" nodeType="withGroup">
                            <p:stCondLst>
                              <p:cond delay="0"/>
                            </p:stCondLst>
                            <p:childTnLst>
                              <p:par>
                                <p:cTn id="40" presetID="2" presetClass="entr" presetSubtype="4" fill="hold" nodeType="clickEffect">
                                  <p:stCondLst>
                                    <p:cond delay="0"/>
                                  </p:stCondLst>
                                  <p:childTnLst>
                                    <p:set>
                                      <p:cBhvr>
                                        <p:cTn id="41" dur="1" fill="hold">
                                          <p:stCondLst>
                                            <p:cond delay="0"/>
                                          </p:stCondLst>
                                        </p:cTn>
                                        <p:tgtEl>
                                          <p:spTgt spid="448514">
                                            <p:txEl>
                                              <p:pRg st="3" end="3"/>
                                            </p:txEl>
                                          </p:spTgt>
                                        </p:tgtEl>
                                        <p:attrNameLst>
                                          <p:attrName>style.visibility</p:attrName>
                                        </p:attrNameLst>
                                      </p:cBhvr>
                                      <p:to>
                                        <p:strVal val="visible"/>
                                      </p:to>
                                    </p:set>
                                    <p:anim calcmode="lin" valueType="num">
                                      <p:cBhvr additive="base">
                                        <p:cTn id="42" dur="500" fill="hold"/>
                                        <p:tgtEl>
                                          <p:spTgt spid="448514">
                                            <p:txEl>
                                              <p:pRg st="3" end="3"/>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448514">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0"/>
                                            </p:cond>
                                          </p:stCondLst>
                                          <p:endCondLst>
                                            <p:cond evt="onStopAudio" delay="0">
                                              <p:tgtEl>
                                                <p:sldTgt/>
                                              </p:tgtEl>
                                            </p:cond>
                                          </p:endCondLst>
                                        </p:cTn>
                                        <p:tgtEl>
                                          <p:sndTgt r:embed="rId4" name="arrow.wav"/>
                                        </p:tgtEl>
                                      </p:cMediaNode>
                                    </p:audio>
                                  </p:subTnLst>
                                </p:cTn>
                              </p:par>
                            </p:childTnLst>
                          </p:cTn>
                        </p:par>
                      </p:childTnLst>
                    </p:cTn>
                  </p:par>
                  <p:par>
                    <p:cTn id="44" fill="hold" nodeType="clickPar">
                      <p:stCondLst>
                        <p:cond delay="indefinite"/>
                      </p:stCondLst>
                      <p:childTnLst>
                        <p:par>
                          <p:cTn id="45" fill="hold" nodeType="withGroup">
                            <p:stCondLst>
                              <p:cond delay="0"/>
                            </p:stCondLst>
                            <p:childTnLst>
                              <p:par>
                                <p:cTn id="46" presetID="2" presetClass="entr" presetSubtype="4" fill="hold" nodeType="clickEffect">
                                  <p:stCondLst>
                                    <p:cond delay="0"/>
                                  </p:stCondLst>
                                  <p:childTnLst>
                                    <p:set>
                                      <p:cBhvr>
                                        <p:cTn id="47" dur="1" fill="hold">
                                          <p:stCondLst>
                                            <p:cond delay="0"/>
                                          </p:stCondLst>
                                        </p:cTn>
                                        <p:tgtEl>
                                          <p:spTgt spid="448514">
                                            <p:txEl>
                                              <p:pRg st="4" end="4"/>
                                            </p:txEl>
                                          </p:spTgt>
                                        </p:tgtEl>
                                        <p:attrNameLst>
                                          <p:attrName>style.visibility</p:attrName>
                                        </p:attrNameLst>
                                      </p:cBhvr>
                                      <p:to>
                                        <p:strVal val="visible"/>
                                      </p:to>
                                    </p:set>
                                    <p:anim calcmode="lin" valueType="num">
                                      <p:cBhvr additive="base">
                                        <p:cTn id="48" dur="500" fill="hold"/>
                                        <p:tgtEl>
                                          <p:spTgt spid="448514">
                                            <p:txEl>
                                              <p:pRg st="4" end="4"/>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448514">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6"/>
                                            </p:cond>
                                          </p:stCondLst>
                                          <p:endCondLst>
                                            <p:cond evt="onStopAudio" delay="0">
                                              <p:tgtEl>
                                                <p:sldTgt/>
                                              </p:tgtEl>
                                            </p:cond>
                                          </p:endCondLst>
                                        </p:cTn>
                                        <p:tgtEl>
                                          <p:sndTgt r:embed="rId4" name="arrow.wav"/>
                                        </p:tgtEl>
                                      </p:cMediaNode>
                                    </p:audio>
                                  </p:subTnLst>
                                </p:cTn>
                              </p:par>
                            </p:childTnLst>
                          </p:cTn>
                        </p:par>
                      </p:childTnLst>
                    </p:cTn>
                  </p:par>
                  <p:par>
                    <p:cTn id="50" fill="hold" nodeType="clickPar">
                      <p:stCondLst>
                        <p:cond delay="indefinite"/>
                      </p:stCondLst>
                      <p:childTnLst>
                        <p:par>
                          <p:cTn id="51" fill="hold" nodeType="withGroup">
                            <p:stCondLst>
                              <p:cond delay="0"/>
                            </p:stCondLst>
                            <p:childTnLst>
                              <p:par>
                                <p:cTn id="52" presetID="2" presetClass="entr" presetSubtype="4" fill="hold" nodeType="clickEffect">
                                  <p:stCondLst>
                                    <p:cond delay="0"/>
                                  </p:stCondLst>
                                  <p:childTnLst>
                                    <p:set>
                                      <p:cBhvr>
                                        <p:cTn id="53" dur="1" fill="hold">
                                          <p:stCondLst>
                                            <p:cond delay="0"/>
                                          </p:stCondLst>
                                        </p:cTn>
                                        <p:tgtEl>
                                          <p:spTgt spid="448514">
                                            <p:txEl>
                                              <p:pRg st="5" end="5"/>
                                            </p:txEl>
                                          </p:spTgt>
                                        </p:tgtEl>
                                        <p:attrNameLst>
                                          <p:attrName>style.visibility</p:attrName>
                                        </p:attrNameLst>
                                      </p:cBhvr>
                                      <p:to>
                                        <p:strVal val="visible"/>
                                      </p:to>
                                    </p:set>
                                    <p:anim calcmode="lin" valueType="num">
                                      <p:cBhvr additive="base">
                                        <p:cTn id="54" dur="500" fill="hold"/>
                                        <p:tgtEl>
                                          <p:spTgt spid="448514">
                                            <p:txEl>
                                              <p:pRg st="5" end="5"/>
                                            </p:txEl>
                                          </p:spTgt>
                                        </p:tgtEl>
                                        <p:attrNameLst>
                                          <p:attrName>ppt_x</p:attrName>
                                        </p:attrNameLst>
                                      </p:cBhvr>
                                      <p:tavLst>
                                        <p:tav tm="0">
                                          <p:val>
                                            <p:strVal val="#ppt_x"/>
                                          </p:val>
                                        </p:tav>
                                        <p:tav tm="100000">
                                          <p:val>
                                            <p:strVal val="#ppt_x"/>
                                          </p:val>
                                        </p:tav>
                                      </p:tavLst>
                                    </p:anim>
                                    <p:anim calcmode="lin" valueType="num">
                                      <p:cBhvr additive="base">
                                        <p:cTn id="55" dur="500" fill="hold"/>
                                        <p:tgtEl>
                                          <p:spTgt spid="448514">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2"/>
                                            </p:cond>
                                          </p:stCondLst>
                                          <p:endCondLst>
                                            <p:cond evt="onStopAudio" delay="0">
                                              <p:tgtEl>
                                                <p:sldTgt/>
                                              </p:tgtEl>
                                            </p:cond>
                                          </p:endCondLst>
                                        </p:cTn>
                                        <p:tgtEl>
                                          <p:sndTgt r:embed="rId4" name="arrow.wav"/>
                                        </p:tgtEl>
                                      </p:cMediaNode>
                                    </p:audio>
                                  </p:subTnLst>
                                </p:cTn>
                              </p:par>
                            </p:childTnLst>
                          </p:cTn>
                        </p:par>
                      </p:childTnLst>
                    </p:cTn>
                  </p:par>
                  <p:par>
                    <p:cTn id="56" fill="hold" nodeType="clickPar">
                      <p:stCondLst>
                        <p:cond delay="indefinite"/>
                      </p:stCondLst>
                      <p:childTnLst>
                        <p:par>
                          <p:cTn id="57" fill="hold" nodeType="withGroup">
                            <p:stCondLst>
                              <p:cond delay="0"/>
                            </p:stCondLst>
                            <p:childTnLst>
                              <p:par>
                                <p:cTn id="58" presetID="2" presetClass="entr" presetSubtype="4" fill="hold" nodeType="clickEffect">
                                  <p:stCondLst>
                                    <p:cond delay="0"/>
                                  </p:stCondLst>
                                  <p:childTnLst>
                                    <p:set>
                                      <p:cBhvr>
                                        <p:cTn id="59" dur="1" fill="hold">
                                          <p:stCondLst>
                                            <p:cond delay="0"/>
                                          </p:stCondLst>
                                        </p:cTn>
                                        <p:tgtEl>
                                          <p:spTgt spid="448514">
                                            <p:txEl>
                                              <p:pRg st="6" end="6"/>
                                            </p:txEl>
                                          </p:spTgt>
                                        </p:tgtEl>
                                        <p:attrNameLst>
                                          <p:attrName>style.visibility</p:attrName>
                                        </p:attrNameLst>
                                      </p:cBhvr>
                                      <p:to>
                                        <p:strVal val="visible"/>
                                      </p:to>
                                    </p:set>
                                    <p:anim calcmode="lin" valueType="num">
                                      <p:cBhvr additive="base">
                                        <p:cTn id="60" dur="500" fill="hold"/>
                                        <p:tgtEl>
                                          <p:spTgt spid="448514">
                                            <p:txEl>
                                              <p:pRg st="6" end="6"/>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448514">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8"/>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8515" name="Rectangle 3"/>
          <p:cNvSpPr>
            <a:spLocks noChangeArrowheads="1"/>
          </p:cNvSpPr>
          <p:nvPr/>
        </p:nvSpPr>
        <p:spPr bwMode="auto">
          <a:xfrm>
            <a:off x="685800" y="1549400"/>
            <a:ext cx="7772400" cy="1011238"/>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n-US" altLang="en-US" sz="2400" i="1">
                <a:solidFill>
                  <a:srgbClr val="333399"/>
                </a:solidFill>
              </a:rPr>
              <a:t>Principle of conservation of energy</a:t>
            </a:r>
            <a:endParaRPr lang="en-US" altLang="en-US" sz="2000" i="1">
              <a:latin typeface="Courier New" pitchFamily="49" charset="0"/>
            </a:endParaRPr>
          </a:p>
        </p:txBody>
      </p:sp>
      <p:sp>
        <p:nvSpPr>
          <p:cNvPr id="448514" name="Rectangle 2"/>
          <p:cNvSpPr>
            <a:spLocks noChangeArrowheads="1"/>
          </p:cNvSpPr>
          <p:nvPr/>
        </p:nvSpPr>
        <p:spPr bwMode="auto">
          <a:xfrm>
            <a:off x="674688" y="2560638"/>
            <a:ext cx="6097587" cy="4327525"/>
          </a:xfrm>
          <a:prstGeom prst="rect">
            <a:avLst/>
          </a:prstGeom>
          <a:solidFill>
            <a:srgbClr val="FFFFCC"/>
          </a:solidFill>
          <a:ln>
            <a:noFill/>
          </a:ln>
          <a:effectLst/>
          <a:extLst/>
        </p:spPr>
        <p:txBody>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spcBef>
                <a:spcPct val="20000"/>
              </a:spcBef>
              <a:defRPr/>
            </a:pPr>
            <a:r>
              <a:rPr lang="en-US" altLang="en-US" sz="2400" dirty="0" smtClean="0">
                <a:latin typeface="+mn-lt"/>
                <a:sym typeface="Symbol" pitchFamily="18" charset="2"/>
              </a:rPr>
              <a:t>EXAMPLE: Consider a crane which lifts a 2000-kg weight 18 m above its original resting place. </a:t>
            </a:r>
            <a:r>
              <a:rPr lang="en-US" altLang="en-US" sz="2400" dirty="0" smtClean="0">
                <a:solidFill>
                  <a:srgbClr val="000000"/>
                </a:solidFill>
                <a:latin typeface="+mn-lt"/>
                <a:sym typeface="Symbol" pitchFamily="18" charset="2"/>
              </a:rPr>
              <a:t>If the cable breaks at the top find its change in kinetic energy and change in potential energy the instant it reaches the ground.</a:t>
            </a:r>
            <a:endParaRPr lang="en-US" altLang="en-US" sz="2400" dirty="0" smtClean="0">
              <a:latin typeface="+mn-lt"/>
              <a:sym typeface="Symbol" pitchFamily="18" charset="2"/>
            </a:endParaRPr>
          </a:p>
          <a:p>
            <a:pPr eaLnBrk="1" hangingPunct="1">
              <a:spcBef>
                <a:spcPts val="400"/>
              </a:spcBef>
              <a:defRPr/>
            </a:pPr>
            <a:r>
              <a:rPr lang="en-US" altLang="en-US" sz="2400" dirty="0" smtClean="0">
                <a:latin typeface="+mn-lt"/>
              </a:rPr>
              <a:t>SOLUTION: </a:t>
            </a:r>
            <a:r>
              <a:rPr lang="en-US" altLang="en-US" sz="2400" i="1" dirty="0" smtClean="0">
                <a:solidFill>
                  <a:srgbClr val="000000"/>
                </a:solidFill>
                <a:latin typeface="Arial"/>
                <a:cs typeface="Courier New" pitchFamily="49" charset="0"/>
              </a:rPr>
              <a:t>E</a:t>
            </a:r>
            <a:r>
              <a:rPr lang="en-US" altLang="en-US" sz="2400" baseline="-25000" dirty="0" smtClean="0">
                <a:solidFill>
                  <a:srgbClr val="000000"/>
                </a:solidFill>
                <a:latin typeface="Arial"/>
                <a:cs typeface="Courier New" pitchFamily="49" charset="0"/>
              </a:rPr>
              <a:t>K,0</a:t>
            </a:r>
            <a:r>
              <a:rPr lang="en-US" altLang="en-US" sz="2400" dirty="0" smtClean="0">
                <a:solidFill>
                  <a:srgbClr val="000000"/>
                </a:solidFill>
                <a:latin typeface="Arial"/>
                <a:cs typeface="Courier New" pitchFamily="49" charset="0"/>
              </a:rPr>
              <a:t> = (1/2)(2000)(0</a:t>
            </a:r>
            <a:r>
              <a:rPr lang="en-US" altLang="en-US" sz="2400" baseline="30000" dirty="0" smtClean="0">
                <a:solidFill>
                  <a:srgbClr val="000000"/>
                </a:solidFill>
                <a:latin typeface="Arial"/>
                <a:cs typeface="Courier New" pitchFamily="49" charset="0"/>
              </a:rPr>
              <a:t>2</a:t>
            </a:r>
            <a:r>
              <a:rPr lang="en-US" altLang="en-US" sz="2400" dirty="0" smtClean="0">
                <a:solidFill>
                  <a:srgbClr val="000000"/>
                </a:solidFill>
                <a:latin typeface="Arial"/>
                <a:cs typeface="Courier New" pitchFamily="49" charset="0"/>
              </a:rPr>
              <a:t>) = 0 J.</a:t>
            </a:r>
            <a:endParaRPr lang="en-US" altLang="en-US" sz="2400" dirty="0" smtClean="0">
              <a:latin typeface="+mn-lt"/>
            </a:endParaRPr>
          </a:p>
          <a:p>
            <a:pPr eaLnBrk="1" hangingPunct="1">
              <a:spcBef>
                <a:spcPts val="400"/>
              </a:spcBef>
              <a:defRPr/>
            </a:pPr>
            <a:r>
              <a:rPr lang="en-US" altLang="en-US" sz="2400" dirty="0" smtClean="0">
                <a:cs typeface="Courier New" pitchFamily="49" charset="0"/>
                <a:sym typeface="Symbol" pitchFamily="18" charset="2"/>
              </a:rPr>
              <a:t></a:t>
            </a:r>
            <a:r>
              <a:rPr lang="en-US" altLang="en-US" sz="2400" i="1" dirty="0" err="1" smtClean="0">
                <a:latin typeface="+mn-lt"/>
                <a:cs typeface="Courier New" pitchFamily="49" charset="0"/>
              </a:rPr>
              <a:t>E</a:t>
            </a:r>
            <a:r>
              <a:rPr lang="en-US" altLang="en-US" sz="2400" baseline="-25000" dirty="0" err="1" smtClean="0">
                <a:latin typeface="+mn-lt"/>
                <a:cs typeface="Courier New" pitchFamily="49" charset="0"/>
              </a:rPr>
              <a:t>K,f</a:t>
            </a:r>
            <a:r>
              <a:rPr lang="en-US" altLang="en-US" sz="2400" dirty="0" smtClean="0">
                <a:latin typeface="+mn-lt"/>
                <a:cs typeface="Courier New" pitchFamily="49" charset="0"/>
              </a:rPr>
              <a:t> = 360000 J (from last slide).</a:t>
            </a:r>
          </a:p>
          <a:p>
            <a:pPr eaLnBrk="1" hangingPunct="1">
              <a:spcBef>
                <a:spcPts val="400"/>
              </a:spcBef>
              <a:defRPr/>
            </a:pPr>
            <a:r>
              <a:rPr lang="en-US" altLang="en-US" sz="2400" dirty="0" smtClean="0">
                <a:latin typeface="+mn-lt"/>
                <a:cs typeface="Courier New" pitchFamily="49" charset="0"/>
                <a:sym typeface="Symbol" pitchFamily="18" charset="2"/>
              </a:rPr>
              <a:t>∆</a:t>
            </a:r>
            <a:r>
              <a:rPr lang="en-US" altLang="en-US" sz="2400" i="1" dirty="0" smtClean="0">
                <a:latin typeface="+mn-lt"/>
                <a:cs typeface="Courier New" pitchFamily="49" charset="0"/>
              </a:rPr>
              <a:t>E</a:t>
            </a:r>
            <a:r>
              <a:rPr lang="en-US" altLang="en-US" sz="2400" baseline="-25000" dirty="0" smtClean="0">
                <a:latin typeface="+mn-lt"/>
                <a:cs typeface="Courier New" pitchFamily="49" charset="0"/>
              </a:rPr>
              <a:t>K</a:t>
            </a:r>
            <a:r>
              <a:rPr lang="en-US" altLang="en-US" sz="2400" dirty="0" smtClean="0">
                <a:latin typeface="+mn-lt"/>
                <a:cs typeface="Courier New" pitchFamily="49" charset="0"/>
              </a:rPr>
              <a:t> = 360000 – 0 = 360000 J.</a:t>
            </a:r>
          </a:p>
          <a:p>
            <a:pPr eaLnBrk="1" hangingPunct="1">
              <a:spcBef>
                <a:spcPts val="400"/>
              </a:spcBef>
              <a:defRPr/>
            </a:pPr>
            <a:r>
              <a:rPr lang="en-US" altLang="en-US" sz="2400" dirty="0" smtClean="0">
                <a:latin typeface="+mn-lt"/>
                <a:cs typeface="Courier New" pitchFamily="49" charset="0"/>
                <a:sym typeface="Symbol" pitchFamily="18" charset="2"/>
              </a:rPr>
              <a:t></a:t>
            </a:r>
            <a:r>
              <a:rPr lang="en-US" altLang="en-US" sz="2400" dirty="0" smtClean="0">
                <a:latin typeface="+mn-lt"/>
                <a:cs typeface="Courier New" pitchFamily="49" charset="0"/>
              </a:rPr>
              <a:t>∆</a:t>
            </a:r>
            <a:r>
              <a:rPr lang="en-US" altLang="en-US" sz="2400" i="1" dirty="0" smtClean="0">
                <a:latin typeface="+mn-lt"/>
              </a:rPr>
              <a:t>E</a:t>
            </a:r>
            <a:r>
              <a:rPr lang="en-US" altLang="en-US" sz="2400" baseline="-25000" dirty="0" smtClean="0">
                <a:latin typeface="+mn-lt"/>
              </a:rPr>
              <a:t>P</a:t>
            </a:r>
            <a:r>
              <a:rPr lang="en-US" altLang="en-US" sz="2400" dirty="0" smtClean="0">
                <a:latin typeface="+mn-lt"/>
                <a:cs typeface="Courier New" pitchFamily="49" charset="0"/>
              </a:rPr>
              <a:t> = </a:t>
            </a:r>
            <a:r>
              <a:rPr lang="en-US" altLang="en-US" sz="2400" i="1" dirty="0" err="1" smtClean="0">
                <a:latin typeface="+mn-lt"/>
              </a:rPr>
              <a:t>mg</a:t>
            </a:r>
            <a:r>
              <a:rPr lang="en-US" altLang="en-US" sz="2400" dirty="0" err="1" smtClean="0">
                <a:latin typeface="+mn-lt"/>
                <a:cs typeface="Courier New" pitchFamily="49" charset="0"/>
              </a:rPr>
              <a:t>∆</a:t>
            </a:r>
            <a:r>
              <a:rPr lang="en-US" altLang="en-US" sz="2400" i="1" dirty="0" err="1" smtClean="0">
                <a:latin typeface="+mn-lt"/>
              </a:rPr>
              <a:t>h</a:t>
            </a:r>
            <a:r>
              <a:rPr lang="en-US" altLang="en-US" sz="2400" dirty="0" smtClean="0">
                <a:latin typeface="+mn-lt"/>
              </a:rPr>
              <a:t> </a:t>
            </a:r>
          </a:p>
          <a:p>
            <a:pPr eaLnBrk="1" hangingPunct="1">
              <a:spcBef>
                <a:spcPts val="400"/>
              </a:spcBef>
              <a:defRPr/>
            </a:pPr>
            <a:r>
              <a:rPr lang="en-US" altLang="en-US" sz="2400" dirty="0" smtClean="0">
                <a:latin typeface="+mn-lt"/>
              </a:rPr>
              <a:t>         = (2000)(10)(-18) = -360000 J.</a:t>
            </a:r>
            <a:endParaRPr lang="en-US" altLang="en-US" sz="2400" dirty="0">
              <a:latin typeface="+mn-lt"/>
            </a:endParaRPr>
          </a:p>
        </p:txBody>
      </p:sp>
      <p:sp>
        <p:nvSpPr>
          <p:cNvPr id="33796" name="Rectangle 4"/>
          <p:cNvSpPr>
            <a:spLocks noGrp="1" noChangeArrowheads="1"/>
          </p:cNvSpPr>
          <p:nvPr>
            <p:ph type="ctrTitle"/>
          </p:nvPr>
        </p:nvSpPr>
        <p:spPr>
          <a:xfrm>
            <a:off x="685800" y="533400"/>
            <a:ext cx="7772400" cy="896938"/>
          </a:xfrm>
          <a:noFill/>
        </p:spPr>
        <p:txBody>
          <a:bodyPr/>
          <a:lstStyle/>
          <a:p>
            <a:pPr algn="l" eaLnBrk="1" hangingPunct="1"/>
            <a:r>
              <a:rPr lang="en-US" altLang="en-US" sz="2800" b="1" smtClean="0">
                <a:solidFill>
                  <a:srgbClr val="000000"/>
                </a:solidFill>
              </a:rPr>
              <a:t>Topic 2: Mechanics</a:t>
            </a:r>
            <a:br>
              <a:rPr lang="en-US" altLang="en-US" sz="2800" b="1" smtClean="0">
                <a:solidFill>
                  <a:srgbClr val="000000"/>
                </a:solidFill>
              </a:rPr>
            </a:br>
            <a:r>
              <a:rPr lang="en-US" altLang="en-US" sz="2800" smtClean="0">
                <a:solidFill>
                  <a:srgbClr val="000000"/>
                </a:solidFill>
              </a:rPr>
              <a:t>2.3 – Work, energy, and power</a:t>
            </a:r>
            <a:endParaRPr lang="en-US" altLang="en-US" sz="2400" smtClean="0">
              <a:solidFill>
                <a:schemeClr val="tx1"/>
              </a:solidFill>
              <a:latin typeface="Courier New" pitchFamily="49" charset="0"/>
            </a:endParaRPr>
          </a:p>
        </p:txBody>
      </p:sp>
      <p:pic>
        <p:nvPicPr>
          <p:cNvPr id="7" name="Picture 11"/>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6611938" y="3057525"/>
            <a:ext cx="2619375" cy="3800475"/>
          </a:xfrm>
          <a:prstGeom prst="rect">
            <a:avLst/>
          </a:prstGeom>
          <a:ln>
            <a:noFill/>
          </a:ln>
          <a:effectLst>
            <a:outerShdw blurRad="292100" dist="139700" dir="2700000" algn="tl" rotWithShape="0">
              <a:srgbClr val="333333">
                <a:alpha val="65000"/>
              </a:srgbClr>
            </a:outerShdw>
          </a:effectLst>
          <a:extLst/>
        </p:spPr>
      </p:pic>
      <p:pic>
        <p:nvPicPr>
          <p:cNvPr id="11" name="Picture 1" descr="https://encrypted-tbn1.gstatic.com/images?q=tbn:ANd9GcRtI-woN69bwo7Ngjzou62oItyv6Yn09ifWwmb9QM8t1D50s4njNuZ6yAKo">
            <a:hlinkClick r:id="rId7"/>
          </p:cNvPr>
          <p:cNvPicPr>
            <a:picLocks noChangeAspect="1" noChangeArrowheads="1"/>
          </p:cNvPicPr>
          <p:nvPr/>
        </p:nvPicPr>
        <p:blipFill>
          <a:blip r:embed="rId8">
            <a:clrChange>
              <a:clrFrom>
                <a:srgbClr val="FFFFFF"/>
              </a:clrFrom>
              <a:clrTo>
                <a:srgbClr val="FFFFFF">
                  <a:alpha val="0"/>
                </a:srgbClr>
              </a:clrTo>
            </a:clrChange>
          </a:blip>
          <a:srcRect/>
          <a:stretch>
            <a:fillRect/>
          </a:stretch>
        </p:blipFill>
        <p:spPr bwMode="auto">
          <a:xfrm>
            <a:off x="6599238" y="4597400"/>
            <a:ext cx="666750" cy="636588"/>
          </a:xfrm>
          <a:prstGeom prst="rect">
            <a:avLst/>
          </a:prstGeom>
          <a:ln>
            <a:noFill/>
          </a:ln>
          <a:effectLst>
            <a:outerShdw blurRad="292100" dist="139700" dir="2700000" algn="tl" rotWithShape="0">
              <a:srgbClr val="333333">
                <a:alpha val="65000"/>
              </a:srgbClr>
            </a:outerShdw>
          </a:effectLst>
          <a:extLst/>
        </p:spPr>
      </p:pic>
      <p:cxnSp>
        <p:nvCxnSpPr>
          <p:cNvPr id="8" name="Straight Connector 7"/>
          <p:cNvCxnSpPr/>
          <p:nvPr/>
        </p:nvCxnSpPr>
        <p:spPr>
          <a:xfrm flipV="1">
            <a:off x="6924675" y="3268663"/>
            <a:ext cx="0" cy="1501775"/>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 name="Group 11"/>
          <p:cNvGrpSpPr>
            <a:grpSpLocks/>
          </p:cNvGrpSpPr>
          <p:nvPr/>
        </p:nvGrpSpPr>
        <p:grpSpPr bwMode="auto">
          <a:xfrm>
            <a:off x="839788" y="2003425"/>
            <a:ext cx="7464425" cy="461963"/>
            <a:chOff x="839787" y="6266774"/>
            <a:chExt cx="7464426" cy="461665"/>
          </a:xfrm>
        </p:grpSpPr>
        <p:sp>
          <p:nvSpPr>
            <p:cNvPr id="17" name="Rectangle 31"/>
            <p:cNvSpPr>
              <a:spLocks noChangeArrowheads="1"/>
            </p:cNvSpPr>
            <p:nvPr/>
          </p:nvSpPr>
          <p:spPr bwMode="auto">
            <a:xfrm>
              <a:off x="946149" y="6276293"/>
              <a:ext cx="2368550" cy="396619"/>
            </a:xfrm>
            <a:prstGeom prst="rect">
              <a:avLst/>
            </a:prstGeom>
            <a:noFill/>
            <a:ln>
              <a:noFill/>
            </a:ln>
            <a:effectLst/>
            <a:extLst/>
          </p:spPr>
          <p:txBody>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lnSpc>
                  <a:spcPct val="90000"/>
                </a:lnSpc>
                <a:spcBef>
                  <a:spcPct val="20000"/>
                </a:spcBef>
                <a:defRPr/>
              </a:pPr>
              <a:r>
                <a:rPr lang="en-US" altLang="en-US" sz="2400" dirty="0" smtClean="0">
                  <a:latin typeface="+mn-lt"/>
                  <a:cs typeface="Courier New" pitchFamily="49" charset="0"/>
                </a:rPr>
                <a:t>∆</a:t>
              </a:r>
              <a:r>
                <a:rPr lang="en-US" altLang="en-US" sz="2400" i="1" dirty="0" smtClean="0">
                  <a:latin typeface="+mn-lt"/>
                </a:rPr>
                <a:t>E</a:t>
              </a:r>
              <a:r>
                <a:rPr lang="en-US" altLang="en-US" sz="2400" baseline="-25000" dirty="0" smtClean="0">
                  <a:latin typeface="+mn-lt"/>
                </a:rPr>
                <a:t>P</a:t>
              </a:r>
              <a:r>
                <a:rPr lang="en-US" altLang="en-US" sz="2400" dirty="0" smtClean="0">
                  <a:latin typeface="+mn-lt"/>
                  <a:cs typeface="Courier New" pitchFamily="49" charset="0"/>
                </a:rPr>
                <a:t> = </a:t>
              </a:r>
              <a:r>
                <a:rPr lang="en-US" altLang="en-US" sz="2400" i="1" dirty="0" err="1" smtClean="0">
                  <a:latin typeface="+mn-lt"/>
                </a:rPr>
                <a:t>mg</a:t>
              </a:r>
              <a:r>
                <a:rPr lang="en-US" altLang="en-US" sz="2400" dirty="0" err="1" smtClean="0">
                  <a:latin typeface="+mn-lt"/>
                  <a:cs typeface="Courier New" pitchFamily="49" charset="0"/>
                </a:rPr>
                <a:t>∆</a:t>
              </a:r>
              <a:r>
                <a:rPr lang="en-US" altLang="en-US" sz="2400" i="1" dirty="0" err="1" smtClean="0">
                  <a:latin typeface="+mn-lt"/>
                </a:rPr>
                <a:t>h</a:t>
              </a:r>
              <a:endParaRPr lang="en-US" altLang="en-US" sz="2400" i="1" dirty="0" smtClean="0">
                <a:latin typeface="+mn-lt"/>
              </a:endParaRPr>
            </a:p>
          </p:txBody>
        </p:sp>
        <p:sp>
          <p:nvSpPr>
            <p:cNvPr id="18" name="Text Box 32"/>
            <p:cNvSpPr txBox="1">
              <a:spLocks noChangeArrowheads="1"/>
            </p:cNvSpPr>
            <p:nvPr/>
          </p:nvSpPr>
          <p:spPr bwMode="auto">
            <a:xfrm>
              <a:off x="3078162" y="6266774"/>
              <a:ext cx="5226051" cy="461665"/>
            </a:xfrm>
            <a:prstGeom prst="rect">
              <a:avLst/>
            </a:prstGeom>
            <a:solidFill>
              <a:srgbClr val="FF0000"/>
            </a:solidFill>
            <a:ln>
              <a:noFill/>
            </a:ln>
            <a:effectLs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algn="ctr" eaLnBrk="1" hangingPunct="1">
                <a:spcBef>
                  <a:spcPct val="50000"/>
                </a:spcBef>
                <a:defRPr/>
              </a:pPr>
              <a:r>
                <a:rPr lang="en-US" altLang="en-US" sz="2400" dirty="0" smtClean="0">
                  <a:solidFill>
                    <a:schemeClr val="bg1"/>
                  </a:solidFill>
                  <a:latin typeface="+mn-lt"/>
                </a:rPr>
                <a:t>gravitational potential energy </a:t>
              </a:r>
              <a:r>
                <a:rPr lang="en-US" altLang="en-US" sz="2400" dirty="0" smtClean="0">
                  <a:solidFill>
                    <a:srgbClr val="FFFFFF"/>
                  </a:solidFill>
                  <a:latin typeface="Arial"/>
                </a:rPr>
                <a:t>change</a:t>
              </a:r>
              <a:endParaRPr lang="en-US" altLang="en-US" sz="2400" dirty="0" smtClean="0">
                <a:solidFill>
                  <a:schemeClr val="bg1"/>
                </a:solidFill>
                <a:latin typeface="+mn-lt"/>
              </a:endParaRPr>
            </a:p>
          </p:txBody>
        </p:sp>
        <p:sp>
          <p:nvSpPr>
            <p:cNvPr id="19" name="Rectangle 33"/>
            <p:cNvSpPr>
              <a:spLocks noChangeArrowheads="1"/>
            </p:cNvSpPr>
            <p:nvPr/>
          </p:nvSpPr>
          <p:spPr bwMode="auto">
            <a:xfrm>
              <a:off x="839787" y="6269947"/>
              <a:ext cx="7462838" cy="458492"/>
            </a:xfrm>
            <a:prstGeom prst="rect">
              <a:avLst/>
            </a:prstGeom>
            <a:noFill/>
            <a:ln w="12700">
              <a:solidFill>
                <a:schemeClr val="tx1"/>
              </a:solidFill>
              <a:miter lim="800000"/>
              <a:headEnd/>
              <a:tailEnd/>
            </a:ln>
            <a:effectLs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defRPr/>
              </a:pPr>
              <a:endParaRPr lang="en-US" altLang="en-US" sz="2400" dirty="0" smtClean="0">
                <a:latin typeface="+mn-lt"/>
              </a:endParaRPr>
            </a:p>
          </p:txBody>
        </p:sp>
      </p:gr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448514">
                                            <p:txEl>
                                              <p:pRg st="0" end="0"/>
                                            </p:txEl>
                                          </p:spTgt>
                                        </p:tgtEl>
                                        <p:attrNameLst>
                                          <p:attrName>style.visibility</p:attrName>
                                        </p:attrNameLst>
                                      </p:cBhvr>
                                      <p:to>
                                        <p:strVal val="visible"/>
                                      </p:to>
                                    </p:set>
                                    <p:anim calcmode="lin" valueType="num">
                                      <p:cBhvr additive="base">
                                        <p:cTn id="14" dur="500" fill="hold"/>
                                        <p:tgtEl>
                                          <p:spTgt spid="448514">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448514">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4" name="arrow.wav"/>
                                        </p:tgtEl>
                                      </p:cMediaNode>
                                    </p:audio>
                                  </p:subTnLst>
                                </p:cTn>
                              </p:par>
                            </p:childTnLst>
                          </p:cTn>
                        </p:par>
                      </p:childTnLst>
                    </p:cTn>
                  </p:par>
                  <p:par>
                    <p:cTn id="16" fill="hold" nodeType="clickPar">
                      <p:stCondLst>
                        <p:cond delay="indefinite"/>
                      </p:stCondLst>
                      <p:childTnLst>
                        <p:par>
                          <p:cTn id="17" fill="hold" nodeType="withGroup">
                            <p:stCondLst>
                              <p:cond delay="0"/>
                            </p:stCondLst>
                            <p:childTnLst>
                              <p:par>
                                <p:cTn id="18" presetID="42" presetClass="path" presetSubtype="0" accel="100000" fill="hold" nodeType="clickEffect">
                                  <p:stCondLst>
                                    <p:cond delay="0"/>
                                  </p:stCondLst>
                                  <p:childTnLst>
                                    <p:animMotion origin="layout" path="M 0 0 L 0 0.25 E" pathEditMode="relative" ptsTypes="">
                                      <p:cBhvr>
                                        <p:cTn id="19" dur="2000" fill="hold"/>
                                        <p:tgtEl>
                                          <p:spTgt spid="11"/>
                                        </p:tgtEl>
                                        <p:attrNameLst>
                                          <p:attrName>ppt_x</p:attrName>
                                          <p:attrName>ppt_y</p:attrName>
                                        </p:attrNameLst>
                                      </p:cBhvr>
                                    </p:animMotion>
                                  </p:childTnLst>
                                  <p:subTnLst>
                                    <p:audio>
                                      <p:cMediaNode>
                                        <p:cTn display="0" masterRel="sameClick">
                                          <p:stCondLst>
                                            <p:cond evt="begin" delay="0">
                                              <p:tn val="18"/>
                                            </p:cond>
                                          </p:stCondLst>
                                          <p:endCondLst>
                                            <p:cond evt="onStopAudio" delay="0">
                                              <p:tgtEl>
                                                <p:sldTgt/>
                                              </p:tgtEl>
                                            </p:cond>
                                          </p:endCondLst>
                                        </p:cTn>
                                        <p:tgtEl>
                                          <p:sndTgt r:embed="rId5" name="woman scream.wav"/>
                                        </p:tgtEl>
                                      </p:cMediaNode>
                                    </p:audio>
                                  </p:sub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nodeType="clickEffect">
                                  <p:stCondLst>
                                    <p:cond delay="0"/>
                                  </p:stCondLst>
                                  <p:childTnLst>
                                    <p:set>
                                      <p:cBhvr>
                                        <p:cTn id="23" dur="1" fill="hold">
                                          <p:stCondLst>
                                            <p:cond delay="0"/>
                                          </p:stCondLst>
                                        </p:cTn>
                                        <p:tgtEl>
                                          <p:spTgt spid="448514">
                                            <p:txEl>
                                              <p:pRg st="1" end="1"/>
                                            </p:txEl>
                                          </p:spTgt>
                                        </p:tgtEl>
                                        <p:attrNameLst>
                                          <p:attrName>style.visibility</p:attrName>
                                        </p:attrNameLst>
                                      </p:cBhvr>
                                      <p:to>
                                        <p:strVal val="visible"/>
                                      </p:to>
                                    </p:set>
                                    <p:anim calcmode="lin" valueType="num">
                                      <p:cBhvr additive="base">
                                        <p:cTn id="24" dur="500" fill="hold"/>
                                        <p:tgtEl>
                                          <p:spTgt spid="448514">
                                            <p:txEl>
                                              <p:pRg st="1" end="1"/>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44851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2"/>
                                            </p:cond>
                                          </p:stCondLst>
                                          <p:endCondLst>
                                            <p:cond evt="onStopAudio" delay="0">
                                              <p:tgtEl>
                                                <p:sldTgt/>
                                              </p:tgtEl>
                                            </p:cond>
                                          </p:endCondLst>
                                        </p:cTn>
                                        <p:tgtEl>
                                          <p:sndTgt r:embed="rId4" name="arrow.wav"/>
                                        </p:tgtEl>
                                      </p:cMediaNode>
                                    </p:audio>
                                  </p:sub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4" fill="hold" nodeType="clickEffect">
                                  <p:stCondLst>
                                    <p:cond delay="0"/>
                                  </p:stCondLst>
                                  <p:childTnLst>
                                    <p:set>
                                      <p:cBhvr>
                                        <p:cTn id="29" dur="1" fill="hold">
                                          <p:stCondLst>
                                            <p:cond delay="0"/>
                                          </p:stCondLst>
                                        </p:cTn>
                                        <p:tgtEl>
                                          <p:spTgt spid="448514">
                                            <p:txEl>
                                              <p:pRg st="2" end="2"/>
                                            </p:txEl>
                                          </p:spTgt>
                                        </p:tgtEl>
                                        <p:attrNameLst>
                                          <p:attrName>style.visibility</p:attrName>
                                        </p:attrNameLst>
                                      </p:cBhvr>
                                      <p:to>
                                        <p:strVal val="visible"/>
                                      </p:to>
                                    </p:set>
                                    <p:anim calcmode="lin" valueType="num">
                                      <p:cBhvr additive="base">
                                        <p:cTn id="30" dur="500" fill="hold"/>
                                        <p:tgtEl>
                                          <p:spTgt spid="448514">
                                            <p:txEl>
                                              <p:pRg st="2" end="2"/>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448514">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8"/>
                                            </p:cond>
                                          </p:stCondLst>
                                          <p:endCondLst>
                                            <p:cond evt="onStopAudio" delay="0">
                                              <p:tgtEl>
                                                <p:sldTgt/>
                                              </p:tgtEl>
                                            </p:cond>
                                          </p:endCondLst>
                                        </p:cTn>
                                        <p:tgtEl>
                                          <p:sndTgt r:embed="rId4" name="arrow.wav"/>
                                        </p:tgtEl>
                                      </p:cMediaNode>
                                    </p:audio>
                                  </p:sub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4" fill="hold" nodeType="clickEffect">
                                  <p:stCondLst>
                                    <p:cond delay="0"/>
                                  </p:stCondLst>
                                  <p:childTnLst>
                                    <p:set>
                                      <p:cBhvr>
                                        <p:cTn id="35" dur="1" fill="hold">
                                          <p:stCondLst>
                                            <p:cond delay="0"/>
                                          </p:stCondLst>
                                        </p:cTn>
                                        <p:tgtEl>
                                          <p:spTgt spid="448514">
                                            <p:txEl>
                                              <p:pRg st="3" end="3"/>
                                            </p:txEl>
                                          </p:spTgt>
                                        </p:tgtEl>
                                        <p:attrNameLst>
                                          <p:attrName>style.visibility</p:attrName>
                                        </p:attrNameLst>
                                      </p:cBhvr>
                                      <p:to>
                                        <p:strVal val="visible"/>
                                      </p:to>
                                    </p:set>
                                    <p:anim calcmode="lin" valueType="num">
                                      <p:cBhvr additive="base">
                                        <p:cTn id="36" dur="500" fill="hold"/>
                                        <p:tgtEl>
                                          <p:spTgt spid="448514">
                                            <p:txEl>
                                              <p:pRg st="3" end="3"/>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448514">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4"/>
                                            </p:cond>
                                          </p:stCondLst>
                                          <p:endCondLst>
                                            <p:cond evt="onStopAudio" delay="0">
                                              <p:tgtEl>
                                                <p:sldTgt/>
                                              </p:tgtEl>
                                            </p:cond>
                                          </p:endCondLst>
                                        </p:cTn>
                                        <p:tgtEl>
                                          <p:sndTgt r:embed="rId4" name="arrow.wav"/>
                                        </p:tgtEl>
                                      </p:cMediaNode>
                                    </p:audio>
                                  </p:subTnLst>
                                </p:cTn>
                              </p:par>
                            </p:childTnLst>
                          </p:cTn>
                        </p:par>
                      </p:childTnLst>
                    </p:cTn>
                  </p:par>
                  <p:par>
                    <p:cTn id="38" fill="hold" nodeType="clickPar">
                      <p:stCondLst>
                        <p:cond delay="indefinite"/>
                      </p:stCondLst>
                      <p:childTnLst>
                        <p:par>
                          <p:cTn id="39" fill="hold" nodeType="withGroup">
                            <p:stCondLst>
                              <p:cond delay="0"/>
                            </p:stCondLst>
                            <p:childTnLst>
                              <p:par>
                                <p:cTn id="40" presetID="2" presetClass="entr" presetSubtype="4" fill="hold" nodeType="clickEffect">
                                  <p:stCondLst>
                                    <p:cond delay="0"/>
                                  </p:stCondLst>
                                  <p:childTnLst>
                                    <p:set>
                                      <p:cBhvr>
                                        <p:cTn id="41" dur="1" fill="hold">
                                          <p:stCondLst>
                                            <p:cond delay="0"/>
                                          </p:stCondLst>
                                        </p:cTn>
                                        <p:tgtEl>
                                          <p:spTgt spid="448514">
                                            <p:txEl>
                                              <p:pRg st="4" end="4"/>
                                            </p:txEl>
                                          </p:spTgt>
                                        </p:tgtEl>
                                        <p:attrNameLst>
                                          <p:attrName>style.visibility</p:attrName>
                                        </p:attrNameLst>
                                      </p:cBhvr>
                                      <p:to>
                                        <p:strVal val="visible"/>
                                      </p:to>
                                    </p:set>
                                    <p:anim calcmode="lin" valueType="num">
                                      <p:cBhvr additive="base">
                                        <p:cTn id="42" dur="500" fill="hold"/>
                                        <p:tgtEl>
                                          <p:spTgt spid="448514">
                                            <p:txEl>
                                              <p:pRg st="4" end="4"/>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448514">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0"/>
                                            </p:cond>
                                          </p:stCondLst>
                                          <p:endCondLst>
                                            <p:cond evt="onStopAudio" delay="0">
                                              <p:tgtEl>
                                                <p:sldTgt/>
                                              </p:tgtEl>
                                            </p:cond>
                                          </p:endCondLst>
                                        </p:cTn>
                                        <p:tgtEl>
                                          <p:sndTgt r:embed="rId4" name="arrow.wav"/>
                                        </p:tgtEl>
                                      </p:cMediaNode>
                                    </p:audio>
                                  </p:subTnLst>
                                </p:cTn>
                              </p:par>
                            </p:childTnLst>
                          </p:cTn>
                        </p:par>
                      </p:childTnLst>
                    </p:cTn>
                  </p:par>
                  <p:par>
                    <p:cTn id="44" fill="hold" nodeType="clickPar">
                      <p:stCondLst>
                        <p:cond delay="indefinite"/>
                      </p:stCondLst>
                      <p:childTnLst>
                        <p:par>
                          <p:cTn id="45" fill="hold" nodeType="withGroup">
                            <p:stCondLst>
                              <p:cond delay="0"/>
                            </p:stCondLst>
                            <p:childTnLst>
                              <p:par>
                                <p:cTn id="46" presetID="2" presetClass="entr" presetSubtype="4" fill="hold" nodeType="clickEffect">
                                  <p:stCondLst>
                                    <p:cond delay="0"/>
                                  </p:stCondLst>
                                  <p:childTnLst>
                                    <p:set>
                                      <p:cBhvr>
                                        <p:cTn id="47" dur="1" fill="hold">
                                          <p:stCondLst>
                                            <p:cond delay="0"/>
                                          </p:stCondLst>
                                        </p:cTn>
                                        <p:tgtEl>
                                          <p:spTgt spid="448514">
                                            <p:txEl>
                                              <p:pRg st="5" end="5"/>
                                            </p:txEl>
                                          </p:spTgt>
                                        </p:tgtEl>
                                        <p:attrNameLst>
                                          <p:attrName>style.visibility</p:attrName>
                                        </p:attrNameLst>
                                      </p:cBhvr>
                                      <p:to>
                                        <p:strVal val="visible"/>
                                      </p:to>
                                    </p:set>
                                    <p:anim calcmode="lin" valueType="num">
                                      <p:cBhvr additive="base">
                                        <p:cTn id="48" dur="500" fill="hold"/>
                                        <p:tgtEl>
                                          <p:spTgt spid="448514">
                                            <p:txEl>
                                              <p:pRg st="5" end="5"/>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448514">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6"/>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8515" name="Rectangle 3"/>
          <p:cNvSpPr>
            <a:spLocks noChangeArrowheads="1"/>
          </p:cNvSpPr>
          <p:nvPr/>
        </p:nvSpPr>
        <p:spPr bwMode="auto">
          <a:xfrm>
            <a:off x="685800" y="1549400"/>
            <a:ext cx="7772400" cy="1011238"/>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n-US" altLang="en-US" sz="2400" i="1">
                <a:solidFill>
                  <a:srgbClr val="333399"/>
                </a:solidFill>
              </a:rPr>
              <a:t>Principle of conservation of energy</a:t>
            </a:r>
            <a:endParaRPr lang="en-US" altLang="en-US" sz="2000" i="1">
              <a:latin typeface="Courier New" pitchFamily="49" charset="0"/>
            </a:endParaRPr>
          </a:p>
        </p:txBody>
      </p:sp>
      <p:sp>
        <p:nvSpPr>
          <p:cNvPr id="448514" name="Rectangle 2"/>
          <p:cNvSpPr>
            <a:spLocks noChangeArrowheads="1"/>
          </p:cNvSpPr>
          <p:nvPr/>
        </p:nvSpPr>
        <p:spPr bwMode="auto">
          <a:xfrm>
            <a:off x="674688" y="2560638"/>
            <a:ext cx="6097587" cy="4297362"/>
          </a:xfrm>
          <a:prstGeom prst="rect">
            <a:avLst/>
          </a:prstGeom>
          <a:solidFill>
            <a:srgbClr val="FFFFCC"/>
          </a:solidFill>
          <a:ln>
            <a:noFill/>
          </a:ln>
          <a:effectLst/>
          <a:extLst/>
        </p:spPr>
        <p:txBody>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spcBef>
                <a:spcPct val="20000"/>
              </a:spcBef>
              <a:defRPr/>
            </a:pPr>
            <a:r>
              <a:rPr lang="en-US" altLang="en-US" sz="2400" dirty="0" smtClean="0">
                <a:latin typeface="+mn-lt"/>
                <a:sym typeface="Symbol" pitchFamily="18" charset="2"/>
              </a:rPr>
              <a:t>EXAMPLE: Consider a crane which lifts a 2000-kg weight 18 m above its original resting place. </a:t>
            </a:r>
            <a:r>
              <a:rPr lang="en-US" altLang="en-US" sz="2400" dirty="0" smtClean="0">
                <a:solidFill>
                  <a:srgbClr val="000000"/>
                </a:solidFill>
                <a:latin typeface="+mn-lt"/>
                <a:sym typeface="Symbol" pitchFamily="18" charset="2"/>
              </a:rPr>
              <a:t>If the cable breaks at the top find the sum of the change in kinetic and the change in potential energies the instant it reaches the ground. </a:t>
            </a:r>
          </a:p>
          <a:p>
            <a:pPr eaLnBrk="1" hangingPunct="1">
              <a:spcBef>
                <a:spcPts val="300"/>
              </a:spcBef>
              <a:defRPr/>
            </a:pPr>
            <a:r>
              <a:rPr lang="en-US" altLang="en-US" sz="2400" dirty="0" smtClean="0">
                <a:latin typeface="+mn-lt"/>
              </a:rPr>
              <a:t>SOLUTION: </a:t>
            </a:r>
            <a:r>
              <a:rPr lang="en-US" altLang="en-US" sz="2400" dirty="0" smtClean="0">
                <a:latin typeface="+mn-lt"/>
                <a:cs typeface="Courier New" pitchFamily="49" charset="0"/>
              </a:rPr>
              <a:t>From the previous slide</a:t>
            </a:r>
          </a:p>
          <a:p>
            <a:pPr eaLnBrk="1" hangingPunct="1">
              <a:spcBef>
                <a:spcPts val="300"/>
              </a:spcBef>
              <a:buFont typeface="Symbol" pitchFamily="18" charset="2"/>
              <a:buNone/>
              <a:defRPr/>
            </a:pPr>
            <a:r>
              <a:rPr lang="en-US" altLang="en-US" sz="2400" dirty="0" smtClean="0">
                <a:cs typeface="Courier New" pitchFamily="49" charset="0"/>
                <a:sym typeface="Symbol" pitchFamily="18" charset="2"/>
              </a:rPr>
              <a:t></a:t>
            </a:r>
            <a:r>
              <a:rPr lang="en-US" altLang="en-US" sz="2400" dirty="0" smtClean="0">
                <a:latin typeface="+mn-lt"/>
                <a:cs typeface="Courier New" pitchFamily="49" charset="0"/>
                <a:sym typeface="Symbol" pitchFamily="18" charset="2"/>
              </a:rPr>
              <a:t>∆</a:t>
            </a:r>
            <a:r>
              <a:rPr lang="en-US" altLang="en-US" sz="2400" i="1" dirty="0" smtClean="0">
                <a:latin typeface="+mn-lt"/>
                <a:cs typeface="Courier New" pitchFamily="49" charset="0"/>
              </a:rPr>
              <a:t>E</a:t>
            </a:r>
            <a:r>
              <a:rPr lang="en-US" altLang="en-US" sz="2400" baseline="-25000" dirty="0" smtClean="0">
                <a:latin typeface="+mn-lt"/>
                <a:cs typeface="Courier New" pitchFamily="49" charset="0"/>
              </a:rPr>
              <a:t>K</a:t>
            </a:r>
            <a:r>
              <a:rPr lang="en-US" altLang="en-US" sz="2400" dirty="0" smtClean="0">
                <a:latin typeface="+mn-lt"/>
                <a:cs typeface="Courier New" pitchFamily="49" charset="0"/>
              </a:rPr>
              <a:t> =  360000 J   and</a:t>
            </a:r>
          </a:p>
          <a:p>
            <a:pPr eaLnBrk="1" hangingPunct="1">
              <a:spcBef>
                <a:spcPts val="300"/>
              </a:spcBef>
              <a:buFont typeface="Symbol" pitchFamily="18" charset="2"/>
              <a:buNone/>
              <a:defRPr/>
            </a:pPr>
            <a:r>
              <a:rPr lang="en-US" altLang="en-US" sz="2400" dirty="0" smtClean="0">
                <a:cs typeface="Courier New" pitchFamily="49" charset="0"/>
                <a:sym typeface="Symbol" pitchFamily="18" charset="2"/>
              </a:rPr>
              <a:t></a:t>
            </a:r>
            <a:r>
              <a:rPr lang="en-US" altLang="en-US" sz="2400" dirty="0" smtClean="0">
                <a:latin typeface="+mn-lt"/>
                <a:cs typeface="Courier New" pitchFamily="49" charset="0"/>
              </a:rPr>
              <a:t>∆</a:t>
            </a:r>
            <a:r>
              <a:rPr lang="en-US" altLang="en-US" sz="2400" i="1" dirty="0" smtClean="0">
                <a:latin typeface="+mn-lt"/>
              </a:rPr>
              <a:t>E</a:t>
            </a:r>
            <a:r>
              <a:rPr lang="en-US" altLang="en-US" sz="2400" baseline="-25000" dirty="0" smtClean="0">
                <a:latin typeface="+mn-lt"/>
              </a:rPr>
              <a:t>P</a:t>
            </a:r>
            <a:r>
              <a:rPr lang="en-US" altLang="en-US" sz="2400" dirty="0" smtClean="0">
                <a:latin typeface="+mn-lt"/>
                <a:cs typeface="Courier New" pitchFamily="49" charset="0"/>
              </a:rPr>
              <a:t> </a:t>
            </a:r>
            <a:r>
              <a:rPr lang="en-US" altLang="en-US" sz="2400" dirty="0" smtClean="0">
                <a:latin typeface="+mn-lt"/>
              </a:rPr>
              <a:t>= -360000 J   so that</a:t>
            </a:r>
          </a:p>
          <a:p>
            <a:pPr eaLnBrk="1" hangingPunct="1">
              <a:spcBef>
                <a:spcPts val="300"/>
              </a:spcBef>
              <a:buFont typeface="Symbol" pitchFamily="18" charset="2"/>
              <a:buNone/>
              <a:defRPr/>
            </a:pPr>
            <a:r>
              <a:rPr lang="en-US" altLang="en-US" sz="2400" dirty="0" smtClean="0">
                <a:latin typeface="+mn-lt"/>
                <a:cs typeface="Courier New" pitchFamily="49" charset="0"/>
                <a:sym typeface="Symbol" pitchFamily="18" charset="2"/>
              </a:rPr>
              <a:t>   </a:t>
            </a:r>
            <a:r>
              <a:rPr lang="en-US" altLang="en-US" sz="2400" baseline="-25000" dirty="0" smtClean="0">
                <a:latin typeface="+mn-lt"/>
                <a:cs typeface="Courier New" pitchFamily="49" charset="0"/>
                <a:sym typeface="Symbol" pitchFamily="18" charset="2"/>
              </a:rPr>
              <a:t> </a:t>
            </a:r>
            <a:r>
              <a:rPr lang="en-US" altLang="en-US" sz="2400" dirty="0" smtClean="0">
                <a:latin typeface="+mn-lt"/>
                <a:cs typeface="Courier New" pitchFamily="49" charset="0"/>
                <a:sym typeface="Symbol" pitchFamily="18" charset="2"/>
              </a:rPr>
              <a:t>∆</a:t>
            </a:r>
            <a:r>
              <a:rPr lang="en-US" altLang="en-US" sz="2400" i="1" dirty="0" smtClean="0">
                <a:latin typeface="+mn-lt"/>
                <a:cs typeface="Courier New" pitchFamily="49" charset="0"/>
              </a:rPr>
              <a:t>E</a:t>
            </a:r>
            <a:r>
              <a:rPr lang="en-US" altLang="en-US" sz="2400" baseline="-25000" dirty="0" smtClean="0">
                <a:latin typeface="+mn-lt"/>
                <a:cs typeface="Courier New" pitchFamily="49" charset="0"/>
              </a:rPr>
              <a:t>K</a:t>
            </a:r>
            <a:r>
              <a:rPr lang="en-US" altLang="en-US" sz="2400" dirty="0" smtClean="0">
                <a:latin typeface="+mn-lt"/>
                <a:cs typeface="Courier New" pitchFamily="49" charset="0"/>
              </a:rPr>
              <a:t> + ∆</a:t>
            </a:r>
            <a:r>
              <a:rPr lang="en-US" altLang="en-US" sz="2400" i="1" dirty="0" smtClean="0">
                <a:latin typeface="+mn-lt"/>
              </a:rPr>
              <a:t>E</a:t>
            </a:r>
            <a:r>
              <a:rPr lang="en-US" altLang="en-US" sz="2400" baseline="-25000" dirty="0" smtClean="0">
                <a:latin typeface="+mn-lt"/>
              </a:rPr>
              <a:t>P</a:t>
            </a:r>
            <a:r>
              <a:rPr lang="en-US" altLang="en-US" sz="2400" dirty="0" smtClean="0">
                <a:latin typeface="+mn-lt"/>
                <a:cs typeface="Courier New" pitchFamily="49" charset="0"/>
              </a:rPr>
              <a:t> = 360000 + </a:t>
            </a:r>
            <a:r>
              <a:rPr lang="en-US" altLang="en-US" sz="2400" baseline="30000" dirty="0" smtClean="0">
                <a:latin typeface="+mn-lt"/>
                <a:cs typeface="Courier New" pitchFamily="49" charset="0"/>
              </a:rPr>
              <a:t>- </a:t>
            </a:r>
            <a:r>
              <a:rPr lang="en-US" altLang="en-US" sz="2400" dirty="0" smtClean="0">
                <a:latin typeface="+mn-lt"/>
                <a:cs typeface="Courier New" pitchFamily="49" charset="0"/>
              </a:rPr>
              <a:t>360000 = 0.</a:t>
            </a:r>
          </a:p>
          <a:p>
            <a:pPr eaLnBrk="1" hangingPunct="1">
              <a:spcBef>
                <a:spcPts val="300"/>
              </a:spcBef>
              <a:buFont typeface="Symbol" pitchFamily="18" charset="2"/>
              <a:buNone/>
              <a:defRPr/>
            </a:pPr>
            <a:r>
              <a:rPr lang="en-US" altLang="en-US" sz="2400" dirty="0" smtClean="0">
                <a:cs typeface="Courier New" pitchFamily="49" charset="0"/>
                <a:sym typeface="Symbol" pitchFamily="18" charset="2"/>
              </a:rPr>
              <a:t></a:t>
            </a:r>
            <a:r>
              <a:rPr lang="en-US" altLang="en-US" sz="2400" dirty="0" smtClean="0">
                <a:latin typeface="+mn-lt"/>
                <a:cs typeface="Courier New" pitchFamily="49" charset="0"/>
                <a:sym typeface="Symbol" pitchFamily="18" charset="2"/>
              </a:rPr>
              <a:t>Hence   </a:t>
            </a:r>
            <a:r>
              <a:rPr lang="en-US" altLang="en-US" sz="2400" baseline="-25000" dirty="0" smtClean="0">
                <a:latin typeface="+mn-lt"/>
                <a:cs typeface="Courier New" pitchFamily="49" charset="0"/>
                <a:sym typeface="Symbol" pitchFamily="18" charset="2"/>
              </a:rPr>
              <a:t> </a:t>
            </a:r>
            <a:r>
              <a:rPr lang="en-US" altLang="en-US" sz="2400" dirty="0" smtClean="0">
                <a:latin typeface="+mn-lt"/>
                <a:cs typeface="Courier New" pitchFamily="49" charset="0"/>
                <a:sym typeface="Symbol" pitchFamily="18" charset="2"/>
              </a:rPr>
              <a:t>∆</a:t>
            </a:r>
            <a:r>
              <a:rPr lang="en-US" altLang="en-US" sz="2400" i="1" dirty="0" smtClean="0">
                <a:latin typeface="+mn-lt"/>
                <a:cs typeface="Courier New" pitchFamily="49" charset="0"/>
              </a:rPr>
              <a:t>E</a:t>
            </a:r>
            <a:r>
              <a:rPr lang="en-US" altLang="en-US" sz="2400" baseline="-25000" dirty="0" smtClean="0">
                <a:latin typeface="+mn-lt"/>
                <a:cs typeface="Courier New" pitchFamily="49" charset="0"/>
              </a:rPr>
              <a:t>K</a:t>
            </a:r>
            <a:r>
              <a:rPr lang="en-US" altLang="en-US" sz="2400" dirty="0" smtClean="0">
                <a:latin typeface="+mn-lt"/>
                <a:cs typeface="Courier New" pitchFamily="49" charset="0"/>
              </a:rPr>
              <a:t> + ∆</a:t>
            </a:r>
            <a:r>
              <a:rPr lang="en-US" altLang="en-US" sz="2400" i="1" dirty="0" smtClean="0">
                <a:latin typeface="+mn-lt"/>
              </a:rPr>
              <a:t>E</a:t>
            </a:r>
            <a:r>
              <a:rPr lang="en-US" altLang="en-US" sz="2400" baseline="-25000" dirty="0" smtClean="0">
                <a:latin typeface="+mn-lt"/>
              </a:rPr>
              <a:t>P</a:t>
            </a:r>
            <a:r>
              <a:rPr lang="en-US" altLang="en-US" sz="2400" dirty="0" smtClean="0">
                <a:latin typeface="+mn-lt"/>
                <a:cs typeface="Courier New" pitchFamily="49" charset="0"/>
              </a:rPr>
              <a:t> = 0 J.</a:t>
            </a:r>
            <a:endParaRPr lang="en-US" altLang="en-US" sz="2400" dirty="0">
              <a:latin typeface="+mn-lt"/>
              <a:cs typeface="Courier New" pitchFamily="49" charset="0"/>
            </a:endParaRPr>
          </a:p>
        </p:txBody>
      </p:sp>
      <p:sp>
        <p:nvSpPr>
          <p:cNvPr id="34820" name="Rectangle 4"/>
          <p:cNvSpPr>
            <a:spLocks noGrp="1" noChangeArrowheads="1"/>
          </p:cNvSpPr>
          <p:nvPr>
            <p:ph type="ctrTitle"/>
          </p:nvPr>
        </p:nvSpPr>
        <p:spPr>
          <a:xfrm>
            <a:off x="685800" y="533400"/>
            <a:ext cx="7772400" cy="896938"/>
          </a:xfrm>
          <a:noFill/>
        </p:spPr>
        <p:txBody>
          <a:bodyPr/>
          <a:lstStyle/>
          <a:p>
            <a:pPr algn="l" eaLnBrk="1" hangingPunct="1"/>
            <a:r>
              <a:rPr lang="en-US" altLang="en-US" sz="2800" b="1" smtClean="0">
                <a:solidFill>
                  <a:srgbClr val="000000"/>
                </a:solidFill>
              </a:rPr>
              <a:t>Topic 2: Mechanics</a:t>
            </a:r>
            <a:br>
              <a:rPr lang="en-US" altLang="en-US" sz="2800" b="1" smtClean="0">
                <a:solidFill>
                  <a:srgbClr val="000000"/>
                </a:solidFill>
              </a:rPr>
            </a:br>
            <a:r>
              <a:rPr lang="en-US" altLang="en-US" sz="2800" smtClean="0">
                <a:solidFill>
                  <a:srgbClr val="000000"/>
                </a:solidFill>
              </a:rPr>
              <a:t>2.3 – Work, energy, and power</a:t>
            </a:r>
            <a:endParaRPr lang="en-US" altLang="en-US" sz="2400" smtClean="0">
              <a:solidFill>
                <a:schemeClr val="tx1"/>
              </a:solidFill>
              <a:latin typeface="Courier New" pitchFamily="49" charset="0"/>
            </a:endParaRPr>
          </a:p>
        </p:txBody>
      </p:sp>
      <p:pic>
        <p:nvPicPr>
          <p:cNvPr id="7" name="Picture 11"/>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6611938" y="3057525"/>
            <a:ext cx="2619375" cy="3800475"/>
          </a:xfrm>
          <a:prstGeom prst="rect">
            <a:avLst/>
          </a:prstGeom>
          <a:ln>
            <a:noFill/>
          </a:ln>
          <a:effectLst>
            <a:outerShdw blurRad="292100" dist="139700" dir="2700000" algn="tl" rotWithShape="0">
              <a:srgbClr val="333333">
                <a:alpha val="65000"/>
              </a:srgbClr>
            </a:outerShdw>
          </a:effectLst>
          <a:extLst/>
        </p:spPr>
      </p:pic>
      <p:pic>
        <p:nvPicPr>
          <p:cNvPr id="11" name="Picture 1" descr="https://encrypted-tbn1.gstatic.com/images?q=tbn:ANd9GcRtI-woN69bwo7Ngjzou62oItyv6Yn09ifWwmb9QM8t1D50s4njNuZ6yAKo">
            <a:hlinkClick r:id="rId7"/>
          </p:cNvPr>
          <p:cNvPicPr>
            <a:picLocks noChangeAspect="1" noChangeArrowheads="1"/>
          </p:cNvPicPr>
          <p:nvPr/>
        </p:nvPicPr>
        <p:blipFill>
          <a:blip r:embed="rId8">
            <a:clrChange>
              <a:clrFrom>
                <a:srgbClr val="FFFFFF"/>
              </a:clrFrom>
              <a:clrTo>
                <a:srgbClr val="FFFFFF">
                  <a:alpha val="0"/>
                </a:srgbClr>
              </a:clrTo>
            </a:clrChange>
          </a:blip>
          <a:srcRect/>
          <a:stretch>
            <a:fillRect/>
          </a:stretch>
        </p:blipFill>
        <p:spPr bwMode="auto">
          <a:xfrm>
            <a:off x="6599238" y="4597400"/>
            <a:ext cx="666750" cy="636588"/>
          </a:xfrm>
          <a:prstGeom prst="rect">
            <a:avLst/>
          </a:prstGeom>
          <a:ln>
            <a:noFill/>
          </a:ln>
          <a:effectLst>
            <a:outerShdw blurRad="292100" dist="139700" dir="2700000" algn="tl" rotWithShape="0">
              <a:srgbClr val="333333">
                <a:alpha val="65000"/>
              </a:srgbClr>
            </a:outerShdw>
          </a:effectLst>
          <a:extLst/>
        </p:spPr>
      </p:pic>
      <p:cxnSp>
        <p:nvCxnSpPr>
          <p:cNvPr id="8" name="Straight Connector 7"/>
          <p:cNvCxnSpPr/>
          <p:nvPr/>
        </p:nvCxnSpPr>
        <p:spPr>
          <a:xfrm flipV="1">
            <a:off x="6924675" y="3268663"/>
            <a:ext cx="0" cy="1501775"/>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 name="Group 11"/>
          <p:cNvGrpSpPr>
            <a:grpSpLocks/>
          </p:cNvGrpSpPr>
          <p:nvPr/>
        </p:nvGrpSpPr>
        <p:grpSpPr bwMode="auto">
          <a:xfrm>
            <a:off x="839788" y="2003425"/>
            <a:ext cx="7464425" cy="461963"/>
            <a:chOff x="839787" y="6266774"/>
            <a:chExt cx="7464426" cy="461665"/>
          </a:xfrm>
        </p:grpSpPr>
        <p:sp>
          <p:nvSpPr>
            <p:cNvPr id="17" name="Rectangle 31"/>
            <p:cNvSpPr>
              <a:spLocks noChangeArrowheads="1"/>
            </p:cNvSpPr>
            <p:nvPr/>
          </p:nvSpPr>
          <p:spPr bwMode="auto">
            <a:xfrm>
              <a:off x="946149" y="6276293"/>
              <a:ext cx="2368550" cy="396619"/>
            </a:xfrm>
            <a:prstGeom prst="rect">
              <a:avLst/>
            </a:prstGeom>
            <a:noFill/>
            <a:ln>
              <a:noFill/>
            </a:ln>
            <a:effectLst/>
            <a:extLst/>
          </p:spPr>
          <p:txBody>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lnSpc>
                  <a:spcPct val="90000"/>
                </a:lnSpc>
                <a:spcBef>
                  <a:spcPct val="20000"/>
                </a:spcBef>
                <a:defRPr/>
              </a:pPr>
              <a:r>
                <a:rPr lang="en-US" altLang="en-US" sz="2400" dirty="0" smtClean="0">
                  <a:latin typeface="+mn-lt"/>
                  <a:cs typeface="Courier New" pitchFamily="49" charset="0"/>
                </a:rPr>
                <a:t>∆</a:t>
              </a:r>
              <a:r>
                <a:rPr lang="en-US" altLang="en-US" sz="2400" i="1" dirty="0" smtClean="0">
                  <a:latin typeface="+mn-lt"/>
                </a:rPr>
                <a:t>E</a:t>
              </a:r>
              <a:r>
                <a:rPr lang="en-US" altLang="en-US" sz="2400" baseline="-25000" dirty="0" smtClean="0">
                  <a:latin typeface="+mn-lt"/>
                </a:rPr>
                <a:t>P</a:t>
              </a:r>
              <a:r>
                <a:rPr lang="en-US" altLang="en-US" sz="2400" dirty="0" smtClean="0">
                  <a:latin typeface="+mn-lt"/>
                  <a:cs typeface="Courier New" pitchFamily="49" charset="0"/>
                </a:rPr>
                <a:t> = </a:t>
              </a:r>
              <a:r>
                <a:rPr lang="en-US" altLang="en-US" sz="2400" i="1" dirty="0" err="1" smtClean="0">
                  <a:latin typeface="+mn-lt"/>
                </a:rPr>
                <a:t>mg</a:t>
              </a:r>
              <a:r>
                <a:rPr lang="en-US" altLang="en-US" sz="2400" dirty="0" err="1" smtClean="0">
                  <a:latin typeface="+mn-lt"/>
                  <a:cs typeface="Courier New" pitchFamily="49" charset="0"/>
                </a:rPr>
                <a:t>∆</a:t>
              </a:r>
              <a:r>
                <a:rPr lang="en-US" altLang="en-US" sz="2400" i="1" dirty="0" err="1" smtClean="0">
                  <a:latin typeface="+mn-lt"/>
                </a:rPr>
                <a:t>h</a:t>
              </a:r>
              <a:endParaRPr lang="en-US" altLang="en-US" sz="2400" i="1" dirty="0" smtClean="0">
                <a:latin typeface="+mn-lt"/>
              </a:endParaRPr>
            </a:p>
          </p:txBody>
        </p:sp>
        <p:sp>
          <p:nvSpPr>
            <p:cNvPr id="18" name="Text Box 32"/>
            <p:cNvSpPr txBox="1">
              <a:spLocks noChangeArrowheads="1"/>
            </p:cNvSpPr>
            <p:nvPr/>
          </p:nvSpPr>
          <p:spPr bwMode="auto">
            <a:xfrm>
              <a:off x="3078162" y="6266774"/>
              <a:ext cx="5226051" cy="461665"/>
            </a:xfrm>
            <a:prstGeom prst="rect">
              <a:avLst/>
            </a:prstGeom>
            <a:solidFill>
              <a:srgbClr val="FF0000"/>
            </a:solidFill>
            <a:ln>
              <a:noFill/>
            </a:ln>
            <a:effectLs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algn="ctr" eaLnBrk="1" hangingPunct="1">
                <a:spcBef>
                  <a:spcPct val="50000"/>
                </a:spcBef>
                <a:defRPr/>
              </a:pPr>
              <a:r>
                <a:rPr lang="en-US" altLang="en-US" sz="2400" dirty="0" smtClean="0">
                  <a:solidFill>
                    <a:schemeClr val="bg1"/>
                  </a:solidFill>
                  <a:latin typeface="+mn-lt"/>
                </a:rPr>
                <a:t>gravitational potential energy </a:t>
              </a:r>
              <a:r>
                <a:rPr lang="en-US" altLang="en-US" sz="2400" dirty="0" smtClean="0">
                  <a:solidFill>
                    <a:srgbClr val="FFFFFF"/>
                  </a:solidFill>
                  <a:latin typeface="Arial"/>
                </a:rPr>
                <a:t>change</a:t>
              </a:r>
              <a:endParaRPr lang="en-US" altLang="en-US" sz="2400" dirty="0" smtClean="0">
                <a:solidFill>
                  <a:schemeClr val="bg1"/>
                </a:solidFill>
                <a:latin typeface="+mn-lt"/>
              </a:endParaRPr>
            </a:p>
          </p:txBody>
        </p:sp>
        <p:sp>
          <p:nvSpPr>
            <p:cNvPr id="19" name="Rectangle 33"/>
            <p:cNvSpPr>
              <a:spLocks noChangeArrowheads="1"/>
            </p:cNvSpPr>
            <p:nvPr/>
          </p:nvSpPr>
          <p:spPr bwMode="auto">
            <a:xfrm>
              <a:off x="839787" y="6269947"/>
              <a:ext cx="7462838" cy="458492"/>
            </a:xfrm>
            <a:prstGeom prst="rect">
              <a:avLst/>
            </a:prstGeom>
            <a:noFill/>
            <a:ln w="12700">
              <a:solidFill>
                <a:schemeClr val="tx1"/>
              </a:solidFill>
              <a:miter lim="800000"/>
              <a:headEnd/>
              <a:tailEnd/>
            </a:ln>
            <a:effectLs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defRPr/>
              </a:pPr>
              <a:endParaRPr lang="en-US" altLang="en-US" sz="2400" dirty="0" smtClean="0">
                <a:latin typeface="+mn-lt"/>
              </a:endParaRPr>
            </a:p>
          </p:txBody>
        </p:sp>
      </p:gr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48514">
                                            <p:txEl>
                                              <p:pRg st="0" end="0"/>
                                            </p:txEl>
                                          </p:spTgt>
                                        </p:tgtEl>
                                        <p:attrNameLst>
                                          <p:attrName>style.visibility</p:attrName>
                                        </p:attrNameLst>
                                      </p:cBhvr>
                                      <p:to>
                                        <p:strVal val="visible"/>
                                      </p:to>
                                    </p:set>
                                    <p:anim calcmode="lin" valueType="num">
                                      <p:cBhvr additive="base">
                                        <p:cTn id="7" dur="500" fill="hold"/>
                                        <p:tgtEl>
                                          <p:spTgt spid="44851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48514">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42" presetClass="path" presetSubtype="0" accel="100000" fill="hold" nodeType="clickEffect">
                                  <p:stCondLst>
                                    <p:cond delay="0"/>
                                  </p:stCondLst>
                                  <p:childTnLst>
                                    <p:animMotion origin="layout" path="M 0 0 L 0 0.25 E" pathEditMode="relative" ptsTypes="">
                                      <p:cBhvr>
                                        <p:cTn id="12" dur="2000" fill="hold"/>
                                        <p:tgtEl>
                                          <p:spTgt spid="11"/>
                                        </p:tgtEl>
                                        <p:attrNameLst>
                                          <p:attrName>ppt_x</p:attrName>
                                          <p:attrName>ppt_y</p:attrName>
                                        </p:attrNameLst>
                                      </p:cBhvr>
                                    </p:animMotion>
                                  </p:childTnLst>
                                  <p:subTnLst>
                                    <p:audio>
                                      <p:cMediaNode>
                                        <p:cTn display="0" masterRel="sameClick">
                                          <p:stCondLst>
                                            <p:cond evt="begin" delay="0">
                                              <p:tn val="11"/>
                                            </p:cond>
                                          </p:stCondLst>
                                          <p:endCondLst>
                                            <p:cond evt="onStopAudio" delay="0">
                                              <p:tgtEl>
                                                <p:sldTgt/>
                                              </p:tgtEl>
                                            </p:cond>
                                          </p:endCondLst>
                                        </p:cTn>
                                        <p:tgtEl>
                                          <p:sndTgt r:embed="rId5" name="woman scream.wav"/>
                                        </p:tgtEl>
                                      </p:cMediaNode>
                                    </p:audio>
                                  </p:sub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nodeType="clickEffect">
                                  <p:stCondLst>
                                    <p:cond delay="0"/>
                                  </p:stCondLst>
                                  <p:childTnLst>
                                    <p:set>
                                      <p:cBhvr>
                                        <p:cTn id="16" dur="1" fill="hold">
                                          <p:stCondLst>
                                            <p:cond delay="0"/>
                                          </p:stCondLst>
                                        </p:cTn>
                                        <p:tgtEl>
                                          <p:spTgt spid="448514">
                                            <p:txEl>
                                              <p:pRg st="1" end="1"/>
                                            </p:txEl>
                                          </p:spTgt>
                                        </p:tgtEl>
                                        <p:attrNameLst>
                                          <p:attrName>style.visibility</p:attrName>
                                        </p:attrNameLst>
                                      </p:cBhvr>
                                      <p:to>
                                        <p:strVal val="visible"/>
                                      </p:to>
                                    </p:set>
                                    <p:anim calcmode="lin" valueType="num">
                                      <p:cBhvr additive="base">
                                        <p:cTn id="17" dur="500" fill="hold"/>
                                        <p:tgtEl>
                                          <p:spTgt spid="448514">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4851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5"/>
                                            </p:cond>
                                          </p:stCondLst>
                                          <p:endCondLst>
                                            <p:cond evt="onStopAudio" delay="0">
                                              <p:tgtEl>
                                                <p:sldTgt/>
                                              </p:tgtEl>
                                            </p:cond>
                                          </p:endCondLst>
                                        </p:cTn>
                                        <p:tgtEl>
                                          <p:sndTgt r:embed="rId4" name="arrow.wav"/>
                                        </p:tgtEl>
                                      </p:cMediaNode>
                                    </p:audio>
                                  </p:sub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nodeType="clickEffect">
                                  <p:stCondLst>
                                    <p:cond delay="0"/>
                                  </p:stCondLst>
                                  <p:childTnLst>
                                    <p:set>
                                      <p:cBhvr>
                                        <p:cTn id="22" dur="1" fill="hold">
                                          <p:stCondLst>
                                            <p:cond delay="0"/>
                                          </p:stCondLst>
                                        </p:cTn>
                                        <p:tgtEl>
                                          <p:spTgt spid="448514">
                                            <p:txEl>
                                              <p:pRg st="2" end="2"/>
                                            </p:txEl>
                                          </p:spTgt>
                                        </p:tgtEl>
                                        <p:attrNameLst>
                                          <p:attrName>style.visibility</p:attrName>
                                        </p:attrNameLst>
                                      </p:cBhvr>
                                      <p:to>
                                        <p:strVal val="visible"/>
                                      </p:to>
                                    </p:set>
                                    <p:anim calcmode="lin" valueType="num">
                                      <p:cBhvr additive="base">
                                        <p:cTn id="23" dur="500" fill="hold"/>
                                        <p:tgtEl>
                                          <p:spTgt spid="448514">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48514">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1"/>
                                            </p:cond>
                                          </p:stCondLst>
                                          <p:endCondLst>
                                            <p:cond evt="onStopAudio" delay="0">
                                              <p:tgtEl>
                                                <p:sldTgt/>
                                              </p:tgtEl>
                                            </p:cond>
                                          </p:endCondLst>
                                        </p:cTn>
                                        <p:tgtEl>
                                          <p:sndTgt r:embed="rId4" name="arrow.wav"/>
                                        </p:tgtEl>
                                      </p:cMediaNode>
                                    </p:audio>
                                  </p:sub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nodeType="clickEffect">
                                  <p:stCondLst>
                                    <p:cond delay="0"/>
                                  </p:stCondLst>
                                  <p:childTnLst>
                                    <p:set>
                                      <p:cBhvr>
                                        <p:cTn id="28" dur="1" fill="hold">
                                          <p:stCondLst>
                                            <p:cond delay="0"/>
                                          </p:stCondLst>
                                        </p:cTn>
                                        <p:tgtEl>
                                          <p:spTgt spid="448514">
                                            <p:txEl>
                                              <p:pRg st="3" end="3"/>
                                            </p:txEl>
                                          </p:spTgt>
                                        </p:tgtEl>
                                        <p:attrNameLst>
                                          <p:attrName>style.visibility</p:attrName>
                                        </p:attrNameLst>
                                      </p:cBhvr>
                                      <p:to>
                                        <p:strVal val="visible"/>
                                      </p:to>
                                    </p:set>
                                    <p:anim calcmode="lin" valueType="num">
                                      <p:cBhvr additive="base">
                                        <p:cTn id="29" dur="500" fill="hold"/>
                                        <p:tgtEl>
                                          <p:spTgt spid="448514">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448514">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7"/>
                                            </p:cond>
                                          </p:stCondLst>
                                          <p:endCondLst>
                                            <p:cond evt="onStopAudio" delay="0">
                                              <p:tgtEl>
                                                <p:sldTgt/>
                                              </p:tgtEl>
                                            </p:cond>
                                          </p:endCondLst>
                                        </p:cTn>
                                        <p:tgtEl>
                                          <p:sndTgt r:embed="rId4" name="arrow.wav"/>
                                        </p:tgtEl>
                                      </p:cMediaNode>
                                    </p:audio>
                                  </p:sub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4" fill="hold" nodeType="clickEffect">
                                  <p:stCondLst>
                                    <p:cond delay="0"/>
                                  </p:stCondLst>
                                  <p:childTnLst>
                                    <p:set>
                                      <p:cBhvr>
                                        <p:cTn id="34" dur="1" fill="hold">
                                          <p:stCondLst>
                                            <p:cond delay="0"/>
                                          </p:stCondLst>
                                        </p:cTn>
                                        <p:tgtEl>
                                          <p:spTgt spid="448514">
                                            <p:txEl>
                                              <p:pRg st="4" end="4"/>
                                            </p:txEl>
                                          </p:spTgt>
                                        </p:tgtEl>
                                        <p:attrNameLst>
                                          <p:attrName>style.visibility</p:attrName>
                                        </p:attrNameLst>
                                      </p:cBhvr>
                                      <p:to>
                                        <p:strVal val="visible"/>
                                      </p:to>
                                    </p:set>
                                    <p:anim calcmode="lin" valueType="num">
                                      <p:cBhvr additive="base">
                                        <p:cTn id="35" dur="500" fill="hold"/>
                                        <p:tgtEl>
                                          <p:spTgt spid="448514">
                                            <p:txEl>
                                              <p:pRg st="4" end="4"/>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448514">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3"/>
                                            </p:cond>
                                          </p:stCondLst>
                                          <p:endCondLst>
                                            <p:cond evt="onStopAudio" delay="0">
                                              <p:tgtEl>
                                                <p:sldTgt/>
                                              </p:tgtEl>
                                            </p:cond>
                                          </p:endCondLst>
                                        </p:cTn>
                                        <p:tgtEl>
                                          <p:sndTgt r:embed="rId4" name="arrow.wav"/>
                                        </p:tgtEl>
                                      </p:cMediaNode>
                                    </p:audio>
                                  </p:sub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4" fill="hold" nodeType="clickEffect">
                                  <p:stCondLst>
                                    <p:cond delay="0"/>
                                  </p:stCondLst>
                                  <p:childTnLst>
                                    <p:set>
                                      <p:cBhvr>
                                        <p:cTn id="40" dur="1" fill="hold">
                                          <p:stCondLst>
                                            <p:cond delay="0"/>
                                          </p:stCondLst>
                                        </p:cTn>
                                        <p:tgtEl>
                                          <p:spTgt spid="448514">
                                            <p:txEl>
                                              <p:pRg st="5" end="5"/>
                                            </p:txEl>
                                          </p:spTgt>
                                        </p:tgtEl>
                                        <p:attrNameLst>
                                          <p:attrName>style.visibility</p:attrName>
                                        </p:attrNameLst>
                                      </p:cBhvr>
                                      <p:to>
                                        <p:strVal val="visible"/>
                                      </p:to>
                                    </p:set>
                                    <p:anim calcmode="lin" valueType="num">
                                      <p:cBhvr additive="base">
                                        <p:cTn id="41" dur="500" fill="hold"/>
                                        <p:tgtEl>
                                          <p:spTgt spid="448514">
                                            <p:txEl>
                                              <p:pRg st="5" end="5"/>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448514">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9"/>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4659" name="Rectangle 3"/>
          <p:cNvSpPr>
            <a:spLocks noChangeArrowheads="1"/>
          </p:cNvSpPr>
          <p:nvPr/>
        </p:nvSpPr>
        <p:spPr bwMode="auto">
          <a:xfrm>
            <a:off x="685800" y="1549400"/>
            <a:ext cx="7772400" cy="5308600"/>
          </a:xfrm>
          <a:prstGeom prst="rect">
            <a:avLst/>
          </a:prstGeom>
          <a:solidFill>
            <a:srgbClr val="EAEAEA"/>
          </a:solidFill>
          <a:ln>
            <a:noFill/>
          </a:ln>
          <a:effectLst/>
          <a:extLst/>
        </p:spPr>
        <p:txBody>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spcBef>
                <a:spcPct val="20000"/>
              </a:spcBef>
              <a:defRPr/>
            </a:pPr>
            <a:r>
              <a:rPr lang="en-US" sz="2400" i="1" dirty="0" smtClean="0">
                <a:solidFill>
                  <a:srgbClr val="333399"/>
                </a:solidFill>
                <a:latin typeface="Arial"/>
              </a:rPr>
              <a:t>Discussing the conservation of total energy </a:t>
            </a:r>
          </a:p>
          <a:p>
            <a:pPr eaLnBrk="1" hangingPunct="1">
              <a:spcBef>
                <a:spcPct val="20000"/>
              </a:spcBef>
              <a:defRPr/>
            </a:pPr>
            <a:r>
              <a:rPr lang="en-US" altLang="en-US" sz="2400" dirty="0" smtClean="0">
                <a:latin typeface="+mn-lt"/>
                <a:sym typeface="Symbol" pitchFamily="18" charset="2"/>
              </a:rPr>
              <a:t>As demonstrated on the previous slide, if there is no friction or drag to remove energy from a system</a:t>
            </a:r>
            <a:endParaRPr lang="en-US" altLang="en-US" sz="2400" dirty="0" smtClean="0">
              <a:latin typeface="+mn-lt"/>
              <a:cs typeface="Courier New" pitchFamily="49" charset="0"/>
            </a:endParaRPr>
          </a:p>
          <a:p>
            <a:pPr eaLnBrk="1" hangingPunct="1">
              <a:spcBef>
                <a:spcPct val="20000"/>
              </a:spcBef>
              <a:defRPr/>
            </a:pPr>
            <a:endParaRPr lang="en-US" altLang="en-US" sz="2400" dirty="0" smtClean="0">
              <a:latin typeface="+mn-lt"/>
              <a:cs typeface="Courier New" pitchFamily="49" charset="0"/>
            </a:endParaRPr>
          </a:p>
          <a:p>
            <a:pPr eaLnBrk="1" hangingPunct="1">
              <a:spcBef>
                <a:spcPct val="20000"/>
              </a:spcBef>
              <a:defRPr/>
            </a:pPr>
            <a:endParaRPr lang="en-US" altLang="en-US" sz="2400" dirty="0" smtClean="0">
              <a:latin typeface="+mn-lt"/>
              <a:cs typeface="Courier New" pitchFamily="49" charset="0"/>
            </a:endParaRPr>
          </a:p>
          <a:p>
            <a:pPr eaLnBrk="1" hangingPunct="1">
              <a:spcBef>
                <a:spcPct val="20000"/>
              </a:spcBef>
              <a:defRPr/>
            </a:pPr>
            <a:r>
              <a:rPr lang="en-US" altLang="en-US" sz="2400" dirty="0" smtClean="0">
                <a:latin typeface="+mn-lt"/>
                <a:sym typeface="Symbol" pitchFamily="18" charset="2"/>
              </a:rPr>
              <a:t>The above formula is known as the statement of </a:t>
            </a:r>
            <a:r>
              <a:rPr lang="en-US" altLang="en-US" sz="2400" b="1" dirty="0" smtClean="0">
                <a:latin typeface="+mn-lt"/>
                <a:sym typeface="Symbol" pitchFamily="18" charset="2"/>
              </a:rPr>
              <a:t>the conservation of mechanical energy</a:t>
            </a:r>
            <a:r>
              <a:rPr lang="en-US" altLang="en-US" sz="2400" dirty="0" smtClean="0">
                <a:latin typeface="+mn-lt"/>
                <a:sym typeface="Symbol" pitchFamily="18" charset="2"/>
              </a:rPr>
              <a:t>.</a:t>
            </a:r>
          </a:p>
          <a:p>
            <a:pPr eaLnBrk="1" hangingPunct="1">
              <a:spcBef>
                <a:spcPct val="20000"/>
              </a:spcBef>
              <a:defRPr/>
            </a:pPr>
            <a:r>
              <a:rPr lang="en-US" altLang="en-US" sz="2400" dirty="0" smtClean="0">
                <a:latin typeface="+mn-lt"/>
                <a:sym typeface="Symbol" pitchFamily="18" charset="2"/>
              </a:rPr>
              <a:t>Essentially, what it means is that if the kinetic energy changes (say it increases), then the potential energy changes (it will decrease) in such a way that the total energy change is zero!</a:t>
            </a:r>
          </a:p>
          <a:p>
            <a:pPr eaLnBrk="1" hangingPunct="1">
              <a:spcBef>
                <a:spcPct val="20000"/>
              </a:spcBef>
              <a:defRPr/>
            </a:pPr>
            <a:r>
              <a:rPr lang="en-US" altLang="en-US" sz="2400" dirty="0" smtClean="0">
                <a:latin typeface="+mn-lt"/>
                <a:sym typeface="Symbol" pitchFamily="18" charset="2"/>
              </a:rPr>
              <a:t>Another way to put it is </a:t>
            </a:r>
            <a:r>
              <a:rPr lang="en-US" altLang="en-US" sz="2400" i="1" dirty="0" smtClean="0">
                <a:solidFill>
                  <a:schemeClr val="hlink"/>
                </a:solidFill>
                <a:latin typeface="+mn-lt"/>
                <a:sym typeface="Symbol" pitchFamily="18" charset="2"/>
              </a:rPr>
              <a:t>“the total energy of a system never changes.”</a:t>
            </a:r>
          </a:p>
        </p:txBody>
      </p:sp>
      <p:sp>
        <p:nvSpPr>
          <p:cNvPr id="35843" name="Rectangle 4"/>
          <p:cNvSpPr>
            <a:spLocks noGrp="1" noChangeArrowheads="1"/>
          </p:cNvSpPr>
          <p:nvPr>
            <p:ph type="ctrTitle"/>
          </p:nvPr>
        </p:nvSpPr>
        <p:spPr>
          <a:xfrm>
            <a:off x="685800" y="533400"/>
            <a:ext cx="7772400" cy="896938"/>
          </a:xfrm>
          <a:noFill/>
        </p:spPr>
        <p:txBody>
          <a:bodyPr/>
          <a:lstStyle/>
          <a:p>
            <a:pPr algn="l" eaLnBrk="1" hangingPunct="1"/>
            <a:r>
              <a:rPr lang="en-US" altLang="en-US" sz="2800" b="1" smtClean="0">
                <a:solidFill>
                  <a:srgbClr val="000000"/>
                </a:solidFill>
              </a:rPr>
              <a:t>Topic 2: Mechanics</a:t>
            </a:r>
            <a:br>
              <a:rPr lang="en-US" altLang="en-US" sz="2800" b="1" smtClean="0">
                <a:solidFill>
                  <a:srgbClr val="000000"/>
                </a:solidFill>
              </a:rPr>
            </a:br>
            <a:r>
              <a:rPr lang="en-US" altLang="en-US" sz="2800" smtClean="0">
                <a:solidFill>
                  <a:srgbClr val="000000"/>
                </a:solidFill>
              </a:rPr>
              <a:t>2.3 – Work, energy, and power</a:t>
            </a:r>
            <a:endParaRPr lang="en-US" altLang="en-US" sz="2400" smtClean="0">
              <a:solidFill>
                <a:schemeClr val="tx1"/>
              </a:solidFill>
              <a:latin typeface="Courier New" pitchFamily="49" charset="0"/>
            </a:endParaRPr>
          </a:p>
        </p:txBody>
      </p:sp>
      <p:grpSp>
        <p:nvGrpSpPr>
          <p:cNvPr id="2" name="Group 1"/>
          <p:cNvGrpSpPr>
            <a:grpSpLocks/>
          </p:cNvGrpSpPr>
          <p:nvPr/>
        </p:nvGrpSpPr>
        <p:grpSpPr bwMode="auto">
          <a:xfrm>
            <a:off x="828675" y="2819400"/>
            <a:ext cx="7464425" cy="823913"/>
            <a:chOff x="828675" y="3258822"/>
            <a:chExt cx="7464426" cy="824865"/>
          </a:xfrm>
        </p:grpSpPr>
        <p:sp>
          <p:nvSpPr>
            <p:cNvPr id="28677" name="Rectangle 8"/>
            <p:cNvSpPr>
              <a:spLocks noChangeArrowheads="1"/>
            </p:cNvSpPr>
            <p:nvPr/>
          </p:nvSpPr>
          <p:spPr bwMode="auto">
            <a:xfrm>
              <a:off x="965200" y="3289020"/>
              <a:ext cx="2368550" cy="321046"/>
            </a:xfrm>
            <a:prstGeom prst="rect">
              <a:avLst/>
            </a:prstGeom>
            <a:noFill/>
            <a:ln>
              <a:noFill/>
            </a:ln>
            <a:effectLst/>
            <a:extLst/>
          </p:spPr>
          <p:txBody>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lnSpc>
                  <a:spcPct val="90000"/>
                </a:lnSpc>
                <a:spcBef>
                  <a:spcPct val="20000"/>
                </a:spcBef>
                <a:defRPr/>
              </a:pPr>
              <a:r>
                <a:rPr lang="en-US" altLang="en-US" sz="2400" smtClean="0">
                  <a:latin typeface="+mn-lt"/>
                  <a:cs typeface="Courier New" pitchFamily="49" charset="0"/>
                  <a:sym typeface="Symbol" pitchFamily="18" charset="2"/>
                </a:rPr>
                <a:t>∆</a:t>
              </a:r>
              <a:r>
                <a:rPr lang="en-US" altLang="en-US" sz="2400" i="1" smtClean="0">
                  <a:latin typeface="+mn-lt"/>
                  <a:cs typeface="Courier New" pitchFamily="49" charset="0"/>
                </a:rPr>
                <a:t>E</a:t>
              </a:r>
              <a:r>
                <a:rPr lang="en-US" altLang="en-US" sz="2400" baseline="-25000" smtClean="0">
                  <a:latin typeface="+mn-lt"/>
                  <a:cs typeface="Courier New" pitchFamily="49" charset="0"/>
                </a:rPr>
                <a:t>K</a:t>
              </a:r>
              <a:r>
                <a:rPr lang="en-US" altLang="en-US" sz="2400" smtClean="0">
                  <a:latin typeface="+mn-lt"/>
                  <a:cs typeface="Courier New" pitchFamily="49" charset="0"/>
                </a:rPr>
                <a:t> + ∆</a:t>
              </a:r>
              <a:r>
                <a:rPr lang="en-US" altLang="en-US" sz="2400" i="1" smtClean="0">
                  <a:latin typeface="+mn-lt"/>
                </a:rPr>
                <a:t>E</a:t>
              </a:r>
              <a:r>
                <a:rPr lang="en-US" altLang="en-US" sz="2400" baseline="-25000" smtClean="0">
                  <a:latin typeface="+mn-lt"/>
                </a:rPr>
                <a:t>P</a:t>
              </a:r>
              <a:r>
                <a:rPr lang="en-US" altLang="en-US" sz="2400" smtClean="0">
                  <a:latin typeface="+mn-lt"/>
                  <a:cs typeface="Courier New" pitchFamily="49" charset="0"/>
                </a:rPr>
                <a:t> = 0</a:t>
              </a:r>
            </a:p>
          </p:txBody>
        </p:sp>
        <p:sp>
          <p:nvSpPr>
            <p:cNvPr id="28678" name="Text Box 9"/>
            <p:cNvSpPr txBox="1">
              <a:spLocks noChangeArrowheads="1"/>
            </p:cNvSpPr>
            <p:nvPr/>
          </p:nvSpPr>
          <p:spPr bwMode="auto">
            <a:xfrm>
              <a:off x="4678364" y="3279484"/>
              <a:ext cx="3614737" cy="462496"/>
            </a:xfrm>
            <a:prstGeom prst="rect">
              <a:avLst/>
            </a:prstGeom>
            <a:solidFill>
              <a:srgbClr val="FF0000"/>
            </a:solidFill>
            <a:ln>
              <a:noFill/>
            </a:ln>
            <a:effectLs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algn="ctr" eaLnBrk="1" hangingPunct="1">
                <a:spcBef>
                  <a:spcPct val="50000"/>
                </a:spcBef>
                <a:defRPr/>
              </a:pPr>
              <a:r>
                <a:rPr lang="en-US" altLang="en-US" sz="2400" dirty="0" smtClean="0">
                  <a:solidFill>
                    <a:schemeClr val="bg1"/>
                  </a:solidFill>
                  <a:latin typeface="+mn-lt"/>
                </a:rPr>
                <a:t>conservation of energy</a:t>
              </a:r>
            </a:p>
          </p:txBody>
        </p:sp>
        <p:sp>
          <p:nvSpPr>
            <p:cNvPr id="28679" name="Rectangle 10"/>
            <p:cNvSpPr>
              <a:spLocks noChangeArrowheads="1"/>
            </p:cNvSpPr>
            <p:nvPr/>
          </p:nvSpPr>
          <p:spPr bwMode="auto">
            <a:xfrm>
              <a:off x="828675" y="3258822"/>
              <a:ext cx="7462839" cy="824865"/>
            </a:xfrm>
            <a:prstGeom prst="rect">
              <a:avLst/>
            </a:prstGeom>
            <a:noFill/>
            <a:ln w="12700">
              <a:solidFill>
                <a:schemeClr val="tx1"/>
              </a:solidFill>
              <a:miter lim="800000"/>
              <a:headEnd/>
              <a:tailEnd/>
            </a:ln>
            <a:effectLs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defRPr/>
              </a:pPr>
              <a:endParaRPr lang="en-US" altLang="en-US" sz="2400" smtClean="0">
                <a:latin typeface="+mn-lt"/>
              </a:endParaRPr>
            </a:p>
          </p:txBody>
        </p:sp>
        <p:sp>
          <p:nvSpPr>
            <p:cNvPr id="28680" name="Rectangle 11"/>
            <p:cNvSpPr>
              <a:spLocks noChangeArrowheads="1"/>
            </p:cNvSpPr>
            <p:nvPr/>
          </p:nvSpPr>
          <p:spPr bwMode="auto">
            <a:xfrm>
              <a:off x="2254250" y="3732444"/>
              <a:ext cx="6002339" cy="321046"/>
            </a:xfrm>
            <a:prstGeom prst="rect">
              <a:avLst/>
            </a:prstGeom>
            <a:noFill/>
            <a:ln>
              <a:noFill/>
            </a:ln>
            <a:effectLst/>
            <a:extLst/>
          </p:spPr>
          <p:txBody>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algn="r" eaLnBrk="1" hangingPunct="1">
                <a:lnSpc>
                  <a:spcPct val="90000"/>
                </a:lnSpc>
                <a:spcBef>
                  <a:spcPct val="20000"/>
                </a:spcBef>
                <a:defRPr/>
              </a:pPr>
              <a:r>
                <a:rPr lang="en-US" altLang="en-US" sz="2400" i="1" dirty="0" smtClean="0">
                  <a:latin typeface="+mn-lt"/>
                  <a:cs typeface="Courier New" pitchFamily="49" charset="0"/>
                  <a:sym typeface="Symbol" pitchFamily="18" charset="2"/>
                </a:rPr>
                <a:t>In the absence of friction and drag</a:t>
              </a:r>
              <a:endParaRPr lang="en-US" altLang="en-US" sz="2400" i="1" dirty="0" smtClean="0">
                <a:latin typeface="+mn-lt"/>
                <a:cs typeface="Courier New" pitchFamily="49" charset="0"/>
              </a:endParaRPr>
            </a:p>
          </p:txBody>
        </p:sp>
      </p:gr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54659">
                                            <p:txEl>
                                              <p:pRg st="0" end="0"/>
                                            </p:txEl>
                                          </p:spTgt>
                                        </p:tgtEl>
                                        <p:attrNameLst>
                                          <p:attrName>style.visibility</p:attrName>
                                        </p:attrNameLst>
                                      </p:cBhvr>
                                      <p:to>
                                        <p:strVal val="visible"/>
                                      </p:to>
                                    </p:set>
                                    <p:anim calcmode="lin" valueType="num">
                                      <p:cBhvr additive="base">
                                        <p:cTn id="7" dur="500" fill="hold"/>
                                        <p:tgtEl>
                                          <p:spTgt spid="45465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54659">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454659">
                                            <p:txEl>
                                              <p:pRg st="1" end="1"/>
                                            </p:txEl>
                                          </p:spTgt>
                                        </p:tgtEl>
                                        <p:attrNameLst>
                                          <p:attrName>style.visibility</p:attrName>
                                        </p:attrNameLst>
                                      </p:cBhvr>
                                      <p:to>
                                        <p:strVal val="visible"/>
                                      </p:to>
                                    </p:set>
                                    <p:anim calcmode="lin" valueType="num">
                                      <p:cBhvr additive="base">
                                        <p:cTn id="13" dur="500" fill="hold"/>
                                        <p:tgtEl>
                                          <p:spTgt spid="45465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54659">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53" presetClass="entr" presetSubtype="16"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ppt_w</p:attrName>
                                        </p:attrNameLst>
                                      </p:cBhvr>
                                      <p:tavLst>
                                        <p:tav tm="0">
                                          <p:val>
                                            <p:fltVal val="0"/>
                                          </p:val>
                                        </p:tav>
                                        <p:tav tm="100000">
                                          <p:val>
                                            <p:strVal val="#ppt_w"/>
                                          </p:val>
                                        </p:tav>
                                      </p:tavLst>
                                    </p:anim>
                                    <p:anim calcmode="lin" valueType="num">
                                      <p:cBhvr>
                                        <p:cTn id="20" dur="500" fill="hold"/>
                                        <p:tgtEl>
                                          <p:spTgt spid="2"/>
                                        </p:tgtEl>
                                        <p:attrNameLst>
                                          <p:attrName>ppt_h</p:attrName>
                                        </p:attrNameLst>
                                      </p:cBhvr>
                                      <p:tavLst>
                                        <p:tav tm="0">
                                          <p:val>
                                            <p:fltVal val="0"/>
                                          </p:val>
                                        </p:tav>
                                        <p:tav tm="100000">
                                          <p:val>
                                            <p:strVal val="#ppt_h"/>
                                          </p:val>
                                        </p:tav>
                                      </p:tavLst>
                                    </p:anim>
                                    <p:animEffect transition="in" filter="fade">
                                      <p:cBhvr>
                                        <p:cTn id="21" dur="500"/>
                                        <p:tgtEl>
                                          <p:spTgt spid="2"/>
                                        </p:tgtEl>
                                      </p:cBhvr>
                                    </p:animEffect>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2" fill="hold" nodeType="clickPar">
                      <p:stCondLst>
                        <p:cond delay="indefinite"/>
                      </p:stCondLst>
                      <p:childTnLst>
                        <p:par>
                          <p:cTn id="23" fill="hold" nodeType="withGroup">
                            <p:stCondLst>
                              <p:cond delay="0"/>
                            </p:stCondLst>
                            <p:childTnLst>
                              <p:par>
                                <p:cTn id="24" presetID="2" presetClass="entr" presetSubtype="4" fill="hold" nodeType="clickEffect">
                                  <p:stCondLst>
                                    <p:cond delay="0"/>
                                  </p:stCondLst>
                                  <p:childTnLst>
                                    <p:set>
                                      <p:cBhvr>
                                        <p:cTn id="25" dur="1" fill="hold">
                                          <p:stCondLst>
                                            <p:cond delay="0"/>
                                          </p:stCondLst>
                                        </p:cTn>
                                        <p:tgtEl>
                                          <p:spTgt spid="454659">
                                            <p:txEl>
                                              <p:pRg st="4" end="4"/>
                                            </p:txEl>
                                          </p:spTgt>
                                        </p:tgtEl>
                                        <p:attrNameLst>
                                          <p:attrName>style.visibility</p:attrName>
                                        </p:attrNameLst>
                                      </p:cBhvr>
                                      <p:to>
                                        <p:strVal val="visible"/>
                                      </p:to>
                                    </p:set>
                                    <p:anim calcmode="lin" valueType="num">
                                      <p:cBhvr additive="base">
                                        <p:cTn id="26" dur="500" fill="hold"/>
                                        <p:tgtEl>
                                          <p:spTgt spid="454659">
                                            <p:txEl>
                                              <p:pRg st="4" end="4"/>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454659">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4"/>
                                            </p:cond>
                                          </p:stCondLst>
                                          <p:endCondLst>
                                            <p:cond evt="onStopAudio" delay="0">
                                              <p:tgtEl>
                                                <p:sldTgt/>
                                              </p:tgtEl>
                                            </p:cond>
                                          </p:endCondLst>
                                        </p:cTn>
                                        <p:tgtEl>
                                          <p:sndTgt r:embed="rId4" name="arrow.wav"/>
                                        </p:tgtEl>
                                      </p:cMediaNode>
                                    </p:audio>
                                  </p:subTnLst>
                                </p:cTn>
                              </p:par>
                            </p:childTnLst>
                          </p:cTn>
                        </p:par>
                      </p:childTnLst>
                    </p:cTn>
                  </p:par>
                  <p:par>
                    <p:cTn id="28" fill="hold" nodeType="clickPar">
                      <p:stCondLst>
                        <p:cond delay="indefinite"/>
                      </p:stCondLst>
                      <p:childTnLst>
                        <p:par>
                          <p:cTn id="29" fill="hold" nodeType="withGroup">
                            <p:stCondLst>
                              <p:cond delay="0"/>
                            </p:stCondLst>
                            <p:childTnLst>
                              <p:par>
                                <p:cTn id="30" presetID="2" presetClass="entr" presetSubtype="4" fill="hold" nodeType="clickEffect">
                                  <p:stCondLst>
                                    <p:cond delay="0"/>
                                  </p:stCondLst>
                                  <p:childTnLst>
                                    <p:set>
                                      <p:cBhvr>
                                        <p:cTn id="31" dur="1" fill="hold">
                                          <p:stCondLst>
                                            <p:cond delay="0"/>
                                          </p:stCondLst>
                                        </p:cTn>
                                        <p:tgtEl>
                                          <p:spTgt spid="454659">
                                            <p:txEl>
                                              <p:pRg st="5" end="5"/>
                                            </p:txEl>
                                          </p:spTgt>
                                        </p:tgtEl>
                                        <p:attrNameLst>
                                          <p:attrName>style.visibility</p:attrName>
                                        </p:attrNameLst>
                                      </p:cBhvr>
                                      <p:to>
                                        <p:strVal val="visible"/>
                                      </p:to>
                                    </p:set>
                                    <p:anim calcmode="lin" valueType="num">
                                      <p:cBhvr additive="base">
                                        <p:cTn id="32" dur="500" fill="hold"/>
                                        <p:tgtEl>
                                          <p:spTgt spid="454659">
                                            <p:txEl>
                                              <p:pRg st="5" end="5"/>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454659">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0"/>
                                            </p:cond>
                                          </p:stCondLst>
                                          <p:endCondLst>
                                            <p:cond evt="onStopAudio" delay="0">
                                              <p:tgtEl>
                                                <p:sldTgt/>
                                              </p:tgtEl>
                                            </p:cond>
                                          </p:endCondLst>
                                        </p:cTn>
                                        <p:tgtEl>
                                          <p:sndTgt r:embed="rId4" name="arrow.wav"/>
                                        </p:tgtEl>
                                      </p:cMediaNode>
                                    </p:audio>
                                  </p:subTnLst>
                                </p:cTn>
                              </p:par>
                            </p:childTnLst>
                          </p:cTn>
                        </p:par>
                      </p:childTnLst>
                    </p:cTn>
                  </p:par>
                  <p:par>
                    <p:cTn id="34" fill="hold" nodeType="clickPar">
                      <p:stCondLst>
                        <p:cond delay="indefinite"/>
                      </p:stCondLst>
                      <p:childTnLst>
                        <p:par>
                          <p:cTn id="35" fill="hold" nodeType="withGroup">
                            <p:stCondLst>
                              <p:cond delay="0"/>
                            </p:stCondLst>
                            <p:childTnLst>
                              <p:par>
                                <p:cTn id="36" presetID="2" presetClass="entr" presetSubtype="4" fill="hold" nodeType="clickEffect">
                                  <p:stCondLst>
                                    <p:cond delay="0"/>
                                  </p:stCondLst>
                                  <p:childTnLst>
                                    <p:set>
                                      <p:cBhvr>
                                        <p:cTn id="37" dur="1" fill="hold">
                                          <p:stCondLst>
                                            <p:cond delay="0"/>
                                          </p:stCondLst>
                                        </p:cTn>
                                        <p:tgtEl>
                                          <p:spTgt spid="454659">
                                            <p:txEl>
                                              <p:pRg st="6" end="6"/>
                                            </p:txEl>
                                          </p:spTgt>
                                        </p:tgtEl>
                                        <p:attrNameLst>
                                          <p:attrName>style.visibility</p:attrName>
                                        </p:attrNameLst>
                                      </p:cBhvr>
                                      <p:to>
                                        <p:strVal val="visible"/>
                                      </p:to>
                                    </p:set>
                                    <p:anim calcmode="lin" valueType="num">
                                      <p:cBhvr additive="base">
                                        <p:cTn id="38" dur="500" fill="hold"/>
                                        <p:tgtEl>
                                          <p:spTgt spid="454659">
                                            <p:txEl>
                                              <p:pRg st="6" end="6"/>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454659">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6"/>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ChangeArrowheads="1"/>
          </p:cNvSpPr>
          <p:nvPr/>
        </p:nvSpPr>
        <p:spPr bwMode="auto">
          <a:xfrm>
            <a:off x="685800" y="1549400"/>
            <a:ext cx="7772400" cy="1335088"/>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n-US" altLang="en-US" sz="2400" i="1">
                <a:solidFill>
                  <a:srgbClr val="333399"/>
                </a:solidFill>
              </a:rPr>
              <a:t>Discussing the conservation of total energy </a:t>
            </a:r>
          </a:p>
          <a:p>
            <a:pPr eaLnBrk="1" hangingPunct="1">
              <a:buFontTx/>
              <a:buNone/>
            </a:pPr>
            <a:r>
              <a:rPr lang="en-US" altLang="en-US" sz="2000">
                <a:latin typeface="Courier New" pitchFamily="49" charset="0"/>
              </a:rPr>
              <a:t>	</a:t>
            </a:r>
          </a:p>
        </p:txBody>
      </p:sp>
      <p:sp>
        <p:nvSpPr>
          <p:cNvPr id="36867" name="Rectangle 3"/>
          <p:cNvSpPr>
            <a:spLocks noGrp="1" noChangeArrowheads="1"/>
          </p:cNvSpPr>
          <p:nvPr>
            <p:ph type="ctrTitle"/>
          </p:nvPr>
        </p:nvSpPr>
        <p:spPr>
          <a:xfrm>
            <a:off x="685800" y="533400"/>
            <a:ext cx="7772400" cy="896938"/>
          </a:xfrm>
          <a:noFill/>
        </p:spPr>
        <p:txBody>
          <a:bodyPr/>
          <a:lstStyle/>
          <a:p>
            <a:pPr algn="l" eaLnBrk="1" hangingPunct="1"/>
            <a:r>
              <a:rPr lang="en-US" altLang="en-US" sz="2800" b="1" smtClean="0">
                <a:solidFill>
                  <a:srgbClr val="000000"/>
                </a:solidFill>
              </a:rPr>
              <a:t>Topic 2: Mechanics</a:t>
            </a:r>
            <a:br>
              <a:rPr lang="en-US" altLang="en-US" sz="2800" b="1" smtClean="0">
                <a:solidFill>
                  <a:srgbClr val="000000"/>
                </a:solidFill>
              </a:rPr>
            </a:br>
            <a:r>
              <a:rPr lang="en-US" altLang="en-US" sz="2800" smtClean="0">
                <a:solidFill>
                  <a:srgbClr val="000000"/>
                </a:solidFill>
              </a:rPr>
              <a:t>2.3 – Work, energy, and power</a:t>
            </a:r>
            <a:endParaRPr lang="en-US" altLang="en-US" sz="2400" smtClean="0">
              <a:solidFill>
                <a:schemeClr val="tx1"/>
              </a:solidFill>
              <a:latin typeface="Courier New" pitchFamily="49" charset="0"/>
            </a:endParaRPr>
          </a:p>
        </p:txBody>
      </p:sp>
      <p:sp>
        <p:nvSpPr>
          <p:cNvPr id="456708" name="Rectangle 4"/>
          <p:cNvSpPr>
            <a:spLocks noChangeArrowheads="1"/>
          </p:cNvSpPr>
          <p:nvPr/>
        </p:nvSpPr>
        <p:spPr bwMode="auto">
          <a:xfrm>
            <a:off x="658813" y="2884488"/>
            <a:ext cx="7781925" cy="3973512"/>
          </a:xfrm>
          <a:prstGeom prst="rect">
            <a:avLst/>
          </a:prstGeom>
          <a:solidFill>
            <a:srgbClr val="FFFFCC"/>
          </a:solidFill>
          <a:ln>
            <a:noFill/>
          </a:ln>
          <a:effectLst/>
          <a:extLst/>
        </p:spPr>
        <p:txBody>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spcBef>
                <a:spcPct val="20000"/>
              </a:spcBef>
              <a:defRPr/>
            </a:pPr>
            <a:r>
              <a:rPr lang="en-US" altLang="en-US" sz="2400" dirty="0" smtClean="0">
                <a:latin typeface="+mn-lt"/>
                <a:sym typeface="Symbol" pitchFamily="18" charset="2"/>
              </a:rPr>
              <a:t>EXAMPLE: Find the speed of the 2-kg ball when it reaches the bottom of the 20-m tall frictionless track.</a:t>
            </a:r>
          </a:p>
          <a:p>
            <a:pPr eaLnBrk="1" hangingPunct="1">
              <a:spcBef>
                <a:spcPct val="20000"/>
              </a:spcBef>
              <a:defRPr/>
            </a:pPr>
            <a:endParaRPr lang="en-US" altLang="en-US" sz="2400" dirty="0" smtClean="0">
              <a:latin typeface="+mn-lt"/>
              <a:sym typeface="Symbol" pitchFamily="18" charset="2"/>
            </a:endParaRPr>
          </a:p>
          <a:p>
            <a:pPr eaLnBrk="1" hangingPunct="1">
              <a:spcBef>
                <a:spcPct val="20000"/>
              </a:spcBef>
              <a:defRPr/>
            </a:pPr>
            <a:endParaRPr lang="en-US" altLang="en-US" sz="2400" dirty="0" smtClean="0">
              <a:latin typeface="+mn-lt"/>
              <a:sym typeface="Symbol" pitchFamily="18" charset="2"/>
            </a:endParaRPr>
          </a:p>
          <a:p>
            <a:pPr eaLnBrk="1" hangingPunct="1">
              <a:spcBef>
                <a:spcPts val="2400"/>
              </a:spcBef>
              <a:defRPr/>
            </a:pPr>
            <a:r>
              <a:rPr lang="en-US" altLang="en-US" sz="2400" dirty="0" smtClean="0">
                <a:latin typeface="+mn-lt"/>
              </a:rPr>
              <a:t>SOLUTION: </a:t>
            </a:r>
            <a:r>
              <a:rPr lang="en-US" altLang="en-US" sz="2400" dirty="0" smtClean="0">
                <a:latin typeface="+mn-lt"/>
                <a:sym typeface="Symbol" pitchFamily="18" charset="2"/>
              </a:rPr>
              <a:t>Use energy conservation to find </a:t>
            </a:r>
            <a:r>
              <a:rPr lang="en-US" altLang="en-US" sz="2400" i="1" dirty="0" err="1" smtClean="0">
                <a:latin typeface="+mn-lt"/>
                <a:sym typeface="Symbol" pitchFamily="18" charset="2"/>
              </a:rPr>
              <a:t>E</a:t>
            </a:r>
            <a:r>
              <a:rPr lang="en-US" altLang="en-US" sz="2400" baseline="-25000" dirty="0" err="1" smtClean="0">
                <a:latin typeface="+mn-lt"/>
                <a:sym typeface="Symbol" pitchFamily="18" charset="2"/>
              </a:rPr>
              <a:t>K,f</a:t>
            </a:r>
            <a:r>
              <a:rPr lang="en-US" altLang="en-US" sz="2400" dirty="0" smtClean="0">
                <a:latin typeface="+mn-lt"/>
                <a:sym typeface="Symbol" pitchFamily="18" charset="2"/>
              </a:rPr>
              <a:t> and </a:t>
            </a:r>
            <a:r>
              <a:rPr lang="en-US" altLang="en-US" sz="2400" i="1" dirty="0" smtClean="0">
                <a:latin typeface="+mn-lt"/>
                <a:sym typeface="Symbol" pitchFamily="18" charset="2"/>
              </a:rPr>
              <a:t>v</a:t>
            </a:r>
            <a:r>
              <a:rPr lang="en-US" altLang="en-US" sz="2400" dirty="0" smtClean="0">
                <a:latin typeface="+mn-lt"/>
                <a:sym typeface="Symbol" pitchFamily="18" charset="2"/>
              </a:rPr>
              <a:t>.</a:t>
            </a:r>
          </a:p>
          <a:p>
            <a:pPr eaLnBrk="1" hangingPunct="1">
              <a:spcBef>
                <a:spcPts val="400"/>
              </a:spcBef>
              <a:buFont typeface="Symbol" pitchFamily="18" charset="2"/>
              <a:buNone/>
              <a:defRPr/>
            </a:pPr>
            <a:r>
              <a:rPr lang="en-US" altLang="en-US" sz="2400" dirty="0" smtClean="0">
                <a:latin typeface="+mn-lt"/>
                <a:cs typeface="Courier New" pitchFamily="49" charset="0"/>
                <a:sym typeface="Symbol" pitchFamily="18" charset="2"/>
              </a:rPr>
              <a:t>                                      ∆</a:t>
            </a:r>
            <a:r>
              <a:rPr lang="en-US" altLang="en-US" sz="2400" i="1" dirty="0" smtClean="0">
                <a:latin typeface="+mn-lt"/>
                <a:cs typeface="Courier New" pitchFamily="49" charset="0"/>
              </a:rPr>
              <a:t>E</a:t>
            </a:r>
            <a:r>
              <a:rPr lang="en-US" altLang="en-US" sz="2400" baseline="-25000" dirty="0" smtClean="0">
                <a:latin typeface="+mn-lt"/>
                <a:cs typeface="Courier New" pitchFamily="49" charset="0"/>
              </a:rPr>
              <a:t>K</a:t>
            </a:r>
            <a:r>
              <a:rPr lang="en-US" altLang="en-US" sz="2400" dirty="0" smtClean="0">
                <a:latin typeface="+mn-lt"/>
                <a:cs typeface="Courier New" pitchFamily="49" charset="0"/>
              </a:rPr>
              <a:t> + ∆</a:t>
            </a:r>
            <a:r>
              <a:rPr lang="en-US" altLang="en-US" sz="2400" i="1" dirty="0" smtClean="0">
                <a:latin typeface="+mn-lt"/>
              </a:rPr>
              <a:t>E</a:t>
            </a:r>
            <a:r>
              <a:rPr lang="en-US" altLang="en-US" sz="2400" baseline="-25000" dirty="0" smtClean="0">
                <a:latin typeface="+mn-lt"/>
              </a:rPr>
              <a:t>P</a:t>
            </a:r>
            <a:r>
              <a:rPr lang="en-US" altLang="en-US" sz="2400" dirty="0" smtClean="0">
                <a:latin typeface="+mn-lt"/>
                <a:cs typeface="Courier New" pitchFamily="49" charset="0"/>
              </a:rPr>
              <a:t> = 0</a:t>
            </a:r>
            <a:endParaRPr lang="en-US" altLang="en-US" sz="2400" dirty="0" smtClean="0">
              <a:latin typeface="+mn-lt"/>
              <a:sym typeface="Symbol" pitchFamily="18" charset="2"/>
            </a:endParaRPr>
          </a:p>
          <a:p>
            <a:pPr eaLnBrk="1" hangingPunct="1">
              <a:spcBef>
                <a:spcPts val="400"/>
              </a:spcBef>
              <a:buFont typeface="Symbol" pitchFamily="18" charset="2"/>
              <a:buNone/>
              <a:defRPr/>
            </a:pPr>
            <a:r>
              <a:rPr lang="en-US" altLang="en-US" sz="2400" dirty="0" smtClean="0">
                <a:latin typeface="+mn-lt"/>
                <a:cs typeface="Courier New" pitchFamily="49" charset="0"/>
              </a:rPr>
              <a:t>           (1/2)</a:t>
            </a:r>
            <a:r>
              <a:rPr lang="en-US" altLang="en-US" sz="2400" i="1" dirty="0" smtClean="0">
                <a:latin typeface="+mn-lt"/>
                <a:cs typeface="Courier New" pitchFamily="49" charset="0"/>
              </a:rPr>
              <a:t>mv</a:t>
            </a:r>
            <a:r>
              <a:rPr lang="en-US" altLang="en-US" sz="2400" baseline="30000" dirty="0" smtClean="0">
                <a:latin typeface="+mn-lt"/>
                <a:cs typeface="Courier New" pitchFamily="49" charset="0"/>
              </a:rPr>
              <a:t>2</a:t>
            </a:r>
            <a:r>
              <a:rPr lang="en-US" altLang="en-US" sz="2400" dirty="0" smtClean="0">
                <a:latin typeface="+mn-lt"/>
                <a:cs typeface="Courier New" pitchFamily="49" charset="0"/>
              </a:rPr>
              <a:t> - (1/2)</a:t>
            </a:r>
            <a:r>
              <a:rPr lang="en-US" altLang="en-US" sz="2400" i="1" dirty="0" smtClean="0">
                <a:latin typeface="+mn-lt"/>
                <a:cs typeface="Courier New" pitchFamily="49" charset="0"/>
              </a:rPr>
              <a:t>mu</a:t>
            </a:r>
            <a:r>
              <a:rPr lang="en-US" altLang="en-US" sz="2400" baseline="30000" dirty="0" smtClean="0">
                <a:latin typeface="+mn-lt"/>
                <a:cs typeface="Courier New" pitchFamily="49" charset="0"/>
              </a:rPr>
              <a:t>2</a:t>
            </a:r>
            <a:r>
              <a:rPr lang="en-US" altLang="en-US" sz="2400" dirty="0" smtClean="0">
                <a:latin typeface="+mn-lt"/>
                <a:cs typeface="Courier New" pitchFamily="49" charset="0"/>
              </a:rPr>
              <a:t> + </a:t>
            </a:r>
            <a:r>
              <a:rPr lang="en-US" altLang="en-US" sz="2400" i="1" dirty="0" err="1" smtClean="0">
                <a:latin typeface="+mn-lt"/>
                <a:cs typeface="Courier New" pitchFamily="49" charset="0"/>
              </a:rPr>
              <a:t>mg</a:t>
            </a:r>
            <a:r>
              <a:rPr lang="en-US" altLang="en-US" sz="2400" dirty="0" err="1" smtClean="0">
                <a:latin typeface="+mn-lt"/>
                <a:cs typeface="Courier New" pitchFamily="49" charset="0"/>
              </a:rPr>
              <a:t>∆</a:t>
            </a:r>
            <a:r>
              <a:rPr lang="en-US" altLang="en-US" sz="2400" i="1" dirty="0" err="1" smtClean="0">
                <a:latin typeface="+mn-lt"/>
                <a:cs typeface="Courier New" pitchFamily="49" charset="0"/>
              </a:rPr>
              <a:t>h</a:t>
            </a:r>
            <a:r>
              <a:rPr lang="en-US" altLang="en-US" sz="2400" dirty="0" smtClean="0">
                <a:latin typeface="+mn-lt"/>
                <a:cs typeface="Courier New" pitchFamily="49" charset="0"/>
              </a:rPr>
              <a:t> = 0</a:t>
            </a:r>
          </a:p>
          <a:p>
            <a:pPr eaLnBrk="1" hangingPunct="1">
              <a:spcBef>
                <a:spcPts val="400"/>
              </a:spcBef>
              <a:buFont typeface="Symbol" pitchFamily="18" charset="2"/>
              <a:buNone/>
              <a:defRPr/>
            </a:pPr>
            <a:r>
              <a:rPr lang="en-US" altLang="en-US" sz="2400" dirty="0" smtClean="0">
                <a:latin typeface="+mn-lt"/>
                <a:cs typeface="Courier New" pitchFamily="49" charset="0"/>
              </a:rPr>
              <a:t> (1/2)(2)</a:t>
            </a:r>
            <a:r>
              <a:rPr lang="en-US" altLang="en-US" sz="2400" i="1" dirty="0" smtClean="0">
                <a:latin typeface="+mn-lt"/>
                <a:cs typeface="Courier New" pitchFamily="49" charset="0"/>
              </a:rPr>
              <a:t>v</a:t>
            </a:r>
            <a:r>
              <a:rPr lang="en-US" altLang="en-US" sz="2400" baseline="30000" dirty="0" smtClean="0">
                <a:latin typeface="+mn-lt"/>
                <a:cs typeface="Courier New" pitchFamily="49" charset="0"/>
              </a:rPr>
              <a:t>2</a:t>
            </a:r>
            <a:r>
              <a:rPr lang="en-US" altLang="en-US" sz="2400" dirty="0" smtClean="0">
                <a:latin typeface="+mn-lt"/>
                <a:cs typeface="Courier New" pitchFamily="49" charset="0"/>
              </a:rPr>
              <a:t> - (1/2)(2)0</a:t>
            </a:r>
            <a:r>
              <a:rPr lang="en-US" altLang="en-US" sz="2400" baseline="30000" dirty="0" smtClean="0">
                <a:latin typeface="+mn-lt"/>
                <a:cs typeface="Courier New" pitchFamily="49" charset="0"/>
              </a:rPr>
              <a:t>2</a:t>
            </a:r>
            <a:r>
              <a:rPr lang="en-US" altLang="en-US" sz="2400" dirty="0" smtClean="0">
                <a:latin typeface="+mn-lt"/>
                <a:cs typeface="Courier New" pitchFamily="49" charset="0"/>
              </a:rPr>
              <a:t> + 2(10)(-20) = 0</a:t>
            </a:r>
          </a:p>
          <a:p>
            <a:pPr eaLnBrk="1" hangingPunct="1">
              <a:spcBef>
                <a:spcPts val="400"/>
              </a:spcBef>
              <a:buFont typeface="Symbol" pitchFamily="18" charset="2"/>
              <a:buNone/>
              <a:defRPr/>
            </a:pPr>
            <a:r>
              <a:rPr lang="en-US" altLang="en-US" sz="2400" i="1" dirty="0" smtClean="0">
                <a:latin typeface="+mn-lt"/>
                <a:cs typeface="Courier New" pitchFamily="49" charset="0"/>
              </a:rPr>
              <a:t>                            v</a:t>
            </a:r>
            <a:r>
              <a:rPr lang="en-US" altLang="en-US" sz="2400" baseline="30000" dirty="0" smtClean="0">
                <a:latin typeface="+mn-lt"/>
                <a:cs typeface="Courier New" pitchFamily="49" charset="0"/>
              </a:rPr>
              <a:t>2</a:t>
            </a:r>
            <a:r>
              <a:rPr lang="en-US" altLang="en-US" sz="2400" dirty="0" smtClean="0">
                <a:latin typeface="+mn-lt"/>
                <a:cs typeface="Courier New" pitchFamily="49" charset="0"/>
              </a:rPr>
              <a:t> = 400  </a:t>
            </a:r>
            <a:r>
              <a:rPr lang="en-US" altLang="en-US" sz="2400" dirty="0" smtClean="0">
                <a:latin typeface="+mn-lt"/>
                <a:cs typeface="Courier New" pitchFamily="49" charset="0"/>
                <a:sym typeface="Symbol"/>
              </a:rPr>
              <a:t>  </a:t>
            </a:r>
            <a:r>
              <a:rPr lang="en-US" altLang="en-US" sz="2400" i="1" dirty="0" smtClean="0">
                <a:latin typeface="+mn-lt"/>
                <a:cs typeface="Courier New" pitchFamily="49" charset="0"/>
              </a:rPr>
              <a:t>v</a:t>
            </a:r>
            <a:r>
              <a:rPr lang="en-US" altLang="en-US" sz="2400" baseline="30000" dirty="0" smtClean="0">
                <a:latin typeface="+mn-lt"/>
                <a:cs typeface="Courier New" pitchFamily="49" charset="0"/>
              </a:rPr>
              <a:t> </a:t>
            </a:r>
            <a:r>
              <a:rPr lang="en-US" altLang="en-US" sz="2400" dirty="0" smtClean="0">
                <a:latin typeface="+mn-lt"/>
                <a:cs typeface="Courier New" pitchFamily="49" charset="0"/>
              </a:rPr>
              <a:t> = 20 m</a:t>
            </a:r>
            <a:r>
              <a:rPr lang="en-US" altLang="en-US" sz="2400" baseline="-25000" dirty="0" smtClean="0">
                <a:latin typeface="+mn-lt"/>
                <a:cs typeface="Courier New" pitchFamily="49" charset="0"/>
              </a:rPr>
              <a:t> </a:t>
            </a:r>
            <a:r>
              <a:rPr lang="en-US" altLang="en-US" sz="2400" dirty="0" smtClean="0">
                <a:latin typeface="+mn-lt"/>
                <a:cs typeface="Courier New" pitchFamily="49" charset="0"/>
              </a:rPr>
              <a:t>s</a:t>
            </a:r>
            <a:r>
              <a:rPr lang="en-US" altLang="en-US" sz="2400" baseline="30000" dirty="0" smtClean="0">
                <a:latin typeface="+mn-lt"/>
                <a:cs typeface="Courier New" pitchFamily="49" charset="0"/>
              </a:rPr>
              <a:t>-1</a:t>
            </a:r>
            <a:r>
              <a:rPr lang="en-US" altLang="en-US" sz="2400" dirty="0" smtClean="0">
                <a:latin typeface="+mn-lt"/>
                <a:cs typeface="Courier New" pitchFamily="49" charset="0"/>
              </a:rPr>
              <a:t>.</a:t>
            </a:r>
          </a:p>
        </p:txBody>
      </p:sp>
      <p:sp>
        <p:nvSpPr>
          <p:cNvPr id="456709" name="Freeform 5"/>
          <p:cNvSpPr>
            <a:spLocks/>
          </p:cNvSpPr>
          <p:nvPr/>
        </p:nvSpPr>
        <p:spPr bwMode="auto">
          <a:xfrm>
            <a:off x="974725" y="3762375"/>
            <a:ext cx="7064375" cy="1022350"/>
          </a:xfrm>
          <a:custGeom>
            <a:avLst/>
            <a:gdLst>
              <a:gd name="T0" fmla="*/ 0 w 4450"/>
              <a:gd name="T1" fmla="*/ 2147483647 h 727"/>
              <a:gd name="T2" fmla="*/ 2147483647 w 4450"/>
              <a:gd name="T3" fmla="*/ 2147483647 h 727"/>
              <a:gd name="T4" fmla="*/ 2147483647 w 4450"/>
              <a:gd name="T5" fmla="*/ 2147483647 h 727"/>
              <a:gd name="T6" fmla="*/ 2147483647 w 4450"/>
              <a:gd name="T7" fmla="*/ 2147483647 h 727"/>
              <a:gd name="T8" fmla="*/ 2147483647 w 4450"/>
              <a:gd name="T9" fmla="*/ 2147483647 h 727"/>
              <a:gd name="T10" fmla="*/ 2147483647 w 4450"/>
              <a:gd name="T11" fmla="*/ 2147483647 h 727"/>
              <a:gd name="T12" fmla="*/ 2147483647 w 4450"/>
              <a:gd name="T13" fmla="*/ 2147483647 h 727"/>
              <a:gd name="T14" fmla="*/ 2147483647 w 4450"/>
              <a:gd name="T15" fmla="*/ 2147483647 h 727"/>
              <a:gd name="T16" fmla="*/ 2147483647 w 4450"/>
              <a:gd name="T17" fmla="*/ 2147483647 h 727"/>
              <a:gd name="T18" fmla="*/ 2147483647 w 4450"/>
              <a:gd name="T19" fmla="*/ 2147483647 h 72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450"/>
              <a:gd name="T31" fmla="*/ 0 h 727"/>
              <a:gd name="T32" fmla="*/ 4450 w 4450"/>
              <a:gd name="T33" fmla="*/ 727 h 72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450" h="727">
                <a:moveTo>
                  <a:pt x="0" y="17"/>
                </a:moveTo>
                <a:cubicBezTo>
                  <a:pt x="90" y="29"/>
                  <a:pt x="394" y="0"/>
                  <a:pt x="551" y="92"/>
                </a:cubicBezTo>
                <a:cubicBezTo>
                  <a:pt x="708" y="184"/>
                  <a:pt x="791" y="467"/>
                  <a:pt x="944" y="568"/>
                </a:cubicBezTo>
                <a:cubicBezTo>
                  <a:pt x="1097" y="669"/>
                  <a:pt x="1306" y="727"/>
                  <a:pt x="1469" y="701"/>
                </a:cubicBezTo>
                <a:cubicBezTo>
                  <a:pt x="1632" y="675"/>
                  <a:pt x="1788" y="473"/>
                  <a:pt x="1920" y="409"/>
                </a:cubicBezTo>
                <a:cubicBezTo>
                  <a:pt x="2052" y="345"/>
                  <a:pt x="2155" y="309"/>
                  <a:pt x="2263" y="317"/>
                </a:cubicBezTo>
                <a:cubicBezTo>
                  <a:pt x="2371" y="325"/>
                  <a:pt x="2486" y="406"/>
                  <a:pt x="2571" y="459"/>
                </a:cubicBezTo>
                <a:cubicBezTo>
                  <a:pt x="2656" y="512"/>
                  <a:pt x="2674" y="592"/>
                  <a:pt x="2772" y="634"/>
                </a:cubicBezTo>
                <a:cubicBezTo>
                  <a:pt x="2870" y="676"/>
                  <a:pt x="2876" y="696"/>
                  <a:pt x="3156" y="710"/>
                </a:cubicBezTo>
                <a:cubicBezTo>
                  <a:pt x="3436" y="724"/>
                  <a:pt x="3943" y="721"/>
                  <a:pt x="4450" y="718"/>
                </a:cubicBezTo>
              </a:path>
            </a:pathLst>
          </a:custGeom>
          <a:noFill/>
          <a:ln w="57150" cmpd="sng">
            <a:solidFill>
              <a:srgbClr val="FF33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6710" name="Oval 6"/>
          <p:cNvSpPr>
            <a:spLocks noChangeArrowheads="1"/>
          </p:cNvSpPr>
          <p:nvPr/>
        </p:nvSpPr>
        <p:spPr bwMode="auto">
          <a:xfrm>
            <a:off x="949325" y="3616325"/>
            <a:ext cx="171450" cy="171450"/>
          </a:xfrm>
          <a:prstGeom prst="ellipse">
            <a:avLst/>
          </a:prstGeom>
          <a:gradFill rotWithShape="1">
            <a:gsLst>
              <a:gs pos="0">
                <a:schemeClr val="accent1"/>
              </a:gs>
              <a:gs pos="100000">
                <a:schemeClr val="accent1">
                  <a:gamma/>
                  <a:shade val="46275"/>
                  <a:invGamma/>
                </a:schemeClr>
              </a:gs>
            </a:gsLst>
            <a:path path="shape">
              <a:fillToRect l="50000" t="50000" r="50000" b="50000"/>
            </a:path>
          </a:gradFill>
          <a:ln>
            <a:noFill/>
          </a:ln>
          <a:effectLst/>
          <a:extLst/>
        </p:spPr>
        <p:txBody>
          <a:bodyPr wrap="none" anchor="ctr"/>
          <a:lstStyle/>
          <a:p>
            <a:pPr>
              <a:defRPr/>
            </a:pPr>
            <a:endParaRPr lang="en-US"/>
          </a:p>
        </p:txBody>
      </p:sp>
      <p:sp>
        <p:nvSpPr>
          <p:cNvPr id="456711" name="Rectangle 7" descr="Oak"/>
          <p:cNvSpPr>
            <a:spLocks noChangeArrowheads="1"/>
          </p:cNvSpPr>
          <p:nvPr/>
        </p:nvSpPr>
        <p:spPr bwMode="auto">
          <a:xfrm>
            <a:off x="7648575" y="4470400"/>
            <a:ext cx="546100" cy="338138"/>
          </a:xfrm>
          <a:prstGeom prst="rect">
            <a:avLst/>
          </a:prstGeom>
          <a:blipFill dpi="0" rotWithShape="1">
            <a:blip r:embed="rId9"/>
            <a:srcRect/>
            <a:tile tx="0" ty="0" sx="100000" sy="100000" flip="none" algn="tl"/>
          </a:blip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456791" name="Line 87"/>
          <p:cNvSpPr>
            <a:spLocks noChangeShapeType="1"/>
          </p:cNvSpPr>
          <p:nvPr/>
        </p:nvSpPr>
        <p:spPr bwMode="auto">
          <a:xfrm flipH="1">
            <a:off x="854075" y="4821238"/>
            <a:ext cx="7459663"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grpSp>
        <p:nvGrpSpPr>
          <p:cNvPr id="2" name="Group 90"/>
          <p:cNvGrpSpPr>
            <a:grpSpLocks/>
          </p:cNvGrpSpPr>
          <p:nvPr/>
        </p:nvGrpSpPr>
        <p:grpSpPr bwMode="auto">
          <a:xfrm>
            <a:off x="1001713" y="3760788"/>
            <a:ext cx="544512" cy="1058862"/>
            <a:chOff x="631" y="2107"/>
            <a:chExt cx="343" cy="720"/>
          </a:xfrm>
        </p:grpSpPr>
        <p:sp>
          <p:nvSpPr>
            <p:cNvPr id="36883" name="Line 88"/>
            <p:cNvSpPr>
              <a:spLocks noChangeShapeType="1"/>
            </p:cNvSpPr>
            <p:nvPr/>
          </p:nvSpPr>
          <p:spPr bwMode="auto">
            <a:xfrm flipV="1">
              <a:off x="652" y="2107"/>
              <a:ext cx="0" cy="720"/>
            </a:xfrm>
            <a:prstGeom prst="line">
              <a:avLst/>
            </a:prstGeom>
            <a:noFill/>
            <a:ln w="28575">
              <a:solidFill>
                <a:schemeClr val="tx1"/>
              </a:solidFill>
              <a:round/>
              <a:headEnd type="arrow" w="med" len="med"/>
              <a:tailEnd/>
            </a:ln>
            <a:extLst>
              <a:ext uri="{909E8E84-426E-40DD-AFC4-6F175D3DCCD1}">
                <a14:hiddenFill xmlns:a14="http://schemas.microsoft.com/office/drawing/2010/main">
                  <a:noFill/>
                </a14:hiddenFill>
              </a:ext>
            </a:extLst>
          </p:spPr>
          <p:txBody>
            <a:bodyPr/>
            <a:lstStyle/>
            <a:p>
              <a:endParaRPr lang="en-US"/>
            </a:p>
          </p:txBody>
        </p:sp>
        <p:sp>
          <p:nvSpPr>
            <p:cNvPr id="34832" name="Text Box 89"/>
            <p:cNvSpPr txBox="1">
              <a:spLocks noChangeArrowheads="1"/>
            </p:cNvSpPr>
            <p:nvPr/>
          </p:nvSpPr>
          <p:spPr bwMode="auto">
            <a:xfrm>
              <a:off x="631" y="2324"/>
              <a:ext cx="343" cy="314"/>
            </a:xfrm>
            <a:prstGeom prst="rect">
              <a:avLst/>
            </a:prstGeom>
            <a:noFill/>
            <a:ln w="9525">
              <a:noFill/>
              <a:miter lim="800000"/>
              <a:headEnd/>
              <a:tailEnd/>
            </a:ln>
            <a:effectLst/>
          </p:spPr>
          <p:txBody>
            <a:bodyPr wrap="none">
              <a:spAutoFit/>
            </a:bodyPr>
            <a:lstStyle/>
            <a:p>
              <a:pPr>
                <a:defRPr/>
              </a:pPr>
              <a:r>
                <a:rPr lang="en-US" altLang="en-US" sz="2400" dirty="0">
                  <a:latin typeface="+mn-lt"/>
                  <a:cs typeface="Courier New" pitchFamily="49" charset="0"/>
                </a:rPr>
                <a:t>∆</a:t>
              </a:r>
              <a:r>
                <a:rPr lang="en-US" altLang="en-US" sz="2400" i="1" dirty="0">
                  <a:latin typeface="+mn-lt"/>
                  <a:cs typeface="Courier New" pitchFamily="49" charset="0"/>
                </a:rPr>
                <a:t>h</a:t>
              </a:r>
              <a:endParaRPr lang="en-US" altLang="en-US" sz="2400" dirty="0">
                <a:latin typeface="+mn-lt"/>
                <a:cs typeface="Courier New" pitchFamily="49" charset="0"/>
              </a:endParaRPr>
            </a:p>
          </p:txBody>
        </p:sp>
      </p:grpSp>
      <p:grpSp>
        <p:nvGrpSpPr>
          <p:cNvPr id="3" name="Group 16"/>
          <p:cNvGrpSpPr>
            <a:grpSpLocks/>
          </p:cNvGrpSpPr>
          <p:nvPr/>
        </p:nvGrpSpPr>
        <p:grpSpPr bwMode="auto">
          <a:xfrm>
            <a:off x="828675" y="1995488"/>
            <a:ext cx="7464425" cy="825500"/>
            <a:chOff x="828675" y="3258822"/>
            <a:chExt cx="7464426" cy="824865"/>
          </a:xfrm>
        </p:grpSpPr>
        <p:sp>
          <p:nvSpPr>
            <p:cNvPr id="18" name="Rectangle 8"/>
            <p:cNvSpPr>
              <a:spLocks noChangeArrowheads="1"/>
            </p:cNvSpPr>
            <p:nvPr/>
          </p:nvSpPr>
          <p:spPr bwMode="auto">
            <a:xfrm>
              <a:off x="965200" y="3288961"/>
              <a:ext cx="2368550" cy="320428"/>
            </a:xfrm>
            <a:prstGeom prst="rect">
              <a:avLst/>
            </a:prstGeom>
            <a:noFill/>
            <a:ln>
              <a:noFill/>
            </a:ln>
            <a:effectLst/>
            <a:extLst/>
          </p:spPr>
          <p:txBody>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lnSpc>
                  <a:spcPct val="90000"/>
                </a:lnSpc>
                <a:spcBef>
                  <a:spcPct val="20000"/>
                </a:spcBef>
                <a:defRPr/>
              </a:pPr>
              <a:r>
                <a:rPr lang="en-US" altLang="en-US" sz="2400" smtClean="0">
                  <a:latin typeface="+mn-lt"/>
                  <a:cs typeface="Courier New" pitchFamily="49" charset="0"/>
                  <a:sym typeface="Symbol" pitchFamily="18" charset="2"/>
                </a:rPr>
                <a:t>∆</a:t>
              </a:r>
              <a:r>
                <a:rPr lang="en-US" altLang="en-US" sz="2400" i="1" smtClean="0">
                  <a:latin typeface="+mn-lt"/>
                  <a:cs typeface="Courier New" pitchFamily="49" charset="0"/>
                </a:rPr>
                <a:t>E</a:t>
              </a:r>
              <a:r>
                <a:rPr lang="en-US" altLang="en-US" sz="2400" baseline="-25000" smtClean="0">
                  <a:latin typeface="+mn-lt"/>
                  <a:cs typeface="Courier New" pitchFamily="49" charset="0"/>
                </a:rPr>
                <a:t>K</a:t>
              </a:r>
              <a:r>
                <a:rPr lang="en-US" altLang="en-US" sz="2400" smtClean="0">
                  <a:latin typeface="+mn-lt"/>
                  <a:cs typeface="Courier New" pitchFamily="49" charset="0"/>
                </a:rPr>
                <a:t> + ∆</a:t>
              </a:r>
              <a:r>
                <a:rPr lang="en-US" altLang="en-US" sz="2400" i="1" smtClean="0">
                  <a:latin typeface="+mn-lt"/>
                </a:rPr>
                <a:t>E</a:t>
              </a:r>
              <a:r>
                <a:rPr lang="en-US" altLang="en-US" sz="2400" baseline="-25000" smtClean="0">
                  <a:latin typeface="+mn-lt"/>
                </a:rPr>
                <a:t>P</a:t>
              </a:r>
              <a:r>
                <a:rPr lang="en-US" altLang="en-US" sz="2400" smtClean="0">
                  <a:latin typeface="+mn-lt"/>
                  <a:cs typeface="Courier New" pitchFamily="49" charset="0"/>
                </a:rPr>
                <a:t> = 0</a:t>
              </a:r>
            </a:p>
          </p:txBody>
        </p:sp>
        <p:sp>
          <p:nvSpPr>
            <p:cNvPr id="19" name="Text Box 9"/>
            <p:cNvSpPr txBox="1">
              <a:spLocks noChangeArrowheads="1"/>
            </p:cNvSpPr>
            <p:nvPr/>
          </p:nvSpPr>
          <p:spPr bwMode="auto">
            <a:xfrm>
              <a:off x="4678364" y="3279443"/>
              <a:ext cx="3614737" cy="461608"/>
            </a:xfrm>
            <a:prstGeom prst="rect">
              <a:avLst/>
            </a:prstGeom>
            <a:solidFill>
              <a:srgbClr val="FF0000"/>
            </a:solidFill>
            <a:ln>
              <a:noFill/>
            </a:ln>
            <a:effectLs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algn="ctr" eaLnBrk="1" hangingPunct="1">
                <a:spcBef>
                  <a:spcPct val="50000"/>
                </a:spcBef>
                <a:defRPr/>
              </a:pPr>
              <a:r>
                <a:rPr lang="en-US" altLang="en-US" sz="2400" dirty="0" smtClean="0">
                  <a:solidFill>
                    <a:schemeClr val="bg1"/>
                  </a:solidFill>
                  <a:latin typeface="+mn-lt"/>
                </a:rPr>
                <a:t>conservation of energy</a:t>
              </a:r>
            </a:p>
          </p:txBody>
        </p:sp>
        <p:sp>
          <p:nvSpPr>
            <p:cNvPr id="20" name="Rectangle 10"/>
            <p:cNvSpPr>
              <a:spLocks noChangeArrowheads="1"/>
            </p:cNvSpPr>
            <p:nvPr/>
          </p:nvSpPr>
          <p:spPr bwMode="auto">
            <a:xfrm>
              <a:off x="828675" y="3258822"/>
              <a:ext cx="7462839" cy="824865"/>
            </a:xfrm>
            <a:prstGeom prst="rect">
              <a:avLst/>
            </a:prstGeom>
            <a:noFill/>
            <a:ln w="12700">
              <a:solidFill>
                <a:schemeClr val="tx1"/>
              </a:solidFill>
              <a:miter lim="800000"/>
              <a:headEnd/>
              <a:tailEnd/>
            </a:ln>
            <a:effectLs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defRPr/>
              </a:pPr>
              <a:endParaRPr lang="en-US" altLang="en-US" sz="2400" smtClean="0">
                <a:latin typeface="+mn-lt"/>
              </a:endParaRPr>
            </a:p>
          </p:txBody>
        </p:sp>
        <p:sp>
          <p:nvSpPr>
            <p:cNvPr id="21" name="Rectangle 11"/>
            <p:cNvSpPr>
              <a:spLocks noChangeArrowheads="1"/>
            </p:cNvSpPr>
            <p:nvPr/>
          </p:nvSpPr>
          <p:spPr bwMode="auto">
            <a:xfrm>
              <a:off x="2254250" y="3733119"/>
              <a:ext cx="6002339" cy="320428"/>
            </a:xfrm>
            <a:prstGeom prst="rect">
              <a:avLst/>
            </a:prstGeom>
            <a:noFill/>
            <a:ln>
              <a:noFill/>
            </a:ln>
            <a:effectLst/>
            <a:extLst/>
          </p:spPr>
          <p:txBody>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algn="r" eaLnBrk="1" hangingPunct="1">
                <a:lnSpc>
                  <a:spcPct val="90000"/>
                </a:lnSpc>
                <a:spcBef>
                  <a:spcPct val="20000"/>
                </a:spcBef>
                <a:defRPr/>
              </a:pPr>
              <a:r>
                <a:rPr lang="en-US" altLang="en-US" sz="2400" i="1" dirty="0" smtClean="0">
                  <a:latin typeface="+mn-lt"/>
                  <a:cs typeface="Courier New" pitchFamily="49" charset="0"/>
                  <a:sym typeface="Symbol" pitchFamily="18" charset="2"/>
                </a:rPr>
                <a:t>In the absence of friction and drag</a:t>
              </a:r>
              <a:endParaRPr lang="en-US" altLang="en-US" sz="2400" i="1" dirty="0" smtClean="0">
                <a:latin typeface="+mn-lt"/>
                <a:cs typeface="Courier New" pitchFamily="49" charset="0"/>
              </a:endParaRPr>
            </a:p>
          </p:txBody>
        </p:sp>
      </p:grpSp>
      <p:sp>
        <p:nvSpPr>
          <p:cNvPr id="17" name="Line 14"/>
          <p:cNvSpPr>
            <a:spLocks noChangeShapeType="1"/>
          </p:cNvSpPr>
          <p:nvPr/>
        </p:nvSpPr>
        <p:spPr bwMode="auto">
          <a:xfrm flipV="1">
            <a:off x="1546225" y="6153150"/>
            <a:ext cx="241300" cy="300038"/>
          </a:xfrm>
          <a:prstGeom prst="line">
            <a:avLst/>
          </a:prstGeom>
          <a:noFill/>
          <a:ln w="28575">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 name="Line 14"/>
          <p:cNvSpPr>
            <a:spLocks noChangeShapeType="1"/>
          </p:cNvSpPr>
          <p:nvPr/>
        </p:nvSpPr>
        <p:spPr bwMode="auto">
          <a:xfrm flipV="1">
            <a:off x="3092450" y="6153150"/>
            <a:ext cx="120650" cy="300038"/>
          </a:xfrm>
          <a:prstGeom prst="line">
            <a:avLst/>
          </a:prstGeom>
          <a:noFill/>
          <a:ln w="28575">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 name="Line 14"/>
          <p:cNvSpPr>
            <a:spLocks noChangeShapeType="1"/>
          </p:cNvSpPr>
          <p:nvPr/>
        </p:nvSpPr>
        <p:spPr bwMode="auto">
          <a:xfrm flipV="1">
            <a:off x="3937000" y="6153150"/>
            <a:ext cx="241300" cy="276225"/>
          </a:xfrm>
          <a:prstGeom prst="line">
            <a:avLst/>
          </a:prstGeom>
          <a:noFill/>
          <a:ln w="28575">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 name="Rectangle 47"/>
          <p:cNvSpPr>
            <a:spLocks noChangeArrowheads="1"/>
          </p:cNvSpPr>
          <p:nvPr/>
        </p:nvSpPr>
        <p:spPr bwMode="auto">
          <a:xfrm>
            <a:off x="5930900" y="5287963"/>
            <a:ext cx="2527300" cy="1165225"/>
          </a:xfrm>
          <a:prstGeom prst="rect">
            <a:avLst/>
          </a:prstGeom>
          <a:solidFill>
            <a:srgbClr val="FFCCCC"/>
          </a:solidFill>
          <a:ln w="9525">
            <a:noFill/>
            <a:miter lim="800000"/>
            <a:headEnd/>
            <a:tailEnd/>
          </a:ln>
          <a:effectLst/>
        </p:spPr>
        <p:txBody>
          <a:bodyPr/>
          <a:lstStyle/>
          <a:p>
            <a:pPr>
              <a:spcBef>
                <a:spcPct val="20000"/>
              </a:spcBef>
              <a:defRPr/>
            </a:pPr>
            <a:r>
              <a:rPr lang="en-US" sz="2400" b="1" i="1" dirty="0">
                <a:latin typeface="+mn-lt"/>
              </a:rPr>
              <a:t>FYI  </a:t>
            </a:r>
            <a:r>
              <a:rPr lang="en-US" sz="2400" b="1" dirty="0">
                <a:latin typeface="+mn-lt"/>
                <a:sym typeface="Symbol" pitchFamily="18" charset="2"/>
              </a:rPr>
              <a:t></a:t>
            </a:r>
            <a:r>
              <a:rPr lang="en-US" sz="2400" dirty="0">
                <a:latin typeface="+mn-lt"/>
                <a:sym typeface="Symbol" pitchFamily="18" charset="2"/>
              </a:rPr>
              <a:t>If friction is zero, </a:t>
            </a:r>
            <a:r>
              <a:rPr lang="en-US" sz="2400" i="1" dirty="0">
                <a:latin typeface="+mn-lt"/>
                <a:sym typeface="Symbol" pitchFamily="18" charset="2"/>
              </a:rPr>
              <a:t>m</a:t>
            </a:r>
            <a:r>
              <a:rPr lang="en-US" sz="2400" dirty="0">
                <a:latin typeface="+mn-lt"/>
                <a:sym typeface="Symbol" pitchFamily="18" charset="2"/>
              </a:rPr>
              <a:t> always cancels…</a:t>
            </a:r>
            <a:endParaRPr lang="en-US" sz="2400" dirty="0">
              <a:latin typeface="+mn-lt"/>
              <a:sym typeface="Symbol" pitchFamily="18" charset="2"/>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ntr" presetSubtype="4" fill="hold" nodeType="clickEffect">
                                  <p:stCondLst>
                                    <p:cond delay="0"/>
                                  </p:stCondLst>
                                  <p:childTnLst>
                                    <p:set>
                                      <p:cBhvr>
                                        <p:cTn id="13" dur="1" fill="hold">
                                          <p:stCondLst>
                                            <p:cond delay="0"/>
                                          </p:stCondLst>
                                        </p:cTn>
                                        <p:tgtEl>
                                          <p:spTgt spid="456708">
                                            <p:txEl>
                                              <p:pRg st="0" end="0"/>
                                            </p:txEl>
                                          </p:spTgt>
                                        </p:tgtEl>
                                        <p:attrNameLst>
                                          <p:attrName>style.visibility</p:attrName>
                                        </p:attrNameLst>
                                      </p:cBhvr>
                                      <p:to>
                                        <p:strVal val="visible"/>
                                      </p:to>
                                    </p:set>
                                    <p:anim calcmode="lin" valueType="num">
                                      <p:cBhvr additive="base">
                                        <p:cTn id="14" dur="500" fill="hold"/>
                                        <p:tgtEl>
                                          <p:spTgt spid="456708">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456708">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4" name="arrow.wav"/>
                                        </p:tgtEl>
                                      </p:cMediaNode>
                                    </p:audio>
                                  </p:subTnLst>
                                </p:cTn>
                              </p:par>
                            </p:childTnLst>
                          </p:cTn>
                        </p:par>
                        <p:par>
                          <p:cTn id="16" fill="hold" nodeType="withGroup">
                            <p:stCondLst>
                              <p:cond delay="500"/>
                            </p:stCondLst>
                            <p:childTnLst>
                              <p:par>
                                <p:cTn id="17" presetID="10" presetClass="entr" presetSubtype="0" fill="hold" grpId="0" nodeType="afterEffect">
                                  <p:stCondLst>
                                    <p:cond delay="0"/>
                                  </p:stCondLst>
                                  <p:childTnLst>
                                    <p:set>
                                      <p:cBhvr>
                                        <p:cTn id="18" dur="1" fill="hold">
                                          <p:stCondLst>
                                            <p:cond delay="0"/>
                                          </p:stCondLst>
                                        </p:cTn>
                                        <p:tgtEl>
                                          <p:spTgt spid="456709"/>
                                        </p:tgtEl>
                                        <p:attrNameLst>
                                          <p:attrName>style.visibility</p:attrName>
                                        </p:attrNameLst>
                                      </p:cBhvr>
                                      <p:to>
                                        <p:strVal val="visible"/>
                                      </p:to>
                                    </p:set>
                                    <p:animEffect transition="in" filter="fade">
                                      <p:cBhvr>
                                        <p:cTn id="19" dur="2000"/>
                                        <p:tgtEl>
                                          <p:spTgt spid="456709"/>
                                        </p:tgtEl>
                                      </p:cBhvr>
                                    </p:animEffect>
                                  </p:childTnLst>
                                  <p:subTnLst>
                                    <p:audio>
                                      <p:cMediaNode>
                                        <p:cTn display="0" masterRel="sameClick">
                                          <p:stCondLst>
                                            <p:cond evt="begin" delay="0">
                                              <p:tn val="17"/>
                                            </p:cond>
                                          </p:stCondLst>
                                          <p:endCondLst>
                                            <p:cond evt="onStopAudio" delay="0">
                                              <p:tgtEl>
                                                <p:sldTgt/>
                                              </p:tgtEl>
                                            </p:cond>
                                          </p:endCondLst>
                                        </p:cTn>
                                        <p:tgtEl>
                                          <p:sndTgt r:embed="rId5" name="voltage.wav"/>
                                        </p:tgtEl>
                                      </p:cMediaNode>
                                    </p:audio>
                                  </p:subTnLst>
                                </p:cTn>
                              </p:par>
                            </p:childTnLst>
                          </p:cTn>
                        </p:par>
                        <p:par>
                          <p:cTn id="20" fill="hold" nodeType="withGroup">
                            <p:stCondLst>
                              <p:cond delay="2500"/>
                            </p:stCondLst>
                            <p:childTnLst>
                              <p:par>
                                <p:cTn id="21" presetID="10" presetClass="entr" presetSubtype="0" fill="hold" grpId="0" nodeType="afterEffect">
                                  <p:stCondLst>
                                    <p:cond delay="0"/>
                                  </p:stCondLst>
                                  <p:childTnLst>
                                    <p:set>
                                      <p:cBhvr>
                                        <p:cTn id="22" dur="1" fill="hold">
                                          <p:stCondLst>
                                            <p:cond delay="0"/>
                                          </p:stCondLst>
                                        </p:cTn>
                                        <p:tgtEl>
                                          <p:spTgt spid="456711"/>
                                        </p:tgtEl>
                                        <p:attrNameLst>
                                          <p:attrName>style.visibility</p:attrName>
                                        </p:attrNameLst>
                                      </p:cBhvr>
                                      <p:to>
                                        <p:strVal val="visible"/>
                                      </p:to>
                                    </p:set>
                                    <p:animEffect transition="in" filter="fade">
                                      <p:cBhvr>
                                        <p:cTn id="23" dur="500"/>
                                        <p:tgtEl>
                                          <p:spTgt spid="456711"/>
                                        </p:tgtEl>
                                      </p:cBhvr>
                                    </p:animEffect>
                                  </p:childTnLst>
                                  <p:subTnLst>
                                    <p:audio>
                                      <p:cMediaNode>
                                        <p:cTn display="0" masterRel="sameClick">
                                          <p:stCondLst>
                                            <p:cond evt="begin" delay="0">
                                              <p:tn val="21"/>
                                            </p:cond>
                                          </p:stCondLst>
                                          <p:endCondLst>
                                            <p:cond evt="onStopAudio" delay="0">
                                              <p:tgtEl>
                                                <p:sldTgt/>
                                              </p:tgtEl>
                                            </p:cond>
                                          </p:endCondLst>
                                        </p:cTn>
                                        <p:tgtEl>
                                          <p:sndTgt r:embed="rId4" name="arrow.wav"/>
                                        </p:tgtEl>
                                      </p:cMediaNode>
                                    </p:audio>
                                  </p:subTnLst>
                                </p:cTn>
                              </p:par>
                            </p:childTnLst>
                          </p:cTn>
                        </p:par>
                        <p:par>
                          <p:cTn id="24" fill="hold" nodeType="withGroup">
                            <p:stCondLst>
                              <p:cond delay="3000"/>
                            </p:stCondLst>
                            <p:childTnLst>
                              <p:par>
                                <p:cTn id="25" presetID="10" presetClass="entr" presetSubtype="0" fill="hold" grpId="0" nodeType="afterEffect">
                                  <p:stCondLst>
                                    <p:cond delay="0"/>
                                  </p:stCondLst>
                                  <p:childTnLst>
                                    <p:set>
                                      <p:cBhvr>
                                        <p:cTn id="26" dur="1" fill="hold">
                                          <p:stCondLst>
                                            <p:cond delay="0"/>
                                          </p:stCondLst>
                                        </p:cTn>
                                        <p:tgtEl>
                                          <p:spTgt spid="456710"/>
                                        </p:tgtEl>
                                        <p:attrNameLst>
                                          <p:attrName>style.visibility</p:attrName>
                                        </p:attrNameLst>
                                      </p:cBhvr>
                                      <p:to>
                                        <p:strVal val="visible"/>
                                      </p:to>
                                    </p:set>
                                    <p:animEffect transition="in" filter="fade">
                                      <p:cBhvr>
                                        <p:cTn id="27" dur="500"/>
                                        <p:tgtEl>
                                          <p:spTgt spid="456710"/>
                                        </p:tgtEl>
                                      </p:cBhvr>
                                    </p:animEffect>
                                  </p:childTnLst>
                                  <p:subTnLst>
                                    <p:audio>
                                      <p:cMediaNode>
                                        <p:cTn display="0" masterRel="sameClick">
                                          <p:stCondLst>
                                            <p:cond evt="begin" delay="0">
                                              <p:tn val="25"/>
                                            </p:cond>
                                          </p:stCondLst>
                                          <p:endCondLst>
                                            <p:cond evt="onStopAudio" delay="0">
                                              <p:tgtEl>
                                                <p:sldTgt/>
                                              </p:tgtEl>
                                            </p:cond>
                                          </p:endCondLst>
                                        </p:cTn>
                                        <p:tgtEl>
                                          <p:sndTgt r:embed="rId4" name="arrow.wav"/>
                                        </p:tgtEl>
                                      </p:cMediaNode>
                                    </p:audio>
                                  </p:subTnLst>
                                </p:cTn>
                              </p:par>
                            </p:childTnLst>
                          </p:cTn>
                        </p:par>
                      </p:childTnLst>
                    </p:cTn>
                  </p:par>
                  <p:par>
                    <p:cTn id="28" fill="hold" nodeType="clickPar">
                      <p:stCondLst>
                        <p:cond delay="indefinite"/>
                      </p:stCondLst>
                      <p:childTnLst>
                        <p:par>
                          <p:cTn id="29" fill="hold" nodeType="withGroup">
                            <p:stCondLst>
                              <p:cond delay="0"/>
                            </p:stCondLst>
                            <p:childTnLst>
                              <p:par>
                                <p:cTn id="30" presetID="0" presetClass="path" presetSubtype="0" accel="50000" fill="hold" grpId="1" nodeType="clickEffect">
                                  <p:stCondLst>
                                    <p:cond delay="0"/>
                                  </p:stCondLst>
                                  <p:childTnLst>
                                    <p:animMotion origin="layout" path="M -0.00069 0.00069 C 0.01719 0.00023 0.03507 0.00023 0.05087 0.00255 C 0.06667 0.00509 0.08282 0.00787 0.09445 0.01597 C 0.10608 0.02407 0.1125 0.03843 0.12032 0.05046 C 0.12813 0.06273 0.13438 0.07778 0.14132 0.08912 C 0.14827 0.10023 0.15174 0.10949 0.16216 0.11782 C 0.17257 0.12593 0.19184 0.13495 0.20417 0.13912 C 0.2165 0.14329 0.2257 0.14444 0.23646 0.14282 C 0.24723 0.1412 0.26007 0.13472 0.26858 0.1294 C 0.27709 0.12407 0.27969 0.11759 0.28803 0.11019 C 0.29636 0.10278 0.30643 0.09282 0.31858 0.08519 C 0.33073 0.07755 0.34688 0.06759 0.36059 0.06412 C 0.37431 0.06042 0.39046 0.06134 0.40087 0.06412 C 0.41129 0.06667 0.41511 0.07407 0.42344 0.07963 C 0.43178 0.08495 0.44271 0.08912 0.45087 0.09676 C 0.45903 0.1044 0.4632 0.11806 0.47188 0.12569 C 0.48056 0.13333 0.48681 0.13935 0.50261 0.14282 C 0.51841 0.1463 0.52327 0.14607 0.56702 0.14676 C 0.61077 0.14745 0.68803 0.14699 0.76546 0.14676 " pathEditMode="relative" rAng="0" ptsTypes="aaaaaaaaaaaaaaaaaaA">
                                      <p:cBhvr>
                                        <p:cTn id="31" dur="2000" fill="hold"/>
                                        <p:tgtEl>
                                          <p:spTgt spid="456710"/>
                                        </p:tgtEl>
                                        <p:attrNameLst>
                                          <p:attrName>ppt_x</p:attrName>
                                          <p:attrName>ppt_y</p:attrName>
                                        </p:attrNameLst>
                                      </p:cBhvr>
                                      <p:rCtr x="38299" y="7315"/>
                                    </p:animMotion>
                                  </p:childTnLst>
                                  <p:subTnLst>
                                    <p:audio>
                                      <p:cMediaNode>
                                        <p:cTn display="0" masterRel="sameClick">
                                          <p:stCondLst>
                                            <p:cond evt="begin" delay="0">
                                              <p:tn val="30"/>
                                            </p:cond>
                                          </p:stCondLst>
                                          <p:endCondLst>
                                            <p:cond evt="onStopAudio" delay="0">
                                              <p:tgtEl>
                                                <p:sldTgt/>
                                              </p:tgtEl>
                                            </p:cond>
                                          </p:endCondLst>
                                        </p:cTn>
                                        <p:tgtEl>
                                          <p:sndTgt r:embed="rId6" name="Bowling ball.wav"/>
                                        </p:tgtEl>
                                      </p:cMediaNode>
                                    </p:audio>
                                  </p:sub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4" fill="hold" nodeType="clickEffect">
                                  <p:stCondLst>
                                    <p:cond delay="0"/>
                                  </p:stCondLst>
                                  <p:childTnLst>
                                    <p:set>
                                      <p:cBhvr>
                                        <p:cTn id="35" dur="1" fill="hold">
                                          <p:stCondLst>
                                            <p:cond delay="0"/>
                                          </p:stCondLst>
                                        </p:cTn>
                                        <p:tgtEl>
                                          <p:spTgt spid="456708">
                                            <p:txEl>
                                              <p:pRg st="3" end="3"/>
                                            </p:txEl>
                                          </p:spTgt>
                                        </p:tgtEl>
                                        <p:attrNameLst>
                                          <p:attrName>style.visibility</p:attrName>
                                        </p:attrNameLst>
                                      </p:cBhvr>
                                      <p:to>
                                        <p:strVal val="visible"/>
                                      </p:to>
                                    </p:set>
                                    <p:anim calcmode="lin" valueType="num">
                                      <p:cBhvr additive="base">
                                        <p:cTn id="36" dur="500" fill="hold"/>
                                        <p:tgtEl>
                                          <p:spTgt spid="456708">
                                            <p:txEl>
                                              <p:pRg st="3" end="3"/>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456708">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4"/>
                                            </p:cond>
                                          </p:stCondLst>
                                          <p:endCondLst>
                                            <p:cond evt="onStopAudio" delay="0">
                                              <p:tgtEl>
                                                <p:sldTgt/>
                                              </p:tgtEl>
                                            </p:cond>
                                          </p:endCondLst>
                                        </p:cTn>
                                        <p:tgtEl>
                                          <p:sndTgt r:embed="rId4" name="arrow.wav"/>
                                        </p:tgtEl>
                                      </p:cMediaNode>
                                    </p:audio>
                                  </p:sub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456791"/>
                                        </p:tgtEl>
                                        <p:attrNameLst>
                                          <p:attrName>style.visibility</p:attrName>
                                        </p:attrNameLst>
                                      </p:cBhvr>
                                      <p:to>
                                        <p:strVal val="visible"/>
                                      </p:to>
                                    </p:set>
                                    <p:animEffect transition="in" filter="wipe(left)">
                                      <p:cBhvr>
                                        <p:cTn id="42" dur="1000"/>
                                        <p:tgtEl>
                                          <p:spTgt spid="456791"/>
                                        </p:tgtEl>
                                      </p:cBhvr>
                                    </p:animEffect>
                                  </p:childTnLst>
                                  <p:subTnLst>
                                    <p:audio>
                                      <p:cMediaNode>
                                        <p:cTn display="0" masterRel="sameClick">
                                          <p:stCondLst>
                                            <p:cond evt="begin" delay="0">
                                              <p:tn val="40"/>
                                            </p:cond>
                                          </p:stCondLst>
                                          <p:endCondLst>
                                            <p:cond evt="onStopAudio" delay="0">
                                              <p:tgtEl>
                                                <p:sldTgt/>
                                              </p:tgtEl>
                                            </p:cond>
                                          </p:endCondLst>
                                        </p:cTn>
                                        <p:tgtEl>
                                          <p:sndTgt r:embed="rId7" name="chimes.wav"/>
                                        </p:tgtEl>
                                      </p:cMediaNode>
                                    </p:audio>
                                  </p:subTnLst>
                                </p:cTn>
                              </p:par>
                              <p:par>
                                <p:cTn id="43" presetID="22" presetClass="entr" presetSubtype="1" fill="hold" nodeType="withEffect">
                                  <p:stCondLst>
                                    <p:cond delay="0"/>
                                  </p:stCondLst>
                                  <p:childTnLst>
                                    <p:set>
                                      <p:cBhvr>
                                        <p:cTn id="44" dur="1" fill="hold">
                                          <p:stCondLst>
                                            <p:cond delay="0"/>
                                          </p:stCondLst>
                                        </p:cTn>
                                        <p:tgtEl>
                                          <p:spTgt spid="2"/>
                                        </p:tgtEl>
                                        <p:attrNameLst>
                                          <p:attrName>style.visibility</p:attrName>
                                        </p:attrNameLst>
                                      </p:cBhvr>
                                      <p:to>
                                        <p:strVal val="visible"/>
                                      </p:to>
                                    </p:set>
                                    <p:animEffect transition="in" filter="wipe(up)">
                                      <p:cBhvr>
                                        <p:cTn id="45" dur="500"/>
                                        <p:tgtEl>
                                          <p:spTgt spid="2"/>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2" presetClass="entr" presetSubtype="4" fill="hold" nodeType="clickEffect">
                                  <p:stCondLst>
                                    <p:cond delay="0"/>
                                  </p:stCondLst>
                                  <p:childTnLst>
                                    <p:set>
                                      <p:cBhvr>
                                        <p:cTn id="49" dur="1" fill="hold">
                                          <p:stCondLst>
                                            <p:cond delay="0"/>
                                          </p:stCondLst>
                                        </p:cTn>
                                        <p:tgtEl>
                                          <p:spTgt spid="456708">
                                            <p:txEl>
                                              <p:pRg st="4" end="4"/>
                                            </p:txEl>
                                          </p:spTgt>
                                        </p:tgtEl>
                                        <p:attrNameLst>
                                          <p:attrName>style.visibility</p:attrName>
                                        </p:attrNameLst>
                                      </p:cBhvr>
                                      <p:to>
                                        <p:strVal val="visible"/>
                                      </p:to>
                                    </p:set>
                                    <p:anim calcmode="lin" valueType="num">
                                      <p:cBhvr additive="base">
                                        <p:cTn id="50" dur="500" fill="hold"/>
                                        <p:tgtEl>
                                          <p:spTgt spid="456708">
                                            <p:txEl>
                                              <p:pRg st="4" end="4"/>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456708">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8"/>
                                            </p:cond>
                                          </p:stCondLst>
                                          <p:endCondLst>
                                            <p:cond evt="onStopAudio" delay="0">
                                              <p:tgtEl>
                                                <p:sldTgt/>
                                              </p:tgtEl>
                                            </p:cond>
                                          </p:endCondLst>
                                        </p:cTn>
                                        <p:tgtEl>
                                          <p:sndTgt r:embed="rId4" name="arrow.wav"/>
                                        </p:tgtEl>
                                      </p:cMediaNode>
                                    </p:audio>
                                  </p:subTnLst>
                                </p:cTn>
                              </p:par>
                            </p:childTnLst>
                          </p:cTn>
                        </p:par>
                      </p:childTnLst>
                    </p:cTn>
                  </p:par>
                  <p:par>
                    <p:cTn id="52" fill="hold" nodeType="clickPar">
                      <p:stCondLst>
                        <p:cond delay="indefinite"/>
                      </p:stCondLst>
                      <p:childTnLst>
                        <p:par>
                          <p:cTn id="53" fill="hold" nodeType="withGroup">
                            <p:stCondLst>
                              <p:cond delay="0"/>
                            </p:stCondLst>
                            <p:childTnLst>
                              <p:par>
                                <p:cTn id="54" presetID="2" presetClass="entr" presetSubtype="4" fill="hold" nodeType="clickEffect">
                                  <p:stCondLst>
                                    <p:cond delay="0"/>
                                  </p:stCondLst>
                                  <p:childTnLst>
                                    <p:set>
                                      <p:cBhvr>
                                        <p:cTn id="55" dur="1" fill="hold">
                                          <p:stCondLst>
                                            <p:cond delay="0"/>
                                          </p:stCondLst>
                                        </p:cTn>
                                        <p:tgtEl>
                                          <p:spTgt spid="456708">
                                            <p:txEl>
                                              <p:pRg st="5" end="5"/>
                                            </p:txEl>
                                          </p:spTgt>
                                        </p:tgtEl>
                                        <p:attrNameLst>
                                          <p:attrName>style.visibility</p:attrName>
                                        </p:attrNameLst>
                                      </p:cBhvr>
                                      <p:to>
                                        <p:strVal val="visible"/>
                                      </p:to>
                                    </p:set>
                                    <p:anim calcmode="lin" valueType="num">
                                      <p:cBhvr additive="base">
                                        <p:cTn id="56" dur="500" fill="hold"/>
                                        <p:tgtEl>
                                          <p:spTgt spid="456708">
                                            <p:txEl>
                                              <p:pRg st="5" end="5"/>
                                            </p:txEl>
                                          </p:spTgt>
                                        </p:tgtEl>
                                        <p:attrNameLst>
                                          <p:attrName>ppt_x</p:attrName>
                                        </p:attrNameLst>
                                      </p:cBhvr>
                                      <p:tavLst>
                                        <p:tav tm="0">
                                          <p:val>
                                            <p:strVal val="#ppt_x"/>
                                          </p:val>
                                        </p:tav>
                                        <p:tav tm="100000">
                                          <p:val>
                                            <p:strVal val="#ppt_x"/>
                                          </p:val>
                                        </p:tav>
                                      </p:tavLst>
                                    </p:anim>
                                    <p:anim calcmode="lin" valueType="num">
                                      <p:cBhvr additive="base">
                                        <p:cTn id="57" dur="500" fill="hold"/>
                                        <p:tgtEl>
                                          <p:spTgt spid="456708">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4"/>
                                            </p:cond>
                                          </p:stCondLst>
                                          <p:endCondLst>
                                            <p:cond evt="onStopAudio" delay="0">
                                              <p:tgtEl>
                                                <p:sldTgt/>
                                              </p:tgtEl>
                                            </p:cond>
                                          </p:endCondLst>
                                        </p:cTn>
                                        <p:tgtEl>
                                          <p:sndTgt r:embed="rId4" name="arrow.wav"/>
                                        </p:tgtEl>
                                      </p:cMediaNode>
                                    </p:audio>
                                  </p:subTnLst>
                                </p:cTn>
                              </p:par>
                            </p:childTnLst>
                          </p:cTn>
                        </p:par>
                      </p:childTnLst>
                    </p:cTn>
                  </p:par>
                  <p:par>
                    <p:cTn id="58" fill="hold" nodeType="clickPar">
                      <p:stCondLst>
                        <p:cond delay="indefinite"/>
                      </p:stCondLst>
                      <p:childTnLst>
                        <p:par>
                          <p:cTn id="59" fill="hold" nodeType="withGroup">
                            <p:stCondLst>
                              <p:cond delay="0"/>
                            </p:stCondLst>
                            <p:childTnLst>
                              <p:par>
                                <p:cTn id="60" presetID="2" presetClass="entr" presetSubtype="4" fill="hold" nodeType="clickEffect">
                                  <p:stCondLst>
                                    <p:cond delay="0"/>
                                  </p:stCondLst>
                                  <p:childTnLst>
                                    <p:set>
                                      <p:cBhvr>
                                        <p:cTn id="61" dur="1" fill="hold">
                                          <p:stCondLst>
                                            <p:cond delay="0"/>
                                          </p:stCondLst>
                                        </p:cTn>
                                        <p:tgtEl>
                                          <p:spTgt spid="456708">
                                            <p:txEl>
                                              <p:pRg st="6" end="6"/>
                                            </p:txEl>
                                          </p:spTgt>
                                        </p:tgtEl>
                                        <p:attrNameLst>
                                          <p:attrName>style.visibility</p:attrName>
                                        </p:attrNameLst>
                                      </p:cBhvr>
                                      <p:to>
                                        <p:strVal val="visible"/>
                                      </p:to>
                                    </p:set>
                                    <p:anim calcmode="lin" valueType="num">
                                      <p:cBhvr additive="base">
                                        <p:cTn id="62" dur="500" fill="hold"/>
                                        <p:tgtEl>
                                          <p:spTgt spid="456708">
                                            <p:txEl>
                                              <p:pRg st="6" end="6"/>
                                            </p:txEl>
                                          </p:spTgt>
                                        </p:tgtEl>
                                        <p:attrNameLst>
                                          <p:attrName>ppt_x</p:attrName>
                                        </p:attrNameLst>
                                      </p:cBhvr>
                                      <p:tavLst>
                                        <p:tav tm="0">
                                          <p:val>
                                            <p:strVal val="#ppt_x"/>
                                          </p:val>
                                        </p:tav>
                                        <p:tav tm="100000">
                                          <p:val>
                                            <p:strVal val="#ppt_x"/>
                                          </p:val>
                                        </p:tav>
                                      </p:tavLst>
                                    </p:anim>
                                    <p:anim calcmode="lin" valueType="num">
                                      <p:cBhvr additive="base">
                                        <p:cTn id="63" dur="500" fill="hold"/>
                                        <p:tgtEl>
                                          <p:spTgt spid="456708">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0"/>
                                            </p:cond>
                                          </p:stCondLst>
                                          <p:endCondLst>
                                            <p:cond evt="onStopAudio" delay="0">
                                              <p:tgtEl>
                                                <p:sldTgt/>
                                              </p:tgtEl>
                                            </p:cond>
                                          </p:endCondLst>
                                        </p:cTn>
                                        <p:tgtEl>
                                          <p:sndTgt r:embed="rId4" name="arrow.wav"/>
                                        </p:tgtEl>
                                      </p:cMediaNode>
                                    </p:audio>
                                  </p:subTnLst>
                                </p:cTn>
                              </p:par>
                            </p:childTnLst>
                          </p:cTn>
                        </p:par>
                      </p:childTnLst>
                    </p:cTn>
                  </p:par>
                  <p:par>
                    <p:cTn id="64" fill="hold" nodeType="clickPar">
                      <p:stCondLst>
                        <p:cond delay="indefinite"/>
                      </p:stCondLst>
                      <p:childTnLst>
                        <p:par>
                          <p:cTn id="65" fill="hold" nodeType="withGroup">
                            <p:stCondLst>
                              <p:cond delay="0"/>
                            </p:stCondLst>
                            <p:childTnLst>
                              <p:par>
                                <p:cTn id="66" presetID="2" presetClass="entr" presetSubtype="4" fill="hold" nodeType="clickEffect">
                                  <p:stCondLst>
                                    <p:cond delay="0"/>
                                  </p:stCondLst>
                                  <p:childTnLst>
                                    <p:set>
                                      <p:cBhvr>
                                        <p:cTn id="67" dur="1" fill="hold">
                                          <p:stCondLst>
                                            <p:cond delay="0"/>
                                          </p:stCondLst>
                                        </p:cTn>
                                        <p:tgtEl>
                                          <p:spTgt spid="456708">
                                            <p:txEl>
                                              <p:pRg st="7" end="7"/>
                                            </p:txEl>
                                          </p:spTgt>
                                        </p:tgtEl>
                                        <p:attrNameLst>
                                          <p:attrName>style.visibility</p:attrName>
                                        </p:attrNameLst>
                                      </p:cBhvr>
                                      <p:to>
                                        <p:strVal val="visible"/>
                                      </p:to>
                                    </p:set>
                                    <p:anim calcmode="lin" valueType="num">
                                      <p:cBhvr additive="base">
                                        <p:cTn id="68" dur="500" fill="hold"/>
                                        <p:tgtEl>
                                          <p:spTgt spid="456708">
                                            <p:txEl>
                                              <p:pRg st="7" end="7"/>
                                            </p:txEl>
                                          </p:spTgt>
                                        </p:tgtEl>
                                        <p:attrNameLst>
                                          <p:attrName>ppt_x</p:attrName>
                                        </p:attrNameLst>
                                      </p:cBhvr>
                                      <p:tavLst>
                                        <p:tav tm="0">
                                          <p:val>
                                            <p:strVal val="#ppt_x"/>
                                          </p:val>
                                        </p:tav>
                                        <p:tav tm="100000">
                                          <p:val>
                                            <p:strVal val="#ppt_x"/>
                                          </p:val>
                                        </p:tav>
                                      </p:tavLst>
                                    </p:anim>
                                    <p:anim calcmode="lin" valueType="num">
                                      <p:cBhvr additive="base">
                                        <p:cTn id="69" dur="500" fill="hold"/>
                                        <p:tgtEl>
                                          <p:spTgt spid="456708">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6"/>
                                            </p:cond>
                                          </p:stCondLst>
                                          <p:endCondLst>
                                            <p:cond evt="onStopAudio" delay="0">
                                              <p:tgtEl>
                                                <p:sldTgt/>
                                              </p:tgtEl>
                                            </p:cond>
                                          </p:endCondLst>
                                        </p:cTn>
                                        <p:tgtEl>
                                          <p:sndTgt r:embed="rId4" name="arrow.wav"/>
                                        </p:tgtEl>
                                      </p:cMediaNode>
                                    </p:audio>
                                  </p:subTnLst>
                                </p:cTn>
                              </p:par>
                            </p:childTnLst>
                          </p:cTn>
                        </p:par>
                      </p:childTnLst>
                    </p:cTn>
                  </p:par>
                  <p:par>
                    <p:cTn id="70" fill="hold" nodeType="clickPar">
                      <p:stCondLst>
                        <p:cond delay="indefinite"/>
                      </p:stCondLst>
                      <p:childTnLst>
                        <p:par>
                          <p:cTn id="71" fill="hold" nodeType="withGroup">
                            <p:stCondLst>
                              <p:cond delay="0"/>
                            </p:stCondLst>
                            <p:childTnLst>
                              <p:par>
                                <p:cTn id="72" presetID="22" presetClass="entr" presetSubtype="4" fill="hold" grpId="0" nodeType="clickEffect">
                                  <p:stCondLst>
                                    <p:cond delay="0"/>
                                  </p:stCondLst>
                                  <p:childTnLst>
                                    <p:set>
                                      <p:cBhvr>
                                        <p:cTn id="73" dur="1" fill="hold">
                                          <p:stCondLst>
                                            <p:cond delay="0"/>
                                          </p:stCondLst>
                                        </p:cTn>
                                        <p:tgtEl>
                                          <p:spTgt spid="17"/>
                                        </p:tgtEl>
                                        <p:attrNameLst>
                                          <p:attrName>style.visibility</p:attrName>
                                        </p:attrNameLst>
                                      </p:cBhvr>
                                      <p:to>
                                        <p:strVal val="visible"/>
                                      </p:to>
                                    </p:set>
                                    <p:animEffect transition="in" filter="wipe(down)">
                                      <p:cBhvr>
                                        <p:cTn id="74" dur="500"/>
                                        <p:tgtEl>
                                          <p:spTgt spid="17"/>
                                        </p:tgtEl>
                                      </p:cBhvr>
                                    </p:animEffect>
                                  </p:childTnLst>
                                  <p:subTnLst>
                                    <p:audio>
                                      <p:cMediaNode>
                                        <p:cTn display="0" masterRel="sameClick">
                                          <p:stCondLst>
                                            <p:cond evt="begin" delay="0">
                                              <p:tn val="72"/>
                                            </p:cond>
                                          </p:stCondLst>
                                          <p:endCondLst>
                                            <p:cond evt="onStopAudio" delay="0">
                                              <p:tgtEl>
                                                <p:sldTgt/>
                                              </p:tgtEl>
                                            </p:cond>
                                          </p:endCondLst>
                                        </p:cTn>
                                        <p:tgtEl>
                                          <p:sndTgt r:embed="rId8" name="cashreg.wav"/>
                                        </p:tgtEl>
                                      </p:cMediaNode>
                                    </p:audio>
                                  </p:subTnLst>
                                </p:cTn>
                              </p:par>
                            </p:childTnLst>
                          </p:cTn>
                        </p:par>
                      </p:childTnLst>
                    </p:cTn>
                  </p:par>
                  <p:par>
                    <p:cTn id="75" fill="hold" nodeType="clickPar">
                      <p:stCondLst>
                        <p:cond delay="indefinite"/>
                      </p:stCondLst>
                      <p:childTnLst>
                        <p:par>
                          <p:cTn id="76" fill="hold" nodeType="withGroup">
                            <p:stCondLst>
                              <p:cond delay="0"/>
                            </p:stCondLst>
                            <p:childTnLst>
                              <p:par>
                                <p:cTn id="77" presetID="22" presetClass="entr" presetSubtype="4" fill="hold" grpId="0" nodeType="clickEffect">
                                  <p:stCondLst>
                                    <p:cond delay="0"/>
                                  </p:stCondLst>
                                  <p:childTnLst>
                                    <p:set>
                                      <p:cBhvr>
                                        <p:cTn id="78" dur="1" fill="hold">
                                          <p:stCondLst>
                                            <p:cond delay="0"/>
                                          </p:stCondLst>
                                        </p:cTn>
                                        <p:tgtEl>
                                          <p:spTgt spid="22"/>
                                        </p:tgtEl>
                                        <p:attrNameLst>
                                          <p:attrName>style.visibility</p:attrName>
                                        </p:attrNameLst>
                                      </p:cBhvr>
                                      <p:to>
                                        <p:strVal val="visible"/>
                                      </p:to>
                                    </p:set>
                                    <p:animEffect transition="in" filter="wipe(down)">
                                      <p:cBhvr>
                                        <p:cTn id="79" dur="500"/>
                                        <p:tgtEl>
                                          <p:spTgt spid="22"/>
                                        </p:tgtEl>
                                      </p:cBhvr>
                                    </p:animEffect>
                                  </p:childTnLst>
                                  <p:subTnLst>
                                    <p:audio>
                                      <p:cMediaNode>
                                        <p:cTn display="0" masterRel="sameClick">
                                          <p:stCondLst>
                                            <p:cond evt="begin" delay="0">
                                              <p:tn val="77"/>
                                            </p:cond>
                                          </p:stCondLst>
                                          <p:endCondLst>
                                            <p:cond evt="onStopAudio" delay="0">
                                              <p:tgtEl>
                                                <p:sldTgt/>
                                              </p:tgtEl>
                                            </p:cond>
                                          </p:endCondLst>
                                        </p:cTn>
                                        <p:tgtEl>
                                          <p:sndTgt r:embed="rId8" name="cashreg.wav"/>
                                        </p:tgtEl>
                                      </p:cMediaNode>
                                    </p:audio>
                                  </p:subTnLst>
                                </p:cTn>
                              </p:par>
                            </p:childTnLst>
                          </p:cTn>
                        </p:par>
                      </p:childTnLst>
                    </p:cTn>
                  </p:par>
                  <p:par>
                    <p:cTn id="80" fill="hold" nodeType="clickPar">
                      <p:stCondLst>
                        <p:cond delay="indefinite"/>
                      </p:stCondLst>
                      <p:childTnLst>
                        <p:par>
                          <p:cTn id="81" fill="hold" nodeType="withGroup">
                            <p:stCondLst>
                              <p:cond delay="0"/>
                            </p:stCondLst>
                            <p:childTnLst>
                              <p:par>
                                <p:cTn id="82" presetID="22" presetClass="entr" presetSubtype="4" fill="hold" grpId="0" nodeType="clickEffect">
                                  <p:stCondLst>
                                    <p:cond delay="0"/>
                                  </p:stCondLst>
                                  <p:childTnLst>
                                    <p:set>
                                      <p:cBhvr>
                                        <p:cTn id="83" dur="1" fill="hold">
                                          <p:stCondLst>
                                            <p:cond delay="0"/>
                                          </p:stCondLst>
                                        </p:cTn>
                                        <p:tgtEl>
                                          <p:spTgt spid="23"/>
                                        </p:tgtEl>
                                        <p:attrNameLst>
                                          <p:attrName>style.visibility</p:attrName>
                                        </p:attrNameLst>
                                      </p:cBhvr>
                                      <p:to>
                                        <p:strVal val="visible"/>
                                      </p:to>
                                    </p:set>
                                    <p:animEffect transition="in" filter="wipe(down)">
                                      <p:cBhvr>
                                        <p:cTn id="84" dur="500"/>
                                        <p:tgtEl>
                                          <p:spTgt spid="23"/>
                                        </p:tgtEl>
                                      </p:cBhvr>
                                    </p:animEffect>
                                  </p:childTnLst>
                                  <p:subTnLst>
                                    <p:audio>
                                      <p:cMediaNode>
                                        <p:cTn display="0" masterRel="sameClick">
                                          <p:stCondLst>
                                            <p:cond evt="begin" delay="0">
                                              <p:tn val="82"/>
                                            </p:cond>
                                          </p:stCondLst>
                                          <p:endCondLst>
                                            <p:cond evt="onStopAudio" delay="0">
                                              <p:tgtEl>
                                                <p:sldTgt/>
                                              </p:tgtEl>
                                            </p:cond>
                                          </p:endCondLst>
                                        </p:cTn>
                                        <p:tgtEl>
                                          <p:sndTgt r:embed="rId8" name="cashreg.wav"/>
                                        </p:tgtEl>
                                      </p:cMediaNode>
                                    </p:audio>
                                  </p:subTnLst>
                                </p:cTn>
                              </p:par>
                            </p:childTnLst>
                          </p:cTn>
                        </p:par>
                      </p:childTnLst>
                    </p:cTn>
                  </p:par>
                  <p:par>
                    <p:cTn id="85" fill="hold" nodeType="clickPar">
                      <p:stCondLst>
                        <p:cond delay="indefinite"/>
                      </p:stCondLst>
                      <p:childTnLst>
                        <p:par>
                          <p:cTn id="86" fill="hold" nodeType="withGroup">
                            <p:stCondLst>
                              <p:cond delay="0"/>
                            </p:stCondLst>
                            <p:childTnLst>
                              <p:par>
                                <p:cTn id="87" presetID="2" presetClass="entr" presetSubtype="4" fill="hold" nodeType="clickEffect">
                                  <p:stCondLst>
                                    <p:cond delay="0"/>
                                  </p:stCondLst>
                                  <p:childTnLst>
                                    <p:set>
                                      <p:cBhvr>
                                        <p:cTn id="88" dur="1" fill="hold">
                                          <p:stCondLst>
                                            <p:cond delay="0"/>
                                          </p:stCondLst>
                                        </p:cTn>
                                        <p:tgtEl>
                                          <p:spTgt spid="25">
                                            <p:txEl>
                                              <p:pRg st="0" end="0"/>
                                            </p:txEl>
                                          </p:spTgt>
                                        </p:tgtEl>
                                        <p:attrNameLst>
                                          <p:attrName>style.visibility</p:attrName>
                                        </p:attrNameLst>
                                      </p:cBhvr>
                                      <p:to>
                                        <p:strVal val="visible"/>
                                      </p:to>
                                    </p:set>
                                    <p:anim calcmode="lin" valueType="num">
                                      <p:cBhvr additive="base">
                                        <p:cTn id="89" dur="500" fill="hold"/>
                                        <p:tgtEl>
                                          <p:spTgt spid="25">
                                            <p:txEl>
                                              <p:pRg st="0" end="0"/>
                                            </p:txEl>
                                          </p:spTgt>
                                        </p:tgtEl>
                                        <p:attrNameLst>
                                          <p:attrName>ppt_x</p:attrName>
                                        </p:attrNameLst>
                                      </p:cBhvr>
                                      <p:tavLst>
                                        <p:tav tm="0">
                                          <p:val>
                                            <p:strVal val="#ppt_x"/>
                                          </p:val>
                                        </p:tav>
                                        <p:tav tm="100000">
                                          <p:val>
                                            <p:strVal val="#ppt_x"/>
                                          </p:val>
                                        </p:tav>
                                      </p:tavLst>
                                    </p:anim>
                                    <p:anim calcmode="lin" valueType="num">
                                      <p:cBhvr additive="base">
                                        <p:cTn id="90" dur="500" fill="hold"/>
                                        <p:tgtEl>
                                          <p:spTgt spid="25">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87"/>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6709" grpId="0" animBg="1"/>
      <p:bldP spid="456710" grpId="0" animBg="1"/>
      <p:bldP spid="456710" grpId="1" animBg="1"/>
      <p:bldP spid="456711" grpId="0" animBg="1"/>
      <p:bldP spid="456791" grpId="0" animBg="1"/>
      <p:bldP spid="17" grpId="0" animBg="1"/>
      <p:bldP spid="22" grpId="0" animBg="1"/>
      <p:bldP spid="2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ctrTitle"/>
          </p:nvPr>
        </p:nvSpPr>
        <p:spPr>
          <a:xfrm>
            <a:off x="685800" y="533400"/>
            <a:ext cx="7772400" cy="896938"/>
          </a:xfrm>
          <a:noFill/>
        </p:spPr>
        <p:txBody>
          <a:bodyPr/>
          <a:lstStyle/>
          <a:p>
            <a:pPr algn="l" eaLnBrk="1" hangingPunct="1"/>
            <a:r>
              <a:rPr lang="en-US" altLang="en-US" sz="2800" b="1" smtClean="0">
                <a:solidFill>
                  <a:srgbClr val="000000"/>
                </a:solidFill>
              </a:rPr>
              <a:t>Topic 2: Mechanics</a:t>
            </a:r>
            <a:br>
              <a:rPr lang="en-US" altLang="en-US" sz="2800" b="1" smtClean="0">
                <a:solidFill>
                  <a:srgbClr val="000000"/>
                </a:solidFill>
              </a:rPr>
            </a:br>
            <a:r>
              <a:rPr lang="en-US" altLang="en-US" sz="2800" smtClean="0">
                <a:solidFill>
                  <a:srgbClr val="000000"/>
                </a:solidFill>
              </a:rPr>
              <a:t>2.3 – Work, energy, and power</a:t>
            </a:r>
            <a:endParaRPr lang="en-US" altLang="en-US" sz="2400" smtClean="0">
              <a:solidFill>
                <a:schemeClr val="tx1"/>
              </a:solidFill>
              <a:latin typeface="Courier New" pitchFamily="49" charset="0"/>
            </a:endParaRPr>
          </a:p>
        </p:txBody>
      </p:sp>
      <p:sp>
        <p:nvSpPr>
          <p:cNvPr id="37891" name="Rectangle 3"/>
          <p:cNvSpPr>
            <a:spLocks noChangeArrowheads="1"/>
          </p:cNvSpPr>
          <p:nvPr/>
        </p:nvSpPr>
        <p:spPr bwMode="auto">
          <a:xfrm>
            <a:off x="685800" y="1549400"/>
            <a:ext cx="7772400" cy="508000"/>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n-US" altLang="en-US" sz="2400" i="1">
                <a:solidFill>
                  <a:srgbClr val="333399"/>
                </a:solidFill>
              </a:rPr>
              <a:t>Discussing the conservation of total energy </a:t>
            </a:r>
          </a:p>
        </p:txBody>
      </p:sp>
      <p:sp>
        <p:nvSpPr>
          <p:cNvPr id="471049" name="Rectangle 9"/>
          <p:cNvSpPr>
            <a:spLocks noChangeArrowheads="1"/>
          </p:cNvSpPr>
          <p:nvPr/>
        </p:nvSpPr>
        <p:spPr bwMode="auto">
          <a:xfrm>
            <a:off x="671513" y="2057400"/>
            <a:ext cx="7761287" cy="4800600"/>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spcBef>
                <a:spcPct val="20000"/>
              </a:spcBef>
              <a:defRPr/>
            </a:pPr>
            <a:r>
              <a:rPr lang="en-US" altLang="en-US" sz="2400" dirty="0" smtClean="0">
                <a:latin typeface="+mn-lt"/>
                <a:sym typeface="Symbol" pitchFamily="18" charset="2"/>
              </a:rPr>
              <a:t>EXAMPLE: A 25-kg object resting                                              on a frictionless incline is                                                 released, as shown. What is its                                           speed at the bottom?</a:t>
            </a:r>
          </a:p>
          <a:p>
            <a:pPr eaLnBrk="1" hangingPunct="1">
              <a:spcBef>
                <a:spcPct val="20000"/>
              </a:spcBef>
              <a:defRPr/>
            </a:pPr>
            <a:r>
              <a:rPr lang="en-US" altLang="en-US" sz="2400" dirty="0" smtClean="0">
                <a:latin typeface="+mn-lt"/>
                <a:sym typeface="Symbol" pitchFamily="18" charset="2"/>
              </a:rPr>
              <a:t>SOLUTION:   We solved this one                                             long ago using Newton’s second law. It was difficult!</a:t>
            </a:r>
          </a:p>
          <a:p>
            <a:pPr eaLnBrk="1" hangingPunct="1">
              <a:spcBef>
                <a:spcPts val="400"/>
              </a:spcBef>
              <a:defRPr/>
            </a:pPr>
            <a:r>
              <a:rPr lang="en-US" altLang="en-US" sz="2400" dirty="0" smtClean="0">
                <a:latin typeface="+mn-lt"/>
                <a:sym typeface="Symbol" pitchFamily="18" charset="2"/>
              </a:rPr>
              <a:t>We will now use energy to solve it.</a:t>
            </a:r>
          </a:p>
          <a:p>
            <a:pPr eaLnBrk="1" hangingPunct="1">
              <a:spcBef>
                <a:spcPts val="400"/>
              </a:spcBef>
              <a:defRPr/>
            </a:pPr>
            <a:r>
              <a:rPr lang="en-US" altLang="en-US" sz="2400" dirty="0" smtClean="0">
                <a:latin typeface="+mn-lt"/>
                <a:sym typeface="Symbol" pitchFamily="18" charset="2"/>
              </a:rPr>
              <a:t>                                           </a:t>
            </a:r>
            <a:r>
              <a:rPr lang="en-US" altLang="en-US" sz="2400" baseline="-25000" dirty="0" smtClean="0">
                <a:latin typeface="+mn-lt"/>
                <a:sym typeface="Symbol" pitchFamily="18" charset="2"/>
              </a:rPr>
              <a:t> </a:t>
            </a:r>
            <a:r>
              <a:rPr lang="en-US" altLang="en-US" sz="2400" dirty="0" smtClean="0">
                <a:latin typeface="+mn-lt"/>
                <a:sym typeface="Symbol" pitchFamily="18" charset="2"/>
              </a:rPr>
              <a:t>        </a:t>
            </a:r>
            <a:r>
              <a:rPr lang="en-US" altLang="en-US" sz="2400" dirty="0" smtClean="0">
                <a:latin typeface="+mn-lt"/>
                <a:cs typeface="Courier New" pitchFamily="49" charset="0"/>
                <a:sym typeface="Symbol" pitchFamily="18" charset="2"/>
              </a:rPr>
              <a:t>∆</a:t>
            </a:r>
            <a:r>
              <a:rPr lang="en-US" altLang="en-US" sz="2400" i="1" dirty="0" smtClean="0">
                <a:latin typeface="+mn-lt"/>
                <a:cs typeface="Courier New" pitchFamily="49" charset="0"/>
              </a:rPr>
              <a:t>E</a:t>
            </a:r>
            <a:r>
              <a:rPr lang="en-US" altLang="en-US" sz="2400" baseline="-25000" dirty="0" smtClean="0">
                <a:latin typeface="+mn-lt"/>
                <a:cs typeface="Courier New" pitchFamily="49" charset="0"/>
              </a:rPr>
              <a:t>K</a:t>
            </a:r>
            <a:r>
              <a:rPr lang="en-US" altLang="en-US" sz="2400" dirty="0" smtClean="0">
                <a:latin typeface="+mn-lt"/>
                <a:cs typeface="Courier New" pitchFamily="49" charset="0"/>
              </a:rPr>
              <a:t> + ∆</a:t>
            </a:r>
            <a:r>
              <a:rPr lang="en-US" altLang="en-US" sz="2400" i="1" dirty="0" smtClean="0">
                <a:latin typeface="+mn-lt"/>
              </a:rPr>
              <a:t>E</a:t>
            </a:r>
            <a:r>
              <a:rPr lang="en-US" altLang="en-US" sz="2400" baseline="-25000" dirty="0" smtClean="0">
                <a:latin typeface="+mn-lt"/>
              </a:rPr>
              <a:t>P</a:t>
            </a:r>
            <a:r>
              <a:rPr lang="en-US" altLang="en-US" sz="2400" dirty="0" smtClean="0">
                <a:latin typeface="+mn-lt"/>
                <a:cs typeface="Courier New" pitchFamily="49" charset="0"/>
              </a:rPr>
              <a:t> = 0</a:t>
            </a:r>
            <a:endParaRPr lang="en-US" altLang="en-US" sz="2400" dirty="0" smtClean="0">
              <a:latin typeface="+mn-lt"/>
              <a:sym typeface="Symbol" pitchFamily="18" charset="2"/>
            </a:endParaRPr>
          </a:p>
          <a:p>
            <a:pPr eaLnBrk="1" hangingPunct="1">
              <a:spcBef>
                <a:spcPts val="400"/>
              </a:spcBef>
              <a:defRPr/>
            </a:pPr>
            <a:r>
              <a:rPr lang="en-US" altLang="en-US" sz="2400" dirty="0" smtClean="0">
                <a:latin typeface="+mn-lt"/>
                <a:sym typeface="Symbol" pitchFamily="18" charset="2"/>
              </a:rPr>
              <a:t>                      </a:t>
            </a:r>
            <a:r>
              <a:rPr lang="en-US" altLang="en-US" sz="2400" dirty="0" smtClean="0">
                <a:latin typeface="+mn-lt"/>
                <a:cs typeface="Courier New" pitchFamily="49" charset="0"/>
              </a:rPr>
              <a:t>(1/2)</a:t>
            </a:r>
            <a:r>
              <a:rPr lang="en-US" altLang="en-US" sz="2400" i="1" dirty="0" smtClean="0">
                <a:latin typeface="+mn-lt"/>
                <a:cs typeface="Courier New" pitchFamily="49" charset="0"/>
              </a:rPr>
              <a:t>mv </a:t>
            </a:r>
            <a:r>
              <a:rPr lang="en-US" altLang="en-US" sz="2400" baseline="30000" dirty="0" smtClean="0">
                <a:latin typeface="+mn-lt"/>
                <a:cs typeface="Courier New" pitchFamily="49" charset="0"/>
              </a:rPr>
              <a:t>2</a:t>
            </a:r>
            <a:r>
              <a:rPr lang="en-US" altLang="en-US" sz="2400" dirty="0" smtClean="0">
                <a:latin typeface="+mn-lt"/>
                <a:cs typeface="Courier New" pitchFamily="49" charset="0"/>
              </a:rPr>
              <a:t> - (1/2)</a:t>
            </a:r>
            <a:r>
              <a:rPr lang="en-US" altLang="en-US" sz="2400" i="1" dirty="0" smtClean="0">
                <a:latin typeface="+mn-lt"/>
                <a:cs typeface="Courier New" pitchFamily="49" charset="0"/>
              </a:rPr>
              <a:t>mu </a:t>
            </a:r>
            <a:r>
              <a:rPr lang="en-US" altLang="en-US" sz="2400" baseline="30000" dirty="0" smtClean="0">
                <a:latin typeface="+mn-lt"/>
                <a:cs typeface="Courier New" pitchFamily="49" charset="0"/>
              </a:rPr>
              <a:t>2</a:t>
            </a:r>
            <a:r>
              <a:rPr lang="en-US" altLang="en-US" sz="2400" dirty="0" smtClean="0">
                <a:latin typeface="+mn-lt"/>
                <a:cs typeface="Courier New" pitchFamily="49" charset="0"/>
              </a:rPr>
              <a:t> + </a:t>
            </a:r>
            <a:r>
              <a:rPr lang="en-US" altLang="en-US" sz="2400" i="1" dirty="0" err="1" smtClean="0">
                <a:latin typeface="+mn-lt"/>
                <a:cs typeface="Courier New" pitchFamily="49" charset="0"/>
              </a:rPr>
              <a:t>mg</a:t>
            </a:r>
            <a:r>
              <a:rPr lang="en-US" altLang="en-US" sz="2400" dirty="0" err="1" smtClean="0">
                <a:latin typeface="+mn-lt"/>
                <a:cs typeface="Courier New" pitchFamily="49" charset="0"/>
              </a:rPr>
              <a:t>∆</a:t>
            </a:r>
            <a:r>
              <a:rPr lang="en-US" altLang="en-US" sz="2400" i="1" dirty="0" err="1" smtClean="0">
                <a:latin typeface="+mn-lt"/>
                <a:cs typeface="Courier New" pitchFamily="49" charset="0"/>
              </a:rPr>
              <a:t>h</a:t>
            </a:r>
            <a:r>
              <a:rPr lang="en-US" altLang="en-US" sz="2400" dirty="0" smtClean="0">
                <a:latin typeface="+mn-lt"/>
                <a:cs typeface="Courier New" pitchFamily="49" charset="0"/>
              </a:rPr>
              <a:t> = 0</a:t>
            </a:r>
            <a:endParaRPr lang="en-US" altLang="en-US" sz="2400" dirty="0" smtClean="0">
              <a:latin typeface="+mn-lt"/>
              <a:cs typeface="Courier New" pitchFamily="49" charset="0"/>
              <a:sym typeface="Symbol" pitchFamily="18" charset="2"/>
            </a:endParaRPr>
          </a:p>
          <a:p>
            <a:pPr eaLnBrk="1" hangingPunct="1">
              <a:spcBef>
                <a:spcPts val="400"/>
              </a:spcBef>
              <a:defRPr/>
            </a:pPr>
            <a:r>
              <a:rPr lang="en-US" altLang="en-US" sz="2400" dirty="0" smtClean="0">
                <a:latin typeface="+mn-lt"/>
                <a:cs typeface="Courier New" pitchFamily="49" charset="0"/>
              </a:rPr>
              <a:t>      (1/2)(25)</a:t>
            </a:r>
            <a:r>
              <a:rPr lang="en-US" altLang="en-US" sz="2400" i="1" dirty="0" smtClean="0">
                <a:latin typeface="+mn-lt"/>
                <a:cs typeface="Courier New" pitchFamily="49" charset="0"/>
              </a:rPr>
              <a:t>v </a:t>
            </a:r>
            <a:r>
              <a:rPr lang="en-US" altLang="en-US" sz="2400" baseline="30000" dirty="0" smtClean="0">
                <a:latin typeface="+mn-lt"/>
                <a:cs typeface="Courier New" pitchFamily="49" charset="0"/>
              </a:rPr>
              <a:t>2</a:t>
            </a:r>
            <a:r>
              <a:rPr lang="en-US" altLang="en-US" sz="2400" dirty="0" smtClean="0">
                <a:latin typeface="+mn-lt"/>
                <a:cs typeface="Courier New" pitchFamily="49" charset="0"/>
              </a:rPr>
              <a:t> - (1/2)(25)0 </a:t>
            </a:r>
            <a:r>
              <a:rPr lang="en-US" altLang="en-US" sz="2400" baseline="30000" dirty="0" smtClean="0">
                <a:latin typeface="+mn-lt"/>
                <a:cs typeface="Courier New" pitchFamily="49" charset="0"/>
              </a:rPr>
              <a:t>2</a:t>
            </a:r>
            <a:r>
              <a:rPr lang="en-US" altLang="en-US" sz="2400" dirty="0" smtClean="0">
                <a:latin typeface="+mn-lt"/>
                <a:cs typeface="Courier New" pitchFamily="49" charset="0"/>
              </a:rPr>
              <a:t> + (25)(10)(-6) = 0</a:t>
            </a:r>
            <a:endParaRPr lang="en-US" altLang="en-US" sz="2400" dirty="0" smtClean="0">
              <a:latin typeface="+mn-lt"/>
              <a:sym typeface="Symbol" pitchFamily="18" charset="2"/>
            </a:endParaRPr>
          </a:p>
          <a:p>
            <a:pPr eaLnBrk="1" hangingPunct="1">
              <a:spcBef>
                <a:spcPts val="400"/>
              </a:spcBef>
              <a:defRPr/>
            </a:pPr>
            <a:r>
              <a:rPr lang="en-US" altLang="en-US" sz="2400" i="1" dirty="0" smtClean="0">
                <a:latin typeface="+mn-lt"/>
                <a:sym typeface="Symbol" pitchFamily="18" charset="2"/>
              </a:rPr>
              <a:t>                                                     </a:t>
            </a:r>
            <a:r>
              <a:rPr lang="en-US" altLang="en-US" sz="2400" i="1" baseline="-25000" dirty="0" smtClean="0">
                <a:latin typeface="+mn-lt"/>
                <a:sym typeface="Symbol" pitchFamily="18" charset="2"/>
              </a:rPr>
              <a:t> </a:t>
            </a:r>
            <a:r>
              <a:rPr lang="en-US" altLang="en-US" sz="2400" i="1" dirty="0" smtClean="0">
                <a:latin typeface="+mn-lt"/>
                <a:sym typeface="Symbol" pitchFamily="18" charset="2"/>
              </a:rPr>
              <a:t> </a:t>
            </a:r>
            <a:r>
              <a:rPr lang="en-US" altLang="en-US" sz="2400" i="1" baseline="-25000" dirty="0" smtClean="0">
                <a:latin typeface="+mn-lt"/>
                <a:sym typeface="Symbol" pitchFamily="18" charset="2"/>
              </a:rPr>
              <a:t> </a:t>
            </a:r>
            <a:r>
              <a:rPr lang="en-US" altLang="en-US" sz="2400" i="1" dirty="0" smtClean="0">
                <a:latin typeface="+mn-lt"/>
                <a:sym typeface="Symbol" pitchFamily="18" charset="2"/>
              </a:rPr>
              <a:t> </a:t>
            </a:r>
            <a:r>
              <a:rPr lang="en-US" altLang="en-US" sz="2400" i="1" baseline="-25000" dirty="0" smtClean="0">
                <a:latin typeface="+mn-lt"/>
                <a:sym typeface="Symbol" pitchFamily="18" charset="2"/>
              </a:rPr>
              <a:t> </a:t>
            </a:r>
            <a:r>
              <a:rPr lang="en-US" altLang="en-US" sz="2400" dirty="0" smtClean="0">
                <a:latin typeface="+mn-lt"/>
                <a:cs typeface="Courier New" pitchFamily="49" charset="0"/>
              </a:rPr>
              <a:t>12.5</a:t>
            </a:r>
            <a:r>
              <a:rPr lang="en-US" altLang="en-US" sz="2400" i="1" dirty="0" smtClean="0">
                <a:latin typeface="+mn-lt"/>
                <a:cs typeface="Courier New" pitchFamily="49" charset="0"/>
              </a:rPr>
              <a:t>v </a:t>
            </a:r>
            <a:r>
              <a:rPr lang="en-US" altLang="en-US" sz="2400" baseline="30000" dirty="0" smtClean="0">
                <a:latin typeface="+mn-lt"/>
                <a:cs typeface="Courier New" pitchFamily="49" charset="0"/>
              </a:rPr>
              <a:t>2</a:t>
            </a:r>
            <a:r>
              <a:rPr lang="en-US" altLang="en-US" sz="2400" dirty="0" smtClean="0">
                <a:latin typeface="+mn-lt"/>
                <a:cs typeface="Courier New" pitchFamily="49" charset="0"/>
              </a:rPr>
              <a:t> = 1500</a:t>
            </a:r>
          </a:p>
          <a:p>
            <a:pPr eaLnBrk="1" hangingPunct="1">
              <a:spcBef>
                <a:spcPts val="400"/>
              </a:spcBef>
              <a:defRPr/>
            </a:pPr>
            <a:r>
              <a:rPr lang="en-US" altLang="en-US" sz="2400" i="1" dirty="0" smtClean="0">
                <a:latin typeface="+mn-lt"/>
                <a:cs typeface="Courier New" pitchFamily="49" charset="0"/>
              </a:rPr>
              <a:t>                                                                  v</a:t>
            </a:r>
            <a:r>
              <a:rPr lang="en-US" altLang="en-US" sz="2400" dirty="0" smtClean="0">
                <a:latin typeface="+mn-lt"/>
                <a:cs typeface="Courier New" pitchFamily="49" charset="0"/>
              </a:rPr>
              <a:t> = 11 m</a:t>
            </a:r>
            <a:r>
              <a:rPr lang="en-US" altLang="en-US" sz="2400" baseline="-25000" dirty="0" smtClean="0">
                <a:latin typeface="+mn-lt"/>
                <a:cs typeface="Courier New" pitchFamily="49" charset="0"/>
              </a:rPr>
              <a:t> </a:t>
            </a:r>
            <a:r>
              <a:rPr lang="en-US" altLang="en-US" sz="2400" dirty="0" smtClean="0">
                <a:latin typeface="+mn-lt"/>
                <a:cs typeface="Courier New" pitchFamily="49" charset="0"/>
              </a:rPr>
              <a:t>s</a:t>
            </a:r>
            <a:r>
              <a:rPr lang="en-US" altLang="en-US" sz="2400" baseline="30000" dirty="0" smtClean="0">
                <a:latin typeface="+mn-lt"/>
                <a:cs typeface="Courier New" pitchFamily="49" charset="0"/>
              </a:rPr>
              <a:t>-1</a:t>
            </a:r>
            <a:r>
              <a:rPr lang="en-US" altLang="en-US" sz="2400" dirty="0" smtClean="0">
                <a:latin typeface="+mn-lt"/>
                <a:cs typeface="Courier New" pitchFamily="49" charset="0"/>
              </a:rPr>
              <a:t>.</a:t>
            </a:r>
            <a:endParaRPr lang="en-US" altLang="en-US" sz="2400" i="1" dirty="0" smtClean="0">
              <a:latin typeface="+mn-lt"/>
              <a:cs typeface="Courier New" pitchFamily="49" charset="0"/>
            </a:endParaRPr>
          </a:p>
        </p:txBody>
      </p:sp>
      <p:sp>
        <p:nvSpPr>
          <p:cNvPr id="471050" name="Rectangle 10" descr="Oak"/>
          <p:cNvSpPr>
            <a:spLocks noChangeArrowheads="1"/>
          </p:cNvSpPr>
          <p:nvPr/>
        </p:nvSpPr>
        <p:spPr bwMode="auto">
          <a:xfrm rot="1686735">
            <a:off x="5738813" y="2433638"/>
            <a:ext cx="217487" cy="217487"/>
          </a:xfrm>
          <a:prstGeom prst="rect">
            <a:avLst/>
          </a:prstGeom>
          <a:blipFill dpi="0" rotWithShape="1">
            <a:blip r:embed="rId7"/>
            <a:srcRect/>
            <a:tile tx="0" ty="0" sx="100000" sy="100000" flip="none" algn="tl"/>
          </a:blipFill>
          <a:ln w="9525">
            <a:solidFill>
              <a:schemeClr val="tx1"/>
            </a:solidFill>
            <a:miter lim="800000"/>
            <a:headEnd/>
            <a:tailEnd/>
          </a:ln>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defRPr/>
            </a:pPr>
            <a:endParaRPr lang="en-US" altLang="en-US" sz="2400" smtClean="0">
              <a:latin typeface="+mn-lt"/>
            </a:endParaRPr>
          </a:p>
        </p:txBody>
      </p:sp>
      <p:grpSp>
        <p:nvGrpSpPr>
          <p:cNvPr id="2" name="Group 11"/>
          <p:cNvGrpSpPr>
            <a:grpSpLocks/>
          </p:cNvGrpSpPr>
          <p:nvPr/>
        </p:nvGrpSpPr>
        <p:grpSpPr bwMode="auto">
          <a:xfrm>
            <a:off x="5773738" y="2638425"/>
            <a:ext cx="2576512" cy="1381125"/>
            <a:chOff x="3637" y="1614"/>
            <a:chExt cx="1623" cy="870"/>
          </a:xfrm>
        </p:grpSpPr>
        <p:sp>
          <p:nvSpPr>
            <p:cNvPr id="45070" name="AutoShape 12"/>
            <p:cNvSpPr>
              <a:spLocks noChangeArrowheads="1"/>
            </p:cNvSpPr>
            <p:nvPr/>
          </p:nvSpPr>
          <p:spPr bwMode="auto">
            <a:xfrm>
              <a:off x="3637" y="1614"/>
              <a:ext cx="1623" cy="803"/>
            </a:xfrm>
            <a:prstGeom prst="rtTriangle">
              <a:avLst/>
            </a:prstGeom>
            <a:solidFill>
              <a:schemeClr val="accent1"/>
            </a:solidFill>
            <a:ln w="9525">
              <a:solidFill>
                <a:schemeClr val="tx1"/>
              </a:solidFill>
              <a:miter lim="800000"/>
              <a:headEnd/>
              <a:tailEnd/>
            </a:ln>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defRPr/>
              </a:pPr>
              <a:endParaRPr lang="en-US" altLang="en-US" sz="2400" smtClean="0">
                <a:latin typeface="+mn-lt"/>
              </a:endParaRPr>
            </a:p>
          </p:txBody>
        </p:sp>
        <p:sp>
          <p:nvSpPr>
            <p:cNvPr id="45071" name="Text Box 13"/>
            <p:cNvSpPr txBox="1">
              <a:spLocks noChangeArrowheads="1"/>
            </p:cNvSpPr>
            <p:nvPr/>
          </p:nvSpPr>
          <p:spPr bwMode="auto">
            <a:xfrm>
              <a:off x="4515" y="2193"/>
              <a:ext cx="449"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defRPr/>
              </a:pPr>
              <a:r>
                <a:rPr lang="en-US" altLang="en-US" sz="2400" dirty="0" smtClean="0">
                  <a:latin typeface="+mn-lt"/>
                </a:rPr>
                <a:t>30</a:t>
              </a:r>
              <a:r>
                <a:rPr lang="en-US" altLang="en-US" sz="2400" dirty="0" smtClean="0">
                  <a:latin typeface="+mn-lt"/>
                  <a:cs typeface="Courier New" pitchFamily="49" charset="0"/>
                </a:rPr>
                <a:t>°</a:t>
              </a:r>
            </a:p>
          </p:txBody>
        </p:sp>
        <p:sp>
          <p:nvSpPr>
            <p:cNvPr id="45072" name="Text Box 14"/>
            <p:cNvSpPr txBox="1">
              <a:spLocks noChangeArrowheads="1"/>
            </p:cNvSpPr>
            <p:nvPr/>
          </p:nvSpPr>
          <p:spPr bwMode="auto">
            <a:xfrm rot="5400000">
              <a:off x="3503" y="1861"/>
              <a:ext cx="601"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defRPr/>
              </a:pPr>
              <a:r>
                <a:rPr lang="en-US" altLang="en-US" sz="2400" dirty="0" smtClean="0">
                  <a:latin typeface="+mn-lt"/>
                </a:rPr>
                <a:t>6.0 m</a:t>
              </a:r>
            </a:p>
          </p:txBody>
        </p:sp>
      </p:grpSp>
      <p:sp>
        <p:nvSpPr>
          <p:cNvPr id="471055" name="Rectangle 15" descr="Oak"/>
          <p:cNvSpPr>
            <a:spLocks noChangeArrowheads="1"/>
          </p:cNvSpPr>
          <p:nvPr/>
        </p:nvSpPr>
        <p:spPr bwMode="auto">
          <a:xfrm rot="1686735">
            <a:off x="5729288" y="2436813"/>
            <a:ext cx="217487" cy="217487"/>
          </a:xfrm>
          <a:prstGeom prst="rect">
            <a:avLst/>
          </a:prstGeom>
          <a:blipFill dpi="0" rotWithShape="1">
            <a:blip r:embed="rId7">
              <a:alphaModFix amt="13000"/>
            </a:blip>
            <a:srcRect/>
            <a:tile tx="0" ty="0" sx="100000" sy="100000" flip="none" algn="tl"/>
          </a:blipFill>
          <a:ln w="9525">
            <a:solidFill>
              <a:schemeClr val="tx1"/>
            </a:solidFill>
            <a:miter lim="800000"/>
            <a:headEnd/>
            <a:tailEnd/>
          </a:ln>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defRPr/>
            </a:pPr>
            <a:endParaRPr lang="en-US" altLang="en-US" sz="2400" smtClean="0">
              <a:latin typeface="+mn-lt"/>
            </a:endParaRPr>
          </a:p>
        </p:txBody>
      </p:sp>
      <p:sp>
        <p:nvSpPr>
          <p:cNvPr id="471056" name="Rectangle 16" descr="Oak"/>
          <p:cNvSpPr>
            <a:spLocks noChangeArrowheads="1"/>
          </p:cNvSpPr>
          <p:nvPr/>
        </p:nvSpPr>
        <p:spPr bwMode="auto">
          <a:xfrm rot="1686735">
            <a:off x="8269288" y="3702050"/>
            <a:ext cx="217487" cy="217488"/>
          </a:xfrm>
          <a:prstGeom prst="rect">
            <a:avLst/>
          </a:prstGeom>
          <a:blipFill dpi="0" rotWithShape="1">
            <a:blip r:embed="rId7"/>
            <a:srcRect/>
            <a:tile tx="0" ty="0" sx="100000" sy="100000" flip="none" algn="tl"/>
          </a:blipFill>
          <a:ln w="9525">
            <a:solidFill>
              <a:schemeClr val="tx1"/>
            </a:solidFill>
            <a:miter lim="800000"/>
            <a:headEnd/>
            <a:tailEnd/>
          </a:ln>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defRPr/>
            </a:pPr>
            <a:endParaRPr lang="en-US" altLang="en-US" sz="2400" smtClean="0">
              <a:latin typeface="+mn-lt"/>
            </a:endParaRPr>
          </a:p>
        </p:txBody>
      </p:sp>
      <p:sp>
        <p:nvSpPr>
          <p:cNvPr id="471060" name="Text Box 20"/>
          <p:cNvSpPr txBox="1">
            <a:spLocks noChangeArrowheads="1"/>
          </p:cNvSpPr>
          <p:nvPr/>
        </p:nvSpPr>
        <p:spPr bwMode="auto">
          <a:xfrm>
            <a:off x="5924550" y="2244725"/>
            <a:ext cx="8778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defRPr/>
            </a:pPr>
            <a:r>
              <a:rPr lang="en-US" altLang="en-US" sz="2400" i="1" smtClean="0">
                <a:latin typeface="+mn-lt"/>
              </a:rPr>
              <a:t>u </a:t>
            </a:r>
            <a:r>
              <a:rPr lang="en-US" altLang="en-US" sz="2400" smtClean="0">
                <a:latin typeface="+mn-lt"/>
              </a:rPr>
              <a:t>= 0</a:t>
            </a:r>
            <a:endParaRPr lang="en-US" altLang="en-US" sz="2400" i="1" smtClean="0">
              <a:latin typeface="+mn-lt"/>
            </a:endParaRPr>
          </a:p>
        </p:txBody>
      </p:sp>
      <p:sp>
        <p:nvSpPr>
          <p:cNvPr id="471061" name="Text Box 21"/>
          <p:cNvSpPr txBox="1">
            <a:spLocks noChangeArrowheads="1"/>
          </p:cNvSpPr>
          <p:nvPr/>
        </p:nvSpPr>
        <p:spPr bwMode="auto">
          <a:xfrm>
            <a:off x="8197850" y="3257550"/>
            <a:ext cx="8588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defRPr/>
            </a:pPr>
            <a:r>
              <a:rPr lang="en-US" altLang="en-US" sz="2400" i="1" smtClean="0">
                <a:latin typeface="+mn-lt"/>
              </a:rPr>
              <a:t>v </a:t>
            </a:r>
            <a:r>
              <a:rPr lang="en-US" altLang="en-US" sz="2400" smtClean="0">
                <a:latin typeface="+mn-lt"/>
              </a:rPr>
              <a:t>= ?</a:t>
            </a:r>
            <a:endParaRPr lang="en-US" altLang="en-US" sz="2400" i="1" smtClean="0">
              <a:latin typeface="+mn-lt"/>
            </a:endParaRPr>
          </a:p>
        </p:txBody>
      </p:sp>
      <p:grpSp>
        <p:nvGrpSpPr>
          <p:cNvPr id="3" name="Group 29"/>
          <p:cNvGrpSpPr>
            <a:grpSpLocks/>
          </p:cNvGrpSpPr>
          <p:nvPr/>
        </p:nvGrpSpPr>
        <p:grpSpPr bwMode="auto">
          <a:xfrm>
            <a:off x="5203825" y="2659063"/>
            <a:ext cx="571500" cy="1263650"/>
            <a:chOff x="3278" y="1675"/>
            <a:chExt cx="360" cy="796"/>
          </a:xfrm>
        </p:grpSpPr>
        <p:sp>
          <p:nvSpPr>
            <p:cNvPr id="45068" name="Line 27"/>
            <p:cNvSpPr>
              <a:spLocks noChangeShapeType="1"/>
            </p:cNvSpPr>
            <p:nvPr/>
          </p:nvSpPr>
          <p:spPr bwMode="auto">
            <a:xfrm>
              <a:off x="3638" y="1675"/>
              <a:ext cx="0" cy="796"/>
            </a:xfrm>
            <a:prstGeom prst="line">
              <a:avLst/>
            </a:prstGeom>
            <a:noFill/>
            <a:ln w="57150">
              <a:solidFill>
                <a:schemeClr val="accent2"/>
              </a:solidFill>
              <a:round/>
              <a:headEnd/>
              <a:tailEnd type="arrow" w="med" len="med"/>
            </a:ln>
            <a:extLst>
              <a:ext uri="{909E8E84-426E-40DD-AFC4-6F175D3DCCD1}">
                <a14:hiddenFill xmlns:a14="http://schemas.microsoft.com/office/drawing/2010/main">
                  <a:noFill/>
                </a14:hiddenFill>
              </a:ext>
            </a:extLst>
          </p:spPr>
          <p:txBody>
            <a:bodyPr/>
            <a:lstStyle/>
            <a:p>
              <a:pPr>
                <a:defRPr/>
              </a:pPr>
              <a:endParaRPr lang="en-US" sz="2400">
                <a:latin typeface="+mn-lt"/>
              </a:endParaRPr>
            </a:p>
          </p:txBody>
        </p:sp>
        <p:sp>
          <p:nvSpPr>
            <p:cNvPr id="45069" name="Text Box 28"/>
            <p:cNvSpPr txBox="1">
              <a:spLocks noChangeArrowheads="1"/>
            </p:cNvSpPr>
            <p:nvPr/>
          </p:nvSpPr>
          <p:spPr bwMode="auto">
            <a:xfrm>
              <a:off x="3278" y="1901"/>
              <a:ext cx="343"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defRPr/>
              </a:pPr>
              <a:r>
                <a:rPr lang="en-US" altLang="en-US" sz="2400" dirty="0" smtClean="0">
                  <a:latin typeface="+mn-lt"/>
                  <a:cs typeface="Courier New" pitchFamily="49" charset="0"/>
                </a:rPr>
                <a:t>∆</a:t>
              </a:r>
              <a:r>
                <a:rPr lang="en-US" altLang="en-US" sz="2400" i="1" dirty="0" smtClean="0">
                  <a:latin typeface="+mn-lt"/>
                  <a:cs typeface="Courier New" pitchFamily="49" charset="0"/>
                </a:rPr>
                <a:t>h</a:t>
              </a:r>
              <a:endParaRPr lang="en-US" altLang="en-US" sz="2400" dirty="0" smtClean="0">
                <a:latin typeface="+mn-lt"/>
                <a:cs typeface="Courier New" pitchFamily="49" charset="0"/>
              </a:endParaRPr>
            </a:p>
          </p:txBody>
        </p:sp>
      </p:grpSp>
      <p:sp>
        <p:nvSpPr>
          <p:cNvPr id="17" name="Line 14"/>
          <p:cNvSpPr>
            <a:spLocks noChangeShapeType="1"/>
          </p:cNvSpPr>
          <p:nvPr/>
        </p:nvSpPr>
        <p:spPr bwMode="auto">
          <a:xfrm flipV="1">
            <a:off x="2041525" y="5721350"/>
            <a:ext cx="241300" cy="300038"/>
          </a:xfrm>
          <a:prstGeom prst="line">
            <a:avLst/>
          </a:prstGeom>
          <a:noFill/>
          <a:ln w="28575">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 name="Line 14"/>
          <p:cNvSpPr>
            <a:spLocks noChangeShapeType="1"/>
          </p:cNvSpPr>
          <p:nvPr/>
        </p:nvSpPr>
        <p:spPr bwMode="auto">
          <a:xfrm flipV="1">
            <a:off x="3917950" y="5700713"/>
            <a:ext cx="120650" cy="300037"/>
          </a:xfrm>
          <a:prstGeom prst="line">
            <a:avLst/>
          </a:prstGeom>
          <a:noFill/>
          <a:ln w="28575">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 name="Line 14"/>
          <p:cNvSpPr>
            <a:spLocks noChangeShapeType="1"/>
          </p:cNvSpPr>
          <p:nvPr/>
        </p:nvSpPr>
        <p:spPr bwMode="auto">
          <a:xfrm flipV="1">
            <a:off x="5143500" y="5726113"/>
            <a:ext cx="241300" cy="276225"/>
          </a:xfrm>
          <a:prstGeom prst="line">
            <a:avLst/>
          </a:prstGeom>
          <a:noFill/>
          <a:ln w="28575">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 name="Rectangle 47"/>
          <p:cNvSpPr>
            <a:spLocks noChangeArrowheads="1"/>
          </p:cNvSpPr>
          <p:nvPr/>
        </p:nvSpPr>
        <p:spPr bwMode="auto">
          <a:xfrm>
            <a:off x="671513" y="6070600"/>
            <a:ext cx="4052887" cy="787400"/>
          </a:xfrm>
          <a:prstGeom prst="rect">
            <a:avLst/>
          </a:prstGeom>
          <a:solidFill>
            <a:srgbClr val="FFCCCC"/>
          </a:solidFill>
          <a:ln w="9525">
            <a:noFill/>
            <a:miter lim="800000"/>
            <a:headEnd/>
            <a:tailEnd/>
          </a:ln>
          <a:effectLst/>
        </p:spPr>
        <p:txBody>
          <a:bodyPr/>
          <a:lstStyle/>
          <a:p>
            <a:pPr>
              <a:spcBef>
                <a:spcPct val="20000"/>
              </a:spcBef>
              <a:defRPr/>
            </a:pPr>
            <a:r>
              <a:rPr lang="en-US" sz="2400" b="1" i="1" dirty="0">
                <a:latin typeface="+mn-lt"/>
              </a:rPr>
              <a:t>FYI  </a:t>
            </a:r>
            <a:r>
              <a:rPr lang="en-US" sz="2400" b="1" dirty="0">
                <a:latin typeface="+mn-lt"/>
                <a:sym typeface="Symbol" pitchFamily="18" charset="2"/>
              </a:rPr>
              <a:t></a:t>
            </a:r>
            <a:r>
              <a:rPr lang="en-US" sz="2400" dirty="0">
                <a:latin typeface="+mn-lt"/>
                <a:sym typeface="Symbol" pitchFamily="18" charset="2"/>
              </a:rPr>
              <a:t>If friction and drag are zero, </a:t>
            </a:r>
            <a:r>
              <a:rPr lang="en-US" sz="2400" i="1" dirty="0">
                <a:latin typeface="+mn-lt"/>
                <a:sym typeface="Symbol" pitchFamily="18" charset="2"/>
              </a:rPr>
              <a:t>m</a:t>
            </a:r>
            <a:r>
              <a:rPr lang="en-US" sz="2400" dirty="0">
                <a:latin typeface="+mn-lt"/>
                <a:sym typeface="Symbol" pitchFamily="18" charset="2"/>
              </a:rPr>
              <a:t> always cancels…</a:t>
            </a:r>
            <a:endParaRPr lang="en-US" sz="2400" dirty="0">
              <a:latin typeface="+mn-lt"/>
              <a:sym typeface="Symbol" pitchFamily="18" charset="2"/>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71049">
                                            <p:txEl>
                                              <p:pRg st="0" end="0"/>
                                            </p:txEl>
                                          </p:spTgt>
                                        </p:tgtEl>
                                        <p:attrNameLst>
                                          <p:attrName>style.visibility</p:attrName>
                                        </p:attrNameLst>
                                      </p:cBhvr>
                                      <p:to>
                                        <p:strVal val="visible"/>
                                      </p:to>
                                    </p:set>
                                    <p:anim calcmode="lin" valueType="num">
                                      <p:cBhvr additive="base">
                                        <p:cTn id="7" dur="500" fill="hold"/>
                                        <p:tgtEl>
                                          <p:spTgt spid="47104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71049">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par>
                          <p:cTn id="9" fill="hold" nodeType="afterGroup">
                            <p:stCondLst>
                              <p:cond delay="500"/>
                            </p:stCondLst>
                            <p:childTnLst>
                              <p:par>
                                <p:cTn id="10" presetID="10" presetClass="entr" presetSubtype="0"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subTnLst>
                                    <p:audio>
                                      <p:cMediaNode>
                                        <p:cTn display="0" masterRel="sameClick">
                                          <p:stCondLst>
                                            <p:cond evt="begin" delay="0">
                                              <p:tn val="10"/>
                                            </p:cond>
                                          </p:stCondLst>
                                          <p:endCondLst>
                                            <p:cond evt="onStopAudio" delay="0">
                                              <p:tgtEl>
                                                <p:sldTgt/>
                                              </p:tgtEl>
                                            </p:cond>
                                          </p:endCondLst>
                                        </p:cTn>
                                        <p:tgtEl>
                                          <p:sndTgt r:embed="rId4" name="arrow.wav"/>
                                        </p:tgtEl>
                                      </p:cMediaNode>
                                    </p:audio>
                                  </p:subTnLst>
                                </p:cTn>
                              </p:par>
                            </p:childTnLst>
                          </p:cTn>
                        </p:par>
                        <p:par>
                          <p:cTn id="13" fill="hold" nodeType="afterGroup">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471050"/>
                                        </p:tgtEl>
                                        <p:attrNameLst>
                                          <p:attrName>style.visibility</p:attrName>
                                        </p:attrNameLst>
                                      </p:cBhvr>
                                      <p:to>
                                        <p:strVal val="visible"/>
                                      </p:to>
                                    </p:set>
                                    <p:animEffect transition="in" filter="fade">
                                      <p:cBhvr>
                                        <p:cTn id="16" dur="500"/>
                                        <p:tgtEl>
                                          <p:spTgt spid="471050"/>
                                        </p:tgtEl>
                                      </p:cBhvr>
                                    </p:animEffect>
                                  </p:childTnLst>
                                  <p:subTnLst>
                                    <p:audio>
                                      <p:cMediaNode>
                                        <p:cTn display="0" masterRel="sameClick">
                                          <p:stCondLst>
                                            <p:cond evt="begin" delay="0">
                                              <p:tn val="14"/>
                                            </p:cond>
                                          </p:stCondLst>
                                          <p:endCondLst>
                                            <p:cond evt="onStopAudio" delay="0">
                                              <p:tgtEl>
                                                <p:sldTgt/>
                                              </p:tgtEl>
                                            </p:cond>
                                          </p:endCondLst>
                                        </p:cTn>
                                        <p:tgtEl>
                                          <p:sndTgt r:embed="rId4" name="arrow.wav"/>
                                        </p:tgtEl>
                                      </p:cMediaNode>
                                    </p:audio>
                                  </p:subTnLst>
                                </p:cTn>
                              </p:par>
                            </p:childTnLst>
                          </p:cTn>
                        </p:par>
                      </p:childTnLst>
                    </p:cTn>
                  </p:par>
                  <p:par>
                    <p:cTn id="17" fill="hold" nodeType="clickPar">
                      <p:stCondLst>
                        <p:cond delay="indefinite"/>
                      </p:stCondLst>
                      <p:childTnLst>
                        <p:par>
                          <p:cTn id="18" fill="hold" nodeType="withGroup">
                            <p:stCondLst>
                              <p:cond delay="0"/>
                            </p:stCondLst>
                            <p:childTnLst>
                              <p:par>
                                <p:cTn id="19" presetID="49" presetClass="path" presetSubtype="0" accel="50000" fill="hold" grpId="1" nodeType="clickEffect">
                                  <p:stCondLst>
                                    <p:cond delay="0"/>
                                  </p:stCondLst>
                                  <p:childTnLst>
                                    <p:animMotion origin="layout" path="M 2.77778E-7 -7.40741E-7 L 0.43281 0.28588 " pathEditMode="relative" rAng="0" ptsTypes="AA">
                                      <p:cBhvr>
                                        <p:cTn id="20" dur="1000" fill="hold"/>
                                        <p:tgtEl>
                                          <p:spTgt spid="471050"/>
                                        </p:tgtEl>
                                        <p:attrNameLst>
                                          <p:attrName>ppt_x</p:attrName>
                                          <p:attrName>ppt_y</p:attrName>
                                        </p:attrNameLst>
                                      </p:cBhvr>
                                      <p:rCtr x="21632" y="14282"/>
                                    </p:animMotion>
                                  </p:childTnLst>
                                  <p:subTnLst>
                                    <p:audio>
                                      <p:cMediaNode>
                                        <p:cTn display="0" masterRel="sameClick">
                                          <p:stCondLst>
                                            <p:cond evt="begin" delay="0">
                                              <p:tn val="19"/>
                                            </p:cond>
                                          </p:stCondLst>
                                          <p:endCondLst>
                                            <p:cond evt="onStopAudio" delay="0">
                                              <p:tgtEl>
                                                <p:sldTgt/>
                                              </p:tgtEl>
                                            </p:cond>
                                          </p:endCondLst>
                                        </p:cTn>
                                        <p:tgtEl>
                                          <p:sndTgt r:embed="rId5" name="wind.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471049">
                                            <p:txEl>
                                              <p:pRg st="1" end="1"/>
                                            </p:txEl>
                                          </p:spTgt>
                                        </p:tgtEl>
                                        <p:attrNameLst>
                                          <p:attrName>style.visibility</p:attrName>
                                        </p:attrNameLst>
                                      </p:cBhvr>
                                      <p:to>
                                        <p:strVal val="visible"/>
                                      </p:to>
                                    </p:set>
                                    <p:anim calcmode="lin" valueType="num">
                                      <p:cBhvr additive="base">
                                        <p:cTn id="25" dur="500" fill="hold"/>
                                        <p:tgtEl>
                                          <p:spTgt spid="471049">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71049">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471055"/>
                                        </p:tgtEl>
                                        <p:attrNameLst>
                                          <p:attrName>style.visibility</p:attrName>
                                        </p:attrNameLst>
                                      </p:cBhvr>
                                      <p:to>
                                        <p:strVal val="visible"/>
                                      </p:to>
                                    </p:set>
                                    <p:animEffect transition="in" filter="fade">
                                      <p:cBhvr>
                                        <p:cTn id="31" dur="500"/>
                                        <p:tgtEl>
                                          <p:spTgt spid="471055"/>
                                        </p:tgtEl>
                                      </p:cBhvr>
                                    </p:animEffect>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2" fill="hold" nodeType="clickPar">
                      <p:stCondLst>
                        <p:cond delay="indefinite"/>
                      </p:stCondLst>
                      <p:childTnLst>
                        <p:par>
                          <p:cTn id="33" fill="hold" nodeType="withGroup">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471056"/>
                                        </p:tgtEl>
                                        <p:attrNameLst>
                                          <p:attrName>style.visibility</p:attrName>
                                        </p:attrNameLst>
                                      </p:cBhvr>
                                      <p:to>
                                        <p:strVal val="visible"/>
                                      </p:to>
                                    </p:set>
                                    <p:animEffect transition="in" filter="fade">
                                      <p:cBhvr>
                                        <p:cTn id="36" dur="500"/>
                                        <p:tgtEl>
                                          <p:spTgt spid="471056"/>
                                        </p:tgtEl>
                                      </p:cBhvr>
                                    </p:animEffect>
                                  </p:childTnLst>
                                  <p:subTnLst>
                                    <p:audio>
                                      <p:cMediaNode>
                                        <p:cTn display="0" masterRel="sameClick">
                                          <p:stCondLst>
                                            <p:cond evt="begin" delay="0">
                                              <p:tn val="34"/>
                                            </p:cond>
                                          </p:stCondLst>
                                          <p:endCondLst>
                                            <p:cond evt="onStopAudio" delay="0">
                                              <p:tgtEl>
                                                <p:sldTgt/>
                                              </p:tgtEl>
                                            </p:cond>
                                          </p:endCondLst>
                                        </p:cTn>
                                        <p:tgtEl>
                                          <p:sndTgt r:embed="rId4" name="arrow.wav"/>
                                        </p:tgtEl>
                                      </p:cMediaNode>
                                    </p:audio>
                                  </p:sub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4" fill="hold" nodeType="clickEffect">
                                  <p:stCondLst>
                                    <p:cond delay="0"/>
                                  </p:stCondLst>
                                  <p:childTnLst>
                                    <p:set>
                                      <p:cBhvr>
                                        <p:cTn id="40" dur="1" fill="hold">
                                          <p:stCondLst>
                                            <p:cond delay="0"/>
                                          </p:stCondLst>
                                        </p:cTn>
                                        <p:tgtEl>
                                          <p:spTgt spid="471049">
                                            <p:txEl>
                                              <p:pRg st="2" end="2"/>
                                            </p:txEl>
                                          </p:spTgt>
                                        </p:tgtEl>
                                        <p:attrNameLst>
                                          <p:attrName>style.visibility</p:attrName>
                                        </p:attrNameLst>
                                      </p:cBhvr>
                                      <p:to>
                                        <p:strVal val="visible"/>
                                      </p:to>
                                    </p:set>
                                    <p:anim calcmode="lin" valueType="num">
                                      <p:cBhvr additive="base">
                                        <p:cTn id="41" dur="500" fill="hold"/>
                                        <p:tgtEl>
                                          <p:spTgt spid="471049">
                                            <p:txEl>
                                              <p:pRg st="2" end="2"/>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471049">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9"/>
                                            </p:cond>
                                          </p:stCondLst>
                                          <p:endCondLst>
                                            <p:cond evt="onStopAudio" delay="0">
                                              <p:tgtEl>
                                                <p:sldTgt/>
                                              </p:tgtEl>
                                            </p:cond>
                                          </p:endCondLst>
                                        </p:cTn>
                                        <p:tgtEl>
                                          <p:sndTgt r:embed="rId4" name="arrow.wav"/>
                                        </p:tgtEl>
                                      </p:cMediaNode>
                                    </p:audio>
                                  </p:subTnLst>
                                </p:cTn>
                              </p:par>
                            </p:childTnLst>
                          </p:cTn>
                        </p:par>
                      </p:childTnLst>
                    </p:cTn>
                  </p:par>
                  <p:par>
                    <p:cTn id="43" fill="hold" nodeType="clickPar">
                      <p:stCondLst>
                        <p:cond delay="indefinite"/>
                      </p:stCondLst>
                      <p:childTnLst>
                        <p:par>
                          <p:cTn id="44" fill="hold" nodeType="withGroup">
                            <p:stCondLst>
                              <p:cond delay="0"/>
                            </p:stCondLst>
                            <p:childTnLst>
                              <p:par>
                                <p:cTn id="45" presetID="53" presetClass="entr" presetSubtype="0" fill="hold" grpId="0" nodeType="clickEffect">
                                  <p:stCondLst>
                                    <p:cond delay="0"/>
                                  </p:stCondLst>
                                  <p:childTnLst>
                                    <p:set>
                                      <p:cBhvr>
                                        <p:cTn id="46" dur="1" fill="hold">
                                          <p:stCondLst>
                                            <p:cond delay="0"/>
                                          </p:stCondLst>
                                        </p:cTn>
                                        <p:tgtEl>
                                          <p:spTgt spid="471060"/>
                                        </p:tgtEl>
                                        <p:attrNameLst>
                                          <p:attrName>style.visibility</p:attrName>
                                        </p:attrNameLst>
                                      </p:cBhvr>
                                      <p:to>
                                        <p:strVal val="visible"/>
                                      </p:to>
                                    </p:set>
                                    <p:anim calcmode="lin" valueType="num">
                                      <p:cBhvr>
                                        <p:cTn id="47" dur="500" fill="hold"/>
                                        <p:tgtEl>
                                          <p:spTgt spid="471060"/>
                                        </p:tgtEl>
                                        <p:attrNameLst>
                                          <p:attrName>ppt_w</p:attrName>
                                        </p:attrNameLst>
                                      </p:cBhvr>
                                      <p:tavLst>
                                        <p:tav tm="0">
                                          <p:val>
                                            <p:fltVal val="0"/>
                                          </p:val>
                                        </p:tav>
                                        <p:tav tm="100000">
                                          <p:val>
                                            <p:strVal val="#ppt_w"/>
                                          </p:val>
                                        </p:tav>
                                      </p:tavLst>
                                    </p:anim>
                                    <p:anim calcmode="lin" valueType="num">
                                      <p:cBhvr>
                                        <p:cTn id="48" dur="500" fill="hold"/>
                                        <p:tgtEl>
                                          <p:spTgt spid="471060"/>
                                        </p:tgtEl>
                                        <p:attrNameLst>
                                          <p:attrName>ppt_h</p:attrName>
                                        </p:attrNameLst>
                                      </p:cBhvr>
                                      <p:tavLst>
                                        <p:tav tm="0">
                                          <p:val>
                                            <p:fltVal val="0"/>
                                          </p:val>
                                        </p:tav>
                                        <p:tav tm="100000">
                                          <p:val>
                                            <p:strVal val="#ppt_h"/>
                                          </p:val>
                                        </p:tav>
                                      </p:tavLst>
                                    </p:anim>
                                    <p:animEffect transition="in" filter="fade">
                                      <p:cBhvr>
                                        <p:cTn id="49" dur="500"/>
                                        <p:tgtEl>
                                          <p:spTgt spid="471060"/>
                                        </p:tgtEl>
                                      </p:cBhvr>
                                    </p:animEffect>
                                  </p:childTnLst>
                                  <p:subTnLst>
                                    <p:audio>
                                      <p:cMediaNode>
                                        <p:cTn display="0" masterRel="sameClick">
                                          <p:stCondLst>
                                            <p:cond evt="begin" delay="0">
                                              <p:tn val="45"/>
                                            </p:cond>
                                          </p:stCondLst>
                                          <p:endCondLst>
                                            <p:cond evt="onStopAudio" delay="0">
                                              <p:tgtEl>
                                                <p:sldTgt/>
                                              </p:tgtEl>
                                            </p:cond>
                                          </p:endCondLst>
                                        </p:cTn>
                                        <p:tgtEl>
                                          <p:sndTgt r:embed="rId6" name="cashreg.wav"/>
                                        </p:tgtEl>
                                      </p:cMediaNode>
                                    </p:audio>
                                  </p:subTnLst>
                                </p:cTn>
                              </p:par>
                            </p:childTnLst>
                          </p:cTn>
                        </p:par>
                      </p:childTnLst>
                    </p:cTn>
                  </p:par>
                  <p:par>
                    <p:cTn id="50" fill="hold" nodeType="clickPar">
                      <p:stCondLst>
                        <p:cond delay="indefinite"/>
                      </p:stCondLst>
                      <p:childTnLst>
                        <p:par>
                          <p:cTn id="51" fill="hold" nodeType="withGroup">
                            <p:stCondLst>
                              <p:cond delay="0"/>
                            </p:stCondLst>
                            <p:childTnLst>
                              <p:par>
                                <p:cTn id="52" presetID="53" presetClass="entr" presetSubtype="0" fill="hold" grpId="0" nodeType="clickEffect">
                                  <p:stCondLst>
                                    <p:cond delay="0"/>
                                  </p:stCondLst>
                                  <p:childTnLst>
                                    <p:set>
                                      <p:cBhvr>
                                        <p:cTn id="53" dur="1" fill="hold">
                                          <p:stCondLst>
                                            <p:cond delay="0"/>
                                          </p:stCondLst>
                                        </p:cTn>
                                        <p:tgtEl>
                                          <p:spTgt spid="471061"/>
                                        </p:tgtEl>
                                        <p:attrNameLst>
                                          <p:attrName>style.visibility</p:attrName>
                                        </p:attrNameLst>
                                      </p:cBhvr>
                                      <p:to>
                                        <p:strVal val="visible"/>
                                      </p:to>
                                    </p:set>
                                    <p:anim calcmode="lin" valueType="num">
                                      <p:cBhvr>
                                        <p:cTn id="54" dur="500" fill="hold"/>
                                        <p:tgtEl>
                                          <p:spTgt spid="471061"/>
                                        </p:tgtEl>
                                        <p:attrNameLst>
                                          <p:attrName>ppt_w</p:attrName>
                                        </p:attrNameLst>
                                      </p:cBhvr>
                                      <p:tavLst>
                                        <p:tav tm="0">
                                          <p:val>
                                            <p:fltVal val="0"/>
                                          </p:val>
                                        </p:tav>
                                        <p:tav tm="100000">
                                          <p:val>
                                            <p:strVal val="#ppt_w"/>
                                          </p:val>
                                        </p:tav>
                                      </p:tavLst>
                                    </p:anim>
                                    <p:anim calcmode="lin" valueType="num">
                                      <p:cBhvr>
                                        <p:cTn id="55" dur="500" fill="hold"/>
                                        <p:tgtEl>
                                          <p:spTgt spid="471061"/>
                                        </p:tgtEl>
                                        <p:attrNameLst>
                                          <p:attrName>ppt_h</p:attrName>
                                        </p:attrNameLst>
                                      </p:cBhvr>
                                      <p:tavLst>
                                        <p:tav tm="0">
                                          <p:val>
                                            <p:fltVal val="0"/>
                                          </p:val>
                                        </p:tav>
                                        <p:tav tm="100000">
                                          <p:val>
                                            <p:strVal val="#ppt_h"/>
                                          </p:val>
                                        </p:tav>
                                      </p:tavLst>
                                    </p:anim>
                                    <p:animEffect transition="in" filter="fade">
                                      <p:cBhvr>
                                        <p:cTn id="56" dur="500"/>
                                        <p:tgtEl>
                                          <p:spTgt spid="471061"/>
                                        </p:tgtEl>
                                      </p:cBhvr>
                                    </p:animEffect>
                                  </p:childTnLst>
                                  <p:subTnLst>
                                    <p:audio>
                                      <p:cMediaNode>
                                        <p:cTn display="0" masterRel="sameClick">
                                          <p:stCondLst>
                                            <p:cond evt="begin" delay="0">
                                              <p:tn val="52"/>
                                            </p:cond>
                                          </p:stCondLst>
                                          <p:endCondLst>
                                            <p:cond evt="onStopAudio" delay="0">
                                              <p:tgtEl>
                                                <p:sldTgt/>
                                              </p:tgtEl>
                                            </p:cond>
                                          </p:endCondLst>
                                        </p:cTn>
                                        <p:tgtEl>
                                          <p:sndTgt r:embed="rId6" name="cashreg.wav"/>
                                        </p:tgtEl>
                                      </p:cMediaNode>
                                    </p:audio>
                                  </p:sub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4" fill="hold" nodeType="clickEffect">
                                  <p:stCondLst>
                                    <p:cond delay="0"/>
                                  </p:stCondLst>
                                  <p:childTnLst>
                                    <p:set>
                                      <p:cBhvr>
                                        <p:cTn id="60" dur="1" fill="hold">
                                          <p:stCondLst>
                                            <p:cond delay="0"/>
                                          </p:stCondLst>
                                        </p:cTn>
                                        <p:tgtEl>
                                          <p:spTgt spid="471049">
                                            <p:txEl>
                                              <p:pRg st="3" end="3"/>
                                            </p:txEl>
                                          </p:spTgt>
                                        </p:tgtEl>
                                        <p:attrNameLst>
                                          <p:attrName>style.visibility</p:attrName>
                                        </p:attrNameLst>
                                      </p:cBhvr>
                                      <p:to>
                                        <p:strVal val="visible"/>
                                      </p:to>
                                    </p:set>
                                    <p:anim calcmode="lin" valueType="num">
                                      <p:cBhvr additive="base">
                                        <p:cTn id="61" dur="500" fill="hold"/>
                                        <p:tgtEl>
                                          <p:spTgt spid="471049">
                                            <p:txEl>
                                              <p:pRg st="3" end="3"/>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471049">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9"/>
                                            </p:cond>
                                          </p:stCondLst>
                                          <p:endCondLst>
                                            <p:cond evt="onStopAudio" delay="0">
                                              <p:tgtEl>
                                                <p:sldTgt/>
                                              </p:tgtEl>
                                            </p:cond>
                                          </p:endCondLst>
                                        </p:cTn>
                                        <p:tgtEl>
                                          <p:sndTgt r:embed="rId4" name="arrow.wav"/>
                                        </p:tgtEl>
                                      </p:cMediaNode>
                                    </p:audio>
                                  </p:subTnLst>
                                </p:cTn>
                              </p:par>
                            </p:childTnLst>
                          </p:cTn>
                        </p:par>
                      </p:childTnLst>
                    </p:cTn>
                  </p:par>
                  <p:par>
                    <p:cTn id="63" fill="hold" nodeType="clickPar">
                      <p:stCondLst>
                        <p:cond delay="indefinite"/>
                      </p:stCondLst>
                      <p:childTnLst>
                        <p:par>
                          <p:cTn id="64" fill="hold" nodeType="withGroup">
                            <p:stCondLst>
                              <p:cond delay="0"/>
                            </p:stCondLst>
                            <p:childTnLst>
                              <p:par>
                                <p:cTn id="65" presetID="2" presetClass="entr" presetSubtype="4" fill="hold" nodeType="clickEffect">
                                  <p:stCondLst>
                                    <p:cond delay="0"/>
                                  </p:stCondLst>
                                  <p:childTnLst>
                                    <p:set>
                                      <p:cBhvr>
                                        <p:cTn id="66" dur="1" fill="hold">
                                          <p:stCondLst>
                                            <p:cond delay="0"/>
                                          </p:stCondLst>
                                        </p:cTn>
                                        <p:tgtEl>
                                          <p:spTgt spid="471049">
                                            <p:txEl>
                                              <p:pRg st="4" end="4"/>
                                            </p:txEl>
                                          </p:spTgt>
                                        </p:tgtEl>
                                        <p:attrNameLst>
                                          <p:attrName>style.visibility</p:attrName>
                                        </p:attrNameLst>
                                      </p:cBhvr>
                                      <p:to>
                                        <p:strVal val="visible"/>
                                      </p:to>
                                    </p:set>
                                    <p:anim calcmode="lin" valueType="num">
                                      <p:cBhvr additive="base">
                                        <p:cTn id="67" dur="500" fill="hold"/>
                                        <p:tgtEl>
                                          <p:spTgt spid="471049">
                                            <p:txEl>
                                              <p:pRg st="4" end="4"/>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471049">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5"/>
                                            </p:cond>
                                          </p:stCondLst>
                                          <p:endCondLst>
                                            <p:cond evt="onStopAudio" delay="0">
                                              <p:tgtEl>
                                                <p:sldTgt/>
                                              </p:tgtEl>
                                            </p:cond>
                                          </p:endCondLst>
                                        </p:cTn>
                                        <p:tgtEl>
                                          <p:sndTgt r:embed="rId4" name="arrow.wav"/>
                                        </p:tgtEl>
                                      </p:cMediaNode>
                                    </p:audio>
                                  </p:subTnLst>
                                </p:cTn>
                              </p:par>
                            </p:childTnLst>
                          </p:cTn>
                        </p:par>
                      </p:childTnLst>
                    </p:cTn>
                  </p:par>
                  <p:par>
                    <p:cTn id="69" fill="hold" nodeType="clickPar">
                      <p:stCondLst>
                        <p:cond delay="indefinite"/>
                      </p:stCondLst>
                      <p:childTnLst>
                        <p:par>
                          <p:cTn id="70" fill="hold" nodeType="withGroup">
                            <p:stCondLst>
                              <p:cond delay="0"/>
                            </p:stCondLst>
                            <p:childTnLst>
                              <p:par>
                                <p:cTn id="71" presetID="22" presetClass="entr" presetSubtype="1" fill="hold" nodeType="clickEffect">
                                  <p:stCondLst>
                                    <p:cond delay="0"/>
                                  </p:stCondLst>
                                  <p:childTnLst>
                                    <p:set>
                                      <p:cBhvr>
                                        <p:cTn id="72" dur="1" fill="hold">
                                          <p:stCondLst>
                                            <p:cond delay="0"/>
                                          </p:stCondLst>
                                        </p:cTn>
                                        <p:tgtEl>
                                          <p:spTgt spid="3"/>
                                        </p:tgtEl>
                                        <p:attrNameLst>
                                          <p:attrName>style.visibility</p:attrName>
                                        </p:attrNameLst>
                                      </p:cBhvr>
                                      <p:to>
                                        <p:strVal val="visible"/>
                                      </p:to>
                                    </p:set>
                                    <p:animEffect transition="in" filter="wipe(up)">
                                      <p:cBhvr>
                                        <p:cTn id="73" dur="500"/>
                                        <p:tgtEl>
                                          <p:spTgt spid="3"/>
                                        </p:tgtEl>
                                      </p:cBhvr>
                                    </p:animEffect>
                                  </p:childTnLst>
                                  <p:subTnLst>
                                    <p:audio>
                                      <p:cMediaNode>
                                        <p:cTn display="0" masterRel="sameClick">
                                          <p:stCondLst>
                                            <p:cond evt="begin" delay="0">
                                              <p:tn val="71"/>
                                            </p:cond>
                                          </p:stCondLst>
                                          <p:endCondLst>
                                            <p:cond evt="onStopAudio" delay="0">
                                              <p:tgtEl>
                                                <p:sldTgt/>
                                              </p:tgtEl>
                                            </p:cond>
                                          </p:endCondLst>
                                        </p:cTn>
                                        <p:tgtEl>
                                          <p:sndTgt r:embed="rId6" name="cashreg.wav"/>
                                        </p:tgtEl>
                                      </p:cMediaNode>
                                    </p:audio>
                                  </p:subTnLst>
                                </p:cTn>
                              </p:par>
                            </p:childTnLst>
                          </p:cTn>
                        </p:par>
                      </p:childTnLst>
                    </p:cTn>
                  </p:par>
                  <p:par>
                    <p:cTn id="74" fill="hold" nodeType="clickPar">
                      <p:stCondLst>
                        <p:cond delay="indefinite"/>
                      </p:stCondLst>
                      <p:childTnLst>
                        <p:par>
                          <p:cTn id="75" fill="hold" nodeType="withGroup">
                            <p:stCondLst>
                              <p:cond delay="0"/>
                            </p:stCondLst>
                            <p:childTnLst>
                              <p:par>
                                <p:cTn id="76" presetID="2" presetClass="entr" presetSubtype="4" fill="hold" nodeType="clickEffect">
                                  <p:stCondLst>
                                    <p:cond delay="0"/>
                                  </p:stCondLst>
                                  <p:childTnLst>
                                    <p:set>
                                      <p:cBhvr>
                                        <p:cTn id="77" dur="1" fill="hold">
                                          <p:stCondLst>
                                            <p:cond delay="0"/>
                                          </p:stCondLst>
                                        </p:cTn>
                                        <p:tgtEl>
                                          <p:spTgt spid="471049">
                                            <p:txEl>
                                              <p:pRg st="5" end="5"/>
                                            </p:txEl>
                                          </p:spTgt>
                                        </p:tgtEl>
                                        <p:attrNameLst>
                                          <p:attrName>style.visibility</p:attrName>
                                        </p:attrNameLst>
                                      </p:cBhvr>
                                      <p:to>
                                        <p:strVal val="visible"/>
                                      </p:to>
                                    </p:set>
                                    <p:anim calcmode="lin" valueType="num">
                                      <p:cBhvr additive="base">
                                        <p:cTn id="78" dur="500" fill="hold"/>
                                        <p:tgtEl>
                                          <p:spTgt spid="471049">
                                            <p:txEl>
                                              <p:pRg st="5" end="5"/>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471049">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6"/>
                                            </p:cond>
                                          </p:stCondLst>
                                          <p:endCondLst>
                                            <p:cond evt="onStopAudio" delay="0">
                                              <p:tgtEl>
                                                <p:sldTgt/>
                                              </p:tgtEl>
                                            </p:cond>
                                          </p:endCondLst>
                                        </p:cTn>
                                        <p:tgtEl>
                                          <p:sndTgt r:embed="rId4" name="arrow.wav"/>
                                        </p:tgtEl>
                                      </p:cMediaNode>
                                    </p:audio>
                                  </p:subTnLst>
                                </p:cTn>
                              </p:par>
                            </p:childTnLst>
                          </p:cTn>
                        </p:par>
                      </p:childTnLst>
                    </p:cTn>
                  </p:par>
                  <p:par>
                    <p:cTn id="80" fill="hold" nodeType="clickPar">
                      <p:stCondLst>
                        <p:cond delay="indefinite"/>
                      </p:stCondLst>
                      <p:childTnLst>
                        <p:par>
                          <p:cTn id="81" fill="hold" nodeType="withGroup">
                            <p:stCondLst>
                              <p:cond delay="0"/>
                            </p:stCondLst>
                            <p:childTnLst>
                              <p:par>
                                <p:cTn id="82" presetID="2" presetClass="entr" presetSubtype="4" fill="hold" nodeType="clickEffect">
                                  <p:stCondLst>
                                    <p:cond delay="0"/>
                                  </p:stCondLst>
                                  <p:childTnLst>
                                    <p:set>
                                      <p:cBhvr>
                                        <p:cTn id="83" dur="1" fill="hold">
                                          <p:stCondLst>
                                            <p:cond delay="0"/>
                                          </p:stCondLst>
                                        </p:cTn>
                                        <p:tgtEl>
                                          <p:spTgt spid="471049">
                                            <p:txEl>
                                              <p:pRg st="6" end="6"/>
                                            </p:txEl>
                                          </p:spTgt>
                                        </p:tgtEl>
                                        <p:attrNameLst>
                                          <p:attrName>style.visibility</p:attrName>
                                        </p:attrNameLst>
                                      </p:cBhvr>
                                      <p:to>
                                        <p:strVal val="visible"/>
                                      </p:to>
                                    </p:set>
                                    <p:anim calcmode="lin" valueType="num">
                                      <p:cBhvr additive="base">
                                        <p:cTn id="84" dur="500" fill="hold"/>
                                        <p:tgtEl>
                                          <p:spTgt spid="471049">
                                            <p:txEl>
                                              <p:pRg st="6" end="6"/>
                                            </p:txEl>
                                          </p:spTgt>
                                        </p:tgtEl>
                                        <p:attrNameLst>
                                          <p:attrName>ppt_x</p:attrName>
                                        </p:attrNameLst>
                                      </p:cBhvr>
                                      <p:tavLst>
                                        <p:tav tm="0">
                                          <p:val>
                                            <p:strVal val="#ppt_x"/>
                                          </p:val>
                                        </p:tav>
                                        <p:tav tm="100000">
                                          <p:val>
                                            <p:strVal val="#ppt_x"/>
                                          </p:val>
                                        </p:tav>
                                      </p:tavLst>
                                    </p:anim>
                                    <p:anim calcmode="lin" valueType="num">
                                      <p:cBhvr additive="base">
                                        <p:cTn id="85" dur="500" fill="hold"/>
                                        <p:tgtEl>
                                          <p:spTgt spid="471049">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82"/>
                                            </p:cond>
                                          </p:stCondLst>
                                          <p:endCondLst>
                                            <p:cond evt="onStopAudio" delay="0">
                                              <p:tgtEl>
                                                <p:sldTgt/>
                                              </p:tgtEl>
                                            </p:cond>
                                          </p:endCondLst>
                                        </p:cTn>
                                        <p:tgtEl>
                                          <p:sndTgt r:embed="rId4" name="arrow.wav"/>
                                        </p:tgtEl>
                                      </p:cMediaNode>
                                    </p:audio>
                                  </p:subTnLst>
                                </p:cTn>
                              </p:par>
                            </p:childTnLst>
                          </p:cTn>
                        </p:par>
                      </p:childTnLst>
                    </p:cTn>
                  </p:par>
                  <p:par>
                    <p:cTn id="86" fill="hold" nodeType="clickPar">
                      <p:stCondLst>
                        <p:cond delay="indefinite"/>
                      </p:stCondLst>
                      <p:childTnLst>
                        <p:par>
                          <p:cTn id="87" fill="hold" nodeType="withGroup">
                            <p:stCondLst>
                              <p:cond delay="0"/>
                            </p:stCondLst>
                            <p:childTnLst>
                              <p:par>
                                <p:cTn id="88" presetID="2" presetClass="entr" presetSubtype="4" fill="hold" nodeType="clickEffect">
                                  <p:stCondLst>
                                    <p:cond delay="0"/>
                                  </p:stCondLst>
                                  <p:childTnLst>
                                    <p:set>
                                      <p:cBhvr>
                                        <p:cTn id="89" dur="1" fill="hold">
                                          <p:stCondLst>
                                            <p:cond delay="0"/>
                                          </p:stCondLst>
                                        </p:cTn>
                                        <p:tgtEl>
                                          <p:spTgt spid="471049">
                                            <p:txEl>
                                              <p:pRg st="7" end="7"/>
                                            </p:txEl>
                                          </p:spTgt>
                                        </p:tgtEl>
                                        <p:attrNameLst>
                                          <p:attrName>style.visibility</p:attrName>
                                        </p:attrNameLst>
                                      </p:cBhvr>
                                      <p:to>
                                        <p:strVal val="visible"/>
                                      </p:to>
                                    </p:set>
                                    <p:anim calcmode="lin" valueType="num">
                                      <p:cBhvr additive="base">
                                        <p:cTn id="90" dur="500" fill="hold"/>
                                        <p:tgtEl>
                                          <p:spTgt spid="471049">
                                            <p:txEl>
                                              <p:pRg st="7" end="7"/>
                                            </p:txEl>
                                          </p:spTgt>
                                        </p:tgtEl>
                                        <p:attrNameLst>
                                          <p:attrName>ppt_x</p:attrName>
                                        </p:attrNameLst>
                                      </p:cBhvr>
                                      <p:tavLst>
                                        <p:tav tm="0">
                                          <p:val>
                                            <p:strVal val="#ppt_x"/>
                                          </p:val>
                                        </p:tav>
                                        <p:tav tm="100000">
                                          <p:val>
                                            <p:strVal val="#ppt_x"/>
                                          </p:val>
                                        </p:tav>
                                      </p:tavLst>
                                    </p:anim>
                                    <p:anim calcmode="lin" valueType="num">
                                      <p:cBhvr additive="base">
                                        <p:cTn id="91" dur="500" fill="hold"/>
                                        <p:tgtEl>
                                          <p:spTgt spid="471049">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88"/>
                                            </p:cond>
                                          </p:stCondLst>
                                          <p:endCondLst>
                                            <p:cond evt="onStopAudio" delay="0">
                                              <p:tgtEl>
                                                <p:sldTgt/>
                                              </p:tgtEl>
                                            </p:cond>
                                          </p:endCondLst>
                                        </p:cTn>
                                        <p:tgtEl>
                                          <p:sndTgt r:embed="rId4" name="arrow.wav"/>
                                        </p:tgtEl>
                                      </p:cMediaNode>
                                    </p:audio>
                                  </p:subTnLst>
                                </p:cTn>
                              </p:par>
                            </p:childTnLst>
                          </p:cTn>
                        </p:par>
                      </p:childTnLst>
                    </p:cTn>
                  </p:par>
                  <p:par>
                    <p:cTn id="92" fill="hold" nodeType="clickPar">
                      <p:stCondLst>
                        <p:cond delay="indefinite"/>
                      </p:stCondLst>
                      <p:childTnLst>
                        <p:par>
                          <p:cTn id="93" fill="hold" nodeType="withGroup">
                            <p:stCondLst>
                              <p:cond delay="0"/>
                            </p:stCondLst>
                            <p:childTnLst>
                              <p:par>
                                <p:cTn id="94" presetID="22" presetClass="entr" presetSubtype="4" fill="hold" grpId="0" nodeType="clickEffect">
                                  <p:stCondLst>
                                    <p:cond delay="0"/>
                                  </p:stCondLst>
                                  <p:childTnLst>
                                    <p:set>
                                      <p:cBhvr>
                                        <p:cTn id="95" dur="1" fill="hold">
                                          <p:stCondLst>
                                            <p:cond delay="0"/>
                                          </p:stCondLst>
                                        </p:cTn>
                                        <p:tgtEl>
                                          <p:spTgt spid="17"/>
                                        </p:tgtEl>
                                        <p:attrNameLst>
                                          <p:attrName>style.visibility</p:attrName>
                                        </p:attrNameLst>
                                      </p:cBhvr>
                                      <p:to>
                                        <p:strVal val="visible"/>
                                      </p:to>
                                    </p:set>
                                    <p:animEffect transition="in" filter="wipe(down)">
                                      <p:cBhvr>
                                        <p:cTn id="96" dur="500"/>
                                        <p:tgtEl>
                                          <p:spTgt spid="17"/>
                                        </p:tgtEl>
                                      </p:cBhvr>
                                    </p:animEffect>
                                  </p:childTnLst>
                                  <p:subTnLst>
                                    <p:audio>
                                      <p:cMediaNode>
                                        <p:cTn display="0" masterRel="sameClick">
                                          <p:stCondLst>
                                            <p:cond evt="begin" delay="0">
                                              <p:tn val="94"/>
                                            </p:cond>
                                          </p:stCondLst>
                                          <p:endCondLst>
                                            <p:cond evt="onStopAudio" delay="0">
                                              <p:tgtEl>
                                                <p:sldTgt/>
                                              </p:tgtEl>
                                            </p:cond>
                                          </p:endCondLst>
                                        </p:cTn>
                                        <p:tgtEl>
                                          <p:sndTgt r:embed="rId6" name="cashreg.wav"/>
                                        </p:tgtEl>
                                      </p:cMediaNode>
                                    </p:audio>
                                  </p:subTnLst>
                                </p:cTn>
                              </p:par>
                            </p:childTnLst>
                          </p:cTn>
                        </p:par>
                      </p:childTnLst>
                    </p:cTn>
                  </p:par>
                  <p:par>
                    <p:cTn id="97" fill="hold" nodeType="clickPar">
                      <p:stCondLst>
                        <p:cond delay="indefinite"/>
                      </p:stCondLst>
                      <p:childTnLst>
                        <p:par>
                          <p:cTn id="98" fill="hold" nodeType="withGroup">
                            <p:stCondLst>
                              <p:cond delay="0"/>
                            </p:stCondLst>
                            <p:childTnLst>
                              <p:par>
                                <p:cTn id="99" presetID="22" presetClass="entr" presetSubtype="4" fill="hold" grpId="0" nodeType="clickEffect">
                                  <p:stCondLst>
                                    <p:cond delay="0"/>
                                  </p:stCondLst>
                                  <p:childTnLst>
                                    <p:set>
                                      <p:cBhvr>
                                        <p:cTn id="100" dur="1" fill="hold">
                                          <p:stCondLst>
                                            <p:cond delay="0"/>
                                          </p:stCondLst>
                                        </p:cTn>
                                        <p:tgtEl>
                                          <p:spTgt spid="18"/>
                                        </p:tgtEl>
                                        <p:attrNameLst>
                                          <p:attrName>style.visibility</p:attrName>
                                        </p:attrNameLst>
                                      </p:cBhvr>
                                      <p:to>
                                        <p:strVal val="visible"/>
                                      </p:to>
                                    </p:set>
                                    <p:animEffect transition="in" filter="wipe(down)">
                                      <p:cBhvr>
                                        <p:cTn id="101" dur="500"/>
                                        <p:tgtEl>
                                          <p:spTgt spid="18"/>
                                        </p:tgtEl>
                                      </p:cBhvr>
                                    </p:animEffect>
                                  </p:childTnLst>
                                  <p:subTnLst>
                                    <p:audio>
                                      <p:cMediaNode>
                                        <p:cTn display="0" masterRel="sameClick">
                                          <p:stCondLst>
                                            <p:cond evt="begin" delay="0">
                                              <p:tn val="99"/>
                                            </p:cond>
                                          </p:stCondLst>
                                          <p:endCondLst>
                                            <p:cond evt="onStopAudio" delay="0">
                                              <p:tgtEl>
                                                <p:sldTgt/>
                                              </p:tgtEl>
                                            </p:cond>
                                          </p:endCondLst>
                                        </p:cTn>
                                        <p:tgtEl>
                                          <p:sndTgt r:embed="rId6" name="cashreg.wav"/>
                                        </p:tgtEl>
                                      </p:cMediaNode>
                                    </p:audio>
                                  </p:subTnLst>
                                </p:cTn>
                              </p:par>
                            </p:childTnLst>
                          </p:cTn>
                        </p:par>
                      </p:childTnLst>
                    </p:cTn>
                  </p:par>
                  <p:par>
                    <p:cTn id="102" fill="hold" nodeType="clickPar">
                      <p:stCondLst>
                        <p:cond delay="indefinite"/>
                      </p:stCondLst>
                      <p:childTnLst>
                        <p:par>
                          <p:cTn id="103" fill="hold" nodeType="withGroup">
                            <p:stCondLst>
                              <p:cond delay="0"/>
                            </p:stCondLst>
                            <p:childTnLst>
                              <p:par>
                                <p:cTn id="104" presetID="22" presetClass="entr" presetSubtype="4" fill="hold" grpId="0" nodeType="click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down)">
                                      <p:cBhvr>
                                        <p:cTn id="106" dur="500"/>
                                        <p:tgtEl>
                                          <p:spTgt spid="19"/>
                                        </p:tgtEl>
                                      </p:cBhvr>
                                    </p:animEffect>
                                  </p:childTnLst>
                                  <p:subTnLst>
                                    <p:audio>
                                      <p:cMediaNode>
                                        <p:cTn display="0" masterRel="sameClick">
                                          <p:stCondLst>
                                            <p:cond evt="begin" delay="0">
                                              <p:tn val="104"/>
                                            </p:cond>
                                          </p:stCondLst>
                                          <p:endCondLst>
                                            <p:cond evt="onStopAudio" delay="0">
                                              <p:tgtEl>
                                                <p:sldTgt/>
                                              </p:tgtEl>
                                            </p:cond>
                                          </p:endCondLst>
                                        </p:cTn>
                                        <p:tgtEl>
                                          <p:sndTgt r:embed="rId6" name="cashreg.wav"/>
                                        </p:tgtEl>
                                      </p:cMediaNode>
                                    </p:audio>
                                  </p:subTnLst>
                                </p:cTn>
                              </p:par>
                            </p:childTnLst>
                          </p:cTn>
                        </p:par>
                      </p:childTnLst>
                    </p:cTn>
                  </p:par>
                  <p:par>
                    <p:cTn id="107" fill="hold" nodeType="clickPar">
                      <p:stCondLst>
                        <p:cond delay="indefinite"/>
                      </p:stCondLst>
                      <p:childTnLst>
                        <p:par>
                          <p:cTn id="108" fill="hold" nodeType="withGroup">
                            <p:stCondLst>
                              <p:cond delay="0"/>
                            </p:stCondLst>
                            <p:childTnLst>
                              <p:par>
                                <p:cTn id="109" presetID="2" presetClass="entr" presetSubtype="4" fill="hold" nodeType="clickEffect">
                                  <p:stCondLst>
                                    <p:cond delay="0"/>
                                  </p:stCondLst>
                                  <p:childTnLst>
                                    <p:set>
                                      <p:cBhvr>
                                        <p:cTn id="110" dur="1" fill="hold">
                                          <p:stCondLst>
                                            <p:cond delay="0"/>
                                          </p:stCondLst>
                                        </p:cTn>
                                        <p:tgtEl>
                                          <p:spTgt spid="20">
                                            <p:txEl>
                                              <p:pRg st="0" end="0"/>
                                            </p:txEl>
                                          </p:spTgt>
                                        </p:tgtEl>
                                        <p:attrNameLst>
                                          <p:attrName>style.visibility</p:attrName>
                                        </p:attrNameLst>
                                      </p:cBhvr>
                                      <p:to>
                                        <p:strVal val="visible"/>
                                      </p:to>
                                    </p:set>
                                    <p:anim calcmode="lin" valueType="num">
                                      <p:cBhvr additive="base">
                                        <p:cTn id="111"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additive="base">
                                        <p:cTn id="112" dur="500" fill="hold"/>
                                        <p:tgtEl>
                                          <p:spTgt spid="20">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09"/>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50" grpId="0" animBg="1"/>
      <p:bldP spid="471050" grpId="1" animBg="1"/>
      <p:bldP spid="471055" grpId="0" animBg="1"/>
      <p:bldP spid="471056" grpId="0" animBg="1"/>
      <p:bldP spid="471060" grpId="0"/>
      <p:bldP spid="471061" grpId="0"/>
      <p:bldP spid="17" grpId="0" animBg="1"/>
      <p:bldP spid="18" grpId="0" animBg="1"/>
      <p:bldP spid="19"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6466" name="Rectangle 2"/>
          <p:cNvSpPr>
            <a:spLocks noChangeArrowheads="1"/>
          </p:cNvSpPr>
          <p:nvPr/>
        </p:nvSpPr>
        <p:spPr bwMode="auto">
          <a:xfrm>
            <a:off x="685800" y="1549400"/>
            <a:ext cx="7772400" cy="5080000"/>
          </a:xfrm>
          <a:prstGeom prst="rect">
            <a:avLst/>
          </a:prstGeom>
          <a:solidFill>
            <a:srgbClr val="EAEAEA"/>
          </a:solidFill>
          <a:ln>
            <a:noFill/>
          </a:ln>
          <a:effectLst/>
          <a:extLst/>
        </p:spPr>
        <p:txBody>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spcBef>
                <a:spcPct val="20000"/>
              </a:spcBef>
              <a:defRPr/>
            </a:pPr>
            <a:r>
              <a:rPr lang="en-US" sz="2400" i="1" dirty="0" smtClean="0">
                <a:solidFill>
                  <a:schemeClr val="accent2"/>
                </a:solidFill>
                <a:latin typeface="+mn-lt"/>
              </a:rPr>
              <a:t>Discussing the conservation of total energy within energy transformations </a:t>
            </a:r>
          </a:p>
          <a:p>
            <a:pPr eaLnBrk="1" hangingPunct="1">
              <a:spcBef>
                <a:spcPct val="20000"/>
              </a:spcBef>
              <a:defRPr/>
            </a:pPr>
            <a:r>
              <a:rPr lang="en-US" altLang="en-US" sz="2400" dirty="0" smtClean="0">
                <a:latin typeface="+mn-lt"/>
                <a:sym typeface="Symbol" pitchFamily="18" charset="2"/>
              </a:rPr>
              <a:t>We have talked about kinetic energy (of motion).</a:t>
            </a:r>
          </a:p>
          <a:p>
            <a:pPr eaLnBrk="1" hangingPunct="1">
              <a:spcBef>
                <a:spcPct val="20000"/>
              </a:spcBef>
              <a:defRPr/>
            </a:pPr>
            <a:r>
              <a:rPr lang="en-US" altLang="en-US" sz="2400" dirty="0" smtClean="0">
                <a:latin typeface="+mn-lt"/>
                <a:sym typeface="Symbol" pitchFamily="18" charset="2"/>
              </a:rPr>
              <a:t>We have talked about potential energy (of position).</a:t>
            </a:r>
          </a:p>
          <a:p>
            <a:pPr eaLnBrk="1" hangingPunct="1">
              <a:spcBef>
                <a:spcPct val="20000"/>
              </a:spcBef>
              <a:defRPr/>
            </a:pPr>
            <a:r>
              <a:rPr lang="en-US" altLang="en-US" sz="2400" dirty="0" smtClean="0">
                <a:latin typeface="+mn-lt"/>
                <a:sym typeface="Symbol" pitchFamily="18" charset="2"/>
              </a:rPr>
              <a:t>We have chemical energy and nuclear energy.</a:t>
            </a:r>
          </a:p>
          <a:p>
            <a:pPr eaLnBrk="1" hangingPunct="1">
              <a:spcBef>
                <a:spcPct val="20000"/>
              </a:spcBef>
              <a:defRPr/>
            </a:pPr>
            <a:r>
              <a:rPr lang="en-US" altLang="en-US" sz="2400" dirty="0" smtClean="0">
                <a:latin typeface="+mn-lt"/>
                <a:sym typeface="Symbol" pitchFamily="18" charset="2"/>
              </a:rPr>
              <a:t>We have electrical energy and magnetic energy.</a:t>
            </a:r>
          </a:p>
          <a:p>
            <a:pPr eaLnBrk="1" hangingPunct="1">
              <a:spcBef>
                <a:spcPct val="20000"/>
              </a:spcBef>
              <a:defRPr/>
            </a:pPr>
            <a:r>
              <a:rPr lang="en-US" altLang="en-US" sz="2400" dirty="0" smtClean="0">
                <a:latin typeface="+mn-lt"/>
                <a:sym typeface="Symbol" pitchFamily="18" charset="2"/>
              </a:rPr>
              <a:t>We have sound energy and</a:t>
            </a:r>
            <a:r>
              <a:rPr lang="en-US" altLang="en-US" sz="2400" dirty="0" smtClean="0">
                <a:latin typeface="+mn-lt"/>
              </a:rPr>
              <a:t> </a:t>
            </a:r>
            <a:r>
              <a:rPr lang="en-US" altLang="en-US" sz="2400" dirty="0" smtClean="0">
                <a:latin typeface="+mn-lt"/>
                <a:sym typeface="Symbol" pitchFamily="18" charset="2"/>
              </a:rPr>
              <a:t>light energy.</a:t>
            </a:r>
          </a:p>
          <a:p>
            <a:pPr eaLnBrk="1" hangingPunct="1">
              <a:spcBef>
                <a:spcPct val="20000"/>
              </a:spcBef>
              <a:defRPr/>
            </a:pPr>
            <a:r>
              <a:rPr lang="en-US" altLang="en-US" sz="2400" dirty="0" smtClean="0">
                <a:latin typeface="+mn-lt"/>
                <a:sym typeface="Symbol" pitchFamily="18" charset="2"/>
              </a:rPr>
              <a:t>And we also have heat energy.</a:t>
            </a:r>
          </a:p>
          <a:p>
            <a:pPr eaLnBrk="1" hangingPunct="1">
              <a:spcBef>
                <a:spcPct val="20000"/>
              </a:spcBef>
              <a:defRPr/>
            </a:pPr>
            <a:r>
              <a:rPr lang="en-US" altLang="en-US" sz="2400" dirty="0" smtClean="0">
                <a:latin typeface="+mn-lt"/>
                <a:sym typeface="Symbol" pitchFamily="18" charset="2"/>
              </a:rPr>
              <a:t>In mechanics we only have to worry about the highlighted energy forms.</a:t>
            </a:r>
            <a:r>
              <a:rPr lang="en-US" altLang="en-US" sz="2400" dirty="0" smtClean="0">
                <a:latin typeface="+mn-lt"/>
              </a:rPr>
              <a:t> </a:t>
            </a:r>
          </a:p>
          <a:p>
            <a:pPr eaLnBrk="1" hangingPunct="1">
              <a:spcBef>
                <a:spcPct val="20000"/>
              </a:spcBef>
              <a:defRPr/>
            </a:pPr>
            <a:r>
              <a:rPr lang="en-US" altLang="en-US" sz="2400" dirty="0" smtClean="0">
                <a:latin typeface="+mn-lt"/>
                <a:sym typeface="Symbol" pitchFamily="18" charset="2"/>
              </a:rPr>
              <a:t>And we only worry about heat if there is friction or drag.</a:t>
            </a:r>
            <a:endParaRPr lang="en-US" altLang="en-US" sz="2400" dirty="0" smtClean="0">
              <a:latin typeface="+mn-lt"/>
            </a:endParaRPr>
          </a:p>
        </p:txBody>
      </p:sp>
      <p:sp>
        <p:nvSpPr>
          <p:cNvPr id="38915" name="Rectangle 3"/>
          <p:cNvSpPr>
            <a:spLocks noGrp="1" noChangeArrowheads="1"/>
          </p:cNvSpPr>
          <p:nvPr>
            <p:ph type="ctrTitle"/>
          </p:nvPr>
        </p:nvSpPr>
        <p:spPr>
          <a:xfrm>
            <a:off x="685800" y="533400"/>
            <a:ext cx="7772400" cy="896938"/>
          </a:xfrm>
          <a:noFill/>
        </p:spPr>
        <p:txBody>
          <a:bodyPr/>
          <a:lstStyle/>
          <a:p>
            <a:pPr algn="l" eaLnBrk="1" hangingPunct="1"/>
            <a:r>
              <a:rPr lang="en-US" altLang="en-US" sz="2800" b="1" smtClean="0">
                <a:solidFill>
                  <a:srgbClr val="000000"/>
                </a:solidFill>
              </a:rPr>
              <a:t>Topic 2: Mechanics</a:t>
            </a:r>
            <a:br>
              <a:rPr lang="en-US" altLang="en-US" sz="2800" b="1" smtClean="0">
                <a:solidFill>
                  <a:srgbClr val="000000"/>
                </a:solidFill>
              </a:rPr>
            </a:br>
            <a:r>
              <a:rPr lang="en-US" altLang="en-US" sz="2800" smtClean="0">
                <a:solidFill>
                  <a:srgbClr val="000000"/>
                </a:solidFill>
              </a:rPr>
              <a:t>2.3 – Work, energy, and power</a:t>
            </a:r>
            <a:endParaRPr lang="en-US" altLang="en-US" sz="2400" smtClean="0">
              <a:solidFill>
                <a:schemeClr val="tx1"/>
              </a:solidFill>
              <a:latin typeface="Courier New" pitchFamily="49" charset="0"/>
            </a:endParaRPr>
          </a:p>
        </p:txBody>
      </p:sp>
      <p:sp>
        <p:nvSpPr>
          <p:cNvPr id="446468" name="Rectangle 4"/>
          <p:cNvSpPr>
            <a:spLocks noChangeArrowheads="1"/>
          </p:cNvSpPr>
          <p:nvPr/>
        </p:nvSpPr>
        <p:spPr bwMode="auto">
          <a:xfrm>
            <a:off x="3849688" y="2436813"/>
            <a:ext cx="2047875" cy="323850"/>
          </a:xfrm>
          <a:prstGeom prst="rect">
            <a:avLst/>
          </a:prstGeom>
          <a:solidFill>
            <a:srgbClr val="FF9900">
              <a:alpha val="4196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446469" name="Rectangle 5"/>
          <p:cNvSpPr>
            <a:spLocks noChangeArrowheads="1"/>
          </p:cNvSpPr>
          <p:nvPr/>
        </p:nvSpPr>
        <p:spPr bwMode="auto">
          <a:xfrm>
            <a:off x="3895725" y="2876550"/>
            <a:ext cx="2260600" cy="325438"/>
          </a:xfrm>
          <a:prstGeom prst="rect">
            <a:avLst/>
          </a:prstGeom>
          <a:solidFill>
            <a:srgbClr val="FF9900">
              <a:alpha val="4196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446470" name="Rectangle 6"/>
          <p:cNvSpPr>
            <a:spLocks noChangeArrowheads="1"/>
          </p:cNvSpPr>
          <p:nvPr/>
        </p:nvSpPr>
        <p:spPr bwMode="auto">
          <a:xfrm>
            <a:off x="3365500" y="4630738"/>
            <a:ext cx="1782763" cy="325437"/>
          </a:xfrm>
          <a:prstGeom prst="rect">
            <a:avLst/>
          </a:prstGeom>
          <a:solidFill>
            <a:srgbClr val="FF3300">
              <a:alpha val="4196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46466">
                                            <p:txEl>
                                              <p:pRg st="0" end="0"/>
                                            </p:txEl>
                                          </p:spTgt>
                                        </p:tgtEl>
                                        <p:attrNameLst>
                                          <p:attrName>style.visibility</p:attrName>
                                        </p:attrNameLst>
                                      </p:cBhvr>
                                      <p:to>
                                        <p:strVal val="visible"/>
                                      </p:to>
                                    </p:set>
                                    <p:anim calcmode="lin" valueType="num">
                                      <p:cBhvr additive="base">
                                        <p:cTn id="7" dur="500" fill="hold"/>
                                        <p:tgtEl>
                                          <p:spTgt spid="44646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4646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446466">
                                            <p:txEl>
                                              <p:pRg st="1" end="1"/>
                                            </p:txEl>
                                          </p:spTgt>
                                        </p:tgtEl>
                                        <p:attrNameLst>
                                          <p:attrName>style.visibility</p:attrName>
                                        </p:attrNameLst>
                                      </p:cBhvr>
                                      <p:to>
                                        <p:strVal val="visible"/>
                                      </p:to>
                                    </p:set>
                                    <p:anim calcmode="lin" valueType="num">
                                      <p:cBhvr additive="base">
                                        <p:cTn id="13" dur="500" fill="hold"/>
                                        <p:tgtEl>
                                          <p:spTgt spid="44646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4646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446466">
                                            <p:txEl>
                                              <p:pRg st="2" end="2"/>
                                            </p:txEl>
                                          </p:spTgt>
                                        </p:tgtEl>
                                        <p:attrNameLst>
                                          <p:attrName>style.visibility</p:attrName>
                                        </p:attrNameLst>
                                      </p:cBhvr>
                                      <p:to>
                                        <p:strVal val="visible"/>
                                      </p:to>
                                    </p:set>
                                    <p:anim calcmode="lin" valueType="num">
                                      <p:cBhvr additive="base">
                                        <p:cTn id="19" dur="500" fill="hold"/>
                                        <p:tgtEl>
                                          <p:spTgt spid="44646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46466">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446466">
                                            <p:txEl>
                                              <p:pRg st="3" end="3"/>
                                            </p:txEl>
                                          </p:spTgt>
                                        </p:tgtEl>
                                        <p:attrNameLst>
                                          <p:attrName>style.visibility</p:attrName>
                                        </p:attrNameLst>
                                      </p:cBhvr>
                                      <p:to>
                                        <p:strVal val="visible"/>
                                      </p:to>
                                    </p:set>
                                    <p:anim calcmode="lin" valueType="num">
                                      <p:cBhvr additive="base">
                                        <p:cTn id="25" dur="500" fill="hold"/>
                                        <p:tgtEl>
                                          <p:spTgt spid="44646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46466">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446466">
                                            <p:txEl>
                                              <p:pRg st="4" end="4"/>
                                            </p:txEl>
                                          </p:spTgt>
                                        </p:tgtEl>
                                        <p:attrNameLst>
                                          <p:attrName>style.visibility</p:attrName>
                                        </p:attrNameLst>
                                      </p:cBhvr>
                                      <p:to>
                                        <p:strVal val="visible"/>
                                      </p:to>
                                    </p:set>
                                    <p:anim calcmode="lin" valueType="num">
                                      <p:cBhvr additive="base">
                                        <p:cTn id="31" dur="500" fill="hold"/>
                                        <p:tgtEl>
                                          <p:spTgt spid="446466">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46466">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446466">
                                            <p:txEl>
                                              <p:pRg st="5" end="5"/>
                                            </p:txEl>
                                          </p:spTgt>
                                        </p:tgtEl>
                                        <p:attrNameLst>
                                          <p:attrName>style.visibility</p:attrName>
                                        </p:attrNameLst>
                                      </p:cBhvr>
                                      <p:to>
                                        <p:strVal val="visible"/>
                                      </p:to>
                                    </p:set>
                                    <p:anim calcmode="lin" valueType="num">
                                      <p:cBhvr additive="base">
                                        <p:cTn id="37" dur="500" fill="hold"/>
                                        <p:tgtEl>
                                          <p:spTgt spid="446466">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46466">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446466">
                                            <p:txEl>
                                              <p:pRg st="6" end="6"/>
                                            </p:txEl>
                                          </p:spTgt>
                                        </p:tgtEl>
                                        <p:attrNameLst>
                                          <p:attrName>style.visibility</p:attrName>
                                        </p:attrNameLst>
                                      </p:cBhvr>
                                      <p:to>
                                        <p:strVal val="visible"/>
                                      </p:to>
                                    </p:set>
                                    <p:anim calcmode="lin" valueType="num">
                                      <p:cBhvr additive="base">
                                        <p:cTn id="43" dur="500" fill="hold"/>
                                        <p:tgtEl>
                                          <p:spTgt spid="446466">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46466">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4" name="arrow.wav"/>
                                        </p:tgtEl>
                                      </p:cMediaNode>
                                    </p:audio>
                                  </p:sub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nodeType="clickEffect">
                                  <p:stCondLst>
                                    <p:cond delay="0"/>
                                  </p:stCondLst>
                                  <p:childTnLst>
                                    <p:set>
                                      <p:cBhvr>
                                        <p:cTn id="48" dur="1" fill="hold">
                                          <p:stCondLst>
                                            <p:cond delay="0"/>
                                          </p:stCondLst>
                                        </p:cTn>
                                        <p:tgtEl>
                                          <p:spTgt spid="446466">
                                            <p:txEl>
                                              <p:pRg st="7" end="7"/>
                                            </p:txEl>
                                          </p:spTgt>
                                        </p:tgtEl>
                                        <p:attrNameLst>
                                          <p:attrName>style.visibility</p:attrName>
                                        </p:attrNameLst>
                                      </p:cBhvr>
                                      <p:to>
                                        <p:strVal val="visible"/>
                                      </p:to>
                                    </p:set>
                                    <p:anim calcmode="lin" valueType="num">
                                      <p:cBhvr additive="base">
                                        <p:cTn id="49" dur="500" fill="hold"/>
                                        <p:tgtEl>
                                          <p:spTgt spid="446466">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446466">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4" name="arrow.wav"/>
                                        </p:tgtEl>
                                      </p:cMediaNode>
                                    </p:audio>
                                  </p:subTnLst>
                                </p:cTn>
                              </p:par>
                            </p:childTnLst>
                          </p:cTn>
                        </p:par>
                      </p:childTnLst>
                    </p:cTn>
                  </p:par>
                  <p:par>
                    <p:cTn id="51" fill="hold" nodeType="clickPar">
                      <p:stCondLst>
                        <p:cond delay="indefinite"/>
                      </p:stCondLst>
                      <p:childTnLst>
                        <p:par>
                          <p:cTn id="52" fill="hold" nodeType="withGroup">
                            <p:stCondLst>
                              <p:cond delay="0"/>
                            </p:stCondLst>
                            <p:childTnLst>
                              <p:par>
                                <p:cTn id="53" presetID="8" presetClass="entr" presetSubtype="16" fill="hold" grpId="0" nodeType="clickEffect">
                                  <p:stCondLst>
                                    <p:cond delay="0"/>
                                  </p:stCondLst>
                                  <p:childTnLst>
                                    <p:set>
                                      <p:cBhvr>
                                        <p:cTn id="54" dur="1" fill="hold">
                                          <p:stCondLst>
                                            <p:cond delay="0"/>
                                          </p:stCondLst>
                                        </p:cTn>
                                        <p:tgtEl>
                                          <p:spTgt spid="446468"/>
                                        </p:tgtEl>
                                        <p:attrNameLst>
                                          <p:attrName>style.visibility</p:attrName>
                                        </p:attrNameLst>
                                      </p:cBhvr>
                                      <p:to>
                                        <p:strVal val="visible"/>
                                      </p:to>
                                    </p:set>
                                    <p:animEffect transition="in" filter="diamond(in)">
                                      <p:cBhvr>
                                        <p:cTn id="55" dur="1000"/>
                                        <p:tgtEl>
                                          <p:spTgt spid="446468"/>
                                        </p:tgtEl>
                                      </p:cBhvr>
                                    </p:animEffect>
                                  </p:childTnLst>
                                  <p:subTnLst>
                                    <p:audio>
                                      <p:cMediaNode>
                                        <p:cTn display="0" masterRel="sameClick">
                                          <p:stCondLst>
                                            <p:cond evt="begin" delay="0">
                                              <p:tn val="53"/>
                                            </p:cond>
                                          </p:stCondLst>
                                          <p:endCondLst>
                                            <p:cond evt="onStopAudio" delay="0">
                                              <p:tgtEl>
                                                <p:sldTgt/>
                                              </p:tgtEl>
                                            </p:cond>
                                          </p:endCondLst>
                                        </p:cTn>
                                        <p:tgtEl>
                                          <p:sndTgt r:embed="rId5" name="cashreg.wav"/>
                                        </p:tgtEl>
                                      </p:cMediaNode>
                                    </p:audio>
                                  </p:subTnLst>
                                </p:cTn>
                              </p:par>
                            </p:childTnLst>
                          </p:cTn>
                        </p:par>
                      </p:childTnLst>
                    </p:cTn>
                  </p:par>
                  <p:par>
                    <p:cTn id="56" fill="hold" nodeType="clickPar">
                      <p:stCondLst>
                        <p:cond delay="indefinite"/>
                      </p:stCondLst>
                      <p:childTnLst>
                        <p:par>
                          <p:cTn id="57" fill="hold" nodeType="withGroup">
                            <p:stCondLst>
                              <p:cond delay="0"/>
                            </p:stCondLst>
                            <p:childTnLst>
                              <p:par>
                                <p:cTn id="58" presetID="8" presetClass="entr" presetSubtype="16" fill="hold" grpId="0" nodeType="clickEffect">
                                  <p:stCondLst>
                                    <p:cond delay="0"/>
                                  </p:stCondLst>
                                  <p:childTnLst>
                                    <p:set>
                                      <p:cBhvr>
                                        <p:cTn id="59" dur="1" fill="hold">
                                          <p:stCondLst>
                                            <p:cond delay="0"/>
                                          </p:stCondLst>
                                        </p:cTn>
                                        <p:tgtEl>
                                          <p:spTgt spid="446469"/>
                                        </p:tgtEl>
                                        <p:attrNameLst>
                                          <p:attrName>style.visibility</p:attrName>
                                        </p:attrNameLst>
                                      </p:cBhvr>
                                      <p:to>
                                        <p:strVal val="visible"/>
                                      </p:to>
                                    </p:set>
                                    <p:animEffect transition="in" filter="diamond(in)">
                                      <p:cBhvr>
                                        <p:cTn id="60" dur="1000"/>
                                        <p:tgtEl>
                                          <p:spTgt spid="446469"/>
                                        </p:tgtEl>
                                      </p:cBhvr>
                                    </p:animEffect>
                                  </p:childTnLst>
                                  <p:subTnLst>
                                    <p:audio>
                                      <p:cMediaNode>
                                        <p:cTn display="0" masterRel="sameClick">
                                          <p:stCondLst>
                                            <p:cond evt="begin" delay="0">
                                              <p:tn val="58"/>
                                            </p:cond>
                                          </p:stCondLst>
                                          <p:endCondLst>
                                            <p:cond evt="onStopAudio" delay="0">
                                              <p:tgtEl>
                                                <p:sldTgt/>
                                              </p:tgtEl>
                                            </p:cond>
                                          </p:endCondLst>
                                        </p:cTn>
                                        <p:tgtEl>
                                          <p:sndTgt r:embed="rId5" name="cashreg.wav"/>
                                        </p:tgtEl>
                                      </p:cMediaNode>
                                    </p:audio>
                                  </p:subTnLst>
                                </p:cTn>
                              </p:par>
                            </p:childTnLst>
                          </p:cTn>
                        </p:par>
                      </p:childTnLst>
                    </p:cTn>
                  </p:par>
                  <p:par>
                    <p:cTn id="61" fill="hold" nodeType="clickPar">
                      <p:stCondLst>
                        <p:cond delay="indefinite"/>
                      </p:stCondLst>
                      <p:childTnLst>
                        <p:par>
                          <p:cTn id="62" fill="hold" nodeType="withGroup">
                            <p:stCondLst>
                              <p:cond delay="0"/>
                            </p:stCondLst>
                            <p:childTnLst>
                              <p:par>
                                <p:cTn id="63" presetID="8" presetClass="entr" presetSubtype="16" fill="hold" grpId="0" nodeType="clickEffect">
                                  <p:stCondLst>
                                    <p:cond delay="0"/>
                                  </p:stCondLst>
                                  <p:childTnLst>
                                    <p:set>
                                      <p:cBhvr>
                                        <p:cTn id="64" dur="1" fill="hold">
                                          <p:stCondLst>
                                            <p:cond delay="0"/>
                                          </p:stCondLst>
                                        </p:cTn>
                                        <p:tgtEl>
                                          <p:spTgt spid="446470"/>
                                        </p:tgtEl>
                                        <p:attrNameLst>
                                          <p:attrName>style.visibility</p:attrName>
                                        </p:attrNameLst>
                                      </p:cBhvr>
                                      <p:to>
                                        <p:strVal val="visible"/>
                                      </p:to>
                                    </p:set>
                                    <p:animEffect transition="in" filter="diamond(in)">
                                      <p:cBhvr>
                                        <p:cTn id="65" dur="1000"/>
                                        <p:tgtEl>
                                          <p:spTgt spid="446470"/>
                                        </p:tgtEl>
                                      </p:cBhvr>
                                    </p:animEffect>
                                  </p:childTnLst>
                                  <p:subTnLst>
                                    <p:audio>
                                      <p:cMediaNode>
                                        <p:cTn display="0" masterRel="sameClick">
                                          <p:stCondLst>
                                            <p:cond evt="begin" delay="0">
                                              <p:tn val="63"/>
                                            </p:cond>
                                          </p:stCondLst>
                                          <p:endCondLst>
                                            <p:cond evt="onStopAudio" delay="0">
                                              <p:tgtEl>
                                                <p:sldTgt/>
                                              </p:tgtEl>
                                            </p:cond>
                                          </p:endCondLst>
                                        </p:cTn>
                                        <p:tgtEl>
                                          <p:sndTgt r:embed="rId5" name="cashreg.wav"/>
                                        </p:tgtEl>
                                      </p:cMediaNode>
                                    </p:audio>
                                  </p:subTnLst>
                                </p:cTn>
                              </p:par>
                            </p:childTnLst>
                          </p:cTn>
                        </p:par>
                      </p:childTnLst>
                    </p:cTn>
                  </p:par>
                  <p:par>
                    <p:cTn id="66" fill="hold" nodeType="clickPar">
                      <p:stCondLst>
                        <p:cond delay="indefinite"/>
                      </p:stCondLst>
                      <p:childTnLst>
                        <p:par>
                          <p:cTn id="67" fill="hold" nodeType="withGroup">
                            <p:stCondLst>
                              <p:cond delay="0"/>
                            </p:stCondLst>
                            <p:childTnLst>
                              <p:par>
                                <p:cTn id="68" presetID="2" presetClass="entr" presetSubtype="4" fill="hold" nodeType="clickEffect">
                                  <p:stCondLst>
                                    <p:cond delay="0"/>
                                  </p:stCondLst>
                                  <p:childTnLst>
                                    <p:set>
                                      <p:cBhvr>
                                        <p:cTn id="69" dur="1" fill="hold">
                                          <p:stCondLst>
                                            <p:cond delay="0"/>
                                          </p:stCondLst>
                                        </p:cTn>
                                        <p:tgtEl>
                                          <p:spTgt spid="446466">
                                            <p:txEl>
                                              <p:pRg st="8" end="8"/>
                                            </p:txEl>
                                          </p:spTgt>
                                        </p:tgtEl>
                                        <p:attrNameLst>
                                          <p:attrName>style.visibility</p:attrName>
                                        </p:attrNameLst>
                                      </p:cBhvr>
                                      <p:to>
                                        <p:strVal val="visible"/>
                                      </p:to>
                                    </p:set>
                                    <p:anim calcmode="lin" valueType="num">
                                      <p:cBhvr additive="base">
                                        <p:cTn id="70" dur="500" fill="hold"/>
                                        <p:tgtEl>
                                          <p:spTgt spid="446466">
                                            <p:txEl>
                                              <p:pRg st="8" end="8"/>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6466">
                                            <p:txEl>
                                              <p:pRg st="8" end="8"/>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8"/>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6468" grpId="0" animBg="1"/>
      <p:bldP spid="446469" grpId="0" animBg="1"/>
      <p:bldP spid="446470"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ChangeArrowheads="1"/>
          </p:cNvSpPr>
          <p:nvPr/>
        </p:nvSpPr>
        <p:spPr bwMode="auto">
          <a:xfrm>
            <a:off x="685800" y="1549400"/>
            <a:ext cx="7772400" cy="869950"/>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n-US" altLang="en-US" sz="2400" i="1">
                <a:solidFill>
                  <a:srgbClr val="333399"/>
                </a:solidFill>
              </a:rPr>
              <a:t>Discussing the conservation of total energy within energy transformations </a:t>
            </a:r>
          </a:p>
          <a:p>
            <a:pPr eaLnBrk="1" hangingPunct="1">
              <a:buFontTx/>
              <a:buNone/>
            </a:pPr>
            <a:r>
              <a:rPr lang="en-US" altLang="en-US" sz="2000">
                <a:latin typeface="Courier New" pitchFamily="49" charset="0"/>
              </a:rPr>
              <a:t>	</a:t>
            </a:r>
          </a:p>
        </p:txBody>
      </p:sp>
      <p:sp>
        <p:nvSpPr>
          <p:cNvPr id="39939" name="Rectangle 3"/>
          <p:cNvSpPr>
            <a:spLocks noGrp="1" noChangeArrowheads="1"/>
          </p:cNvSpPr>
          <p:nvPr>
            <p:ph type="ctrTitle"/>
          </p:nvPr>
        </p:nvSpPr>
        <p:spPr>
          <a:xfrm>
            <a:off x="685800" y="533400"/>
            <a:ext cx="7772400" cy="896938"/>
          </a:xfrm>
          <a:noFill/>
        </p:spPr>
        <p:txBody>
          <a:bodyPr/>
          <a:lstStyle/>
          <a:p>
            <a:pPr algn="l" eaLnBrk="1" hangingPunct="1"/>
            <a:r>
              <a:rPr lang="en-US" altLang="en-US" sz="2800" b="1" smtClean="0">
                <a:solidFill>
                  <a:srgbClr val="000000"/>
                </a:solidFill>
              </a:rPr>
              <a:t>Topic 2: Mechanics</a:t>
            </a:r>
            <a:br>
              <a:rPr lang="en-US" altLang="en-US" sz="2800" b="1" smtClean="0">
                <a:solidFill>
                  <a:srgbClr val="000000"/>
                </a:solidFill>
              </a:rPr>
            </a:br>
            <a:r>
              <a:rPr lang="en-US" altLang="en-US" sz="2800" smtClean="0">
                <a:solidFill>
                  <a:srgbClr val="000000"/>
                </a:solidFill>
              </a:rPr>
              <a:t>2.3 – Work, energy, and power</a:t>
            </a:r>
            <a:endParaRPr lang="en-US" altLang="en-US" sz="2400" smtClean="0">
              <a:solidFill>
                <a:schemeClr val="tx1"/>
              </a:solidFill>
              <a:latin typeface="Courier New" pitchFamily="49" charset="0"/>
            </a:endParaRPr>
          </a:p>
        </p:txBody>
      </p:sp>
      <p:sp>
        <p:nvSpPr>
          <p:cNvPr id="458756" name="Rectangle 4"/>
          <p:cNvSpPr>
            <a:spLocks noChangeArrowheads="1"/>
          </p:cNvSpPr>
          <p:nvPr/>
        </p:nvSpPr>
        <p:spPr bwMode="auto">
          <a:xfrm>
            <a:off x="674688" y="2378075"/>
            <a:ext cx="7781925" cy="4479925"/>
          </a:xfrm>
          <a:prstGeom prst="rect">
            <a:avLst/>
          </a:prstGeom>
          <a:solidFill>
            <a:srgbClr val="FFFFCC"/>
          </a:solidFill>
          <a:ln w="9525">
            <a:noFill/>
            <a:miter lim="800000"/>
            <a:headEnd/>
            <a:tailEnd/>
          </a:ln>
          <a:effectLst/>
        </p:spPr>
        <p:txBody>
          <a:bodyPr/>
          <a:lstStyle/>
          <a:p>
            <a:pPr>
              <a:spcBef>
                <a:spcPct val="20000"/>
              </a:spcBef>
              <a:defRPr/>
            </a:pPr>
            <a:r>
              <a:rPr lang="en-US" altLang="en-US" sz="2400" dirty="0">
                <a:latin typeface="+mn-lt"/>
                <a:sym typeface="Symbol" pitchFamily="18" charset="2"/>
              </a:rPr>
              <a:t>EXAMPLE: Suppose the speed of the 2-kg ball is 15 m</a:t>
            </a:r>
            <a:r>
              <a:rPr lang="en-US" altLang="en-US" sz="2400" baseline="-25000" dirty="0">
                <a:latin typeface="+mn-lt"/>
                <a:sym typeface="Symbol" pitchFamily="18" charset="2"/>
              </a:rPr>
              <a:t> </a:t>
            </a:r>
            <a:r>
              <a:rPr lang="en-US" altLang="en-US" sz="2400" dirty="0">
                <a:latin typeface="+mn-lt"/>
                <a:sym typeface="Symbol" pitchFamily="18" charset="2"/>
              </a:rPr>
              <a:t>s</a:t>
            </a:r>
            <a:r>
              <a:rPr lang="en-US" altLang="en-US" sz="2400" baseline="30000" dirty="0">
                <a:latin typeface="+mn-lt"/>
                <a:sym typeface="Symbol" pitchFamily="18" charset="2"/>
              </a:rPr>
              <a:t>-1</a:t>
            </a:r>
            <a:r>
              <a:rPr lang="en-US" altLang="en-US" sz="2400" dirty="0">
                <a:latin typeface="+mn-lt"/>
                <a:sym typeface="Symbol" pitchFamily="18" charset="2"/>
              </a:rPr>
              <a:t> when it reaches the bottom of the 20-m tall track. </a:t>
            </a:r>
            <a:r>
              <a:rPr lang="en-US" altLang="en-US" sz="2400" dirty="0">
                <a:latin typeface="+mn-lt"/>
                <a:sym typeface="Symbol" pitchFamily="18" charset="2"/>
              </a:rPr>
              <a:t>Find the loss of mechanical energy and its </a:t>
            </a:r>
            <a:r>
              <a:rPr lang="en-US" altLang="en-US" sz="2400" dirty="0" smtClean="0">
                <a:latin typeface="+mn-lt"/>
                <a:sym typeface="Symbol" pitchFamily="18" charset="2"/>
              </a:rPr>
              <a:t>“location.”</a:t>
            </a:r>
            <a:endParaRPr lang="en-US" altLang="en-US" sz="2400" dirty="0">
              <a:latin typeface="+mn-lt"/>
              <a:sym typeface="Symbol" pitchFamily="18" charset="2"/>
            </a:endParaRPr>
          </a:p>
          <a:p>
            <a:pPr>
              <a:spcBef>
                <a:spcPct val="20000"/>
              </a:spcBef>
              <a:defRPr/>
            </a:pPr>
            <a:endParaRPr lang="en-US" altLang="en-US" sz="2400" dirty="0">
              <a:latin typeface="+mn-lt"/>
              <a:sym typeface="Symbol" pitchFamily="18" charset="2"/>
            </a:endParaRPr>
          </a:p>
          <a:p>
            <a:pPr>
              <a:spcBef>
                <a:spcPct val="20000"/>
              </a:spcBef>
              <a:defRPr/>
            </a:pPr>
            <a:endParaRPr lang="en-US" altLang="en-US" sz="2400" dirty="0">
              <a:latin typeface="+mn-lt"/>
              <a:sym typeface="Symbol" pitchFamily="18" charset="2"/>
            </a:endParaRPr>
          </a:p>
          <a:p>
            <a:pPr>
              <a:spcBef>
                <a:spcPct val="20000"/>
              </a:spcBef>
              <a:defRPr/>
            </a:pPr>
            <a:endParaRPr lang="en-US" altLang="en-US" sz="2400" dirty="0">
              <a:latin typeface="+mn-lt"/>
              <a:sym typeface="Symbol" pitchFamily="18" charset="2"/>
            </a:endParaRPr>
          </a:p>
          <a:p>
            <a:pPr>
              <a:spcBef>
                <a:spcPts val="600"/>
              </a:spcBef>
              <a:defRPr/>
            </a:pPr>
            <a:r>
              <a:rPr lang="en-US" altLang="en-US" sz="2400" dirty="0">
                <a:latin typeface="+mn-lt"/>
              </a:rPr>
              <a:t>SOLUTION:  Use </a:t>
            </a:r>
            <a:r>
              <a:rPr lang="en-US" altLang="en-US" sz="2400" dirty="0">
                <a:latin typeface="+mn-lt"/>
                <a:cs typeface="Courier New" pitchFamily="49" charset="0"/>
                <a:sym typeface="Symbol" pitchFamily="18" charset="2"/>
              </a:rPr>
              <a:t>∆</a:t>
            </a:r>
            <a:r>
              <a:rPr lang="en-US" altLang="en-US" sz="2400" i="1" dirty="0">
                <a:latin typeface="+mn-lt"/>
                <a:cs typeface="Courier New" pitchFamily="49" charset="0"/>
              </a:rPr>
              <a:t>E</a:t>
            </a:r>
            <a:r>
              <a:rPr lang="en-US" altLang="en-US" sz="2400" baseline="-25000" dirty="0">
                <a:latin typeface="+mn-lt"/>
                <a:cs typeface="Courier New" pitchFamily="49" charset="0"/>
              </a:rPr>
              <a:t>K</a:t>
            </a:r>
            <a:r>
              <a:rPr lang="en-US" altLang="en-US" sz="2400" dirty="0">
                <a:latin typeface="+mn-lt"/>
                <a:cs typeface="Courier New" pitchFamily="49" charset="0"/>
              </a:rPr>
              <a:t> + ∆</a:t>
            </a:r>
            <a:r>
              <a:rPr lang="en-US" altLang="en-US" sz="2400" i="1" dirty="0">
                <a:latin typeface="+mn-lt"/>
              </a:rPr>
              <a:t>E</a:t>
            </a:r>
            <a:r>
              <a:rPr lang="en-US" altLang="en-US" sz="2400" baseline="-25000" dirty="0">
                <a:latin typeface="+mn-lt"/>
              </a:rPr>
              <a:t>P</a:t>
            </a:r>
            <a:r>
              <a:rPr lang="en-US" altLang="en-US" sz="2400" dirty="0">
                <a:latin typeface="+mn-lt"/>
                <a:cs typeface="Courier New" pitchFamily="49" charset="0"/>
              </a:rPr>
              <a:t> = </a:t>
            </a:r>
            <a:r>
              <a:rPr lang="en-US" altLang="en-US" sz="2400" i="1" dirty="0">
                <a:latin typeface="+mn-lt"/>
                <a:cs typeface="Courier New" pitchFamily="49" charset="0"/>
              </a:rPr>
              <a:t>loss</a:t>
            </a:r>
            <a:r>
              <a:rPr lang="en-US" altLang="en-US" sz="2400" dirty="0">
                <a:latin typeface="+mn-lt"/>
                <a:cs typeface="Courier New" pitchFamily="49" charset="0"/>
              </a:rPr>
              <a:t> or </a:t>
            </a:r>
            <a:r>
              <a:rPr lang="en-US" altLang="en-US" sz="2400" i="1" dirty="0">
                <a:latin typeface="+mn-lt"/>
                <a:cs typeface="Courier New" pitchFamily="49" charset="0"/>
              </a:rPr>
              <a:t>gain</a:t>
            </a:r>
            <a:r>
              <a:rPr lang="en-US" altLang="en-US" sz="2400" dirty="0">
                <a:latin typeface="+mn-lt"/>
                <a:cs typeface="Courier New" pitchFamily="49" charset="0"/>
              </a:rPr>
              <a:t>.</a:t>
            </a:r>
            <a:endParaRPr lang="en-US" altLang="en-US" sz="2400" dirty="0">
              <a:latin typeface="+mn-lt"/>
              <a:sym typeface="Symbol" pitchFamily="18" charset="2"/>
            </a:endParaRPr>
          </a:p>
          <a:p>
            <a:pPr>
              <a:spcBef>
                <a:spcPts val="600"/>
              </a:spcBef>
              <a:buFont typeface="Symbol" pitchFamily="18" charset="2"/>
              <a:buNone/>
              <a:defRPr/>
            </a:pPr>
            <a:r>
              <a:rPr lang="en-US" altLang="en-US" sz="2400" dirty="0">
                <a:latin typeface="+mn-lt"/>
                <a:cs typeface="Courier New" pitchFamily="49" charset="0"/>
              </a:rPr>
              <a:t>            (1/2)</a:t>
            </a:r>
            <a:r>
              <a:rPr lang="en-US" altLang="en-US" sz="2400" i="1" dirty="0">
                <a:latin typeface="+mn-lt"/>
                <a:cs typeface="Courier New" pitchFamily="49" charset="0"/>
              </a:rPr>
              <a:t>mv</a:t>
            </a:r>
            <a:r>
              <a:rPr lang="en-US" altLang="en-US" sz="2400" baseline="30000" dirty="0">
                <a:latin typeface="+mn-lt"/>
                <a:cs typeface="Courier New" pitchFamily="49" charset="0"/>
              </a:rPr>
              <a:t>2</a:t>
            </a:r>
            <a:r>
              <a:rPr lang="en-US" altLang="en-US" sz="2400" dirty="0">
                <a:latin typeface="+mn-lt"/>
                <a:cs typeface="Courier New" pitchFamily="49" charset="0"/>
              </a:rPr>
              <a:t> - (1/2)</a:t>
            </a:r>
            <a:r>
              <a:rPr lang="en-US" altLang="en-US" sz="2400" i="1" dirty="0">
                <a:latin typeface="+mn-lt"/>
                <a:cs typeface="Courier New" pitchFamily="49" charset="0"/>
              </a:rPr>
              <a:t>mu</a:t>
            </a:r>
            <a:r>
              <a:rPr lang="en-US" altLang="en-US" sz="2400" baseline="30000" dirty="0">
                <a:latin typeface="+mn-lt"/>
                <a:cs typeface="Courier New" pitchFamily="49" charset="0"/>
              </a:rPr>
              <a:t>2</a:t>
            </a:r>
            <a:r>
              <a:rPr lang="en-US" altLang="en-US" sz="2400" dirty="0">
                <a:latin typeface="+mn-lt"/>
                <a:cs typeface="Courier New" pitchFamily="49" charset="0"/>
              </a:rPr>
              <a:t> + </a:t>
            </a:r>
            <a:r>
              <a:rPr lang="en-US" altLang="en-US" sz="2400" i="1" dirty="0" err="1">
                <a:latin typeface="+mn-lt"/>
                <a:cs typeface="Courier New" pitchFamily="49" charset="0"/>
              </a:rPr>
              <a:t>mg</a:t>
            </a:r>
            <a:r>
              <a:rPr lang="en-US" altLang="en-US" sz="2400" dirty="0" err="1">
                <a:latin typeface="+mn-lt"/>
                <a:cs typeface="Courier New" pitchFamily="49" charset="0"/>
              </a:rPr>
              <a:t>∆</a:t>
            </a:r>
            <a:r>
              <a:rPr lang="en-US" altLang="en-US" sz="2400" i="1" dirty="0" err="1">
                <a:latin typeface="+mn-lt"/>
                <a:cs typeface="Courier New" pitchFamily="49" charset="0"/>
              </a:rPr>
              <a:t>h</a:t>
            </a:r>
            <a:r>
              <a:rPr lang="en-US" altLang="en-US" sz="2400" dirty="0">
                <a:latin typeface="+mn-lt"/>
                <a:cs typeface="Courier New" pitchFamily="49" charset="0"/>
              </a:rPr>
              <a:t> = </a:t>
            </a:r>
            <a:r>
              <a:rPr lang="en-US" altLang="en-US" sz="2400" i="1" dirty="0">
                <a:latin typeface="+mn-lt"/>
                <a:cs typeface="Courier New" pitchFamily="49" charset="0"/>
              </a:rPr>
              <a:t>loss</a:t>
            </a:r>
            <a:r>
              <a:rPr lang="en-US" altLang="en-US" sz="2400" dirty="0">
                <a:latin typeface="+mn-lt"/>
                <a:cs typeface="Courier New" pitchFamily="49" charset="0"/>
              </a:rPr>
              <a:t> or </a:t>
            </a:r>
            <a:r>
              <a:rPr lang="en-US" altLang="en-US" sz="2400" i="1" dirty="0">
                <a:latin typeface="+mn-lt"/>
                <a:cs typeface="Courier New" pitchFamily="49" charset="0"/>
              </a:rPr>
              <a:t>gain</a:t>
            </a:r>
          </a:p>
          <a:p>
            <a:pPr>
              <a:spcBef>
                <a:spcPts val="600"/>
              </a:spcBef>
              <a:buFont typeface="Symbol" pitchFamily="18" charset="2"/>
              <a:buNone/>
              <a:defRPr/>
            </a:pPr>
            <a:r>
              <a:rPr lang="en-US" altLang="en-US" sz="2400" dirty="0">
                <a:latin typeface="+mn-lt"/>
                <a:cs typeface="Courier New" pitchFamily="49" charset="0"/>
              </a:rPr>
              <a:t>(1/2)(2)15</a:t>
            </a:r>
            <a:r>
              <a:rPr lang="en-US" altLang="en-US" sz="2400" baseline="30000" dirty="0">
                <a:latin typeface="+mn-lt"/>
                <a:cs typeface="Courier New" pitchFamily="49" charset="0"/>
              </a:rPr>
              <a:t>2</a:t>
            </a:r>
            <a:r>
              <a:rPr lang="en-US" altLang="en-US" sz="2400" dirty="0">
                <a:latin typeface="+mn-lt"/>
                <a:cs typeface="Courier New" pitchFamily="49" charset="0"/>
              </a:rPr>
              <a:t> - (1/2)(2)0</a:t>
            </a:r>
            <a:r>
              <a:rPr lang="en-US" altLang="en-US" sz="2400" baseline="30000" dirty="0">
                <a:latin typeface="+mn-lt"/>
                <a:cs typeface="Courier New" pitchFamily="49" charset="0"/>
              </a:rPr>
              <a:t>2</a:t>
            </a:r>
            <a:r>
              <a:rPr lang="en-US" altLang="en-US" sz="2400" dirty="0">
                <a:latin typeface="+mn-lt"/>
                <a:cs typeface="Courier New" pitchFamily="49" charset="0"/>
              </a:rPr>
              <a:t> + 2(10)(-20) = </a:t>
            </a:r>
            <a:r>
              <a:rPr lang="en-US" altLang="en-US" sz="2400" i="1" dirty="0">
                <a:latin typeface="+mn-lt"/>
                <a:cs typeface="Courier New" pitchFamily="49" charset="0"/>
              </a:rPr>
              <a:t>loss</a:t>
            </a:r>
            <a:r>
              <a:rPr lang="en-US" altLang="en-US" sz="2400" dirty="0">
                <a:latin typeface="+mn-lt"/>
                <a:cs typeface="Courier New" pitchFamily="49" charset="0"/>
              </a:rPr>
              <a:t> or </a:t>
            </a:r>
            <a:r>
              <a:rPr lang="en-US" altLang="en-US" sz="2400" i="1" dirty="0">
                <a:latin typeface="+mn-lt"/>
                <a:cs typeface="Courier New" pitchFamily="49" charset="0"/>
              </a:rPr>
              <a:t>gain</a:t>
            </a:r>
          </a:p>
          <a:p>
            <a:pPr>
              <a:spcBef>
                <a:spcPts val="600"/>
              </a:spcBef>
              <a:buFont typeface="Symbol" pitchFamily="18" charset="2"/>
              <a:buNone/>
              <a:defRPr/>
            </a:pPr>
            <a:r>
              <a:rPr lang="en-US" altLang="en-US" sz="2400" i="1" dirty="0">
                <a:latin typeface="+mn-lt"/>
                <a:cs typeface="Courier New" pitchFamily="49" charset="0"/>
              </a:rPr>
              <a:t>                                             </a:t>
            </a:r>
            <a:r>
              <a:rPr lang="en-US" altLang="en-US" sz="2400" dirty="0">
                <a:latin typeface="+mn-lt"/>
                <a:cs typeface="Courier New" pitchFamily="49" charset="0"/>
              </a:rPr>
              <a:t>- 175 J = </a:t>
            </a:r>
            <a:r>
              <a:rPr lang="en-US" altLang="en-US" sz="2400" i="1" dirty="0">
                <a:latin typeface="+mn-lt"/>
                <a:cs typeface="Courier New" pitchFamily="49" charset="0"/>
              </a:rPr>
              <a:t>loss</a:t>
            </a:r>
            <a:r>
              <a:rPr lang="en-US" altLang="en-US" sz="2400" dirty="0">
                <a:latin typeface="+mn-lt"/>
                <a:cs typeface="Courier New" pitchFamily="49" charset="0"/>
              </a:rPr>
              <a:t> or </a:t>
            </a:r>
            <a:r>
              <a:rPr lang="en-US" altLang="en-US" sz="2400" i="1" dirty="0">
                <a:latin typeface="+mn-lt"/>
                <a:cs typeface="Courier New" pitchFamily="49" charset="0"/>
              </a:rPr>
              <a:t>gain</a:t>
            </a:r>
          </a:p>
        </p:txBody>
      </p:sp>
      <p:sp>
        <p:nvSpPr>
          <p:cNvPr id="458757" name="Freeform 5"/>
          <p:cNvSpPr>
            <a:spLocks/>
          </p:cNvSpPr>
          <p:nvPr/>
        </p:nvSpPr>
        <p:spPr bwMode="auto">
          <a:xfrm>
            <a:off x="974725" y="3727450"/>
            <a:ext cx="7064375" cy="1022350"/>
          </a:xfrm>
          <a:custGeom>
            <a:avLst/>
            <a:gdLst>
              <a:gd name="T0" fmla="*/ 0 w 4450"/>
              <a:gd name="T1" fmla="*/ 2147483647 h 727"/>
              <a:gd name="T2" fmla="*/ 2147483647 w 4450"/>
              <a:gd name="T3" fmla="*/ 2147483647 h 727"/>
              <a:gd name="T4" fmla="*/ 2147483647 w 4450"/>
              <a:gd name="T5" fmla="*/ 2147483647 h 727"/>
              <a:gd name="T6" fmla="*/ 2147483647 w 4450"/>
              <a:gd name="T7" fmla="*/ 2147483647 h 727"/>
              <a:gd name="T8" fmla="*/ 2147483647 w 4450"/>
              <a:gd name="T9" fmla="*/ 2147483647 h 727"/>
              <a:gd name="T10" fmla="*/ 2147483647 w 4450"/>
              <a:gd name="T11" fmla="*/ 2147483647 h 727"/>
              <a:gd name="T12" fmla="*/ 2147483647 w 4450"/>
              <a:gd name="T13" fmla="*/ 2147483647 h 727"/>
              <a:gd name="T14" fmla="*/ 2147483647 w 4450"/>
              <a:gd name="T15" fmla="*/ 2147483647 h 727"/>
              <a:gd name="T16" fmla="*/ 2147483647 w 4450"/>
              <a:gd name="T17" fmla="*/ 2147483647 h 727"/>
              <a:gd name="T18" fmla="*/ 2147483647 w 4450"/>
              <a:gd name="T19" fmla="*/ 2147483647 h 72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450"/>
              <a:gd name="T31" fmla="*/ 0 h 727"/>
              <a:gd name="T32" fmla="*/ 4450 w 4450"/>
              <a:gd name="T33" fmla="*/ 727 h 72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450" h="727">
                <a:moveTo>
                  <a:pt x="0" y="17"/>
                </a:moveTo>
                <a:cubicBezTo>
                  <a:pt x="90" y="29"/>
                  <a:pt x="394" y="0"/>
                  <a:pt x="551" y="92"/>
                </a:cubicBezTo>
                <a:cubicBezTo>
                  <a:pt x="708" y="184"/>
                  <a:pt x="791" y="467"/>
                  <a:pt x="944" y="568"/>
                </a:cubicBezTo>
                <a:cubicBezTo>
                  <a:pt x="1097" y="669"/>
                  <a:pt x="1306" y="727"/>
                  <a:pt x="1469" y="701"/>
                </a:cubicBezTo>
                <a:cubicBezTo>
                  <a:pt x="1632" y="675"/>
                  <a:pt x="1788" y="473"/>
                  <a:pt x="1920" y="409"/>
                </a:cubicBezTo>
                <a:cubicBezTo>
                  <a:pt x="2052" y="345"/>
                  <a:pt x="2155" y="309"/>
                  <a:pt x="2263" y="317"/>
                </a:cubicBezTo>
                <a:cubicBezTo>
                  <a:pt x="2371" y="325"/>
                  <a:pt x="2486" y="406"/>
                  <a:pt x="2571" y="459"/>
                </a:cubicBezTo>
                <a:cubicBezTo>
                  <a:pt x="2656" y="512"/>
                  <a:pt x="2674" y="592"/>
                  <a:pt x="2772" y="634"/>
                </a:cubicBezTo>
                <a:cubicBezTo>
                  <a:pt x="2870" y="676"/>
                  <a:pt x="2876" y="696"/>
                  <a:pt x="3156" y="710"/>
                </a:cubicBezTo>
                <a:cubicBezTo>
                  <a:pt x="3436" y="724"/>
                  <a:pt x="3943" y="721"/>
                  <a:pt x="4450" y="718"/>
                </a:cubicBezTo>
              </a:path>
            </a:pathLst>
          </a:custGeom>
          <a:noFill/>
          <a:ln w="57150" cmpd="sng">
            <a:solidFill>
              <a:srgbClr val="FF33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8758" name="Oval 6"/>
          <p:cNvSpPr>
            <a:spLocks noChangeArrowheads="1"/>
          </p:cNvSpPr>
          <p:nvPr/>
        </p:nvSpPr>
        <p:spPr bwMode="auto">
          <a:xfrm>
            <a:off x="949325" y="3581400"/>
            <a:ext cx="171450" cy="171450"/>
          </a:xfrm>
          <a:prstGeom prst="ellipse">
            <a:avLst/>
          </a:prstGeom>
          <a:gradFill rotWithShape="1">
            <a:gsLst>
              <a:gs pos="0">
                <a:schemeClr val="accent1"/>
              </a:gs>
              <a:gs pos="100000">
                <a:schemeClr val="accent1">
                  <a:gamma/>
                  <a:shade val="46275"/>
                  <a:invGamma/>
                </a:schemeClr>
              </a:gs>
            </a:gsLst>
            <a:path path="shape">
              <a:fillToRect l="50000" t="50000" r="50000" b="50000"/>
            </a:path>
          </a:gradFill>
          <a:ln>
            <a:noFill/>
          </a:ln>
          <a:effectLst/>
          <a:extLst/>
        </p:spPr>
        <p:txBody>
          <a:bodyPr wrap="none" anchor="ctr"/>
          <a:lstStyle/>
          <a:p>
            <a:pPr>
              <a:defRPr/>
            </a:pPr>
            <a:endParaRPr lang="en-US"/>
          </a:p>
        </p:txBody>
      </p:sp>
      <p:sp>
        <p:nvSpPr>
          <p:cNvPr id="458759" name="Rectangle 7" descr="Oak"/>
          <p:cNvSpPr>
            <a:spLocks noChangeArrowheads="1"/>
          </p:cNvSpPr>
          <p:nvPr/>
        </p:nvSpPr>
        <p:spPr bwMode="auto">
          <a:xfrm>
            <a:off x="7648575" y="4435475"/>
            <a:ext cx="546100" cy="338138"/>
          </a:xfrm>
          <a:prstGeom prst="rect">
            <a:avLst/>
          </a:prstGeom>
          <a:blipFill dpi="0" rotWithShape="1">
            <a:blip r:embed="rId10"/>
            <a:srcRect/>
            <a:tile tx="0" ty="0" sx="100000" sy="100000" flip="none" algn="tl"/>
          </a:blip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458765" name="Line 13"/>
          <p:cNvSpPr>
            <a:spLocks noChangeShapeType="1"/>
          </p:cNvSpPr>
          <p:nvPr/>
        </p:nvSpPr>
        <p:spPr bwMode="auto">
          <a:xfrm flipH="1">
            <a:off x="854075" y="4786313"/>
            <a:ext cx="7459663"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grpSp>
        <p:nvGrpSpPr>
          <p:cNvPr id="2" name="Group 14"/>
          <p:cNvGrpSpPr>
            <a:grpSpLocks/>
          </p:cNvGrpSpPr>
          <p:nvPr/>
        </p:nvGrpSpPr>
        <p:grpSpPr bwMode="auto">
          <a:xfrm>
            <a:off x="1001713" y="3725863"/>
            <a:ext cx="544512" cy="1058862"/>
            <a:chOff x="631" y="2107"/>
            <a:chExt cx="343" cy="720"/>
          </a:xfrm>
        </p:grpSpPr>
        <p:sp>
          <p:nvSpPr>
            <p:cNvPr id="39949" name="Line 15"/>
            <p:cNvSpPr>
              <a:spLocks noChangeShapeType="1"/>
            </p:cNvSpPr>
            <p:nvPr/>
          </p:nvSpPr>
          <p:spPr bwMode="auto">
            <a:xfrm flipV="1">
              <a:off x="652" y="2107"/>
              <a:ext cx="0" cy="720"/>
            </a:xfrm>
            <a:prstGeom prst="line">
              <a:avLst/>
            </a:prstGeom>
            <a:noFill/>
            <a:ln w="28575">
              <a:solidFill>
                <a:schemeClr val="tx1"/>
              </a:solidFill>
              <a:round/>
              <a:headEnd type="arrow" w="med" len="med"/>
              <a:tailEnd/>
            </a:ln>
            <a:extLst>
              <a:ext uri="{909E8E84-426E-40DD-AFC4-6F175D3DCCD1}">
                <a14:hiddenFill xmlns:a14="http://schemas.microsoft.com/office/drawing/2010/main">
                  <a:noFill/>
                </a14:hiddenFill>
              </a:ext>
            </a:extLst>
          </p:spPr>
          <p:txBody>
            <a:bodyPr/>
            <a:lstStyle/>
            <a:p>
              <a:endParaRPr lang="en-US"/>
            </a:p>
          </p:txBody>
        </p:sp>
        <p:sp>
          <p:nvSpPr>
            <p:cNvPr id="38926" name="Text Box 16"/>
            <p:cNvSpPr txBox="1">
              <a:spLocks noChangeArrowheads="1"/>
            </p:cNvSpPr>
            <p:nvPr/>
          </p:nvSpPr>
          <p:spPr bwMode="auto">
            <a:xfrm>
              <a:off x="631" y="2324"/>
              <a:ext cx="343" cy="314"/>
            </a:xfrm>
            <a:prstGeom prst="rect">
              <a:avLst/>
            </a:prstGeom>
            <a:noFill/>
            <a:ln w="9525">
              <a:noFill/>
              <a:miter lim="800000"/>
              <a:headEnd/>
              <a:tailEnd/>
            </a:ln>
          </p:spPr>
          <p:txBody>
            <a:bodyPr wrap="none">
              <a:spAutoFit/>
            </a:bodyPr>
            <a:lstStyle/>
            <a:p>
              <a:pPr>
                <a:defRPr/>
              </a:pPr>
              <a:r>
                <a:rPr lang="en-US" altLang="en-US" sz="2400" dirty="0">
                  <a:latin typeface="+mn-lt"/>
                  <a:cs typeface="Courier New" pitchFamily="49" charset="0"/>
                </a:rPr>
                <a:t>∆</a:t>
              </a:r>
              <a:r>
                <a:rPr lang="en-US" altLang="en-US" sz="2400" i="1" dirty="0">
                  <a:latin typeface="+mn-lt"/>
                  <a:cs typeface="Courier New" pitchFamily="49" charset="0"/>
                </a:rPr>
                <a:t>h</a:t>
              </a:r>
              <a:endParaRPr lang="en-US" altLang="en-US" sz="2400" dirty="0">
                <a:latin typeface="+mn-lt"/>
                <a:cs typeface="Courier New" pitchFamily="49" charset="0"/>
              </a:endParaRPr>
            </a:p>
          </p:txBody>
        </p:sp>
      </p:grpSp>
      <p:sp>
        <p:nvSpPr>
          <p:cNvPr id="458769" name="Text Box 17"/>
          <p:cNvSpPr txBox="1">
            <a:spLocks noChangeArrowheads="1"/>
          </p:cNvSpPr>
          <p:nvPr/>
        </p:nvSpPr>
        <p:spPr bwMode="auto">
          <a:xfrm>
            <a:off x="1758950" y="3454400"/>
            <a:ext cx="6700838" cy="461963"/>
          </a:xfrm>
          <a:prstGeom prst="rect">
            <a:avLst/>
          </a:prstGeom>
          <a:noFill/>
          <a:ln w="9525">
            <a:noFill/>
            <a:miter lim="800000"/>
            <a:headEnd/>
            <a:tailEnd/>
          </a:ln>
          <a:effectLst/>
        </p:spPr>
        <p:txBody>
          <a:bodyPr>
            <a:spAutoFit/>
          </a:bodyPr>
          <a:lstStyle/>
          <a:p>
            <a:pPr>
              <a:spcBef>
                <a:spcPct val="50000"/>
              </a:spcBef>
              <a:defRPr/>
            </a:pPr>
            <a:r>
              <a:rPr lang="en-US" altLang="en-US" sz="2400" dirty="0">
                <a:solidFill>
                  <a:schemeClr val="hlink"/>
                </a:solidFill>
                <a:latin typeface="+mn-lt"/>
              </a:rPr>
              <a:t>The system lost 175 J as drag and friction heat.</a:t>
            </a:r>
          </a:p>
        </p:txBody>
      </p:sp>
      <p:sp>
        <p:nvSpPr>
          <p:cNvPr id="458770" name="Rectangle 18"/>
          <p:cNvSpPr>
            <a:spLocks noChangeArrowheads="1"/>
          </p:cNvSpPr>
          <p:nvPr/>
        </p:nvSpPr>
        <p:spPr bwMode="auto">
          <a:xfrm>
            <a:off x="4497388" y="6253163"/>
            <a:ext cx="182562" cy="346075"/>
          </a:xfrm>
          <a:prstGeom prst="rect">
            <a:avLst/>
          </a:prstGeom>
          <a:solidFill>
            <a:srgbClr val="FF3300">
              <a:alpha val="4196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458771" name="Rectangle 19"/>
          <p:cNvSpPr>
            <a:spLocks noChangeArrowheads="1"/>
          </p:cNvSpPr>
          <p:nvPr/>
        </p:nvSpPr>
        <p:spPr bwMode="auto">
          <a:xfrm>
            <a:off x="5754688" y="6246813"/>
            <a:ext cx="663575" cy="344487"/>
          </a:xfrm>
          <a:prstGeom prst="rect">
            <a:avLst/>
          </a:prstGeom>
          <a:solidFill>
            <a:srgbClr val="FF3300">
              <a:alpha val="4196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58756">
                                            <p:txEl>
                                              <p:pRg st="0" end="0"/>
                                            </p:txEl>
                                          </p:spTgt>
                                        </p:tgtEl>
                                        <p:attrNameLst>
                                          <p:attrName>style.visibility</p:attrName>
                                        </p:attrNameLst>
                                      </p:cBhvr>
                                      <p:to>
                                        <p:strVal val="visible"/>
                                      </p:to>
                                    </p:set>
                                    <p:anim calcmode="lin" valueType="num">
                                      <p:cBhvr additive="base">
                                        <p:cTn id="7" dur="500" fill="hold"/>
                                        <p:tgtEl>
                                          <p:spTgt spid="45875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5875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par>
                          <p:cTn id="9" fill="hold" nodeType="withGroup">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458757"/>
                                        </p:tgtEl>
                                        <p:attrNameLst>
                                          <p:attrName>style.visibility</p:attrName>
                                        </p:attrNameLst>
                                      </p:cBhvr>
                                      <p:to>
                                        <p:strVal val="visible"/>
                                      </p:to>
                                    </p:set>
                                    <p:animEffect transition="in" filter="fade">
                                      <p:cBhvr>
                                        <p:cTn id="12" dur="2000"/>
                                        <p:tgtEl>
                                          <p:spTgt spid="458757"/>
                                        </p:tgtEl>
                                      </p:cBhvr>
                                    </p:animEffect>
                                  </p:childTnLst>
                                  <p:subTnLst>
                                    <p:audio>
                                      <p:cMediaNode>
                                        <p:cTn display="0" masterRel="sameClick">
                                          <p:stCondLst>
                                            <p:cond evt="begin" delay="0">
                                              <p:tn val="10"/>
                                            </p:cond>
                                          </p:stCondLst>
                                          <p:endCondLst>
                                            <p:cond evt="onStopAudio" delay="0">
                                              <p:tgtEl>
                                                <p:sldTgt/>
                                              </p:tgtEl>
                                            </p:cond>
                                          </p:endCondLst>
                                        </p:cTn>
                                        <p:tgtEl>
                                          <p:sndTgt r:embed="rId5" name="voltage.wav"/>
                                        </p:tgtEl>
                                      </p:cMediaNode>
                                    </p:audio>
                                  </p:subTnLst>
                                </p:cTn>
                              </p:par>
                            </p:childTnLst>
                          </p:cTn>
                        </p:par>
                        <p:par>
                          <p:cTn id="13" fill="hold" nodeType="withGroup">
                            <p:stCondLst>
                              <p:cond delay="2500"/>
                            </p:stCondLst>
                            <p:childTnLst>
                              <p:par>
                                <p:cTn id="14" presetID="10" presetClass="entr" presetSubtype="0" fill="hold" grpId="0" nodeType="afterEffect">
                                  <p:stCondLst>
                                    <p:cond delay="0"/>
                                  </p:stCondLst>
                                  <p:childTnLst>
                                    <p:set>
                                      <p:cBhvr>
                                        <p:cTn id="15" dur="1" fill="hold">
                                          <p:stCondLst>
                                            <p:cond delay="0"/>
                                          </p:stCondLst>
                                        </p:cTn>
                                        <p:tgtEl>
                                          <p:spTgt spid="458759"/>
                                        </p:tgtEl>
                                        <p:attrNameLst>
                                          <p:attrName>style.visibility</p:attrName>
                                        </p:attrNameLst>
                                      </p:cBhvr>
                                      <p:to>
                                        <p:strVal val="visible"/>
                                      </p:to>
                                    </p:set>
                                    <p:animEffect transition="in" filter="fade">
                                      <p:cBhvr>
                                        <p:cTn id="16" dur="500"/>
                                        <p:tgtEl>
                                          <p:spTgt spid="458759"/>
                                        </p:tgtEl>
                                      </p:cBhvr>
                                    </p:animEffect>
                                  </p:childTnLst>
                                  <p:subTnLst>
                                    <p:audio>
                                      <p:cMediaNode>
                                        <p:cTn display="0" masterRel="sameClick">
                                          <p:stCondLst>
                                            <p:cond evt="begin" delay="0">
                                              <p:tn val="14"/>
                                            </p:cond>
                                          </p:stCondLst>
                                          <p:endCondLst>
                                            <p:cond evt="onStopAudio" delay="0">
                                              <p:tgtEl>
                                                <p:sldTgt/>
                                              </p:tgtEl>
                                            </p:cond>
                                          </p:endCondLst>
                                        </p:cTn>
                                        <p:tgtEl>
                                          <p:sndTgt r:embed="rId4" name="arrow.wav"/>
                                        </p:tgtEl>
                                      </p:cMediaNode>
                                    </p:audio>
                                  </p:subTnLst>
                                </p:cTn>
                              </p:par>
                            </p:childTnLst>
                          </p:cTn>
                        </p:par>
                        <p:par>
                          <p:cTn id="17" fill="hold" nodeType="withGroup">
                            <p:stCondLst>
                              <p:cond delay="3000"/>
                            </p:stCondLst>
                            <p:childTnLst>
                              <p:par>
                                <p:cTn id="18" presetID="10" presetClass="entr" presetSubtype="0" fill="hold" grpId="0" nodeType="afterEffect">
                                  <p:stCondLst>
                                    <p:cond delay="0"/>
                                  </p:stCondLst>
                                  <p:childTnLst>
                                    <p:set>
                                      <p:cBhvr>
                                        <p:cTn id="19" dur="1" fill="hold">
                                          <p:stCondLst>
                                            <p:cond delay="0"/>
                                          </p:stCondLst>
                                        </p:cTn>
                                        <p:tgtEl>
                                          <p:spTgt spid="458758"/>
                                        </p:tgtEl>
                                        <p:attrNameLst>
                                          <p:attrName>style.visibility</p:attrName>
                                        </p:attrNameLst>
                                      </p:cBhvr>
                                      <p:to>
                                        <p:strVal val="visible"/>
                                      </p:to>
                                    </p:set>
                                    <p:animEffect transition="in" filter="fade">
                                      <p:cBhvr>
                                        <p:cTn id="20" dur="500"/>
                                        <p:tgtEl>
                                          <p:spTgt spid="458758"/>
                                        </p:tgtEl>
                                      </p:cBhvr>
                                    </p:animEffect>
                                  </p:childTnLst>
                                  <p:subTnLst>
                                    <p:audio>
                                      <p:cMediaNode>
                                        <p:cTn display="0" masterRel="sameClick">
                                          <p:stCondLst>
                                            <p:cond evt="begin" delay="0">
                                              <p:tn val="18"/>
                                            </p:cond>
                                          </p:stCondLst>
                                          <p:endCondLst>
                                            <p:cond evt="onStopAudio" delay="0">
                                              <p:tgtEl>
                                                <p:sldTgt/>
                                              </p:tgtEl>
                                            </p:cond>
                                          </p:endCondLst>
                                        </p:cTn>
                                        <p:tgtEl>
                                          <p:sndTgt r:embed="rId4" name="arrow.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0" presetClass="path" presetSubtype="0" accel="50000" fill="hold" grpId="1" nodeType="clickEffect">
                                  <p:stCondLst>
                                    <p:cond delay="0"/>
                                  </p:stCondLst>
                                  <p:childTnLst>
                                    <p:animMotion origin="layout" path="M -0.00069 0.00069 C 0.01719 0.00023 0.03507 0.00023 0.05087 0.00255 C 0.06667 0.00509 0.08282 0.00787 0.09445 0.01597 C 0.10608 0.02407 0.1125 0.03843 0.12032 0.05046 C 0.12813 0.06273 0.13438 0.07778 0.14132 0.08912 C 0.14827 0.10023 0.15174 0.10949 0.16216 0.11782 C 0.17257 0.12593 0.19184 0.13495 0.20417 0.13912 C 0.2165 0.14329 0.2257 0.14444 0.23646 0.14282 C 0.24723 0.1412 0.26007 0.13472 0.26858 0.1294 C 0.27709 0.12407 0.27969 0.11759 0.28803 0.11019 C 0.29636 0.10278 0.30643 0.09282 0.31858 0.08519 C 0.33073 0.07755 0.34688 0.06759 0.36059 0.06412 C 0.37431 0.06042 0.39046 0.06134 0.40087 0.06412 C 0.41129 0.06667 0.41511 0.07407 0.42344 0.07963 C 0.43178 0.08495 0.44271 0.08912 0.45087 0.09676 C 0.45903 0.1044 0.4632 0.11806 0.47188 0.12569 C 0.48056 0.13333 0.48681 0.13935 0.50261 0.14282 C 0.51841 0.1463 0.52327 0.14607 0.56702 0.14676 C 0.61077 0.14745 0.68803 0.14699 0.76546 0.14676 " pathEditMode="relative" rAng="0" ptsTypes="aaaaaaaaaaaaaaaaaaA">
                                      <p:cBhvr>
                                        <p:cTn id="24" dur="2000" fill="hold"/>
                                        <p:tgtEl>
                                          <p:spTgt spid="458758"/>
                                        </p:tgtEl>
                                        <p:attrNameLst>
                                          <p:attrName>ppt_x</p:attrName>
                                          <p:attrName>ppt_y</p:attrName>
                                        </p:attrNameLst>
                                      </p:cBhvr>
                                      <p:rCtr x="38299" y="7315"/>
                                    </p:animMotion>
                                  </p:childTnLst>
                                  <p:subTnLst>
                                    <p:audio>
                                      <p:cMediaNode>
                                        <p:cTn display="0" masterRel="sameClick">
                                          <p:stCondLst>
                                            <p:cond evt="begin" delay="0">
                                              <p:tn val="23"/>
                                            </p:cond>
                                          </p:stCondLst>
                                          <p:endCondLst>
                                            <p:cond evt="onStopAudio" delay="0">
                                              <p:tgtEl>
                                                <p:sldTgt/>
                                              </p:tgtEl>
                                            </p:cond>
                                          </p:endCondLst>
                                        </p:cTn>
                                        <p:tgtEl>
                                          <p:sndTgt r:embed="rId6" name="Bowling ball.wav"/>
                                        </p:tgtEl>
                                      </p:cMediaNode>
                                    </p:audio>
                                  </p:sub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nodeType="clickEffect">
                                  <p:stCondLst>
                                    <p:cond delay="0"/>
                                  </p:stCondLst>
                                  <p:childTnLst>
                                    <p:set>
                                      <p:cBhvr>
                                        <p:cTn id="28" dur="1" fill="hold">
                                          <p:stCondLst>
                                            <p:cond delay="0"/>
                                          </p:stCondLst>
                                        </p:cTn>
                                        <p:tgtEl>
                                          <p:spTgt spid="458756">
                                            <p:txEl>
                                              <p:pRg st="4" end="4"/>
                                            </p:txEl>
                                          </p:spTgt>
                                        </p:tgtEl>
                                        <p:attrNameLst>
                                          <p:attrName>style.visibility</p:attrName>
                                        </p:attrNameLst>
                                      </p:cBhvr>
                                      <p:to>
                                        <p:strVal val="visible"/>
                                      </p:to>
                                    </p:set>
                                    <p:anim calcmode="lin" valueType="num">
                                      <p:cBhvr additive="base">
                                        <p:cTn id="29" dur="500" fill="hold"/>
                                        <p:tgtEl>
                                          <p:spTgt spid="458756">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458756">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7"/>
                                            </p:cond>
                                          </p:stCondLst>
                                          <p:endCondLst>
                                            <p:cond evt="onStopAudio" delay="0">
                                              <p:tgtEl>
                                                <p:sldTgt/>
                                              </p:tgtEl>
                                            </p:cond>
                                          </p:endCondLst>
                                        </p:cTn>
                                        <p:tgtEl>
                                          <p:sndTgt r:embed="rId4" name="arrow.wav"/>
                                        </p:tgtEl>
                                      </p:cMediaNode>
                                    </p:audio>
                                  </p:subTnLst>
                                </p:cTn>
                              </p:par>
                            </p:childTnLst>
                          </p:cTn>
                        </p:par>
                      </p:childTnLst>
                    </p:cTn>
                  </p:par>
                  <p:par>
                    <p:cTn id="31" fill="hold" nodeType="clickPar">
                      <p:stCondLst>
                        <p:cond delay="indefinite"/>
                      </p:stCondLst>
                      <p:childTnLst>
                        <p:par>
                          <p:cTn id="32" fill="hold" nodeType="withGroup">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458765"/>
                                        </p:tgtEl>
                                        <p:attrNameLst>
                                          <p:attrName>style.visibility</p:attrName>
                                        </p:attrNameLst>
                                      </p:cBhvr>
                                      <p:to>
                                        <p:strVal val="visible"/>
                                      </p:to>
                                    </p:set>
                                    <p:animEffect transition="in" filter="wipe(left)">
                                      <p:cBhvr>
                                        <p:cTn id="35" dur="1000"/>
                                        <p:tgtEl>
                                          <p:spTgt spid="458765"/>
                                        </p:tgtEl>
                                      </p:cBhvr>
                                    </p:animEffect>
                                  </p:childTnLst>
                                  <p:subTnLst>
                                    <p:audio>
                                      <p:cMediaNode>
                                        <p:cTn display="0" masterRel="sameClick">
                                          <p:stCondLst>
                                            <p:cond evt="begin" delay="0">
                                              <p:tn val="33"/>
                                            </p:cond>
                                          </p:stCondLst>
                                          <p:endCondLst>
                                            <p:cond evt="onStopAudio" delay="0">
                                              <p:tgtEl>
                                                <p:sldTgt/>
                                              </p:tgtEl>
                                            </p:cond>
                                          </p:endCondLst>
                                        </p:cTn>
                                        <p:tgtEl>
                                          <p:sndTgt r:embed="rId7" name="chimes.wav"/>
                                        </p:tgtEl>
                                      </p:cMediaNode>
                                    </p:audio>
                                  </p:subTnLst>
                                </p:cTn>
                              </p:par>
                              <p:par>
                                <p:cTn id="36" presetID="22" presetClass="entr" presetSubtype="1" fill="hold" nodeType="with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up)">
                                      <p:cBhvr>
                                        <p:cTn id="38" dur="500"/>
                                        <p:tgtEl>
                                          <p:spTgt spid="2"/>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458756">
                                            <p:txEl>
                                              <p:pRg st="5" end="5"/>
                                            </p:txEl>
                                          </p:spTgt>
                                        </p:tgtEl>
                                        <p:attrNameLst>
                                          <p:attrName>style.visibility</p:attrName>
                                        </p:attrNameLst>
                                      </p:cBhvr>
                                      <p:to>
                                        <p:strVal val="visible"/>
                                      </p:to>
                                    </p:set>
                                    <p:anim calcmode="lin" valueType="num">
                                      <p:cBhvr additive="base">
                                        <p:cTn id="43" dur="500" fill="hold"/>
                                        <p:tgtEl>
                                          <p:spTgt spid="458756">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58756">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4" name="arrow.wav"/>
                                        </p:tgtEl>
                                      </p:cMediaNode>
                                    </p:audio>
                                  </p:sub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nodeType="clickEffect">
                                  <p:stCondLst>
                                    <p:cond delay="0"/>
                                  </p:stCondLst>
                                  <p:childTnLst>
                                    <p:set>
                                      <p:cBhvr>
                                        <p:cTn id="48" dur="1" fill="hold">
                                          <p:stCondLst>
                                            <p:cond delay="0"/>
                                          </p:stCondLst>
                                        </p:cTn>
                                        <p:tgtEl>
                                          <p:spTgt spid="458756">
                                            <p:txEl>
                                              <p:pRg st="6" end="6"/>
                                            </p:txEl>
                                          </p:spTgt>
                                        </p:tgtEl>
                                        <p:attrNameLst>
                                          <p:attrName>style.visibility</p:attrName>
                                        </p:attrNameLst>
                                      </p:cBhvr>
                                      <p:to>
                                        <p:strVal val="visible"/>
                                      </p:to>
                                    </p:set>
                                    <p:anim calcmode="lin" valueType="num">
                                      <p:cBhvr additive="base">
                                        <p:cTn id="49" dur="500" fill="hold"/>
                                        <p:tgtEl>
                                          <p:spTgt spid="458756">
                                            <p:txEl>
                                              <p:pRg st="6" end="6"/>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458756">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4" name="arrow.wav"/>
                                        </p:tgtEl>
                                      </p:cMediaNode>
                                    </p:audio>
                                  </p:sub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4" fill="hold" nodeType="clickEffect">
                                  <p:stCondLst>
                                    <p:cond delay="0"/>
                                  </p:stCondLst>
                                  <p:childTnLst>
                                    <p:set>
                                      <p:cBhvr>
                                        <p:cTn id="54" dur="1" fill="hold">
                                          <p:stCondLst>
                                            <p:cond delay="0"/>
                                          </p:stCondLst>
                                        </p:cTn>
                                        <p:tgtEl>
                                          <p:spTgt spid="458756">
                                            <p:txEl>
                                              <p:pRg st="7" end="7"/>
                                            </p:txEl>
                                          </p:spTgt>
                                        </p:tgtEl>
                                        <p:attrNameLst>
                                          <p:attrName>style.visibility</p:attrName>
                                        </p:attrNameLst>
                                      </p:cBhvr>
                                      <p:to>
                                        <p:strVal val="visible"/>
                                      </p:to>
                                    </p:set>
                                    <p:anim calcmode="lin" valueType="num">
                                      <p:cBhvr additive="base">
                                        <p:cTn id="55" dur="500" fill="hold"/>
                                        <p:tgtEl>
                                          <p:spTgt spid="458756">
                                            <p:txEl>
                                              <p:pRg st="7" end="7"/>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458756">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3"/>
                                            </p:cond>
                                          </p:stCondLst>
                                          <p:endCondLst>
                                            <p:cond evt="onStopAudio" delay="0">
                                              <p:tgtEl>
                                                <p:sldTgt/>
                                              </p:tgtEl>
                                            </p:cond>
                                          </p:endCondLst>
                                        </p:cTn>
                                        <p:tgtEl>
                                          <p:sndTgt r:embed="rId4" name="arrow.wav"/>
                                        </p:tgtEl>
                                      </p:cMediaNode>
                                    </p:audio>
                                  </p:subTnLst>
                                </p:cTn>
                              </p:par>
                            </p:childTnLst>
                          </p:cTn>
                        </p:par>
                      </p:childTnLst>
                    </p:cTn>
                  </p:par>
                  <p:par>
                    <p:cTn id="57" fill="hold" nodeType="clickPar">
                      <p:stCondLst>
                        <p:cond delay="indefinite"/>
                      </p:stCondLst>
                      <p:childTnLst>
                        <p:par>
                          <p:cTn id="58" fill="hold" nodeType="withGroup">
                            <p:stCondLst>
                              <p:cond delay="0"/>
                            </p:stCondLst>
                            <p:childTnLst>
                              <p:par>
                                <p:cTn id="59" presetID="8" presetClass="entr" presetSubtype="16" fill="hold" grpId="0" nodeType="clickEffect">
                                  <p:stCondLst>
                                    <p:cond delay="0"/>
                                  </p:stCondLst>
                                  <p:childTnLst>
                                    <p:set>
                                      <p:cBhvr>
                                        <p:cTn id="60" dur="1" fill="hold">
                                          <p:stCondLst>
                                            <p:cond delay="0"/>
                                          </p:stCondLst>
                                        </p:cTn>
                                        <p:tgtEl>
                                          <p:spTgt spid="458770"/>
                                        </p:tgtEl>
                                        <p:attrNameLst>
                                          <p:attrName>style.visibility</p:attrName>
                                        </p:attrNameLst>
                                      </p:cBhvr>
                                      <p:to>
                                        <p:strVal val="visible"/>
                                      </p:to>
                                    </p:set>
                                    <p:animEffect transition="in" filter="diamond(in)">
                                      <p:cBhvr>
                                        <p:cTn id="61" dur="1000"/>
                                        <p:tgtEl>
                                          <p:spTgt spid="458770"/>
                                        </p:tgtEl>
                                      </p:cBhvr>
                                    </p:animEffect>
                                  </p:childTnLst>
                                  <p:subTnLst>
                                    <p:audio>
                                      <p:cMediaNode>
                                        <p:cTn display="0" masterRel="sameClick">
                                          <p:stCondLst>
                                            <p:cond evt="begin" delay="0">
                                              <p:tn val="59"/>
                                            </p:cond>
                                          </p:stCondLst>
                                          <p:endCondLst>
                                            <p:cond evt="onStopAudio" delay="0">
                                              <p:tgtEl>
                                                <p:sldTgt/>
                                              </p:tgtEl>
                                            </p:cond>
                                          </p:endCondLst>
                                        </p:cTn>
                                        <p:tgtEl>
                                          <p:sndTgt r:embed="rId8" name="cashreg.wav"/>
                                        </p:tgtEl>
                                      </p:cMediaNode>
                                    </p:audio>
                                  </p:subTnLst>
                                </p:cTn>
                              </p:par>
                            </p:childTnLst>
                          </p:cTn>
                        </p:par>
                      </p:childTnLst>
                    </p:cTn>
                  </p:par>
                  <p:par>
                    <p:cTn id="62" fill="hold" nodeType="clickPar">
                      <p:stCondLst>
                        <p:cond delay="indefinite"/>
                      </p:stCondLst>
                      <p:childTnLst>
                        <p:par>
                          <p:cTn id="63" fill="hold" nodeType="withGroup">
                            <p:stCondLst>
                              <p:cond delay="0"/>
                            </p:stCondLst>
                            <p:childTnLst>
                              <p:par>
                                <p:cTn id="64" presetID="8" presetClass="entr" presetSubtype="16" fill="hold" grpId="0" nodeType="clickEffect">
                                  <p:stCondLst>
                                    <p:cond delay="0"/>
                                  </p:stCondLst>
                                  <p:childTnLst>
                                    <p:set>
                                      <p:cBhvr>
                                        <p:cTn id="65" dur="1" fill="hold">
                                          <p:stCondLst>
                                            <p:cond delay="0"/>
                                          </p:stCondLst>
                                        </p:cTn>
                                        <p:tgtEl>
                                          <p:spTgt spid="458771"/>
                                        </p:tgtEl>
                                        <p:attrNameLst>
                                          <p:attrName>style.visibility</p:attrName>
                                        </p:attrNameLst>
                                      </p:cBhvr>
                                      <p:to>
                                        <p:strVal val="visible"/>
                                      </p:to>
                                    </p:set>
                                    <p:animEffect transition="in" filter="diamond(in)">
                                      <p:cBhvr>
                                        <p:cTn id="66" dur="1000"/>
                                        <p:tgtEl>
                                          <p:spTgt spid="458771"/>
                                        </p:tgtEl>
                                      </p:cBhvr>
                                    </p:animEffect>
                                  </p:childTnLst>
                                  <p:subTnLst>
                                    <p:audio>
                                      <p:cMediaNode>
                                        <p:cTn display="0" masterRel="sameClick">
                                          <p:stCondLst>
                                            <p:cond evt="begin" delay="0">
                                              <p:tn val="64"/>
                                            </p:cond>
                                          </p:stCondLst>
                                          <p:endCondLst>
                                            <p:cond evt="onStopAudio" delay="0">
                                              <p:tgtEl>
                                                <p:sldTgt/>
                                              </p:tgtEl>
                                            </p:cond>
                                          </p:endCondLst>
                                        </p:cTn>
                                        <p:tgtEl>
                                          <p:sndTgt r:embed="rId8" name="cashreg.wav"/>
                                        </p:tgtEl>
                                      </p:cMediaNode>
                                    </p:audio>
                                  </p:subTnLst>
                                </p:cTn>
                              </p:par>
                            </p:childTnLst>
                          </p:cTn>
                        </p:par>
                      </p:childTnLst>
                    </p:cTn>
                  </p:par>
                  <p:par>
                    <p:cTn id="67" fill="hold" nodeType="clickPar">
                      <p:stCondLst>
                        <p:cond delay="indefinite"/>
                      </p:stCondLst>
                      <p:childTnLst>
                        <p:par>
                          <p:cTn id="68" fill="hold" nodeType="withGroup">
                            <p:stCondLst>
                              <p:cond delay="0"/>
                            </p:stCondLst>
                            <p:childTnLst>
                              <p:par>
                                <p:cTn id="69" presetID="10" presetClass="entr" presetSubtype="0" fill="hold" grpId="0" nodeType="clickEffect">
                                  <p:stCondLst>
                                    <p:cond delay="0"/>
                                  </p:stCondLst>
                                  <p:childTnLst>
                                    <p:set>
                                      <p:cBhvr>
                                        <p:cTn id="70" dur="1" fill="hold">
                                          <p:stCondLst>
                                            <p:cond delay="0"/>
                                          </p:stCondLst>
                                        </p:cTn>
                                        <p:tgtEl>
                                          <p:spTgt spid="458769"/>
                                        </p:tgtEl>
                                        <p:attrNameLst>
                                          <p:attrName>style.visibility</p:attrName>
                                        </p:attrNameLst>
                                      </p:cBhvr>
                                      <p:to>
                                        <p:strVal val="visible"/>
                                      </p:to>
                                    </p:set>
                                    <p:animEffect transition="in" filter="fade">
                                      <p:cBhvr>
                                        <p:cTn id="71" dur="500"/>
                                        <p:tgtEl>
                                          <p:spTgt spid="458769"/>
                                        </p:tgtEl>
                                      </p:cBhvr>
                                    </p:animEffect>
                                  </p:childTnLst>
                                  <p:subTnLst>
                                    <p:audio>
                                      <p:cMediaNode>
                                        <p:cTn display="0" masterRel="sameClick">
                                          <p:stCondLst>
                                            <p:cond evt="begin" delay="0">
                                              <p:tn val="69"/>
                                            </p:cond>
                                          </p:stCondLst>
                                          <p:endCondLst>
                                            <p:cond evt="onStopAudio" delay="0">
                                              <p:tgtEl>
                                                <p:sldTgt/>
                                              </p:tgtEl>
                                            </p:cond>
                                          </p:endCondLst>
                                        </p:cTn>
                                        <p:tgtEl>
                                          <p:sndTgt r:embed="rId9" name="hamme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8757" grpId="0" animBg="1"/>
      <p:bldP spid="458758" grpId="0" animBg="1"/>
      <p:bldP spid="458758" grpId="1" animBg="1"/>
      <p:bldP spid="458759" grpId="0" animBg="1"/>
      <p:bldP spid="458765" grpId="0" animBg="1"/>
      <p:bldP spid="458769" grpId="0"/>
      <p:bldP spid="458770" grpId="0" animBg="1"/>
      <p:bldP spid="458771"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9155" name="Rectangle 3"/>
          <p:cNvSpPr>
            <a:spLocks noChangeArrowheads="1"/>
          </p:cNvSpPr>
          <p:nvPr/>
        </p:nvSpPr>
        <p:spPr bwMode="auto">
          <a:xfrm>
            <a:off x="685800" y="1549400"/>
            <a:ext cx="7772400" cy="5308600"/>
          </a:xfrm>
          <a:prstGeom prst="rect">
            <a:avLst/>
          </a:prstGeom>
          <a:solidFill>
            <a:srgbClr val="EAEAEA"/>
          </a:solidFill>
          <a:ln w="9525">
            <a:noFill/>
            <a:miter lim="800000"/>
            <a:headEnd/>
            <a:tailEnd/>
          </a:ln>
          <a:effectLst/>
        </p:spPr>
        <p:txBody>
          <a:bodyPr/>
          <a:lstStyle/>
          <a:p>
            <a:pPr>
              <a:spcBef>
                <a:spcPct val="20000"/>
              </a:spcBef>
              <a:defRPr/>
            </a:pPr>
            <a:r>
              <a:rPr lang="en-US" sz="2400" i="1" dirty="0">
                <a:solidFill>
                  <a:srgbClr val="333399"/>
                </a:solidFill>
                <a:latin typeface="Arial" charset="0"/>
              </a:rPr>
              <a:t>Discussing the conservation of total energy within energy transformations </a:t>
            </a:r>
          </a:p>
          <a:p>
            <a:pPr>
              <a:defRPr/>
            </a:pPr>
            <a:r>
              <a:rPr lang="en-US" sz="2400" dirty="0">
                <a:solidFill>
                  <a:srgbClr val="000000"/>
                </a:solidFill>
                <a:latin typeface="+mn-lt"/>
                <a:cs typeface="Times New Roman" pitchFamily="18" charset="0"/>
                <a:sym typeface="Symbol" pitchFamily="18" charset="2"/>
              </a:rPr>
              <a:t>Consider the pendulum to                                                  the right which is placed in                                                     position and held there.</a:t>
            </a:r>
          </a:p>
          <a:p>
            <a:pPr>
              <a:defRPr/>
            </a:pPr>
            <a:r>
              <a:rPr lang="en-US" sz="2400" dirty="0">
                <a:solidFill>
                  <a:srgbClr val="000000"/>
                </a:solidFill>
                <a:latin typeface="+mn-lt"/>
                <a:cs typeface="Times New Roman" pitchFamily="18" charset="0"/>
                <a:sym typeface="Symbol" pitchFamily="18" charset="2"/>
              </a:rPr>
              <a:t>Let the </a:t>
            </a:r>
            <a:r>
              <a:rPr lang="en-US" sz="2400" dirty="0">
                <a:latin typeface="+mn-lt"/>
                <a:cs typeface="Times New Roman" pitchFamily="18" charset="0"/>
                <a:sym typeface="Symbol" pitchFamily="18" charset="2"/>
              </a:rPr>
              <a:t>green rectangle</a:t>
            </a:r>
            <a:r>
              <a:rPr lang="en-US" sz="2400" dirty="0">
                <a:solidFill>
                  <a:srgbClr val="000000"/>
                </a:solidFill>
                <a:latin typeface="+mn-lt"/>
                <a:cs typeface="Times New Roman" pitchFamily="18" charset="0"/>
                <a:sym typeface="Symbol" pitchFamily="18" charset="2"/>
              </a:rPr>
              <a:t>                                                        represent the </a:t>
            </a:r>
            <a:r>
              <a:rPr lang="en-US" sz="2400" b="1" dirty="0">
                <a:solidFill>
                  <a:srgbClr val="008000"/>
                </a:solidFill>
                <a:latin typeface="+mn-lt"/>
                <a:cs typeface="Times New Roman" pitchFamily="18" charset="0"/>
                <a:sym typeface="Symbol" pitchFamily="18" charset="2"/>
              </a:rPr>
              <a:t>potential                                                     energy</a:t>
            </a:r>
            <a:r>
              <a:rPr lang="en-US" sz="2400" dirty="0">
                <a:solidFill>
                  <a:srgbClr val="000000"/>
                </a:solidFill>
                <a:latin typeface="+mn-lt"/>
                <a:cs typeface="Times New Roman" pitchFamily="18" charset="0"/>
                <a:sym typeface="Symbol" pitchFamily="18" charset="2"/>
              </a:rPr>
              <a:t> of the system.</a:t>
            </a:r>
          </a:p>
          <a:p>
            <a:pPr>
              <a:defRPr/>
            </a:pPr>
            <a:r>
              <a:rPr lang="en-US" sz="2400" dirty="0">
                <a:solidFill>
                  <a:srgbClr val="000000"/>
                </a:solidFill>
                <a:latin typeface="+mn-lt"/>
                <a:cs typeface="Times New Roman" pitchFamily="18" charset="0"/>
                <a:sym typeface="Symbol" pitchFamily="18" charset="2"/>
              </a:rPr>
              <a:t>Let the red rectangle                                                 represent the </a:t>
            </a:r>
            <a:r>
              <a:rPr lang="en-US" sz="2400" b="1" dirty="0">
                <a:solidFill>
                  <a:srgbClr val="FF0000"/>
                </a:solidFill>
                <a:latin typeface="+mn-lt"/>
                <a:cs typeface="Times New Roman" pitchFamily="18" charset="0"/>
                <a:sym typeface="Symbol" pitchFamily="18" charset="2"/>
              </a:rPr>
              <a:t>kinetic energy</a:t>
            </a:r>
            <a:r>
              <a:rPr lang="en-US" sz="2400" dirty="0">
                <a:solidFill>
                  <a:srgbClr val="000000"/>
                </a:solidFill>
                <a:latin typeface="+mn-lt"/>
                <a:cs typeface="Times New Roman" pitchFamily="18" charset="0"/>
                <a:sym typeface="Symbol" pitchFamily="18" charset="2"/>
              </a:rPr>
              <a:t>.</a:t>
            </a:r>
          </a:p>
          <a:p>
            <a:pPr>
              <a:defRPr/>
            </a:pPr>
            <a:r>
              <a:rPr lang="en-US" sz="2400" dirty="0">
                <a:solidFill>
                  <a:srgbClr val="000000"/>
                </a:solidFill>
                <a:latin typeface="+mn-lt"/>
                <a:cs typeface="Times New Roman" pitchFamily="18" charset="0"/>
                <a:sym typeface="Symbol" pitchFamily="18" charset="2"/>
              </a:rPr>
              <a:t>Because there is no motion yet, there is no kinetic energy. But if we release it, the </a:t>
            </a:r>
            <a:r>
              <a:rPr lang="en-US" sz="2400" b="1" dirty="0">
                <a:solidFill>
                  <a:srgbClr val="FF0000"/>
                </a:solidFill>
                <a:latin typeface="+mn-lt"/>
                <a:cs typeface="Times New Roman" pitchFamily="18" charset="0"/>
                <a:sym typeface="Symbol" pitchFamily="18" charset="2"/>
              </a:rPr>
              <a:t>kinetic energy</a:t>
            </a:r>
            <a:r>
              <a:rPr lang="en-US" sz="2400" dirty="0">
                <a:solidFill>
                  <a:srgbClr val="000000"/>
                </a:solidFill>
                <a:latin typeface="+mn-lt"/>
                <a:cs typeface="Times New Roman" pitchFamily="18" charset="0"/>
                <a:sym typeface="Symbol" pitchFamily="18" charset="2"/>
              </a:rPr>
              <a:t> will grow as the </a:t>
            </a:r>
            <a:r>
              <a:rPr lang="en-US" sz="2400" b="1" dirty="0">
                <a:solidFill>
                  <a:srgbClr val="008000"/>
                </a:solidFill>
                <a:latin typeface="+mn-lt"/>
                <a:cs typeface="Times New Roman" pitchFamily="18" charset="0"/>
                <a:sym typeface="Symbol" pitchFamily="18" charset="2"/>
              </a:rPr>
              <a:t>potential energy</a:t>
            </a:r>
            <a:r>
              <a:rPr lang="en-US" sz="2400" dirty="0">
                <a:solidFill>
                  <a:srgbClr val="000000"/>
                </a:solidFill>
                <a:latin typeface="+mn-lt"/>
                <a:cs typeface="Times New Roman" pitchFamily="18" charset="0"/>
                <a:sym typeface="Symbol" pitchFamily="18" charset="2"/>
              </a:rPr>
              <a:t> diminishes.</a:t>
            </a:r>
          </a:p>
          <a:p>
            <a:pPr>
              <a:defRPr/>
            </a:pPr>
            <a:r>
              <a:rPr lang="en-US" sz="2400" dirty="0">
                <a:solidFill>
                  <a:srgbClr val="000000"/>
                </a:solidFill>
                <a:latin typeface="+mn-lt"/>
                <a:cs typeface="Times New Roman" pitchFamily="18" charset="0"/>
                <a:sym typeface="Symbol" pitchFamily="18" charset="2"/>
              </a:rPr>
              <a:t>A continuous exchange between </a:t>
            </a:r>
            <a:r>
              <a:rPr lang="en-US" sz="2400" i="1" dirty="0">
                <a:solidFill>
                  <a:srgbClr val="FF0000"/>
                </a:solidFill>
                <a:latin typeface="+mn-lt"/>
                <a:cs typeface="Times New Roman" pitchFamily="18" charset="0"/>
                <a:sym typeface="Symbol" pitchFamily="18" charset="2"/>
              </a:rPr>
              <a:t>E</a:t>
            </a:r>
            <a:r>
              <a:rPr lang="en-US" sz="2400" baseline="-25000" dirty="0">
                <a:solidFill>
                  <a:srgbClr val="FF0000"/>
                </a:solidFill>
                <a:latin typeface="+mn-lt"/>
                <a:cs typeface="Times New Roman" pitchFamily="18" charset="0"/>
                <a:sym typeface="Symbol" pitchFamily="18" charset="2"/>
              </a:rPr>
              <a:t>K</a:t>
            </a:r>
            <a:r>
              <a:rPr lang="en-US" sz="2400" dirty="0">
                <a:solidFill>
                  <a:srgbClr val="000000"/>
                </a:solidFill>
                <a:latin typeface="+mn-lt"/>
                <a:cs typeface="Times New Roman" pitchFamily="18" charset="0"/>
                <a:sym typeface="Symbol" pitchFamily="18" charset="2"/>
              </a:rPr>
              <a:t> and </a:t>
            </a:r>
            <a:r>
              <a:rPr lang="en-US" sz="2400" i="1" dirty="0">
                <a:solidFill>
                  <a:srgbClr val="008000"/>
                </a:solidFill>
                <a:latin typeface="+mn-lt"/>
                <a:cs typeface="Times New Roman" pitchFamily="18" charset="0"/>
                <a:sym typeface="Symbol" pitchFamily="18" charset="2"/>
              </a:rPr>
              <a:t>E</a:t>
            </a:r>
            <a:r>
              <a:rPr lang="en-US" sz="2400" baseline="-25000" dirty="0">
                <a:solidFill>
                  <a:srgbClr val="008000"/>
                </a:solidFill>
                <a:latin typeface="+mn-lt"/>
                <a:cs typeface="Times New Roman" pitchFamily="18" charset="0"/>
                <a:sym typeface="Symbol" pitchFamily="18" charset="2"/>
              </a:rPr>
              <a:t>P</a:t>
            </a:r>
            <a:r>
              <a:rPr lang="en-US" sz="2400" dirty="0">
                <a:solidFill>
                  <a:srgbClr val="000000"/>
                </a:solidFill>
                <a:latin typeface="+mn-lt"/>
                <a:cs typeface="Times New Roman" pitchFamily="18" charset="0"/>
                <a:sym typeface="Symbol" pitchFamily="18" charset="2"/>
              </a:rPr>
              <a:t> occurs.</a:t>
            </a:r>
          </a:p>
        </p:txBody>
      </p:sp>
      <p:sp>
        <p:nvSpPr>
          <p:cNvPr id="689216" name="Rectangle 64"/>
          <p:cNvSpPr>
            <a:spLocks noChangeArrowheads="1"/>
          </p:cNvSpPr>
          <p:nvPr/>
        </p:nvSpPr>
        <p:spPr bwMode="auto">
          <a:xfrm>
            <a:off x="6335713" y="3298825"/>
            <a:ext cx="692150" cy="99695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689215" name="Rectangle 63"/>
          <p:cNvSpPr>
            <a:spLocks noChangeArrowheads="1"/>
          </p:cNvSpPr>
          <p:nvPr/>
        </p:nvSpPr>
        <p:spPr bwMode="auto">
          <a:xfrm>
            <a:off x="6338888" y="3290888"/>
            <a:ext cx="700087" cy="996950"/>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689217" name="Rectangle 65"/>
          <p:cNvSpPr>
            <a:spLocks noChangeArrowheads="1"/>
          </p:cNvSpPr>
          <p:nvPr/>
        </p:nvSpPr>
        <p:spPr bwMode="auto">
          <a:xfrm>
            <a:off x="6316663" y="4279583"/>
            <a:ext cx="715962" cy="1057275"/>
          </a:xfrm>
          <a:prstGeom prst="rect">
            <a:avLst/>
          </a:prstGeom>
          <a:solidFill>
            <a:srgbClr val="EAEAEA"/>
          </a:solidFill>
          <a:ln w="9525">
            <a:solidFill>
              <a:srgbClr val="EAEAEA"/>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grpSp>
        <p:nvGrpSpPr>
          <p:cNvPr id="4" name="Group 12"/>
          <p:cNvGrpSpPr>
            <a:grpSpLocks/>
          </p:cNvGrpSpPr>
          <p:nvPr/>
        </p:nvGrpSpPr>
        <p:grpSpPr bwMode="auto">
          <a:xfrm>
            <a:off x="6194425" y="2660650"/>
            <a:ext cx="950913" cy="349250"/>
            <a:chOff x="3774" y="2486"/>
            <a:chExt cx="599" cy="220"/>
          </a:xfrm>
        </p:grpSpPr>
        <p:sp>
          <p:nvSpPr>
            <p:cNvPr id="40973" name="Rectangle 13" descr="Light downward diagonal"/>
            <p:cNvSpPr>
              <a:spLocks noChangeArrowheads="1"/>
            </p:cNvSpPr>
            <p:nvPr/>
          </p:nvSpPr>
          <p:spPr bwMode="auto">
            <a:xfrm>
              <a:off x="3774" y="2486"/>
              <a:ext cx="599" cy="174"/>
            </a:xfrm>
            <a:prstGeom prst="rect">
              <a:avLst/>
            </a:prstGeom>
            <a:pattFill prst="ltDnDiag">
              <a:fgClr>
                <a:schemeClr val="tx2"/>
              </a:fgClr>
              <a:bgClr>
                <a:schemeClr val="bg1"/>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40974" name="Line 14"/>
            <p:cNvSpPr>
              <a:spLocks noChangeShapeType="1"/>
            </p:cNvSpPr>
            <p:nvPr/>
          </p:nvSpPr>
          <p:spPr bwMode="auto">
            <a:xfrm>
              <a:off x="3782" y="2665"/>
              <a:ext cx="591"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975" name="Oval 15"/>
            <p:cNvSpPr>
              <a:spLocks noChangeArrowheads="1"/>
            </p:cNvSpPr>
            <p:nvPr/>
          </p:nvSpPr>
          <p:spPr bwMode="auto">
            <a:xfrm>
              <a:off x="4025" y="2615"/>
              <a:ext cx="91" cy="91"/>
            </a:xfrm>
            <a:prstGeom prst="ellipse">
              <a:avLst/>
            </a:prstGeom>
            <a:solidFill>
              <a:schemeClr val="tx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grpSp>
      <p:pic>
        <p:nvPicPr>
          <p:cNvPr id="689221" name="Picture 69" descr="bd05378_[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flipH="1">
            <a:off x="8242300" y="3016250"/>
            <a:ext cx="839788"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9" name="Rectangle 3"/>
          <p:cNvSpPr>
            <a:spLocks noGrp="1" noChangeArrowheads="1"/>
          </p:cNvSpPr>
          <p:nvPr>
            <p:ph type="ctrTitle"/>
          </p:nvPr>
        </p:nvSpPr>
        <p:spPr>
          <a:xfrm>
            <a:off x="685800" y="533400"/>
            <a:ext cx="7772400" cy="896938"/>
          </a:xfrm>
          <a:noFill/>
        </p:spPr>
        <p:txBody>
          <a:bodyPr/>
          <a:lstStyle/>
          <a:p>
            <a:pPr algn="l" eaLnBrk="1" hangingPunct="1"/>
            <a:r>
              <a:rPr lang="en-US" altLang="en-US" sz="2800" b="1" smtClean="0">
                <a:solidFill>
                  <a:srgbClr val="000000"/>
                </a:solidFill>
              </a:rPr>
              <a:t>Topic 2: Mechanics</a:t>
            </a:r>
            <a:br>
              <a:rPr lang="en-US" altLang="en-US" sz="2800" b="1" smtClean="0">
                <a:solidFill>
                  <a:srgbClr val="000000"/>
                </a:solidFill>
              </a:rPr>
            </a:br>
            <a:r>
              <a:rPr lang="en-US" altLang="en-US" sz="2800" smtClean="0">
                <a:solidFill>
                  <a:srgbClr val="000000"/>
                </a:solidFill>
              </a:rPr>
              <a:t>2.3 – Work, energy, and power</a:t>
            </a:r>
            <a:endParaRPr lang="en-US" altLang="en-US" sz="2400" smtClean="0">
              <a:solidFill>
                <a:schemeClr val="tx1"/>
              </a:solidFill>
              <a:latin typeface="Courier New" pitchFamily="49" charset="0"/>
            </a:endParaRPr>
          </a:p>
        </p:txBody>
      </p:sp>
      <p:sp>
        <p:nvSpPr>
          <p:cNvPr id="21" name="Rectangle 46"/>
          <p:cNvSpPr>
            <a:spLocks noChangeArrowheads="1"/>
          </p:cNvSpPr>
          <p:nvPr/>
        </p:nvSpPr>
        <p:spPr bwMode="auto">
          <a:xfrm>
            <a:off x="6336665" y="3279775"/>
            <a:ext cx="685800" cy="1011238"/>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3" name="Rectangle 41"/>
          <p:cNvSpPr>
            <a:spLocks noChangeArrowheads="1"/>
          </p:cNvSpPr>
          <p:nvPr/>
        </p:nvSpPr>
        <p:spPr bwMode="auto">
          <a:xfrm>
            <a:off x="4994275" y="2222500"/>
            <a:ext cx="3348038" cy="373063"/>
          </a:xfrm>
          <a:prstGeom prst="rect">
            <a:avLst/>
          </a:prstGeom>
          <a:noFill/>
          <a:ln w="9525">
            <a:noFill/>
            <a:miter lim="800000"/>
            <a:headEnd/>
            <a:tailEnd/>
          </a:ln>
          <a:effectLst/>
        </p:spPr>
        <p:txBody>
          <a:bodyPr/>
          <a:lstStyle/>
          <a:p>
            <a:pPr>
              <a:lnSpc>
                <a:spcPct val="90000"/>
              </a:lnSpc>
              <a:spcBef>
                <a:spcPct val="20000"/>
              </a:spcBef>
              <a:defRPr/>
            </a:pPr>
            <a:r>
              <a:rPr lang="en-US" sz="2400" i="1" dirty="0">
                <a:solidFill>
                  <a:srgbClr val="FF0000"/>
                </a:solidFill>
                <a:latin typeface="+mn-lt"/>
                <a:cs typeface="Courier New" pitchFamily="49" charset="0"/>
                <a:sym typeface="Symbol" pitchFamily="18" charset="2"/>
              </a:rPr>
              <a:t>E</a:t>
            </a:r>
            <a:r>
              <a:rPr lang="en-US" sz="2400" baseline="-25000" dirty="0">
                <a:solidFill>
                  <a:srgbClr val="FF0000"/>
                </a:solidFill>
                <a:latin typeface="+mn-lt"/>
                <a:cs typeface="Courier New" pitchFamily="49" charset="0"/>
                <a:sym typeface="Symbol" pitchFamily="18" charset="2"/>
              </a:rPr>
              <a:t>K</a:t>
            </a:r>
            <a:r>
              <a:rPr lang="en-US" sz="2400" dirty="0">
                <a:latin typeface="+mn-lt"/>
                <a:cs typeface="Courier New" pitchFamily="49" charset="0"/>
                <a:sym typeface="Symbol" pitchFamily="18" charset="2"/>
              </a:rPr>
              <a:t> + </a:t>
            </a:r>
            <a:r>
              <a:rPr lang="en-US" sz="2400" i="1" dirty="0">
                <a:solidFill>
                  <a:srgbClr val="008000"/>
                </a:solidFill>
                <a:latin typeface="+mn-lt"/>
                <a:cs typeface="Courier New" pitchFamily="49" charset="0"/>
                <a:sym typeface="Symbol" pitchFamily="18" charset="2"/>
              </a:rPr>
              <a:t>E</a:t>
            </a:r>
            <a:r>
              <a:rPr lang="en-US" sz="2400" baseline="-25000" dirty="0">
                <a:solidFill>
                  <a:srgbClr val="008000"/>
                </a:solidFill>
                <a:latin typeface="+mn-lt"/>
                <a:cs typeface="Courier New" pitchFamily="49" charset="0"/>
                <a:sym typeface="Symbol" pitchFamily="18" charset="2"/>
              </a:rPr>
              <a:t>P</a:t>
            </a:r>
            <a:r>
              <a:rPr lang="en-US" sz="2400" dirty="0">
                <a:latin typeface="+mn-lt"/>
                <a:cs typeface="Courier New" pitchFamily="49" charset="0"/>
                <a:sym typeface="Symbol" pitchFamily="18" charset="2"/>
              </a:rPr>
              <a:t> = </a:t>
            </a:r>
            <a:r>
              <a:rPr lang="en-US" sz="2400" i="1" dirty="0">
                <a:latin typeface="+mn-lt"/>
                <a:cs typeface="Courier New" pitchFamily="49" charset="0"/>
                <a:sym typeface="Symbol" pitchFamily="18" charset="2"/>
              </a:rPr>
              <a:t>E</a:t>
            </a:r>
            <a:r>
              <a:rPr lang="en-US" sz="2400" baseline="-25000" dirty="0">
                <a:latin typeface="+mn-lt"/>
                <a:cs typeface="Courier New" pitchFamily="49" charset="0"/>
                <a:sym typeface="Symbol" pitchFamily="18" charset="2"/>
              </a:rPr>
              <a:t>T</a:t>
            </a:r>
            <a:r>
              <a:rPr lang="en-US" sz="2400" dirty="0">
                <a:latin typeface="+mn-lt"/>
                <a:cs typeface="Courier New" pitchFamily="49" charset="0"/>
                <a:sym typeface="Symbol" pitchFamily="18" charset="2"/>
              </a:rPr>
              <a:t> = CONST</a:t>
            </a:r>
            <a:endParaRPr lang="en-US" sz="2400" dirty="0">
              <a:latin typeface="+mn-lt"/>
              <a:sym typeface="Symbol" pitchFamily="18" charset="2"/>
            </a:endParaRPr>
          </a:p>
        </p:txBody>
      </p:sp>
      <p:sp>
        <p:nvSpPr>
          <p:cNvPr id="26" name="Rectangle 47"/>
          <p:cNvSpPr>
            <a:spLocks noChangeArrowheads="1"/>
          </p:cNvSpPr>
          <p:nvPr/>
        </p:nvSpPr>
        <p:spPr bwMode="auto">
          <a:xfrm>
            <a:off x="4838700" y="4378325"/>
            <a:ext cx="3608388" cy="868363"/>
          </a:xfrm>
          <a:prstGeom prst="rect">
            <a:avLst/>
          </a:prstGeom>
          <a:solidFill>
            <a:srgbClr val="FFCCCC"/>
          </a:solidFill>
          <a:ln w="9525">
            <a:noFill/>
            <a:miter lim="800000"/>
            <a:headEnd/>
            <a:tailEnd/>
          </a:ln>
          <a:effectLst/>
        </p:spPr>
        <p:txBody>
          <a:bodyPr/>
          <a:lstStyle/>
          <a:p>
            <a:pPr>
              <a:spcBef>
                <a:spcPct val="20000"/>
              </a:spcBef>
              <a:defRPr/>
            </a:pPr>
            <a:r>
              <a:rPr lang="en-US" sz="2400" b="1" i="1" dirty="0">
                <a:latin typeface="+mn-lt"/>
              </a:rPr>
              <a:t>FYI  </a:t>
            </a:r>
            <a:r>
              <a:rPr lang="en-US" sz="2400" b="1" dirty="0">
                <a:latin typeface="+mn-lt"/>
                <a:sym typeface="Symbol" pitchFamily="18" charset="2"/>
              </a:rPr>
              <a:t></a:t>
            </a:r>
            <a:r>
              <a:rPr lang="en-US" sz="2400" dirty="0">
                <a:latin typeface="+mn-lt"/>
                <a:sym typeface="Symbol" pitchFamily="18" charset="2"/>
              </a:rPr>
              <a:t>If the drag force is zero, </a:t>
            </a:r>
            <a:r>
              <a:rPr lang="en-US" sz="2400" i="1" dirty="0">
                <a:latin typeface="+mn-lt"/>
                <a:cs typeface="Courier New" pitchFamily="49" charset="0"/>
                <a:sym typeface="Symbol" pitchFamily="18" charset="2"/>
              </a:rPr>
              <a:t>E</a:t>
            </a:r>
            <a:r>
              <a:rPr lang="en-US" sz="2400" baseline="-25000" dirty="0">
                <a:latin typeface="+mn-lt"/>
                <a:cs typeface="Courier New" pitchFamily="49" charset="0"/>
                <a:sym typeface="Symbol" pitchFamily="18" charset="2"/>
              </a:rPr>
              <a:t>T</a:t>
            </a:r>
            <a:r>
              <a:rPr lang="en-US" sz="2400" dirty="0">
                <a:latin typeface="+mn-lt"/>
                <a:cs typeface="Courier New" pitchFamily="49" charset="0"/>
                <a:sym typeface="Symbol" pitchFamily="18" charset="2"/>
              </a:rPr>
              <a:t> = CONST</a:t>
            </a:r>
            <a:r>
              <a:rPr lang="en-US" sz="2400" dirty="0">
                <a:latin typeface="+mn-lt"/>
                <a:sym typeface="Symbol" pitchFamily="18" charset="2"/>
              </a:rPr>
              <a:t>.</a:t>
            </a:r>
          </a:p>
        </p:txBody>
      </p:sp>
      <p:grpSp>
        <p:nvGrpSpPr>
          <p:cNvPr id="2" name="Group 6"/>
          <p:cNvGrpSpPr>
            <a:grpSpLocks/>
          </p:cNvGrpSpPr>
          <p:nvPr/>
        </p:nvGrpSpPr>
        <p:grpSpPr bwMode="auto">
          <a:xfrm rot="-5400000">
            <a:off x="6511925" y="1011238"/>
            <a:ext cx="276225" cy="3883025"/>
            <a:chOff x="1934" y="1419"/>
            <a:chExt cx="174" cy="2446"/>
          </a:xfrm>
        </p:grpSpPr>
        <p:sp>
          <p:nvSpPr>
            <p:cNvPr id="689159" name="Oval 7"/>
            <p:cNvSpPr>
              <a:spLocks noChangeArrowheads="1"/>
            </p:cNvSpPr>
            <p:nvPr/>
          </p:nvSpPr>
          <p:spPr bwMode="auto">
            <a:xfrm>
              <a:off x="1950" y="3691"/>
              <a:ext cx="159" cy="159"/>
            </a:xfrm>
            <a:prstGeom prst="ellipse">
              <a:avLst/>
            </a:prstGeom>
            <a:gradFill rotWithShape="1">
              <a:gsLst>
                <a:gs pos="0">
                  <a:schemeClr val="tx1">
                    <a:gamma/>
                    <a:tint val="0"/>
                    <a:invGamma/>
                  </a:schemeClr>
                </a:gs>
                <a:gs pos="100000">
                  <a:schemeClr val="tx1"/>
                </a:gs>
              </a:gsLst>
              <a:path path="shape">
                <a:fillToRect l="50000" t="50000" r="50000" b="50000"/>
              </a:path>
            </a:gradFill>
            <a:ln w="9525">
              <a:solidFill>
                <a:schemeClr val="tx1"/>
              </a:solidFill>
              <a:round/>
              <a:headEnd/>
              <a:tailEnd/>
            </a:ln>
            <a:effectLst/>
          </p:spPr>
          <p:txBody>
            <a:bodyPr wrap="none" anchor="ctr"/>
            <a:lstStyle/>
            <a:p>
              <a:pPr>
                <a:defRPr/>
              </a:pPr>
              <a:endParaRPr lang="en-US"/>
            </a:p>
          </p:txBody>
        </p:sp>
        <p:sp>
          <p:nvSpPr>
            <p:cNvPr id="40977" name="Line 8"/>
            <p:cNvSpPr>
              <a:spLocks noChangeShapeType="1"/>
            </p:cNvSpPr>
            <p:nvPr/>
          </p:nvSpPr>
          <p:spPr bwMode="auto">
            <a:xfrm flipV="1">
              <a:off x="2024" y="2653"/>
              <a:ext cx="0" cy="104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40978" name="Group 9"/>
            <p:cNvGrpSpPr>
              <a:grpSpLocks/>
            </p:cNvGrpSpPr>
            <p:nvPr/>
          </p:nvGrpSpPr>
          <p:grpSpPr bwMode="auto">
            <a:xfrm>
              <a:off x="1934" y="1419"/>
              <a:ext cx="174" cy="2446"/>
              <a:chOff x="1934" y="1419"/>
              <a:chExt cx="174" cy="2446"/>
            </a:xfrm>
          </p:grpSpPr>
          <p:sp>
            <p:nvSpPr>
              <p:cNvPr id="40979" name="Rectangle 10"/>
              <p:cNvSpPr>
                <a:spLocks noChangeArrowheads="1"/>
              </p:cNvSpPr>
              <p:nvPr/>
            </p:nvSpPr>
            <p:spPr bwMode="auto">
              <a:xfrm>
                <a:off x="1940" y="2645"/>
                <a:ext cx="167" cy="1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40980" name="Rectangle 11"/>
              <p:cNvSpPr>
                <a:spLocks noChangeArrowheads="1"/>
              </p:cNvSpPr>
              <p:nvPr/>
            </p:nvSpPr>
            <p:spPr bwMode="auto">
              <a:xfrm>
                <a:off x="1934" y="1419"/>
                <a:ext cx="174" cy="1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grpSp>
      </p:gr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689155">
                                            <p:txEl>
                                              <p:pRg st="1" end="1"/>
                                            </p:txEl>
                                          </p:spTgt>
                                        </p:tgtEl>
                                        <p:attrNameLst>
                                          <p:attrName>style.visibility</p:attrName>
                                        </p:attrNameLst>
                                      </p:cBhvr>
                                      <p:to>
                                        <p:strVal val="visible"/>
                                      </p:to>
                                    </p:set>
                                    <p:anim calcmode="lin" valueType="num">
                                      <p:cBhvr additive="base">
                                        <p:cTn id="7" dur="500" fill="hold"/>
                                        <p:tgtEl>
                                          <p:spTgt spid="68915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89155">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10" presetClass="entr" presetSubtype="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par>
                                <p:cTn id="14" presetID="10" presetClass="entr" presetSubtype="0"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subTnLst>
                                    <p:audio>
                                      <p:cMediaNode>
                                        <p:cTn display="0" masterRel="sameClick">
                                          <p:stCondLst>
                                            <p:cond evt="begin" delay="0">
                                              <p:tn val="14"/>
                                            </p:cond>
                                          </p:stCondLst>
                                          <p:endCondLst>
                                            <p:cond evt="onStopAudio" delay="0">
                                              <p:tgtEl>
                                                <p:sldTgt/>
                                              </p:tgtEl>
                                            </p:cond>
                                          </p:endCondLst>
                                        </p:cTn>
                                        <p:tgtEl>
                                          <p:sndTgt r:embed="rId4" name="arrow.wav"/>
                                        </p:tgtEl>
                                      </p:cMediaNode>
                                    </p:audio>
                                  </p:sub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2" fill="hold" nodeType="clickEffect">
                                  <p:stCondLst>
                                    <p:cond delay="0"/>
                                  </p:stCondLst>
                                  <p:childTnLst>
                                    <p:set>
                                      <p:cBhvr>
                                        <p:cTn id="20" dur="1" fill="hold">
                                          <p:stCondLst>
                                            <p:cond delay="0"/>
                                          </p:stCondLst>
                                        </p:cTn>
                                        <p:tgtEl>
                                          <p:spTgt spid="689221"/>
                                        </p:tgtEl>
                                        <p:attrNameLst>
                                          <p:attrName>style.visibility</p:attrName>
                                        </p:attrNameLst>
                                      </p:cBhvr>
                                      <p:to>
                                        <p:strVal val="visible"/>
                                      </p:to>
                                    </p:set>
                                    <p:anim calcmode="lin" valueType="num">
                                      <p:cBhvr additive="base">
                                        <p:cTn id="21" dur="500" fill="hold"/>
                                        <p:tgtEl>
                                          <p:spTgt spid="689221"/>
                                        </p:tgtEl>
                                        <p:attrNameLst>
                                          <p:attrName>ppt_x</p:attrName>
                                        </p:attrNameLst>
                                      </p:cBhvr>
                                      <p:tavLst>
                                        <p:tav tm="0">
                                          <p:val>
                                            <p:strVal val="1+#ppt_w/2"/>
                                          </p:val>
                                        </p:tav>
                                        <p:tav tm="100000">
                                          <p:val>
                                            <p:strVal val="#ppt_x"/>
                                          </p:val>
                                        </p:tav>
                                      </p:tavLst>
                                    </p:anim>
                                    <p:anim calcmode="lin" valueType="num">
                                      <p:cBhvr additive="base">
                                        <p:cTn id="22" dur="500" fill="hold"/>
                                        <p:tgtEl>
                                          <p:spTgt spid="689221"/>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9"/>
                                            </p:cond>
                                          </p:stCondLst>
                                          <p:endCondLst>
                                            <p:cond evt="onStopAudio" delay="0">
                                              <p:tgtEl>
                                                <p:sldTgt/>
                                              </p:tgtEl>
                                            </p:cond>
                                          </p:endCondLst>
                                        </p:cTn>
                                        <p:tgtEl>
                                          <p:sndTgt r:embed="rId4" name="arrow.wav"/>
                                        </p:tgtEl>
                                      </p:cMediaNode>
                                    </p:audio>
                                  </p:sub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4" fill="hold" nodeType="clickEffect">
                                  <p:stCondLst>
                                    <p:cond delay="0"/>
                                  </p:stCondLst>
                                  <p:childTnLst>
                                    <p:set>
                                      <p:cBhvr>
                                        <p:cTn id="26" dur="1" fill="hold">
                                          <p:stCondLst>
                                            <p:cond delay="0"/>
                                          </p:stCondLst>
                                        </p:cTn>
                                        <p:tgtEl>
                                          <p:spTgt spid="689155">
                                            <p:txEl>
                                              <p:pRg st="2" end="2"/>
                                            </p:txEl>
                                          </p:spTgt>
                                        </p:tgtEl>
                                        <p:attrNameLst>
                                          <p:attrName>style.visibility</p:attrName>
                                        </p:attrNameLst>
                                      </p:cBhvr>
                                      <p:to>
                                        <p:strVal val="visible"/>
                                      </p:to>
                                    </p:set>
                                    <p:anim calcmode="lin" valueType="num">
                                      <p:cBhvr additive="base">
                                        <p:cTn id="27" dur="500" fill="hold"/>
                                        <p:tgtEl>
                                          <p:spTgt spid="689155">
                                            <p:txEl>
                                              <p:pRg st="2" end="2"/>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689155">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5"/>
                                            </p:cond>
                                          </p:stCondLst>
                                          <p:endCondLst>
                                            <p:cond evt="onStopAudio" delay="0">
                                              <p:tgtEl>
                                                <p:sldTgt/>
                                              </p:tgtEl>
                                            </p:cond>
                                          </p:endCondLst>
                                        </p:cTn>
                                        <p:tgtEl>
                                          <p:sndTgt r:embed="rId4" name="arrow.wav"/>
                                        </p:tgtEl>
                                      </p:cMediaNode>
                                    </p:audio>
                                  </p:subTnLst>
                                </p:cTn>
                              </p:par>
                            </p:childTnLst>
                          </p:cTn>
                        </p:par>
                      </p:childTnLst>
                    </p:cTn>
                  </p:par>
                  <p:par>
                    <p:cTn id="29" fill="hold" nodeType="clickPar">
                      <p:stCondLst>
                        <p:cond delay="indefinite"/>
                      </p:stCondLst>
                      <p:childTnLst>
                        <p:par>
                          <p:cTn id="30" fill="hold" nodeType="withGroup">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689216"/>
                                        </p:tgtEl>
                                        <p:attrNameLst>
                                          <p:attrName>style.visibility</p:attrName>
                                        </p:attrNameLst>
                                      </p:cBhvr>
                                      <p:to>
                                        <p:strVal val="visible"/>
                                      </p:to>
                                    </p:set>
                                    <p:animEffect transition="in" filter="fade">
                                      <p:cBhvr>
                                        <p:cTn id="33" dur="500"/>
                                        <p:tgtEl>
                                          <p:spTgt spid="689216"/>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689215"/>
                                        </p:tgtEl>
                                        <p:attrNameLst>
                                          <p:attrName>style.visibility</p:attrName>
                                        </p:attrNameLst>
                                      </p:cBhvr>
                                      <p:to>
                                        <p:strVal val="visible"/>
                                      </p:to>
                                    </p:set>
                                    <p:animEffect transition="in" filter="fade">
                                      <p:cBhvr>
                                        <p:cTn id="36" dur="500"/>
                                        <p:tgtEl>
                                          <p:spTgt spid="689215"/>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689217"/>
                                        </p:tgtEl>
                                        <p:attrNameLst>
                                          <p:attrName>style.visibility</p:attrName>
                                        </p:attrNameLst>
                                      </p:cBhvr>
                                      <p:to>
                                        <p:strVal val="visible"/>
                                      </p:to>
                                    </p:set>
                                    <p:animEffect transition="in" filter="fade">
                                      <p:cBhvr>
                                        <p:cTn id="39" dur="500"/>
                                        <p:tgtEl>
                                          <p:spTgt spid="689217"/>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2" presetClass="entr" presetSubtype="4" fill="hold" nodeType="clickEffect">
                                  <p:stCondLst>
                                    <p:cond delay="0"/>
                                  </p:stCondLst>
                                  <p:childTnLst>
                                    <p:set>
                                      <p:cBhvr>
                                        <p:cTn id="43" dur="1" fill="hold">
                                          <p:stCondLst>
                                            <p:cond delay="0"/>
                                          </p:stCondLst>
                                        </p:cTn>
                                        <p:tgtEl>
                                          <p:spTgt spid="689155">
                                            <p:txEl>
                                              <p:pRg st="3" end="3"/>
                                            </p:txEl>
                                          </p:spTgt>
                                        </p:tgtEl>
                                        <p:attrNameLst>
                                          <p:attrName>style.visibility</p:attrName>
                                        </p:attrNameLst>
                                      </p:cBhvr>
                                      <p:to>
                                        <p:strVal val="visible"/>
                                      </p:to>
                                    </p:set>
                                    <p:anim calcmode="lin" valueType="num">
                                      <p:cBhvr additive="base">
                                        <p:cTn id="44" dur="500" fill="hold"/>
                                        <p:tgtEl>
                                          <p:spTgt spid="689155">
                                            <p:txEl>
                                              <p:pRg st="3" end="3"/>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689155">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2"/>
                                            </p:cond>
                                          </p:stCondLst>
                                          <p:endCondLst>
                                            <p:cond evt="onStopAudio" delay="0">
                                              <p:tgtEl>
                                                <p:sldTgt/>
                                              </p:tgtEl>
                                            </p:cond>
                                          </p:endCondLst>
                                        </p:cTn>
                                        <p:tgtEl>
                                          <p:sndTgt r:embed="rId4" name="arrow.wav"/>
                                        </p:tgtEl>
                                      </p:cMediaNode>
                                    </p:audio>
                                  </p:subTnLst>
                                </p:cTn>
                              </p:par>
                            </p:childTnLst>
                          </p:cTn>
                        </p:par>
                      </p:childTnLst>
                    </p:cTn>
                  </p:par>
                  <p:par>
                    <p:cTn id="46" fill="hold" nodeType="clickPar">
                      <p:stCondLst>
                        <p:cond delay="indefinite"/>
                      </p:stCondLst>
                      <p:childTnLst>
                        <p:par>
                          <p:cTn id="47" fill="hold" nodeType="withGroup">
                            <p:stCondLst>
                              <p:cond delay="0"/>
                            </p:stCondLst>
                            <p:childTnLst>
                              <p:par>
                                <p:cTn id="48" presetID="2" presetClass="entr" presetSubtype="4" fill="hold" nodeType="clickEffect">
                                  <p:stCondLst>
                                    <p:cond delay="0"/>
                                  </p:stCondLst>
                                  <p:childTnLst>
                                    <p:set>
                                      <p:cBhvr>
                                        <p:cTn id="49" dur="1" fill="hold">
                                          <p:stCondLst>
                                            <p:cond delay="0"/>
                                          </p:stCondLst>
                                        </p:cTn>
                                        <p:tgtEl>
                                          <p:spTgt spid="689155">
                                            <p:txEl>
                                              <p:pRg st="4" end="4"/>
                                            </p:txEl>
                                          </p:spTgt>
                                        </p:tgtEl>
                                        <p:attrNameLst>
                                          <p:attrName>style.visibility</p:attrName>
                                        </p:attrNameLst>
                                      </p:cBhvr>
                                      <p:to>
                                        <p:strVal val="visible"/>
                                      </p:to>
                                    </p:set>
                                    <p:anim calcmode="lin" valueType="num">
                                      <p:cBhvr additive="base">
                                        <p:cTn id="50" dur="500" fill="hold"/>
                                        <p:tgtEl>
                                          <p:spTgt spid="689155">
                                            <p:txEl>
                                              <p:pRg st="4" end="4"/>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689155">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8"/>
                                            </p:cond>
                                          </p:stCondLst>
                                          <p:endCondLst>
                                            <p:cond evt="onStopAudio" delay="0">
                                              <p:tgtEl>
                                                <p:sldTgt/>
                                              </p:tgtEl>
                                            </p:cond>
                                          </p:endCondLst>
                                        </p:cTn>
                                        <p:tgtEl>
                                          <p:sndTgt r:embed="rId4" name="arrow.wav"/>
                                        </p:tgtEl>
                                      </p:cMediaNode>
                                    </p:audio>
                                  </p:subTnLst>
                                </p:cTn>
                              </p:par>
                            </p:childTnLst>
                          </p:cTn>
                        </p:par>
                      </p:childTnLst>
                    </p:cTn>
                  </p:par>
                  <p:par>
                    <p:cTn id="52" fill="hold" nodeType="clickPar">
                      <p:stCondLst>
                        <p:cond delay="indefinite"/>
                      </p:stCondLst>
                      <p:childTnLst>
                        <p:par>
                          <p:cTn id="53" fill="hold" nodeType="withGroup">
                            <p:stCondLst>
                              <p:cond delay="0"/>
                            </p:stCondLst>
                            <p:childTnLst>
                              <p:par>
                                <p:cTn id="54" presetID="2" presetClass="exit" presetSubtype="2" fill="hold" nodeType="clickEffect">
                                  <p:stCondLst>
                                    <p:cond delay="0"/>
                                  </p:stCondLst>
                                  <p:childTnLst>
                                    <p:anim calcmode="lin" valueType="num">
                                      <p:cBhvr additive="base">
                                        <p:cTn id="55" dur="500"/>
                                        <p:tgtEl>
                                          <p:spTgt spid="689221"/>
                                        </p:tgtEl>
                                        <p:attrNameLst>
                                          <p:attrName>ppt_x</p:attrName>
                                        </p:attrNameLst>
                                      </p:cBhvr>
                                      <p:tavLst>
                                        <p:tav tm="0">
                                          <p:val>
                                            <p:strVal val="ppt_x"/>
                                          </p:val>
                                        </p:tav>
                                        <p:tav tm="100000">
                                          <p:val>
                                            <p:strVal val="1+ppt_w/2"/>
                                          </p:val>
                                        </p:tav>
                                      </p:tavLst>
                                    </p:anim>
                                    <p:anim calcmode="lin" valueType="num">
                                      <p:cBhvr additive="base">
                                        <p:cTn id="56" dur="500"/>
                                        <p:tgtEl>
                                          <p:spTgt spid="689221"/>
                                        </p:tgtEl>
                                        <p:attrNameLst>
                                          <p:attrName>ppt_y</p:attrName>
                                        </p:attrNameLst>
                                      </p:cBhvr>
                                      <p:tavLst>
                                        <p:tav tm="0">
                                          <p:val>
                                            <p:strVal val="ppt_y"/>
                                          </p:val>
                                        </p:tav>
                                        <p:tav tm="100000">
                                          <p:val>
                                            <p:strVal val="ppt_y"/>
                                          </p:val>
                                        </p:tav>
                                      </p:tavLst>
                                    </p:anim>
                                    <p:set>
                                      <p:cBhvr>
                                        <p:cTn id="57" dur="1" fill="hold">
                                          <p:stCondLst>
                                            <p:cond delay="499"/>
                                          </p:stCondLst>
                                        </p:cTn>
                                        <p:tgtEl>
                                          <p:spTgt spid="689221"/>
                                        </p:tgtEl>
                                        <p:attrNameLst>
                                          <p:attrName>style.visibility</p:attrName>
                                        </p:attrNameLst>
                                      </p:cBhvr>
                                      <p:to>
                                        <p:strVal val="hidden"/>
                                      </p:to>
                                    </p:set>
                                  </p:childTnLst>
                                  <p:subTnLst>
                                    <p:audio>
                                      <p:cMediaNode>
                                        <p:cTn display="0" masterRel="sameClick">
                                          <p:stCondLst>
                                            <p:cond evt="begin" delay="0">
                                              <p:tn val="54"/>
                                            </p:cond>
                                          </p:stCondLst>
                                          <p:endCondLst>
                                            <p:cond evt="onStopAudio" delay="0">
                                              <p:tgtEl>
                                                <p:sldTgt/>
                                              </p:tgtEl>
                                            </p:cond>
                                          </p:endCondLst>
                                        </p:cTn>
                                        <p:tgtEl>
                                          <p:sndTgt r:embed="rId4" name="arrow.wav"/>
                                        </p:tgtEl>
                                      </p:cMediaNode>
                                    </p:audio>
                                  </p:subTnLst>
                                </p:cTn>
                              </p:par>
                            </p:childTnLst>
                          </p:cTn>
                        </p:par>
                        <p:par>
                          <p:cTn id="58" fill="hold" nodeType="afterGroup">
                            <p:stCondLst>
                              <p:cond delay="500"/>
                            </p:stCondLst>
                            <p:childTnLst>
                              <p:par>
                                <p:cTn id="59" presetID="8" presetClass="emph" presetSubtype="0" repeatCount="indefinite" accel="50000" decel="50000" autoRev="1" fill="hold" nodeType="afterEffect">
                                  <p:stCondLst>
                                    <p:cond delay="0"/>
                                  </p:stCondLst>
                                  <p:childTnLst>
                                    <p:animRot by="10800000">
                                      <p:cBhvr>
                                        <p:cTn id="60" dur="2000" fill="hold"/>
                                        <p:tgtEl>
                                          <p:spTgt spid="2"/>
                                        </p:tgtEl>
                                        <p:attrNameLst>
                                          <p:attrName>r</p:attrName>
                                        </p:attrNameLst>
                                      </p:cBhvr>
                                    </p:animRot>
                                  </p:childTnLst>
                                </p:cTn>
                              </p:par>
                              <p:par>
                                <p:cTn id="61" presetID="42" presetClass="path" presetSubtype="0" repeatCount="indefinite" accel="50000" decel="50000" autoRev="1" fill="hold" grpId="1" nodeType="withEffect">
                                  <p:stCondLst>
                                    <p:cond delay="0"/>
                                  </p:stCondLst>
                                  <p:childTnLst>
                                    <p:animMotion origin="layout" path="M -8.33333E-7 4.07407E-6 L -8.33333E-7 0.1456 " pathEditMode="relative" rAng="0" ptsTypes="AA">
                                      <p:cBhvr>
                                        <p:cTn id="62" dur="1000" fill="hold"/>
                                        <p:tgtEl>
                                          <p:spTgt spid="689215"/>
                                        </p:tgtEl>
                                        <p:attrNameLst>
                                          <p:attrName>ppt_x</p:attrName>
                                          <p:attrName>ppt_y</p:attrName>
                                        </p:attrNameLst>
                                      </p:cBhvr>
                                      <p:rCtr x="0" y="7269"/>
                                    </p:animMotion>
                                  </p:childTnLst>
                                </p:cTn>
                              </p:par>
                            </p:childTnLst>
                          </p:cTn>
                        </p:par>
                      </p:childTnLst>
                    </p:cTn>
                  </p:par>
                  <p:par>
                    <p:cTn id="63" fill="hold" nodeType="clickPar">
                      <p:stCondLst>
                        <p:cond delay="indefinite"/>
                      </p:stCondLst>
                      <p:childTnLst>
                        <p:par>
                          <p:cTn id="64" fill="hold" nodeType="withGroup">
                            <p:stCondLst>
                              <p:cond delay="0"/>
                            </p:stCondLst>
                            <p:childTnLst>
                              <p:par>
                                <p:cTn id="65" presetID="2" presetClass="entr" presetSubtype="4" fill="hold" nodeType="clickEffect">
                                  <p:stCondLst>
                                    <p:cond delay="0"/>
                                  </p:stCondLst>
                                  <p:childTnLst>
                                    <p:set>
                                      <p:cBhvr>
                                        <p:cTn id="66" dur="1" fill="hold">
                                          <p:stCondLst>
                                            <p:cond delay="0"/>
                                          </p:stCondLst>
                                        </p:cTn>
                                        <p:tgtEl>
                                          <p:spTgt spid="689155">
                                            <p:txEl>
                                              <p:pRg st="5" end="5"/>
                                            </p:txEl>
                                          </p:spTgt>
                                        </p:tgtEl>
                                        <p:attrNameLst>
                                          <p:attrName>style.visibility</p:attrName>
                                        </p:attrNameLst>
                                      </p:cBhvr>
                                      <p:to>
                                        <p:strVal val="visible"/>
                                      </p:to>
                                    </p:set>
                                    <p:anim calcmode="lin" valueType="num">
                                      <p:cBhvr additive="base">
                                        <p:cTn id="67" dur="500" fill="hold"/>
                                        <p:tgtEl>
                                          <p:spTgt spid="689155">
                                            <p:txEl>
                                              <p:pRg st="5" end="5"/>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689155">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5"/>
                                            </p:cond>
                                          </p:stCondLst>
                                          <p:endCondLst>
                                            <p:cond evt="onStopAudio" delay="0">
                                              <p:tgtEl>
                                                <p:sldTgt/>
                                              </p:tgtEl>
                                            </p:cond>
                                          </p:endCondLst>
                                        </p:cTn>
                                        <p:tgtEl>
                                          <p:sndTgt r:embed="rId4" name="arrow.wav"/>
                                        </p:tgtEl>
                                      </p:cMediaNode>
                                    </p:audio>
                                  </p:subTnLst>
                                </p:cTn>
                              </p:par>
                            </p:childTnLst>
                          </p:cTn>
                        </p:par>
                      </p:childTnLst>
                    </p:cTn>
                  </p:par>
                  <p:par>
                    <p:cTn id="69" fill="hold" nodeType="clickPar">
                      <p:stCondLst>
                        <p:cond delay="indefinite"/>
                      </p:stCondLst>
                      <p:childTnLst>
                        <p:par>
                          <p:cTn id="70" fill="hold" nodeType="withGroup">
                            <p:stCondLst>
                              <p:cond delay="0"/>
                            </p:stCondLst>
                            <p:childTnLst>
                              <p:par>
                                <p:cTn id="71" presetID="2" presetClass="entr" presetSubtype="4" fill="hold" nodeType="clickEffect">
                                  <p:stCondLst>
                                    <p:cond delay="0"/>
                                  </p:stCondLst>
                                  <p:childTnLst>
                                    <p:set>
                                      <p:cBhvr>
                                        <p:cTn id="72" dur="1" fill="hold">
                                          <p:stCondLst>
                                            <p:cond delay="0"/>
                                          </p:stCondLst>
                                        </p:cTn>
                                        <p:tgtEl>
                                          <p:spTgt spid="26">
                                            <p:txEl>
                                              <p:pRg st="0" end="0"/>
                                            </p:txEl>
                                          </p:spTgt>
                                        </p:tgtEl>
                                        <p:attrNameLst>
                                          <p:attrName>style.visibility</p:attrName>
                                        </p:attrNameLst>
                                      </p:cBhvr>
                                      <p:to>
                                        <p:strVal val="visible"/>
                                      </p:to>
                                    </p:set>
                                    <p:anim calcmode="lin" valueType="num">
                                      <p:cBhvr additive="base">
                                        <p:cTn id="73"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2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1"/>
                                            </p:cond>
                                          </p:stCondLst>
                                          <p:endCondLst>
                                            <p:cond evt="onStopAudio" delay="0">
                                              <p:tgtEl>
                                                <p:sldTgt/>
                                              </p:tgtEl>
                                            </p:cond>
                                          </p:endCondLst>
                                        </p:cTn>
                                        <p:tgtEl>
                                          <p:sndTgt r:embed="rId4" name="arrow.wav"/>
                                        </p:tgtEl>
                                      </p:cMediaNode>
                                    </p:audio>
                                  </p:subTnLst>
                                </p:cTn>
                              </p:par>
                            </p:childTnLst>
                          </p:cTn>
                        </p:par>
                      </p:childTnLst>
                    </p:cTn>
                  </p:par>
                  <p:par>
                    <p:cTn id="75" fill="hold" nodeType="clickPar">
                      <p:stCondLst>
                        <p:cond delay="indefinite"/>
                      </p:stCondLst>
                      <p:childTnLst>
                        <p:par>
                          <p:cTn id="76" fill="hold" nodeType="withGroup">
                            <p:stCondLst>
                              <p:cond delay="0"/>
                            </p:stCondLst>
                            <p:childTnLst>
                              <p:par>
                                <p:cTn id="77" presetID="10" presetClass="entr" presetSubtype="0" fill="hold" grpId="0" nodeType="clickEffect">
                                  <p:stCondLst>
                                    <p:cond delay="0"/>
                                  </p:stCondLst>
                                  <p:childTnLst>
                                    <p:set>
                                      <p:cBhvr>
                                        <p:cTn id="78" dur="1" fill="hold">
                                          <p:stCondLst>
                                            <p:cond delay="0"/>
                                          </p:stCondLst>
                                        </p:cTn>
                                        <p:tgtEl>
                                          <p:spTgt spid="21"/>
                                        </p:tgtEl>
                                        <p:attrNameLst>
                                          <p:attrName>style.visibility</p:attrName>
                                        </p:attrNameLst>
                                      </p:cBhvr>
                                      <p:to>
                                        <p:strVal val="visible"/>
                                      </p:to>
                                    </p:set>
                                    <p:animEffect transition="in" filter="fade">
                                      <p:cBhvr>
                                        <p:cTn id="79" dur="2000"/>
                                        <p:tgtEl>
                                          <p:spTgt spid="21"/>
                                        </p:tgtEl>
                                      </p:cBhvr>
                                    </p:animEffect>
                                  </p:childTnLst>
                                  <p:subTnLst>
                                    <p:audio>
                                      <p:cMediaNode>
                                        <p:cTn display="0" masterRel="sameClick">
                                          <p:stCondLst>
                                            <p:cond evt="begin" delay="0">
                                              <p:tn val="77"/>
                                            </p:cond>
                                          </p:stCondLst>
                                          <p:endCondLst>
                                            <p:cond evt="onStopAudio" delay="0">
                                              <p:tgtEl>
                                                <p:sldTgt/>
                                              </p:tgtEl>
                                            </p:cond>
                                          </p:endCondLst>
                                        </p:cTn>
                                        <p:tgtEl>
                                          <p:sndTgt r:embed="rId5" name="chimes.wav"/>
                                        </p:tgtEl>
                                      </p:cMediaNode>
                                    </p:audio>
                                  </p:subTnLst>
                                </p:cTn>
                              </p:par>
                            </p:childTnLst>
                          </p:cTn>
                        </p:par>
                      </p:childTnLst>
                    </p:cTn>
                  </p:par>
                  <p:par>
                    <p:cTn id="80" fill="hold" nodeType="clickPar">
                      <p:stCondLst>
                        <p:cond delay="indefinite"/>
                      </p:stCondLst>
                      <p:childTnLst>
                        <p:par>
                          <p:cTn id="81" fill="hold" nodeType="withGroup">
                            <p:stCondLst>
                              <p:cond delay="0"/>
                            </p:stCondLst>
                            <p:childTnLst>
                              <p:par>
                                <p:cTn id="82" presetID="2" presetClass="entr" presetSubtype="2" fill="hold" grpId="0" nodeType="clickEffect">
                                  <p:stCondLst>
                                    <p:cond delay="0"/>
                                  </p:stCondLst>
                                  <p:iterate type="lt">
                                    <p:tmPct val="10000"/>
                                  </p:iterate>
                                  <p:childTnLst>
                                    <p:set>
                                      <p:cBhvr>
                                        <p:cTn id="83" dur="1" fill="hold">
                                          <p:stCondLst>
                                            <p:cond delay="0"/>
                                          </p:stCondLst>
                                        </p:cTn>
                                        <p:tgtEl>
                                          <p:spTgt spid="23"/>
                                        </p:tgtEl>
                                        <p:attrNameLst>
                                          <p:attrName>style.visibility</p:attrName>
                                        </p:attrNameLst>
                                      </p:cBhvr>
                                      <p:to>
                                        <p:strVal val="visible"/>
                                      </p:to>
                                    </p:set>
                                    <p:anim calcmode="lin" valueType="num">
                                      <p:cBhvr additive="base">
                                        <p:cTn id="84" dur="1000" fill="hold"/>
                                        <p:tgtEl>
                                          <p:spTgt spid="23"/>
                                        </p:tgtEl>
                                        <p:attrNameLst>
                                          <p:attrName>ppt_x</p:attrName>
                                        </p:attrNameLst>
                                      </p:cBhvr>
                                      <p:tavLst>
                                        <p:tav tm="0">
                                          <p:val>
                                            <p:strVal val="1+#ppt_w/2"/>
                                          </p:val>
                                        </p:tav>
                                        <p:tav tm="100000">
                                          <p:val>
                                            <p:strVal val="#ppt_x"/>
                                          </p:val>
                                        </p:tav>
                                      </p:tavLst>
                                    </p:anim>
                                    <p:anim calcmode="lin" valueType="num">
                                      <p:cBhvr additive="base">
                                        <p:cTn id="85" dur="1000" fill="hold"/>
                                        <p:tgtEl>
                                          <p:spTgt spid="23"/>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82"/>
                                            </p:cond>
                                          </p:stCondLst>
                                          <p:endCondLst>
                                            <p:cond evt="onStopAudio" delay="0">
                                              <p:tgtEl>
                                                <p:sldTgt/>
                                              </p:tgtEl>
                                            </p:cond>
                                          </p:endCondLst>
                                        </p:cTn>
                                        <p:tgtEl>
                                          <p:sndTgt r:embed="rId6"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9216" grpId="0" animBg="1"/>
      <p:bldP spid="689215" grpId="0" animBg="1"/>
      <p:bldP spid="689215" grpId="1" animBg="1"/>
      <p:bldP spid="689217" grpId="0" animBg="1"/>
      <p:bldP spid="21" grpId="0" animBg="1"/>
      <p:bldP spid="2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Rectangle 3"/>
          <p:cNvSpPr>
            <a:spLocks noChangeArrowheads="1"/>
          </p:cNvSpPr>
          <p:nvPr/>
        </p:nvSpPr>
        <p:spPr bwMode="auto">
          <a:xfrm>
            <a:off x="685800" y="1549400"/>
            <a:ext cx="7772400" cy="4851400"/>
          </a:xfrm>
          <a:prstGeom prst="rect">
            <a:avLst/>
          </a:prstGeom>
          <a:solidFill>
            <a:srgbClr val="EAEAEA"/>
          </a:solidFill>
          <a:ln>
            <a:noFill/>
          </a:ln>
          <a:effectLst/>
          <a:extLst/>
        </p:spPr>
        <p:txBody>
          <a:bodyPr/>
          <a:lstStyle>
            <a:lvl1pPr marL="457200" indent="-457200"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a:defRPr/>
            </a:pPr>
            <a:r>
              <a:rPr lang="en-US" sz="2400" b="1" dirty="0" smtClean="0">
                <a:latin typeface="+mn-lt"/>
              </a:rPr>
              <a:t>Guidance: </a:t>
            </a:r>
            <a:endParaRPr lang="en-US" sz="2400" dirty="0" smtClean="0">
              <a:latin typeface="+mn-lt"/>
            </a:endParaRPr>
          </a:p>
          <a:p>
            <a:pPr>
              <a:defRPr/>
            </a:pPr>
            <a:r>
              <a:rPr lang="en-US" sz="2400" dirty="0" smtClean="0">
                <a:latin typeface="+mn-lt"/>
              </a:rPr>
              <a:t>• Cases where the line of action of the force and the displacement are not parallel should be considered </a:t>
            </a:r>
          </a:p>
          <a:p>
            <a:pPr>
              <a:defRPr/>
            </a:pPr>
            <a:r>
              <a:rPr lang="en-US" sz="2400" dirty="0" smtClean="0">
                <a:latin typeface="+mn-lt"/>
              </a:rPr>
              <a:t>• Examples should include force–distance graphs for variable forces</a:t>
            </a:r>
          </a:p>
          <a:p>
            <a:pPr>
              <a:defRPr/>
            </a:pPr>
            <a:r>
              <a:rPr lang="en-US" altLang="en-US" sz="2400" b="1" dirty="0" smtClean="0">
                <a:solidFill>
                  <a:srgbClr val="FF0000"/>
                </a:solidFill>
                <a:latin typeface="+mn-lt"/>
              </a:rPr>
              <a:t>Data booklet reference:</a:t>
            </a:r>
            <a:r>
              <a:rPr lang="en-US" altLang="en-US" sz="2400" dirty="0" smtClean="0">
                <a:solidFill>
                  <a:srgbClr val="FF0000"/>
                </a:solidFill>
                <a:latin typeface="+mn-lt"/>
              </a:rPr>
              <a:t> </a:t>
            </a:r>
          </a:p>
          <a:p>
            <a:pPr>
              <a:lnSpc>
                <a:spcPct val="115000"/>
              </a:lnSpc>
              <a:spcBef>
                <a:spcPts val="0"/>
              </a:spcBef>
              <a:spcAft>
                <a:spcPts val="0"/>
              </a:spcAft>
              <a:tabLst>
                <a:tab pos="173038" algn="l"/>
                <a:tab pos="234950" algn="l"/>
              </a:tabLst>
              <a:defRPr/>
            </a:pPr>
            <a:r>
              <a:rPr lang="en-US" altLang="en-US" sz="2400" dirty="0" smtClean="0">
                <a:solidFill>
                  <a:srgbClr val="FF0000"/>
                </a:solidFill>
                <a:latin typeface="+mn-lt"/>
              </a:rPr>
              <a:t>•	</a:t>
            </a:r>
            <a:r>
              <a:rPr lang="en-US" sz="2400" i="1" dirty="0" smtClean="0">
                <a:solidFill>
                  <a:srgbClr val="FF0000"/>
                </a:solidFill>
                <a:latin typeface="+mn-lt"/>
                <a:ea typeface="Calibri"/>
                <a:cs typeface="Times New Roman"/>
              </a:rPr>
              <a:t>W</a:t>
            </a:r>
            <a:r>
              <a:rPr lang="en-US" sz="2400" dirty="0" smtClean="0">
                <a:solidFill>
                  <a:srgbClr val="FF0000"/>
                </a:solidFill>
                <a:latin typeface="+mn-lt"/>
                <a:ea typeface="Calibri"/>
                <a:cs typeface="Times New Roman"/>
              </a:rPr>
              <a:t> = </a:t>
            </a:r>
            <a:r>
              <a:rPr lang="en-US" sz="2400" i="1" dirty="0" smtClean="0">
                <a:solidFill>
                  <a:srgbClr val="FF0000"/>
                </a:solidFill>
                <a:latin typeface="+mn-lt"/>
                <a:ea typeface="Calibri"/>
                <a:cs typeface="Times New Roman"/>
              </a:rPr>
              <a:t>Fs</a:t>
            </a:r>
            <a:r>
              <a:rPr lang="en-US" sz="2400" dirty="0" smtClean="0">
                <a:solidFill>
                  <a:srgbClr val="FF0000"/>
                </a:solidFill>
                <a:latin typeface="+mn-lt"/>
                <a:ea typeface="Calibri"/>
                <a:cs typeface="Times New Roman"/>
              </a:rPr>
              <a:t> cos</a:t>
            </a:r>
            <a:r>
              <a:rPr lang="en-US" sz="2400" i="1" dirty="0" smtClean="0">
                <a:solidFill>
                  <a:srgbClr val="FF0000"/>
                </a:solidFill>
                <a:latin typeface="+mn-lt"/>
                <a:ea typeface="Calibri"/>
                <a:cs typeface="Times New Roman"/>
                <a:sym typeface="Symbol"/>
              </a:rPr>
              <a:t></a:t>
            </a:r>
            <a:endParaRPr lang="en-US" sz="2400" dirty="0" smtClean="0">
              <a:solidFill>
                <a:srgbClr val="FF0000"/>
              </a:solidFill>
              <a:latin typeface="+mn-lt"/>
              <a:ea typeface="Calibri"/>
              <a:cs typeface="Times New Roman"/>
              <a:sym typeface="Symbol"/>
            </a:endParaRPr>
          </a:p>
          <a:p>
            <a:pPr>
              <a:lnSpc>
                <a:spcPct val="115000"/>
              </a:lnSpc>
              <a:spcBef>
                <a:spcPts val="0"/>
              </a:spcBef>
              <a:spcAft>
                <a:spcPts val="0"/>
              </a:spcAft>
              <a:tabLst>
                <a:tab pos="173038" algn="l"/>
                <a:tab pos="234950" algn="l"/>
              </a:tabLst>
              <a:defRPr/>
            </a:pPr>
            <a:r>
              <a:rPr lang="en-US" altLang="en-US" sz="2400" dirty="0" smtClean="0">
                <a:solidFill>
                  <a:srgbClr val="FF0000"/>
                </a:solidFill>
                <a:latin typeface="+mn-lt"/>
              </a:rPr>
              <a:t>•	</a:t>
            </a:r>
            <a:r>
              <a:rPr lang="en-US" sz="2400" i="1" dirty="0" smtClean="0">
                <a:solidFill>
                  <a:srgbClr val="FF0000"/>
                </a:solidFill>
                <a:latin typeface="+mn-lt"/>
                <a:ea typeface="Calibri"/>
                <a:cs typeface="Times New Roman"/>
              </a:rPr>
              <a:t>E</a:t>
            </a:r>
            <a:r>
              <a:rPr lang="en-US" sz="2400" baseline="-25000" dirty="0" smtClean="0">
                <a:solidFill>
                  <a:srgbClr val="FF0000"/>
                </a:solidFill>
                <a:latin typeface="+mn-lt"/>
                <a:ea typeface="Calibri"/>
                <a:cs typeface="Times New Roman"/>
              </a:rPr>
              <a:t>K</a:t>
            </a:r>
            <a:r>
              <a:rPr lang="en-US" sz="2400" dirty="0" smtClean="0">
                <a:solidFill>
                  <a:srgbClr val="FF0000"/>
                </a:solidFill>
                <a:latin typeface="+mn-lt"/>
                <a:ea typeface="Calibri"/>
                <a:cs typeface="Times New Roman"/>
              </a:rPr>
              <a:t> = (1/2) </a:t>
            </a:r>
            <a:r>
              <a:rPr lang="en-US" sz="2400" i="1" dirty="0" smtClean="0">
                <a:solidFill>
                  <a:srgbClr val="FF0000"/>
                </a:solidFill>
                <a:latin typeface="+mn-lt"/>
                <a:ea typeface="Calibri"/>
                <a:cs typeface="Times New Roman"/>
              </a:rPr>
              <a:t>mv </a:t>
            </a:r>
            <a:r>
              <a:rPr lang="en-US" sz="2400" baseline="30000" dirty="0" smtClean="0">
                <a:solidFill>
                  <a:srgbClr val="FF0000"/>
                </a:solidFill>
                <a:latin typeface="+mn-lt"/>
                <a:ea typeface="Calibri"/>
                <a:cs typeface="Times New Roman"/>
              </a:rPr>
              <a:t>2</a:t>
            </a:r>
            <a:endParaRPr lang="en-US" sz="2400" dirty="0" smtClean="0">
              <a:solidFill>
                <a:srgbClr val="FF0000"/>
              </a:solidFill>
              <a:latin typeface="+mn-lt"/>
              <a:ea typeface="Calibri"/>
              <a:cs typeface="Times New Roman"/>
            </a:endParaRPr>
          </a:p>
          <a:p>
            <a:pPr>
              <a:lnSpc>
                <a:spcPct val="115000"/>
              </a:lnSpc>
              <a:spcBef>
                <a:spcPts val="0"/>
              </a:spcBef>
              <a:spcAft>
                <a:spcPts val="0"/>
              </a:spcAft>
              <a:tabLst>
                <a:tab pos="173038" algn="l"/>
                <a:tab pos="234950" algn="l"/>
              </a:tabLst>
              <a:defRPr/>
            </a:pPr>
            <a:r>
              <a:rPr lang="en-US" altLang="en-US" sz="2400" dirty="0" smtClean="0">
                <a:solidFill>
                  <a:srgbClr val="FF0000"/>
                </a:solidFill>
                <a:latin typeface="+mn-lt"/>
              </a:rPr>
              <a:t>•	</a:t>
            </a:r>
            <a:r>
              <a:rPr lang="en-US" sz="2400" i="1" dirty="0" smtClean="0">
                <a:solidFill>
                  <a:srgbClr val="FF0000"/>
                </a:solidFill>
                <a:latin typeface="+mn-lt"/>
                <a:ea typeface="Calibri"/>
                <a:cs typeface="Times New Roman"/>
              </a:rPr>
              <a:t>E</a:t>
            </a:r>
            <a:r>
              <a:rPr lang="en-US" sz="2400" baseline="-25000" dirty="0" smtClean="0">
                <a:solidFill>
                  <a:srgbClr val="FF0000"/>
                </a:solidFill>
                <a:latin typeface="+mn-lt"/>
                <a:ea typeface="Calibri"/>
                <a:cs typeface="Times New Roman"/>
              </a:rPr>
              <a:t>P</a:t>
            </a:r>
            <a:r>
              <a:rPr lang="en-US" sz="2400" dirty="0" smtClean="0">
                <a:solidFill>
                  <a:srgbClr val="FF0000"/>
                </a:solidFill>
                <a:latin typeface="+mn-lt"/>
                <a:ea typeface="Calibri"/>
                <a:cs typeface="Times New Roman"/>
              </a:rPr>
              <a:t> = (1/2) </a:t>
            </a:r>
            <a:r>
              <a:rPr lang="en-US" sz="2400" i="1" dirty="0" err="1" smtClean="0">
                <a:solidFill>
                  <a:srgbClr val="FF0000"/>
                </a:solidFill>
                <a:latin typeface="+mn-lt"/>
                <a:ea typeface="Calibri"/>
                <a:cs typeface="Times New Roman"/>
              </a:rPr>
              <a:t>k</a:t>
            </a:r>
            <a:r>
              <a:rPr lang="en-US" sz="2400" dirty="0" err="1" smtClean="0">
                <a:solidFill>
                  <a:srgbClr val="FF0000"/>
                </a:solidFill>
                <a:latin typeface="+mn-lt"/>
                <a:ea typeface="Calibri"/>
                <a:cs typeface="Times New Roman"/>
                <a:sym typeface="Symbol"/>
              </a:rPr>
              <a:t></a:t>
            </a:r>
            <a:r>
              <a:rPr lang="en-US" sz="2400" i="1" dirty="0" err="1" smtClean="0">
                <a:solidFill>
                  <a:srgbClr val="FF0000"/>
                </a:solidFill>
                <a:latin typeface="+mn-lt"/>
                <a:ea typeface="Calibri"/>
                <a:cs typeface="Times New Roman"/>
              </a:rPr>
              <a:t>x</a:t>
            </a:r>
            <a:r>
              <a:rPr lang="en-US" sz="2400" i="1" dirty="0" smtClean="0">
                <a:solidFill>
                  <a:srgbClr val="FF0000"/>
                </a:solidFill>
                <a:latin typeface="+mn-lt"/>
                <a:ea typeface="Calibri"/>
                <a:cs typeface="Times New Roman"/>
              </a:rPr>
              <a:t> </a:t>
            </a:r>
            <a:r>
              <a:rPr lang="en-US" sz="2400" baseline="30000" dirty="0" smtClean="0">
                <a:solidFill>
                  <a:srgbClr val="FF0000"/>
                </a:solidFill>
                <a:latin typeface="+mn-lt"/>
                <a:ea typeface="Calibri"/>
                <a:cs typeface="Times New Roman"/>
              </a:rPr>
              <a:t>2</a:t>
            </a:r>
            <a:endParaRPr lang="en-US" sz="2400" dirty="0" smtClean="0">
              <a:solidFill>
                <a:srgbClr val="FF0000"/>
              </a:solidFill>
              <a:latin typeface="+mn-lt"/>
              <a:ea typeface="Calibri"/>
              <a:cs typeface="Times New Roman"/>
            </a:endParaRPr>
          </a:p>
          <a:p>
            <a:pPr>
              <a:lnSpc>
                <a:spcPct val="115000"/>
              </a:lnSpc>
              <a:spcBef>
                <a:spcPts val="0"/>
              </a:spcBef>
              <a:spcAft>
                <a:spcPts val="0"/>
              </a:spcAft>
              <a:tabLst>
                <a:tab pos="173038" algn="l"/>
                <a:tab pos="234950" algn="l"/>
              </a:tabLst>
              <a:defRPr/>
            </a:pPr>
            <a:r>
              <a:rPr lang="en-US" altLang="en-US" sz="2400" dirty="0" smtClean="0">
                <a:solidFill>
                  <a:srgbClr val="FF0000"/>
                </a:solidFill>
                <a:latin typeface="+mn-lt"/>
              </a:rPr>
              <a:t>•	</a:t>
            </a:r>
            <a:r>
              <a:rPr lang="en-US" sz="2400" dirty="0" smtClean="0">
                <a:solidFill>
                  <a:srgbClr val="FF0000"/>
                </a:solidFill>
                <a:latin typeface="+mn-lt"/>
                <a:ea typeface="Calibri"/>
                <a:cs typeface="Times New Roman"/>
                <a:sym typeface="Symbol"/>
              </a:rPr>
              <a:t></a:t>
            </a:r>
            <a:r>
              <a:rPr lang="en-US" sz="2400" i="1" dirty="0" smtClean="0">
                <a:solidFill>
                  <a:srgbClr val="FF0000"/>
                </a:solidFill>
                <a:latin typeface="+mn-lt"/>
                <a:ea typeface="Calibri"/>
                <a:cs typeface="Times New Roman"/>
              </a:rPr>
              <a:t>E</a:t>
            </a:r>
            <a:r>
              <a:rPr lang="en-US" sz="2400" baseline="-25000" dirty="0" smtClean="0">
                <a:solidFill>
                  <a:srgbClr val="FF0000"/>
                </a:solidFill>
                <a:latin typeface="+mn-lt"/>
                <a:ea typeface="Calibri"/>
                <a:cs typeface="Times New Roman"/>
              </a:rPr>
              <a:t>P</a:t>
            </a:r>
            <a:r>
              <a:rPr lang="en-US" sz="2400" dirty="0" smtClean="0">
                <a:solidFill>
                  <a:srgbClr val="FF0000"/>
                </a:solidFill>
                <a:latin typeface="+mn-lt"/>
                <a:ea typeface="Calibri"/>
                <a:cs typeface="Times New Roman"/>
              </a:rPr>
              <a:t> = </a:t>
            </a:r>
            <a:r>
              <a:rPr lang="en-US" sz="2400" i="1" dirty="0" err="1" smtClean="0">
                <a:solidFill>
                  <a:srgbClr val="FF0000"/>
                </a:solidFill>
                <a:latin typeface="+mn-lt"/>
                <a:ea typeface="Calibri"/>
                <a:cs typeface="Times New Roman"/>
              </a:rPr>
              <a:t>mg</a:t>
            </a:r>
            <a:r>
              <a:rPr lang="en-US" sz="2400" dirty="0" err="1" smtClean="0">
                <a:solidFill>
                  <a:srgbClr val="FF0000"/>
                </a:solidFill>
                <a:latin typeface="+mn-lt"/>
                <a:ea typeface="Calibri"/>
                <a:cs typeface="Times New Roman"/>
                <a:sym typeface="Symbol"/>
              </a:rPr>
              <a:t></a:t>
            </a:r>
            <a:r>
              <a:rPr lang="en-US" sz="2400" i="1" dirty="0" err="1" smtClean="0">
                <a:solidFill>
                  <a:srgbClr val="FF0000"/>
                </a:solidFill>
                <a:latin typeface="+mn-lt"/>
                <a:ea typeface="Calibri"/>
                <a:cs typeface="Times New Roman"/>
              </a:rPr>
              <a:t>h</a:t>
            </a:r>
            <a:endParaRPr lang="en-US" sz="2400" dirty="0" smtClean="0">
              <a:solidFill>
                <a:srgbClr val="FF0000"/>
              </a:solidFill>
              <a:latin typeface="+mn-lt"/>
              <a:ea typeface="Calibri"/>
              <a:cs typeface="Times New Roman"/>
            </a:endParaRPr>
          </a:p>
          <a:p>
            <a:pPr>
              <a:lnSpc>
                <a:spcPct val="115000"/>
              </a:lnSpc>
              <a:spcBef>
                <a:spcPts val="0"/>
              </a:spcBef>
              <a:spcAft>
                <a:spcPts val="0"/>
              </a:spcAft>
              <a:tabLst>
                <a:tab pos="173038" algn="l"/>
                <a:tab pos="234950" algn="l"/>
              </a:tabLst>
              <a:defRPr/>
            </a:pPr>
            <a:r>
              <a:rPr lang="en-US" altLang="en-US" sz="2400" dirty="0" smtClean="0">
                <a:solidFill>
                  <a:srgbClr val="FF0000"/>
                </a:solidFill>
                <a:latin typeface="+mn-lt"/>
              </a:rPr>
              <a:t>•	</a:t>
            </a:r>
            <a:r>
              <a:rPr lang="en-US" sz="2400" dirty="0" smtClean="0">
                <a:solidFill>
                  <a:srgbClr val="FF0000"/>
                </a:solidFill>
                <a:latin typeface="+mn-lt"/>
                <a:ea typeface="Calibri"/>
                <a:cs typeface="Times New Roman"/>
              </a:rPr>
              <a:t>power = </a:t>
            </a:r>
            <a:r>
              <a:rPr lang="en-US" sz="2400" i="1" dirty="0" err="1" smtClean="0">
                <a:solidFill>
                  <a:srgbClr val="FF0000"/>
                </a:solidFill>
                <a:latin typeface="+mn-lt"/>
                <a:ea typeface="Calibri"/>
                <a:cs typeface="Times New Roman"/>
              </a:rPr>
              <a:t>Fv</a:t>
            </a:r>
            <a:endParaRPr lang="en-US" sz="2400" dirty="0" smtClean="0">
              <a:solidFill>
                <a:srgbClr val="FF0000"/>
              </a:solidFill>
              <a:latin typeface="+mn-lt"/>
              <a:ea typeface="Calibri"/>
              <a:cs typeface="Times New Roman"/>
            </a:endParaRPr>
          </a:p>
          <a:p>
            <a:pPr>
              <a:lnSpc>
                <a:spcPct val="115000"/>
              </a:lnSpc>
              <a:spcBef>
                <a:spcPts val="0"/>
              </a:spcBef>
              <a:spcAft>
                <a:spcPts val="0"/>
              </a:spcAft>
              <a:tabLst>
                <a:tab pos="173038" algn="l"/>
                <a:tab pos="234950" algn="l"/>
              </a:tabLst>
              <a:defRPr/>
            </a:pPr>
            <a:r>
              <a:rPr lang="en-US" altLang="en-US" sz="2400" dirty="0" smtClean="0">
                <a:solidFill>
                  <a:srgbClr val="FF0000"/>
                </a:solidFill>
                <a:latin typeface="+mn-lt"/>
              </a:rPr>
              <a:t>•	</a:t>
            </a:r>
            <a:r>
              <a:rPr lang="en-US" sz="2400" dirty="0" smtClean="0">
                <a:solidFill>
                  <a:srgbClr val="FF0000"/>
                </a:solidFill>
                <a:latin typeface="+mn-lt"/>
                <a:ea typeface="Calibri"/>
                <a:cs typeface="Times New Roman"/>
              </a:rPr>
              <a:t>efficiency = </a:t>
            </a:r>
            <a:r>
              <a:rPr lang="en-US" sz="2400" i="1" dirty="0" err="1" smtClean="0">
                <a:solidFill>
                  <a:srgbClr val="FF0000"/>
                </a:solidFill>
                <a:latin typeface="+mn-lt"/>
                <a:ea typeface="Calibri"/>
                <a:cs typeface="Times New Roman"/>
              </a:rPr>
              <a:t>W</a:t>
            </a:r>
            <a:r>
              <a:rPr lang="en-US" sz="2400" baseline="-25000" dirty="0" err="1" smtClean="0">
                <a:solidFill>
                  <a:srgbClr val="FF0000"/>
                </a:solidFill>
                <a:latin typeface="+mn-lt"/>
                <a:ea typeface="Calibri"/>
                <a:cs typeface="Times New Roman"/>
              </a:rPr>
              <a:t>out</a:t>
            </a:r>
            <a:r>
              <a:rPr lang="en-US" sz="2400" baseline="-25000" dirty="0" smtClean="0">
                <a:solidFill>
                  <a:srgbClr val="FF0000"/>
                </a:solidFill>
                <a:latin typeface="+mn-lt"/>
                <a:ea typeface="Calibri"/>
                <a:cs typeface="Times New Roman"/>
              </a:rPr>
              <a:t> </a:t>
            </a:r>
            <a:r>
              <a:rPr lang="en-US" sz="2400" dirty="0" smtClean="0">
                <a:solidFill>
                  <a:srgbClr val="FF0000"/>
                </a:solidFill>
                <a:latin typeface="+mn-lt"/>
                <a:ea typeface="Calibri"/>
                <a:cs typeface="Times New Roman"/>
              </a:rPr>
              <a:t>/ </a:t>
            </a:r>
            <a:r>
              <a:rPr lang="en-US" sz="2400" i="1" dirty="0" smtClean="0">
                <a:solidFill>
                  <a:srgbClr val="FF0000"/>
                </a:solidFill>
                <a:latin typeface="+mn-lt"/>
                <a:ea typeface="Calibri"/>
                <a:cs typeface="Times New Roman"/>
              </a:rPr>
              <a:t>W</a:t>
            </a:r>
            <a:r>
              <a:rPr lang="en-US" sz="2400" baseline="-25000" dirty="0" smtClean="0">
                <a:solidFill>
                  <a:srgbClr val="FF0000"/>
                </a:solidFill>
                <a:latin typeface="+mn-lt"/>
                <a:ea typeface="Calibri"/>
                <a:cs typeface="Times New Roman"/>
              </a:rPr>
              <a:t>in</a:t>
            </a:r>
            <a:r>
              <a:rPr lang="en-US" sz="2400" dirty="0" smtClean="0">
                <a:solidFill>
                  <a:srgbClr val="FF0000"/>
                </a:solidFill>
                <a:latin typeface="+mn-lt"/>
                <a:ea typeface="Calibri"/>
                <a:cs typeface="Times New Roman"/>
              </a:rPr>
              <a:t> = </a:t>
            </a:r>
            <a:r>
              <a:rPr lang="en-US" sz="2400" i="1" dirty="0" smtClean="0">
                <a:solidFill>
                  <a:srgbClr val="FF0000"/>
                </a:solidFill>
                <a:latin typeface="+mn-lt"/>
                <a:ea typeface="Calibri"/>
                <a:cs typeface="Times New Roman"/>
              </a:rPr>
              <a:t>P</a:t>
            </a:r>
            <a:r>
              <a:rPr lang="en-US" sz="2400" baseline="-25000" dirty="0" smtClean="0">
                <a:solidFill>
                  <a:srgbClr val="FF0000"/>
                </a:solidFill>
                <a:latin typeface="+mn-lt"/>
                <a:ea typeface="Calibri"/>
                <a:cs typeface="Times New Roman"/>
              </a:rPr>
              <a:t>out </a:t>
            </a:r>
            <a:r>
              <a:rPr lang="en-US" sz="2400" dirty="0" smtClean="0">
                <a:solidFill>
                  <a:srgbClr val="FF0000"/>
                </a:solidFill>
                <a:latin typeface="+mn-lt"/>
                <a:ea typeface="Calibri"/>
                <a:cs typeface="Times New Roman"/>
              </a:rPr>
              <a:t>/ </a:t>
            </a:r>
            <a:r>
              <a:rPr lang="en-US" sz="2400" i="1" dirty="0" smtClean="0">
                <a:solidFill>
                  <a:srgbClr val="FF0000"/>
                </a:solidFill>
                <a:latin typeface="+mn-lt"/>
                <a:ea typeface="Calibri"/>
                <a:cs typeface="Times New Roman"/>
              </a:rPr>
              <a:t>P</a:t>
            </a:r>
            <a:r>
              <a:rPr lang="en-US" sz="2400" baseline="-25000" dirty="0" smtClean="0">
                <a:solidFill>
                  <a:srgbClr val="FF0000"/>
                </a:solidFill>
                <a:latin typeface="+mn-lt"/>
                <a:ea typeface="Calibri"/>
                <a:cs typeface="Times New Roman"/>
              </a:rPr>
              <a:t>in</a:t>
            </a:r>
            <a:r>
              <a:rPr lang="en-US" sz="2400" dirty="0" smtClean="0">
                <a:solidFill>
                  <a:srgbClr val="FF0000"/>
                </a:solidFill>
                <a:latin typeface="+mn-lt"/>
                <a:ea typeface="Calibri"/>
                <a:cs typeface="Times New Roman"/>
              </a:rPr>
              <a:t>  </a:t>
            </a:r>
          </a:p>
        </p:txBody>
      </p:sp>
      <p:sp>
        <p:nvSpPr>
          <p:cNvPr id="2051" name="Rectangle 118"/>
          <p:cNvSpPr>
            <a:spLocks noGrp="1" noChangeArrowheads="1"/>
          </p:cNvSpPr>
          <p:nvPr>
            <p:ph type="ctrTitle"/>
          </p:nvPr>
        </p:nvSpPr>
        <p:spPr>
          <a:xfrm>
            <a:off x="685800" y="533400"/>
            <a:ext cx="7772400" cy="896938"/>
          </a:xfrm>
        </p:spPr>
        <p:txBody>
          <a:bodyPr/>
          <a:lstStyle/>
          <a:p>
            <a:pPr algn="l" eaLnBrk="1" hangingPunct="1">
              <a:defRPr/>
            </a:pPr>
            <a:r>
              <a:rPr lang="en-US" altLang="en-US" sz="2800" b="1" dirty="0" smtClean="0">
                <a:latin typeface="+mn-lt"/>
              </a:rPr>
              <a:t>Topic 2: Mechanics</a:t>
            </a:r>
            <a:br>
              <a:rPr lang="en-US" altLang="en-US" sz="2800" b="1" dirty="0" smtClean="0">
                <a:latin typeface="+mn-lt"/>
              </a:rPr>
            </a:br>
            <a:r>
              <a:rPr lang="en-US" altLang="en-US" sz="2800" dirty="0" smtClean="0">
                <a:solidFill>
                  <a:schemeClr val="tx1"/>
                </a:solidFill>
                <a:latin typeface="+mn-lt"/>
              </a:rPr>
              <a:t>2.3 – Work, energy, and power</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3187">
                                            <p:txEl>
                                              <p:pRg st="0" end="0"/>
                                            </p:txEl>
                                          </p:spTgt>
                                        </p:tgtEl>
                                        <p:attrNameLst>
                                          <p:attrName>style.visibility</p:attrName>
                                        </p:attrNameLst>
                                      </p:cBhvr>
                                      <p:to>
                                        <p:strVal val="visible"/>
                                      </p:to>
                                    </p:set>
                                    <p:anim calcmode="lin" valueType="num">
                                      <p:cBhvr additive="base">
                                        <p:cTn id="7" dur="500" fill="hold"/>
                                        <p:tgtEl>
                                          <p:spTgt spid="931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318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93187">
                                            <p:txEl>
                                              <p:pRg st="1" end="1"/>
                                            </p:txEl>
                                          </p:spTgt>
                                        </p:tgtEl>
                                        <p:attrNameLst>
                                          <p:attrName>style.visibility</p:attrName>
                                        </p:attrNameLst>
                                      </p:cBhvr>
                                      <p:to>
                                        <p:strVal val="visible"/>
                                      </p:to>
                                    </p:set>
                                    <p:anim calcmode="lin" valueType="num">
                                      <p:cBhvr additive="base">
                                        <p:cTn id="13" dur="500" fill="hold"/>
                                        <p:tgtEl>
                                          <p:spTgt spid="931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3187">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93187">
                                            <p:txEl>
                                              <p:pRg st="2" end="2"/>
                                            </p:txEl>
                                          </p:spTgt>
                                        </p:tgtEl>
                                        <p:attrNameLst>
                                          <p:attrName>style.visibility</p:attrName>
                                        </p:attrNameLst>
                                      </p:cBhvr>
                                      <p:to>
                                        <p:strVal val="visible"/>
                                      </p:to>
                                    </p:set>
                                    <p:anim calcmode="lin" valueType="num">
                                      <p:cBhvr additive="base">
                                        <p:cTn id="19" dur="500" fill="hold"/>
                                        <p:tgtEl>
                                          <p:spTgt spid="9318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3187">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93187">
                                            <p:txEl>
                                              <p:pRg st="3" end="3"/>
                                            </p:txEl>
                                          </p:spTgt>
                                        </p:tgtEl>
                                        <p:attrNameLst>
                                          <p:attrName>style.visibility</p:attrName>
                                        </p:attrNameLst>
                                      </p:cBhvr>
                                      <p:to>
                                        <p:strVal val="visible"/>
                                      </p:to>
                                    </p:set>
                                    <p:anim calcmode="lin" valueType="num">
                                      <p:cBhvr additive="base">
                                        <p:cTn id="25" dur="500" fill="hold"/>
                                        <p:tgtEl>
                                          <p:spTgt spid="9318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3187">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93187">
                                            <p:txEl>
                                              <p:pRg st="4" end="4"/>
                                            </p:txEl>
                                          </p:spTgt>
                                        </p:tgtEl>
                                        <p:attrNameLst>
                                          <p:attrName>style.visibility</p:attrName>
                                        </p:attrNameLst>
                                      </p:cBhvr>
                                      <p:to>
                                        <p:strVal val="visible"/>
                                      </p:to>
                                    </p:set>
                                    <p:anim calcmode="lin" valueType="num">
                                      <p:cBhvr additive="base">
                                        <p:cTn id="31" dur="500" fill="hold"/>
                                        <p:tgtEl>
                                          <p:spTgt spid="9318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3187">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93187">
                                            <p:txEl>
                                              <p:pRg st="5" end="5"/>
                                            </p:txEl>
                                          </p:spTgt>
                                        </p:tgtEl>
                                        <p:attrNameLst>
                                          <p:attrName>style.visibility</p:attrName>
                                        </p:attrNameLst>
                                      </p:cBhvr>
                                      <p:to>
                                        <p:strVal val="visible"/>
                                      </p:to>
                                    </p:set>
                                    <p:anim calcmode="lin" valueType="num">
                                      <p:cBhvr additive="base">
                                        <p:cTn id="37" dur="500" fill="hold"/>
                                        <p:tgtEl>
                                          <p:spTgt spid="93187">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93187">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93187">
                                            <p:txEl>
                                              <p:pRg st="6" end="6"/>
                                            </p:txEl>
                                          </p:spTgt>
                                        </p:tgtEl>
                                        <p:attrNameLst>
                                          <p:attrName>style.visibility</p:attrName>
                                        </p:attrNameLst>
                                      </p:cBhvr>
                                      <p:to>
                                        <p:strVal val="visible"/>
                                      </p:to>
                                    </p:set>
                                    <p:anim calcmode="lin" valueType="num">
                                      <p:cBhvr additive="base">
                                        <p:cTn id="43" dur="500" fill="hold"/>
                                        <p:tgtEl>
                                          <p:spTgt spid="93187">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93187">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4" name="arrow.wav"/>
                                        </p:tgtEl>
                                      </p:cMediaNode>
                                    </p:audio>
                                  </p:sub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nodeType="clickEffect">
                                  <p:stCondLst>
                                    <p:cond delay="0"/>
                                  </p:stCondLst>
                                  <p:childTnLst>
                                    <p:set>
                                      <p:cBhvr>
                                        <p:cTn id="48" dur="1" fill="hold">
                                          <p:stCondLst>
                                            <p:cond delay="0"/>
                                          </p:stCondLst>
                                        </p:cTn>
                                        <p:tgtEl>
                                          <p:spTgt spid="93187">
                                            <p:txEl>
                                              <p:pRg st="7" end="7"/>
                                            </p:txEl>
                                          </p:spTgt>
                                        </p:tgtEl>
                                        <p:attrNameLst>
                                          <p:attrName>style.visibility</p:attrName>
                                        </p:attrNameLst>
                                      </p:cBhvr>
                                      <p:to>
                                        <p:strVal val="visible"/>
                                      </p:to>
                                    </p:set>
                                    <p:anim calcmode="lin" valueType="num">
                                      <p:cBhvr additive="base">
                                        <p:cTn id="49" dur="500" fill="hold"/>
                                        <p:tgtEl>
                                          <p:spTgt spid="93187">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93187">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4" name="arrow.wav"/>
                                        </p:tgtEl>
                                      </p:cMediaNode>
                                    </p:audio>
                                  </p:sub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4" fill="hold" nodeType="clickEffect">
                                  <p:stCondLst>
                                    <p:cond delay="0"/>
                                  </p:stCondLst>
                                  <p:childTnLst>
                                    <p:set>
                                      <p:cBhvr>
                                        <p:cTn id="54" dur="1" fill="hold">
                                          <p:stCondLst>
                                            <p:cond delay="0"/>
                                          </p:stCondLst>
                                        </p:cTn>
                                        <p:tgtEl>
                                          <p:spTgt spid="93187">
                                            <p:txEl>
                                              <p:pRg st="8" end="8"/>
                                            </p:txEl>
                                          </p:spTgt>
                                        </p:tgtEl>
                                        <p:attrNameLst>
                                          <p:attrName>style.visibility</p:attrName>
                                        </p:attrNameLst>
                                      </p:cBhvr>
                                      <p:to>
                                        <p:strVal val="visible"/>
                                      </p:to>
                                    </p:set>
                                    <p:anim calcmode="lin" valueType="num">
                                      <p:cBhvr additive="base">
                                        <p:cTn id="55" dur="500" fill="hold"/>
                                        <p:tgtEl>
                                          <p:spTgt spid="93187">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93187">
                                            <p:txEl>
                                              <p:pRg st="8" end="8"/>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3"/>
                                            </p:cond>
                                          </p:stCondLst>
                                          <p:endCondLst>
                                            <p:cond evt="onStopAudio" delay="0">
                                              <p:tgtEl>
                                                <p:sldTgt/>
                                              </p:tgtEl>
                                            </p:cond>
                                          </p:endCondLst>
                                        </p:cTn>
                                        <p:tgtEl>
                                          <p:sndTgt r:embed="rId4" name="arrow.wav"/>
                                        </p:tgtEl>
                                      </p:cMediaNode>
                                    </p:audio>
                                  </p:sub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4" fill="hold" nodeType="clickEffect">
                                  <p:stCondLst>
                                    <p:cond delay="0"/>
                                  </p:stCondLst>
                                  <p:childTnLst>
                                    <p:set>
                                      <p:cBhvr>
                                        <p:cTn id="60" dur="1" fill="hold">
                                          <p:stCondLst>
                                            <p:cond delay="0"/>
                                          </p:stCondLst>
                                        </p:cTn>
                                        <p:tgtEl>
                                          <p:spTgt spid="93187">
                                            <p:txEl>
                                              <p:pRg st="9" end="9"/>
                                            </p:txEl>
                                          </p:spTgt>
                                        </p:tgtEl>
                                        <p:attrNameLst>
                                          <p:attrName>style.visibility</p:attrName>
                                        </p:attrNameLst>
                                      </p:cBhvr>
                                      <p:to>
                                        <p:strVal val="visible"/>
                                      </p:to>
                                    </p:set>
                                    <p:anim calcmode="lin" valueType="num">
                                      <p:cBhvr additive="base">
                                        <p:cTn id="61" dur="500" fill="hold"/>
                                        <p:tgtEl>
                                          <p:spTgt spid="93187">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93187">
                                            <p:txEl>
                                              <p:pRg st="9" end="9"/>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9"/>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8756" name="Rectangle 4"/>
          <p:cNvSpPr>
            <a:spLocks noChangeArrowheads="1"/>
          </p:cNvSpPr>
          <p:nvPr/>
        </p:nvSpPr>
        <p:spPr bwMode="auto">
          <a:xfrm>
            <a:off x="674688" y="2378075"/>
            <a:ext cx="7781925" cy="4479925"/>
          </a:xfrm>
          <a:prstGeom prst="rect">
            <a:avLst/>
          </a:prstGeom>
          <a:solidFill>
            <a:srgbClr val="FFFFCC"/>
          </a:solidFill>
          <a:ln w="9525">
            <a:noFill/>
            <a:miter lim="800000"/>
            <a:headEnd/>
            <a:tailEnd/>
          </a:ln>
          <a:effectLst/>
        </p:spPr>
        <p:txBody>
          <a:bodyPr/>
          <a:lstStyle/>
          <a:p>
            <a:pPr>
              <a:spcBef>
                <a:spcPct val="20000"/>
              </a:spcBef>
              <a:defRPr/>
            </a:pPr>
            <a:r>
              <a:rPr lang="en-US" altLang="en-US" sz="2400" dirty="0">
                <a:latin typeface="+mn-lt"/>
                <a:sym typeface="Symbol" pitchFamily="18" charset="2"/>
              </a:rPr>
              <a:t>EXAMPLE: Suppose the </a:t>
            </a:r>
            <a:r>
              <a:rPr lang="en-US" altLang="en-US" sz="2400" dirty="0">
                <a:latin typeface="+mn-lt"/>
                <a:sym typeface="Symbol" pitchFamily="18" charset="2"/>
              </a:rPr>
              <a:t>simple                                    pendulum shown has a 1.25-kg                                         “bob” connected to a string that                                        is 0.475 m long. Find the maximum                                    velocity of the bob during its cycle.</a:t>
            </a:r>
            <a:endParaRPr lang="en-US" altLang="en-US" sz="2400" dirty="0">
              <a:latin typeface="+mn-lt"/>
              <a:sym typeface="Symbol" pitchFamily="18" charset="2"/>
            </a:endParaRPr>
          </a:p>
          <a:p>
            <a:pPr>
              <a:spcBef>
                <a:spcPts val="600"/>
              </a:spcBef>
              <a:defRPr/>
            </a:pPr>
            <a:r>
              <a:rPr lang="en-US" altLang="en-US" sz="2400" dirty="0">
                <a:latin typeface="+mn-lt"/>
              </a:rPr>
              <a:t>SOLUTION</a:t>
            </a:r>
            <a:r>
              <a:rPr lang="en-US" altLang="en-US" sz="2400" dirty="0">
                <a:latin typeface="+mn-lt"/>
              </a:rPr>
              <a:t>:  Use </a:t>
            </a:r>
            <a:r>
              <a:rPr lang="en-US" altLang="en-US" sz="2400" dirty="0">
                <a:latin typeface="+mn-lt"/>
                <a:cs typeface="Courier New" pitchFamily="49" charset="0"/>
                <a:sym typeface="Symbol" pitchFamily="18" charset="2"/>
              </a:rPr>
              <a:t>∆</a:t>
            </a:r>
            <a:r>
              <a:rPr lang="en-US" altLang="en-US" sz="2400" i="1" dirty="0">
                <a:latin typeface="+mn-lt"/>
                <a:cs typeface="Courier New" pitchFamily="49" charset="0"/>
              </a:rPr>
              <a:t>E</a:t>
            </a:r>
            <a:r>
              <a:rPr lang="en-US" altLang="en-US" sz="2400" baseline="-25000" dirty="0">
                <a:latin typeface="+mn-lt"/>
                <a:cs typeface="Courier New" pitchFamily="49" charset="0"/>
              </a:rPr>
              <a:t>K</a:t>
            </a:r>
            <a:r>
              <a:rPr lang="en-US" altLang="en-US" sz="2400" dirty="0">
                <a:latin typeface="+mn-lt"/>
                <a:cs typeface="Courier New" pitchFamily="49" charset="0"/>
              </a:rPr>
              <a:t> + ∆</a:t>
            </a:r>
            <a:r>
              <a:rPr lang="en-US" altLang="en-US" sz="2400" i="1" dirty="0">
                <a:latin typeface="+mn-lt"/>
              </a:rPr>
              <a:t>E</a:t>
            </a:r>
            <a:r>
              <a:rPr lang="en-US" altLang="en-US" sz="2400" baseline="-25000" dirty="0">
                <a:latin typeface="+mn-lt"/>
              </a:rPr>
              <a:t>P</a:t>
            </a:r>
            <a:r>
              <a:rPr lang="en-US" altLang="en-US" sz="2400" dirty="0">
                <a:latin typeface="+mn-lt"/>
                <a:cs typeface="Courier New" pitchFamily="49" charset="0"/>
              </a:rPr>
              <a:t> = </a:t>
            </a:r>
            <a:r>
              <a:rPr lang="en-US" altLang="en-US" sz="2400" dirty="0">
                <a:latin typeface="+mn-lt"/>
                <a:cs typeface="Courier New" pitchFamily="49" charset="0"/>
              </a:rPr>
              <a:t>0. </a:t>
            </a:r>
            <a:endParaRPr lang="en-US" altLang="en-US" sz="2400" dirty="0">
              <a:latin typeface="+mn-lt"/>
              <a:cs typeface="Courier New" pitchFamily="49" charset="0"/>
            </a:endParaRPr>
          </a:p>
          <a:p>
            <a:pPr>
              <a:spcBef>
                <a:spcPts val="600"/>
              </a:spcBef>
              <a:defRPr/>
            </a:pPr>
            <a:r>
              <a:rPr lang="en-US" sz="2400" dirty="0">
                <a:sym typeface="Symbol" pitchFamily="18" charset="2"/>
              </a:rPr>
              <a:t></a:t>
            </a:r>
            <a:r>
              <a:rPr lang="en-US" altLang="en-US" sz="2400" dirty="0">
                <a:latin typeface="+mn-lt"/>
                <a:cs typeface="Courier New" pitchFamily="49" charset="0"/>
                <a:sym typeface="Symbol" pitchFamily="18" charset="2"/>
              </a:rPr>
              <a:t>Maximum kinetic energy occurs at the lowest point.</a:t>
            </a:r>
          </a:p>
          <a:p>
            <a:pPr>
              <a:spcBef>
                <a:spcPts val="600"/>
              </a:spcBef>
              <a:defRPr/>
            </a:pPr>
            <a:r>
              <a:rPr lang="en-US" sz="2400" dirty="0">
                <a:solidFill>
                  <a:srgbClr val="000000"/>
                </a:solidFill>
                <a:sym typeface="Symbol" pitchFamily="18" charset="2"/>
              </a:rPr>
              <a:t></a:t>
            </a:r>
            <a:r>
              <a:rPr lang="en-US" altLang="en-US" sz="2400" dirty="0">
                <a:solidFill>
                  <a:srgbClr val="000000"/>
                </a:solidFill>
                <a:latin typeface="Arial"/>
                <a:cs typeface="Courier New" pitchFamily="49" charset="0"/>
                <a:sym typeface="Symbol" pitchFamily="18" charset="2"/>
              </a:rPr>
              <a:t>Maximum potential energy </a:t>
            </a:r>
            <a:r>
              <a:rPr lang="en-US" altLang="en-US" sz="2400" dirty="0">
                <a:solidFill>
                  <a:srgbClr val="000000"/>
                </a:solidFill>
                <a:latin typeface="Arial"/>
                <a:cs typeface="Courier New" pitchFamily="49" charset="0"/>
                <a:sym typeface="Symbol" pitchFamily="18" charset="2"/>
              </a:rPr>
              <a:t>occurs at the </a:t>
            </a:r>
            <a:r>
              <a:rPr lang="en-US" altLang="en-US" sz="2400" dirty="0">
                <a:solidFill>
                  <a:srgbClr val="000000"/>
                </a:solidFill>
                <a:latin typeface="Arial"/>
                <a:cs typeface="Courier New" pitchFamily="49" charset="0"/>
                <a:sym typeface="Symbol" pitchFamily="18" charset="2"/>
              </a:rPr>
              <a:t>highest </a:t>
            </a:r>
            <a:r>
              <a:rPr lang="en-US" altLang="en-US" sz="2400" dirty="0">
                <a:solidFill>
                  <a:srgbClr val="000000"/>
                </a:solidFill>
                <a:latin typeface="Arial"/>
                <a:cs typeface="Courier New" pitchFamily="49" charset="0"/>
                <a:sym typeface="Symbol" pitchFamily="18" charset="2"/>
              </a:rPr>
              <a:t>point</a:t>
            </a:r>
            <a:r>
              <a:rPr lang="en-US" altLang="en-US" sz="2400" dirty="0">
                <a:solidFill>
                  <a:srgbClr val="000000"/>
                </a:solidFill>
                <a:latin typeface="Arial"/>
                <a:cs typeface="Courier New" pitchFamily="49" charset="0"/>
                <a:sym typeface="Symbol" pitchFamily="18" charset="2"/>
              </a:rPr>
              <a:t>.</a:t>
            </a:r>
            <a:endParaRPr lang="en-US" altLang="en-US" sz="2400" dirty="0">
              <a:latin typeface="+mn-lt"/>
              <a:sym typeface="Symbol" pitchFamily="18" charset="2"/>
            </a:endParaRPr>
          </a:p>
          <a:p>
            <a:pPr>
              <a:spcBef>
                <a:spcPts val="600"/>
              </a:spcBef>
              <a:buFont typeface="Symbol" pitchFamily="18" charset="2"/>
              <a:buNone/>
              <a:defRPr/>
            </a:pPr>
            <a:r>
              <a:rPr lang="en-US" altLang="en-US" sz="2400" dirty="0">
                <a:latin typeface="+mn-lt"/>
                <a:cs typeface="Courier New" pitchFamily="49" charset="0"/>
              </a:rPr>
              <a:t>                                 </a:t>
            </a:r>
            <a:r>
              <a:rPr lang="en-US" altLang="en-US" sz="2400" baseline="-25000" dirty="0">
                <a:latin typeface="+mn-lt"/>
                <a:cs typeface="Courier New" pitchFamily="49" charset="0"/>
              </a:rPr>
              <a:t> </a:t>
            </a:r>
            <a:r>
              <a:rPr lang="en-US" altLang="en-US" sz="2400" dirty="0">
                <a:latin typeface="+mn-lt"/>
                <a:cs typeface="Courier New" pitchFamily="49" charset="0"/>
              </a:rPr>
              <a:t>(1/2)</a:t>
            </a:r>
            <a:r>
              <a:rPr lang="en-US" altLang="en-US" sz="2400" i="1" dirty="0">
                <a:latin typeface="+mn-lt"/>
                <a:cs typeface="Courier New" pitchFamily="49" charset="0"/>
              </a:rPr>
              <a:t>mv</a:t>
            </a:r>
            <a:r>
              <a:rPr lang="en-US" altLang="en-US" sz="2400" i="1" baseline="-25000" dirty="0">
                <a:latin typeface="+mn-lt"/>
                <a:cs typeface="Courier New" pitchFamily="49" charset="0"/>
              </a:rPr>
              <a:t> </a:t>
            </a:r>
            <a:r>
              <a:rPr lang="en-US" altLang="en-US" sz="2400" baseline="30000" dirty="0">
                <a:latin typeface="+mn-lt"/>
                <a:cs typeface="Courier New" pitchFamily="49" charset="0"/>
              </a:rPr>
              <a:t>2</a:t>
            </a:r>
            <a:r>
              <a:rPr lang="en-US" altLang="en-US" sz="2400" dirty="0">
                <a:latin typeface="+mn-lt"/>
                <a:cs typeface="Courier New" pitchFamily="49" charset="0"/>
              </a:rPr>
              <a:t> </a:t>
            </a:r>
            <a:r>
              <a:rPr lang="en-US" altLang="en-US" sz="2400" dirty="0">
                <a:latin typeface="+mn-lt"/>
                <a:cs typeface="Courier New" pitchFamily="49" charset="0"/>
              </a:rPr>
              <a:t>- (</a:t>
            </a:r>
            <a:r>
              <a:rPr lang="en-US" altLang="en-US" sz="2400" dirty="0">
                <a:latin typeface="+mn-lt"/>
                <a:cs typeface="Courier New" pitchFamily="49" charset="0"/>
              </a:rPr>
              <a:t>1/2)</a:t>
            </a:r>
            <a:r>
              <a:rPr lang="en-US" altLang="en-US" sz="2400" i="1" dirty="0">
                <a:latin typeface="+mn-lt"/>
                <a:cs typeface="Courier New" pitchFamily="49" charset="0"/>
              </a:rPr>
              <a:t>mu</a:t>
            </a:r>
            <a:r>
              <a:rPr lang="en-US" altLang="en-US" sz="2400" i="1" baseline="-25000" dirty="0">
                <a:latin typeface="+mn-lt"/>
                <a:cs typeface="Courier New" pitchFamily="49" charset="0"/>
              </a:rPr>
              <a:t> </a:t>
            </a:r>
            <a:r>
              <a:rPr lang="en-US" altLang="en-US" sz="2400" baseline="30000" dirty="0">
                <a:latin typeface="+mn-lt"/>
                <a:cs typeface="Courier New" pitchFamily="49" charset="0"/>
              </a:rPr>
              <a:t>2</a:t>
            </a:r>
            <a:r>
              <a:rPr lang="en-US" altLang="en-US" sz="2400" dirty="0">
                <a:latin typeface="+mn-lt"/>
                <a:cs typeface="Courier New" pitchFamily="49" charset="0"/>
              </a:rPr>
              <a:t> </a:t>
            </a:r>
            <a:r>
              <a:rPr lang="en-US" altLang="en-US" sz="2400" dirty="0">
                <a:latin typeface="+mn-lt"/>
                <a:cs typeface="Courier New" pitchFamily="49" charset="0"/>
              </a:rPr>
              <a:t>+ </a:t>
            </a:r>
            <a:r>
              <a:rPr lang="en-US" altLang="en-US" sz="2400" i="1" dirty="0" err="1">
                <a:latin typeface="+mn-lt"/>
                <a:cs typeface="Courier New" pitchFamily="49" charset="0"/>
              </a:rPr>
              <a:t>mg</a:t>
            </a:r>
            <a:r>
              <a:rPr lang="en-US" altLang="en-US" sz="2400" dirty="0" err="1">
                <a:latin typeface="+mn-lt"/>
                <a:cs typeface="Courier New" pitchFamily="49" charset="0"/>
              </a:rPr>
              <a:t>∆</a:t>
            </a:r>
            <a:r>
              <a:rPr lang="en-US" altLang="en-US" sz="2400" i="1" dirty="0" err="1">
                <a:latin typeface="+mn-lt"/>
                <a:cs typeface="Courier New" pitchFamily="49" charset="0"/>
              </a:rPr>
              <a:t>h</a:t>
            </a:r>
            <a:r>
              <a:rPr lang="en-US" altLang="en-US" sz="2400" dirty="0">
                <a:latin typeface="+mn-lt"/>
                <a:cs typeface="Courier New" pitchFamily="49" charset="0"/>
              </a:rPr>
              <a:t> = </a:t>
            </a:r>
            <a:r>
              <a:rPr lang="en-US" altLang="en-US" sz="2400" dirty="0">
                <a:latin typeface="+mn-lt"/>
                <a:cs typeface="Courier New" pitchFamily="49" charset="0"/>
              </a:rPr>
              <a:t>0</a:t>
            </a:r>
            <a:endParaRPr lang="en-US" altLang="en-US" sz="2400" dirty="0">
              <a:latin typeface="+mn-lt"/>
              <a:cs typeface="Courier New" pitchFamily="49" charset="0"/>
            </a:endParaRPr>
          </a:p>
          <a:p>
            <a:pPr>
              <a:spcBef>
                <a:spcPts val="600"/>
              </a:spcBef>
              <a:buFont typeface="Symbol" pitchFamily="18" charset="2"/>
              <a:buNone/>
              <a:defRPr/>
            </a:pPr>
            <a:r>
              <a:rPr lang="en-US" altLang="en-US" sz="2400" dirty="0">
                <a:latin typeface="+mn-lt"/>
                <a:cs typeface="Courier New" pitchFamily="49" charset="0"/>
              </a:rPr>
              <a:t>    (</a:t>
            </a:r>
            <a:r>
              <a:rPr lang="en-US" altLang="en-US" sz="2400" dirty="0">
                <a:latin typeface="+mn-lt"/>
                <a:cs typeface="Courier New" pitchFamily="49" charset="0"/>
              </a:rPr>
              <a:t>1/2</a:t>
            </a:r>
            <a:r>
              <a:rPr lang="en-US" altLang="en-US" sz="2400" dirty="0">
                <a:latin typeface="+mn-lt"/>
                <a:cs typeface="Courier New" pitchFamily="49" charset="0"/>
              </a:rPr>
              <a:t>)(1.25)</a:t>
            </a:r>
            <a:r>
              <a:rPr lang="en-US" altLang="en-US" sz="2400" i="1" dirty="0">
                <a:latin typeface="+mn-lt"/>
                <a:cs typeface="Courier New" pitchFamily="49" charset="0"/>
              </a:rPr>
              <a:t>v</a:t>
            </a:r>
            <a:r>
              <a:rPr lang="en-US" altLang="en-US" sz="2400" i="1" baseline="-25000" dirty="0">
                <a:latin typeface="+mn-lt"/>
                <a:cs typeface="Courier New" pitchFamily="49" charset="0"/>
              </a:rPr>
              <a:t> </a:t>
            </a:r>
            <a:r>
              <a:rPr lang="en-US" altLang="en-US" sz="2400" baseline="30000" dirty="0">
                <a:latin typeface="+mn-lt"/>
                <a:cs typeface="Courier New" pitchFamily="49" charset="0"/>
              </a:rPr>
              <a:t>2</a:t>
            </a:r>
            <a:r>
              <a:rPr lang="en-US" altLang="en-US" sz="2400" dirty="0">
                <a:latin typeface="+mn-lt"/>
                <a:cs typeface="Courier New" pitchFamily="49" charset="0"/>
              </a:rPr>
              <a:t> </a:t>
            </a:r>
            <a:r>
              <a:rPr lang="en-US" altLang="en-US" sz="2400" dirty="0">
                <a:latin typeface="+mn-lt"/>
                <a:cs typeface="Courier New" pitchFamily="49" charset="0"/>
              </a:rPr>
              <a:t>- (1/2</a:t>
            </a:r>
            <a:r>
              <a:rPr lang="en-US" altLang="en-US" sz="2400" dirty="0">
                <a:latin typeface="+mn-lt"/>
                <a:cs typeface="Courier New" pitchFamily="49" charset="0"/>
              </a:rPr>
              <a:t>)(1.25)0</a:t>
            </a:r>
            <a:r>
              <a:rPr lang="en-US" altLang="en-US" sz="2400" baseline="-25000" dirty="0">
                <a:latin typeface="+mn-lt"/>
                <a:cs typeface="Courier New" pitchFamily="49" charset="0"/>
              </a:rPr>
              <a:t> </a:t>
            </a:r>
            <a:r>
              <a:rPr lang="en-US" altLang="en-US" sz="2400" baseline="30000" dirty="0">
                <a:latin typeface="+mn-lt"/>
                <a:cs typeface="Courier New" pitchFamily="49" charset="0"/>
              </a:rPr>
              <a:t>2</a:t>
            </a:r>
            <a:r>
              <a:rPr lang="en-US" altLang="en-US" sz="2400" dirty="0">
                <a:latin typeface="+mn-lt"/>
                <a:cs typeface="Courier New" pitchFamily="49" charset="0"/>
              </a:rPr>
              <a:t> </a:t>
            </a:r>
            <a:r>
              <a:rPr lang="en-US" altLang="en-US" sz="2400" dirty="0">
                <a:latin typeface="+mn-lt"/>
                <a:cs typeface="Courier New" pitchFamily="49" charset="0"/>
              </a:rPr>
              <a:t>+ </a:t>
            </a:r>
            <a:r>
              <a:rPr lang="en-US" altLang="en-US" sz="2400" dirty="0">
                <a:latin typeface="+mn-lt"/>
                <a:cs typeface="Courier New" pitchFamily="49" charset="0"/>
              </a:rPr>
              <a:t>1.25(10)(-0.475) </a:t>
            </a:r>
            <a:r>
              <a:rPr lang="en-US" altLang="en-US" sz="2400" dirty="0">
                <a:latin typeface="+mn-lt"/>
                <a:cs typeface="Courier New" pitchFamily="49" charset="0"/>
              </a:rPr>
              <a:t>= </a:t>
            </a:r>
            <a:r>
              <a:rPr lang="en-US" altLang="en-US" sz="2400" dirty="0">
                <a:latin typeface="+mn-lt"/>
                <a:cs typeface="Courier New" pitchFamily="49" charset="0"/>
              </a:rPr>
              <a:t>0</a:t>
            </a:r>
            <a:endParaRPr lang="en-US" altLang="en-US" sz="2400" dirty="0">
              <a:latin typeface="+mn-lt"/>
              <a:cs typeface="Courier New" pitchFamily="49" charset="0"/>
            </a:endParaRPr>
          </a:p>
          <a:p>
            <a:pPr>
              <a:spcBef>
                <a:spcPts val="600"/>
              </a:spcBef>
              <a:buFont typeface="Symbol" pitchFamily="18" charset="2"/>
              <a:buNone/>
              <a:defRPr/>
            </a:pPr>
            <a:r>
              <a:rPr lang="en-US" altLang="en-US" sz="2400" i="1" dirty="0">
                <a:latin typeface="+mn-lt"/>
                <a:cs typeface="Courier New" pitchFamily="49" charset="0"/>
              </a:rPr>
              <a:t>                                  </a:t>
            </a:r>
            <a:r>
              <a:rPr lang="en-US" altLang="en-US" sz="2400" i="1" dirty="0">
                <a:latin typeface="+mn-lt"/>
                <a:cs typeface="Courier New" pitchFamily="49" charset="0"/>
              </a:rPr>
              <a:t>v </a:t>
            </a:r>
            <a:r>
              <a:rPr lang="en-US" altLang="en-US" sz="2400" dirty="0">
                <a:latin typeface="+mn-lt"/>
                <a:cs typeface="Courier New" pitchFamily="49" charset="0"/>
              </a:rPr>
              <a:t>= 3.08 ms</a:t>
            </a:r>
            <a:r>
              <a:rPr lang="en-US" altLang="en-US" sz="2400" baseline="30000" dirty="0">
                <a:latin typeface="+mn-lt"/>
                <a:cs typeface="Courier New" pitchFamily="49" charset="0"/>
              </a:rPr>
              <a:t>-1</a:t>
            </a:r>
            <a:r>
              <a:rPr lang="en-US" altLang="en-US" sz="2400" dirty="0">
                <a:latin typeface="+mn-lt"/>
                <a:cs typeface="Courier New" pitchFamily="49" charset="0"/>
              </a:rPr>
              <a:t>.</a:t>
            </a:r>
            <a:endParaRPr lang="en-US" altLang="en-US" sz="2400" dirty="0">
              <a:latin typeface="+mn-lt"/>
              <a:cs typeface="Courier New" pitchFamily="49" charset="0"/>
            </a:endParaRPr>
          </a:p>
        </p:txBody>
      </p:sp>
      <p:sp>
        <p:nvSpPr>
          <p:cNvPr id="46" name="Rectangle 47"/>
          <p:cNvSpPr>
            <a:spLocks noChangeArrowheads="1"/>
          </p:cNvSpPr>
          <p:nvPr/>
        </p:nvSpPr>
        <p:spPr bwMode="auto">
          <a:xfrm>
            <a:off x="5676900" y="3340100"/>
            <a:ext cx="2781300" cy="868363"/>
          </a:xfrm>
          <a:prstGeom prst="rect">
            <a:avLst/>
          </a:prstGeom>
          <a:solidFill>
            <a:srgbClr val="FFCCCC"/>
          </a:solidFill>
          <a:ln w="9525">
            <a:noFill/>
            <a:miter lim="800000"/>
            <a:headEnd/>
            <a:tailEnd/>
          </a:ln>
          <a:effectLst/>
        </p:spPr>
        <p:txBody>
          <a:bodyPr/>
          <a:lstStyle/>
          <a:p>
            <a:pPr>
              <a:spcBef>
                <a:spcPct val="20000"/>
              </a:spcBef>
              <a:defRPr/>
            </a:pPr>
            <a:r>
              <a:rPr lang="en-US" sz="2400" b="1" i="1" dirty="0">
                <a:latin typeface="+mn-lt"/>
              </a:rPr>
              <a:t>FYI  </a:t>
            </a:r>
            <a:r>
              <a:rPr lang="en-US" sz="2400" b="1" dirty="0">
                <a:latin typeface="+mn-lt"/>
                <a:sym typeface="Symbol" pitchFamily="18" charset="2"/>
              </a:rPr>
              <a:t></a:t>
            </a:r>
            <a:r>
              <a:rPr lang="en-US" sz="2400" dirty="0">
                <a:latin typeface="+mn-lt"/>
                <a:sym typeface="Symbol" pitchFamily="18" charset="2"/>
              </a:rPr>
              <a:t>Assume </a:t>
            </a:r>
            <a:r>
              <a:rPr lang="en-US" sz="2400" dirty="0">
                <a:latin typeface="+mn-lt"/>
                <a:sym typeface="Symbol" pitchFamily="18" charset="2"/>
              </a:rPr>
              <a:t>the drag force is </a:t>
            </a:r>
            <a:r>
              <a:rPr lang="en-US" sz="2400" dirty="0">
                <a:latin typeface="+mn-lt"/>
                <a:sym typeface="Symbol" pitchFamily="18" charset="2"/>
              </a:rPr>
              <a:t>zero</a:t>
            </a:r>
            <a:r>
              <a:rPr lang="en-US" sz="2400" dirty="0">
                <a:latin typeface="+mn-lt"/>
                <a:cs typeface="Courier New" pitchFamily="49" charset="0"/>
                <a:sym typeface="Symbol" pitchFamily="18" charset="2"/>
              </a:rPr>
              <a:t>.</a:t>
            </a:r>
            <a:endParaRPr lang="en-US" sz="2400" dirty="0">
              <a:latin typeface="+mn-lt"/>
              <a:sym typeface="Symbol" pitchFamily="18" charset="2"/>
            </a:endParaRPr>
          </a:p>
        </p:txBody>
      </p:sp>
      <p:sp>
        <p:nvSpPr>
          <p:cNvPr id="41988" name="Rectangle 2"/>
          <p:cNvSpPr>
            <a:spLocks noChangeArrowheads="1"/>
          </p:cNvSpPr>
          <p:nvPr/>
        </p:nvSpPr>
        <p:spPr bwMode="auto">
          <a:xfrm>
            <a:off x="685800" y="1549400"/>
            <a:ext cx="7772400" cy="869950"/>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n-US" altLang="en-US" sz="2400" i="1">
                <a:solidFill>
                  <a:srgbClr val="333399"/>
                </a:solidFill>
              </a:rPr>
              <a:t>Discussing the conservation of total energy within energy transformations </a:t>
            </a:r>
          </a:p>
          <a:p>
            <a:pPr eaLnBrk="1" hangingPunct="1">
              <a:buFontTx/>
              <a:buNone/>
            </a:pPr>
            <a:r>
              <a:rPr lang="en-US" altLang="en-US" sz="2000">
                <a:latin typeface="Courier New" pitchFamily="49" charset="0"/>
              </a:rPr>
              <a:t>	</a:t>
            </a:r>
          </a:p>
        </p:txBody>
      </p:sp>
      <p:sp>
        <p:nvSpPr>
          <p:cNvPr id="41989" name="Rectangle 3"/>
          <p:cNvSpPr>
            <a:spLocks noGrp="1" noChangeArrowheads="1"/>
          </p:cNvSpPr>
          <p:nvPr>
            <p:ph type="ctrTitle"/>
          </p:nvPr>
        </p:nvSpPr>
        <p:spPr>
          <a:xfrm>
            <a:off x="685800" y="533400"/>
            <a:ext cx="7772400" cy="896938"/>
          </a:xfrm>
          <a:noFill/>
        </p:spPr>
        <p:txBody>
          <a:bodyPr/>
          <a:lstStyle/>
          <a:p>
            <a:pPr algn="l" eaLnBrk="1" hangingPunct="1"/>
            <a:r>
              <a:rPr lang="en-US" altLang="en-US" sz="2800" b="1" smtClean="0">
                <a:solidFill>
                  <a:srgbClr val="000000"/>
                </a:solidFill>
              </a:rPr>
              <a:t>Topic 2: Mechanics</a:t>
            </a:r>
            <a:br>
              <a:rPr lang="en-US" altLang="en-US" sz="2800" b="1" smtClean="0">
                <a:solidFill>
                  <a:srgbClr val="000000"/>
                </a:solidFill>
              </a:rPr>
            </a:br>
            <a:r>
              <a:rPr lang="en-US" altLang="en-US" sz="2800" smtClean="0">
                <a:solidFill>
                  <a:srgbClr val="000000"/>
                </a:solidFill>
              </a:rPr>
              <a:t>2.3 – Work, energy, and power</a:t>
            </a:r>
            <a:endParaRPr lang="en-US" altLang="en-US" sz="2400" smtClean="0">
              <a:solidFill>
                <a:schemeClr val="tx1"/>
              </a:solidFill>
              <a:latin typeface="Courier New" pitchFamily="49" charset="0"/>
            </a:endParaRPr>
          </a:p>
        </p:txBody>
      </p:sp>
      <p:sp>
        <p:nvSpPr>
          <p:cNvPr id="30" name="Rectangle 64"/>
          <p:cNvSpPr>
            <a:spLocks noChangeArrowheads="1"/>
          </p:cNvSpPr>
          <p:nvPr/>
        </p:nvSpPr>
        <p:spPr bwMode="auto">
          <a:xfrm>
            <a:off x="8450263" y="2668588"/>
            <a:ext cx="692150" cy="99695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31" name="Rectangle 63"/>
          <p:cNvSpPr>
            <a:spLocks noChangeArrowheads="1"/>
          </p:cNvSpPr>
          <p:nvPr/>
        </p:nvSpPr>
        <p:spPr bwMode="auto">
          <a:xfrm>
            <a:off x="8453438" y="2660650"/>
            <a:ext cx="700087" cy="996950"/>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32" name="Rectangle 65"/>
          <p:cNvSpPr>
            <a:spLocks noChangeArrowheads="1"/>
          </p:cNvSpPr>
          <p:nvPr/>
        </p:nvSpPr>
        <p:spPr bwMode="auto">
          <a:xfrm>
            <a:off x="8458200" y="3679825"/>
            <a:ext cx="688975" cy="1057275"/>
          </a:xfrm>
          <a:prstGeom prst="rect">
            <a:avLst/>
          </a:prstGeom>
          <a:solidFill>
            <a:schemeClr val="bg1"/>
          </a:solidFill>
          <a:ln w="9525">
            <a:solidFill>
              <a:schemeClr val="bg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44" name="Rectangle 46"/>
          <p:cNvSpPr>
            <a:spLocks noChangeArrowheads="1"/>
          </p:cNvSpPr>
          <p:nvPr/>
        </p:nvSpPr>
        <p:spPr bwMode="auto">
          <a:xfrm>
            <a:off x="8435975" y="2649538"/>
            <a:ext cx="685800" cy="1011237"/>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45" name="Rectangle 41"/>
          <p:cNvSpPr>
            <a:spLocks noChangeArrowheads="1"/>
          </p:cNvSpPr>
          <p:nvPr/>
        </p:nvSpPr>
        <p:spPr bwMode="auto">
          <a:xfrm>
            <a:off x="5421313" y="2222500"/>
            <a:ext cx="3348037" cy="373063"/>
          </a:xfrm>
          <a:prstGeom prst="rect">
            <a:avLst/>
          </a:prstGeom>
          <a:noFill/>
          <a:ln w="9525">
            <a:noFill/>
            <a:miter lim="800000"/>
            <a:headEnd/>
            <a:tailEnd/>
          </a:ln>
          <a:effectLst/>
        </p:spPr>
        <p:txBody>
          <a:bodyPr/>
          <a:lstStyle/>
          <a:p>
            <a:pPr>
              <a:lnSpc>
                <a:spcPct val="90000"/>
              </a:lnSpc>
              <a:spcBef>
                <a:spcPct val="20000"/>
              </a:spcBef>
              <a:defRPr/>
            </a:pPr>
            <a:r>
              <a:rPr lang="en-US" sz="2400" i="1" dirty="0">
                <a:solidFill>
                  <a:srgbClr val="FF0000"/>
                </a:solidFill>
                <a:latin typeface="+mn-lt"/>
                <a:cs typeface="Courier New" pitchFamily="49" charset="0"/>
                <a:sym typeface="Symbol" pitchFamily="18" charset="2"/>
              </a:rPr>
              <a:t>E</a:t>
            </a:r>
            <a:r>
              <a:rPr lang="en-US" sz="2400" baseline="-25000" dirty="0">
                <a:solidFill>
                  <a:srgbClr val="FF0000"/>
                </a:solidFill>
                <a:latin typeface="+mn-lt"/>
                <a:cs typeface="Courier New" pitchFamily="49" charset="0"/>
                <a:sym typeface="Symbol" pitchFamily="18" charset="2"/>
              </a:rPr>
              <a:t>K</a:t>
            </a:r>
            <a:r>
              <a:rPr lang="en-US" sz="2400" dirty="0">
                <a:latin typeface="+mn-lt"/>
                <a:cs typeface="Courier New" pitchFamily="49" charset="0"/>
                <a:sym typeface="Symbol" pitchFamily="18" charset="2"/>
              </a:rPr>
              <a:t> + </a:t>
            </a:r>
            <a:r>
              <a:rPr lang="en-US" sz="2400" i="1" dirty="0">
                <a:solidFill>
                  <a:srgbClr val="008000"/>
                </a:solidFill>
                <a:latin typeface="+mn-lt"/>
                <a:cs typeface="Courier New" pitchFamily="49" charset="0"/>
                <a:sym typeface="Symbol" pitchFamily="18" charset="2"/>
              </a:rPr>
              <a:t>E</a:t>
            </a:r>
            <a:r>
              <a:rPr lang="en-US" sz="2400" baseline="-25000" dirty="0">
                <a:solidFill>
                  <a:srgbClr val="008000"/>
                </a:solidFill>
                <a:latin typeface="+mn-lt"/>
                <a:cs typeface="Courier New" pitchFamily="49" charset="0"/>
                <a:sym typeface="Symbol" pitchFamily="18" charset="2"/>
              </a:rPr>
              <a:t>P</a:t>
            </a:r>
            <a:r>
              <a:rPr lang="en-US" sz="2400" dirty="0">
                <a:latin typeface="+mn-lt"/>
                <a:cs typeface="Courier New" pitchFamily="49" charset="0"/>
                <a:sym typeface="Symbol" pitchFamily="18" charset="2"/>
              </a:rPr>
              <a:t> = </a:t>
            </a:r>
            <a:r>
              <a:rPr lang="en-US" sz="2400" i="1" dirty="0">
                <a:latin typeface="+mn-lt"/>
                <a:cs typeface="Courier New" pitchFamily="49" charset="0"/>
                <a:sym typeface="Symbol" pitchFamily="18" charset="2"/>
              </a:rPr>
              <a:t>E</a:t>
            </a:r>
            <a:r>
              <a:rPr lang="en-US" sz="2400" baseline="-25000" dirty="0">
                <a:latin typeface="+mn-lt"/>
                <a:cs typeface="Courier New" pitchFamily="49" charset="0"/>
                <a:sym typeface="Symbol" pitchFamily="18" charset="2"/>
              </a:rPr>
              <a:t>T</a:t>
            </a:r>
            <a:r>
              <a:rPr lang="en-US" sz="2400" dirty="0">
                <a:latin typeface="+mn-lt"/>
                <a:cs typeface="Courier New" pitchFamily="49" charset="0"/>
                <a:sym typeface="Symbol" pitchFamily="18" charset="2"/>
              </a:rPr>
              <a:t> = CONST</a:t>
            </a:r>
            <a:endParaRPr lang="en-US" sz="2400" dirty="0">
              <a:latin typeface="+mn-lt"/>
              <a:sym typeface="Symbol" pitchFamily="18" charset="2"/>
            </a:endParaRPr>
          </a:p>
        </p:txBody>
      </p:sp>
      <p:grpSp>
        <p:nvGrpSpPr>
          <p:cNvPr id="33" name="Group 6"/>
          <p:cNvGrpSpPr>
            <a:grpSpLocks/>
          </p:cNvGrpSpPr>
          <p:nvPr/>
        </p:nvGrpSpPr>
        <p:grpSpPr bwMode="auto">
          <a:xfrm rot="-5400000">
            <a:off x="6511925" y="1011238"/>
            <a:ext cx="276225" cy="3883025"/>
            <a:chOff x="1934" y="1419"/>
            <a:chExt cx="174" cy="2446"/>
          </a:xfrm>
        </p:grpSpPr>
        <p:sp>
          <p:nvSpPr>
            <p:cNvPr id="34" name="Oval 7"/>
            <p:cNvSpPr>
              <a:spLocks noChangeArrowheads="1"/>
            </p:cNvSpPr>
            <p:nvPr/>
          </p:nvSpPr>
          <p:spPr bwMode="auto">
            <a:xfrm>
              <a:off x="1950" y="3691"/>
              <a:ext cx="159" cy="159"/>
            </a:xfrm>
            <a:prstGeom prst="ellipse">
              <a:avLst/>
            </a:prstGeom>
            <a:gradFill rotWithShape="1">
              <a:gsLst>
                <a:gs pos="0">
                  <a:schemeClr val="tx1">
                    <a:gamma/>
                    <a:tint val="0"/>
                    <a:invGamma/>
                  </a:schemeClr>
                </a:gs>
                <a:gs pos="100000">
                  <a:schemeClr val="tx1"/>
                </a:gs>
              </a:gsLst>
              <a:path path="shape">
                <a:fillToRect l="50000" t="50000" r="50000" b="50000"/>
              </a:path>
            </a:gradFill>
            <a:ln w="9525">
              <a:solidFill>
                <a:schemeClr val="tx1"/>
              </a:solidFill>
              <a:round/>
              <a:headEnd/>
              <a:tailEnd/>
            </a:ln>
            <a:effectLst/>
          </p:spPr>
          <p:txBody>
            <a:bodyPr wrap="none" anchor="ctr"/>
            <a:lstStyle/>
            <a:p>
              <a:pPr>
                <a:defRPr/>
              </a:pPr>
              <a:endParaRPr lang="en-US"/>
            </a:p>
          </p:txBody>
        </p:sp>
        <p:sp>
          <p:nvSpPr>
            <p:cNvPr id="42005" name="Line 8"/>
            <p:cNvSpPr>
              <a:spLocks noChangeShapeType="1"/>
            </p:cNvSpPr>
            <p:nvPr/>
          </p:nvSpPr>
          <p:spPr bwMode="auto">
            <a:xfrm flipV="1">
              <a:off x="2024" y="2653"/>
              <a:ext cx="0" cy="104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42006" name="Group 9"/>
            <p:cNvGrpSpPr>
              <a:grpSpLocks/>
            </p:cNvGrpSpPr>
            <p:nvPr/>
          </p:nvGrpSpPr>
          <p:grpSpPr bwMode="auto">
            <a:xfrm>
              <a:off x="1934" y="1419"/>
              <a:ext cx="174" cy="2446"/>
              <a:chOff x="1934" y="1419"/>
              <a:chExt cx="174" cy="2446"/>
            </a:xfrm>
          </p:grpSpPr>
          <p:sp>
            <p:nvSpPr>
              <p:cNvPr id="42007" name="Rectangle 10"/>
              <p:cNvSpPr>
                <a:spLocks noChangeArrowheads="1"/>
              </p:cNvSpPr>
              <p:nvPr/>
            </p:nvSpPr>
            <p:spPr bwMode="auto">
              <a:xfrm>
                <a:off x="1940" y="2645"/>
                <a:ext cx="167" cy="1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42008" name="Rectangle 11"/>
              <p:cNvSpPr>
                <a:spLocks noChangeArrowheads="1"/>
              </p:cNvSpPr>
              <p:nvPr/>
            </p:nvSpPr>
            <p:spPr bwMode="auto">
              <a:xfrm>
                <a:off x="1934" y="1419"/>
                <a:ext cx="174" cy="1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grpSp>
      </p:grpSp>
      <p:grpSp>
        <p:nvGrpSpPr>
          <p:cNvPr id="39" name="Group 12"/>
          <p:cNvGrpSpPr>
            <a:grpSpLocks/>
          </p:cNvGrpSpPr>
          <p:nvPr/>
        </p:nvGrpSpPr>
        <p:grpSpPr bwMode="auto">
          <a:xfrm>
            <a:off x="6194425" y="2660650"/>
            <a:ext cx="950913" cy="349250"/>
            <a:chOff x="3774" y="2486"/>
            <a:chExt cx="599" cy="220"/>
          </a:xfrm>
        </p:grpSpPr>
        <p:sp>
          <p:nvSpPr>
            <p:cNvPr id="42001" name="Rectangle 13" descr="Light downward diagonal"/>
            <p:cNvSpPr>
              <a:spLocks noChangeArrowheads="1"/>
            </p:cNvSpPr>
            <p:nvPr/>
          </p:nvSpPr>
          <p:spPr bwMode="auto">
            <a:xfrm>
              <a:off x="3774" y="2486"/>
              <a:ext cx="599" cy="174"/>
            </a:xfrm>
            <a:prstGeom prst="rect">
              <a:avLst/>
            </a:prstGeom>
            <a:pattFill prst="ltDnDiag">
              <a:fgClr>
                <a:schemeClr val="tx2"/>
              </a:fgClr>
              <a:bgClr>
                <a:schemeClr val="bg1"/>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42002" name="Line 14"/>
            <p:cNvSpPr>
              <a:spLocks noChangeShapeType="1"/>
            </p:cNvSpPr>
            <p:nvPr/>
          </p:nvSpPr>
          <p:spPr bwMode="auto">
            <a:xfrm>
              <a:off x="3782" y="2665"/>
              <a:ext cx="591"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2003" name="Oval 15"/>
            <p:cNvSpPr>
              <a:spLocks noChangeArrowheads="1"/>
            </p:cNvSpPr>
            <p:nvPr/>
          </p:nvSpPr>
          <p:spPr bwMode="auto">
            <a:xfrm>
              <a:off x="4025" y="2615"/>
              <a:ext cx="91" cy="91"/>
            </a:xfrm>
            <a:prstGeom prst="ellipse">
              <a:avLst/>
            </a:prstGeom>
            <a:solidFill>
              <a:schemeClr val="tx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grpSp>
      <p:pic>
        <p:nvPicPr>
          <p:cNvPr id="43" name="Picture 69" descr="bd05378_[1]"/>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flipH="1">
            <a:off x="8242300" y="3016250"/>
            <a:ext cx="839788"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 name="Line 14"/>
          <p:cNvSpPr>
            <a:spLocks noChangeShapeType="1"/>
          </p:cNvSpPr>
          <p:nvPr/>
        </p:nvSpPr>
        <p:spPr bwMode="auto">
          <a:xfrm flipV="1">
            <a:off x="1941513" y="6153150"/>
            <a:ext cx="430212" cy="300038"/>
          </a:xfrm>
          <a:prstGeom prst="line">
            <a:avLst/>
          </a:prstGeom>
          <a:noFill/>
          <a:ln w="28575">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8" name="Line 14"/>
          <p:cNvSpPr>
            <a:spLocks noChangeShapeType="1"/>
          </p:cNvSpPr>
          <p:nvPr/>
        </p:nvSpPr>
        <p:spPr bwMode="auto">
          <a:xfrm flipV="1">
            <a:off x="3275013" y="6153150"/>
            <a:ext cx="1408112" cy="276225"/>
          </a:xfrm>
          <a:prstGeom prst="line">
            <a:avLst/>
          </a:prstGeom>
          <a:noFill/>
          <a:ln w="28575">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 name="Line 14"/>
          <p:cNvSpPr>
            <a:spLocks noChangeShapeType="1"/>
          </p:cNvSpPr>
          <p:nvPr/>
        </p:nvSpPr>
        <p:spPr bwMode="auto">
          <a:xfrm flipV="1">
            <a:off x="5272088" y="6153150"/>
            <a:ext cx="482600" cy="276225"/>
          </a:xfrm>
          <a:prstGeom prst="line">
            <a:avLst/>
          </a:prstGeom>
          <a:noFill/>
          <a:ln w="28575">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58756">
                                            <p:txEl>
                                              <p:pRg st="0" end="0"/>
                                            </p:txEl>
                                          </p:spTgt>
                                        </p:tgtEl>
                                        <p:attrNameLst>
                                          <p:attrName>style.visibility</p:attrName>
                                        </p:attrNameLst>
                                      </p:cBhvr>
                                      <p:to>
                                        <p:strVal val="visible"/>
                                      </p:to>
                                    </p:set>
                                    <p:anim calcmode="lin" valueType="num">
                                      <p:cBhvr additive="base">
                                        <p:cTn id="7" dur="500" fill="hold"/>
                                        <p:tgtEl>
                                          <p:spTgt spid="45875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5875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10" presetClass="entr" presetSubtype="0" fill="hold" nodeType="clickEffect">
                                  <p:stCondLst>
                                    <p:cond delay="0"/>
                                  </p:stCondLst>
                                  <p:childTnLst>
                                    <p:set>
                                      <p:cBhvr>
                                        <p:cTn id="12" dur="1" fill="hold">
                                          <p:stCondLst>
                                            <p:cond delay="0"/>
                                          </p:stCondLst>
                                        </p:cTn>
                                        <p:tgtEl>
                                          <p:spTgt spid="33"/>
                                        </p:tgtEl>
                                        <p:attrNameLst>
                                          <p:attrName>style.visibility</p:attrName>
                                        </p:attrNameLst>
                                      </p:cBhvr>
                                      <p:to>
                                        <p:strVal val="visible"/>
                                      </p:to>
                                    </p:set>
                                    <p:animEffect transition="in" filter="fade">
                                      <p:cBhvr>
                                        <p:cTn id="13" dur="500"/>
                                        <p:tgtEl>
                                          <p:spTgt spid="33"/>
                                        </p:tgtEl>
                                      </p:cBhvr>
                                    </p:animEffect>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par>
                                <p:cTn id="14" presetID="10" presetClass="entr" presetSubtype="0" fill="hold"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500"/>
                                        <p:tgtEl>
                                          <p:spTgt spid="39"/>
                                        </p:tgtEl>
                                      </p:cBhvr>
                                    </p:animEffect>
                                  </p:childTnLst>
                                  <p:subTnLst>
                                    <p:audio>
                                      <p:cMediaNode>
                                        <p:cTn display="0" masterRel="sameClick">
                                          <p:stCondLst>
                                            <p:cond evt="begin" delay="0">
                                              <p:tn val="14"/>
                                            </p:cond>
                                          </p:stCondLst>
                                          <p:endCondLst>
                                            <p:cond evt="onStopAudio" delay="0">
                                              <p:tgtEl>
                                                <p:sldTgt/>
                                              </p:tgtEl>
                                            </p:cond>
                                          </p:endCondLst>
                                        </p:cTn>
                                        <p:tgtEl>
                                          <p:sndTgt r:embed="rId4" name="arrow.wav"/>
                                        </p:tgtEl>
                                      </p:cMediaNode>
                                    </p:audio>
                                  </p:sub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2" fill="hold" nodeType="clickEffect">
                                  <p:stCondLst>
                                    <p:cond delay="0"/>
                                  </p:stCondLst>
                                  <p:childTnLst>
                                    <p:set>
                                      <p:cBhvr>
                                        <p:cTn id="20" dur="1" fill="hold">
                                          <p:stCondLst>
                                            <p:cond delay="0"/>
                                          </p:stCondLst>
                                        </p:cTn>
                                        <p:tgtEl>
                                          <p:spTgt spid="43"/>
                                        </p:tgtEl>
                                        <p:attrNameLst>
                                          <p:attrName>style.visibility</p:attrName>
                                        </p:attrNameLst>
                                      </p:cBhvr>
                                      <p:to>
                                        <p:strVal val="visible"/>
                                      </p:to>
                                    </p:set>
                                    <p:anim calcmode="lin" valueType="num">
                                      <p:cBhvr additive="base">
                                        <p:cTn id="21" dur="500" fill="hold"/>
                                        <p:tgtEl>
                                          <p:spTgt spid="43"/>
                                        </p:tgtEl>
                                        <p:attrNameLst>
                                          <p:attrName>ppt_x</p:attrName>
                                        </p:attrNameLst>
                                      </p:cBhvr>
                                      <p:tavLst>
                                        <p:tav tm="0">
                                          <p:val>
                                            <p:strVal val="1+#ppt_w/2"/>
                                          </p:val>
                                        </p:tav>
                                        <p:tav tm="100000">
                                          <p:val>
                                            <p:strVal val="#ppt_x"/>
                                          </p:val>
                                        </p:tav>
                                      </p:tavLst>
                                    </p:anim>
                                    <p:anim calcmode="lin" valueType="num">
                                      <p:cBhvr additive="base">
                                        <p:cTn id="22" dur="500" fill="hold"/>
                                        <p:tgtEl>
                                          <p:spTgt spid="43"/>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9"/>
                                            </p:cond>
                                          </p:stCondLst>
                                          <p:endCondLst>
                                            <p:cond evt="onStopAudio" delay="0">
                                              <p:tgtEl>
                                                <p:sldTgt/>
                                              </p:tgtEl>
                                            </p:cond>
                                          </p:endCondLst>
                                        </p:cTn>
                                        <p:tgtEl>
                                          <p:sndTgt r:embed="rId4" name="arrow.wav"/>
                                        </p:tgtEl>
                                      </p:cMediaNode>
                                    </p:audio>
                                  </p:sub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fade">
                                      <p:cBhvr>
                                        <p:cTn id="27" dur="500"/>
                                        <p:tgtEl>
                                          <p:spTgt spid="30"/>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1"/>
                                        </p:tgtEl>
                                        <p:attrNameLst>
                                          <p:attrName>style.visibility</p:attrName>
                                        </p:attrNameLst>
                                      </p:cBhvr>
                                      <p:to>
                                        <p:strVal val="visible"/>
                                      </p:to>
                                    </p:set>
                                    <p:animEffect transition="in" filter="fade">
                                      <p:cBhvr>
                                        <p:cTn id="30" dur="500"/>
                                        <p:tgtEl>
                                          <p:spTgt spid="31"/>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500"/>
                                        <p:tgtEl>
                                          <p:spTgt spid="32"/>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44"/>
                                        </p:tgtEl>
                                        <p:attrNameLst>
                                          <p:attrName>style.visibility</p:attrName>
                                        </p:attrNameLst>
                                      </p:cBhvr>
                                      <p:to>
                                        <p:strVal val="visible"/>
                                      </p:to>
                                    </p:set>
                                    <p:animEffect transition="in" filter="fade">
                                      <p:cBhvr>
                                        <p:cTn id="38" dur="2000"/>
                                        <p:tgtEl>
                                          <p:spTgt spid="44"/>
                                        </p:tgtEl>
                                      </p:cBhvr>
                                    </p:animEffect>
                                  </p:childTnLst>
                                  <p:subTnLst>
                                    <p:audio>
                                      <p:cMediaNode>
                                        <p:cTn display="0" masterRel="sameClick">
                                          <p:stCondLst>
                                            <p:cond evt="begin" delay="0">
                                              <p:tn val="36"/>
                                            </p:cond>
                                          </p:stCondLst>
                                          <p:endCondLst>
                                            <p:cond evt="onStopAudio" delay="0">
                                              <p:tgtEl>
                                                <p:sldTgt/>
                                              </p:tgtEl>
                                            </p:cond>
                                          </p:endCondLst>
                                        </p:cTn>
                                        <p:tgtEl>
                                          <p:sndTgt r:embed="rId5" name="chimes.wav"/>
                                        </p:tgtEl>
                                      </p:cMediaNode>
                                    </p:audio>
                                  </p:sub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xit" presetSubtype="2" fill="hold" nodeType="clickEffect">
                                  <p:stCondLst>
                                    <p:cond delay="0"/>
                                  </p:stCondLst>
                                  <p:childTnLst>
                                    <p:anim calcmode="lin" valueType="num">
                                      <p:cBhvr additive="base">
                                        <p:cTn id="42" dur="500"/>
                                        <p:tgtEl>
                                          <p:spTgt spid="43"/>
                                        </p:tgtEl>
                                        <p:attrNameLst>
                                          <p:attrName>ppt_x</p:attrName>
                                        </p:attrNameLst>
                                      </p:cBhvr>
                                      <p:tavLst>
                                        <p:tav tm="0">
                                          <p:val>
                                            <p:strVal val="ppt_x"/>
                                          </p:val>
                                        </p:tav>
                                        <p:tav tm="100000">
                                          <p:val>
                                            <p:strVal val="1+ppt_w/2"/>
                                          </p:val>
                                        </p:tav>
                                      </p:tavLst>
                                    </p:anim>
                                    <p:anim calcmode="lin" valueType="num">
                                      <p:cBhvr additive="base">
                                        <p:cTn id="43" dur="500"/>
                                        <p:tgtEl>
                                          <p:spTgt spid="43"/>
                                        </p:tgtEl>
                                        <p:attrNameLst>
                                          <p:attrName>ppt_y</p:attrName>
                                        </p:attrNameLst>
                                      </p:cBhvr>
                                      <p:tavLst>
                                        <p:tav tm="0">
                                          <p:val>
                                            <p:strVal val="ppt_y"/>
                                          </p:val>
                                        </p:tav>
                                        <p:tav tm="100000">
                                          <p:val>
                                            <p:strVal val="ppt_y"/>
                                          </p:val>
                                        </p:tav>
                                      </p:tavLst>
                                    </p:anim>
                                    <p:set>
                                      <p:cBhvr>
                                        <p:cTn id="44" dur="1" fill="hold">
                                          <p:stCondLst>
                                            <p:cond delay="499"/>
                                          </p:stCondLst>
                                        </p:cTn>
                                        <p:tgtEl>
                                          <p:spTgt spid="43"/>
                                        </p:tgtEl>
                                        <p:attrNameLst>
                                          <p:attrName>style.visibility</p:attrName>
                                        </p:attrNameLst>
                                      </p:cBhvr>
                                      <p:to>
                                        <p:strVal val="hidden"/>
                                      </p:to>
                                    </p:set>
                                  </p:childTnLst>
                                  <p:subTnLst>
                                    <p:audio>
                                      <p:cMediaNode>
                                        <p:cTn display="0" masterRel="sameClick">
                                          <p:stCondLst>
                                            <p:cond evt="begin" delay="0">
                                              <p:tn val="41"/>
                                            </p:cond>
                                          </p:stCondLst>
                                          <p:endCondLst>
                                            <p:cond evt="onStopAudio" delay="0">
                                              <p:tgtEl>
                                                <p:sldTgt/>
                                              </p:tgtEl>
                                            </p:cond>
                                          </p:endCondLst>
                                        </p:cTn>
                                        <p:tgtEl>
                                          <p:sndTgt r:embed="rId4" name="arrow.wav"/>
                                        </p:tgtEl>
                                      </p:cMediaNode>
                                    </p:audio>
                                  </p:subTnLst>
                                </p:cTn>
                              </p:par>
                            </p:childTnLst>
                          </p:cTn>
                        </p:par>
                        <p:par>
                          <p:cTn id="45" fill="hold" nodeType="afterGroup">
                            <p:stCondLst>
                              <p:cond delay="500"/>
                            </p:stCondLst>
                            <p:childTnLst>
                              <p:par>
                                <p:cTn id="46" presetID="8" presetClass="emph" presetSubtype="0" repeatCount="indefinite" accel="50000" decel="50000" autoRev="1" fill="hold" nodeType="afterEffect">
                                  <p:stCondLst>
                                    <p:cond delay="0"/>
                                  </p:stCondLst>
                                  <p:childTnLst>
                                    <p:animRot by="10800000">
                                      <p:cBhvr>
                                        <p:cTn id="47" dur="2000" fill="hold"/>
                                        <p:tgtEl>
                                          <p:spTgt spid="33"/>
                                        </p:tgtEl>
                                        <p:attrNameLst>
                                          <p:attrName>r</p:attrName>
                                        </p:attrNameLst>
                                      </p:cBhvr>
                                    </p:animRot>
                                  </p:childTnLst>
                                </p:cTn>
                              </p:par>
                              <p:par>
                                <p:cTn id="48" presetID="42" presetClass="path" presetSubtype="0" repeatCount="indefinite" accel="50000" decel="50000" autoRev="1" fill="hold" grpId="1" nodeType="withEffect">
                                  <p:stCondLst>
                                    <p:cond delay="0"/>
                                  </p:stCondLst>
                                  <p:childTnLst>
                                    <p:animMotion origin="layout" path="M -8.33333E-7 4.07407E-6 L -8.33333E-7 0.1456 " pathEditMode="relative" rAng="0" ptsTypes="AA">
                                      <p:cBhvr>
                                        <p:cTn id="49" dur="1000" fill="hold"/>
                                        <p:tgtEl>
                                          <p:spTgt spid="31"/>
                                        </p:tgtEl>
                                        <p:attrNameLst>
                                          <p:attrName>ppt_x</p:attrName>
                                          <p:attrName>ppt_y</p:attrName>
                                        </p:attrNameLst>
                                      </p:cBhvr>
                                      <p:rCtr x="0" y="7269"/>
                                    </p:animMotion>
                                  </p:childTnLst>
                                </p:cTn>
                              </p:par>
                            </p:childTnLst>
                          </p:cTn>
                        </p:par>
                      </p:childTnLst>
                    </p:cTn>
                  </p:par>
                  <p:par>
                    <p:cTn id="50" fill="hold" nodeType="clickPar">
                      <p:stCondLst>
                        <p:cond delay="indefinite"/>
                      </p:stCondLst>
                      <p:childTnLst>
                        <p:par>
                          <p:cTn id="51" fill="hold" nodeType="withGroup">
                            <p:stCondLst>
                              <p:cond delay="0"/>
                            </p:stCondLst>
                            <p:childTnLst>
                              <p:par>
                                <p:cTn id="52" presetID="2" presetClass="entr" presetSubtype="4" fill="hold" nodeType="clickEffect">
                                  <p:stCondLst>
                                    <p:cond delay="0"/>
                                  </p:stCondLst>
                                  <p:childTnLst>
                                    <p:set>
                                      <p:cBhvr>
                                        <p:cTn id="53" dur="1" fill="hold">
                                          <p:stCondLst>
                                            <p:cond delay="0"/>
                                          </p:stCondLst>
                                        </p:cTn>
                                        <p:tgtEl>
                                          <p:spTgt spid="46">
                                            <p:txEl>
                                              <p:pRg st="0" end="0"/>
                                            </p:txEl>
                                          </p:spTgt>
                                        </p:tgtEl>
                                        <p:attrNameLst>
                                          <p:attrName>style.visibility</p:attrName>
                                        </p:attrNameLst>
                                      </p:cBhvr>
                                      <p:to>
                                        <p:strVal val="visible"/>
                                      </p:to>
                                    </p:set>
                                    <p:anim calcmode="lin" valueType="num">
                                      <p:cBhvr additive="base">
                                        <p:cTn id="54" dur="500" fill="hold"/>
                                        <p:tgtEl>
                                          <p:spTgt spid="46">
                                            <p:txEl>
                                              <p:pRg st="0" end="0"/>
                                            </p:txEl>
                                          </p:spTgt>
                                        </p:tgtEl>
                                        <p:attrNameLst>
                                          <p:attrName>ppt_x</p:attrName>
                                        </p:attrNameLst>
                                      </p:cBhvr>
                                      <p:tavLst>
                                        <p:tav tm="0">
                                          <p:val>
                                            <p:strVal val="#ppt_x"/>
                                          </p:val>
                                        </p:tav>
                                        <p:tav tm="100000">
                                          <p:val>
                                            <p:strVal val="#ppt_x"/>
                                          </p:val>
                                        </p:tav>
                                      </p:tavLst>
                                    </p:anim>
                                    <p:anim calcmode="lin" valueType="num">
                                      <p:cBhvr additive="base">
                                        <p:cTn id="55" dur="500" fill="hold"/>
                                        <p:tgtEl>
                                          <p:spTgt spid="4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2"/>
                                            </p:cond>
                                          </p:stCondLst>
                                          <p:endCondLst>
                                            <p:cond evt="onStopAudio" delay="0">
                                              <p:tgtEl>
                                                <p:sldTgt/>
                                              </p:tgtEl>
                                            </p:cond>
                                          </p:endCondLst>
                                        </p:cTn>
                                        <p:tgtEl>
                                          <p:sndTgt r:embed="rId4" name="arrow.wav"/>
                                        </p:tgtEl>
                                      </p:cMediaNode>
                                    </p:audio>
                                  </p:subTnLst>
                                </p:cTn>
                              </p:par>
                            </p:childTnLst>
                          </p:cTn>
                        </p:par>
                      </p:childTnLst>
                    </p:cTn>
                  </p:par>
                  <p:par>
                    <p:cTn id="56" fill="hold" nodeType="clickPar">
                      <p:stCondLst>
                        <p:cond delay="indefinite"/>
                      </p:stCondLst>
                      <p:childTnLst>
                        <p:par>
                          <p:cTn id="57" fill="hold" nodeType="withGroup">
                            <p:stCondLst>
                              <p:cond delay="0"/>
                            </p:stCondLst>
                            <p:childTnLst>
                              <p:par>
                                <p:cTn id="58" presetID="2" presetClass="entr" presetSubtype="2" fill="hold" grpId="0" nodeType="clickEffect">
                                  <p:stCondLst>
                                    <p:cond delay="0"/>
                                  </p:stCondLst>
                                  <p:iterate type="lt">
                                    <p:tmPct val="10000"/>
                                  </p:iterate>
                                  <p:childTnLst>
                                    <p:set>
                                      <p:cBhvr>
                                        <p:cTn id="59" dur="1" fill="hold">
                                          <p:stCondLst>
                                            <p:cond delay="0"/>
                                          </p:stCondLst>
                                        </p:cTn>
                                        <p:tgtEl>
                                          <p:spTgt spid="45"/>
                                        </p:tgtEl>
                                        <p:attrNameLst>
                                          <p:attrName>style.visibility</p:attrName>
                                        </p:attrNameLst>
                                      </p:cBhvr>
                                      <p:to>
                                        <p:strVal val="visible"/>
                                      </p:to>
                                    </p:set>
                                    <p:anim calcmode="lin" valueType="num">
                                      <p:cBhvr additive="base">
                                        <p:cTn id="60" dur="1000" fill="hold"/>
                                        <p:tgtEl>
                                          <p:spTgt spid="45"/>
                                        </p:tgtEl>
                                        <p:attrNameLst>
                                          <p:attrName>ppt_x</p:attrName>
                                        </p:attrNameLst>
                                      </p:cBhvr>
                                      <p:tavLst>
                                        <p:tav tm="0">
                                          <p:val>
                                            <p:strVal val="1+#ppt_w/2"/>
                                          </p:val>
                                        </p:tav>
                                        <p:tav tm="100000">
                                          <p:val>
                                            <p:strVal val="#ppt_x"/>
                                          </p:val>
                                        </p:tav>
                                      </p:tavLst>
                                    </p:anim>
                                    <p:anim calcmode="lin" valueType="num">
                                      <p:cBhvr additive="base">
                                        <p:cTn id="61" dur="1000" fill="hold"/>
                                        <p:tgtEl>
                                          <p:spTgt spid="45"/>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8"/>
                                            </p:cond>
                                          </p:stCondLst>
                                          <p:endCondLst>
                                            <p:cond evt="onStopAudio" delay="0">
                                              <p:tgtEl>
                                                <p:sldTgt/>
                                              </p:tgtEl>
                                            </p:cond>
                                          </p:endCondLst>
                                        </p:cTn>
                                        <p:tgtEl>
                                          <p:sndTgt r:embed="rId6" name="type.wav"/>
                                        </p:tgtEl>
                                      </p:cMediaNode>
                                    </p:audio>
                                  </p:subTnLst>
                                </p:cTn>
                              </p:par>
                            </p:childTnLst>
                          </p:cTn>
                        </p:par>
                      </p:childTnLst>
                    </p:cTn>
                  </p:par>
                  <p:par>
                    <p:cTn id="62" fill="hold" nodeType="clickPar">
                      <p:stCondLst>
                        <p:cond delay="indefinite"/>
                      </p:stCondLst>
                      <p:childTnLst>
                        <p:par>
                          <p:cTn id="63" fill="hold" nodeType="withGroup">
                            <p:stCondLst>
                              <p:cond delay="0"/>
                            </p:stCondLst>
                            <p:childTnLst>
                              <p:par>
                                <p:cTn id="64" presetID="2" presetClass="entr" presetSubtype="4" fill="hold" nodeType="clickEffect">
                                  <p:stCondLst>
                                    <p:cond delay="0"/>
                                  </p:stCondLst>
                                  <p:childTnLst>
                                    <p:set>
                                      <p:cBhvr>
                                        <p:cTn id="65" dur="1" fill="hold">
                                          <p:stCondLst>
                                            <p:cond delay="0"/>
                                          </p:stCondLst>
                                        </p:cTn>
                                        <p:tgtEl>
                                          <p:spTgt spid="458756">
                                            <p:txEl>
                                              <p:pRg st="1" end="1"/>
                                            </p:txEl>
                                          </p:spTgt>
                                        </p:tgtEl>
                                        <p:attrNameLst>
                                          <p:attrName>style.visibility</p:attrName>
                                        </p:attrNameLst>
                                      </p:cBhvr>
                                      <p:to>
                                        <p:strVal val="visible"/>
                                      </p:to>
                                    </p:set>
                                    <p:anim calcmode="lin" valueType="num">
                                      <p:cBhvr additive="base">
                                        <p:cTn id="66" dur="500" fill="hold"/>
                                        <p:tgtEl>
                                          <p:spTgt spid="458756">
                                            <p:txEl>
                                              <p:pRg st="1" end="1"/>
                                            </p:txEl>
                                          </p:spTgt>
                                        </p:tgtEl>
                                        <p:attrNameLst>
                                          <p:attrName>ppt_x</p:attrName>
                                        </p:attrNameLst>
                                      </p:cBhvr>
                                      <p:tavLst>
                                        <p:tav tm="0">
                                          <p:val>
                                            <p:strVal val="#ppt_x"/>
                                          </p:val>
                                        </p:tav>
                                        <p:tav tm="100000">
                                          <p:val>
                                            <p:strVal val="#ppt_x"/>
                                          </p:val>
                                        </p:tav>
                                      </p:tavLst>
                                    </p:anim>
                                    <p:anim calcmode="lin" valueType="num">
                                      <p:cBhvr additive="base">
                                        <p:cTn id="67" dur="500" fill="hold"/>
                                        <p:tgtEl>
                                          <p:spTgt spid="45875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4"/>
                                            </p:cond>
                                          </p:stCondLst>
                                          <p:endCondLst>
                                            <p:cond evt="onStopAudio" delay="0">
                                              <p:tgtEl>
                                                <p:sldTgt/>
                                              </p:tgtEl>
                                            </p:cond>
                                          </p:endCondLst>
                                        </p:cTn>
                                        <p:tgtEl>
                                          <p:sndTgt r:embed="rId4" name="arrow.wav"/>
                                        </p:tgtEl>
                                      </p:cMediaNode>
                                    </p:audio>
                                  </p:subTnLst>
                                </p:cTn>
                              </p:par>
                            </p:childTnLst>
                          </p:cTn>
                        </p:par>
                      </p:childTnLst>
                    </p:cTn>
                  </p:par>
                  <p:par>
                    <p:cTn id="68" fill="hold" nodeType="clickPar">
                      <p:stCondLst>
                        <p:cond delay="indefinite"/>
                      </p:stCondLst>
                      <p:childTnLst>
                        <p:par>
                          <p:cTn id="69" fill="hold" nodeType="withGroup">
                            <p:stCondLst>
                              <p:cond delay="0"/>
                            </p:stCondLst>
                            <p:childTnLst>
                              <p:par>
                                <p:cTn id="70" presetID="2" presetClass="entr" presetSubtype="4" fill="hold" nodeType="clickEffect">
                                  <p:stCondLst>
                                    <p:cond delay="0"/>
                                  </p:stCondLst>
                                  <p:childTnLst>
                                    <p:set>
                                      <p:cBhvr>
                                        <p:cTn id="71" dur="1" fill="hold">
                                          <p:stCondLst>
                                            <p:cond delay="0"/>
                                          </p:stCondLst>
                                        </p:cTn>
                                        <p:tgtEl>
                                          <p:spTgt spid="458756">
                                            <p:txEl>
                                              <p:pRg st="2" end="2"/>
                                            </p:txEl>
                                          </p:spTgt>
                                        </p:tgtEl>
                                        <p:attrNameLst>
                                          <p:attrName>style.visibility</p:attrName>
                                        </p:attrNameLst>
                                      </p:cBhvr>
                                      <p:to>
                                        <p:strVal val="visible"/>
                                      </p:to>
                                    </p:set>
                                    <p:anim calcmode="lin" valueType="num">
                                      <p:cBhvr additive="base">
                                        <p:cTn id="72" dur="500" fill="hold"/>
                                        <p:tgtEl>
                                          <p:spTgt spid="458756">
                                            <p:txEl>
                                              <p:pRg st="2" end="2"/>
                                            </p:txEl>
                                          </p:spTgt>
                                        </p:tgtEl>
                                        <p:attrNameLst>
                                          <p:attrName>ppt_x</p:attrName>
                                        </p:attrNameLst>
                                      </p:cBhvr>
                                      <p:tavLst>
                                        <p:tav tm="0">
                                          <p:val>
                                            <p:strVal val="#ppt_x"/>
                                          </p:val>
                                        </p:tav>
                                        <p:tav tm="100000">
                                          <p:val>
                                            <p:strVal val="#ppt_x"/>
                                          </p:val>
                                        </p:tav>
                                      </p:tavLst>
                                    </p:anim>
                                    <p:anim calcmode="lin" valueType="num">
                                      <p:cBhvr additive="base">
                                        <p:cTn id="73" dur="500" fill="hold"/>
                                        <p:tgtEl>
                                          <p:spTgt spid="458756">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0"/>
                                            </p:cond>
                                          </p:stCondLst>
                                          <p:endCondLst>
                                            <p:cond evt="onStopAudio" delay="0">
                                              <p:tgtEl>
                                                <p:sldTgt/>
                                              </p:tgtEl>
                                            </p:cond>
                                          </p:endCondLst>
                                        </p:cTn>
                                        <p:tgtEl>
                                          <p:sndTgt r:embed="rId4" name="arrow.wav"/>
                                        </p:tgtEl>
                                      </p:cMediaNode>
                                    </p:audio>
                                  </p:subTnLst>
                                </p:cTn>
                              </p:par>
                            </p:childTnLst>
                          </p:cTn>
                        </p:par>
                      </p:childTnLst>
                    </p:cTn>
                  </p:par>
                  <p:par>
                    <p:cTn id="74" fill="hold" nodeType="clickPar">
                      <p:stCondLst>
                        <p:cond delay="indefinite"/>
                      </p:stCondLst>
                      <p:childTnLst>
                        <p:par>
                          <p:cTn id="75" fill="hold" nodeType="withGroup">
                            <p:stCondLst>
                              <p:cond delay="0"/>
                            </p:stCondLst>
                            <p:childTnLst>
                              <p:par>
                                <p:cTn id="76" presetID="2" presetClass="entr" presetSubtype="4" fill="hold" nodeType="clickEffect">
                                  <p:stCondLst>
                                    <p:cond delay="0"/>
                                  </p:stCondLst>
                                  <p:childTnLst>
                                    <p:set>
                                      <p:cBhvr>
                                        <p:cTn id="77" dur="1" fill="hold">
                                          <p:stCondLst>
                                            <p:cond delay="0"/>
                                          </p:stCondLst>
                                        </p:cTn>
                                        <p:tgtEl>
                                          <p:spTgt spid="458756">
                                            <p:txEl>
                                              <p:pRg st="3" end="3"/>
                                            </p:txEl>
                                          </p:spTgt>
                                        </p:tgtEl>
                                        <p:attrNameLst>
                                          <p:attrName>style.visibility</p:attrName>
                                        </p:attrNameLst>
                                      </p:cBhvr>
                                      <p:to>
                                        <p:strVal val="visible"/>
                                      </p:to>
                                    </p:set>
                                    <p:anim calcmode="lin" valueType="num">
                                      <p:cBhvr additive="base">
                                        <p:cTn id="78" dur="500" fill="hold"/>
                                        <p:tgtEl>
                                          <p:spTgt spid="458756">
                                            <p:txEl>
                                              <p:pRg st="3" end="3"/>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458756">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6"/>
                                            </p:cond>
                                          </p:stCondLst>
                                          <p:endCondLst>
                                            <p:cond evt="onStopAudio" delay="0">
                                              <p:tgtEl>
                                                <p:sldTgt/>
                                              </p:tgtEl>
                                            </p:cond>
                                          </p:endCondLst>
                                        </p:cTn>
                                        <p:tgtEl>
                                          <p:sndTgt r:embed="rId4" name="arrow.wav"/>
                                        </p:tgtEl>
                                      </p:cMediaNode>
                                    </p:audio>
                                  </p:subTnLst>
                                </p:cTn>
                              </p:par>
                            </p:childTnLst>
                          </p:cTn>
                        </p:par>
                      </p:childTnLst>
                    </p:cTn>
                  </p:par>
                  <p:par>
                    <p:cTn id="80" fill="hold" nodeType="clickPar">
                      <p:stCondLst>
                        <p:cond delay="indefinite"/>
                      </p:stCondLst>
                      <p:childTnLst>
                        <p:par>
                          <p:cTn id="81" fill="hold" nodeType="withGroup">
                            <p:stCondLst>
                              <p:cond delay="0"/>
                            </p:stCondLst>
                            <p:childTnLst>
                              <p:par>
                                <p:cTn id="82" presetID="2" presetClass="entr" presetSubtype="4" fill="hold" nodeType="clickEffect">
                                  <p:stCondLst>
                                    <p:cond delay="0"/>
                                  </p:stCondLst>
                                  <p:childTnLst>
                                    <p:set>
                                      <p:cBhvr>
                                        <p:cTn id="83" dur="1" fill="hold">
                                          <p:stCondLst>
                                            <p:cond delay="0"/>
                                          </p:stCondLst>
                                        </p:cTn>
                                        <p:tgtEl>
                                          <p:spTgt spid="458756">
                                            <p:txEl>
                                              <p:pRg st="4" end="4"/>
                                            </p:txEl>
                                          </p:spTgt>
                                        </p:tgtEl>
                                        <p:attrNameLst>
                                          <p:attrName>style.visibility</p:attrName>
                                        </p:attrNameLst>
                                      </p:cBhvr>
                                      <p:to>
                                        <p:strVal val="visible"/>
                                      </p:to>
                                    </p:set>
                                    <p:anim calcmode="lin" valueType="num">
                                      <p:cBhvr additive="base">
                                        <p:cTn id="84" dur="500" fill="hold"/>
                                        <p:tgtEl>
                                          <p:spTgt spid="458756">
                                            <p:txEl>
                                              <p:pRg st="4" end="4"/>
                                            </p:txEl>
                                          </p:spTgt>
                                        </p:tgtEl>
                                        <p:attrNameLst>
                                          <p:attrName>ppt_x</p:attrName>
                                        </p:attrNameLst>
                                      </p:cBhvr>
                                      <p:tavLst>
                                        <p:tav tm="0">
                                          <p:val>
                                            <p:strVal val="#ppt_x"/>
                                          </p:val>
                                        </p:tav>
                                        <p:tav tm="100000">
                                          <p:val>
                                            <p:strVal val="#ppt_x"/>
                                          </p:val>
                                        </p:tav>
                                      </p:tavLst>
                                    </p:anim>
                                    <p:anim calcmode="lin" valueType="num">
                                      <p:cBhvr additive="base">
                                        <p:cTn id="85" dur="500" fill="hold"/>
                                        <p:tgtEl>
                                          <p:spTgt spid="458756">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82"/>
                                            </p:cond>
                                          </p:stCondLst>
                                          <p:endCondLst>
                                            <p:cond evt="onStopAudio" delay="0">
                                              <p:tgtEl>
                                                <p:sldTgt/>
                                              </p:tgtEl>
                                            </p:cond>
                                          </p:endCondLst>
                                        </p:cTn>
                                        <p:tgtEl>
                                          <p:sndTgt r:embed="rId4" name="arrow.wav"/>
                                        </p:tgtEl>
                                      </p:cMediaNode>
                                    </p:audio>
                                  </p:subTnLst>
                                </p:cTn>
                              </p:par>
                            </p:childTnLst>
                          </p:cTn>
                        </p:par>
                      </p:childTnLst>
                    </p:cTn>
                  </p:par>
                  <p:par>
                    <p:cTn id="86" fill="hold" nodeType="clickPar">
                      <p:stCondLst>
                        <p:cond delay="indefinite"/>
                      </p:stCondLst>
                      <p:childTnLst>
                        <p:par>
                          <p:cTn id="87" fill="hold" nodeType="withGroup">
                            <p:stCondLst>
                              <p:cond delay="0"/>
                            </p:stCondLst>
                            <p:childTnLst>
                              <p:par>
                                <p:cTn id="88" presetID="2" presetClass="entr" presetSubtype="4" fill="hold" nodeType="clickEffect">
                                  <p:stCondLst>
                                    <p:cond delay="0"/>
                                  </p:stCondLst>
                                  <p:childTnLst>
                                    <p:set>
                                      <p:cBhvr>
                                        <p:cTn id="89" dur="1" fill="hold">
                                          <p:stCondLst>
                                            <p:cond delay="0"/>
                                          </p:stCondLst>
                                        </p:cTn>
                                        <p:tgtEl>
                                          <p:spTgt spid="458756">
                                            <p:txEl>
                                              <p:pRg st="5" end="5"/>
                                            </p:txEl>
                                          </p:spTgt>
                                        </p:tgtEl>
                                        <p:attrNameLst>
                                          <p:attrName>style.visibility</p:attrName>
                                        </p:attrNameLst>
                                      </p:cBhvr>
                                      <p:to>
                                        <p:strVal val="visible"/>
                                      </p:to>
                                    </p:set>
                                    <p:anim calcmode="lin" valueType="num">
                                      <p:cBhvr additive="base">
                                        <p:cTn id="90" dur="500" fill="hold"/>
                                        <p:tgtEl>
                                          <p:spTgt spid="458756">
                                            <p:txEl>
                                              <p:pRg st="5" end="5"/>
                                            </p:txEl>
                                          </p:spTgt>
                                        </p:tgtEl>
                                        <p:attrNameLst>
                                          <p:attrName>ppt_x</p:attrName>
                                        </p:attrNameLst>
                                      </p:cBhvr>
                                      <p:tavLst>
                                        <p:tav tm="0">
                                          <p:val>
                                            <p:strVal val="#ppt_x"/>
                                          </p:val>
                                        </p:tav>
                                        <p:tav tm="100000">
                                          <p:val>
                                            <p:strVal val="#ppt_x"/>
                                          </p:val>
                                        </p:tav>
                                      </p:tavLst>
                                    </p:anim>
                                    <p:anim calcmode="lin" valueType="num">
                                      <p:cBhvr additive="base">
                                        <p:cTn id="91" dur="500" fill="hold"/>
                                        <p:tgtEl>
                                          <p:spTgt spid="458756">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88"/>
                                            </p:cond>
                                          </p:stCondLst>
                                          <p:endCondLst>
                                            <p:cond evt="onStopAudio" delay="0">
                                              <p:tgtEl>
                                                <p:sldTgt/>
                                              </p:tgtEl>
                                            </p:cond>
                                          </p:endCondLst>
                                        </p:cTn>
                                        <p:tgtEl>
                                          <p:sndTgt r:embed="rId4" name="arrow.wav"/>
                                        </p:tgtEl>
                                      </p:cMediaNode>
                                    </p:audio>
                                  </p:subTnLst>
                                </p:cTn>
                              </p:par>
                            </p:childTnLst>
                          </p:cTn>
                        </p:par>
                      </p:childTnLst>
                    </p:cTn>
                  </p:par>
                  <p:par>
                    <p:cTn id="92" fill="hold">
                      <p:stCondLst>
                        <p:cond delay="indefinite"/>
                      </p:stCondLst>
                      <p:childTnLst>
                        <p:par>
                          <p:cTn id="93" fill="hold">
                            <p:stCondLst>
                              <p:cond delay="0"/>
                            </p:stCondLst>
                            <p:childTnLst>
                              <p:par>
                                <p:cTn id="94" presetID="22" presetClass="entr" presetSubtype="4" fill="hold" grpId="0" nodeType="click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wipe(down)">
                                      <p:cBhvr>
                                        <p:cTn id="96" dur="500"/>
                                        <p:tgtEl>
                                          <p:spTgt spid="47"/>
                                        </p:tgtEl>
                                      </p:cBhvr>
                                    </p:animEffect>
                                  </p:childTnLst>
                                  <p:subTnLst>
                                    <p:audio>
                                      <p:cMediaNode>
                                        <p:cTn display="0" masterRel="sameClick">
                                          <p:stCondLst>
                                            <p:cond evt="begin" delay="0">
                                              <p:tn val="94"/>
                                            </p:cond>
                                          </p:stCondLst>
                                          <p:endCondLst>
                                            <p:cond evt="onStopAudio" delay="0">
                                              <p:tgtEl>
                                                <p:sldTgt/>
                                              </p:tgtEl>
                                            </p:cond>
                                          </p:endCondLst>
                                        </p:cTn>
                                        <p:tgtEl>
                                          <p:sndTgt r:embed="rId7" name="cashreg.wav"/>
                                        </p:tgtEl>
                                      </p:cMediaNode>
                                    </p:audio>
                                  </p:subTnLst>
                                </p:cTn>
                              </p:par>
                            </p:childTnLst>
                          </p:cTn>
                        </p:par>
                      </p:childTnLst>
                    </p:cTn>
                  </p:par>
                  <p:par>
                    <p:cTn id="97" fill="hold">
                      <p:stCondLst>
                        <p:cond delay="indefinite"/>
                      </p:stCondLst>
                      <p:childTnLst>
                        <p:par>
                          <p:cTn id="98" fill="hold">
                            <p:stCondLst>
                              <p:cond delay="0"/>
                            </p:stCondLst>
                            <p:childTnLst>
                              <p:par>
                                <p:cTn id="99" presetID="22" presetClass="entr" presetSubtype="4" fill="hold" grpId="0" nodeType="clickEffect">
                                  <p:stCondLst>
                                    <p:cond delay="0"/>
                                  </p:stCondLst>
                                  <p:childTnLst>
                                    <p:set>
                                      <p:cBhvr>
                                        <p:cTn id="100" dur="1" fill="hold">
                                          <p:stCondLst>
                                            <p:cond delay="0"/>
                                          </p:stCondLst>
                                        </p:cTn>
                                        <p:tgtEl>
                                          <p:spTgt spid="48"/>
                                        </p:tgtEl>
                                        <p:attrNameLst>
                                          <p:attrName>style.visibility</p:attrName>
                                        </p:attrNameLst>
                                      </p:cBhvr>
                                      <p:to>
                                        <p:strVal val="visible"/>
                                      </p:to>
                                    </p:set>
                                    <p:animEffect transition="in" filter="wipe(down)">
                                      <p:cBhvr>
                                        <p:cTn id="101" dur="500"/>
                                        <p:tgtEl>
                                          <p:spTgt spid="48"/>
                                        </p:tgtEl>
                                      </p:cBhvr>
                                    </p:animEffect>
                                  </p:childTnLst>
                                  <p:subTnLst>
                                    <p:audio>
                                      <p:cMediaNode>
                                        <p:cTn display="0" masterRel="sameClick">
                                          <p:stCondLst>
                                            <p:cond evt="begin" delay="0">
                                              <p:tn val="99"/>
                                            </p:cond>
                                          </p:stCondLst>
                                          <p:endCondLst>
                                            <p:cond evt="onStopAudio" delay="0">
                                              <p:tgtEl>
                                                <p:sldTgt/>
                                              </p:tgtEl>
                                            </p:cond>
                                          </p:endCondLst>
                                        </p:cTn>
                                        <p:tgtEl>
                                          <p:sndTgt r:embed="rId7" name="cashreg.wav"/>
                                        </p:tgtEl>
                                      </p:cMediaNode>
                                    </p:audio>
                                  </p:subTnLst>
                                </p:cTn>
                              </p:par>
                            </p:childTnLst>
                          </p:cTn>
                        </p:par>
                      </p:childTnLst>
                    </p:cTn>
                  </p:par>
                  <p:par>
                    <p:cTn id="102" fill="hold">
                      <p:stCondLst>
                        <p:cond delay="indefinite"/>
                      </p:stCondLst>
                      <p:childTnLst>
                        <p:par>
                          <p:cTn id="103" fill="hold">
                            <p:stCondLst>
                              <p:cond delay="0"/>
                            </p:stCondLst>
                            <p:childTnLst>
                              <p:par>
                                <p:cTn id="104" presetID="22" presetClass="entr" presetSubtype="4" fill="hold" grpId="0" nodeType="clickEffect">
                                  <p:stCondLst>
                                    <p:cond delay="0"/>
                                  </p:stCondLst>
                                  <p:childTnLst>
                                    <p:set>
                                      <p:cBhvr>
                                        <p:cTn id="105" dur="1" fill="hold">
                                          <p:stCondLst>
                                            <p:cond delay="0"/>
                                          </p:stCondLst>
                                        </p:cTn>
                                        <p:tgtEl>
                                          <p:spTgt spid="49"/>
                                        </p:tgtEl>
                                        <p:attrNameLst>
                                          <p:attrName>style.visibility</p:attrName>
                                        </p:attrNameLst>
                                      </p:cBhvr>
                                      <p:to>
                                        <p:strVal val="visible"/>
                                      </p:to>
                                    </p:set>
                                    <p:animEffect transition="in" filter="wipe(down)">
                                      <p:cBhvr>
                                        <p:cTn id="106" dur="500"/>
                                        <p:tgtEl>
                                          <p:spTgt spid="49"/>
                                        </p:tgtEl>
                                      </p:cBhvr>
                                    </p:animEffect>
                                  </p:childTnLst>
                                  <p:subTnLst>
                                    <p:audio>
                                      <p:cMediaNode>
                                        <p:cTn display="0" masterRel="sameClick">
                                          <p:stCondLst>
                                            <p:cond evt="begin" delay="0">
                                              <p:tn val="104"/>
                                            </p:cond>
                                          </p:stCondLst>
                                          <p:endCondLst>
                                            <p:cond evt="onStopAudio" delay="0">
                                              <p:tgtEl>
                                                <p:sldTgt/>
                                              </p:tgtEl>
                                            </p:cond>
                                          </p:endCondLst>
                                        </p:cTn>
                                        <p:tgtEl>
                                          <p:sndTgt r:embed="rId7" name="cashreg.wav"/>
                                        </p:tgtEl>
                                      </p:cMediaNode>
                                    </p:audio>
                                  </p:subTnLst>
                                </p:cTn>
                              </p:par>
                            </p:childTnLst>
                          </p:cTn>
                        </p:par>
                      </p:childTnLst>
                    </p:cTn>
                  </p:par>
                  <p:par>
                    <p:cTn id="107" fill="hold" nodeType="clickPar">
                      <p:stCondLst>
                        <p:cond delay="indefinite"/>
                      </p:stCondLst>
                      <p:childTnLst>
                        <p:par>
                          <p:cTn id="108" fill="hold" nodeType="withGroup">
                            <p:stCondLst>
                              <p:cond delay="0"/>
                            </p:stCondLst>
                            <p:childTnLst>
                              <p:par>
                                <p:cTn id="109" presetID="2" presetClass="entr" presetSubtype="4" fill="hold" nodeType="clickEffect">
                                  <p:stCondLst>
                                    <p:cond delay="0"/>
                                  </p:stCondLst>
                                  <p:childTnLst>
                                    <p:set>
                                      <p:cBhvr>
                                        <p:cTn id="110" dur="1" fill="hold">
                                          <p:stCondLst>
                                            <p:cond delay="0"/>
                                          </p:stCondLst>
                                        </p:cTn>
                                        <p:tgtEl>
                                          <p:spTgt spid="458756">
                                            <p:txEl>
                                              <p:pRg st="6" end="6"/>
                                            </p:txEl>
                                          </p:spTgt>
                                        </p:tgtEl>
                                        <p:attrNameLst>
                                          <p:attrName>style.visibility</p:attrName>
                                        </p:attrNameLst>
                                      </p:cBhvr>
                                      <p:to>
                                        <p:strVal val="visible"/>
                                      </p:to>
                                    </p:set>
                                    <p:anim calcmode="lin" valueType="num">
                                      <p:cBhvr additive="base">
                                        <p:cTn id="111" dur="500" fill="hold"/>
                                        <p:tgtEl>
                                          <p:spTgt spid="458756">
                                            <p:txEl>
                                              <p:pRg st="6" end="6"/>
                                            </p:txEl>
                                          </p:spTgt>
                                        </p:tgtEl>
                                        <p:attrNameLst>
                                          <p:attrName>ppt_x</p:attrName>
                                        </p:attrNameLst>
                                      </p:cBhvr>
                                      <p:tavLst>
                                        <p:tav tm="0">
                                          <p:val>
                                            <p:strVal val="#ppt_x"/>
                                          </p:val>
                                        </p:tav>
                                        <p:tav tm="100000">
                                          <p:val>
                                            <p:strVal val="#ppt_x"/>
                                          </p:val>
                                        </p:tav>
                                      </p:tavLst>
                                    </p:anim>
                                    <p:anim calcmode="lin" valueType="num">
                                      <p:cBhvr additive="base">
                                        <p:cTn id="112" dur="500" fill="hold"/>
                                        <p:tgtEl>
                                          <p:spTgt spid="458756">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09"/>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1" grpId="1" animBg="1"/>
      <p:bldP spid="32" grpId="0" animBg="1"/>
      <p:bldP spid="44" grpId="0" animBg="1"/>
      <p:bldP spid="45" grpId="0"/>
      <p:bldP spid="47" grpId="0" animBg="1"/>
      <p:bldP spid="48" grpId="0" animBg="1"/>
      <p:bldP spid="49"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1202" name="Rectangle 2"/>
          <p:cNvSpPr>
            <a:spLocks noChangeArrowheads="1"/>
          </p:cNvSpPr>
          <p:nvPr/>
        </p:nvSpPr>
        <p:spPr bwMode="auto">
          <a:xfrm>
            <a:off x="685800" y="1549400"/>
            <a:ext cx="7772400" cy="5308600"/>
          </a:xfrm>
          <a:prstGeom prst="rect">
            <a:avLst/>
          </a:prstGeom>
          <a:solidFill>
            <a:srgbClr val="EAEAEA"/>
          </a:solidFill>
          <a:ln w="9525">
            <a:noFill/>
            <a:miter lim="800000"/>
            <a:headEnd/>
            <a:tailEnd/>
          </a:ln>
          <a:effectLst/>
        </p:spPr>
        <p:txBody>
          <a:bodyPr/>
          <a:lstStyle/>
          <a:p>
            <a:pPr>
              <a:spcBef>
                <a:spcPct val="20000"/>
              </a:spcBef>
              <a:defRPr/>
            </a:pPr>
            <a:r>
              <a:rPr lang="en-US" sz="2400" i="1" dirty="0">
                <a:solidFill>
                  <a:srgbClr val="333399"/>
                </a:solidFill>
                <a:latin typeface="Arial" charset="0"/>
              </a:rPr>
              <a:t>Discussing the conservation of total energy within energy transformations </a:t>
            </a:r>
          </a:p>
          <a:p>
            <a:pPr>
              <a:defRPr/>
            </a:pPr>
            <a:r>
              <a:rPr lang="en-US" sz="2400" dirty="0">
                <a:solidFill>
                  <a:srgbClr val="000000"/>
                </a:solidFill>
                <a:latin typeface="+mn-lt"/>
                <a:cs typeface="Times New Roman" pitchFamily="18" charset="0"/>
                <a:sym typeface="Symbol" pitchFamily="18" charset="2"/>
              </a:rPr>
              <a:t>Consider the mass-                                                   spring system shown                                                           here. The mass is                                                             pulled to the right                                                                    and held in place.</a:t>
            </a:r>
          </a:p>
          <a:p>
            <a:pPr>
              <a:defRPr/>
            </a:pPr>
            <a:r>
              <a:rPr lang="en-US" sz="2400" dirty="0">
                <a:solidFill>
                  <a:srgbClr val="000000"/>
                </a:solidFill>
                <a:latin typeface="+mn-lt"/>
                <a:cs typeface="Times New Roman" pitchFamily="18" charset="0"/>
                <a:sym typeface="Symbol" pitchFamily="18" charset="2"/>
              </a:rPr>
              <a:t>Let the </a:t>
            </a:r>
            <a:r>
              <a:rPr lang="en-US" sz="2400" dirty="0">
                <a:latin typeface="+mn-lt"/>
                <a:cs typeface="Times New Roman" pitchFamily="18" charset="0"/>
                <a:sym typeface="Symbol" pitchFamily="18" charset="2"/>
              </a:rPr>
              <a:t>green rectangle</a:t>
            </a:r>
            <a:r>
              <a:rPr lang="en-US" sz="2400" dirty="0">
                <a:solidFill>
                  <a:srgbClr val="000000"/>
                </a:solidFill>
                <a:latin typeface="+mn-lt"/>
                <a:cs typeface="Times New Roman" pitchFamily="18" charset="0"/>
                <a:sym typeface="Symbol" pitchFamily="18" charset="2"/>
              </a:rPr>
              <a:t>                                                represent the </a:t>
            </a:r>
            <a:r>
              <a:rPr lang="en-US" sz="2400" b="1" dirty="0">
                <a:solidFill>
                  <a:srgbClr val="008000"/>
                </a:solidFill>
                <a:latin typeface="+mn-lt"/>
                <a:cs typeface="Times New Roman" pitchFamily="18" charset="0"/>
                <a:sym typeface="Symbol" pitchFamily="18" charset="2"/>
              </a:rPr>
              <a:t>potential                                                   energy</a:t>
            </a:r>
            <a:r>
              <a:rPr lang="en-US" sz="2400" dirty="0">
                <a:solidFill>
                  <a:srgbClr val="000000"/>
                </a:solidFill>
                <a:latin typeface="+mn-lt"/>
                <a:cs typeface="Times New Roman" pitchFamily="18" charset="0"/>
                <a:sym typeface="Symbol" pitchFamily="18" charset="2"/>
              </a:rPr>
              <a:t> of the system.</a:t>
            </a:r>
          </a:p>
          <a:p>
            <a:pPr>
              <a:defRPr/>
            </a:pPr>
            <a:r>
              <a:rPr lang="en-US" sz="2400" dirty="0">
                <a:solidFill>
                  <a:srgbClr val="000000"/>
                </a:solidFill>
                <a:latin typeface="+mn-lt"/>
                <a:cs typeface="Times New Roman" pitchFamily="18" charset="0"/>
                <a:sym typeface="Symbol" pitchFamily="18" charset="2"/>
              </a:rPr>
              <a:t>Let the red rectangle                                                        represent the </a:t>
            </a:r>
            <a:r>
              <a:rPr lang="en-US" sz="2400" b="1" dirty="0">
                <a:solidFill>
                  <a:srgbClr val="FF0000"/>
                </a:solidFill>
                <a:latin typeface="+mn-lt"/>
                <a:cs typeface="Times New Roman" pitchFamily="18" charset="0"/>
                <a:sym typeface="Symbol" pitchFamily="18" charset="2"/>
              </a:rPr>
              <a:t>kinetic energy</a:t>
            </a:r>
            <a:r>
              <a:rPr lang="en-US" sz="2400" dirty="0">
                <a:solidFill>
                  <a:srgbClr val="000000"/>
                </a:solidFill>
                <a:latin typeface="+mn-lt"/>
                <a:cs typeface="Times New Roman" pitchFamily="18" charset="0"/>
                <a:sym typeface="Symbol" pitchFamily="18" charset="2"/>
              </a:rPr>
              <a:t> of the system.</a:t>
            </a:r>
          </a:p>
          <a:p>
            <a:pPr>
              <a:defRPr/>
            </a:pPr>
            <a:r>
              <a:rPr lang="en-US" sz="2400" dirty="0">
                <a:solidFill>
                  <a:srgbClr val="000000"/>
                </a:solidFill>
                <a:latin typeface="+mn-lt"/>
                <a:cs typeface="Times New Roman" pitchFamily="18" charset="0"/>
                <a:sym typeface="Symbol" pitchFamily="18" charset="2"/>
              </a:rPr>
              <a:t>A continuous exchange between </a:t>
            </a:r>
            <a:r>
              <a:rPr lang="en-US" sz="2400" i="1" dirty="0">
                <a:solidFill>
                  <a:srgbClr val="FF0000"/>
                </a:solidFill>
                <a:latin typeface="+mn-lt"/>
                <a:cs typeface="Times New Roman" pitchFamily="18" charset="0"/>
                <a:sym typeface="Symbol" pitchFamily="18" charset="2"/>
              </a:rPr>
              <a:t>E</a:t>
            </a:r>
            <a:r>
              <a:rPr lang="en-US" sz="2400" baseline="-25000" dirty="0">
                <a:solidFill>
                  <a:srgbClr val="FF0000"/>
                </a:solidFill>
                <a:latin typeface="+mn-lt"/>
                <a:cs typeface="Times New Roman" pitchFamily="18" charset="0"/>
                <a:sym typeface="Symbol" pitchFamily="18" charset="2"/>
              </a:rPr>
              <a:t>K</a:t>
            </a:r>
            <a:r>
              <a:rPr lang="en-US" sz="2400" dirty="0">
                <a:solidFill>
                  <a:srgbClr val="000000"/>
                </a:solidFill>
                <a:latin typeface="+mn-lt"/>
                <a:cs typeface="Times New Roman" pitchFamily="18" charset="0"/>
                <a:sym typeface="Symbol" pitchFamily="18" charset="2"/>
              </a:rPr>
              <a:t> and </a:t>
            </a:r>
            <a:r>
              <a:rPr lang="en-US" sz="2400" i="1" dirty="0">
                <a:solidFill>
                  <a:srgbClr val="008000"/>
                </a:solidFill>
                <a:latin typeface="+mn-lt"/>
                <a:cs typeface="Times New Roman" pitchFamily="18" charset="0"/>
                <a:sym typeface="Symbol" pitchFamily="18" charset="2"/>
              </a:rPr>
              <a:t>E</a:t>
            </a:r>
            <a:r>
              <a:rPr lang="en-US" sz="2400" baseline="-25000" dirty="0">
                <a:solidFill>
                  <a:srgbClr val="008000"/>
                </a:solidFill>
                <a:latin typeface="+mn-lt"/>
                <a:cs typeface="Times New Roman" pitchFamily="18" charset="0"/>
                <a:sym typeface="Symbol" pitchFamily="18" charset="2"/>
              </a:rPr>
              <a:t>P</a:t>
            </a:r>
            <a:r>
              <a:rPr lang="en-US" sz="2400" dirty="0">
                <a:solidFill>
                  <a:srgbClr val="000000"/>
                </a:solidFill>
                <a:latin typeface="+mn-lt"/>
                <a:cs typeface="Times New Roman" pitchFamily="18" charset="0"/>
                <a:sym typeface="Symbol" pitchFamily="18" charset="2"/>
              </a:rPr>
              <a:t> occurs.</a:t>
            </a:r>
          </a:p>
          <a:p>
            <a:pPr>
              <a:defRPr/>
            </a:pPr>
            <a:r>
              <a:rPr lang="en-US" sz="2400" dirty="0">
                <a:solidFill>
                  <a:srgbClr val="000000"/>
                </a:solidFill>
                <a:latin typeface="+mn-lt"/>
                <a:cs typeface="Times New Roman" pitchFamily="18" charset="0"/>
                <a:sym typeface="Symbol" pitchFamily="18" charset="2"/>
              </a:rPr>
              <a:t>Note that the sum of </a:t>
            </a:r>
            <a:r>
              <a:rPr lang="en-US" sz="2400" i="1" dirty="0">
                <a:solidFill>
                  <a:srgbClr val="FF0000"/>
                </a:solidFill>
                <a:latin typeface="+mn-lt"/>
                <a:cs typeface="Times New Roman" pitchFamily="18" charset="0"/>
                <a:sym typeface="Symbol" pitchFamily="18" charset="2"/>
              </a:rPr>
              <a:t>E</a:t>
            </a:r>
            <a:r>
              <a:rPr lang="en-US" sz="2400" baseline="-25000" dirty="0">
                <a:solidFill>
                  <a:srgbClr val="FF0000"/>
                </a:solidFill>
                <a:latin typeface="+mn-lt"/>
                <a:cs typeface="Times New Roman" pitchFamily="18" charset="0"/>
                <a:sym typeface="Symbol" pitchFamily="18" charset="2"/>
              </a:rPr>
              <a:t>K</a:t>
            </a:r>
            <a:r>
              <a:rPr lang="en-US" sz="2400" dirty="0">
                <a:solidFill>
                  <a:srgbClr val="000000"/>
                </a:solidFill>
                <a:latin typeface="+mn-lt"/>
                <a:cs typeface="Times New Roman" pitchFamily="18" charset="0"/>
                <a:sym typeface="Symbol" pitchFamily="18" charset="2"/>
              </a:rPr>
              <a:t> and </a:t>
            </a:r>
            <a:r>
              <a:rPr lang="en-US" sz="2400" i="1" dirty="0">
                <a:solidFill>
                  <a:srgbClr val="008000"/>
                </a:solidFill>
                <a:latin typeface="+mn-lt"/>
                <a:cs typeface="Times New Roman" pitchFamily="18" charset="0"/>
                <a:sym typeface="Symbol" pitchFamily="18" charset="2"/>
              </a:rPr>
              <a:t>E</a:t>
            </a:r>
            <a:r>
              <a:rPr lang="en-US" sz="2400" baseline="-25000" dirty="0">
                <a:solidFill>
                  <a:srgbClr val="008000"/>
                </a:solidFill>
                <a:latin typeface="+mn-lt"/>
                <a:cs typeface="Times New Roman" pitchFamily="18" charset="0"/>
                <a:sym typeface="Symbol" pitchFamily="18" charset="2"/>
              </a:rPr>
              <a:t>P</a:t>
            </a:r>
            <a:r>
              <a:rPr lang="en-US" sz="2400" dirty="0">
                <a:solidFill>
                  <a:srgbClr val="000000"/>
                </a:solidFill>
                <a:latin typeface="+mn-lt"/>
                <a:cs typeface="Times New Roman" pitchFamily="18" charset="0"/>
                <a:sym typeface="Symbol" pitchFamily="18" charset="2"/>
              </a:rPr>
              <a:t> is constant.</a:t>
            </a:r>
          </a:p>
        </p:txBody>
      </p:sp>
      <p:sp>
        <p:nvSpPr>
          <p:cNvPr id="691218" name="Freeform 18"/>
          <p:cNvSpPr>
            <a:spLocks/>
          </p:cNvSpPr>
          <p:nvPr/>
        </p:nvSpPr>
        <p:spPr bwMode="auto">
          <a:xfrm>
            <a:off x="4491038" y="2611438"/>
            <a:ext cx="3989387" cy="533400"/>
          </a:xfrm>
          <a:custGeom>
            <a:avLst/>
            <a:gdLst>
              <a:gd name="T0" fmla="*/ 0 w 1056"/>
              <a:gd name="T1" fmla="*/ 266700 h 336"/>
              <a:gd name="T2" fmla="*/ 362672 w 1056"/>
              <a:gd name="T3" fmla="*/ 266700 h 336"/>
              <a:gd name="T4" fmla="*/ 725343 w 1056"/>
              <a:gd name="T5" fmla="*/ 38100 h 336"/>
              <a:gd name="T6" fmla="*/ 1088015 w 1056"/>
              <a:gd name="T7" fmla="*/ 495300 h 336"/>
              <a:gd name="T8" fmla="*/ 1450686 w 1056"/>
              <a:gd name="T9" fmla="*/ 38100 h 336"/>
              <a:gd name="T10" fmla="*/ 1813358 w 1056"/>
              <a:gd name="T11" fmla="*/ 495300 h 336"/>
              <a:gd name="T12" fmla="*/ 2176029 w 1056"/>
              <a:gd name="T13" fmla="*/ 38100 h 336"/>
              <a:gd name="T14" fmla="*/ 2538701 w 1056"/>
              <a:gd name="T15" fmla="*/ 495300 h 336"/>
              <a:gd name="T16" fmla="*/ 2901372 w 1056"/>
              <a:gd name="T17" fmla="*/ 38100 h 336"/>
              <a:gd name="T18" fmla="*/ 3264044 w 1056"/>
              <a:gd name="T19" fmla="*/ 495300 h 336"/>
              <a:gd name="T20" fmla="*/ 3626715 w 1056"/>
              <a:gd name="T21" fmla="*/ 266700 h 336"/>
              <a:gd name="T22" fmla="*/ 3989387 w 1056"/>
              <a:gd name="T23" fmla="*/ 266700 h 3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56"/>
              <a:gd name="T37" fmla="*/ 0 h 336"/>
              <a:gd name="T38" fmla="*/ 1056 w 1056"/>
              <a:gd name="T39" fmla="*/ 336 h 3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56" h="336">
                <a:moveTo>
                  <a:pt x="0" y="168"/>
                </a:moveTo>
                <a:cubicBezTo>
                  <a:pt x="32" y="180"/>
                  <a:pt x="64" y="192"/>
                  <a:pt x="96" y="168"/>
                </a:cubicBezTo>
                <a:cubicBezTo>
                  <a:pt x="128" y="144"/>
                  <a:pt x="160" y="0"/>
                  <a:pt x="192" y="24"/>
                </a:cubicBezTo>
                <a:cubicBezTo>
                  <a:pt x="224" y="48"/>
                  <a:pt x="256" y="312"/>
                  <a:pt x="288" y="312"/>
                </a:cubicBezTo>
                <a:cubicBezTo>
                  <a:pt x="320" y="312"/>
                  <a:pt x="352" y="24"/>
                  <a:pt x="384" y="24"/>
                </a:cubicBezTo>
                <a:cubicBezTo>
                  <a:pt x="416" y="24"/>
                  <a:pt x="448" y="312"/>
                  <a:pt x="480" y="312"/>
                </a:cubicBezTo>
                <a:cubicBezTo>
                  <a:pt x="512" y="312"/>
                  <a:pt x="544" y="24"/>
                  <a:pt x="576" y="24"/>
                </a:cubicBezTo>
                <a:cubicBezTo>
                  <a:pt x="608" y="24"/>
                  <a:pt x="640" y="312"/>
                  <a:pt x="672" y="312"/>
                </a:cubicBezTo>
                <a:cubicBezTo>
                  <a:pt x="704" y="312"/>
                  <a:pt x="736" y="24"/>
                  <a:pt x="768" y="24"/>
                </a:cubicBezTo>
                <a:cubicBezTo>
                  <a:pt x="800" y="24"/>
                  <a:pt x="832" y="288"/>
                  <a:pt x="864" y="312"/>
                </a:cubicBezTo>
                <a:cubicBezTo>
                  <a:pt x="896" y="336"/>
                  <a:pt x="928" y="192"/>
                  <a:pt x="960" y="168"/>
                </a:cubicBezTo>
                <a:cubicBezTo>
                  <a:pt x="992" y="144"/>
                  <a:pt x="1024" y="156"/>
                  <a:pt x="1056" y="168"/>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91219" name="Rectangle 19"/>
          <p:cNvSpPr>
            <a:spLocks noChangeArrowheads="1"/>
          </p:cNvSpPr>
          <p:nvPr/>
        </p:nvSpPr>
        <p:spPr bwMode="auto">
          <a:xfrm>
            <a:off x="8120063" y="2611438"/>
            <a:ext cx="609600" cy="533400"/>
          </a:xfrm>
          <a:prstGeom prst="rect">
            <a:avLst/>
          </a:prstGeom>
          <a:solidFill>
            <a:schemeClr val="accent1"/>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grpSp>
        <p:nvGrpSpPr>
          <p:cNvPr id="2" name="Group 20"/>
          <p:cNvGrpSpPr>
            <a:grpSpLocks/>
          </p:cNvGrpSpPr>
          <p:nvPr/>
        </p:nvGrpSpPr>
        <p:grpSpPr bwMode="auto">
          <a:xfrm>
            <a:off x="4479925" y="2611438"/>
            <a:ext cx="4664075" cy="1346200"/>
            <a:chOff x="1708" y="3117"/>
            <a:chExt cx="2938" cy="848"/>
          </a:xfrm>
        </p:grpSpPr>
        <p:sp>
          <p:nvSpPr>
            <p:cNvPr id="43022" name="Freeform 21" descr="Light upward diagonal"/>
            <p:cNvSpPr>
              <a:spLocks/>
            </p:cNvSpPr>
            <p:nvPr/>
          </p:nvSpPr>
          <p:spPr bwMode="auto">
            <a:xfrm>
              <a:off x="1708" y="3117"/>
              <a:ext cx="2938" cy="432"/>
            </a:xfrm>
            <a:custGeom>
              <a:avLst/>
              <a:gdLst>
                <a:gd name="T0" fmla="*/ 2929 w 2938"/>
                <a:gd name="T1" fmla="*/ 425 h 432"/>
                <a:gd name="T2" fmla="*/ 2938 w 2938"/>
                <a:gd name="T3" fmla="*/ 329 h 432"/>
                <a:gd name="T4" fmla="*/ 96 w 2938"/>
                <a:gd name="T5" fmla="*/ 336 h 432"/>
                <a:gd name="T6" fmla="*/ 96 w 2938"/>
                <a:gd name="T7" fmla="*/ 0 h 432"/>
                <a:gd name="T8" fmla="*/ 0 w 2938"/>
                <a:gd name="T9" fmla="*/ 0 h 432"/>
                <a:gd name="T10" fmla="*/ 0 w 2938"/>
                <a:gd name="T11" fmla="*/ 432 h 432"/>
                <a:gd name="T12" fmla="*/ 2929 w 2938"/>
                <a:gd name="T13" fmla="*/ 425 h 432"/>
                <a:gd name="T14" fmla="*/ 0 60000 65536"/>
                <a:gd name="T15" fmla="*/ 0 60000 65536"/>
                <a:gd name="T16" fmla="*/ 0 60000 65536"/>
                <a:gd name="T17" fmla="*/ 0 60000 65536"/>
                <a:gd name="T18" fmla="*/ 0 60000 65536"/>
                <a:gd name="T19" fmla="*/ 0 60000 65536"/>
                <a:gd name="T20" fmla="*/ 0 60000 65536"/>
                <a:gd name="T21" fmla="*/ 0 w 2938"/>
                <a:gd name="T22" fmla="*/ 0 h 432"/>
                <a:gd name="T23" fmla="*/ 2938 w 2938"/>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38" h="432">
                  <a:moveTo>
                    <a:pt x="2929" y="425"/>
                  </a:moveTo>
                  <a:lnTo>
                    <a:pt x="2938" y="329"/>
                  </a:lnTo>
                  <a:lnTo>
                    <a:pt x="96" y="336"/>
                  </a:lnTo>
                  <a:lnTo>
                    <a:pt x="96" y="0"/>
                  </a:lnTo>
                  <a:lnTo>
                    <a:pt x="0" y="0"/>
                  </a:lnTo>
                  <a:lnTo>
                    <a:pt x="0" y="432"/>
                  </a:lnTo>
                  <a:lnTo>
                    <a:pt x="2929" y="425"/>
                  </a:lnTo>
                  <a:close/>
                </a:path>
              </a:pathLst>
            </a:custGeom>
            <a:pattFill prst="ltUpDiag">
              <a:fgClr>
                <a:schemeClr val="tx1"/>
              </a:fgClr>
              <a:bgClr>
                <a:srgbClr val="FFCC99"/>
              </a:bgClr>
            </a:patt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023" name="Freeform 22"/>
            <p:cNvSpPr>
              <a:spLocks/>
            </p:cNvSpPr>
            <p:nvPr/>
          </p:nvSpPr>
          <p:spPr bwMode="auto">
            <a:xfrm>
              <a:off x="1813" y="3117"/>
              <a:ext cx="2833" cy="339"/>
            </a:xfrm>
            <a:custGeom>
              <a:avLst/>
              <a:gdLst>
                <a:gd name="T0" fmla="*/ 2833 w 2833"/>
                <a:gd name="T1" fmla="*/ 339 h 339"/>
                <a:gd name="T2" fmla="*/ 0 w 2833"/>
                <a:gd name="T3" fmla="*/ 336 h 339"/>
                <a:gd name="T4" fmla="*/ 0 w 2833"/>
                <a:gd name="T5" fmla="*/ 0 h 339"/>
                <a:gd name="T6" fmla="*/ 0 60000 65536"/>
                <a:gd name="T7" fmla="*/ 0 60000 65536"/>
                <a:gd name="T8" fmla="*/ 0 60000 65536"/>
                <a:gd name="T9" fmla="*/ 0 w 2833"/>
                <a:gd name="T10" fmla="*/ 0 h 339"/>
                <a:gd name="T11" fmla="*/ 2833 w 2833"/>
                <a:gd name="T12" fmla="*/ 339 h 339"/>
              </a:gdLst>
              <a:ahLst/>
              <a:cxnLst>
                <a:cxn ang="T6">
                  <a:pos x="T0" y="T1"/>
                </a:cxn>
                <a:cxn ang="T7">
                  <a:pos x="T2" y="T3"/>
                </a:cxn>
                <a:cxn ang="T8">
                  <a:pos x="T4" y="T5"/>
                </a:cxn>
              </a:cxnLst>
              <a:rect l="T9" t="T10" r="T11" b="T12"/>
              <a:pathLst>
                <a:path w="2833" h="339">
                  <a:moveTo>
                    <a:pt x="2833" y="339"/>
                  </a:moveTo>
                  <a:lnTo>
                    <a:pt x="0" y="336"/>
                  </a:lnTo>
                  <a:lnTo>
                    <a:pt x="0" y="0"/>
                  </a:ln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43024" name="Group 23"/>
            <p:cNvGrpSpPr>
              <a:grpSpLocks/>
            </p:cNvGrpSpPr>
            <p:nvPr/>
          </p:nvGrpSpPr>
          <p:grpSpPr bwMode="auto">
            <a:xfrm>
              <a:off x="2361" y="3117"/>
              <a:ext cx="2084" cy="848"/>
              <a:chOff x="2688" y="1584"/>
              <a:chExt cx="2084" cy="848"/>
            </a:xfrm>
          </p:grpSpPr>
          <p:sp>
            <p:nvSpPr>
              <p:cNvPr id="43025" name="Line 24"/>
              <p:cNvSpPr>
                <a:spLocks noChangeShapeType="1"/>
              </p:cNvSpPr>
              <p:nvPr/>
            </p:nvSpPr>
            <p:spPr bwMode="auto">
              <a:xfrm>
                <a:off x="3552" y="1584"/>
                <a:ext cx="0" cy="624"/>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43026" name="Line 25"/>
              <p:cNvSpPr>
                <a:spLocks noChangeShapeType="1"/>
              </p:cNvSpPr>
              <p:nvPr/>
            </p:nvSpPr>
            <p:spPr bwMode="auto">
              <a:xfrm>
                <a:off x="2688" y="2112"/>
                <a:ext cx="186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3027" name="Text Box 26"/>
              <p:cNvSpPr txBox="1">
                <a:spLocks noChangeArrowheads="1"/>
              </p:cNvSpPr>
              <p:nvPr/>
            </p:nvSpPr>
            <p:spPr bwMode="auto">
              <a:xfrm>
                <a:off x="4560" y="1970"/>
                <a:ext cx="21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i="1"/>
                  <a:t>x</a:t>
                </a:r>
              </a:p>
            </p:txBody>
          </p:sp>
          <p:sp>
            <p:nvSpPr>
              <p:cNvPr id="43028" name="Text Box 27"/>
              <p:cNvSpPr txBox="1">
                <a:spLocks noChangeArrowheads="1"/>
              </p:cNvSpPr>
              <p:nvPr/>
            </p:nvSpPr>
            <p:spPr bwMode="auto">
              <a:xfrm>
                <a:off x="3454" y="2240"/>
                <a:ext cx="11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400"/>
              </a:p>
            </p:txBody>
          </p:sp>
          <p:sp>
            <p:nvSpPr>
              <p:cNvPr id="43029" name="Line 28"/>
              <p:cNvSpPr>
                <a:spLocks noChangeShapeType="1"/>
              </p:cNvSpPr>
              <p:nvPr/>
            </p:nvSpPr>
            <p:spPr bwMode="auto">
              <a:xfrm>
                <a:off x="3744" y="1920"/>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43030" name="Line 29"/>
              <p:cNvSpPr>
                <a:spLocks noChangeShapeType="1"/>
              </p:cNvSpPr>
              <p:nvPr/>
            </p:nvSpPr>
            <p:spPr bwMode="auto">
              <a:xfrm>
                <a:off x="3936" y="1920"/>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43031" name="Line 30"/>
              <p:cNvSpPr>
                <a:spLocks noChangeShapeType="1"/>
              </p:cNvSpPr>
              <p:nvPr/>
            </p:nvSpPr>
            <p:spPr bwMode="auto">
              <a:xfrm>
                <a:off x="4128" y="1920"/>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43032" name="Line 31"/>
              <p:cNvSpPr>
                <a:spLocks noChangeShapeType="1"/>
              </p:cNvSpPr>
              <p:nvPr/>
            </p:nvSpPr>
            <p:spPr bwMode="auto">
              <a:xfrm>
                <a:off x="4320" y="1920"/>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43033" name="Line 32"/>
              <p:cNvSpPr>
                <a:spLocks noChangeShapeType="1"/>
              </p:cNvSpPr>
              <p:nvPr/>
            </p:nvSpPr>
            <p:spPr bwMode="auto">
              <a:xfrm>
                <a:off x="3360" y="1920"/>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43034" name="Line 33"/>
              <p:cNvSpPr>
                <a:spLocks noChangeShapeType="1"/>
              </p:cNvSpPr>
              <p:nvPr/>
            </p:nvSpPr>
            <p:spPr bwMode="auto">
              <a:xfrm>
                <a:off x="3168" y="1920"/>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43035" name="Line 34"/>
              <p:cNvSpPr>
                <a:spLocks noChangeShapeType="1"/>
              </p:cNvSpPr>
              <p:nvPr/>
            </p:nvSpPr>
            <p:spPr bwMode="auto">
              <a:xfrm>
                <a:off x="2976" y="1920"/>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43036" name="Line 35"/>
              <p:cNvSpPr>
                <a:spLocks noChangeShapeType="1"/>
              </p:cNvSpPr>
              <p:nvPr/>
            </p:nvSpPr>
            <p:spPr bwMode="auto">
              <a:xfrm>
                <a:off x="2784" y="1920"/>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grpSp>
      </p:grpSp>
      <p:pic>
        <p:nvPicPr>
          <p:cNvPr id="691236" name="Picture 36" descr="bd05378_[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flipH="1">
            <a:off x="8242300" y="2622550"/>
            <a:ext cx="839788"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1237" name="Rectangle 37"/>
          <p:cNvSpPr>
            <a:spLocks noChangeArrowheads="1"/>
          </p:cNvSpPr>
          <p:nvPr/>
        </p:nvSpPr>
        <p:spPr bwMode="auto">
          <a:xfrm>
            <a:off x="6529388" y="3494088"/>
            <a:ext cx="692150" cy="99695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691238" name="Rectangle 38"/>
          <p:cNvSpPr>
            <a:spLocks noChangeArrowheads="1"/>
          </p:cNvSpPr>
          <p:nvPr/>
        </p:nvSpPr>
        <p:spPr bwMode="auto">
          <a:xfrm>
            <a:off x="6532563" y="3486150"/>
            <a:ext cx="700087" cy="996950"/>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691239" name="Rectangle 39"/>
          <p:cNvSpPr>
            <a:spLocks noChangeArrowheads="1"/>
          </p:cNvSpPr>
          <p:nvPr/>
        </p:nvSpPr>
        <p:spPr bwMode="auto">
          <a:xfrm>
            <a:off x="6510338" y="4492625"/>
            <a:ext cx="715962" cy="1057275"/>
          </a:xfrm>
          <a:prstGeom prst="rect">
            <a:avLst/>
          </a:prstGeom>
          <a:solidFill>
            <a:srgbClr val="EAEAEA"/>
          </a:solidFill>
          <a:ln w="9525">
            <a:solidFill>
              <a:srgbClr val="EAEAEA"/>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691246" name="Rectangle 46"/>
          <p:cNvSpPr>
            <a:spLocks noChangeArrowheads="1"/>
          </p:cNvSpPr>
          <p:nvPr/>
        </p:nvSpPr>
        <p:spPr bwMode="auto">
          <a:xfrm>
            <a:off x="6532563" y="3476625"/>
            <a:ext cx="685800" cy="1011238"/>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691247" name="Rectangle 47"/>
          <p:cNvSpPr>
            <a:spLocks noChangeArrowheads="1"/>
          </p:cNvSpPr>
          <p:nvPr/>
        </p:nvSpPr>
        <p:spPr bwMode="auto">
          <a:xfrm>
            <a:off x="4256088" y="4702175"/>
            <a:ext cx="4191000" cy="868363"/>
          </a:xfrm>
          <a:prstGeom prst="rect">
            <a:avLst/>
          </a:prstGeom>
          <a:solidFill>
            <a:srgbClr val="FFCCCC"/>
          </a:solidFill>
          <a:ln w="9525">
            <a:noFill/>
            <a:miter lim="800000"/>
            <a:headEnd/>
            <a:tailEnd/>
          </a:ln>
          <a:effectLst/>
        </p:spPr>
        <p:txBody>
          <a:bodyPr/>
          <a:lstStyle/>
          <a:p>
            <a:pPr>
              <a:spcBef>
                <a:spcPct val="20000"/>
              </a:spcBef>
              <a:defRPr/>
            </a:pPr>
            <a:r>
              <a:rPr lang="en-US" sz="2400" b="1" i="1" dirty="0">
                <a:latin typeface="+mn-lt"/>
              </a:rPr>
              <a:t>FYI  </a:t>
            </a:r>
            <a:r>
              <a:rPr lang="en-US" sz="2400" b="1" dirty="0">
                <a:latin typeface="+mn-lt"/>
                <a:sym typeface="Symbol" pitchFamily="18" charset="2"/>
              </a:rPr>
              <a:t></a:t>
            </a:r>
            <a:r>
              <a:rPr lang="en-US" sz="2400" dirty="0">
                <a:latin typeface="+mn-lt"/>
                <a:sym typeface="Symbol" pitchFamily="18" charset="2"/>
              </a:rPr>
              <a:t>If friction and drag are both zero, </a:t>
            </a:r>
            <a:r>
              <a:rPr lang="en-US" sz="2400" i="1" dirty="0">
                <a:latin typeface="+mn-lt"/>
                <a:cs typeface="Courier New" pitchFamily="49" charset="0"/>
                <a:sym typeface="Symbol" pitchFamily="18" charset="2"/>
              </a:rPr>
              <a:t>E</a:t>
            </a:r>
            <a:r>
              <a:rPr lang="en-US" sz="2400" baseline="-25000" dirty="0">
                <a:latin typeface="+mn-lt"/>
                <a:cs typeface="Courier New" pitchFamily="49" charset="0"/>
                <a:sym typeface="Symbol" pitchFamily="18" charset="2"/>
              </a:rPr>
              <a:t>T</a:t>
            </a:r>
            <a:r>
              <a:rPr lang="en-US" sz="2400" dirty="0">
                <a:latin typeface="+mn-lt"/>
                <a:cs typeface="Courier New" pitchFamily="49" charset="0"/>
                <a:sym typeface="Symbol" pitchFamily="18" charset="2"/>
              </a:rPr>
              <a:t> = CONST</a:t>
            </a:r>
            <a:r>
              <a:rPr lang="en-US" sz="2400" dirty="0">
                <a:latin typeface="+mn-lt"/>
                <a:sym typeface="Symbol" pitchFamily="18" charset="2"/>
              </a:rPr>
              <a:t>.</a:t>
            </a:r>
            <a:endParaRPr lang="en-US" sz="2400" dirty="0">
              <a:latin typeface="+mn-lt"/>
              <a:sym typeface="Symbol" pitchFamily="18" charset="2"/>
            </a:endParaRPr>
          </a:p>
        </p:txBody>
      </p:sp>
      <p:sp>
        <p:nvSpPr>
          <p:cNvPr id="33" name="Rectangle 3"/>
          <p:cNvSpPr txBox="1">
            <a:spLocks noChangeArrowheads="1"/>
          </p:cNvSpPr>
          <p:nvPr/>
        </p:nvSpPr>
        <p:spPr bwMode="auto">
          <a:xfrm>
            <a:off x="685800" y="533400"/>
            <a:ext cx="7772400" cy="896938"/>
          </a:xfrm>
          <a:prstGeom prst="rect">
            <a:avLst/>
          </a:prstGeom>
          <a:noFill/>
          <a:ln w="9525">
            <a:noFill/>
            <a:miter lim="800000"/>
            <a:headEnd/>
            <a:tailEnd/>
          </a:ln>
        </p:spPr>
        <p:txBody>
          <a:bodyPr anchor="ctr"/>
          <a:lstStyle/>
          <a:p>
            <a:pPr>
              <a:defRPr/>
            </a:pPr>
            <a:r>
              <a:rPr lang="en-US" altLang="en-US" sz="2800" b="1" kern="0">
                <a:solidFill>
                  <a:srgbClr val="000000"/>
                </a:solidFill>
                <a:latin typeface="+mj-lt"/>
                <a:ea typeface="+mj-ea"/>
                <a:cs typeface="+mj-cs"/>
              </a:rPr>
              <a:t>Topic 2: Mechanics</a:t>
            </a:r>
            <a:br>
              <a:rPr lang="en-US" altLang="en-US" sz="2800" b="1" kern="0">
                <a:solidFill>
                  <a:srgbClr val="000000"/>
                </a:solidFill>
                <a:latin typeface="+mj-lt"/>
                <a:ea typeface="+mj-ea"/>
                <a:cs typeface="+mj-cs"/>
              </a:rPr>
            </a:br>
            <a:r>
              <a:rPr lang="en-US" altLang="en-US" sz="2800" kern="0">
                <a:solidFill>
                  <a:srgbClr val="000000"/>
                </a:solidFill>
                <a:latin typeface="+mj-lt"/>
                <a:ea typeface="+mj-ea"/>
                <a:cs typeface="+mj-cs"/>
              </a:rPr>
              <a:t>2.3 – Work, energy, and power</a:t>
            </a:r>
            <a:endParaRPr lang="en-US" altLang="en-US" sz="2400" kern="0" dirty="0">
              <a:ea typeface="+mj-ea"/>
              <a:cs typeface="+mj-cs"/>
            </a:endParaRPr>
          </a:p>
        </p:txBody>
      </p:sp>
      <p:sp>
        <p:nvSpPr>
          <p:cNvPr id="34" name="Rectangle 41"/>
          <p:cNvSpPr>
            <a:spLocks noChangeArrowheads="1"/>
          </p:cNvSpPr>
          <p:nvPr/>
        </p:nvSpPr>
        <p:spPr bwMode="auto">
          <a:xfrm>
            <a:off x="5219700" y="2152650"/>
            <a:ext cx="3375025" cy="373063"/>
          </a:xfrm>
          <a:prstGeom prst="rect">
            <a:avLst/>
          </a:prstGeom>
          <a:noFill/>
          <a:ln w="9525">
            <a:noFill/>
            <a:miter lim="800000"/>
            <a:headEnd/>
            <a:tailEnd/>
          </a:ln>
          <a:effectLst/>
        </p:spPr>
        <p:txBody>
          <a:bodyPr/>
          <a:lstStyle/>
          <a:p>
            <a:pPr>
              <a:lnSpc>
                <a:spcPct val="90000"/>
              </a:lnSpc>
              <a:spcBef>
                <a:spcPct val="20000"/>
              </a:spcBef>
              <a:defRPr/>
            </a:pPr>
            <a:r>
              <a:rPr lang="en-US" sz="2400" i="1" dirty="0">
                <a:solidFill>
                  <a:srgbClr val="FF0000"/>
                </a:solidFill>
                <a:latin typeface="+mn-lt"/>
                <a:cs typeface="Courier New" pitchFamily="49" charset="0"/>
                <a:sym typeface="Symbol" pitchFamily="18" charset="2"/>
              </a:rPr>
              <a:t>E</a:t>
            </a:r>
            <a:r>
              <a:rPr lang="en-US" sz="2400" baseline="-25000" dirty="0">
                <a:solidFill>
                  <a:srgbClr val="FF0000"/>
                </a:solidFill>
                <a:latin typeface="+mn-lt"/>
                <a:cs typeface="Courier New" pitchFamily="49" charset="0"/>
                <a:sym typeface="Symbol" pitchFamily="18" charset="2"/>
              </a:rPr>
              <a:t>K</a:t>
            </a:r>
            <a:r>
              <a:rPr lang="en-US" sz="2400" dirty="0">
                <a:latin typeface="+mn-lt"/>
                <a:cs typeface="Courier New" pitchFamily="49" charset="0"/>
                <a:sym typeface="Symbol" pitchFamily="18" charset="2"/>
              </a:rPr>
              <a:t> + </a:t>
            </a:r>
            <a:r>
              <a:rPr lang="en-US" sz="2400" i="1" dirty="0">
                <a:solidFill>
                  <a:srgbClr val="008000"/>
                </a:solidFill>
                <a:latin typeface="+mn-lt"/>
                <a:cs typeface="Courier New" pitchFamily="49" charset="0"/>
                <a:sym typeface="Symbol" pitchFamily="18" charset="2"/>
              </a:rPr>
              <a:t>E</a:t>
            </a:r>
            <a:r>
              <a:rPr lang="en-US" sz="2400" baseline="-25000" dirty="0">
                <a:solidFill>
                  <a:srgbClr val="008000"/>
                </a:solidFill>
                <a:latin typeface="+mn-lt"/>
                <a:cs typeface="Courier New" pitchFamily="49" charset="0"/>
                <a:sym typeface="Symbol" pitchFamily="18" charset="2"/>
              </a:rPr>
              <a:t>P</a:t>
            </a:r>
            <a:r>
              <a:rPr lang="en-US" sz="2400" dirty="0">
                <a:latin typeface="+mn-lt"/>
                <a:cs typeface="Courier New" pitchFamily="49" charset="0"/>
                <a:sym typeface="Symbol" pitchFamily="18" charset="2"/>
              </a:rPr>
              <a:t> = </a:t>
            </a:r>
            <a:r>
              <a:rPr lang="en-US" sz="2400" i="1" dirty="0">
                <a:latin typeface="+mn-lt"/>
                <a:cs typeface="Courier New" pitchFamily="49" charset="0"/>
                <a:sym typeface="Symbol" pitchFamily="18" charset="2"/>
              </a:rPr>
              <a:t>E</a:t>
            </a:r>
            <a:r>
              <a:rPr lang="en-US" sz="2400" baseline="-25000" dirty="0">
                <a:latin typeface="+mn-lt"/>
                <a:cs typeface="Courier New" pitchFamily="49" charset="0"/>
                <a:sym typeface="Symbol" pitchFamily="18" charset="2"/>
              </a:rPr>
              <a:t>T</a:t>
            </a:r>
            <a:r>
              <a:rPr lang="en-US" sz="2400" dirty="0">
                <a:latin typeface="+mn-lt"/>
                <a:cs typeface="Courier New" pitchFamily="49" charset="0"/>
                <a:sym typeface="Symbol" pitchFamily="18" charset="2"/>
              </a:rPr>
              <a:t> = CONST</a:t>
            </a:r>
            <a:endParaRPr lang="en-US" sz="2400" dirty="0">
              <a:latin typeface="+mn-lt"/>
              <a:sym typeface="Symbol" pitchFamily="18" charset="2"/>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691202">
                                            <p:txEl>
                                              <p:pRg st="1" end="1"/>
                                            </p:txEl>
                                          </p:spTgt>
                                        </p:tgtEl>
                                        <p:attrNameLst>
                                          <p:attrName>style.visibility</p:attrName>
                                        </p:attrNameLst>
                                      </p:cBhvr>
                                      <p:to>
                                        <p:strVal val="visible"/>
                                      </p:to>
                                    </p:set>
                                    <p:anim calcmode="lin" valueType="num">
                                      <p:cBhvr additive="base">
                                        <p:cTn id="7" dur="500" fill="hold"/>
                                        <p:tgtEl>
                                          <p:spTgt spid="69120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9120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691218"/>
                                        </p:tgtEl>
                                        <p:attrNameLst>
                                          <p:attrName>style.visibility</p:attrName>
                                        </p:attrNameLst>
                                      </p:cBhvr>
                                      <p:to>
                                        <p:strVal val="visible"/>
                                      </p:to>
                                    </p:set>
                                    <p:animEffect transition="in" filter="fade">
                                      <p:cBhvr>
                                        <p:cTn id="13" dur="2000"/>
                                        <p:tgtEl>
                                          <p:spTgt spid="691218"/>
                                        </p:tgtEl>
                                      </p:cBhvr>
                                    </p:animEffect>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par>
                                <p:cTn id="14" presetID="10" presetClass="entr" presetSubtype="0" fill="hold" grpId="0" nodeType="withEffect">
                                  <p:stCondLst>
                                    <p:cond delay="0"/>
                                  </p:stCondLst>
                                  <p:childTnLst>
                                    <p:set>
                                      <p:cBhvr>
                                        <p:cTn id="15" dur="1" fill="hold">
                                          <p:stCondLst>
                                            <p:cond delay="0"/>
                                          </p:stCondLst>
                                        </p:cTn>
                                        <p:tgtEl>
                                          <p:spTgt spid="691219"/>
                                        </p:tgtEl>
                                        <p:attrNameLst>
                                          <p:attrName>style.visibility</p:attrName>
                                        </p:attrNameLst>
                                      </p:cBhvr>
                                      <p:to>
                                        <p:strVal val="visible"/>
                                      </p:to>
                                    </p:set>
                                    <p:animEffect transition="in" filter="fade">
                                      <p:cBhvr>
                                        <p:cTn id="16" dur="2000"/>
                                        <p:tgtEl>
                                          <p:spTgt spid="691219"/>
                                        </p:tgtEl>
                                      </p:cBhvr>
                                    </p:animEffect>
                                  </p:childTnLst>
                                </p:cTn>
                              </p:par>
                              <p:par>
                                <p:cTn id="17" presetID="10" presetClass="entr" presetSubtype="0"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2000"/>
                                        <p:tgtEl>
                                          <p:spTgt spid="2"/>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2" fill="hold" nodeType="clickEffect">
                                  <p:stCondLst>
                                    <p:cond delay="0"/>
                                  </p:stCondLst>
                                  <p:childTnLst>
                                    <p:set>
                                      <p:cBhvr>
                                        <p:cTn id="23" dur="1" fill="hold">
                                          <p:stCondLst>
                                            <p:cond delay="0"/>
                                          </p:stCondLst>
                                        </p:cTn>
                                        <p:tgtEl>
                                          <p:spTgt spid="691236"/>
                                        </p:tgtEl>
                                        <p:attrNameLst>
                                          <p:attrName>style.visibility</p:attrName>
                                        </p:attrNameLst>
                                      </p:cBhvr>
                                      <p:to>
                                        <p:strVal val="visible"/>
                                      </p:to>
                                    </p:set>
                                    <p:anim calcmode="lin" valueType="num">
                                      <p:cBhvr additive="base">
                                        <p:cTn id="24" dur="500" fill="hold"/>
                                        <p:tgtEl>
                                          <p:spTgt spid="691236"/>
                                        </p:tgtEl>
                                        <p:attrNameLst>
                                          <p:attrName>ppt_x</p:attrName>
                                        </p:attrNameLst>
                                      </p:cBhvr>
                                      <p:tavLst>
                                        <p:tav tm="0">
                                          <p:val>
                                            <p:strVal val="1+#ppt_w/2"/>
                                          </p:val>
                                        </p:tav>
                                        <p:tav tm="100000">
                                          <p:val>
                                            <p:strVal val="#ppt_x"/>
                                          </p:val>
                                        </p:tav>
                                      </p:tavLst>
                                    </p:anim>
                                    <p:anim calcmode="lin" valueType="num">
                                      <p:cBhvr additive="base">
                                        <p:cTn id="25" dur="500" fill="hold"/>
                                        <p:tgtEl>
                                          <p:spTgt spid="691236"/>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2"/>
                                            </p:cond>
                                          </p:stCondLst>
                                          <p:endCondLst>
                                            <p:cond evt="onStopAudio" delay="0">
                                              <p:tgtEl>
                                                <p:sldTgt/>
                                              </p:tgtEl>
                                            </p:cond>
                                          </p:endCondLst>
                                        </p:cTn>
                                        <p:tgtEl>
                                          <p:sndTgt r:embed="rId4" name="arrow.wav"/>
                                        </p:tgtEl>
                                      </p:cMediaNode>
                                    </p:audio>
                                  </p:sub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4" fill="hold" nodeType="clickEffect">
                                  <p:stCondLst>
                                    <p:cond delay="0"/>
                                  </p:stCondLst>
                                  <p:childTnLst>
                                    <p:set>
                                      <p:cBhvr>
                                        <p:cTn id="29" dur="1" fill="hold">
                                          <p:stCondLst>
                                            <p:cond delay="0"/>
                                          </p:stCondLst>
                                        </p:cTn>
                                        <p:tgtEl>
                                          <p:spTgt spid="691202">
                                            <p:txEl>
                                              <p:pRg st="2" end="2"/>
                                            </p:txEl>
                                          </p:spTgt>
                                        </p:tgtEl>
                                        <p:attrNameLst>
                                          <p:attrName>style.visibility</p:attrName>
                                        </p:attrNameLst>
                                      </p:cBhvr>
                                      <p:to>
                                        <p:strVal val="visible"/>
                                      </p:to>
                                    </p:set>
                                    <p:anim calcmode="lin" valueType="num">
                                      <p:cBhvr additive="base">
                                        <p:cTn id="30" dur="500" fill="hold"/>
                                        <p:tgtEl>
                                          <p:spTgt spid="691202">
                                            <p:txEl>
                                              <p:pRg st="2" end="2"/>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691202">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8"/>
                                            </p:cond>
                                          </p:stCondLst>
                                          <p:endCondLst>
                                            <p:cond evt="onStopAudio" delay="0">
                                              <p:tgtEl>
                                                <p:sldTgt/>
                                              </p:tgtEl>
                                            </p:cond>
                                          </p:endCondLst>
                                        </p:cTn>
                                        <p:tgtEl>
                                          <p:sndTgt r:embed="rId4" name="arrow.wav"/>
                                        </p:tgtEl>
                                      </p:cMediaNode>
                                    </p:audio>
                                  </p:subTnLst>
                                </p:cTn>
                              </p:par>
                            </p:childTnLst>
                          </p:cTn>
                        </p:par>
                      </p:childTnLst>
                    </p:cTn>
                  </p:par>
                  <p:par>
                    <p:cTn id="32" fill="hold" nodeType="clickPar">
                      <p:stCondLst>
                        <p:cond delay="indefinite"/>
                      </p:stCondLst>
                      <p:childTnLst>
                        <p:par>
                          <p:cTn id="33" fill="hold" nodeType="withGroup">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691237"/>
                                        </p:tgtEl>
                                        <p:attrNameLst>
                                          <p:attrName>style.visibility</p:attrName>
                                        </p:attrNameLst>
                                      </p:cBhvr>
                                      <p:to>
                                        <p:strVal val="visible"/>
                                      </p:to>
                                    </p:set>
                                    <p:animEffect transition="in" filter="fade">
                                      <p:cBhvr>
                                        <p:cTn id="36" dur="500"/>
                                        <p:tgtEl>
                                          <p:spTgt spid="691237"/>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691238"/>
                                        </p:tgtEl>
                                        <p:attrNameLst>
                                          <p:attrName>style.visibility</p:attrName>
                                        </p:attrNameLst>
                                      </p:cBhvr>
                                      <p:to>
                                        <p:strVal val="visible"/>
                                      </p:to>
                                    </p:set>
                                    <p:animEffect transition="in" filter="fade">
                                      <p:cBhvr>
                                        <p:cTn id="39" dur="500"/>
                                        <p:tgtEl>
                                          <p:spTgt spid="691238"/>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691239"/>
                                        </p:tgtEl>
                                        <p:attrNameLst>
                                          <p:attrName>style.visibility</p:attrName>
                                        </p:attrNameLst>
                                      </p:cBhvr>
                                      <p:to>
                                        <p:strVal val="visible"/>
                                      </p:to>
                                    </p:set>
                                    <p:animEffect transition="in" filter="fade">
                                      <p:cBhvr>
                                        <p:cTn id="42" dur="500"/>
                                        <p:tgtEl>
                                          <p:spTgt spid="691239"/>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 presetClass="entr" presetSubtype="4" fill="hold" nodeType="clickEffect">
                                  <p:stCondLst>
                                    <p:cond delay="0"/>
                                  </p:stCondLst>
                                  <p:childTnLst>
                                    <p:set>
                                      <p:cBhvr>
                                        <p:cTn id="46" dur="1" fill="hold">
                                          <p:stCondLst>
                                            <p:cond delay="0"/>
                                          </p:stCondLst>
                                        </p:cTn>
                                        <p:tgtEl>
                                          <p:spTgt spid="691202">
                                            <p:txEl>
                                              <p:pRg st="3" end="3"/>
                                            </p:txEl>
                                          </p:spTgt>
                                        </p:tgtEl>
                                        <p:attrNameLst>
                                          <p:attrName>style.visibility</p:attrName>
                                        </p:attrNameLst>
                                      </p:cBhvr>
                                      <p:to>
                                        <p:strVal val="visible"/>
                                      </p:to>
                                    </p:set>
                                    <p:anim calcmode="lin" valueType="num">
                                      <p:cBhvr additive="base">
                                        <p:cTn id="47" dur="500" fill="hold"/>
                                        <p:tgtEl>
                                          <p:spTgt spid="691202">
                                            <p:txEl>
                                              <p:pRg st="3" end="3"/>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691202">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5"/>
                                            </p:cond>
                                          </p:stCondLst>
                                          <p:endCondLst>
                                            <p:cond evt="onStopAudio" delay="0">
                                              <p:tgtEl>
                                                <p:sldTgt/>
                                              </p:tgtEl>
                                            </p:cond>
                                          </p:endCondLst>
                                        </p:cTn>
                                        <p:tgtEl>
                                          <p:sndTgt r:embed="rId4" name="arrow.wav"/>
                                        </p:tgtEl>
                                      </p:cMediaNode>
                                    </p:audio>
                                  </p:subTnLst>
                                </p:cTn>
                              </p:par>
                            </p:childTnLst>
                          </p:cTn>
                        </p:par>
                      </p:childTnLst>
                    </p:cTn>
                  </p:par>
                  <p:par>
                    <p:cTn id="49" fill="hold" nodeType="clickPar">
                      <p:stCondLst>
                        <p:cond delay="indefinite"/>
                      </p:stCondLst>
                      <p:childTnLst>
                        <p:par>
                          <p:cTn id="50" fill="hold" nodeType="withGroup">
                            <p:stCondLst>
                              <p:cond delay="0"/>
                            </p:stCondLst>
                            <p:childTnLst>
                              <p:par>
                                <p:cTn id="51" presetID="2" presetClass="exit" presetSubtype="2" fill="hold" nodeType="clickEffect">
                                  <p:stCondLst>
                                    <p:cond delay="0"/>
                                  </p:stCondLst>
                                  <p:childTnLst>
                                    <p:anim calcmode="lin" valueType="num">
                                      <p:cBhvr additive="base">
                                        <p:cTn id="52" dur="500"/>
                                        <p:tgtEl>
                                          <p:spTgt spid="691236"/>
                                        </p:tgtEl>
                                        <p:attrNameLst>
                                          <p:attrName>ppt_x</p:attrName>
                                        </p:attrNameLst>
                                      </p:cBhvr>
                                      <p:tavLst>
                                        <p:tav tm="0">
                                          <p:val>
                                            <p:strVal val="ppt_x"/>
                                          </p:val>
                                        </p:tav>
                                        <p:tav tm="100000">
                                          <p:val>
                                            <p:strVal val="1+ppt_w/2"/>
                                          </p:val>
                                        </p:tav>
                                      </p:tavLst>
                                    </p:anim>
                                    <p:anim calcmode="lin" valueType="num">
                                      <p:cBhvr additive="base">
                                        <p:cTn id="53" dur="500"/>
                                        <p:tgtEl>
                                          <p:spTgt spid="691236"/>
                                        </p:tgtEl>
                                        <p:attrNameLst>
                                          <p:attrName>ppt_y</p:attrName>
                                        </p:attrNameLst>
                                      </p:cBhvr>
                                      <p:tavLst>
                                        <p:tav tm="0">
                                          <p:val>
                                            <p:strVal val="ppt_y"/>
                                          </p:val>
                                        </p:tav>
                                        <p:tav tm="100000">
                                          <p:val>
                                            <p:strVal val="ppt_y"/>
                                          </p:val>
                                        </p:tav>
                                      </p:tavLst>
                                    </p:anim>
                                    <p:set>
                                      <p:cBhvr>
                                        <p:cTn id="54" dur="1" fill="hold">
                                          <p:stCondLst>
                                            <p:cond delay="499"/>
                                          </p:stCondLst>
                                        </p:cTn>
                                        <p:tgtEl>
                                          <p:spTgt spid="691236"/>
                                        </p:tgtEl>
                                        <p:attrNameLst>
                                          <p:attrName>style.visibility</p:attrName>
                                        </p:attrNameLst>
                                      </p:cBhvr>
                                      <p:to>
                                        <p:strVal val="hidden"/>
                                      </p:to>
                                    </p:set>
                                  </p:childTnLst>
                                  <p:subTnLst>
                                    <p:audio>
                                      <p:cMediaNode>
                                        <p:cTn display="0" masterRel="sameClick">
                                          <p:stCondLst>
                                            <p:cond evt="begin" delay="0">
                                              <p:tn val="51"/>
                                            </p:cond>
                                          </p:stCondLst>
                                          <p:endCondLst>
                                            <p:cond evt="onStopAudio" delay="0">
                                              <p:tgtEl>
                                                <p:sldTgt/>
                                              </p:tgtEl>
                                            </p:cond>
                                          </p:endCondLst>
                                        </p:cTn>
                                        <p:tgtEl>
                                          <p:sndTgt r:embed="rId4" name="arrow.wav"/>
                                        </p:tgtEl>
                                      </p:cMediaNode>
                                    </p:audio>
                                  </p:subTnLst>
                                </p:cTn>
                              </p:par>
                              <p:par>
                                <p:cTn id="55" presetID="6" presetClass="emph" presetSubtype="0" repeatCount="indefinite" accel="50000" decel="50000" autoRev="1" fill="hold" grpId="1" nodeType="withEffect">
                                  <p:stCondLst>
                                    <p:cond delay="0"/>
                                  </p:stCondLst>
                                  <p:childTnLst>
                                    <p:animScale>
                                      <p:cBhvr>
                                        <p:cTn id="56" dur="2000" fill="hold"/>
                                        <p:tgtEl>
                                          <p:spTgt spid="691218"/>
                                        </p:tgtEl>
                                      </p:cBhvr>
                                      <p:by x="25000" y="100000"/>
                                    </p:animScale>
                                  </p:childTnLst>
                                </p:cTn>
                              </p:par>
                              <p:par>
                                <p:cTn id="57" presetID="35" presetClass="path" presetSubtype="0" repeatCount="indefinite" accel="50000" decel="50000" autoRev="1" fill="hold" grpId="2" nodeType="withEffect">
                                  <p:stCondLst>
                                    <p:cond delay="0"/>
                                  </p:stCondLst>
                                  <p:childTnLst>
                                    <p:animMotion origin="layout" path="M -1.38889E-6 4.07407E-6 L -0.14739 4.07407E-6 " pathEditMode="relative" rAng="0" ptsTypes="AA">
                                      <p:cBhvr>
                                        <p:cTn id="58" dur="2000" fill="hold"/>
                                        <p:tgtEl>
                                          <p:spTgt spid="691218"/>
                                        </p:tgtEl>
                                        <p:attrNameLst>
                                          <p:attrName>ppt_x</p:attrName>
                                          <p:attrName>ppt_y</p:attrName>
                                        </p:attrNameLst>
                                      </p:cBhvr>
                                      <p:rCtr x="-7378" y="0"/>
                                    </p:animMotion>
                                  </p:childTnLst>
                                </p:cTn>
                              </p:par>
                              <p:par>
                                <p:cTn id="59" presetID="35" presetClass="path" presetSubtype="0" repeatCount="indefinite" accel="50000" decel="50000" autoRev="1" fill="hold" grpId="1" nodeType="withEffect">
                                  <p:stCondLst>
                                    <p:cond delay="0"/>
                                  </p:stCondLst>
                                  <p:childTnLst>
                                    <p:animMotion origin="layout" path="M -0.00034 1.85185E-6 L -0.26736 1.85185E-6 " pathEditMode="relative" rAng="0" ptsTypes="AA">
                                      <p:cBhvr>
                                        <p:cTn id="60" dur="2000" fill="hold"/>
                                        <p:tgtEl>
                                          <p:spTgt spid="691219"/>
                                        </p:tgtEl>
                                        <p:attrNameLst>
                                          <p:attrName>ppt_x</p:attrName>
                                          <p:attrName>ppt_y</p:attrName>
                                        </p:attrNameLst>
                                      </p:cBhvr>
                                      <p:rCtr x="-13351" y="0"/>
                                    </p:animMotion>
                                  </p:childTnLst>
                                </p:cTn>
                              </p:par>
                              <p:par>
                                <p:cTn id="61" presetID="42" presetClass="path" presetSubtype="0" repeatCount="indefinite" accel="50000" decel="50000" autoRev="1" fill="hold" grpId="1" nodeType="withEffect">
                                  <p:stCondLst>
                                    <p:cond delay="0"/>
                                  </p:stCondLst>
                                  <p:childTnLst>
                                    <p:animMotion origin="layout" path="M -8.33333E-7 4.07407E-6 L -8.33333E-7 0.1456 " pathEditMode="relative" rAng="0" ptsTypes="AA">
                                      <p:cBhvr>
                                        <p:cTn id="62" dur="1000" fill="hold"/>
                                        <p:tgtEl>
                                          <p:spTgt spid="691238"/>
                                        </p:tgtEl>
                                        <p:attrNameLst>
                                          <p:attrName>ppt_x</p:attrName>
                                          <p:attrName>ppt_y</p:attrName>
                                        </p:attrNameLst>
                                      </p:cBhvr>
                                      <p:rCtr x="0" y="7269"/>
                                    </p:animMotion>
                                  </p:childTnLst>
                                </p:cTn>
                              </p:par>
                            </p:childTnLst>
                          </p:cTn>
                        </p:par>
                      </p:childTnLst>
                    </p:cTn>
                  </p:par>
                  <p:par>
                    <p:cTn id="63" fill="hold" nodeType="clickPar">
                      <p:stCondLst>
                        <p:cond delay="indefinite"/>
                      </p:stCondLst>
                      <p:childTnLst>
                        <p:par>
                          <p:cTn id="64" fill="hold" nodeType="withGroup">
                            <p:stCondLst>
                              <p:cond delay="0"/>
                            </p:stCondLst>
                            <p:childTnLst>
                              <p:par>
                                <p:cTn id="65" presetID="2" presetClass="entr" presetSubtype="4" fill="hold" nodeType="clickEffect">
                                  <p:stCondLst>
                                    <p:cond delay="0"/>
                                  </p:stCondLst>
                                  <p:childTnLst>
                                    <p:set>
                                      <p:cBhvr>
                                        <p:cTn id="66" dur="1" fill="hold">
                                          <p:stCondLst>
                                            <p:cond delay="0"/>
                                          </p:stCondLst>
                                        </p:cTn>
                                        <p:tgtEl>
                                          <p:spTgt spid="691202">
                                            <p:txEl>
                                              <p:pRg st="4" end="4"/>
                                            </p:txEl>
                                          </p:spTgt>
                                        </p:tgtEl>
                                        <p:attrNameLst>
                                          <p:attrName>style.visibility</p:attrName>
                                        </p:attrNameLst>
                                      </p:cBhvr>
                                      <p:to>
                                        <p:strVal val="visible"/>
                                      </p:to>
                                    </p:set>
                                    <p:anim calcmode="lin" valueType="num">
                                      <p:cBhvr additive="base">
                                        <p:cTn id="67" dur="500" fill="hold"/>
                                        <p:tgtEl>
                                          <p:spTgt spid="691202">
                                            <p:txEl>
                                              <p:pRg st="4" end="4"/>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691202">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5"/>
                                            </p:cond>
                                          </p:stCondLst>
                                          <p:endCondLst>
                                            <p:cond evt="onStopAudio" delay="0">
                                              <p:tgtEl>
                                                <p:sldTgt/>
                                              </p:tgtEl>
                                            </p:cond>
                                          </p:endCondLst>
                                        </p:cTn>
                                        <p:tgtEl>
                                          <p:sndTgt r:embed="rId4" name="arrow.wav"/>
                                        </p:tgtEl>
                                      </p:cMediaNode>
                                    </p:audio>
                                  </p:subTnLst>
                                </p:cTn>
                              </p:par>
                            </p:childTnLst>
                          </p:cTn>
                        </p:par>
                      </p:childTnLst>
                    </p:cTn>
                  </p:par>
                  <p:par>
                    <p:cTn id="69" fill="hold" nodeType="clickPar">
                      <p:stCondLst>
                        <p:cond delay="indefinite"/>
                      </p:stCondLst>
                      <p:childTnLst>
                        <p:par>
                          <p:cTn id="70" fill="hold" nodeType="withGroup">
                            <p:stCondLst>
                              <p:cond delay="0"/>
                            </p:stCondLst>
                            <p:childTnLst>
                              <p:par>
                                <p:cTn id="71" presetID="2" presetClass="entr" presetSubtype="4" fill="hold" nodeType="clickEffect">
                                  <p:stCondLst>
                                    <p:cond delay="0"/>
                                  </p:stCondLst>
                                  <p:childTnLst>
                                    <p:set>
                                      <p:cBhvr>
                                        <p:cTn id="72" dur="1" fill="hold">
                                          <p:stCondLst>
                                            <p:cond delay="0"/>
                                          </p:stCondLst>
                                        </p:cTn>
                                        <p:tgtEl>
                                          <p:spTgt spid="691202">
                                            <p:txEl>
                                              <p:pRg st="5" end="5"/>
                                            </p:txEl>
                                          </p:spTgt>
                                        </p:tgtEl>
                                        <p:attrNameLst>
                                          <p:attrName>style.visibility</p:attrName>
                                        </p:attrNameLst>
                                      </p:cBhvr>
                                      <p:to>
                                        <p:strVal val="visible"/>
                                      </p:to>
                                    </p:set>
                                    <p:anim calcmode="lin" valueType="num">
                                      <p:cBhvr additive="base">
                                        <p:cTn id="73" dur="500" fill="hold"/>
                                        <p:tgtEl>
                                          <p:spTgt spid="691202">
                                            <p:txEl>
                                              <p:pRg st="5" end="5"/>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691202">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1"/>
                                            </p:cond>
                                          </p:stCondLst>
                                          <p:endCondLst>
                                            <p:cond evt="onStopAudio" delay="0">
                                              <p:tgtEl>
                                                <p:sldTgt/>
                                              </p:tgtEl>
                                            </p:cond>
                                          </p:endCondLst>
                                        </p:cTn>
                                        <p:tgtEl>
                                          <p:sndTgt r:embed="rId4" name="arrow.wav"/>
                                        </p:tgtEl>
                                      </p:cMediaNode>
                                    </p:audio>
                                  </p:subTnLst>
                                </p:cTn>
                              </p:par>
                            </p:childTnLst>
                          </p:cTn>
                        </p:par>
                      </p:childTnLst>
                    </p:cTn>
                  </p:par>
                  <p:par>
                    <p:cTn id="75" fill="hold" nodeType="clickPar">
                      <p:stCondLst>
                        <p:cond delay="indefinite"/>
                      </p:stCondLst>
                      <p:childTnLst>
                        <p:par>
                          <p:cTn id="76" fill="hold" nodeType="withGroup">
                            <p:stCondLst>
                              <p:cond delay="0"/>
                            </p:stCondLst>
                            <p:childTnLst>
                              <p:par>
                                <p:cTn id="77" presetID="10" presetClass="entr" presetSubtype="0" fill="hold" grpId="0" nodeType="clickEffect">
                                  <p:stCondLst>
                                    <p:cond delay="0"/>
                                  </p:stCondLst>
                                  <p:childTnLst>
                                    <p:set>
                                      <p:cBhvr>
                                        <p:cTn id="78" dur="1" fill="hold">
                                          <p:stCondLst>
                                            <p:cond delay="0"/>
                                          </p:stCondLst>
                                        </p:cTn>
                                        <p:tgtEl>
                                          <p:spTgt spid="691246"/>
                                        </p:tgtEl>
                                        <p:attrNameLst>
                                          <p:attrName>style.visibility</p:attrName>
                                        </p:attrNameLst>
                                      </p:cBhvr>
                                      <p:to>
                                        <p:strVal val="visible"/>
                                      </p:to>
                                    </p:set>
                                    <p:animEffect transition="in" filter="fade">
                                      <p:cBhvr>
                                        <p:cTn id="79" dur="2000"/>
                                        <p:tgtEl>
                                          <p:spTgt spid="691246"/>
                                        </p:tgtEl>
                                      </p:cBhvr>
                                    </p:animEffect>
                                  </p:childTnLst>
                                  <p:subTnLst>
                                    <p:audio>
                                      <p:cMediaNode>
                                        <p:cTn display="0" masterRel="sameClick">
                                          <p:stCondLst>
                                            <p:cond evt="begin" delay="0">
                                              <p:tn val="77"/>
                                            </p:cond>
                                          </p:stCondLst>
                                          <p:endCondLst>
                                            <p:cond evt="onStopAudio" delay="0">
                                              <p:tgtEl>
                                                <p:sldTgt/>
                                              </p:tgtEl>
                                            </p:cond>
                                          </p:endCondLst>
                                        </p:cTn>
                                        <p:tgtEl>
                                          <p:sndTgt r:embed="rId5" name="chimes.wav"/>
                                        </p:tgtEl>
                                      </p:cMediaNode>
                                    </p:audio>
                                  </p:subTnLst>
                                </p:cTn>
                              </p:par>
                            </p:childTnLst>
                          </p:cTn>
                        </p:par>
                      </p:childTnLst>
                    </p:cTn>
                  </p:par>
                  <p:par>
                    <p:cTn id="80" fill="hold" nodeType="clickPar">
                      <p:stCondLst>
                        <p:cond delay="indefinite"/>
                      </p:stCondLst>
                      <p:childTnLst>
                        <p:par>
                          <p:cTn id="81" fill="hold" nodeType="withGroup">
                            <p:stCondLst>
                              <p:cond delay="0"/>
                            </p:stCondLst>
                            <p:childTnLst>
                              <p:par>
                                <p:cTn id="82" presetID="2" presetClass="entr" presetSubtype="4" fill="hold" nodeType="clickEffect">
                                  <p:stCondLst>
                                    <p:cond delay="0"/>
                                  </p:stCondLst>
                                  <p:childTnLst>
                                    <p:set>
                                      <p:cBhvr>
                                        <p:cTn id="83" dur="1" fill="hold">
                                          <p:stCondLst>
                                            <p:cond delay="0"/>
                                          </p:stCondLst>
                                        </p:cTn>
                                        <p:tgtEl>
                                          <p:spTgt spid="691247">
                                            <p:txEl>
                                              <p:pRg st="0" end="0"/>
                                            </p:txEl>
                                          </p:spTgt>
                                        </p:tgtEl>
                                        <p:attrNameLst>
                                          <p:attrName>style.visibility</p:attrName>
                                        </p:attrNameLst>
                                      </p:cBhvr>
                                      <p:to>
                                        <p:strVal val="visible"/>
                                      </p:to>
                                    </p:set>
                                    <p:anim calcmode="lin" valueType="num">
                                      <p:cBhvr additive="base">
                                        <p:cTn id="84" dur="500" fill="hold"/>
                                        <p:tgtEl>
                                          <p:spTgt spid="691247">
                                            <p:txEl>
                                              <p:pRg st="0" end="0"/>
                                            </p:txEl>
                                          </p:spTgt>
                                        </p:tgtEl>
                                        <p:attrNameLst>
                                          <p:attrName>ppt_x</p:attrName>
                                        </p:attrNameLst>
                                      </p:cBhvr>
                                      <p:tavLst>
                                        <p:tav tm="0">
                                          <p:val>
                                            <p:strVal val="#ppt_x"/>
                                          </p:val>
                                        </p:tav>
                                        <p:tav tm="100000">
                                          <p:val>
                                            <p:strVal val="#ppt_x"/>
                                          </p:val>
                                        </p:tav>
                                      </p:tavLst>
                                    </p:anim>
                                    <p:anim calcmode="lin" valueType="num">
                                      <p:cBhvr additive="base">
                                        <p:cTn id="85" dur="500" fill="hold"/>
                                        <p:tgtEl>
                                          <p:spTgt spid="69124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82"/>
                                            </p:cond>
                                          </p:stCondLst>
                                          <p:endCondLst>
                                            <p:cond evt="onStopAudio" delay="0">
                                              <p:tgtEl>
                                                <p:sldTgt/>
                                              </p:tgtEl>
                                            </p:cond>
                                          </p:endCondLst>
                                        </p:cTn>
                                        <p:tgtEl>
                                          <p:sndTgt r:embed="rId4" name="arrow.wav"/>
                                        </p:tgtEl>
                                      </p:cMediaNode>
                                    </p:audio>
                                  </p:subTnLst>
                                </p:cTn>
                              </p:par>
                            </p:childTnLst>
                          </p:cTn>
                        </p:par>
                      </p:childTnLst>
                    </p:cTn>
                  </p:par>
                  <p:par>
                    <p:cTn id="86" fill="hold" nodeType="clickPar">
                      <p:stCondLst>
                        <p:cond delay="indefinite"/>
                      </p:stCondLst>
                      <p:childTnLst>
                        <p:par>
                          <p:cTn id="87" fill="hold" nodeType="withGroup">
                            <p:stCondLst>
                              <p:cond delay="0"/>
                            </p:stCondLst>
                            <p:childTnLst>
                              <p:par>
                                <p:cTn id="88" presetID="2" presetClass="entr" presetSubtype="2" fill="hold" grpId="0" nodeType="clickEffect">
                                  <p:stCondLst>
                                    <p:cond delay="0"/>
                                  </p:stCondLst>
                                  <p:iterate type="lt">
                                    <p:tmPct val="10000"/>
                                  </p:iterate>
                                  <p:childTnLst>
                                    <p:set>
                                      <p:cBhvr>
                                        <p:cTn id="89" dur="1" fill="hold">
                                          <p:stCondLst>
                                            <p:cond delay="0"/>
                                          </p:stCondLst>
                                        </p:cTn>
                                        <p:tgtEl>
                                          <p:spTgt spid="34"/>
                                        </p:tgtEl>
                                        <p:attrNameLst>
                                          <p:attrName>style.visibility</p:attrName>
                                        </p:attrNameLst>
                                      </p:cBhvr>
                                      <p:to>
                                        <p:strVal val="visible"/>
                                      </p:to>
                                    </p:set>
                                    <p:anim calcmode="lin" valueType="num">
                                      <p:cBhvr additive="base">
                                        <p:cTn id="90" dur="1000" fill="hold"/>
                                        <p:tgtEl>
                                          <p:spTgt spid="34"/>
                                        </p:tgtEl>
                                        <p:attrNameLst>
                                          <p:attrName>ppt_x</p:attrName>
                                        </p:attrNameLst>
                                      </p:cBhvr>
                                      <p:tavLst>
                                        <p:tav tm="0">
                                          <p:val>
                                            <p:strVal val="1+#ppt_w/2"/>
                                          </p:val>
                                        </p:tav>
                                        <p:tav tm="100000">
                                          <p:val>
                                            <p:strVal val="#ppt_x"/>
                                          </p:val>
                                        </p:tav>
                                      </p:tavLst>
                                    </p:anim>
                                    <p:anim calcmode="lin" valueType="num">
                                      <p:cBhvr additive="base">
                                        <p:cTn id="91" dur="1000" fill="hold"/>
                                        <p:tgtEl>
                                          <p:spTgt spid="34"/>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88"/>
                                            </p:cond>
                                          </p:stCondLst>
                                          <p:endCondLst>
                                            <p:cond evt="onStopAudio" delay="0">
                                              <p:tgtEl>
                                                <p:sldTgt/>
                                              </p:tgtEl>
                                            </p:cond>
                                          </p:endCondLst>
                                        </p:cTn>
                                        <p:tgtEl>
                                          <p:sndTgt r:embed="rId6"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1218" grpId="0" animBg="1"/>
      <p:bldP spid="691218" grpId="1" animBg="1"/>
      <p:bldP spid="691218" grpId="2" animBg="1"/>
      <p:bldP spid="691219" grpId="0" animBg="1"/>
      <p:bldP spid="691219" grpId="1" animBg="1"/>
      <p:bldP spid="691237" grpId="0" animBg="1"/>
      <p:bldP spid="691238" grpId="0" animBg="1"/>
      <p:bldP spid="691238" grpId="1" animBg="1"/>
      <p:bldP spid="691239" grpId="0" animBg="1"/>
      <p:bldP spid="691246" grpId="0" animBg="1"/>
      <p:bldP spid="34"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Rectangle 37"/>
          <p:cNvSpPr>
            <a:spLocks noChangeArrowheads="1"/>
          </p:cNvSpPr>
          <p:nvPr/>
        </p:nvSpPr>
        <p:spPr bwMode="auto">
          <a:xfrm>
            <a:off x="8502650" y="1577975"/>
            <a:ext cx="692150" cy="99695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65" name="Rectangle 38"/>
          <p:cNvSpPr>
            <a:spLocks noChangeArrowheads="1"/>
          </p:cNvSpPr>
          <p:nvPr/>
        </p:nvSpPr>
        <p:spPr bwMode="auto">
          <a:xfrm>
            <a:off x="8505825" y="1570038"/>
            <a:ext cx="700088" cy="996950"/>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66" name="Rectangle 39"/>
          <p:cNvSpPr>
            <a:spLocks noChangeArrowheads="1"/>
          </p:cNvSpPr>
          <p:nvPr/>
        </p:nvSpPr>
        <p:spPr bwMode="auto">
          <a:xfrm>
            <a:off x="8483600" y="2576513"/>
            <a:ext cx="715963" cy="1057275"/>
          </a:xfrm>
          <a:prstGeom prst="rect">
            <a:avLst/>
          </a:prstGeom>
          <a:solidFill>
            <a:schemeClr val="bg1"/>
          </a:solidFill>
          <a:ln w="9525">
            <a:solidFill>
              <a:schemeClr val="bg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67" name="Rectangle 46"/>
          <p:cNvSpPr>
            <a:spLocks noChangeArrowheads="1"/>
          </p:cNvSpPr>
          <p:nvPr/>
        </p:nvSpPr>
        <p:spPr bwMode="auto">
          <a:xfrm>
            <a:off x="8505825" y="1560513"/>
            <a:ext cx="685800" cy="1011237"/>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458756" name="Rectangle 4"/>
          <p:cNvSpPr>
            <a:spLocks noChangeArrowheads="1"/>
          </p:cNvSpPr>
          <p:nvPr/>
        </p:nvSpPr>
        <p:spPr bwMode="auto">
          <a:xfrm>
            <a:off x="674688" y="2378075"/>
            <a:ext cx="7781925" cy="4479925"/>
          </a:xfrm>
          <a:prstGeom prst="rect">
            <a:avLst/>
          </a:prstGeom>
          <a:solidFill>
            <a:srgbClr val="FFFFCC"/>
          </a:solidFill>
          <a:ln w="9525">
            <a:noFill/>
            <a:miter lim="800000"/>
            <a:headEnd/>
            <a:tailEnd/>
          </a:ln>
          <a:effectLst/>
        </p:spPr>
        <p:txBody>
          <a:bodyPr/>
          <a:lstStyle/>
          <a:p>
            <a:pPr>
              <a:spcBef>
                <a:spcPct val="20000"/>
              </a:spcBef>
              <a:defRPr/>
            </a:pPr>
            <a:r>
              <a:rPr lang="en-US" altLang="en-US" sz="2400" dirty="0">
                <a:latin typeface="+mn-lt"/>
                <a:sym typeface="Symbol" pitchFamily="18" charset="2"/>
              </a:rPr>
              <a:t>EXAMPLE: Suppose </a:t>
            </a:r>
            <a:r>
              <a:rPr lang="en-US" altLang="en-US" sz="2400" dirty="0">
                <a:latin typeface="+mn-lt"/>
                <a:sym typeface="Symbol" pitchFamily="18" charset="2"/>
              </a:rPr>
              <a:t>a                                                     1.25-kg  mass is                                                             connected to a spring that                                                       has a constant of 25.0 Nm</a:t>
            </a:r>
            <a:r>
              <a:rPr lang="en-US" altLang="en-US" sz="2400" baseline="30000" dirty="0">
                <a:latin typeface="+mn-lt"/>
                <a:sym typeface="Symbol" pitchFamily="18" charset="2"/>
              </a:rPr>
              <a:t>-1</a:t>
            </a:r>
            <a:r>
              <a:rPr lang="en-US" altLang="en-US" sz="2400" dirty="0">
                <a:latin typeface="+mn-lt"/>
                <a:sym typeface="Symbol" pitchFamily="18" charset="2"/>
              </a:rPr>
              <a:t> and                                           is displaced 4.00 m before being                                                                                      released. Find the maximum                                    velocity of the mass during its cycle.</a:t>
            </a:r>
            <a:endParaRPr lang="en-US" altLang="en-US" sz="2400" dirty="0">
              <a:latin typeface="+mn-lt"/>
              <a:sym typeface="Symbol" pitchFamily="18" charset="2"/>
            </a:endParaRPr>
          </a:p>
          <a:p>
            <a:pPr>
              <a:spcBef>
                <a:spcPts val="600"/>
              </a:spcBef>
              <a:defRPr/>
            </a:pPr>
            <a:r>
              <a:rPr lang="en-US" altLang="en-US" sz="2400" dirty="0">
                <a:latin typeface="+mn-lt"/>
              </a:rPr>
              <a:t>SOLUTION</a:t>
            </a:r>
            <a:r>
              <a:rPr lang="en-US" altLang="en-US" sz="2400" dirty="0">
                <a:latin typeface="+mn-lt"/>
              </a:rPr>
              <a:t>:  Use </a:t>
            </a:r>
            <a:r>
              <a:rPr lang="en-US" altLang="en-US" sz="2400" dirty="0">
                <a:latin typeface="+mn-lt"/>
                <a:cs typeface="Courier New" pitchFamily="49" charset="0"/>
                <a:sym typeface="Symbol" pitchFamily="18" charset="2"/>
              </a:rPr>
              <a:t>∆</a:t>
            </a:r>
            <a:r>
              <a:rPr lang="en-US" altLang="en-US" sz="2400" i="1" dirty="0">
                <a:latin typeface="+mn-lt"/>
                <a:cs typeface="Courier New" pitchFamily="49" charset="0"/>
              </a:rPr>
              <a:t>E</a:t>
            </a:r>
            <a:r>
              <a:rPr lang="en-US" altLang="en-US" sz="2400" baseline="-25000" dirty="0">
                <a:latin typeface="+mn-lt"/>
                <a:cs typeface="Courier New" pitchFamily="49" charset="0"/>
              </a:rPr>
              <a:t>K</a:t>
            </a:r>
            <a:r>
              <a:rPr lang="en-US" altLang="en-US" sz="2400" dirty="0">
                <a:latin typeface="+mn-lt"/>
                <a:cs typeface="Courier New" pitchFamily="49" charset="0"/>
              </a:rPr>
              <a:t> + ∆</a:t>
            </a:r>
            <a:r>
              <a:rPr lang="en-US" altLang="en-US" sz="2400" i="1" dirty="0">
                <a:latin typeface="+mn-lt"/>
              </a:rPr>
              <a:t>E</a:t>
            </a:r>
            <a:r>
              <a:rPr lang="en-US" altLang="en-US" sz="2400" baseline="-25000" dirty="0">
                <a:latin typeface="+mn-lt"/>
              </a:rPr>
              <a:t>P</a:t>
            </a:r>
            <a:r>
              <a:rPr lang="en-US" altLang="en-US" sz="2400" dirty="0">
                <a:latin typeface="+mn-lt"/>
                <a:cs typeface="Courier New" pitchFamily="49" charset="0"/>
              </a:rPr>
              <a:t> = </a:t>
            </a:r>
            <a:r>
              <a:rPr lang="en-US" altLang="en-US" sz="2400" dirty="0">
                <a:latin typeface="+mn-lt"/>
                <a:cs typeface="Courier New" pitchFamily="49" charset="0"/>
              </a:rPr>
              <a:t>0 and </a:t>
            </a:r>
            <a:r>
              <a:rPr lang="en-US" altLang="en-US" sz="2400" i="1" dirty="0">
                <a:latin typeface="+mn-lt"/>
                <a:cs typeface="Courier New" pitchFamily="49" charset="0"/>
              </a:rPr>
              <a:t>v</a:t>
            </a:r>
            <a:r>
              <a:rPr lang="en-US" altLang="en-US" sz="2400" dirty="0">
                <a:latin typeface="+mn-lt"/>
                <a:cs typeface="Courier New" pitchFamily="49" charset="0"/>
              </a:rPr>
              <a:t> = </a:t>
            </a:r>
            <a:r>
              <a:rPr lang="en-US" altLang="en-US" sz="2400" i="1" dirty="0" err="1">
                <a:latin typeface="+mn-lt"/>
                <a:cs typeface="Courier New" pitchFamily="49" charset="0"/>
              </a:rPr>
              <a:t>v</a:t>
            </a:r>
            <a:r>
              <a:rPr lang="en-US" altLang="en-US" sz="2400" baseline="-25000" dirty="0" err="1">
                <a:latin typeface="+mn-lt"/>
                <a:cs typeface="Courier New" pitchFamily="49" charset="0"/>
              </a:rPr>
              <a:t>max</a:t>
            </a:r>
            <a:r>
              <a:rPr lang="en-US" altLang="en-US" sz="2400" dirty="0">
                <a:latin typeface="+mn-lt"/>
                <a:cs typeface="Courier New" pitchFamily="49" charset="0"/>
              </a:rPr>
              <a:t> at </a:t>
            </a:r>
            <a:r>
              <a:rPr lang="en-US" altLang="en-US" sz="2400" i="1" dirty="0">
                <a:latin typeface="+mn-lt"/>
                <a:cs typeface="Courier New" pitchFamily="49" charset="0"/>
              </a:rPr>
              <a:t>x</a:t>
            </a:r>
            <a:r>
              <a:rPr lang="en-US" altLang="en-US" sz="2400" dirty="0">
                <a:latin typeface="+mn-lt"/>
                <a:cs typeface="Courier New" pitchFamily="49" charset="0"/>
              </a:rPr>
              <a:t> = 0.</a:t>
            </a:r>
          </a:p>
          <a:p>
            <a:pPr>
              <a:spcBef>
                <a:spcPts val="600"/>
              </a:spcBef>
              <a:defRPr/>
            </a:pPr>
            <a:r>
              <a:rPr lang="en-US" altLang="en-US" sz="2400" dirty="0">
                <a:latin typeface="+mn-lt"/>
                <a:cs typeface="Courier New" pitchFamily="49" charset="0"/>
              </a:rPr>
              <a:t>     (1/2)</a:t>
            </a:r>
            <a:r>
              <a:rPr lang="en-US" altLang="en-US" sz="2400" i="1" dirty="0">
                <a:latin typeface="+mn-lt"/>
                <a:cs typeface="Courier New" pitchFamily="49" charset="0"/>
              </a:rPr>
              <a:t>mv</a:t>
            </a:r>
            <a:r>
              <a:rPr lang="en-US" altLang="en-US" sz="2400" i="1" baseline="-25000" dirty="0">
                <a:latin typeface="+mn-lt"/>
                <a:cs typeface="Courier New" pitchFamily="49" charset="0"/>
              </a:rPr>
              <a:t> </a:t>
            </a:r>
            <a:r>
              <a:rPr lang="en-US" altLang="en-US" sz="2400" baseline="30000" dirty="0">
                <a:latin typeface="+mn-lt"/>
                <a:cs typeface="Courier New" pitchFamily="49" charset="0"/>
              </a:rPr>
              <a:t>2</a:t>
            </a:r>
            <a:r>
              <a:rPr lang="en-US" altLang="en-US" sz="2400" dirty="0">
                <a:latin typeface="+mn-lt"/>
                <a:cs typeface="Courier New" pitchFamily="49" charset="0"/>
              </a:rPr>
              <a:t> - (1/2)</a:t>
            </a:r>
            <a:r>
              <a:rPr lang="en-US" altLang="en-US" sz="2400" i="1" dirty="0">
                <a:latin typeface="+mn-lt"/>
                <a:cs typeface="Courier New" pitchFamily="49" charset="0"/>
              </a:rPr>
              <a:t>mu</a:t>
            </a:r>
            <a:r>
              <a:rPr lang="en-US" altLang="en-US" sz="2400" i="1" baseline="-25000" dirty="0">
                <a:latin typeface="+mn-lt"/>
                <a:cs typeface="Courier New" pitchFamily="49" charset="0"/>
              </a:rPr>
              <a:t> </a:t>
            </a:r>
            <a:r>
              <a:rPr lang="en-US" altLang="en-US" sz="2400" baseline="30000" dirty="0">
                <a:latin typeface="+mn-lt"/>
                <a:cs typeface="Courier New" pitchFamily="49" charset="0"/>
              </a:rPr>
              <a:t>2</a:t>
            </a:r>
            <a:r>
              <a:rPr lang="en-US" altLang="en-US" sz="2400" dirty="0">
                <a:latin typeface="+mn-lt"/>
                <a:cs typeface="Courier New" pitchFamily="49" charset="0"/>
              </a:rPr>
              <a:t> + (1/2)</a:t>
            </a:r>
            <a:r>
              <a:rPr lang="en-US" altLang="en-US" sz="2400" i="1" dirty="0">
                <a:latin typeface="+mn-lt"/>
                <a:cs typeface="Courier New" pitchFamily="49" charset="0"/>
              </a:rPr>
              <a:t>k</a:t>
            </a:r>
            <a:r>
              <a:rPr lang="en-US" altLang="en-US" sz="2400" dirty="0">
                <a:latin typeface="+mn-lt"/>
                <a:cs typeface="Courier New" pitchFamily="49" charset="0"/>
              </a:rPr>
              <a:t>∆</a:t>
            </a:r>
            <a:r>
              <a:rPr lang="en-US" altLang="en-US" sz="2400" i="1" dirty="0">
                <a:latin typeface="+mn-lt"/>
                <a:cs typeface="Courier New" pitchFamily="49" charset="0"/>
              </a:rPr>
              <a:t>x</a:t>
            </a:r>
            <a:r>
              <a:rPr lang="en-US" altLang="en-US" sz="2400" baseline="-25000" dirty="0">
                <a:latin typeface="+mn-lt"/>
                <a:cs typeface="Courier New" pitchFamily="49" charset="0"/>
              </a:rPr>
              <a:t>f</a:t>
            </a:r>
            <a:r>
              <a:rPr lang="en-US" altLang="en-US" sz="2400" baseline="30000" dirty="0">
                <a:latin typeface="+mn-lt"/>
                <a:cs typeface="Courier New" pitchFamily="49" charset="0"/>
              </a:rPr>
              <a:t>2</a:t>
            </a:r>
            <a:r>
              <a:rPr lang="en-US" altLang="en-US" sz="2400" dirty="0">
                <a:latin typeface="+mn-lt"/>
                <a:cs typeface="Courier New" pitchFamily="49" charset="0"/>
              </a:rPr>
              <a:t> – </a:t>
            </a:r>
            <a:r>
              <a:rPr lang="en-US" altLang="en-US" sz="2400" dirty="0">
                <a:solidFill>
                  <a:srgbClr val="000000"/>
                </a:solidFill>
                <a:latin typeface="Arial"/>
                <a:cs typeface="Courier New" pitchFamily="49" charset="0"/>
              </a:rPr>
              <a:t>(1/2)</a:t>
            </a:r>
            <a:r>
              <a:rPr lang="en-US" altLang="en-US" sz="2400" i="1" dirty="0">
                <a:solidFill>
                  <a:srgbClr val="000000"/>
                </a:solidFill>
                <a:latin typeface="Arial"/>
                <a:cs typeface="Courier New" pitchFamily="49" charset="0"/>
              </a:rPr>
              <a:t>k</a:t>
            </a:r>
            <a:r>
              <a:rPr lang="en-US" altLang="en-US" sz="2400" dirty="0">
                <a:solidFill>
                  <a:srgbClr val="000000"/>
                </a:solidFill>
                <a:latin typeface="Arial"/>
                <a:cs typeface="Courier New" pitchFamily="49" charset="0"/>
              </a:rPr>
              <a:t>∆</a:t>
            </a:r>
            <a:r>
              <a:rPr lang="en-US" altLang="en-US" sz="2400" i="1" dirty="0">
                <a:solidFill>
                  <a:srgbClr val="000000"/>
                </a:solidFill>
                <a:latin typeface="Arial"/>
                <a:cs typeface="Courier New" pitchFamily="49" charset="0"/>
              </a:rPr>
              <a:t>x</a:t>
            </a:r>
            <a:r>
              <a:rPr lang="en-US" altLang="en-US" sz="2400" baseline="-25000" dirty="0">
                <a:solidFill>
                  <a:srgbClr val="000000"/>
                </a:solidFill>
                <a:latin typeface="Arial"/>
                <a:cs typeface="Courier New" pitchFamily="49" charset="0"/>
              </a:rPr>
              <a:t>0</a:t>
            </a:r>
            <a:r>
              <a:rPr lang="en-US" altLang="en-US" sz="2400" baseline="30000" dirty="0">
                <a:solidFill>
                  <a:srgbClr val="000000"/>
                </a:solidFill>
                <a:latin typeface="Arial"/>
                <a:cs typeface="Courier New" pitchFamily="49" charset="0"/>
              </a:rPr>
              <a:t>2</a:t>
            </a:r>
            <a:r>
              <a:rPr lang="en-US" altLang="en-US" sz="2400" dirty="0">
                <a:solidFill>
                  <a:srgbClr val="000000"/>
                </a:solidFill>
                <a:latin typeface="Arial"/>
                <a:cs typeface="Courier New" pitchFamily="49" charset="0"/>
              </a:rPr>
              <a:t> </a:t>
            </a:r>
            <a:r>
              <a:rPr lang="en-US" altLang="en-US" sz="2400" dirty="0">
                <a:latin typeface="+mn-lt"/>
                <a:cs typeface="Courier New" pitchFamily="49" charset="0"/>
              </a:rPr>
              <a:t> = 0</a:t>
            </a:r>
          </a:p>
          <a:p>
            <a:pPr>
              <a:spcBef>
                <a:spcPts val="600"/>
              </a:spcBef>
              <a:buFont typeface="Symbol" pitchFamily="18" charset="2"/>
              <a:buNone/>
              <a:defRPr/>
            </a:pPr>
            <a:r>
              <a:rPr lang="en-US" altLang="en-US" sz="2400" dirty="0">
                <a:latin typeface="+mn-lt"/>
                <a:cs typeface="Courier New" pitchFamily="49" charset="0"/>
              </a:rPr>
              <a:t>       (</a:t>
            </a:r>
            <a:r>
              <a:rPr lang="en-US" altLang="en-US" sz="2400" dirty="0">
                <a:latin typeface="+mn-lt"/>
                <a:cs typeface="Courier New" pitchFamily="49" charset="0"/>
              </a:rPr>
              <a:t>1/2</a:t>
            </a:r>
            <a:r>
              <a:rPr lang="en-US" altLang="en-US" sz="2400" dirty="0">
                <a:latin typeface="+mn-lt"/>
                <a:cs typeface="Courier New" pitchFamily="49" charset="0"/>
              </a:rPr>
              <a:t>)(1.25)</a:t>
            </a:r>
            <a:r>
              <a:rPr lang="en-US" altLang="en-US" sz="2400" i="1" dirty="0">
                <a:latin typeface="+mn-lt"/>
                <a:cs typeface="Courier New" pitchFamily="49" charset="0"/>
              </a:rPr>
              <a:t>v</a:t>
            </a:r>
            <a:r>
              <a:rPr lang="en-US" altLang="en-US" sz="2400" i="1" baseline="-25000" dirty="0">
                <a:latin typeface="+mn-lt"/>
                <a:cs typeface="Courier New" pitchFamily="49" charset="0"/>
              </a:rPr>
              <a:t> </a:t>
            </a:r>
            <a:r>
              <a:rPr lang="en-US" altLang="en-US" sz="2400" baseline="30000" dirty="0">
                <a:latin typeface="+mn-lt"/>
                <a:cs typeface="Courier New" pitchFamily="49" charset="0"/>
              </a:rPr>
              <a:t>2</a:t>
            </a:r>
            <a:r>
              <a:rPr lang="en-US" altLang="en-US" sz="2400" dirty="0">
                <a:latin typeface="+mn-lt"/>
                <a:cs typeface="Courier New" pitchFamily="49" charset="0"/>
              </a:rPr>
              <a:t> + </a:t>
            </a:r>
            <a:r>
              <a:rPr lang="en-US" altLang="en-US" sz="2400" dirty="0">
                <a:latin typeface="+mn-lt"/>
                <a:cs typeface="Courier New" pitchFamily="49" charset="0"/>
              </a:rPr>
              <a:t>(1/2</a:t>
            </a:r>
            <a:r>
              <a:rPr lang="en-US" altLang="en-US" sz="2400" dirty="0">
                <a:latin typeface="+mn-lt"/>
                <a:cs typeface="Courier New" pitchFamily="49" charset="0"/>
              </a:rPr>
              <a:t>)(25)0</a:t>
            </a:r>
            <a:r>
              <a:rPr lang="en-US" altLang="en-US" sz="2400" baseline="-25000" dirty="0">
                <a:latin typeface="+mn-lt"/>
                <a:cs typeface="Courier New" pitchFamily="49" charset="0"/>
              </a:rPr>
              <a:t> </a:t>
            </a:r>
            <a:r>
              <a:rPr lang="en-US" altLang="en-US" sz="2400" baseline="30000" dirty="0">
                <a:latin typeface="+mn-lt"/>
                <a:cs typeface="Courier New" pitchFamily="49" charset="0"/>
              </a:rPr>
              <a:t>2</a:t>
            </a:r>
            <a:r>
              <a:rPr lang="en-US" altLang="en-US" sz="2400" dirty="0">
                <a:latin typeface="+mn-lt"/>
                <a:cs typeface="Courier New" pitchFamily="49" charset="0"/>
              </a:rPr>
              <a:t> –  (1/2)(25)(4</a:t>
            </a:r>
            <a:r>
              <a:rPr lang="en-US" altLang="en-US" sz="2400" baseline="30000" dirty="0">
                <a:latin typeface="+mn-lt"/>
                <a:cs typeface="Courier New" pitchFamily="49" charset="0"/>
              </a:rPr>
              <a:t>2</a:t>
            </a:r>
            <a:r>
              <a:rPr lang="en-US" altLang="en-US" sz="2400" dirty="0">
                <a:latin typeface="+mn-lt"/>
                <a:cs typeface="Courier New" pitchFamily="49" charset="0"/>
              </a:rPr>
              <a:t>) </a:t>
            </a:r>
            <a:r>
              <a:rPr lang="en-US" altLang="en-US" sz="2400" dirty="0">
                <a:latin typeface="+mn-lt"/>
                <a:cs typeface="Courier New" pitchFamily="49" charset="0"/>
              </a:rPr>
              <a:t>= </a:t>
            </a:r>
            <a:r>
              <a:rPr lang="en-US" altLang="en-US" sz="2400" dirty="0">
                <a:latin typeface="+mn-lt"/>
                <a:cs typeface="Courier New" pitchFamily="49" charset="0"/>
              </a:rPr>
              <a:t>0</a:t>
            </a:r>
            <a:endParaRPr lang="en-US" altLang="en-US" sz="2400" dirty="0">
              <a:latin typeface="+mn-lt"/>
              <a:cs typeface="Courier New" pitchFamily="49" charset="0"/>
            </a:endParaRPr>
          </a:p>
          <a:p>
            <a:pPr>
              <a:spcBef>
                <a:spcPts val="600"/>
              </a:spcBef>
              <a:buFont typeface="Symbol" pitchFamily="18" charset="2"/>
              <a:buNone/>
              <a:defRPr/>
            </a:pPr>
            <a:r>
              <a:rPr lang="en-US" altLang="en-US" sz="2400" i="1" dirty="0">
                <a:latin typeface="+mn-lt"/>
                <a:cs typeface="Courier New" pitchFamily="49" charset="0"/>
              </a:rPr>
              <a:t>                                  </a:t>
            </a:r>
            <a:r>
              <a:rPr lang="en-US" altLang="en-US" sz="2400" i="1" dirty="0">
                <a:latin typeface="+mn-lt"/>
                <a:cs typeface="Courier New" pitchFamily="49" charset="0"/>
              </a:rPr>
              <a:t>v </a:t>
            </a:r>
            <a:r>
              <a:rPr lang="en-US" altLang="en-US" sz="2400" dirty="0">
                <a:latin typeface="+mn-lt"/>
                <a:cs typeface="Courier New" pitchFamily="49" charset="0"/>
              </a:rPr>
              <a:t>= 17.9 ms</a:t>
            </a:r>
            <a:r>
              <a:rPr lang="en-US" altLang="en-US" sz="2400" baseline="30000" dirty="0">
                <a:latin typeface="+mn-lt"/>
                <a:cs typeface="Courier New" pitchFamily="49" charset="0"/>
              </a:rPr>
              <a:t>-1</a:t>
            </a:r>
            <a:r>
              <a:rPr lang="en-US" altLang="en-US" sz="2400" dirty="0">
                <a:latin typeface="+mn-lt"/>
                <a:cs typeface="Courier New" pitchFamily="49" charset="0"/>
              </a:rPr>
              <a:t>.</a:t>
            </a:r>
            <a:endParaRPr lang="en-US" altLang="en-US" sz="2400" dirty="0">
              <a:latin typeface="+mn-lt"/>
              <a:cs typeface="Courier New" pitchFamily="49" charset="0"/>
            </a:endParaRPr>
          </a:p>
        </p:txBody>
      </p:sp>
      <p:sp>
        <p:nvSpPr>
          <p:cNvPr id="44039" name="Rectangle 2"/>
          <p:cNvSpPr>
            <a:spLocks noChangeArrowheads="1"/>
          </p:cNvSpPr>
          <p:nvPr/>
        </p:nvSpPr>
        <p:spPr bwMode="auto">
          <a:xfrm>
            <a:off x="685800" y="1549400"/>
            <a:ext cx="7772400" cy="869950"/>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n-US" altLang="en-US" sz="2400" i="1">
                <a:solidFill>
                  <a:srgbClr val="333399"/>
                </a:solidFill>
              </a:rPr>
              <a:t>Discussing the conservation of total energy within energy transformations</a:t>
            </a:r>
            <a:endParaRPr lang="en-US" altLang="en-US" sz="2000">
              <a:latin typeface="Courier New" pitchFamily="49" charset="0"/>
            </a:endParaRPr>
          </a:p>
        </p:txBody>
      </p:sp>
      <p:sp>
        <p:nvSpPr>
          <p:cNvPr id="44040" name="Rectangle 3"/>
          <p:cNvSpPr>
            <a:spLocks noGrp="1" noChangeArrowheads="1"/>
          </p:cNvSpPr>
          <p:nvPr>
            <p:ph type="ctrTitle"/>
          </p:nvPr>
        </p:nvSpPr>
        <p:spPr>
          <a:xfrm>
            <a:off x="685800" y="533400"/>
            <a:ext cx="7772400" cy="896938"/>
          </a:xfrm>
          <a:noFill/>
        </p:spPr>
        <p:txBody>
          <a:bodyPr/>
          <a:lstStyle/>
          <a:p>
            <a:pPr algn="l" eaLnBrk="1" hangingPunct="1"/>
            <a:r>
              <a:rPr lang="en-US" altLang="en-US" sz="2800" b="1" smtClean="0">
                <a:solidFill>
                  <a:srgbClr val="000000"/>
                </a:solidFill>
              </a:rPr>
              <a:t>Topic 2: Mechanics</a:t>
            </a:r>
            <a:br>
              <a:rPr lang="en-US" altLang="en-US" sz="2800" b="1" smtClean="0">
                <a:solidFill>
                  <a:srgbClr val="000000"/>
                </a:solidFill>
              </a:rPr>
            </a:br>
            <a:r>
              <a:rPr lang="en-US" altLang="en-US" sz="2800" smtClean="0">
                <a:solidFill>
                  <a:srgbClr val="000000"/>
                </a:solidFill>
              </a:rPr>
              <a:t>2.3 – Work, energy, and power</a:t>
            </a:r>
            <a:endParaRPr lang="en-US" altLang="en-US" sz="2400" smtClean="0">
              <a:solidFill>
                <a:schemeClr val="tx1"/>
              </a:solidFill>
              <a:latin typeface="Courier New" pitchFamily="49" charset="0"/>
            </a:endParaRPr>
          </a:p>
        </p:txBody>
      </p:sp>
      <p:sp>
        <p:nvSpPr>
          <p:cNvPr id="47" name="Line 14"/>
          <p:cNvSpPr>
            <a:spLocks noChangeShapeType="1"/>
          </p:cNvSpPr>
          <p:nvPr/>
        </p:nvSpPr>
        <p:spPr bwMode="auto">
          <a:xfrm flipV="1">
            <a:off x="2830513" y="5545138"/>
            <a:ext cx="946150" cy="301625"/>
          </a:xfrm>
          <a:prstGeom prst="line">
            <a:avLst/>
          </a:prstGeom>
          <a:noFill/>
          <a:ln w="28575">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 name="Line 14"/>
          <p:cNvSpPr>
            <a:spLocks noChangeShapeType="1"/>
          </p:cNvSpPr>
          <p:nvPr/>
        </p:nvSpPr>
        <p:spPr bwMode="auto">
          <a:xfrm flipV="1">
            <a:off x="1452563" y="6019800"/>
            <a:ext cx="482600" cy="276225"/>
          </a:xfrm>
          <a:prstGeom prst="line">
            <a:avLst/>
          </a:prstGeom>
          <a:noFill/>
          <a:ln w="28575">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 name="Freeform 18"/>
          <p:cNvSpPr>
            <a:spLocks/>
          </p:cNvSpPr>
          <p:nvPr/>
        </p:nvSpPr>
        <p:spPr bwMode="auto">
          <a:xfrm>
            <a:off x="4491038" y="2611438"/>
            <a:ext cx="3989387" cy="533400"/>
          </a:xfrm>
          <a:custGeom>
            <a:avLst/>
            <a:gdLst>
              <a:gd name="T0" fmla="*/ 0 w 1056"/>
              <a:gd name="T1" fmla="*/ 266700 h 336"/>
              <a:gd name="T2" fmla="*/ 362672 w 1056"/>
              <a:gd name="T3" fmla="*/ 266700 h 336"/>
              <a:gd name="T4" fmla="*/ 725343 w 1056"/>
              <a:gd name="T5" fmla="*/ 38100 h 336"/>
              <a:gd name="T6" fmla="*/ 1088015 w 1056"/>
              <a:gd name="T7" fmla="*/ 495300 h 336"/>
              <a:gd name="T8" fmla="*/ 1450686 w 1056"/>
              <a:gd name="T9" fmla="*/ 38100 h 336"/>
              <a:gd name="T10" fmla="*/ 1813358 w 1056"/>
              <a:gd name="T11" fmla="*/ 495300 h 336"/>
              <a:gd name="T12" fmla="*/ 2176029 w 1056"/>
              <a:gd name="T13" fmla="*/ 38100 h 336"/>
              <a:gd name="T14" fmla="*/ 2538701 w 1056"/>
              <a:gd name="T15" fmla="*/ 495300 h 336"/>
              <a:gd name="T16" fmla="*/ 2901372 w 1056"/>
              <a:gd name="T17" fmla="*/ 38100 h 336"/>
              <a:gd name="T18" fmla="*/ 3264044 w 1056"/>
              <a:gd name="T19" fmla="*/ 495300 h 336"/>
              <a:gd name="T20" fmla="*/ 3626715 w 1056"/>
              <a:gd name="T21" fmla="*/ 266700 h 336"/>
              <a:gd name="T22" fmla="*/ 3989387 w 1056"/>
              <a:gd name="T23" fmla="*/ 266700 h 3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56"/>
              <a:gd name="T37" fmla="*/ 0 h 336"/>
              <a:gd name="T38" fmla="*/ 1056 w 1056"/>
              <a:gd name="T39" fmla="*/ 336 h 3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56" h="336">
                <a:moveTo>
                  <a:pt x="0" y="168"/>
                </a:moveTo>
                <a:cubicBezTo>
                  <a:pt x="32" y="180"/>
                  <a:pt x="64" y="192"/>
                  <a:pt x="96" y="168"/>
                </a:cubicBezTo>
                <a:cubicBezTo>
                  <a:pt x="128" y="144"/>
                  <a:pt x="160" y="0"/>
                  <a:pt x="192" y="24"/>
                </a:cubicBezTo>
                <a:cubicBezTo>
                  <a:pt x="224" y="48"/>
                  <a:pt x="256" y="312"/>
                  <a:pt x="288" y="312"/>
                </a:cubicBezTo>
                <a:cubicBezTo>
                  <a:pt x="320" y="312"/>
                  <a:pt x="352" y="24"/>
                  <a:pt x="384" y="24"/>
                </a:cubicBezTo>
                <a:cubicBezTo>
                  <a:pt x="416" y="24"/>
                  <a:pt x="448" y="312"/>
                  <a:pt x="480" y="312"/>
                </a:cubicBezTo>
                <a:cubicBezTo>
                  <a:pt x="512" y="312"/>
                  <a:pt x="544" y="24"/>
                  <a:pt x="576" y="24"/>
                </a:cubicBezTo>
                <a:cubicBezTo>
                  <a:pt x="608" y="24"/>
                  <a:pt x="640" y="312"/>
                  <a:pt x="672" y="312"/>
                </a:cubicBezTo>
                <a:cubicBezTo>
                  <a:pt x="704" y="312"/>
                  <a:pt x="736" y="24"/>
                  <a:pt x="768" y="24"/>
                </a:cubicBezTo>
                <a:cubicBezTo>
                  <a:pt x="800" y="24"/>
                  <a:pt x="832" y="288"/>
                  <a:pt x="864" y="312"/>
                </a:cubicBezTo>
                <a:cubicBezTo>
                  <a:pt x="896" y="336"/>
                  <a:pt x="928" y="192"/>
                  <a:pt x="960" y="168"/>
                </a:cubicBezTo>
                <a:cubicBezTo>
                  <a:pt x="992" y="144"/>
                  <a:pt x="1024" y="156"/>
                  <a:pt x="1056" y="168"/>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 name="Rectangle 19"/>
          <p:cNvSpPr>
            <a:spLocks noChangeArrowheads="1"/>
          </p:cNvSpPr>
          <p:nvPr/>
        </p:nvSpPr>
        <p:spPr bwMode="auto">
          <a:xfrm>
            <a:off x="8120063" y="2611438"/>
            <a:ext cx="609600" cy="533400"/>
          </a:xfrm>
          <a:prstGeom prst="rect">
            <a:avLst/>
          </a:prstGeom>
          <a:solidFill>
            <a:schemeClr val="accent1"/>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grpSp>
        <p:nvGrpSpPr>
          <p:cNvPr id="27" name="Group 20"/>
          <p:cNvGrpSpPr>
            <a:grpSpLocks/>
          </p:cNvGrpSpPr>
          <p:nvPr/>
        </p:nvGrpSpPr>
        <p:grpSpPr bwMode="auto">
          <a:xfrm>
            <a:off x="4479925" y="2611438"/>
            <a:ext cx="4664075" cy="1346200"/>
            <a:chOff x="1708" y="3117"/>
            <a:chExt cx="2938" cy="848"/>
          </a:xfrm>
        </p:grpSpPr>
        <p:sp>
          <p:nvSpPr>
            <p:cNvPr id="44051" name="Freeform 21" descr="Light upward diagonal"/>
            <p:cNvSpPr>
              <a:spLocks/>
            </p:cNvSpPr>
            <p:nvPr/>
          </p:nvSpPr>
          <p:spPr bwMode="auto">
            <a:xfrm>
              <a:off x="1708" y="3117"/>
              <a:ext cx="2938" cy="432"/>
            </a:xfrm>
            <a:custGeom>
              <a:avLst/>
              <a:gdLst>
                <a:gd name="T0" fmla="*/ 2929 w 2938"/>
                <a:gd name="T1" fmla="*/ 425 h 432"/>
                <a:gd name="T2" fmla="*/ 2938 w 2938"/>
                <a:gd name="T3" fmla="*/ 329 h 432"/>
                <a:gd name="T4" fmla="*/ 96 w 2938"/>
                <a:gd name="T5" fmla="*/ 336 h 432"/>
                <a:gd name="T6" fmla="*/ 96 w 2938"/>
                <a:gd name="T7" fmla="*/ 0 h 432"/>
                <a:gd name="T8" fmla="*/ 0 w 2938"/>
                <a:gd name="T9" fmla="*/ 0 h 432"/>
                <a:gd name="T10" fmla="*/ 0 w 2938"/>
                <a:gd name="T11" fmla="*/ 432 h 432"/>
                <a:gd name="T12" fmla="*/ 2929 w 2938"/>
                <a:gd name="T13" fmla="*/ 425 h 432"/>
                <a:gd name="T14" fmla="*/ 0 60000 65536"/>
                <a:gd name="T15" fmla="*/ 0 60000 65536"/>
                <a:gd name="T16" fmla="*/ 0 60000 65536"/>
                <a:gd name="T17" fmla="*/ 0 60000 65536"/>
                <a:gd name="T18" fmla="*/ 0 60000 65536"/>
                <a:gd name="T19" fmla="*/ 0 60000 65536"/>
                <a:gd name="T20" fmla="*/ 0 60000 65536"/>
                <a:gd name="T21" fmla="*/ 0 w 2938"/>
                <a:gd name="T22" fmla="*/ 0 h 432"/>
                <a:gd name="T23" fmla="*/ 2938 w 2938"/>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38" h="432">
                  <a:moveTo>
                    <a:pt x="2929" y="425"/>
                  </a:moveTo>
                  <a:lnTo>
                    <a:pt x="2938" y="329"/>
                  </a:lnTo>
                  <a:lnTo>
                    <a:pt x="96" y="336"/>
                  </a:lnTo>
                  <a:lnTo>
                    <a:pt x="96" y="0"/>
                  </a:lnTo>
                  <a:lnTo>
                    <a:pt x="0" y="0"/>
                  </a:lnTo>
                  <a:lnTo>
                    <a:pt x="0" y="432"/>
                  </a:lnTo>
                  <a:lnTo>
                    <a:pt x="2929" y="425"/>
                  </a:lnTo>
                  <a:close/>
                </a:path>
              </a:pathLst>
            </a:custGeom>
            <a:pattFill prst="ltUpDiag">
              <a:fgClr>
                <a:schemeClr val="tx1"/>
              </a:fgClr>
              <a:bgClr>
                <a:srgbClr val="FFCC99"/>
              </a:bgClr>
            </a:patt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052" name="Freeform 22"/>
            <p:cNvSpPr>
              <a:spLocks/>
            </p:cNvSpPr>
            <p:nvPr/>
          </p:nvSpPr>
          <p:spPr bwMode="auto">
            <a:xfrm>
              <a:off x="1813" y="3117"/>
              <a:ext cx="2833" cy="339"/>
            </a:xfrm>
            <a:custGeom>
              <a:avLst/>
              <a:gdLst>
                <a:gd name="T0" fmla="*/ 2833 w 2833"/>
                <a:gd name="T1" fmla="*/ 339 h 339"/>
                <a:gd name="T2" fmla="*/ 0 w 2833"/>
                <a:gd name="T3" fmla="*/ 336 h 339"/>
                <a:gd name="T4" fmla="*/ 0 w 2833"/>
                <a:gd name="T5" fmla="*/ 0 h 339"/>
                <a:gd name="T6" fmla="*/ 0 60000 65536"/>
                <a:gd name="T7" fmla="*/ 0 60000 65536"/>
                <a:gd name="T8" fmla="*/ 0 60000 65536"/>
                <a:gd name="T9" fmla="*/ 0 w 2833"/>
                <a:gd name="T10" fmla="*/ 0 h 339"/>
                <a:gd name="T11" fmla="*/ 2833 w 2833"/>
                <a:gd name="T12" fmla="*/ 339 h 339"/>
              </a:gdLst>
              <a:ahLst/>
              <a:cxnLst>
                <a:cxn ang="T6">
                  <a:pos x="T0" y="T1"/>
                </a:cxn>
                <a:cxn ang="T7">
                  <a:pos x="T2" y="T3"/>
                </a:cxn>
                <a:cxn ang="T8">
                  <a:pos x="T4" y="T5"/>
                </a:cxn>
              </a:cxnLst>
              <a:rect l="T9" t="T10" r="T11" b="T12"/>
              <a:pathLst>
                <a:path w="2833" h="339">
                  <a:moveTo>
                    <a:pt x="2833" y="339"/>
                  </a:moveTo>
                  <a:lnTo>
                    <a:pt x="0" y="336"/>
                  </a:lnTo>
                  <a:lnTo>
                    <a:pt x="0" y="0"/>
                  </a:ln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44053" name="Group 23"/>
            <p:cNvGrpSpPr>
              <a:grpSpLocks/>
            </p:cNvGrpSpPr>
            <p:nvPr/>
          </p:nvGrpSpPr>
          <p:grpSpPr bwMode="auto">
            <a:xfrm>
              <a:off x="2361" y="3117"/>
              <a:ext cx="2084" cy="848"/>
              <a:chOff x="2688" y="1584"/>
              <a:chExt cx="2084" cy="848"/>
            </a:xfrm>
          </p:grpSpPr>
          <p:sp>
            <p:nvSpPr>
              <p:cNvPr id="44054" name="Line 24"/>
              <p:cNvSpPr>
                <a:spLocks noChangeShapeType="1"/>
              </p:cNvSpPr>
              <p:nvPr/>
            </p:nvSpPr>
            <p:spPr bwMode="auto">
              <a:xfrm>
                <a:off x="3552" y="1584"/>
                <a:ext cx="0" cy="624"/>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44055" name="Line 25"/>
              <p:cNvSpPr>
                <a:spLocks noChangeShapeType="1"/>
              </p:cNvSpPr>
              <p:nvPr/>
            </p:nvSpPr>
            <p:spPr bwMode="auto">
              <a:xfrm>
                <a:off x="2688" y="2112"/>
                <a:ext cx="186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4056" name="Text Box 26"/>
              <p:cNvSpPr txBox="1">
                <a:spLocks noChangeArrowheads="1"/>
              </p:cNvSpPr>
              <p:nvPr/>
            </p:nvSpPr>
            <p:spPr bwMode="auto">
              <a:xfrm>
                <a:off x="4560" y="1970"/>
                <a:ext cx="21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i="1"/>
                  <a:t>x</a:t>
                </a:r>
              </a:p>
            </p:txBody>
          </p:sp>
          <p:sp>
            <p:nvSpPr>
              <p:cNvPr id="44057" name="Text Box 27"/>
              <p:cNvSpPr txBox="1">
                <a:spLocks noChangeArrowheads="1"/>
              </p:cNvSpPr>
              <p:nvPr/>
            </p:nvSpPr>
            <p:spPr bwMode="auto">
              <a:xfrm>
                <a:off x="3454" y="2240"/>
                <a:ext cx="11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400"/>
              </a:p>
            </p:txBody>
          </p:sp>
          <p:sp>
            <p:nvSpPr>
              <p:cNvPr id="44058" name="Line 28"/>
              <p:cNvSpPr>
                <a:spLocks noChangeShapeType="1"/>
              </p:cNvSpPr>
              <p:nvPr/>
            </p:nvSpPr>
            <p:spPr bwMode="auto">
              <a:xfrm>
                <a:off x="3744" y="1920"/>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44059" name="Line 29"/>
              <p:cNvSpPr>
                <a:spLocks noChangeShapeType="1"/>
              </p:cNvSpPr>
              <p:nvPr/>
            </p:nvSpPr>
            <p:spPr bwMode="auto">
              <a:xfrm>
                <a:off x="3936" y="1920"/>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44060" name="Line 30"/>
              <p:cNvSpPr>
                <a:spLocks noChangeShapeType="1"/>
              </p:cNvSpPr>
              <p:nvPr/>
            </p:nvSpPr>
            <p:spPr bwMode="auto">
              <a:xfrm>
                <a:off x="4128" y="1920"/>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44061" name="Line 31"/>
              <p:cNvSpPr>
                <a:spLocks noChangeShapeType="1"/>
              </p:cNvSpPr>
              <p:nvPr/>
            </p:nvSpPr>
            <p:spPr bwMode="auto">
              <a:xfrm>
                <a:off x="4320" y="1920"/>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44062" name="Line 32"/>
              <p:cNvSpPr>
                <a:spLocks noChangeShapeType="1"/>
              </p:cNvSpPr>
              <p:nvPr/>
            </p:nvSpPr>
            <p:spPr bwMode="auto">
              <a:xfrm>
                <a:off x="3360" y="1920"/>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44063" name="Line 33"/>
              <p:cNvSpPr>
                <a:spLocks noChangeShapeType="1"/>
              </p:cNvSpPr>
              <p:nvPr/>
            </p:nvSpPr>
            <p:spPr bwMode="auto">
              <a:xfrm>
                <a:off x="3168" y="1920"/>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44064" name="Line 34"/>
              <p:cNvSpPr>
                <a:spLocks noChangeShapeType="1"/>
              </p:cNvSpPr>
              <p:nvPr/>
            </p:nvSpPr>
            <p:spPr bwMode="auto">
              <a:xfrm>
                <a:off x="2976" y="1920"/>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44065" name="Line 35"/>
              <p:cNvSpPr>
                <a:spLocks noChangeShapeType="1"/>
              </p:cNvSpPr>
              <p:nvPr/>
            </p:nvSpPr>
            <p:spPr bwMode="auto">
              <a:xfrm>
                <a:off x="2784" y="1920"/>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grpSp>
      </p:grpSp>
      <p:pic>
        <p:nvPicPr>
          <p:cNvPr id="63" name="Picture 36" descr="bd05378_[1]"/>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flipH="1">
            <a:off x="8242300" y="2622550"/>
            <a:ext cx="839788"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 name="Rectangle 41"/>
          <p:cNvSpPr>
            <a:spLocks noChangeArrowheads="1"/>
          </p:cNvSpPr>
          <p:nvPr/>
        </p:nvSpPr>
        <p:spPr bwMode="auto">
          <a:xfrm>
            <a:off x="5219700" y="2152650"/>
            <a:ext cx="3375025" cy="373063"/>
          </a:xfrm>
          <a:prstGeom prst="rect">
            <a:avLst/>
          </a:prstGeom>
          <a:noFill/>
          <a:ln w="9525">
            <a:noFill/>
            <a:miter lim="800000"/>
            <a:headEnd/>
            <a:tailEnd/>
          </a:ln>
          <a:effectLst/>
        </p:spPr>
        <p:txBody>
          <a:bodyPr/>
          <a:lstStyle/>
          <a:p>
            <a:pPr>
              <a:lnSpc>
                <a:spcPct val="90000"/>
              </a:lnSpc>
              <a:spcBef>
                <a:spcPct val="20000"/>
              </a:spcBef>
              <a:defRPr/>
            </a:pPr>
            <a:r>
              <a:rPr lang="en-US" sz="2400" i="1" dirty="0">
                <a:solidFill>
                  <a:srgbClr val="FF0000"/>
                </a:solidFill>
                <a:latin typeface="+mn-lt"/>
                <a:cs typeface="Courier New" pitchFamily="49" charset="0"/>
                <a:sym typeface="Symbol" pitchFamily="18" charset="2"/>
              </a:rPr>
              <a:t>E</a:t>
            </a:r>
            <a:r>
              <a:rPr lang="en-US" sz="2400" baseline="-25000" dirty="0">
                <a:solidFill>
                  <a:srgbClr val="FF0000"/>
                </a:solidFill>
                <a:latin typeface="+mn-lt"/>
                <a:cs typeface="Courier New" pitchFamily="49" charset="0"/>
                <a:sym typeface="Symbol" pitchFamily="18" charset="2"/>
              </a:rPr>
              <a:t>K</a:t>
            </a:r>
            <a:r>
              <a:rPr lang="en-US" sz="2400" dirty="0">
                <a:latin typeface="+mn-lt"/>
                <a:cs typeface="Courier New" pitchFamily="49" charset="0"/>
                <a:sym typeface="Symbol" pitchFamily="18" charset="2"/>
              </a:rPr>
              <a:t> + </a:t>
            </a:r>
            <a:r>
              <a:rPr lang="en-US" sz="2400" i="1" dirty="0">
                <a:solidFill>
                  <a:srgbClr val="008000"/>
                </a:solidFill>
                <a:latin typeface="+mn-lt"/>
                <a:cs typeface="Courier New" pitchFamily="49" charset="0"/>
                <a:sym typeface="Symbol" pitchFamily="18" charset="2"/>
              </a:rPr>
              <a:t>E</a:t>
            </a:r>
            <a:r>
              <a:rPr lang="en-US" sz="2400" baseline="-25000" dirty="0">
                <a:solidFill>
                  <a:srgbClr val="008000"/>
                </a:solidFill>
                <a:latin typeface="+mn-lt"/>
                <a:cs typeface="Courier New" pitchFamily="49" charset="0"/>
                <a:sym typeface="Symbol" pitchFamily="18" charset="2"/>
              </a:rPr>
              <a:t>P</a:t>
            </a:r>
            <a:r>
              <a:rPr lang="en-US" sz="2400" dirty="0">
                <a:latin typeface="+mn-lt"/>
                <a:cs typeface="Courier New" pitchFamily="49" charset="0"/>
                <a:sym typeface="Symbol" pitchFamily="18" charset="2"/>
              </a:rPr>
              <a:t> = </a:t>
            </a:r>
            <a:r>
              <a:rPr lang="en-US" sz="2400" i="1" dirty="0">
                <a:latin typeface="+mn-lt"/>
                <a:cs typeface="Courier New" pitchFamily="49" charset="0"/>
                <a:sym typeface="Symbol" pitchFamily="18" charset="2"/>
              </a:rPr>
              <a:t>E</a:t>
            </a:r>
            <a:r>
              <a:rPr lang="en-US" sz="2400" baseline="-25000" dirty="0">
                <a:latin typeface="+mn-lt"/>
                <a:cs typeface="Courier New" pitchFamily="49" charset="0"/>
                <a:sym typeface="Symbol" pitchFamily="18" charset="2"/>
              </a:rPr>
              <a:t>T</a:t>
            </a:r>
            <a:r>
              <a:rPr lang="en-US" sz="2400" dirty="0">
                <a:latin typeface="+mn-lt"/>
                <a:cs typeface="Courier New" pitchFamily="49" charset="0"/>
                <a:sym typeface="Symbol" pitchFamily="18" charset="2"/>
              </a:rPr>
              <a:t> = CONST</a:t>
            </a:r>
            <a:endParaRPr lang="en-US" sz="2400" dirty="0">
              <a:latin typeface="+mn-lt"/>
              <a:sym typeface="Symbol" pitchFamily="18" charset="2"/>
            </a:endParaRPr>
          </a:p>
        </p:txBody>
      </p:sp>
      <p:sp>
        <p:nvSpPr>
          <p:cNvPr id="70" name="Rectangle 47"/>
          <p:cNvSpPr>
            <a:spLocks noChangeArrowheads="1"/>
          </p:cNvSpPr>
          <p:nvPr/>
        </p:nvSpPr>
        <p:spPr bwMode="auto">
          <a:xfrm>
            <a:off x="5219700" y="3636963"/>
            <a:ext cx="3238500" cy="808037"/>
          </a:xfrm>
          <a:prstGeom prst="rect">
            <a:avLst/>
          </a:prstGeom>
          <a:solidFill>
            <a:srgbClr val="FFCCCC"/>
          </a:solidFill>
          <a:ln w="9525">
            <a:noFill/>
            <a:miter lim="800000"/>
            <a:headEnd/>
            <a:tailEnd/>
          </a:ln>
          <a:effectLst/>
        </p:spPr>
        <p:txBody>
          <a:bodyPr/>
          <a:lstStyle/>
          <a:p>
            <a:pPr>
              <a:spcBef>
                <a:spcPct val="20000"/>
              </a:spcBef>
              <a:defRPr/>
            </a:pPr>
            <a:r>
              <a:rPr lang="en-US" sz="2400" b="1" i="1" dirty="0">
                <a:latin typeface="+mn-lt"/>
              </a:rPr>
              <a:t>FYI  </a:t>
            </a:r>
            <a:r>
              <a:rPr lang="en-US" sz="2400" b="1" dirty="0">
                <a:latin typeface="+mn-lt"/>
                <a:sym typeface="Symbol" pitchFamily="18" charset="2"/>
              </a:rPr>
              <a:t></a:t>
            </a:r>
            <a:r>
              <a:rPr lang="en-US" sz="2400" dirty="0">
                <a:latin typeface="+mn-lt"/>
                <a:sym typeface="Symbol" pitchFamily="18" charset="2"/>
              </a:rPr>
              <a:t>Assume </a:t>
            </a:r>
            <a:r>
              <a:rPr lang="en-US" sz="2400" dirty="0">
                <a:latin typeface="+mn-lt"/>
                <a:sym typeface="Symbol" pitchFamily="18" charset="2"/>
              </a:rPr>
              <a:t>the </a:t>
            </a:r>
            <a:r>
              <a:rPr lang="en-US" sz="2400" dirty="0">
                <a:latin typeface="+mn-lt"/>
                <a:sym typeface="Symbol" pitchFamily="18" charset="2"/>
              </a:rPr>
              <a:t>friction </a:t>
            </a:r>
            <a:r>
              <a:rPr lang="en-US" sz="2400" dirty="0">
                <a:latin typeface="+mn-lt"/>
                <a:sym typeface="Symbol" pitchFamily="18" charset="2"/>
              </a:rPr>
              <a:t>force is </a:t>
            </a:r>
            <a:r>
              <a:rPr lang="en-US" sz="2400" dirty="0">
                <a:latin typeface="+mn-lt"/>
                <a:sym typeface="Symbol" pitchFamily="18" charset="2"/>
              </a:rPr>
              <a:t>zero</a:t>
            </a:r>
            <a:r>
              <a:rPr lang="en-US" sz="2400" dirty="0">
                <a:latin typeface="+mn-lt"/>
                <a:cs typeface="Courier New" pitchFamily="49" charset="0"/>
                <a:sym typeface="Symbol" pitchFamily="18" charset="2"/>
              </a:rPr>
              <a:t>.</a:t>
            </a:r>
            <a:endParaRPr lang="en-US" sz="2400" dirty="0">
              <a:latin typeface="+mn-lt"/>
              <a:sym typeface="Symbol" pitchFamily="18" charset="2"/>
            </a:endParaRPr>
          </a:p>
        </p:txBody>
      </p:sp>
      <p:sp>
        <p:nvSpPr>
          <p:cNvPr id="71" name="Line 14"/>
          <p:cNvSpPr>
            <a:spLocks noChangeShapeType="1"/>
          </p:cNvSpPr>
          <p:nvPr/>
        </p:nvSpPr>
        <p:spPr bwMode="auto">
          <a:xfrm flipV="1">
            <a:off x="3535363" y="6019800"/>
            <a:ext cx="482600" cy="276225"/>
          </a:xfrm>
          <a:prstGeom prst="line">
            <a:avLst/>
          </a:prstGeom>
          <a:noFill/>
          <a:ln w="28575">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2" name="Line 14"/>
          <p:cNvSpPr>
            <a:spLocks noChangeShapeType="1"/>
          </p:cNvSpPr>
          <p:nvPr/>
        </p:nvSpPr>
        <p:spPr bwMode="auto">
          <a:xfrm flipV="1">
            <a:off x="5427663" y="6034088"/>
            <a:ext cx="482600" cy="276225"/>
          </a:xfrm>
          <a:prstGeom prst="line">
            <a:avLst/>
          </a:prstGeom>
          <a:noFill/>
          <a:ln w="28575">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58756">
                                            <p:txEl>
                                              <p:pRg st="0" end="0"/>
                                            </p:txEl>
                                          </p:spTgt>
                                        </p:tgtEl>
                                        <p:attrNameLst>
                                          <p:attrName>style.visibility</p:attrName>
                                        </p:attrNameLst>
                                      </p:cBhvr>
                                      <p:to>
                                        <p:strVal val="visible"/>
                                      </p:to>
                                    </p:set>
                                    <p:anim calcmode="lin" valueType="num">
                                      <p:cBhvr additive="base">
                                        <p:cTn id="7" dur="500" fill="hold"/>
                                        <p:tgtEl>
                                          <p:spTgt spid="45875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5875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2000"/>
                                        <p:tgtEl>
                                          <p:spTgt spid="25"/>
                                        </p:tgtEl>
                                      </p:cBhvr>
                                    </p:animEffect>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2000"/>
                                        <p:tgtEl>
                                          <p:spTgt spid="26"/>
                                        </p:tgtEl>
                                      </p:cBhvr>
                                    </p:animEffect>
                                  </p:childTnLst>
                                </p:cTn>
                              </p:par>
                              <p:par>
                                <p:cTn id="17" presetID="10" presetClass="entr" presetSubtype="0" fill="hold"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2000"/>
                                        <p:tgtEl>
                                          <p:spTgt spid="27"/>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2" fill="hold" nodeType="clickEffect">
                                  <p:stCondLst>
                                    <p:cond delay="0"/>
                                  </p:stCondLst>
                                  <p:childTnLst>
                                    <p:set>
                                      <p:cBhvr>
                                        <p:cTn id="23" dur="1" fill="hold">
                                          <p:stCondLst>
                                            <p:cond delay="0"/>
                                          </p:stCondLst>
                                        </p:cTn>
                                        <p:tgtEl>
                                          <p:spTgt spid="63"/>
                                        </p:tgtEl>
                                        <p:attrNameLst>
                                          <p:attrName>style.visibility</p:attrName>
                                        </p:attrNameLst>
                                      </p:cBhvr>
                                      <p:to>
                                        <p:strVal val="visible"/>
                                      </p:to>
                                    </p:set>
                                    <p:anim calcmode="lin" valueType="num">
                                      <p:cBhvr additive="base">
                                        <p:cTn id="24" dur="500" fill="hold"/>
                                        <p:tgtEl>
                                          <p:spTgt spid="63"/>
                                        </p:tgtEl>
                                        <p:attrNameLst>
                                          <p:attrName>ppt_x</p:attrName>
                                        </p:attrNameLst>
                                      </p:cBhvr>
                                      <p:tavLst>
                                        <p:tav tm="0">
                                          <p:val>
                                            <p:strVal val="1+#ppt_w/2"/>
                                          </p:val>
                                        </p:tav>
                                        <p:tav tm="100000">
                                          <p:val>
                                            <p:strVal val="#ppt_x"/>
                                          </p:val>
                                        </p:tav>
                                      </p:tavLst>
                                    </p:anim>
                                    <p:anim calcmode="lin" valueType="num">
                                      <p:cBhvr additive="base">
                                        <p:cTn id="25" dur="500" fill="hold"/>
                                        <p:tgtEl>
                                          <p:spTgt spid="63"/>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2"/>
                                            </p:cond>
                                          </p:stCondLst>
                                          <p:endCondLst>
                                            <p:cond evt="onStopAudio" delay="0">
                                              <p:tgtEl>
                                                <p:sldTgt/>
                                              </p:tgtEl>
                                            </p:cond>
                                          </p:endCondLst>
                                        </p:cTn>
                                        <p:tgtEl>
                                          <p:sndTgt r:embed="rId4" name="arrow.wav"/>
                                        </p:tgtEl>
                                      </p:cMediaNode>
                                    </p:audio>
                                  </p:subTnLst>
                                </p:cTn>
                              </p:par>
                            </p:childTnLst>
                          </p:cTn>
                        </p:par>
                      </p:childTnLst>
                    </p:cTn>
                  </p:par>
                  <p:par>
                    <p:cTn id="26" fill="hold" nodeType="clickPar">
                      <p:stCondLst>
                        <p:cond delay="indefinite"/>
                      </p:stCondLst>
                      <p:childTnLst>
                        <p:par>
                          <p:cTn id="27" fill="hold" nodeType="withGroup">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64"/>
                                        </p:tgtEl>
                                        <p:attrNameLst>
                                          <p:attrName>style.visibility</p:attrName>
                                        </p:attrNameLst>
                                      </p:cBhvr>
                                      <p:to>
                                        <p:strVal val="visible"/>
                                      </p:to>
                                    </p:set>
                                    <p:animEffect transition="in" filter="fade">
                                      <p:cBhvr>
                                        <p:cTn id="30" dur="500"/>
                                        <p:tgtEl>
                                          <p:spTgt spid="64"/>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fade">
                                      <p:cBhvr>
                                        <p:cTn id="33" dur="500"/>
                                        <p:tgtEl>
                                          <p:spTgt spid="65"/>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66"/>
                                        </p:tgtEl>
                                        <p:attrNameLst>
                                          <p:attrName>style.visibility</p:attrName>
                                        </p:attrNameLst>
                                      </p:cBhvr>
                                      <p:to>
                                        <p:strVal val="visible"/>
                                      </p:to>
                                    </p:set>
                                    <p:animEffect transition="in" filter="fade">
                                      <p:cBhvr>
                                        <p:cTn id="36" dur="500"/>
                                        <p:tgtEl>
                                          <p:spTgt spid="66"/>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xit" presetSubtype="2" fill="hold" nodeType="clickEffect">
                                  <p:stCondLst>
                                    <p:cond delay="0"/>
                                  </p:stCondLst>
                                  <p:childTnLst>
                                    <p:anim calcmode="lin" valueType="num">
                                      <p:cBhvr additive="base">
                                        <p:cTn id="40" dur="500"/>
                                        <p:tgtEl>
                                          <p:spTgt spid="63"/>
                                        </p:tgtEl>
                                        <p:attrNameLst>
                                          <p:attrName>ppt_x</p:attrName>
                                        </p:attrNameLst>
                                      </p:cBhvr>
                                      <p:tavLst>
                                        <p:tav tm="0">
                                          <p:val>
                                            <p:strVal val="ppt_x"/>
                                          </p:val>
                                        </p:tav>
                                        <p:tav tm="100000">
                                          <p:val>
                                            <p:strVal val="1+ppt_w/2"/>
                                          </p:val>
                                        </p:tav>
                                      </p:tavLst>
                                    </p:anim>
                                    <p:anim calcmode="lin" valueType="num">
                                      <p:cBhvr additive="base">
                                        <p:cTn id="41" dur="500"/>
                                        <p:tgtEl>
                                          <p:spTgt spid="63"/>
                                        </p:tgtEl>
                                        <p:attrNameLst>
                                          <p:attrName>ppt_y</p:attrName>
                                        </p:attrNameLst>
                                      </p:cBhvr>
                                      <p:tavLst>
                                        <p:tav tm="0">
                                          <p:val>
                                            <p:strVal val="ppt_y"/>
                                          </p:val>
                                        </p:tav>
                                        <p:tav tm="100000">
                                          <p:val>
                                            <p:strVal val="ppt_y"/>
                                          </p:val>
                                        </p:tav>
                                      </p:tavLst>
                                    </p:anim>
                                    <p:set>
                                      <p:cBhvr>
                                        <p:cTn id="42" dur="1" fill="hold">
                                          <p:stCondLst>
                                            <p:cond delay="499"/>
                                          </p:stCondLst>
                                        </p:cTn>
                                        <p:tgtEl>
                                          <p:spTgt spid="63"/>
                                        </p:tgtEl>
                                        <p:attrNameLst>
                                          <p:attrName>style.visibility</p:attrName>
                                        </p:attrNameLst>
                                      </p:cBhvr>
                                      <p:to>
                                        <p:strVal val="hidden"/>
                                      </p:to>
                                    </p:set>
                                  </p:childTnLst>
                                  <p:subTnLst>
                                    <p:audio>
                                      <p:cMediaNode>
                                        <p:cTn display="0" masterRel="sameClick">
                                          <p:stCondLst>
                                            <p:cond evt="begin" delay="0">
                                              <p:tn val="39"/>
                                            </p:cond>
                                          </p:stCondLst>
                                          <p:endCondLst>
                                            <p:cond evt="onStopAudio" delay="0">
                                              <p:tgtEl>
                                                <p:sldTgt/>
                                              </p:tgtEl>
                                            </p:cond>
                                          </p:endCondLst>
                                        </p:cTn>
                                        <p:tgtEl>
                                          <p:sndTgt r:embed="rId4" name="arrow.wav"/>
                                        </p:tgtEl>
                                      </p:cMediaNode>
                                    </p:audio>
                                  </p:subTnLst>
                                </p:cTn>
                              </p:par>
                              <p:par>
                                <p:cTn id="43" presetID="6" presetClass="emph" presetSubtype="0" repeatCount="indefinite" accel="50000" decel="50000" autoRev="1" fill="hold" grpId="1" nodeType="withEffect">
                                  <p:stCondLst>
                                    <p:cond delay="0"/>
                                  </p:stCondLst>
                                  <p:childTnLst>
                                    <p:animScale>
                                      <p:cBhvr>
                                        <p:cTn id="44" dur="2000" fill="hold"/>
                                        <p:tgtEl>
                                          <p:spTgt spid="25"/>
                                        </p:tgtEl>
                                      </p:cBhvr>
                                      <p:by x="25000" y="100000"/>
                                    </p:animScale>
                                  </p:childTnLst>
                                </p:cTn>
                              </p:par>
                              <p:par>
                                <p:cTn id="45" presetID="35" presetClass="path" presetSubtype="0" repeatCount="indefinite" accel="50000" decel="50000" autoRev="1" fill="hold" grpId="2" nodeType="withEffect">
                                  <p:stCondLst>
                                    <p:cond delay="0"/>
                                  </p:stCondLst>
                                  <p:childTnLst>
                                    <p:animMotion origin="layout" path="M -1.38889E-6 4.07407E-6 L -0.14739 4.07407E-6 " pathEditMode="relative" rAng="0" ptsTypes="AA">
                                      <p:cBhvr>
                                        <p:cTn id="46" dur="2000" fill="hold"/>
                                        <p:tgtEl>
                                          <p:spTgt spid="25"/>
                                        </p:tgtEl>
                                        <p:attrNameLst>
                                          <p:attrName>ppt_x</p:attrName>
                                          <p:attrName>ppt_y</p:attrName>
                                        </p:attrNameLst>
                                      </p:cBhvr>
                                      <p:rCtr x="-7378" y="0"/>
                                    </p:animMotion>
                                  </p:childTnLst>
                                </p:cTn>
                              </p:par>
                              <p:par>
                                <p:cTn id="47" presetID="35" presetClass="path" presetSubtype="0" repeatCount="indefinite" accel="50000" decel="50000" autoRev="1" fill="hold" grpId="1" nodeType="withEffect">
                                  <p:stCondLst>
                                    <p:cond delay="0"/>
                                  </p:stCondLst>
                                  <p:childTnLst>
                                    <p:animMotion origin="layout" path="M -0.00034 1.85185E-6 L -0.26736 1.85185E-6 " pathEditMode="relative" rAng="0" ptsTypes="AA">
                                      <p:cBhvr>
                                        <p:cTn id="48" dur="2000" fill="hold"/>
                                        <p:tgtEl>
                                          <p:spTgt spid="26"/>
                                        </p:tgtEl>
                                        <p:attrNameLst>
                                          <p:attrName>ppt_x</p:attrName>
                                          <p:attrName>ppt_y</p:attrName>
                                        </p:attrNameLst>
                                      </p:cBhvr>
                                      <p:rCtr x="-13351" y="0"/>
                                    </p:animMotion>
                                  </p:childTnLst>
                                </p:cTn>
                              </p:par>
                              <p:par>
                                <p:cTn id="49" presetID="42" presetClass="path" presetSubtype="0" repeatCount="indefinite" accel="50000" decel="50000" autoRev="1" fill="hold" grpId="1" nodeType="withEffect">
                                  <p:stCondLst>
                                    <p:cond delay="0"/>
                                  </p:stCondLst>
                                  <p:childTnLst>
                                    <p:animMotion origin="layout" path="M -8.33333E-7 4.07407E-6 L -8.33333E-7 0.1456 " pathEditMode="relative" rAng="0" ptsTypes="AA">
                                      <p:cBhvr>
                                        <p:cTn id="50" dur="1000" fill="hold"/>
                                        <p:tgtEl>
                                          <p:spTgt spid="65"/>
                                        </p:tgtEl>
                                        <p:attrNameLst>
                                          <p:attrName>ppt_x</p:attrName>
                                          <p:attrName>ppt_y</p:attrName>
                                        </p:attrNameLst>
                                      </p:cBhvr>
                                      <p:rCtr x="0" y="7269"/>
                                    </p:animMotion>
                                  </p:childTnLst>
                                </p:cTn>
                              </p:par>
                            </p:childTnLst>
                          </p:cTn>
                        </p:par>
                      </p:childTnLst>
                    </p:cTn>
                  </p:par>
                  <p:par>
                    <p:cTn id="51" fill="hold" nodeType="clickPar">
                      <p:stCondLst>
                        <p:cond delay="indefinite"/>
                      </p:stCondLst>
                      <p:childTnLst>
                        <p:par>
                          <p:cTn id="52" fill="hold" nodeType="withGroup">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67"/>
                                        </p:tgtEl>
                                        <p:attrNameLst>
                                          <p:attrName>style.visibility</p:attrName>
                                        </p:attrNameLst>
                                      </p:cBhvr>
                                      <p:to>
                                        <p:strVal val="visible"/>
                                      </p:to>
                                    </p:set>
                                    <p:animEffect transition="in" filter="fade">
                                      <p:cBhvr>
                                        <p:cTn id="55" dur="2000"/>
                                        <p:tgtEl>
                                          <p:spTgt spid="67"/>
                                        </p:tgtEl>
                                      </p:cBhvr>
                                    </p:animEffect>
                                  </p:childTnLst>
                                  <p:subTnLst>
                                    <p:audio>
                                      <p:cMediaNode>
                                        <p:cTn display="0" masterRel="sameClick">
                                          <p:stCondLst>
                                            <p:cond evt="begin" delay="0">
                                              <p:tn val="53"/>
                                            </p:cond>
                                          </p:stCondLst>
                                          <p:endCondLst>
                                            <p:cond evt="onStopAudio" delay="0">
                                              <p:tgtEl>
                                                <p:sldTgt/>
                                              </p:tgtEl>
                                            </p:cond>
                                          </p:endCondLst>
                                        </p:cTn>
                                        <p:tgtEl>
                                          <p:sndTgt r:embed="rId5" name="chimes.wav"/>
                                        </p:tgtEl>
                                      </p:cMediaNode>
                                    </p:audio>
                                  </p:subTnLst>
                                </p:cTn>
                              </p:par>
                            </p:childTnLst>
                          </p:cTn>
                        </p:par>
                      </p:childTnLst>
                    </p:cTn>
                  </p:par>
                  <p:par>
                    <p:cTn id="56" fill="hold" nodeType="clickPar">
                      <p:stCondLst>
                        <p:cond delay="indefinite"/>
                      </p:stCondLst>
                      <p:childTnLst>
                        <p:par>
                          <p:cTn id="57" fill="hold" nodeType="withGroup">
                            <p:stCondLst>
                              <p:cond delay="0"/>
                            </p:stCondLst>
                            <p:childTnLst>
                              <p:par>
                                <p:cTn id="58" presetID="2" presetClass="entr" presetSubtype="2" fill="hold" grpId="0" nodeType="clickEffect">
                                  <p:stCondLst>
                                    <p:cond delay="0"/>
                                  </p:stCondLst>
                                  <p:iterate type="lt">
                                    <p:tmPct val="10000"/>
                                  </p:iterate>
                                  <p:childTnLst>
                                    <p:set>
                                      <p:cBhvr>
                                        <p:cTn id="59" dur="1" fill="hold">
                                          <p:stCondLst>
                                            <p:cond delay="0"/>
                                          </p:stCondLst>
                                        </p:cTn>
                                        <p:tgtEl>
                                          <p:spTgt spid="69"/>
                                        </p:tgtEl>
                                        <p:attrNameLst>
                                          <p:attrName>style.visibility</p:attrName>
                                        </p:attrNameLst>
                                      </p:cBhvr>
                                      <p:to>
                                        <p:strVal val="visible"/>
                                      </p:to>
                                    </p:set>
                                    <p:anim calcmode="lin" valueType="num">
                                      <p:cBhvr additive="base">
                                        <p:cTn id="60" dur="1000" fill="hold"/>
                                        <p:tgtEl>
                                          <p:spTgt spid="69"/>
                                        </p:tgtEl>
                                        <p:attrNameLst>
                                          <p:attrName>ppt_x</p:attrName>
                                        </p:attrNameLst>
                                      </p:cBhvr>
                                      <p:tavLst>
                                        <p:tav tm="0">
                                          <p:val>
                                            <p:strVal val="1+#ppt_w/2"/>
                                          </p:val>
                                        </p:tav>
                                        <p:tav tm="100000">
                                          <p:val>
                                            <p:strVal val="#ppt_x"/>
                                          </p:val>
                                        </p:tav>
                                      </p:tavLst>
                                    </p:anim>
                                    <p:anim calcmode="lin" valueType="num">
                                      <p:cBhvr additive="base">
                                        <p:cTn id="61" dur="1000" fill="hold"/>
                                        <p:tgtEl>
                                          <p:spTgt spid="69"/>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8"/>
                                            </p:cond>
                                          </p:stCondLst>
                                          <p:endCondLst>
                                            <p:cond evt="onStopAudio" delay="0">
                                              <p:tgtEl>
                                                <p:sldTgt/>
                                              </p:tgtEl>
                                            </p:cond>
                                          </p:endCondLst>
                                        </p:cTn>
                                        <p:tgtEl>
                                          <p:sndTgt r:embed="rId6" name="type.wav"/>
                                        </p:tgtEl>
                                      </p:cMediaNode>
                                    </p:audio>
                                  </p:subTnLst>
                                </p:cTn>
                              </p:par>
                            </p:childTnLst>
                          </p:cTn>
                        </p:par>
                      </p:childTnLst>
                    </p:cTn>
                  </p:par>
                  <p:par>
                    <p:cTn id="62" fill="hold" nodeType="clickPar">
                      <p:stCondLst>
                        <p:cond delay="indefinite"/>
                      </p:stCondLst>
                      <p:childTnLst>
                        <p:par>
                          <p:cTn id="63" fill="hold" nodeType="withGroup">
                            <p:stCondLst>
                              <p:cond delay="0"/>
                            </p:stCondLst>
                            <p:childTnLst>
                              <p:par>
                                <p:cTn id="64" presetID="2" presetClass="entr" presetSubtype="4" fill="hold" nodeType="clickEffect">
                                  <p:stCondLst>
                                    <p:cond delay="0"/>
                                  </p:stCondLst>
                                  <p:childTnLst>
                                    <p:set>
                                      <p:cBhvr>
                                        <p:cTn id="65" dur="1" fill="hold">
                                          <p:stCondLst>
                                            <p:cond delay="0"/>
                                          </p:stCondLst>
                                        </p:cTn>
                                        <p:tgtEl>
                                          <p:spTgt spid="70">
                                            <p:txEl>
                                              <p:pRg st="0" end="0"/>
                                            </p:txEl>
                                          </p:spTgt>
                                        </p:tgtEl>
                                        <p:attrNameLst>
                                          <p:attrName>style.visibility</p:attrName>
                                        </p:attrNameLst>
                                      </p:cBhvr>
                                      <p:to>
                                        <p:strVal val="visible"/>
                                      </p:to>
                                    </p:set>
                                    <p:anim calcmode="lin" valueType="num">
                                      <p:cBhvr additive="base">
                                        <p:cTn id="66" dur="500" fill="hold"/>
                                        <p:tgtEl>
                                          <p:spTgt spid="70">
                                            <p:txEl>
                                              <p:pRg st="0" end="0"/>
                                            </p:txEl>
                                          </p:spTgt>
                                        </p:tgtEl>
                                        <p:attrNameLst>
                                          <p:attrName>ppt_x</p:attrName>
                                        </p:attrNameLst>
                                      </p:cBhvr>
                                      <p:tavLst>
                                        <p:tav tm="0">
                                          <p:val>
                                            <p:strVal val="#ppt_x"/>
                                          </p:val>
                                        </p:tav>
                                        <p:tav tm="100000">
                                          <p:val>
                                            <p:strVal val="#ppt_x"/>
                                          </p:val>
                                        </p:tav>
                                      </p:tavLst>
                                    </p:anim>
                                    <p:anim calcmode="lin" valueType="num">
                                      <p:cBhvr additive="base">
                                        <p:cTn id="67" dur="500" fill="hold"/>
                                        <p:tgtEl>
                                          <p:spTgt spid="70">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4"/>
                                            </p:cond>
                                          </p:stCondLst>
                                          <p:endCondLst>
                                            <p:cond evt="onStopAudio" delay="0">
                                              <p:tgtEl>
                                                <p:sldTgt/>
                                              </p:tgtEl>
                                            </p:cond>
                                          </p:endCondLst>
                                        </p:cTn>
                                        <p:tgtEl>
                                          <p:sndTgt r:embed="rId4" name="arrow.wav"/>
                                        </p:tgtEl>
                                      </p:cMediaNode>
                                    </p:audio>
                                  </p:subTnLst>
                                </p:cTn>
                              </p:par>
                            </p:childTnLst>
                          </p:cTn>
                        </p:par>
                      </p:childTnLst>
                    </p:cTn>
                  </p:par>
                  <p:par>
                    <p:cTn id="68" fill="hold">
                      <p:stCondLst>
                        <p:cond delay="indefinite"/>
                      </p:stCondLst>
                      <p:childTnLst>
                        <p:par>
                          <p:cTn id="69" fill="hold">
                            <p:stCondLst>
                              <p:cond delay="0"/>
                            </p:stCondLst>
                            <p:childTnLst>
                              <p:par>
                                <p:cTn id="70" presetID="2" presetClass="entr" presetSubtype="4" fill="hold" nodeType="clickEffect">
                                  <p:stCondLst>
                                    <p:cond delay="0"/>
                                  </p:stCondLst>
                                  <p:childTnLst>
                                    <p:set>
                                      <p:cBhvr>
                                        <p:cTn id="71" dur="1" fill="hold">
                                          <p:stCondLst>
                                            <p:cond delay="0"/>
                                          </p:stCondLst>
                                        </p:cTn>
                                        <p:tgtEl>
                                          <p:spTgt spid="458756">
                                            <p:txEl>
                                              <p:pRg st="1" end="1"/>
                                            </p:txEl>
                                          </p:spTgt>
                                        </p:tgtEl>
                                        <p:attrNameLst>
                                          <p:attrName>style.visibility</p:attrName>
                                        </p:attrNameLst>
                                      </p:cBhvr>
                                      <p:to>
                                        <p:strVal val="visible"/>
                                      </p:to>
                                    </p:set>
                                    <p:anim calcmode="lin" valueType="num">
                                      <p:cBhvr additive="base">
                                        <p:cTn id="72" dur="500" fill="hold"/>
                                        <p:tgtEl>
                                          <p:spTgt spid="458756">
                                            <p:txEl>
                                              <p:pRg st="1" end="1"/>
                                            </p:txEl>
                                          </p:spTgt>
                                        </p:tgtEl>
                                        <p:attrNameLst>
                                          <p:attrName>ppt_x</p:attrName>
                                        </p:attrNameLst>
                                      </p:cBhvr>
                                      <p:tavLst>
                                        <p:tav tm="0">
                                          <p:val>
                                            <p:strVal val="#ppt_x"/>
                                          </p:val>
                                        </p:tav>
                                        <p:tav tm="100000">
                                          <p:val>
                                            <p:strVal val="#ppt_x"/>
                                          </p:val>
                                        </p:tav>
                                      </p:tavLst>
                                    </p:anim>
                                    <p:anim calcmode="lin" valueType="num">
                                      <p:cBhvr additive="base">
                                        <p:cTn id="73" dur="500" fill="hold"/>
                                        <p:tgtEl>
                                          <p:spTgt spid="45875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0"/>
                                            </p:cond>
                                          </p:stCondLst>
                                          <p:endCondLst>
                                            <p:cond evt="onStopAudio" delay="0">
                                              <p:tgtEl>
                                                <p:sldTgt/>
                                              </p:tgtEl>
                                            </p:cond>
                                          </p:endCondLst>
                                        </p:cTn>
                                        <p:tgtEl>
                                          <p:sndTgt r:embed="rId4" name="arrow.wav"/>
                                        </p:tgtEl>
                                      </p:cMediaNode>
                                    </p:audio>
                                  </p:subTnLst>
                                </p:cTn>
                              </p:par>
                            </p:childTnLst>
                          </p:cTn>
                        </p:par>
                      </p:childTnLst>
                    </p:cTn>
                  </p:par>
                  <p:par>
                    <p:cTn id="74" fill="hold">
                      <p:stCondLst>
                        <p:cond delay="indefinite"/>
                      </p:stCondLst>
                      <p:childTnLst>
                        <p:par>
                          <p:cTn id="75" fill="hold">
                            <p:stCondLst>
                              <p:cond delay="0"/>
                            </p:stCondLst>
                            <p:childTnLst>
                              <p:par>
                                <p:cTn id="76" presetID="2" presetClass="entr" presetSubtype="4" fill="hold" nodeType="clickEffect">
                                  <p:stCondLst>
                                    <p:cond delay="0"/>
                                  </p:stCondLst>
                                  <p:childTnLst>
                                    <p:set>
                                      <p:cBhvr>
                                        <p:cTn id="77" dur="1" fill="hold">
                                          <p:stCondLst>
                                            <p:cond delay="0"/>
                                          </p:stCondLst>
                                        </p:cTn>
                                        <p:tgtEl>
                                          <p:spTgt spid="458756">
                                            <p:txEl>
                                              <p:pRg st="2" end="2"/>
                                            </p:txEl>
                                          </p:spTgt>
                                        </p:tgtEl>
                                        <p:attrNameLst>
                                          <p:attrName>style.visibility</p:attrName>
                                        </p:attrNameLst>
                                      </p:cBhvr>
                                      <p:to>
                                        <p:strVal val="visible"/>
                                      </p:to>
                                    </p:set>
                                    <p:anim calcmode="lin" valueType="num">
                                      <p:cBhvr additive="base">
                                        <p:cTn id="78" dur="500" fill="hold"/>
                                        <p:tgtEl>
                                          <p:spTgt spid="458756">
                                            <p:txEl>
                                              <p:pRg st="2" end="2"/>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458756">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6"/>
                                            </p:cond>
                                          </p:stCondLst>
                                          <p:endCondLst>
                                            <p:cond evt="onStopAudio" delay="0">
                                              <p:tgtEl>
                                                <p:sldTgt/>
                                              </p:tgtEl>
                                            </p:cond>
                                          </p:endCondLst>
                                        </p:cTn>
                                        <p:tgtEl>
                                          <p:sndTgt r:embed="rId4" name="arrow.wav"/>
                                        </p:tgtEl>
                                      </p:cMediaNode>
                                    </p:audio>
                                  </p:subTnLst>
                                </p:cTn>
                              </p:par>
                            </p:childTnLst>
                          </p:cTn>
                        </p:par>
                      </p:childTnLst>
                    </p:cTn>
                  </p:par>
                  <p:par>
                    <p:cTn id="80" fill="hold">
                      <p:stCondLst>
                        <p:cond delay="indefinite"/>
                      </p:stCondLst>
                      <p:childTnLst>
                        <p:par>
                          <p:cTn id="81" fill="hold">
                            <p:stCondLst>
                              <p:cond delay="0"/>
                            </p:stCondLst>
                            <p:childTnLst>
                              <p:par>
                                <p:cTn id="82" presetID="22" presetClass="entr" presetSubtype="4" fill="hold" grpId="0" nodeType="clickEffect">
                                  <p:stCondLst>
                                    <p:cond delay="0"/>
                                  </p:stCondLst>
                                  <p:childTnLst>
                                    <p:set>
                                      <p:cBhvr>
                                        <p:cTn id="83" dur="1" fill="hold">
                                          <p:stCondLst>
                                            <p:cond delay="0"/>
                                          </p:stCondLst>
                                        </p:cTn>
                                        <p:tgtEl>
                                          <p:spTgt spid="47"/>
                                        </p:tgtEl>
                                        <p:attrNameLst>
                                          <p:attrName>style.visibility</p:attrName>
                                        </p:attrNameLst>
                                      </p:cBhvr>
                                      <p:to>
                                        <p:strVal val="visible"/>
                                      </p:to>
                                    </p:set>
                                    <p:animEffect transition="in" filter="wipe(down)">
                                      <p:cBhvr>
                                        <p:cTn id="84" dur="500"/>
                                        <p:tgtEl>
                                          <p:spTgt spid="47"/>
                                        </p:tgtEl>
                                      </p:cBhvr>
                                    </p:animEffect>
                                  </p:childTnLst>
                                  <p:subTnLst>
                                    <p:audio>
                                      <p:cMediaNode>
                                        <p:cTn display="0" masterRel="sameClick">
                                          <p:stCondLst>
                                            <p:cond evt="begin" delay="0">
                                              <p:tn val="82"/>
                                            </p:cond>
                                          </p:stCondLst>
                                          <p:endCondLst>
                                            <p:cond evt="onStopAudio" delay="0">
                                              <p:tgtEl>
                                                <p:sldTgt/>
                                              </p:tgtEl>
                                            </p:cond>
                                          </p:endCondLst>
                                        </p:cTn>
                                        <p:tgtEl>
                                          <p:sndTgt r:embed="rId7" name="cashreg.wav"/>
                                        </p:tgtEl>
                                      </p:cMediaNode>
                                    </p:audio>
                                  </p:subTnLst>
                                </p:cTn>
                              </p:par>
                            </p:childTnLst>
                          </p:cTn>
                        </p:par>
                      </p:childTnLst>
                    </p:cTn>
                  </p:par>
                  <p:par>
                    <p:cTn id="85" fill="hold">
                      <p:stCondLst>
                        <p:cond delay="indefinite"/>
                      </p:stCondLst>
                      <p:childTnLst>
                        <p:par>
                          <p:cTn id="86" fill="hold">
                            <p:stCondLst>
                              <p:cond delay="0"/>
                            </p:stCondLst>
                            <p:childTnLst>
                              <p:par>
                                <p:cTn id="87" presetID="2" presetClass="entr" presetSubtype="4" fill="hold" nodeType="clickEffect">
                                  <p:stCondLst>
                                    <p:cond delay="0"/>
                                  </p:stCondLst>
                                  <p:childTnLst>
                                    <p:set>
                                      <p:cBhvr>
                                        <p:cTn id="88" dur="1" fill="hold">
                                          <p:stCondLst>
                                            <p:cond delay="0"/>
                                          </p:stCondLst>
                                        </p:cTn>
                                        <p:tgtEl>
                                          <p:spTgt spid="458756">
                                            <p:txEl>
                                              <p:pRg st="3" end="3"/>
                                            </p:txEl>
                                          </p:spTgt>
                                        </p:tgtEl>
                                        <p:attrNameLst>
                                          <p:attrName>style.visibility</p:attrName>
                                        </p:attrNameLst>
                                      </p:cBhvr>
                                      <p:to>
                                        <p:strVal val="visible"/>
                                      </p:to>
                                    </p:set>
                                    <p:anim calcmode="lin" valueType="num">
                                      <p:cBhvr additive="base">
                                        <p:cTn id="89" dur="500" fill="hold"/>
                                        <p:tgtEl>
                                          <p:spTgt spid="458756">
                                            <p:txEl>
                                              <p:pRg st="3" end="3"/>
                                            </p:txEl>
                                          </p:spTgt>
                                        </p:tgtEl>
                                        <p:attrNameLst>
                                          <p:attrName>ppt_x</p:attrName>
                                        </p:attrNameLst>
                                      </p:cBhvr>
                                      <p:tavLst>
                                        <p:tav tm="0">
                                          <p:val>
                                            <p:strVal val="#ppt_x"/>
                                          </p:val>
                                        </p:tav>
                                        <p:tav tm="100000">
                                          <p:val>
                                            <p:strVal val="#ppt_x"/>
                                          </p:val>
                                        </p:tav>
                                      </p:tavLst>
                                    </p:anim>
                                    <p:anim calcmode="lin" valueType="num">
                                      <p:cBhvr additive="base">
                                        <p:cTn id="90" dur="500" fill="hold"/>
                                        <p:tgtEl>
                                          <p:spTgt spid="458756">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87"/>
                                            </p:cond>
                                          </p:stCondLst>
                                          <p:endCondLst>
                                            <p:cond evt="onStopAudio" delay="0">
                                              <p:tgtEl>
                                                <p:sldTgt/>
                                              </p:tgtEl>
                                            </p:cond>
                                          </p:endCondLst>
                                        </p:cTn>
                                        <p:tgtEl>
                                          <p:sndTgt r:embed="rId4" name="arrow.wav"/>
                                        </p:tgtEl>
                                      </p:cMediaNode>
                                    </p:audio>
                                  </p:subTnLst>
                                </p:cTn>
                              </p:par>
                            </p:childTnLst>
                          </p:cTn>
                        </p:par>
                      </p:childTnLst>
                    </p:cTn>
                  </p:par>
                  <p:par>
                    <p:cTn id="91" fill="hold">
                      <p:stCondLst>
                        <p:cond delay="indefinite"/>
                      </p:stCondLst>
                      <p:childTnLst>
                        <p:par>
                          <p:cTn id="92" fill="hold">
                            <p:stCondLst>
                              <p:cond delay="0"/>
                            </p:stCondLst>
                            <p:childTnLst>
                              <p:par>
                                <p:cTn id="93" presetID="22" presetClass="entr" presetSubtype="4" fill="hold" grpId="0" nodeType="click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wipe(down)">
                                      <p:cBhvr>
                                        <p:cTn id="95" dur="500"/>
                                        <p:tgtEl>
                                          <p:spTgt spid="49"/>
                                        </p:tgtEl>
                                      </p:cBhvr>
                                    </p:animEffect>
                                  </p:childTnLst>
                                  <p:subTnLst>
                                    <p:audio>
                                      <p:cMediaNode>
                                        <p:cTn display="0" masterRel="sameClick">
                                          <p:stCondLst>
                                            <p:cond evt="begin" delay="0">
                                              <p:tn val="93"/>
                                            </p:cond>
                                          </p:stCondLst>
                                          <p:endCondLst>
                                            <p:cond evt="onStopAudio" delay="0">
                                              <p:tgtEl>
                                                <p:sldTgt/>
                                              </p:tgtEl>
                                            </p:cond>
                                          </p:endCondLst>
                                        </p:cTn>
                                        <p:tgtEl>
                                          <p:sndTgt r:embed="rId7" name="cashreg.wav"/>
                                        </p:tgtEl>
                                      </p:cMediaNode>
                                    </p:audio>
                                  </p:subTnLst>
                                </p:cTn>
                              </p:par>
                            </p:childTnLst>
                          </p:cTn>
                        </p:par>
                      </p:childTnLst>
                    </p:cTn>
                  </p:par>
                  <p:par>
                    <p:cTn id="96" fill="hold" nodeType="clickPar">
                      <p:stCondLst>
                        <p:cond delay="indefinite"/>
                      </p:stCondLst>
                      <p:childTnLst>
                        <p:par>
                          <p:cTn id="97" fill="hold" nodeType="withGroup">
                            <p:stCondLst>
                              <p:cond delay="0"/>
                            </p:stCondLst>
                            <p:childTnLst>
                              <p:par>
                                <p:cTn id="98" presetID="22" presetClass="entr" presetSubtype="4" fill="hold" grpId="0" nodeType="clickEffect">
                                  <p:stCondLst>
                                    <p:cond delay="0"/>
                                  </p:stCondLst>
                                  <p:childTnLst>
                                    <p:set>
                                      <p:cBhvr>
                                        <p:cTn id="99" dur="1" fill="hold">
                                          <p:stCondLst>
                                            <p:cond delay="0"/>
                                          </p:stCondLst>
                                        </p:cTn>
                                        <p:tgtEl>
                                          <p:spTgt spid="71"/>
                                        </p:tgtEl>
                                        <p:attrNameLst>
                                          <p:attrName>style.visibility</p:attrName>
                                        </p:attrNameLst>
                                      </p:cBhvr>
                                      <p:to>
                                        <p:strVal val="visible"/>
                                      </p:to>
                                    </p:set>
                                    <p:animEffect transition="in" filter="wipe(down)">
                                      <p:cBhvr>
                                        <p:cTn id="100" dur="500"/>
                                        <p:tgtEl>
                                          <p:spTgt spid="71"/>
                                        </p:tgtEl>
                                      </p:cBhvr>
                                    </p:animEffect>
                                  </p:childTnLst>
                                  <p:subTnLst>
                                    <p:audio>
                                      <p:cMediaNode>
                                        <p:cTn display="0" masterRel="sameClick">
                                          <p:stCondLst>
                                            <p:cond evt="begin" delay="0">
                                              <p:tn val="98"/>
                                            </p:cond>
                                          </p:stCondLst>
                                          <p:endCondLst>
                                            <p:cond evt="onStopAudio" delay="0">
                                              <p:tgtEl>
                                                <p:sldTgt/>
                                              </p:tgtEl>
                                            </p:cond>
                                          </p:endCondLst>
                                        </p:cTn>
                                        <p:tgtEl>
                                          <p:sndTgt r:embed="rId7" name="cashreg.wav"/>
                                        </p:tgtEl>
                                      </p:cMediaNode>
                                    </p:audio>
                                  </p:subTnLst>
                                </p:cTn>
                              </p:par>
                            </p:childTnLst>
                          </p:cTn>
                        </p:par>
                      </p:childTnLst>
                    </p:cTn>
                  </p:par>
                  <p:par>
                    <p:cTn id="101" fill="hold" nodeType="clickPar">
                      <p:stCondLst>
                        <p:cond delay="indefinite"/>
                      </p:stCondLst>
                      <p:childTnLst>
                        <p:par>
                          <p:cTn id="102" fill="hold" nodeType="withGroup">
                            <p:stCondLst>
                              <p:cond delay="0"/>
                            </p:stCondLst>
                            <p:childTnLst>
                              <p:par>
                                <p:cTn id="103" presetID="22" presetClass="entr" presetSubtype="4" fill="hold" grpId="0" nodeType="clickEffect">
                                  <p:stCondLst>
                                    <p:cond delay="0"/>
                                  </p:stCondLst>
                                  <p:childTnLst>
                                    <p:set>
                                      <p:cBhvr>
                                        <p:cTn id="104" dur="1" fill="hold">
                                          <p:stCondLst>
                                            <p:cond delay="0"/>
                                          </p:stCondLst>
                                        </p:cTn>
                                        <p:tgtEl>
                                          <p:spTgt spid="72"/>
                                        </p:tgtEl>
                                        <p:attrNameLst>
                                          <p:attrName>style.visibility</p:attrName>
                                        </p:attrNameLst>
                                      </p:cBhvr>
                                      <p:to>
                                        <p:strVal val="visible"/>
                                      </p:to>
                                    </p:set>
                                    <p:animEffect transition="in" filter="wipe(down)">
                                      <p:cBhvr>
                                        <p:cTn id="105" dur="500"/>
                                        <p:tgtEl>
                                          <p:spTgt spid="72"/>
                                        </p:tgtEl>
                                      </p:cBhvr>
                                    </p:animEffect>
                                  </p:childTnLst>
                                  <p:subTnLst>
                                    <p:audio>
                                      <p:cMediaNode>
                                        <p:cTn display="0" masterRel="sameClick">
                                          <p:stCondLst>
                                            <p:cond evt="begin" delay="0">
                                              <p:tn val="103"/>
                                            </p:cond>
                                          </p:stCondLst>
                                          <p:endCondLst>
                                            <p:cond evt="onStopAudio" delay="0">
                                              <p:tgtEl>
                                                <p:sldTgt/>
                                              </p:tgtEl>
                                            </p:cond>
                                          </p:endCondLst>
                                        </p:cTn>
                                        <p:tgtEl>
                                          <p:sndTgt r:embed="rId7" name="cashreg.wav"/>
                                        </p:tgtEl>
                                      </p:cMediaNode>
                                    </p:audio>
                                  </p:subTnLst>
                                </p:cTn>
                              </p:par>
                            </p:childTnLst>
                          </p:cTn>
                        </p:par>
                      </p:childTnLst>
                    </p:cTn>
                  </p:par>
                  <p:par>
                    <p:cTn id="106" fill="hold">
                      <p:stCondLst>
                        <p:cond delay="indefinite"/>
                      </p:stCondLst>
                      <p:childTnLst>
                        <p:par>
                          <p:cTn id="107" fill="hold">
                            <p:stCondLst>
                              <p:cond delay="0"/>
                            </p:stCondLst>
                            <p:childTnLst>
                              <p:par>
                                <p:cTn id="108" presetID="2" presetClass="entr" presetSubtype="4" fill="hold" nodeType="clickEffect">
                                  <p:stCondLst>
                                    <p:cond delay="0"/>
                                  </p:stCondLst>
                                  <p:childTnLst>
                                    <p:set>
                                      <p:cBhvr>
                                        <p:cTn id="109" dur="1" fill="hold">
                                          <p:stCondLst>
                                            <p:cond delay="0"/>
                                          </p:stCondLst>
                                        </p:cTn>
                                        <p:tgtEl>
                                          <p:spTgt spid="458756">
                                            <p:txEl>
                                              <p:pRg st="4" end="4"/>
                                            </p:txEl>
                                          </p:spTgt>
                                        </p:tgtEl>
                                        <p:attrNameLst>
                                          <p:attrName>style.visibility</p:attrName>
                                        </p:attrNameLst>
                                      </p:cBhvr>
                                      <p:to>
                                        <p:strVal val="visible"/>
                                      </p:to>
                                    </p:set>
                                    <p:anim calcmode="lin" valueType="num">
                                      <p:cBhvr additive="base">
                                        <p:cTn id="110" dur="500" fill="hold"/>
                                        <p:tgtEl>
                                          <p:spTgt spid="458756">
                                            <p:txEl>
                                              <p:pRg st="4" end="4"/>
                                            </p:txEl>
                                          </p:spTgt>
                                        </p:tgtEl>
                                        <p:attrNameLst>
                                          <p:attrName>ppt_x</p:attrName>
                                        </p:attrNameLst>
                                      </p:cBhvr>
                                      <p:tavLst>
                                        <p:tav tm="0">
                                          <p:val>
                                            <p:strVal val="#ppt_x"/>
                                          </p:val>
                                        </p:tav>
                                        <p:tav tm="100000">
                                          <p:val>
                                            <p:strVal val="#ppt_x"/>
                                          </p:val>
                                        </p:tav>
                                      </p:tavLst>
                                    </p:anim>
                                    <p:anim calcmode="lin" valueType="num">
                                      <p:cBhvr additive="base">
                                        <p:cTn id="111" dur="500" fill="hold"/>
                                        <p:tgtEl>
                                          <p:spTgt spid="458756">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08"/>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5" grpId="1" animBg="1"/>
      <p:bldP spid="66" grpId="0" animBg="1"/>
      <p:bldP spid="67" grpId="0" animBg="1"/>
      <p:bldP spid="47" grpId="0" animBg="1"/>
      <p:bldP spid="49" grpId="0" animBg="1"/>
      <p:bldP spid="25" grpId="0" animBg="1"/>
      <p:bldP spid="25" grpId="1" animBg="1"/>
      <p:bldP spid="25" grpId="2" animBg="1"/>
      <p:bldP spid="26" grpId="0" animBg="1"/>
      <p:bldP spid="26" grpId="1" animBg="1"/>
      <p:bldP spid="69" grpId="0"/>
      <p:bldP spid="71" grpId="0" animBg="1"/>
      <p:bldP spid="72"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3250" name="Rectangle 2"/>
          <p:cNvSpPr>
            <a:spLocks noChangeArrowheads="1"/>
          </p:cNvSpPr>
          <p:nvPr/>
        </p:nvSpPr>
        <p:spPr bwMode="auto">
          <a:xfrm>
            <a:off x="685800" y="1549400"/>
            <a:ext cx="7772400" cy="5308600"/>
          </a:xfrm>
          <a:prstGeom prst="rect">
            <a:avLst/>
          </a:prstGeom>
          <a:solidFill>
            <a:srgbClr val="EAEAEA"/>
          </a:solidFill>
          <a:ln w="9525">
            <a:noFill/>
            <a:miter lim="800000"/>
            <a:headEnd/>
            <a:tailEnd/>
          </a:ln>
          <a:effectLst/>
        </p:spPr>
        <p:txBody>
          <a:bodyPr/>
          <a:lstStyle/>
          <a:p>
            <a:pPr>
              <a:spcBef>
                <a:spcPct val="20000"/>
              </a:spcBef>
              <a:defRPr/>
            </a:pPr>
            <a:r>
              <a:rPr lang="en-US" sz="2400" i="1" dirty="0">
                <a:solidFill>
                  <a:srgbClr val="333399"/>
                </a:solidFill>
                <a:latin typeface="Arial" charset="0"/>
              </a:rPr>
              <a:t>Discussing the conservation of total energy within energy transformations </a:t>
            </a:r>
          </a:p>
          <a:p>
            <a:pPr>
              <a:defRPr/>
            </a:pPr>
            <a:r>
              <a:rPr lang="en-US" dirty="0">
                <a:solidFill>
                  <a:srgbClr val="000000"/>
                </a:solidFill>
                <a:cs typeface="Times New Roman" pitchFamily="18" charset="0"/>
                <a:sym typeface="Symbol" pitchFamily="18" charset="2"/>
              </a:rPr>
              <a:t></a:t>
            </a:r>
            <a:r>
              <a:rPr lang="en-US" sz="2400" dirty="0">
                <a:solidFill>
                  <a:srgbClr val="000000"/>
                </a:solidFill>
                <a:latin typeface="+mn-lt"/>
                <a:cs typeface="Times New Roman" pitchFamily="18" charset="0"/>
                <a:sym typeface="Symbol" pitchFamily="18" charset="2"/>
              </a:rPr>
              <a:t>If we plot both </a:t>
            </a:r>
            <a:r>
              <a:rPr lang="en-US" sz="2400" b="1" dirty="0">
                <a:solidFill>
                  <a:srgbClr val="FF0000"/>
                </a:solidFill>
                <a:latin typeface="+mn-lt"/>
                <a:cs typeface="Times New Roman" pitchFamily="18" charset="0"/>
                <a:sym typeface="Symbol" pitchFamily="18" charset="2"/>
              </a:rPr>
              <a:t>kinetic                                                       energy</a:t>
            </a:r>
            <a:r>
              <a:rPr lang="en-US" sz="2400" dirty="0">
                <a:solidFill>
                  <a:srgbClr val="000000"/>
                </a:solidFill>
                <a:latin typeface="+mn-lt"/>
                <a:cs typeface="Times New Roman" pitchFamily="18" charset="0"/>
                <a:sym typeface="Symbol" pitchFamily="18" charset="2"/>
              </a:rPr>
              <a:t> and </a:t>
            </a:r>
            <a:r>
              <a:rPr lang="en-US" sz="2400" b="1" dirty="0">
                <a:solidFill>
                  <a:srgbClr val="008000"/>
                </a:solidFill>
                <a:latin typeface="+mn-lt"/>
                <a:cs typeface="Times New Roman" pitchFamily="18" charset="0"/>
                <a:sym typeface="Symbol" pitchFamily="18" charset="2"/>
              </a:rPr>
              <a:t>potential                                                           energy</a:t>
            </a:r>
            <a:r>
              <a:rPr lang="en-US" sz="2400" dirty="0">
                <a:solidFill>
                  <a:srgbClr val="000000"/>
                </a:solidFill>
                <a:latin typeface="+mn-lt"/>
                <a:cs typeface="Times New Roman" pitchFamily="18" charset="0"/>
                <a:sym typeface="Symbol" pitchFamily="18" charset="2"/>
              </a:rPr>
              <a:t> vs. time for                                                              either system we would                                                                            get the following                                                                    graph:</a:t>
            </a:r>
          </a:p>
        </p:txBody>
      </p:sp>
      <p:sp>
        <p:nvSpPr>
          <p:cNvPr id="693271" name="Rectangle 23"/>
          <p:cNvSpPr>
            <a:spLocks noChangeArrowheads="1"/>
          </p:cNvSpPr>
          <p:nvPr/>
        </p:nvSpPr>
        <p:spPr bwMode="auto">
          <a:xfrm>
            <a:off x="6362700" y="4656138"/>
            <a:ext cx="692150" cy="99695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693272" name="Rectangle 24"/>
          <p:cNvSpPr>
            <a:spLocks noChangeArrowheads="1"/>
          </p:cNvSpPr>
          <p:nvPr/>
        </p:nvSpPr>
        <p:spPr bwMode="auto">
          <a:xfrm>
            <a:off x="6365875" y="4648200"/>
            <a:ext cx="700088" cy="996950"/>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693273" name="Rectangle 25"/>
          <p:cNvSpPr>
            <a:spLocks noChangeArrowheads="1"/>
          </p:cNvSpPr>
          <p:nvPr/>
        </p:nvSpPr>
        <p:spPr bwMode="auto">
          <a:xfrm>
            <a:off x="6343650" y="5654675"/>
            <a:ext cx="715963" cy="1057275"/>
          </a:xfrm>
          <a:prstGeom prst="rect">
            <a:avLst/>
          </a:prstGeom>
          <a:solidFill>
            <a:srgbClr val="EAEAEA"/>
          </a:solidFill>
          <a:ln w="9525">
            <a:solidFill>
              <a:srgbClr val="EAEAEA"/>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693278" name="Rectangle 30"/>
          <p:cNvSpPr>
            <a:spLocks noChangeArrowheads="1"/>
          </p:cNvSpPr>
          <p:nvPr/>
        </p:nvSpPr>
        <p:spPr bwMode="auto">
          <a:xfrm>
            <a:off x="6365875" y="4638675"/>
            <a:ext cx="685800" cy="1011238"/>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grpSp>
        <p:nvGrpSpPr>
          <p:cNvPr id="2" name="Group 32"/>
          <p:cNvGrpSpPr>
            <a:grpSpLocks/>
          </p:cNvGrpSpPr>
          <p:nvPr/>
        </p:nvGrpSpPr>
        <p:grpSpPr bwMode="auto">
          <a:xfrm>
            <a:off x="608013" y="4903788"/>
            <a:ext cx="3752850" cy="2019300"/>
            <a:chOff x="1017" y="2961"/>
            <a:chExt cx="2364" cy="1272"/>
          </a:xfrm>
        </p:grpSpPr>
        <p:grpSp>
          <p:nvGrpSpPr>
            <p:cNvPr id="45132" name="Group 33"/>
            <p:cNvGrpSpPr>
              <a:grpSpLocks/>
            </p:cNvGrpSpPr>
            <p:nvPr/>
          </p:nvGrpSpPr>
          <p:grpSpPr bwMode="auto">
            <a:xfrm>
              <a:off x="1277" y="2961"/>
              <a:ext cx="2104" cy="1012"/>
              <a:chOff x="1277" y="2961"/>
              <a:chExt cx="2104" cy="1012"/>
            </a:xfrm>
          </p:grpSpPr>
          <p:sp>
            <p:nvSpPr>
              <p:cNvPr id="45135" name="Rectangle 34"/>
              <p:cNvSpPr>
                <a:spLocks noChangeArrowheads="1"/>
              </p:cNvSpPr>
              <p:nvPr/>
            </p:nvSpPr>
            <p:spPr bwMode="auto">
              <a:xfrm>
                <a:off x="1284" y="3018"/>
                <a:ext cx="2022" cy="951"/>
              </a:xfrm>
              <a:prstGeom prst="rect">
                <a:avLst/>
              </a:prstGeom>
              <a:solidFill>
                <a:schemeClr val="bg1"/>
              </a:solidFill>
              <a:ln w="9525">
                <a:solidFill>
                  <a:schemeClr val="hlink"/>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45136" name="Line 35"/>
              <p:cNvSpPr>
                <a:spLocks noChangeShapeType="1"/>
              </p:cNvSpPr>
              <p:nvPr/>
            </p:nvSpPr>
            <p:spPr bwMode="auto">
              <a:xfrm>
                <a:off x="1280" y="3496"/>
                <a:ext cx="2027" cy="0"/>
              </a:xfrm>
              <a:prstGeom prst="line">
                <a:avLst/>
              </a:prstGeom>
              <a:noFill/>
              <a:ln w="9525">
                <a:solidFill>
                  <a:schemeClr val="hlink"/>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137" name="Line 36"/>
              <p:cNvSpPr>
                <a:spLocks noChangeShapeType="1"/>
              </p:cNvSpPr>
              <p:nvPr/>
            </p:nvSpPr>
            <p:spPr bwMode="auto">
              <a:xfrm>
                <a:off x="1279" y="3253"/>
                <a:ext cx="2027" cy="0"/>
              </a:xfrm>
              <a:prstGeom prst="line">
                <a:avLst/>
              </a:prstGeom>
              <a:noFill/>
              <a:ln w="9525">
                <a:solidFill>
                  <a:schemeClr val="hlink"/>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138" name="Line 37"/>
              <p:cNvSpPr>
                <a:spLocks noChangeShapeType="1"/>
              </p:cNvSpPr>
              <p:nvPr/>
            </p:nvSpPr>
            <p:spPr bwMode="auto">
              <a:xfrm>
                <a:off x="1279" y="3732"/>
                <a:ext cx="2027" cy="0"/>
              </a:xfrm>
              <a:prstGeom prst="line">
                <a:avLst/>
              </a:prstGeom>
              <a:noFill/>
              <a:ln w="9525">
                <a:solidFill>
                  <a:schemeClr val="hlink"/>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139" name="Line 38"/>
              <p:cNvSpPr>
                <a:spLocks noChangeShapeType="1"/>
              </p:cNvSpPr>
              <p:nvPr/>
            </p:nvSpPr>
            <p:spPr bwMode="auto">
              <a:xfrm>
                <a:off x="1279" y="3375"/>
                <a:ext cx="2027" cy="0"/>
              </a:xfrm>
              <a:prstGeom prst="line">
                <a:avLst/>
              </a:prstGeom>
              <a:noFill/>
              <a:ln w="9525">
                <a:solidFill>
                  <a:schemeClr val="hlink"/>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140" name="Line 39"/>
              <p:cNvSpPr>
                <a:spLocks noChangeShapeType="1"/>
              </p:cNvSpPr>
              <p:nvPr/>
            </p:nvSpPr>
            <p:spPr bwMode="auto">
              <a:xfrm>
                <a:off x="1278" y="3132"/>
                <a:ext cx="2027" cy="0"/>
              </a:xfrm>
              <a:prstGeom prst="line">
                <a:avLst/>
              </a:prstGeom>
              <a:noFill/>
              <a:ln w="9525">
                <a:solidFill>
                  <a:schemeClr val="hlink"/>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141" name="Line 40"/>
              <p:cNvSpPr>
                <a:spLocks noChangeShapeType="1"/>
              </p:cNvSpPr>
              <p:nvPr/>
            </p:nvSpPr>
            <p:spPr bwMode="auto">
              <a:xfrm>
                <a:off x="1278" y="3853"/>
                <a:ext cx="2027" cy="0"/>
              </a:xfrm>
              <a:prstGeom prst="line">
                <a:avLst/>
              </a:prstGeom>
              <a:noFill/>
              <a:ln w="9525">
                <a:solidFill>
                  <a:schemeClr val="hlink"/>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142" name="Line 41"/>
              <p:cNvSpPr>
                <a:spLocks noChangeShapeType="1"/>
              </p:cNvSpPr>
              <p:nvPr/>
            </p:nvSpPr>
            <p:spPr bwMode="auto">
              <a:xfrm>
                <a:off x="1277" y="3610"/>
                <a:ext cx="2027" cy="0"/>
              </a:xfrm>
              <a:prstGeom prst="line">
                <a:avLst/>
              </a:prstGeom>
              <a:noFill/>
              <a:ln w="9525">
                <a:solidFill>
                  <a:schemeClr val="hlink"/>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143" name="Line 42"/>
              <p:cNvSpPr>
                <a:spLocks noChangeShapeType="1"/>
              </p:cNvSpPr>
              <p:nvPr/>
            </p:nvSpPr>
            <p:spPr bwMode="auto">
              <a:xfrm>
                <a:off x="1578" y="3018"/>
                <a:ext cx="0" cy="951"/>
              </a:xfrm>
              <a:prstGeom prst="line">
                <a:avLst/>
              </a:prstGeom>
              <a:noFill/>
              <a:ln w="9525">
                <a:solidFill>
                  <a:schemeClr val="hlink"/>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144" name="Line 43"/>
              <p:cNvSpPr>
                <a:spLocks noChangeShapeType="1"/>
              </p:cNvSpPr>
              <p:nvPr/>
            </p:nvSpPr>
            <p:spPr bwMode="auto">
              <a:xfrm>
                <a:off x="1866" y="3018"/>
                <a:ext cx="0" cy="951"/>
              </a:xfrm>
              <a:prstGeom prst="line">
                <a:avLst/>
              </a:prstGeom>
              <a:noFill/>
              <a:ln w="9525">
                <a:solidFill>
                  <a:schemeClr val="hlink"/>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145" name="Line 44"/>
              <p:cNvSpPr>
                <a:spLocks noChangeShapeType="1"/>
              </p:cNvSpPr>
              <p:nvPr/>
            </p:nvSpPr>
            <p:spPr bwMode="auto">
              <a:xfrm>
                <a:off x="2154" y="3017"/>
                <a:ext cx="0" cy="951"/>
              </a:xfrm>
              <a:prstGeom prst="line">
                <a:avLst/>
              </a:prstGeom>
              <a:noFill/>
              <a:ln w="9525">
                <a:solidFill>
                  <a:schemeClr val="hlink"/>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146" name="Line 45"/>
              <p:cNvSpPr>
                <a:spLocks noChangeShapeType="1"/>
              </p:cNvSpPr>
              <p:nvPr/>
            </p:nvSpPr>
            <p:spPr bwMode="auto">
              <a:xfrm>
                <a:off x="2436" y="3017"/>
                <a:ext cx="0" cy="951"/>
              </a:xfrm>
              <a:prstGeom prst="line">
                <a:avLst/>
              </a:prstGeom>
              <a:noFill/>
              <a:ln w="9525">
                <a:solidFill>
                  <a:schemeClr val="hlink"/>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147" name="Line 46"/>
              <p:cNvSpPr>
                <a:spLocks noChangeShapeType="1"/>
              </p:cNvSpPr>
              <p:nvPr/>
            </p:nvSpPr>
            <p:spPr bwMode="auto">
              <a:xfrm>
                <a:off x="2724" y="3022"/>
                <a:ext cx="0" cy="951"/>
              </a:xfrm>
              <a:prstGeom prst="line">
                <a:avLst/>
              </a:prstGeom>
              <a:noFill/>
              <a:ln w="9525">
                <a:solidFill>
                  <a:schemeClr val="hlink"/>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148" name="Line 47"/>
              <p:cNvSpPr>
                <a:spLocks noChangeShapeType="1"/>
              </p:cNvSpPr>
              <p:nvPr/>
            </p:nvSpPr>
            <p:spPr bwMode="auto">
              <a:xfrm>
                <a:off x="3006" y="3022"/>
                <a:ext cx="0" cy="951"/>
              </a:xfrm>
              <a:prstGeom prst="line">
                <a:avLst/>
              </a:prstGeom>
              <a:noFill/>
              <a:ln w="9525">
                <a:solidFill>
                  <a:schemeClr val="hlink"/>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149" name="Line 48"/>
              <p:cNvSpPr>
                <a:spLocks noChangeShapeType="1"/>
              </p:cNvSpPr>
              <p:nvPr/>
            </p:nvSpPr>
            <p:spPr bwMode="auto">
              <a:xfrm flipV="1">
                <a:off x="1279" y="2961"/>
                <a:ext cx="0" cy="1008"/>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5150" name="Line 49"/>
              <p:cNvSpPr>
                <a:spLocks noChangeShapeType="1"/>
              </p:cNvSpPr>
              <p:nvPr/>
            </p:nvSpPr>
            <p:spPr bwMode="auto">
              <a:xfrm>
                <a:off x="1279" y="3969"/>
                <a:ext cx="2102"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693298" name="Text Box 50"/>
            <p:cNvSpPr txBox="1">
              <a:spLocks noChangeArrowheads="1"/>
            </p:cNvSpPr>
            <p:nvPr/>
          </p:nvSpPr>
          <p:spPr bwMode="auto">
            <a:xfrm rot="16200000">
              <a:off x="797" y="3318"/>
              <a:ext cx="731" cy="291"/>
            </a:xfrm>
            <a:prstGeom prst="rect">
              <a:avLst/>
            </a:prstGeom>
            <a:noFill/>
            <a:ln w="9525">
              <a:noFill/>
              <a:miter lim="800000"/>
              <a:headEnd/>
              <a:tailEnd/>
            </a:ln>
            <a:effectLst/>
          </p:spPr>
          <p:txBody>
            <a:bodyPr wrap="none">
              <a:spAutoFit/>
            </a:bodyPr>
            <a:lstStyle/>
            <a:p>
              <a:pPr>
                <a:defRPr/>
              </a:pPr>
              <a:r>
                <a:rPr lang="en-US" sz="2400" dirty="0">
                  <a:latin typeface="+mn-lt"/>
                </a:rPr>
                <a:t>Energy</a:t>
              </a:r>
            </a:p>
          </p:txBody>
        </p:sp>
        <p:sp>
          <p:nvSpPr>
            <p:cNvPr id="693299" name="Text Box 51"/>
            <p:cNvSpPr txBox="1">
              <a:spLocks noChangeArrowheads="1"/>
            </p:cNvSpPr>
            <p:nvPr/>
          </p:nvSpPr>
          <p:spPr bwMode="auto">
            <a:xfrm>
              <a:off x="1997" y="3942"/>
              <a:ext cx="483" cy="291"/>
            </a:xfrm>
            <a:prstGeom prst="rect">
              <a:avLst/>
            </a:prstGeom>
            <a:noFill/>
            <a:ln w="9525">
              <a:noFill/>
              <a:miter lim="800000"/>
              <a:headEnd/>
              <a:tailEnd/>
            </a:ln>
            <a:effectLst/>
          </p:spPr>
          <p:txBody>
            <a:bodyPr wrap="none">
              <a:spAutoFit/>
            </a:bodyPr>
            <a:lstStyle/>
            <a:p>
              <a:pPr>
                <a:defRPr/>
              </a:pPr>
              <a:r>
                <a:rPr lang="en-US" sz="2400" dirty="0">
                  <a:latin typeface="+mn-lt"/>
                </a:rPr>
                <a:t>time</a:t>
              </a:r>
            </a:p>
          </p:txBody>
        </p:sp>
      </p:grpSp>
      <p:sp>
        <p:nvSpPr>
          <p:cNvPr id="693252" name="Freeform 4"/>
          <p:cNvSpPr>
            <a:spLocks/>
          </p:cNvSpPr>
          <p:nvPr/>
        </p:nvSpPr>
        <p:spPr bwMode="auto">
          <a:xfrm>
            <a:off x="4491038" y="5757863"/>
            <a:ext cx="3722687" cy="533400"/>
          </a:xfrm>
          <a:custGeom>
            <a:avLst/>
            <a:gdLst>
              <a:gd name="T0" fmla="*/ 0 w 1056"/>
              <a:gd name="T1" fmla="*/ 266700 h 336"/>
              <a:gd name="T2" fmla="*/ 338426 w 1056"/>
              <a:gd name="T3" fmla="*/ 266700 h 336"/>
              <a:gd name="T4" fmla="*/ 676852 w 1056"/>
              <a:gd name="T5" fmla="*/ 38100 h 336"/>
              <a:gd name="T6" fmla="*/ 1015278 w 1056"/>
              <a:gd name="T7" fmla="*/ 495300 h 336"/>
              <a:gd name="T8" fmla="*/ 1353704 w 1056"/>
              <a:gd name="T9" fmla="*/ 38100 h 336"/>
              <a:gd name="T10" fmla="*/ 1692130 w 1056"/>
              <a:gd name="T11" fmla="*/ 495300 h 336"/>
              <a:gd name="T12" fmla="*/ 2030557 w 1056"/>
              <a:gd name="T13" fmla="*/ 38100 h 336"/>
              <a:gd name="T14" fmla="*/ 2368983 w 1056"/>
              <a:gd name="T15" fmla="*/ 495300 h 336"/>
              <a:gd name="T16" fmla="*/ 2707409 w 1056"/>
              <a:gd name="T17" fmla="*/ 38100 h 336"/>
              <a:gd name="T18" fmla="*/ 3045835 w 1056"/>
              <a:gd name="T19" fmla="*/ 495300 h 336"/>
              <a:gd name="T20" fmla="*/ 3384261 w 1056"/>
              <a:gd name="T21" fmla="*/ 266700 h 336"/>
              <a:gd name="T22" fmla="*/ 3722687 w 1056"/>
              <a:gd name="T23" fmla="*/ 266700 h 3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56"/>
              <a:gd name="T37" fmla="*/ 0 h 336"/>
              <a:gd name="T38" fmla="*/ 1056 w 1056"/>
              <a:gd name="T39" fmla="*/ 336 h 3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56" h="336">
                <a:moveTo>
                  <a:pt x="0" y="168"/>
                </a:moveTo>
                <a:cubicBezTo>
                  <a:pt x="32" y="180"/>
                  <a:pt x="64" y="192"/>
                  <a:pt x="96" y="168"/>
                </a:cubicBezTo>
                <a:cubicBezTo>
                  <a:pt x="128" y="144"/>
                  <a:pt x="160" y="0"/>
                  <a:pt x="192" y="24"/>
                </a:cubicBezTo>
                <a:cubicBezTo>
                  <a:pt x="224" y="48"/>
                  <a:pt x="256" y="312"/>
                  <a:pt x="288" y="312"/>
                </a:cubicBezTo>
                <a:cubicBezTo>
                  <a:pt x="320" y="312"/>
                  <a:pt x="352" y="24"/>
                  <a:pt x="384" y="24"/>
                </a:cubicBezTo>
                <a:cubicBezTo>
                  <a:pt x="416" y="24"/>
                  <a:pt x="448" y="312"/>
                  <a:pt x="480" y="312"/>
                </a:cubicBezTo>
                <a:cubicBezTo>
                  <a:pt x="512" y="312"/>
                  <a:pt x="544" y="24"/>
                  <a:pt x="576" y="24"/>
                </a:cubicBezTo>
                <a:cubicBezTo>
                  <a:pt x="608" y="24"/>
                  <a:pt x="640" y="312"/>
                  <a:pt x="672" y="312"/>
                </a:cubicBezTo>
                <a:cubicBezTo>
                  <a:pt x="704" y="312"/>
                  <a:pt x="736" y="24"/>
                  <a:pt x="768" y="24"/>
                </a:cubicBezTo>
                <a:cubicBezTo>
                  <a:pt x="800" y="24"/>
                  <a:pt x="832" y="288"/>
                  <a:pt x="864" y="312"/>
                </a:cubicBezTo>
                <a:cubicBezTo>
                  <a:pt x="896" y="336"/>
                  <a:pt x="928" y="192"/>
                  <a:pt x="960" y="168"/>
                </a:cubicBezTo>
                <a:cubicBezTo>
                  <a:pt x="992" y="144"/>
                  <a:pt x="1024" y="156"/>
                  <a:pt x="1056" y="168"/>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93253" name="Rectangle 5"/>
          <p:cNvSpPr>
            <a:spLocks noChangeArrowheads="1"/>
          </p:cNvSpPr>
          <p:nvPr/>
        </p:nvSpPr>
        <p:spPr bwMode="auto">
          <a:xfrm>
            <a:off x="8120063" y="5757863"/>
            <a:ext cx="609600" cy="533400"/>
          </a:xfrm>
          <a:prstGeom prst="rect">
            <a:avLst/>
          </a:prstGeom>
          <a:solidFill>
            <a:schemeClr val="accent1"/>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grpSp>
        <p:nvGrpSpPr>
          <p:cNvPr id="4" name="Group 6"/>
          <p:cNvGrpSpPr>
            <a:grpSpLocks/>
          </p:cNvGrpSpPr>
          <p:nvPr/>
        </p:nvGrpSpPr>
        <p:grpSpPr bwMode="auto">
          <a:xfrm>
            <a:off x="4479925" y="5757863"/>
            <a:ext cx="4664075" cy="1346200"/>
            <a:chOff x="1708" y="3117"/>
            <a:chExt cx="2938" cy="848"/>
          </a:xfrm>
        </p:grpSpPr>
        <p:sp>
          <p:nvSpPr>
            <p:cNvPr id="45117" name="Freeform 7" descr="Light upward diagonal"/>
            <p:cNvSpPr>
              <a:spLocks/>
            </p:cNvSpPr>
            <p:nvPr/>
          </p:nvSpPr>
          <p:spPr bwMode="auto">
            <a:xfrm>
              <a:off x="1708" y="3117"/>
              <a:ext cx="2938" cy="432"/>
            </a:xfrm>
            <a:custGeom>
              <a:avLst/>
              <a:gdLst>
                <a:gd name="T0" fmla="*/ 2929 w 2938"/>
                <a:gd name="T1" fmla="*/ 425 h 432"/>
                <a:gd name="T2" fmla="*/ 2938 w 2938"/>
                <a:gd name="T3" fmla="*/ 329 h 432"/>
                <a:gd name="T4" fmla="*/ 96 w 2938"/>
                <a:gd name="T5" fmla="*/ 336 h 432"/>
                <a:gd name="T6" fmla="*/ 96 w 2938"/>
                <a:gd name="T7" fmla="*/ 0 h 432"/>
                <a:gd name="T8" fmla="*/ 0 w 2938"/>
                <a:gd name="T9" fmla="*/ 0 h 432"/>
                <a:gd name="T10" fmla="*/ 0 w 2938"/>
                <a:gd name="T11" fmla="*/ 432 h 432"/>
                <a:gd name="T12" fmla="*/ 2929 w 2938"/>
                <a:gd name="T13" fmla="*/ 425 h 432"/>
                <a:gd name="T14" fmla="*/ 0 60000 65536"/>
                <a:gd name="T15" fmla="*/ 0 60000 65536"/>
                <a:gd name="T16" fmla="*/ 0 60000 65536"/>
                <a:gd name="T17" fmla="*/ 0 60000 65536"/>
                <a:gd name="T18" fmla="*/ 0 60000 65536"/>
                <a:gd name="T19" fmla="*/ 0 60000 65536"/>
                <a:gd name="T20" fmla="*/ 0 60000 65536"/>
                <a:gd name="T21" fmla="*/ 0 w 2938"/>
                <a:gd name="T22" fmla="*/ 0 h 432"/>
                <a:gd name="T23" fmla="*/ 2938 w 2938"/>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38" h="432">
                  <a:moveTo>
                    <a:pt x="2929" y="425"/>
                  </a:moveTo>
                  <a:lnTo>
                    <a:pt x="2938" y="329"/>
                  </a:lnTo>
                  <a:lnTo>
                    <a:pt x="96" y="336"/>
                  </a:lnTo>
                  <a:lnTo>
                    <a:pt x="96" y="0"/>
                  </a:lnTo>
                  <a:lnTo>
                    <a:pt x="0" y="0"/>
                  </a:lnTo>
                  <a:lnTo>
                    <a:pt x="0" y="432"/>
                  </a:lnTo>
                  <a:lnTo>
                    <a:pt x="2929" y="425"/>
                  </a:lnTo>
                  <a:close/>
                </a:path>
              </a:pathLst>
            </a:custGeom>
            <a:pattFill prst="ltUpDiag">
              <a:fgClr>
                <a:schemeClr val="tx1"/>
              </a:fgClr>
              <a:bgClr>
                <a:srgbClr val="FFCC99"/>
              </a:bgClr>
            </a:patt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5118" name="Freeform 8"/>
            <p:cNvSpPr>
              <a:spLocks/>
            </p:cNvSpPr>
            <p:nvPr/>
          </p:nvSpPr>
          <p:spPr bwMode="auto">
            <a:xfrm>
              <a:off x="1813" y="3117"/>
              <a:ext cx="2833" cy="339"/>
            </a:xfrm>
            <a:custGeom>
              <a:avLst/>
              <a:gdLst>
                <a:gd name="T0" fmla="*/ 2833 w 2833"/>
                <a:gd name="T1" fmla="*/ 339 h 339"/>
                <a:gd name="T2" fmla="*/ 0 w 2833"/>
                <a:gd name="T3" fmla="*/ 336 h 339"/>
                <a:gd name="T4" fmla="*/ 0 w 2833"/>
                <a:gd name="T5" fmla="*/ 0 h 339"/>
                <a:gd name="T6" fmla="*/ 0 60000 65536"/>
                <a:gd name="T7" fmla="*/ 0 60000 65536"/>
                <a:gd name="T8" fmla="*/ 0 60000 65536"/>
                <a:gd name="T9" fmla="*/ 0 w 2833"/>
                <a:gd name="T10" fmla="*/ 0 h 339"/>
                <a:gd name="T11" fmla="*/ 2833 w 2833"/>
                <a:gd name="T12" fmla="*/ 339 h 339"/>
              </a:gdLst>
              <a:ahLst/>
              <a:cxnLst>
                <a:cxn ang="T6">
                  <a:pos x="T0" y="T1"/>
                </a:cxn>
                <a:cxn ang="T7">
                  <a:pos x="T2" y="T3"/>
                </a:cxn>
                <a:cxn ang="T8">
                  <a:pos x="T4" y="T5"/>
                </a:cxn>
              </a:cxnLst>
              <a:rect l="T9" t="T10" r="T11" b="T12"/>
              <a:pathLst>
                <a:path w="2833" h="339">
                  <a:moveTo>
                    <a:pt x="2833" y="339"/>
                  </a:moveTo>
                  <a:lnTo>
                    <a:pt x="0" y="336"/>
                  </a:lnTo>
                  <a:lnTo>
                    <a:pt x="0" y="0"/>
                  </a:ln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45119" name="Group 9"/>
            <p:cNvGrpSpPr>
              <a:grpSpLocks/>
            </p:cNvGrpSpPr>
            <p:nvPr/>
          </p:nvGrpSpPr>
          <p:grpSpPr bwMode="auto">
            <a:xfrm>
              <a:off x="2361" y="3117"/>
              <a:ext cx="2084" cy="848"/>
              <a:chOff x="2688" y="1584"/>
              <a:chExt cx="2084" cy="848"/>
            </a:xfrm>
          </p:grpSpPr>
          <p:sp>
            <p:nvSpPr>
              <p:cNvPr id="45120" name="Line 10"/>
              <p:cNvSpPr>
                <a:spLocks noChangeShapeType="1"/>
              </p:cNvSpPr>
              <p:nvPr/>
            </p:nvSpPr>
            <p:spPr bwMode="auto">
              <a:xfrm>
                <a:off x="3552" y="1584"/>
                <a:ext cx="0" cy="624"/>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45121" name="Line 11"/>
              <p:cNvSpPr>
                <a:spLocks noChangeShapeType="1"/>
              </p:cNvSpPr>
              <p:nvPr/>
            </p:nvSpPr>
            <p:spPr bwMode="auto">
              <a:xfrm>
                <a:off x="2688" y="2112"/>
                <a:ext cx="186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5122" name="Text Box 12"/>
              <p:cNvSpPr txBox="1">
                <a:spLocks noChangeArrowheads="1"/>
              </p:cNvSpPr>
              <p:nvPr/>
            </p:nvSpPr>
            <p:spPr bwMode="auto">
              <a:xfrm>
                <a:off x="4560" y="1970"/>
                <a:ext cx="21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i="1"/>
                  <a:t>x</a:t>
                </a:r>
              </a:p>
            </p:txBody>
          </p:sp>
          <p:sp>
            <p:nvSpPr>
              <p:cNvPr id="45123" name="Text Box 13"/>
              <p:cNvSpPr txBox="1">
                <a:spLocks noChangeArrowheads="1"/>
              </p:cNvSpPr>
              <p:nvPr/>
            </p:nvSpPr>
            <p:spPr bwMode="auto">
              <a:xfrm>
                <a:off x="3454" y="2240"/>
                <a:ext cx="11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400"/>
              </a:p>
            </p:txBody>
          </p:sp>
          <p:sp>
            <p:nvSpPr>
              <p:cNvPr id="45124" name="Line 14"/>
              <p:cNvSpPr>
                <a:spLocks noChangeShapeType="1"/>
              </p:cNvSpPr>
              <p:nvPr/>
            </p:nvSpPr>
            <p:spPr bwMode="auto">
              <a:xfrm>
                <a:off x="3744" y="1920"/>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45125" name="Line 15"/>
              <p:cNvSpPr>
                <a:spLocks noChangeShapeType="1"/>
              </p:cNvSpPr>
              <p:nvPr/>
            </p:nvSpPr>
            <p:spPr bwMode="auto">
              <a:xfrm>
                <a:off x="3936" y="1920"/>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45126" name="Line 16"/>
              <p:cNvSpPr>
                <a:spLocks noChangeShapeType="1"/>
              </p:cNvSpPr>
              <p:nvPr/>
            </p:nvSpPr>
            <p:spPr bwMode="auto">
              <a:xfrm>
                <a:off x="4128" y="1920"/>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45127" name="Line 17"/>
              <p:cNvSpPr>
                <a:spLocks noChangeShapeType="1"/>
              </p:cNvSpPr>
              <p:nvPr/>
            </p:nvSpPr>
            <p:spPr bwMode="auto">
              <a:xfrm>
                <a:off x="4320" y="1920"/>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45128" name="Line 18"/>
              <p:cNvSpPr>
                <a:spLocks noChangeShapeType="1"/>
              </p:cNvSpPr>
              <p:nvPr/>
            </p:nvSpPr>
            <p:spPr bwMode="auto">
              <a:xfrm>
                <a:off x="3360" y="1920"/>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45129" name="Line 19"/>
              <p:cNvSpPr>
                <a:spLocks noChangeShapeType="1"/>
              </p:cNvSpPr>
              <p:nvPr/>
            </p:nvSpPr>
            <p:spPr bwMode="auto">
              <a:xfrm>
                <a:off x="3168" y="1920"/>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45130" name="Line 20"/>
              <p:cNvSpPr>
                <a:spLocks noChangeShapeType="1"/>
              </p:cNvSpPr>
              <p:nvPr/>
            </p:nvSpPr>
            <p:spPr bwMode="auto">
              <a:xfrm>
                <a:off x="2976" y="1920"/>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45131" name="Line 21"/>
              <p:cNvSpPr>
                <a:spLocks noChangeShapeType="1"/>
              </p:cNvSpPr>
              <p:nvPr/>
            </p:nvSpPr>
            <p:spPr bwMode="auto">
              <a:xfrm>
                <a:off x="2784" y="1920"/>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6" name="Group 52"/>
          <p:cNvGrpSpPr>
            <a:grpSpLocks/>
          </p:cNvGrpSpPr>
          <p:nvPr/>
        </p:nvGrpSpPr>
        <p:grpSpPr bwMode="auto">
          <a:xfrm rot="-5400000">
            <a:off x="6573838" y="1163638"/>
            <a:ext cx="276225" cy="3883025"/>
            <a:chOff x="1934" y="1419"/>
            <a:chExt cx="174" cy="2446"/>
          </a:xfrm>
        </p:grpSpPr>
        <p:sp>
          <p:nvSpPr>
            <p:cNvPr id="693301" name="Oval 53"/>
            <p:cNvSpPr>
              <a:spLocks noChangeArrowheads="1"/>
            </p:cNvSpPr>
            <p:nvPr/>
          </p:nvSpPr>
          <p:spPr bwMode="auto">
            <a:xfrm>
              <a:off x="1950" y="3691"/>
              <a:ext cx="159" cy="159"/>
            </a:xfrm>
            <a:prstGeom prst="ellipse">
              <a:avLst/>
            </a:prstGeom>
            <a:gradFill rotWithShape="1">
              <a:gsLst>
                <a:gs pos="0">
                  <a:schemeClr val="tx1">
                    <a:gamma/>
                    <a:tint val="0"/>
                    <a:invGamma/>
                  </a:schemeClr>
                </a:gs>
                <a:gs pos="100000">
                  <a:schemeClr val="tx1"/>
                </a:gs>
              </a:gsLst>
              <a:path path="shape">
                <a:fillToRect l="50000" t="50000" r="50000" b="50000"/>
              </a:path>
            </a:gradFill>
            <a:ln w="9525">
              <a:solidFill>
                <a:schemeClr val="tx1"/>
              </a:solidFill>
              <a:round/>
              <a:headEnd/>
              <a:tailEnd/>
            </a:ln>
            <a:effectLst/>
          </p:spPr>
          <p:txBody>
            <a:bodyPr wrap="none" anchor="ctr"/>
            <a:lstStyle/>
            <a:p>
              <a:pPr>
                <a:defRPr/>
              </a:pPr>
              <a:endParaRPr lang="en-US"/>
            </a:p>
          </p:txBody>
        </p:sp>
        <p:sp>
          <p:nvSpPr>
            <p:cNvPr id="45113" name="Line 54"/>
            <p:cNvSpPr>
              <a:spLocks noChangeShapeType="1"/>
            </p:cNvSpPr>
            <p:nvPr/>
          </p:nvSpPr>
          <p:spPr bwMode="auto">
            <a:xfrm flipV="1">
              <a:off x="2024" y="2653"/>
              <a:ext cx="0" cy="104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45114" name="Group 55"/>
            <p:cNvGrpSpPr>
              <a:grpSpLocks/>
            </p:cNvGrpSpPr>
            <p:nvPr/>
          </p:nvGrpSpPr>
          <p:grpSpPr bwMode="auto">
            <a:xfrm>
              <a:off x="1934" y="1419"/>
              <a:ext cx="174" cy="2446"/>
              <a:chOff x="1934" y="1419"/>
              <a:chExt cx="174" cy="2446"/>
            </a:xfrm>
          </p:grpSpPr>
          <p:sp>
            <p:nvSpPr>
              <p:cNvPr id="45115" name="Rectangle 56"/>
              <p:cNvSpPr>
                <a:spLocks noChangeArrowheads="1"/>
              </p:cNvSpPr>
              <p:nvPr/>
            </p:nvSpPr>
            <p:spPr bwMode="auto">
              <a:xfrm>
                <a:off x="1940" y="2645"/>
                <a:ext cx="167" cy="1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45116" name="Rectangle 57"/>
              <p:cNvSpPr>
                <a:spLocks noChangeArrowheads="1"/>
              </p:cNvSpPr>
              <p:nvPr/>
            </p:nvSpPr>
            <p:spPr bwMode="auto">
              <a:xfrm>
                <a:off x="1934" y="1419"/>
                <a:ext cx="174" cy="1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grpSp>
      </p:grpSp>
      <p:grpSp>
        <p:nvGrpSpPr>
          <p:cNvPr id="8" name="Group 58"/>
          <p:cNvGrpSpPr>
            <a:grpSpLocks/>
          </p:cNvGrpSpPr>
          <p:nvPr/>
        </p:nvGrpSpPr>
        <p:grpSpPr bwMode="auto">
          <a:xfrm>
            <a:off x="6256338" y="2813050"/>
            <a:ext cx="950912" cy="349250"/>
            <a:chOff x="3774" y="2486"/>
            <a:chExt cx="599" cy="220"/>
          </a:xfrm>
        </p:grpSpPr>
        <p:sp>
          <p:nvSpPr>
            <p:cNvPr id="45109" name="Rectangle 59" descr="Light downward diagonal"/>
            <p:cNvSpPr>
              <a:spLocks noChangeArrowheads="1"/>
            </p:cNvSpPr>
            <p:nvPr/>
          </p:nvSpPr>
          <p:spPr bwMode="auto">
            <a:xfrm>
              <a:off x="3774" y="2486"/>
              <a:ext cx="599" cy="174"/>
            </a:xfrm>
            <a:prstGeom prst="rect">
              <a:avLst/>
            </a:prstGeom>
            <a:pattFill prst="ltDnDiag">
              <a:fgClr>
                <a:schemeClr val="tx2"/>
              </a:fgClr>
              <a:bgClr>
                <a:schemeClr val="bg1"/>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45110" name="Line 60"/>
            <p:cNvSpPr>
              <a:spLocks noChangeShapeType="1"/>
            </p:cNvSpPr>
            <p:nvPr/>
          </p:nvSpPr>
          <p:spPr bwMode="auto">
            <a:xfrm>
              <a:off x="3782" y="2665"/>
              <a:ext cx="591"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111" name="Oval 61"/>
            <p:cNvSpPr>
              <a:spLocks noChangeArrowheads="1"/>
            </p:cNvSpPr>
            <p:nvPr/>
          </p:nvSpPr>
          <p:spPr bwMode="auto">
            <a:xfrm>
              <a:off x="4025" y="2615"/>
              <a:ext cx="91" cy="91"/>
            </a:xfrm>
            <a:prstGeom prst="ellipse">
              <a:avLst/>
            </a:prstGeom>
            <a:solidFill>
              <a:schemeClr val="tx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grpSp>
      <p:pic>
        <p:nvPicPr>
          <p:cNvPr id="693310" name="Picture 62" descr="bd05378_[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flipH="1">
            <a:off x="8304213" y="3168650"/>
            <a:ext cx="839787"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3311" name="Picture 63" descr="bd05378_[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flipH="1">
            <a:off x="8304213" y="5759450"/>
            <a:ext cx="839787"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 name="Group 64"/>
          <p:cNvGrpSpPr>
            <a:grpSpLocks/>
          </p:cNvGrpSpPr>
          <p:nvPr/>
        </p:nvGrpSpPr>
        <p:grpSpPr bwMode="auto">
          <a:xfrm>
            <a:off x="1039813" y="5006975"/>
            <a:ext cx="3190875" cy="1477963"/>
            <a:chOff x="1288" y="3032"/>
            <a:chExt cx="2384" cy="931"/>
          </a:xfrm>
        </p:grpSpPr>
        <p:sp>
          <p:nvSpPr>
            <p:cNvPr id="45101" name="Arc 65"/>
            <p:cNvSpPr>
              <a:spLocks/>
            </p:cNvSpPr>
            <p:nvPr/>
          </p:nvSpPr>
          <p:spPr bwMode="auto">
            <a:xfrm flipV="1">
              <a:off x="1288" y="3390"/>
              <a:ext cx="172" cy="573"/>
            </a:xfrm>
            <a:custGeom>
              <a:avLst/>
              <a:gdLst>
                <a:gd name="T0" fmla="*/ 0 w 21575"/>
                <a:gd name="T1" fmla="*/ 0 h 21600"/>
                <a:gd name="T2" fmla="*/ 1 w 21575"/>
                <a:gd name="T3" fmla="*/ 12 h 21600"/>
                <a:gd name="T4" fmla="*/ 0 w 21575"/>
                <a:gd name="T5" fmla="*/ 15 h 21600"/>
                <a:gd name="T6" fmla="*/ 0 60000 65536"/>
                <a:gd name="T7" fmla="*/ 0 60000 65536"/>
                <a:gd name="T8" fmla="*/ 0 60000 65536"/>
                <a:gd name="T9" fmla="*/ 0 w 21575"/>
                <a:gd name="T10" fmla="*/ 0 h 21600"/>
                <a:gd name="T11" fmla="*/ 21575 w 21575"/>
                <a:gd name="T12" fmla="*/ 21600 h 21600"/>
              </a:gdLst>
              <a:ahLst/>
              <a:cxnLst>
                <a:cxn ang="T6">
                  <a:pos x="T0" y="T1"/>
                </a:cxn>
                <a:cxn ang="T7">
                  <a:pos x="T2" y="T3"/>
                </a:cxn>
                <a:cxn ang="T8">
                  <a:pos x="T4" y="T5"/>
                </a:cxn>
              </a:cxnLst>
              <a:rect l="T9" t="T10" r="T11" b="T12"/>
              <a:pathLst>
                <a:path w="21575" h="21600" fill="none" extrusionOk="0">
                  <a:moveTo>
                    <a:pt x="0" y="3"/>
                  </a:moveTo>
                  <a:cubicBezTo>
                    <a:pt x="127" y="1"/>
                    <a:pt x="254" y="-1"/>
                    <a:pt x="382" y="0"/>
                  </a:cubicBezTo>
                  <a:cubicBezTo>
                    <a:pt x="10701" y="0"/>
                    <a:pt x="19579" y="7299"/>
                    <a:pt x="21574" y="17424"/>
                  </a:cubicBezTo>
                </a:path>
                <a:path w="21575" h="21600" stroke="0" extrusionOk="0">
                  <a:moveTo>
                    <a:pt x="0" y="3"/>
                  </a:moveTo>
                  <a:cubicBezTo>
                    <a:pt x="127" y="1"/>
                    <a:pt x="254" y="-1"/>
                    <a:pt x="382" y="0"/>
                  </a:cubicBezTo>
                  <a:cubicBezTo>
                    <a:pt x="10701" y="0"/>
                    <a:pt x="19579" y="7299"/>
                    <a:pt x="21574" y="17424"/>
                  </a:cubicBezTo>
                  <a:lnTo>
                    <a:pt x="382" y="21600"/>
                  </a:lnTo>
                  <a:lnTo>
                    <a:pt x="0" y="3"/>
                  </a:lnTo>
                  <a:close/>
                </a:path>
              </a:pathLst>
            </a:cu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5102" name="Arc 66"/>
            <p:cNvSpPr>
              <a:spLocks/>
            </p:cNvSpPr>
            <p:nvPr/>
          </p:nvSpPr>
          <p:spPr bwMode="auto">
            <a:xfrm>
              <a:off x="1462" y="3032"/>
              <a:ext cx="338" cy="573"/>
            </a:xfrm>
            <a:custGeom>
              <a:avLst/>
              <a:gdLst>
                <a:gd name="T0" fmla="*/ 0 w 42400"/>
                <a:gd name="T1" fmla="*/ 12 h 21600"/>
                <a:gd name="T2" fmla="*/ 3 w 42400"/>
                <a:gd name="T3" fmla="*/ 12 h 21600"/>
                <a:gd name="T4" fmla="*/ 1 w 42400"/>
                <a:gd name="T5" fmla="*/ 15 h 21600"/>
                <a:gd name="T6" fmla="*/ 0 60000 65536"/>
                <a:gd name="T7" fmla="*/ 0 60000 65536"/>
                <a:gd name="T8" fmla="*/ 0 60000 65536"/>
                <a:gd name="T9" fmla="*/ 0 w 42400"/>
                <a:gd name="T10" fmla="*/ 0 h 21600"/>
                <a:gd name="T11" fmla="*/ 42400 w 42400"/>
                <a:gd name="T12" fmla="*/ 21600 h 21600"/>
              </a:gdLst>
              <a:ahLst/>
              <a:cxnLst>
                <a:cxn ang="T6">
                  <a:pos x="T0" y="T1"/>
                </a:cxn>
                <a:cxn ang="T7">
                  <a:pos x="T2" y="T3"/>
                </a:cxn>
                <a:cxn ang="T8">
                  <a:pos x="T4" y="T5"/>
                </a:cxn>
              </a:cxnLst>
              <a:rect l="T9" t="T10" r="T11" b="T12"/>
              <a:pathLst>
                <a:path w="42400" h="21600" fill="none" extrusionOk="0">
                  <a:moveTo>
                    <a:pt x="-1" y="17499"/>
                  </a:moveTo>
                  <a:cubicBezTo>
                    <a:pt x="1964" y="7339"/>
                    <a:pt x="10858" y="-1"/>
                    <a:pt x="21207" y="0"/>
                  </a:cubicBezTo>
                  <a:cubicBezTo>
                    <a:pt x="31526" y="0"/>
                    <a:pt x="40404" y="7299"/>
                    <a:pt x="42399" y="17424"/>
                  </a:cubicBezTo>
                </a:path>
                <a:path w="42400" h="21600" stroke="0" extrusionOk="0">
                  <a:moveTo>
                    <a:pt x="-1" y="17499"/>
                  </a:moveTo>
                  <a:cubicBezTo>
                    <a:pt x="1964" y="7339"/>
                    <a:pt x="10858" y="-1"/>
                    <a:pt x="21207" y="0"/>
                  </a:cubicBezTo>
                  <a:cubicBezTo>
                    <a:pt x="31526" y="0"/>
                    <a:pt x="40404" y="7299"/>
                    <a:pt x="42399" y="17424"/>
                  </a:cubicBezTo>
                  <a:lnTo>
                    <a:pt x="21207" y="21600"/>
                  </a:lnTo>
                  <a:lnTo>
                    <a:pt x="-1" y="17499"/>
                  </a:lnTo>
                  <a:close/>
                </a:path>
              </a:pathLst>
            </a:cu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5103" name="Arc 67"/>
            <p:cNvSpPr>
              <a:spLocks/>
            </p:cNvSpPr>
            <p:nvPr/>
          </p:nvSpPr>
          <p:spPr bwMode="auto">
            <a:xfrm flipV="1">
              <a:off x="1802" y="3390"/>
              <a:ext cx="338" cy="573"/>
            </a:xfrm>
            <a:custGeom>
              <a:avLst/>
              <a:gdLst>
                <a:gd name="T0" fmla="*/ 0 w 42400"/>
                <a:gd name="T1" fmla="*/ 12 h 21600"/>
                <a:gd name="T2" fmla="*/ 3 w 42400"/>
                <a:gd name="T3" fmla="*/ 12 h 21600"/>
                <a:gd name="T4" fmla="*/ 1 w 42400"/>
                <a:gd name="T5" fmla="*/ 15 h 21600"/>
                <a:gd name="T6" fmla="*/ 0 60000 65536"/>
                <a:gd name="T7" fmla="*/ 0 60000 65536"/>
                <a:gd name="T8" fmla="*/ 0 60000 65536"/>
                <a:gd name="T9" fmla="*/ 0 w 42400"/>
                <a:gd name="T10" fmla="*/ 0 h 21600"/>
                <a:gd name="T11" fmla="*/ 42400 w 42400"/>
                <a:gd name="T12" fmla="*/ 21600 h 21600"/>
              </a:gdLst>
              <a:ahLst/>
              <a:cxnLst>
                <a:cxn ang="T6">
                  <a:pos x="T0" y="T1"/>
                </a:cxn>
                <a:cxn ang="T7">
                  <a:pos x="T2" y="T3"/>
                </a:cxn>
                <a:cxn ang="T8">
                  <a:pos x="T4" y="T5"/>
                </a:cxn>
              </a:cxnLst>
              <a:rect l="T9" t="T10" r="T11" b="T12"/>
              <a:pathLst>
                <a:path w="42400" h="21600" fill="none" extrusionOk="0">
                  <a:moveTo>
                    <a:pt x="-1" y="17499"/>
                  </a:moveTo>
                  <a:cubicBezTo>
                    <a:pt x="1964" y="7339"/>
                    <a:pt x="10858" y="-1"/>
                    <a:pt x="21207" y="0"/>
                  </a:cubicBezTo>
                  <a:cubicBezTo>
                    <a:pt x="31526" y="0"/>
                    <a:pt x="40404" y="7299"/>
                    <a:pt x="42399" y="17424"/>
                  </a:cubicBezTo>
                </a:path>
                <a:path w="42400" h="21600" stroke="0" extrusionOk="0">
                  <a:moveTo>
                    <a:pt x="-1" y="17499"/>
                  </a:moveTo>
                  <a:cubicBezTo>
                    <a:pt x="1964" y="7339"/>
                    <a:pt x="10858" y="-1"/>
                    <a:pt x="21207" y="0"/>
                  </a:cubicBezTo>
                  <a:cubicBezTo>
                    <a:pt x="31526" y="0"/>
                    <a:pt x="40404" y="7299"/>
                    <a:pt x="42399" y="17424"/>
                  </a:cubicBezTo>
                  <a:lnTo>
                    <a:pt x="21207" y="21600"/>
                  </a:lnTo>
                  <a:lnTo>
                    <a:pt x="-1" y="17499"/>
                  </a:lnTo>
                  <a:close/>
                </a:path>
              </a:pathLst>
            </a:cu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5104" name="Arc 68"/>
            <p:cNvSpPr>
              <a:spLocks/>
            </p:cNvSpPr>
            <p:nvPr/>
          </p:nvSpPr>
          <p:spPr bwMode="auto">
            <a:xfrm>
              <a:off x="2142" y="3032"/>
              <a:ext cx="338" cy="573"/>
            </a:xfrm>
            <a:custGeom>
              <a:avLst/>
              <a:gdLst>
                <a:gd name="T0" fmla="*/ 0 w 42400"/>
                <a:gd name="T1" fmla="*/ 12 h 21600"/>
                <a:gd name="T2" fmla="*/ 3 w 42400"/>
                <a:gd name="T3" fmla="*/ 12 h 21600"/>
                <a:gd name="T4" fmla="*/ 1 w 42400"/>
                <a:gd name="T5" fmla="*/ 15 h 21600"/>
                <a:gd name="T6" fmla="*/ 0 60000 65536"/>
                <a:gd name="T7" fmla="*/ 0 60000 65536"/>
                <a:gd name="T8" fmla="*/ 0 60000 65536"/>
                <a:gd name="T9" fmla="*/ 0 w 42400"/>
                <a:gd name="T10" fmla="*/ 0 h 21600"/>
                <a:gd name="T11" fmla="*/ 42400 w 42400"/>
                <a:gd name="T12" fmla="*/ 21600 h 21600"/>
              </a:gdLst>
              <a:ahLst/>
              <a:cxnLst>
                <a:cxn ang="T6">
                  <a:pos x="T0" y="T1"/>
                </a:cxn>
                <a:cxn ang="T7">
                  <a:pos x="T2" y="T3"/>
                </a:cxn>
                <a:cxn ang="T8">
                  <a:pos x="T4" y="T5"/>
                </a:cxn>
              </a:cxnLst>
              <a:rect l="T9" t="T10" r="T11" b="T12"/>
              <a:pathLst>
                <a:path w="42400" h="21600" fill="none" extrusionOk="0">
                  <a:moveTo>
                    <a:pt x="-1" y="17499"/>
                  </a:moveTo>
                  <a:cubicBezTo>
                    <a:pt x="1964" y="7339"/>
                    <a:pt x="10858" y="-1"/>
                    <a:pt x="21207" y="0"/>
                  </a:cubicBezTo>
                  <a:cubicBezTo>
                    <a:pt x="31526" y="0"/>
                    <a:pt x="40404" y="7299"/>
                    <a:pt x="42399" y="17424"/>
                  </a:cubicBezTo>
                </a:path>
                <a:path w="42400" h="21600" stroke="0" extrusionOk="0">
                  <a:moveTo>
                    <a:pt x="-1" y="17499"/>
                  </a:moveTo>
                  <a:cubicBezTo>
                    <a:pt x="1964" y="7339"/>
                    <a:pt x="10858" y="-1"/>
                    <a:pt x="21207" y="0"/>
                  </a:cubicBezTo>
                  <a:cubicBezTo>
                    <a:pt x="31526" y="0"/>
                    <a:pt x="40404" y="7299"/>
                    <a:pt x="42399" y="17424"/>
                  </a:cubicBezTo>
                  <a:lnTo>
                    <a:pt x="21207" y="21600"/>
                  </a:lnTo>
                  <a:lnTo>
                    <a:pt x="-1" y="17499"/>
                  </a:lnTo>
                  <a:close/>
                </a:path>
              </a:pathLst>
            </a:cu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5105" name="Arc 69"/>
            <p:cNvSpPr>
              <a:spLocks/>
            </p:cNvSpPr>
            <p:nvPr/>
          </p:nvSpPr>
          <p:spPr bwMode="auto">
            <a:xfrm flipV="1">
              <a:off x="2481" y="3390"/>
              <a:ext cx="338" cy="573"/>
            </a:xfrm>
            <a:custGeom>
              <a:avLst/>
              <a:gdLst>
                <a:gd name="T0" fmla="*/ 0 w 42400"/>
                <a:gd name="T1" fmla="*/ 12 h 21600"/>
                <a:gd name="T2" fmla="*/ 3 w 42400"/>
                <a:gd name="T3" fmla="*/ 12 h 21600"/>
                <a:gd name="T4" fmla="*/ 1 w 42400"/>
                <a:gd name="T5" fmla="*/ 15 h 21600"/>
                <a:gd name="T6" fmla="*/ 0 60000 65536"/>
                <a:gd name="T7" fmla="*/ 0 60000 65536"/>
                <a:gd name="T8" fmla="*/ 0 60000 65536"/>
                <a:gd name="T9" fmla="*/ 0 w 42400"/>
                <a:gd name="T10" fmla="*/ 0 h 21600"/>
                <a:gd name="T11" fmla="*/ 42400 w 42400"/>
                <a:gd name="T12" fmla="*/ 21600 h 21600"/>
              </a:gdLst>
              <a:ahLst/>
              <a:cxnLst>
                <a:cxn ang="T6">
                  <a:pos x="T0" y="T1"/>
                </a:cxn>
                <a:cxn ang="T7">
                  <a:pos x="T2" y="T3"/>
                </a:cxn>
                <a:cxn ang="T8">
                  <a:pos x="T4" y="T5"/>
                </a:cxn>
              </a:cxnLst>
              <a:rect l="T9" t="T10" r="T11" b="T12"/>
              <a:pathLst>
                <a:path w="42400" h="21600" fill="none" extrusionOk="0">
                  <a:moveTo>
                    <a:pt x="-1" y="17499"/>
                  </a:moveTo>
                  <a:cubicBezTo>
                    <a:pt x="1964" y="7339"/>
                    <a:pt x="10858" y="-1"/>
                    <a:pt x="21207" y="0"/>
                  </a:cubicBezTo>
                  <a:cubicBezTo>
                    <a:pt x="31526" y="0"/>
                    <a:pt x="40404" y="7299"/>
                    <a:pt x="42399" y="17424"/>
                  </a:cubicBezTo>
                </a:path>
                <a:path w="42400" h="21600" stroke="0" extrusionOk="0">
                  <a:moveTo>
                    <a:pt x="-1" y="17499"/>
                  </a:moveTo>
                  <a:cubicBezTo>
                    <a:pt x="1964" y="7339"/>
                    <a:pt x="10858" y="-1"/>
                    <a:pt x="21207" y="0"/>
                  </a:cubicBezTo>
                  <a:cubicBezTo>
                    <a:pt x="31526" y="0"/>
                    <a:pt x="40404" y="7299"/>
                    <a:pt x="42399" y="17424"/>
                  </a:cubicBezTo>
                  <a:lnTo>
                    <a:pt x="21207" y="21600"/>
                  </a:lnTo>
                  <a:lnTo>
                    <a:pt x="-1" y="17499"/>
                  </a:lnTo>
                  <a:close/>
                </a:path>
              </a:pathLst>
            </a:cu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5106" name="Arc 70"/>
            <p:cNvSpPr>
              <a:spLocks/>
            </p:cNvSpPr>
            <p:nvPr/>
          </p:nvSpPr>
          <p:spPr bwMode="auto">
            <a:xfrm>
              <a:off x="2821" y="3032"/>
              <a:ext cx="338" cy="573"/>
            </a:xfrm>
            <a:custGeom>
              <a:avLst/>
              <a:gdLst>
                <a:gd name="T0" fmla="*/ 0 w 42400"/>
                <a:gd name="T1" fmla="*/ 12 h 21600"/>
                <a:gd name="T2" fmla="*/ 3 w 42400"/>
                <a:gd name="T3" fmla="*/ 12 h 21600"/>
                <a:gd name="T4" fmla="*/ 1 w 42400"/>
                <a:gd name="T5" fmla="*/ 15 h 21600"/>
                <a:gd name="T6" fmla="*/ 0 60000 65536"/>
                <a:gd name="T7" fmla="*/ 0 60000 65536"/>
                <a:gd name="T8" fmla="*/ 0 60000 65536"/>
                <a:gd name="T9" fmla="*/ 0 w 42400"/>
                <a:gd name="T10" fmla="*/ 0 h 21600"/>
                <a:gd name="T11" fmla="*/ 42400 w 42400"/>
                <a:gd name="T12" fmla="*/ 21600 h 21600"/>
              </a:gdLst>
              <a:ahLst/>
              <a:cxnLst>
                <a:cxn ang="T6">
                  <a:pos x="T0" y="T1"/>
                </a:cxn>
                <a:cxn ang="T7">
                  <a:pos x="T2" y="T3"/>
                </a:cxn>
                <a:cxn ang="T8">
                  <a:pos x="T4" y="T5"/>
                </a:cxn>
              </a:cxnLst>
              <a:rect l="T9" t="T10" r="T11" b="T12"/>
              <a:pathLst>
                <a:path w="42400" h="21600" fill="none" extrusionOk="0">
                  <a:moveTo>
                    <a:pt x="-1" y="17499"/>
                  </a:moveTo>
                  <a:cubicBezTo>
                    <a:pt x="1964" y="7339"/>
                    <a:pt x="10858" y="-1"/>
                    <a:pt x="21207" y="0"/>
                  </a:cubicBezTo>
                  <a:cubicBezTo>
                    <a:pt x="31526" y="0"/>
                    <a:pt x="40404" y="7299"/>
                    <a:pt x="42399" y="17424"/>
                  </a:cubicBezTo>
                </a:path>
                <a:path w="42400" h="21600" stroke="0" extrusionOk="0">
                  <a:moveTo>
                    <a:pt x="-1" y="17499"/>
                  </a:moveTo>
                  <a:cubicBezTo>
                    <a:pt x="1964" y="7339"/>
                    <a:pt x="10858" y="-1"/>
                    <a:pt x="21207" y="0"/>
                  </a:cubicBezTo>
                  <a:cubicBezTo>
                    <a:pt x="31526" y="0"/>
                    <a:pt x="40404" y="7299"/>
                    <a:pt x="42399" y="17424"/>
                  </a:cubicBezTo>
                  <a:lnTo>
                    <a:pt x="21207" y="21600"/>
                  </a:lnTo>
                  <a:lnTo>
                    <a:pt x="-1" y="17499"/>
                  </a:lnTo>
                  <a:close/>
                </a:path>
              </a:pathLst>
            </a:cu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5107" name="Arc 71"/>
            <p:cNvSpPr>
              <a:spLocks/>
            </p:cNvSpPr>
            <p:nvPr/>
          </p:nvSpPr>
          <p:spPr bwMode="auto">
            <a:xfrm flipV="1">
              <a:off x="3161" y="3390"/>
              <a:ext cx="338" cy="573"/>
            </a:xfrm>
            <a:custGeom>
              <a:avLst/>
              <a:gdLst>
                <a:gd name="T0" fmla="*/ 0 w 42400"/>
                <a:gd name="T1" fmla="*/ 12 h 21600"/>
                <a:gd name="T2" fmla="*/ 3 w 42400"/>
                <a:gd name="T3" fmla="*/ 12 h 21600"/>
                <a:gd name="T4" fmla="*/ 1 w 42400"/>
                <a:gd name="T5" fmla="*/ 15 h 21600"/>
                <a:gd name="T6" fmla="*/ 0 60000 65536"/>
                <a:gd name="T7" fmla="*/ 0 60000 65536"/>
                <a:gd name="T8" fmla="*/ 0 60000 65536"/>
                <a:gd name="T9" fmla="*/ 0 w 42400"/>
                <a:gd name="T10" fmla="*/ 0 h 21600"/>
                <a:gd name="T11" fmla="*/ 42400 w 42400"/>
                <a:gd name="T12" fmla="*/ 21600 h 21600"/>
              </a:gdLst>
              <a:ahLst/>
              <a:cxnLst>
                <a:cxn ang="T6">
                  <a:pos x="T0" y="T1"/>
                </a:cxn>
                <a:cxn ang="T7">
                  <a:pos x="T2" y="T3"/>
                </a:cxn>
                <a:cxn ang="T8">
                  <a:pos x="T4" y="T5"/>
                </a:cxn>
              </a:cxnLst>
              <a:rect l="T9" t="T10" r="T11" b="T12"/>
              <a:pathLst>
                <a:path w="42400" h="21600" fill="none" extrusionOk="0">
                  <a:moveTo>
                    <a:pt x="-1" y="17499"/>
                  </a:moveTo>
                  <a:cubicBezTo>
                    <a:pt x="1964" y="7339"/>
                    <a:pt x="10858" y="-1"/>
                    <a:pt x="21207" y="0"/>
                  </a:cubicBezTo>
                  <a:cubicBezTo>
                    <a:pt x="31526" y="0"/>
                    <a:pt x="40404" y="7299"/>
                    <a:pt x="42399" y="17424"/>
                  </a:cubicBezTo>
                </a:path>
                <a:path w="42400" h="21600" stroke="0" extrusionOk="0">
                  <a:moveTo>
                    <a:pt x="-1" y="17499"/>
                  </a:moveTo>
                  <a:cubicBezTo>
                    <a:pt x="1964" y="7339"/>
                    <a:pt x="10858" y="-1"/>
                    <a:pt x="21207" y="0"/>
                  </a:cubicBezTo>
                  <a:cubicBezTo>
                    <a:pt x="31526" y="0"/>
                    <a:pt x="40404" y="7299"/>
                    <a:pt x="42399" y="17424"/>
                  </a:cubicBezTo>
                  <a:lnTo>
                    <a:pt x="21207" y="21600"/>
                  </a:lnTo>
                  <a:lnTo>
                    <a:pt x="-1" y="17499"/>
                  </a:lnTo>
                  <a:close/>
                </a:path>
              </a:pathLst>
            </a:cu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5108" name="Arc 72"/>
            <p:cNvSpPr>
              <a:spLocks/>
            </p:cNvSpPr>
            <p:nvPr/>
          </p:nvSpPr>
          <p:spPr bwMode="auto">
            <a:xfrm>
              <a:off x="3501" y="3033"/>
              <a:ext cx="171" cy="573"/>
            </a:xfrm>
            <a:custGeom>
              <a:avLst/>
              <a:gdLst>
                <a:gd name="T0" fmla="*/ 0 w 21444"/>
                <a:gd name="T1" fmla="*/ 12 h 21600"/>
                <a:gd name="T2" fmla="*/ 1 w 21444"/>
                <a:gd name="T3" fmla="*/ 0 h 21600"/>
                <a:gd name="T4" fmla="*/ 1 w 21444"/>
                <a:gd name="T5" fmla="*/ 15 h 21600"/>
                <a:gd name="T6" fmla="*/ 0 60000 65536"/>
                <a:gd name="T7" fmla="*/ 0 60000 65536"/>
                <a:gd name="T8" fmla="*/ 0 60000 65536"/>
                <a:gd name="T9" fmla="*/ 0 w 21444"/>
                <a:gd name="T10" fmla="*/ 0 h 21600"/>
                <a:gd name="T11" fmla="*/ 21444 w 21444"/>
                <a:gd name="T12" fmla="*/ 21600 h 21600"/>
              </a:gdLst>
              <a:ahLst/>
              <a:cxnLst>
                <a:cxn ang="T6">
                  <a:pos x="T0" y="T1"/>
                </a:cxn>
                <a:cxn ang="T7">
                  <a:pos x="T2" y="T3"/>
                </a:cxn>
                <a:cxn ang="T8">
                  <a:pos x="T4" y="T5"/>
                </a:cxn>
              </a:cxnLst>
              <a:rect l="T9" t="T10" r="T11" b="T12"/>
              <a:pathLst>
                <a:path w="21444" h="21600" fill="none" extrusionOk="0">
                  <a:moveTo>
                    <a:pt x="-1" y="17499"/>
                  </a:moveTo>
                  <a:cubicBezTo>
                    <a:pt x="1964" y="7339"/>
                    <a:pt x="10858" y="-1"/>
                    <a:pt x="21207" y="0"/>
                  </a:cubicBezTo>
                  <a:cubicBezTo>
                    <a:pt x="21286" y="0"/>
                    <a:pt x="21365" y="0"/>
                    <a:pt x="21443" y="1"/>
                  </a:cubicBezTo>
                </a:path>
                <a:path w="21444" h="21600" stroke="0" extrusionOk="0">
                  <a:moveTo>
                    <a:pt x="-1" y="17499"/>
                  </a:moveTo>
                  <a:cubicBezTo>
                    <a:pt x="1964" y="7339"/>
                    <a:pt x="10858" y="-1"/>
                    <a:pt x="21207" y="0"/>
                  </a:cubicBezTo>
                  <a:cubicBezTo>
                    <a:pt x="21286" y="0"/>
                    <a:pt x="21365" y="0"/>
                    <a:pt x="21443" y="1"/>
                  </a:cubicBezTo>
                  <a:lnTo>
                    <a:pt x="21207" y="21600"/>
                  </a:lnTo>
                  <a:lnTo>
                    <a:pt x="-1" y="17499"/>
                  </a:lnTo>
                  <a:close/>
                </a:path>
              </a:pathLst>
            </a:cu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grpSp>
        <p:nvGrpSpPr>
          <p:cNvPr id="10" name="Group 73"/>
          <p:cNvGrpSpPr>
            <a:grpSpLocks/>
          </p:cNvGrpSpPr>
          <p:nvPr/>
        </p:nvGrpSpPr>
        <p:grpSpPr bwMode="auto">
          <a:xfrm flipV="1">
            <a:off x="1028700" y="5013325"/>
            <a:ext cx="3190875" cy="1477963"/>
            <a:chOff x="1288" y="3032"/>
            <a:chExt cx="2384" cy="931"/>
          </a:xfrm>
        </p:grpSpPr>
        <p:sp>
          <p:nvSpPr>
            <p:cNvPr id="45093" name="Arc 74"/>
            <p:cNvSpPr>
              <a:spLocks/>
            </p:cNvSpPr>
            <p:nvPr/>
          </p:nvSpPr>
          <p:spPr bwMode="auto">
            <a:xfrm flipV="1">
              <a:off x="1288" y="3390"/>
              <a:ext cx="172" cy="573"/>
            </a:xfrm>
            <a:custGeom>
              <a:avLst/>
              <a:gdLst>
                <a:gd name="T0" fmla="*/ 0 w 21575"/>
                <a:gd name="T1" fmla="*/ 0 h 21600"/>
                <a:gd name="T2" fmla="*/ 1 w 21575"/>
                <a:gd name="T3" fmla="*/ 12 h 21600"/>
                <a:gd name="T4" fmla="*/ 0 w 21575"/>
                <a:gd name="T5" fmla="*/ 15 h 21600"/>
                <a:gd name="T6" fmla="*/ 0 60000 65536"/>
                <a:gd name="T7" fmla="*/ 0 60000 65536"/>
                <a:gd name="T8" fmla="*/ 0 60000 65536"/>
                <a:gd name="T9" fmla="*/ 0 w 21575"/>
                <a:gd name="T10" fmla="*/ 0 h 21600"/>
                <a:gd name="T11" fmla="*/ 21575 w 21575"/>
                <a:gd name="T12" fmla="*/ 21600 h 21600"/>
              </a:gdLst>
              <a:ahLst/>
              <a:cxnLst>
                <a:cxn ang="T6">
                  <a:pos x="T0" y="T1"/>
                </a:cxn>
                <a:cxn ang="T7">
                  <a:pos x="T2" y="T3"/>
                </a:cxn>
                <a:cxn ang="T8">
                  <a:pos x="T4" y="T5"/>
                </a:cxn>
              </a:cxnLst>
              <a:rect l="T9" t="T10" r="T11" b="T12"/>
              <a:pathLst>
                <a:path w="21575" h="21600" fill="none" extrusionOk="0">
                  <a:moveTo>
                    <a:pt x="0" y="3"/>
                  </a:moveTo>
                  <a:cubicBezTo>
                    <a:pt x="127" y="1"/>
                    <a:pt x="254" y="-1"/>
                    <a:pt x="382" y="0"/>
                  </a:cubicBezTo>
                  <a:cubicBezTo>
                    <a:pt x="10701" y="0"/>
                    <a:pt x="19579" y="7299"/>
                    <a:pt x="21574" y="17424"/>
                  </a:cubicBezTo>
                </a:path>
                <a:path w="21575" h="21600" stroke="0" extrusionOk="0">
                  <a:moveTo>
                    <a:pt x="0" y="3"/>
                  </a:moveTo>
                  <a:cubicBezTo>
                    <a:pt x="127" y="1"/>
                    <a:pt x="254" y="-1"/>
                    <a:pt x="382" y="0"/>
                  </a:cubicBezTo>
                  <a:cubicBezTo>
                    <a:pt x="10701" y="0"/>
                    <a:pt x="19579" y="7299"/>
                    <a:pt x="21574" y="17424"/>
                  </a:cubicBezTo>
                  <a:lnTo>
                    <a:pt x="382" y="21600"/>
                  </a:lnTo>
                  <a:lnTo>
                    <a:pt x="0" y="3"/>
                  </a:lnTo>
                  <a:close/>
                </a:path>
              </a:pathLst>
            </a:custGeom>
            <a:noFill/>
            <a:ln w="28575">
              <a:solidFill>
                <a:srgbClr val="008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5094" name="Arc 75"/>
            <p:cNvSpPr>
              <a:spLocks/>
            </p:cNvSpPr>
            <p:nvPr/>
          </p:nvSpPr>
          <p:spPr bwMode="auto">
            <a:xfrm>
              <a:off x="1462" y="3032"/>
              <a:ext cx="338" cy="573"/>
            </a:xfrm>
            <a:custGeom>
              <a:avLst/>
              <a:gdLst>
                <a:gd name="T0" fmla="*/ 0 w 42400"/>
                <a:gd name="T1" fmla="*/ 12 h 21600"/>
                <a:gd name="T2" fmla="*/ 3 w 42400"/>
                <a:gd name="T3" fmla="*/ 12 h 21600"/>
                <a:gd name="T4" fmla="*/ 1 w 42400"/>
                <a:gd name="T5" fmla="*/ 15 h 21600"/>
                <a:gd name="T6" fmla="*/ 0 60000 65536"/>
                <a:gd name="T7" fmla="*/ 0 60000 65536"/>
                <a:gd name="T8" fmla="*/ 0 60000 65536"/>
                <a:gd name="T9" fmla="*/ 0 w 42400"/>
                <a:gd name="T10" fmla="*/ 0 h 21600"/>
                <a:gd name="T11" fmla="*/ 42400 w 42400"/>
                <a:gd name="T12" fmla="*/ 21600 h 21600"/>
              </a:gdLst>
              <a:ahLst/>
              <a:cxnLst>
                <a:cxn ang="T6">
                  <a:pos x="T0" y="T1"/>
                </a:cxn>
                <a:cxn ang="T7">
                  <a:pos x="T2" y="T3"/>
                </a:cxn>
                <a:cxn ang="T8">
                  <a:pos x="T4" y="T5"/>
                </a:cxn>
              </a:cxnLst>
              <a:rect l="T9" t="T10" r="T11" b="T12"/>
              <a:pathLst>
                <a:path w="42400" h="21600" fill="none" extrusionOk="0">
                  <a:moveTo>
                    <a:pt x="-1" y="17499"/>
                  </a:moveTo>
                  <a:cubicBezTo>
                    <a:pt x="1964" y="7339"/>
                    <a:pt x="10858" y="-1"/>
                    <a:pt x="21207" y="0"/>
                  </a:cubicBezTo>
                  <a:cubicBezTo>
                    <a:pt x="31526" y="0"/>
                    <a:pt x="40404" y="7299"/>
                    <a:pt x="42399" y="17424"/>
                  </a:cubicBezTo>
                </a:path>
                <a:path w="42400" h="21600" stroke="0" extrusionOk="0">
                  <a:moveTo>
                    <a:pt x="-1" y="17499"/>
                  </a:moveTo>
                  <a:cubicBezTo>
                    <a:pt x="1964" y="7339"/>
                    <a:pt x="10858" y="-1"/>
                    <a:pt x="21207" y="0"/>
                  </a:cubicBezTo>
                  <a:cubicBezTo>
                    <a:pt x="31526" y="0"/>
                    <a:pt x="40404" y="7299"/>
                    <a:pt x="42399" y="17424"/>
                  </a:cubicBezTo>
                  <a:lnTo>
                    <a:pt x="21207" y="21600"/>
                  </a:lnTo>
                  <a:lnTo>
                    <a:pt x="-1" y="17499"/>
                  </a:lnTo>
                  <a:close/>
                </a:path>
              </a:pathLst>
            </a:custGeom>
            <a:noFill/>
            <a:ln w="28575">
              <a:solidFill>
                <a:srgbClr val="008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5095" name="Arc 76"/>
            <p:cNvSpPr>
              <a:spLocks/>
            </p:cNvSpPr>
            <p:nvPr/>
          </p:nvSpPr>
          <p:spPr bwMode="auto">
            <a:xfrm flipV="1">
              <a:off x="1802" y="3390"/>
              <a:ext cx="338" cy="573"/>
            </a:xfrm>
            <a:custGeom>
              <a:avLst/>
              <a:gdLst>
                <a:gd name="T0" fmla="*/ 0 w 42400"/>
                <a:gd name="T1" fmla="*/ 12 h 21600"/>
                <a:gd name="T2" fmla="*/ 3 w 42400"/>
                <a:gd name="T3" fmla="*/ 12 h 21600"/>
                <a:gd name="T4" fmla="*/ 1 w 42400"/>
                <a:gd name="T5" fmla="*/ 15 h 21600"/>
                <a:gd name="T6" fmla="*/ 0 60000 65536"/>
                <a:gd name="T7" fmla="*/ 0 60000 65536"/>
                <a:gd name="T8" fmla="*/ 0 60000 65536"/>
                <a:gd name="T9" fmla="*/ 0 w 42400"/>
                <a:gd name="T10" fmla="*/ 0 h 21600"/>
                <a:gd name="T11" fmla="*/ 42400 w 42400"/>
                <a:gd name="T12" fmla="*/ 21600 h 21600"/>
              </a:gdLst>
              <a:ahLst/>
              <a:cxnLst>
                <a:cxn ang="T6">
                  <a:pos x="T0" y="T1"/>
                </a:cxn>
                <a:cxn ang="T7">
                  <a:pos x="T2" y="T3"/>
                </a:cxn>
                <a:cxn ang="T8">
                  <a:pos x="T4" y="T5"/>
                </a:cxn>
              </a:cxnLst>
              <a:rect l="T9" t="T10" r="T11" b="T12"/>
              <a:pathLst>
                <a:path w="42400" h="21600" fill="none" extrusionOk="0">
                  <a:moveTo>
                    <a:pt x="-1" y="17499"/>
                  </a:moveTo>
                  <a:cubicBezTo>
                    <a:pt x="1964" y="7339"/>
                    <a:pt x="10858" y="-1"/>
                    <a:pt x="21207" y="0"/>
                  </a:cubicBezTo>
                  <a:cubicBezTo>
                    <a:pt x="31526" y="0"/>
                    <a:pt x="40404" y="7299"/>
                    <a:pt x="42399" y="17424"/>
                  </a:cubicBezTo>
                </a:path>
                <a:path w="42400" h="21600" stroke="0" extrusionOk="0">
                  <a:moveTo>
                    <a:pt x="-1" y="17499"/>
                  </a:moveTo>
                  <a:cubicBezTo>
                    <a:pt x="1964" y="7339"/>
                    <a:pt x="10858" y="-1"/>
                    <a:pt x="21207" y="0"/>
                  </a:cubicBezTo>
                  <a:cubicBezTo>
                    <a:pt x="31526" y="0"/>
                    <a:pt x="40404" y="7299"/>
                    <a:pt x="42399" y="17424"/>
                  </a:cubicBezTo>
                  <a:lnTo>
                    <a:pt x="21207" y="21600"/>
                  </a:lnTo>
                  <a:lnTo>
                    <a:pt x="-1" y="17499"/>
                  </a:lnTo>
                  <a:close/>
                </a:path>
              </a:pathLst>
            </a:custGeom>
            <a:noFill/>
            <a:ln w="28575">
              <a:solidFill>
                <a:srgbClr val="008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5096" name="Arc 77"/>
            <p:cNvSpPr>
              <a:spLocks/>
            </p:cNvSpPr>
            <p:nvPr/>
          </p:nvSpPr>
          <p:spPr bwMode="auto">
            <a:xfrm>
              <a:off x="2142" y="3032"/>
              <a:ext cx="338" cy="573"/>
            </a:xfrm>
            <a:custGeom>
              <a:avLst/>
              <a:gdLst>
                <a:gd name="T0" fmla="*/ 0 w 42400"/>
                <a:gd name="T1" fmla="*/ 12 h 21600"/>
                <a:gd name="T2" fmla="*/ 3 w 42400"/>
                <a:gd name="T3" fmla="*/ 12 h 21600"/>
                <a:gd name="T4" fmla="*/ 1 w 42400"/>
                <a:gd name="T5" fmla="*/ 15 h 21600"/>
                <a:gd name="T6" fmla="*/ 0 60000 65536"/>
                <a:gd name="T7" fmla="*/ 0 60000 65536"/>
                <a:gd name="T8" fmla="*/ 0 60000 65536"/>
                <a:gd name="T9" fmla="*/ 0 w 42400"/>
                <a:gd name="T10" fmla="*/ 0 h 21600"/>
                <a:gd name="T11" fmla="*/ 42400 w 42400"/>
                <a:gd name="T12" fmla="*/ 21600 h 21600"/>
              </a:gdLst>
              <a:ahLst/>
              <a:cxnLst>
                <a:cxn ang="T6">
                  <a:pos x="T0" y="T1"/>
                </a:cxn>
                <a:cxn ang="T7">
                  <a:pos x="T2" y="T3"/>
                </a:cxn>
                <a:cxn ang="T8">
                  <a:pos x="T4" y="T5"/>
                </a:cxn>
              </a:cxnLst>
              <a:rect l="T9" t="T10" r="T11" b="T12"/>
              <a:pathLst>
                <a:path w="42400" h="21600" fill="none" extrusionOk="0">
                  <a:moveTo>
                    <a:pt x="-1" y="17499"/>
                  </a:moveTo>
                  <a:cubicBezTo>
                    <a:pt x="1964" y="7339"/>
                    <a:pt x="10858" y="-1"/>
                    <a:pt x="21207" y="0"/>
                  </a:cubicBezTo>
                  <a:cubicBezTo>
                    <a:pt x="31526" y="0"/>
                    <a:pt x="40404" y="7299"/>
                    <a:pt x="42399" y="17424"/>
                  </a:cubicBezTo>
                </a:path>
                <a:path w="42400" h="21600" stroke="0" extrusionOk="0">
                  <a:moveTo>
                    <a:pt x="-1" y="17499"/>
                  </a:moveTo>
                  <a:cubicBezTo>
                    <a:pt x="1964" y="7339"/>
                    <a:pt x="10858" y="-1"/>
                    <a:pt x="21207" y="0"/>
                  </a:cubicBezTo>
                  <a:cubicBezTo>
                    <a:pt x="31526" y="0"/>
                    <a:pt x="40404" y="7299"/>
                    <a:pt x="42399" y="17424"/>
                  </a:cubicBezTo>
                  <a:lnTo>
                    <a:pt x="21207" y="21600"/>
                  </a:lnTo>
                  <a:lnTo>
                    <a:pt x="-1" y="17499"/>
                  </a:lnTo>
                  <a:close/>
                </a:path>
              </a:pathLst>
            </a:custGeom>
            <a:noFill/>
            <a:ln w="28575">
              <a:solidFill>
                <a:srgbClr val="008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5097" name="Arc 78"/>
            <p:cNvSpPr>
              <a:spLocks/>
            </p:cNvSpPr>
            <p:nvPr/>
          </p:nvSpPr>
          <p:spPr bwMode="auto">
            <a:xfrm flipV="1">
              <a:off x="2481" y="3390"/>
              <a:ext cx="338" cy="573"/>
            </a:xfrm>
            <a:custGeom>
              <a:avLst/>
              <a:gdLst>
                <a:gd name="T0" fmla="*/ 0 w 42400"/>
                <a:gd name="T1" fmla="*/ 12 h 21600"/>
                <a:gd name="T2" fmla="*/ 3 w 42400"/>
                <a:gd name="T3" fmla="*/ 12 h 21600"/>
                <a:gd name="T4" fmla="*/ 1 w 42400"/>
                <a:gd name="T5" fmla="*/ 15 h 21600"/>
                <a:gd name="T6" fmla="*/ 0 60000 65536"/>
                <a:gd name="T7" fmla="*/ 0 60000 65536"/>
                <a:gd name="T8" fmla="*/ 0 60000 65536"/>
                <a:gd name="T9" fmla="*/ 0 w 42400"/>
                <a:gd name="T10" fmla="*/ 0 h 21600"/>
                <a:gd name="T11" fmla="*/ 42400 w 42400"/>
                <a:gd name="T12" fmla="*/ 21600 h 21600"/>
              </a:gdLst>
              <a:ahLst/>
              <a:cxnLst>
                <a:cxn ang="T6">
                  <a:pos x="T0" y="T1"/>
                </a:cxn>
                <a:cxn ang="T7">
                  <a:pos x="T2" y="T3"/>
                </a:cxn>
                <a:cxn ang="T8">
                  <a:pos x="T4" y="T5"/>
                </a:cxn>
              </a:cxnLst>
              <a:rect l="T9" t="T10" r="T11" b="T12"/>
              <a:pathLst>
                <a:path w="42400" h="21600" fill="none" extrusionOk="0">
                  <a:moveTo>
                    <a:pt x="-1" y="17499"/>
                  </a:moveTo>
                  <a:cubicBezTo>
                    <a:pt x="1964" y="7339"/>
                    <a:pt x="10858" y="-1"/>
                    <a:pt x="21207" y="0"/>
                  </a:cubicBezTo>
                  <a:cubicBezTo>
                    <a:pt x="31526" y="0"/>
                    <a:pt x="40404" y="7299"/>
                    <a:pt x="42399" y="17424"/>
                  </a:cubicBezTo>
                </a:path>
                <a:path w="42400" h="21600" stroke="0" extrusionOk="0">
                  <a:moveTo>
                    <a:pt x="-1" y="17499"/>
                  </a:moveTo>
                  <a:cubicBezTo>
                    <a:pt x="1964" y="7339"/>
                    <a:pt x="10858" y="-1"/>
                    <a:pt x="21207" y="0"/>
                  </a:cubicBezTo>
                  <a:cubicBezTo>
                    <a:pt x="31526" y="0"/>
                    <a:pt x="40404" y="7299"/>
                    <a:pt x="42399" y="17424"/>
                  </a:cubicBezTo>
                  <a:lnTo>
                    <a:pt x="21207" y="21600"/>
                  </a:lnTo>
                  <a:lnTo>
                    <a:pt x="-1" y="17499"/>
                  </a:lnTo>
                  <a:close/>
                </a:path>
              </a:pathLst>
            </a:custGeom>
            <a:noFill/>
            <a:ln w="28575">
              <a:solidFill>
                <a:srgbClr val="008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5098" name="Arc 79"/>
            <p:cNvSpPr>
              <a:spLocks/>
            </p:cNvSpPr>
            <p:nvPr/>
          </p:nvSpPr>
          <p:spPr bwMode="auto">
            <a:xfrm>
              <a:off x="2821" y="3032"/>
              <a:ext cx="338" cy="573"/>
            </a:xfrm>
            <a:custGeom>
              <a:avLst/>
              <a:gdLst>
                <a:gd name="T0" fmla="*/ 0 w 42400"/>
                <a:gd name="T1" fmla="*/ 12 h 21600"/>
                <a:gd name="T2" fmla="*/ 3 w 42400"/>
                <a:gd name="T3" fmla="*/ 12 h 21600"/>
                <a:gd name="T4" fmla="*/ 1 w 42400"/>
                <a:gd name="T5" fmla="*/ 15 h 21600"/>
                <a:gd name="T6" fmla="*/ 0 60000 65536"/>
                <a:gd name="T7" fmla="*/ 0 60000 65536"/>
                <a:gd name="T8" fmla="*/ 0 60000 65536"/>
                <a:gd name="T9" fmla="*/ 0 w 42400"/>
                <a:gd name="T10" fmla="*/ 0 h 21600"/>
                <a:gd name="T11" fmla="*/ 42400 w 42400"/>
                <a:gd name="T12" fmla="*/ 21600 h 21600"/>
              </a:gdLst>
              <a:ahLst/>
              <a:cxnLst>
                <a:cxn ang="T6">
                  <a:pos x="T0" y="T1"/>
                </a:cxn>
                <a:cxn ang="T7">
                  <a:pos x="T2" y="T3"/>
                </a:cxn>
                <a:cxn ang="T8">
                  <a:pos x="T4" y="T5"/>
                </a:cxn>
              </a:cxnLst>
              <a:rect l="T9" t="T10" r="T11" b="T12"/>
              <a:pathLst>
                <a:path w="42400" h="21600" fill="none" extrusionOk="0">
                  <a:moveTo>
                    <a:pt x="-1" y="17499"/>
                  </a:moveTo>
                  <a:cubicBezTo>
                    <a:pt x="1964" y="7339"/>
                    <a:pt x="10858" y="-1"/>
                    <a:pt x="21207" y="0"/>
                  </a:cubicBezTo>
                  <a:cubicBezTo>
                    <a:pt x="31526" y="0"/>
                    <a:pt x="40404" y="7299"/>
                    <a:pt x="42399" y="17424"/>
                  </a:cubicBezTo>
                </a:path>
                <a:path w="42400" h="21600" stroke="0" extrusionOk="0">
                  <a:moveTo>
                    <a:pt x="-1" y="17499"/>
                  </a:moveTo>
                  <a:cubicBezTo>
                    <a:pt x="1964" y="7339"/>
                    <a:pt x="10858" y="-1"/>
                    <a:pt x="21207" y="0"/>
                  </a:cubicBezTo>
                  <a:cubicBezTo>
                    <a:pt x="31526" y="0"/>
                    <a:pt x="40404" y="7299"/>
                    <a:pt x="42399" y="17424"/>
                  </a:cubicBezTo>
                  <a:lnTo>
                    <a:pt x="21207" y="21600"/>
                  </a:lnTo>
                  <a:lnTo>
                    <a:pt x="-1" y="17499"/>
                  </a:lnTo>
                  <a:close/>
                </a:path>
              </a:pathLst>
            </a:custGeom>
            <a:noFill/>
            <a:ln w="28575">
              <a:solidFill>
                <a:srgbClr val="008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5099" name="Arc 80"/>
            <p:cNvSpPr>
              <a:spLocks/>
            </p:cNvSpPr>
            <p:nvPr/>
          </p:nvSpPr>
          <p:spPr bwMode="auto">
            <a:xfrm flipV="1">
              <a:off x="3161" y="3390"/>
              <a:ext cx="338" cy="573"/>
            </a:xfrm>
            <a:custGeom>
              <a:avLst/>
              <a:gdLst>
                <a:gd name="T0" fmla="*/ 0 w 42400"/>
                <a:gd name="T1" fmla="*/ 12 h 21600"/>
                <a:gd name="T2" fmla="*/ 3 w 42400"/>
                <a:gd name="T3" fmla="*/ 12 h 21600"/>
                <a:gd name="T4" fmla="*/ 1 w 42400"/>
                <a:gd name="T5" fmla="*/ 15 h 21600"/>
                <a:gd name="T6" fmla="*/ 0 60000 65536"/>
                <a:gd name="T7" fmla="*/ 0 60000 65536"/>
                <a:gd name="T8" fmla="*/ 0 60000 65536"/>
                <a:gd name="T9" fmla="*/ 0 w 42400"/>
                <a:gd name="T10" fmla="*/ 0 h 21600"/>
                <a:gd name="T11" fmla="*/ 42400 w 42400"/>
                <a:gd name="T12" fmla="*/ 21600 h 21600"/>
              </a:gdLst>
              <a:ahLst/>
              <a:cxnLst>
                <a:cxn ang="T6">
                  <a:pos x="T0" y="T1"/>
                </a:cxn>
                <a:cxn ang="T7">
                  <a:pos x="T2" y="T3"/>
                </a:cxn>
                <a:cxn ang="T8">
                  <a:pos x="T4" y="T5"/>
                </a:cxn>
              </a:cxnLst>
              <a:rect l="T9" t="T10" r="T11" b="T12"/>
              <a:pathLst>
                <a:path w="42400" h="21600" fill="none" extrusionOk="0">
                  <a:moveTo>
                    <a:pt x="-1" y="17499"/>
                  </a:moveTo>
                  <a:cubicBezTo>
                    <a:pt x="1964" y="7339"/>
                    <a:pt x="10858" y="-1"/>
                    <a:pt x="21207" y="0"/>
                  </a:cubicBezTo>
                  <a:cubicBezTo>
                    <a:pt x="31526" y="0"/>
                    <a:pt x="40404" y="7299"/>
                    <a:pt x="42399" y="17424"/>
                  </a:cubicBezTo>
                </a:path>
                <a:path w="42400" h="21600" stroke="0" extrusionOk="0">
                  <a:moveTo>
                    <a:pt x="-1" y="17499"/>
                  </a:moveTo>
                  <a:cubicBezTo>
                    <a:pt x="1964" y="7339"/>
                    <a:pt x="10858" y="-1"/>
                    <a:pt x="21207" y="0"/>
                  </a:cubicBezTo>
                  <a:cubicBezTo>
                    <a:pt x="31526" y="0"/>
                    <a:pt x="40404" y="7299"/>
                    <a:pt x="42399" y="17424"/>
                  </a:cubicBezTo>
                  <a:lnTo>
                    <a:pt x="21207" y="21600"/>
                  </a:lnTo>
                  <a:lnTo>
                    <a:pt x="-1" y="17499"/>
                  </a:lnTo>
                  <a:close/>
                </a:path>
              </a:pathLst>
            </a:custGeom>
            <a:noFill/>
            <a:ln w="28575">
              <a:solidFill>
                <a:srgbClr val="008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5100" name="Arc 81"/>
            <p:cNvSpPr>
              <a:spLocks/>
            </p:cNvSpPr>
            <p:nvPr/>
          </p:nvSpPr>
          <p:spPr bwMode="auto">
            <a:xfrm>
              <a:off x="3501" y="3033"/>
              <a:ext cx="171" cy="573"/>
            </a:xfrm>
            <a:custGeom>
              <a:avLst/>
              <a:gdLst>
                <a:gd name="T0" fmla="*/ 0 w 21444"/>
                <a:gd name="T1" fmla="*/ 12 h 21600"/>
                <a:gd name="T2" fmla="*/ 1 w 21444"/>
                <a:gd name="T3" fmla="*/ 0 h 21600"/>
                <a:gd name="T4" fmla="*/ 1 w 21444"/>
                <a:gd name="T5" fmla="*/ 15 h 21600"/>
                <a:gd name="T6" fmla="*/ 0 60000 65536"/>
                <a:gd name="T7" fmla="*/ 0 60000 65536"/>
                <a:gd name="T8" fmla="*/ 0 60000 65536"/>
                <a:gd name="T9" fmla="*/ 0 w 21444"/>
                <a:gd name="T10" fmla="*/ 0 h 21600"/>
                <a:gd name="T11" fmla="*/ 21444 w 21444"/>
                <a:gd name="T12" fmla="*/ 21600 h 21600"/>
              </a:gdLst>
              <a:ahLst/>
              <a:cxnLst>
                <a:cxn ang="T6">
                  <a:pos x="T0" y="T1"/>
                </a:cxn>
                <a:cxn ang="T7">
                  <a:pos x="T2" y="T3"/>
                </a:cxn>
                <a:cxn ang="T8">
                  <a:pos x="T4" y="T5"/>
                </a:cxn>
              </a:cxnLst>
              <a:rect l="T9" t="T10" r="T11" b="T12"/>
              <a:pathLst>
                <a:path w="21444" h="21600" fill="none" extrusionOk="0">
                  <a:moveTo>
                    <a:pt x="-1" y="17499"/>
                  </a:moveTo>
                  <a:cubicBezTo>
                    <a:pt x="1964" y="7339"/>
                    <a:pt x="10858" y="-1"/>
                    <a:pt x="21207" y="0"/>
                  </a:cubicBezTo>
                  <a:cubicBezTo>
                    <a:pt x="21286" y="0"/>
                    <a:pt x="21365" y="0"/>
                    <a:pt x="21443" y="1"/>
                  </a:cubicBezTo>
                </a:path>
                <a:path w="21444" h="21600" stroke="0" extrusionOk="0">
                  <a:moveTo>
                    <a:pt x="-1" y="17499"/>
                  </a:moveTo>
                  <a:cubicBezTo>
                    <a:pt x="1964" y="7339"/>
                    <a:pt x="10858" y="-1"/>
                    <a:pt x="21207" y="0"/>
                  </a:cubicBezTo>
                  <a:cubicBezTo>
                    <a:pt x="21286" y="0"/>
                    <a:pt x="21365" y="0"/>
                    <a:pt x="21443" y="1"/>
                  </a:cubicBezTo>
                  <a:lnTo>
                    <a:pt x="21207" y="21600"/>
                  </a:lnTo>
                  <a:lnTo>
                    <a:pt x="-1" y="17499"/>
                  </a:lnTo>
                  <a:close/>
                </a:path>
              </a:pathLst>
            </a:custGeom>
            <a:noFill/>
            <a:ln w="28575">
              <a:solidFill>
                <a:srgbClr val="008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grpSp>
        <p:nvGrpSpPr>
          <p:cNvPr id="11" name="Group 82"/>
          <p:cNvGrpSpPr>
            <a:grpSpLocks/>
          </p:cNvGrpSpPr>
          <p:nvPr/>
        </p:nvGrpSpPr>
        <p:grpSpPr bwMode="auto">
          <a:xfrm>
            <a:off x="4379913" y="4079875"/>
            <a:ext cx="1503362" cy="1503363"/>
            <a:chOff x="4100" y="2501"/>
            <a:chExt cx="947" cy="947"/>
          </a:xfrm>
        </p:grpSpPr>
        <p:sp>
          <p:nvSpPr>
            <p:cNvPr id="45081" name="Oval 83"/>
            <p:cNvSpPr>
              <a:spLocks noChangeArrowheads="1"/>
            </p:cNvSpPr>
            <p:nvPr/>
          </p:nvSpPr>
          <p:spPr bwMode="auto">
            <a:xfrm>
              <a:off x="4100" y="2501"/>
              <a:ext cx="947" cy="947"/>
            </a:xfrm>
            <a:prstGeom prst="ellipse">
              <a:avLst/>
            </a:prstGeom>
            <a:solidFill>
              <a:schemeClr val="bg1"/>
            </a:solidFill>
            <a:ln w="57150" cmpd="thickThin">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45082" name="Line 84"/>
            <p:cNvSpPr>
              <a:spLocks noChangeShapeType="1"/>
            </p:cNvSpPr>
            <p:nvPr/>
          </p:nvSpPr>
          <p:spPr bwMode="auto">
            <a:xfrm>
              <a:off x="4578" y="2523"/>
              <a:ext cx="0" cy="91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083" name="Line 85"/>
            <p:cNvSpPr>
              <a:spLocks noChangeShapeType="1"/>
            </p:cNvSpPr>
            <p:nvPr/>
          </p:nvSpPr>
          <p:spPr bwMode="auto">
            <a:xfrm>
              <a:off x="4122" y="2979"/>
              <a:ext cx="90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084" name="Line 86"/>
            <p:cNvSpPr>
              <a:spLocks noChangeShapeType="1"/>
            </p:cNvSpPr>
            <p:nvPr/>
          </p:nvSpPr>
          <p:spPr bwMode="auto">
            <a:xfrm flipV="1">
              <a:off x="4351" y="2588"/>
              <a:ext cx="453" cy="78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085" name="Line 87"/>
            <p:cNvSpPr>
              <a:spLocks noChangeShapeType="1"/>
            </p:cNvSpPr>
            <p:nvPr/>
          </p:nvSpPr>
          <p:spPr bwMode="auto">
            <a:xfrm flipV="1">
              <a:off x="4174" y="2756"/>
              <a:ext cx="789" cy="45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086" name="Line 88"/>
            <p:cNvSpPr>
              <a:spLocks noChangeShapeType="1"/>
            </p:cNvSpPr>
            <p:nvPr/>
          </p:nvSpPr>
          <p:spPr bwMode="auto">
            <a:xfrm flipH="1" flipV="1">
              <a:off x="4346" y="2575"/>
              <a:ext cx="453" cy="78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087" name="Line 89"/>
            <p:cNvSpPr>
              <a:spLocks noChangeShapeType="1"/>
            </p:cNvSpPr>
            <p:nvPr/>
          </p:nvSpPr>
          <p:spPr bwMode="auto">
            <a:xfrm flipH="1" flipV="1">
              <a:off x="4169" y="2743"/>
              <a:ext cx="789" cy="45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088" name="Oval 90"/>
            <p:cNvSpPr>
              <a:spLocks noChangeArrowheads="1"/>
            </p:cNvSpPr>
            <p:nvPr/>
          </p:nvSpPr>
          <p:spPr bwMode="auto">
            <a:xfrm>
              <a:off x="4203" y="2593"/>
              <a:ext cx="750" cy="750"/>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45089" name="Text Box 91"/>
            <p:cNvSpPr txBox="1">
              <a:spLocks noChangeArrowheads="1"/>
            </p:cNvSpPr>
            <p:nvPr/>
          </p:nvSpPr>
          <p:spPr bwMode="auto">
            <a:xfrm>
              <a:off x="4436" y="2528"/>
              <a:ext cx="21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2000" b="1">
                  <a:latin typeface="Courier New" pitchFamily="49" charset="0"/>
                </a:rPr>
                <a:t> </a:t>
              </a:r>
            </a:p>
          </p:txBody>
        </p:sp>
        <p:sp>
          <p:nvSpPr>
            <p:cNvPr id="45090" name="Text Box 92"/>
            <p:cNvSpPr txBox="1">
              <a:spLocks noChangeArrowheads="1"/>
            </p:cNvSpPr>
            <p:nvPr/>
          </p:nvSpPr>
          <p:spPr bwMode="auto">
            <a:xfrm>
              <a:off x="4798" y="2863"/>
              <a:ext cx="21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000" b="1">
                  <a:latin typeface="Courier New" pitchFamily="49" charset="0"/>
                </a:rPr>
                <a:t> </a:t>
              </a:r>
            </a:p>
          </p:txBody>
        </p:sp>
        <p:sp>
          <p:nvSpPr>
            <p:cNvPr id="45091" name="Text Box 93"/>
            <p:cNvSpPr txBox="1">
              <a:spLocks noChangeArrowheads="1"/>
            </p:cNvSpPr>
            <p:nvPr/>
          </p:nvSpPr>
          <p:spPr bwMode="auto">
            <a:xfrm>
              <a:off x="4470" y="3167"/>
              <a:ext cx="21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000" b="1">
                  <a:latin typeface="Courier New" pitchFamily="49" charset="0"/>
                </a:rPr>
                <a:t> </a:t>
              </a:r>
            </a:p>
          </p:txBody>
        </p:sp>
        <p:sp>
          <p:nvSpPr>
            <p:cNvPr id="45092" name="Text Box 94"/>
            <p:cNvSpPr txBox="1">
              <a:spLocks noChangeArrowheads="1"/>
            </p:cNvSpPr>
            <p:nvPr/>
          </p:nvSpPr>
          <p:spPr bwMode="auto">
            <a:xfrm>
              <a:off x="4154" y="2859"/>
              <a:ext cx="21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000" b="1">
                  <a:latin typeface="Courier New" pitchFamily="49" charset="0"/>
                </a:rPr>
                <a:t> </a:t>
              </a:r>
            </a:p>
          </p:txBody>
        </p:sp>
      </p:grpSp>
      <p:grpSp>
        <p:nvGrpSpPr>
          <p:cNvPr id="12" name="Group 95"/>
          <p:cNvGrpSpPr>
            <a:grpSpLocks/>
          </p:cNvGrpSpPr>
          <p:nvPr/>
        </p:nvGrpSpPr>
        <p:grpSpPr bwMode="auto">
          <a:xfrm>
            <a:off x="5091113" y="4175125"/>
            <a:ext cx="96837" cy="1311275"/>
            <a:chOff x="4532" y="2501"/>
            <a:chExt cx="61" cy="826"/>
          </a:xfrm>
        </p:grpSpPr>
        <p:sp>
          <p:nvSpPr>
            <p:cNvPr id="45078" name="Line 96"/>
            <p:cNvSpPr>
              <a:spLocks noChangeShapeType="1"/>
            </p:cNvSpPr>
            <p:nvPr/>
          </p:nvSpPr>
          <p:spPr bwMode="auto">
            <a:xfrm>
              <a:off x="4563" y="2501"/>
              <a:ext cx="0" cy="417"/>
            </a:xfrm>
            <a:prstGeom prst="line">
              <a:avLst/>
            </a:prstGeom>
            <a:noFill/>
            <a:ln w="28575">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079" name="Rectangle 97"/>
            <p:cNvSpPr>
              <a:spLocks noChangeArrowheads="1"/>
            </p:cNvSpPr>
            <p:nvPr/>
          </p:nvSpPr>
          <p:spPr bwMode="auto">
            <a:xfrm>
              <a:off x="4540" y="2918"/>
              <a:ext cx="48" cy="4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45080" name="Oval 98"/>
            <p:cNvSpPr>
              <a:spLocks noChangeArrowheads="1"/>
            </p:cNvSpPr>
            <p:nvPr/>
          </p:nvSpPr>
          <p:spPr bwMode="auto">
            <a:xfrm>
              <a:off x="4532" y="2887"/>
              <a:ext cx="61" cy="61"/>
            </a:xfrm>
            <a:prstGeom prst="ellipse">
              <a:avLst/>
            </a:prstGeom>
            <a:solidFill>
              <a:srgbClr val="FF33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grpSp>
      <p:sp>
        <p:nvSpPr>
          <p:cNvPr id="98" name="Rectangle 3"/>
          <p:cNvSpPr txBox="1">
            <a:spLocks noChangeArrowheads="1"/>
          </p:cNvSpPr>
          <p:nvPr/>
        </p:nvSpPr>
        <p:spPr bwMode="auto">
          <a:xfrm>
            <a:off x="685800" y="533400"/>
            <a:ext cx="7772400" cy="896938"/>
          </a:xfrm>
          <a:prstGeom prst="rect">
            <a:avLst/>
          </a:prstGeom>
          <a:noFill/>
          <a:ln w="9525">
            <a:noFill/>
            <a:miter lim="800000"/>
            <a:headEnd/>
            <a:tailEnd/>
          </a:ln>
        </p:spPr>
        <p:txBody>
          <a:bodyPr anchor="ctr"/>
          <a:lstStyle/>
          <a:p>
            <a:pPr>
              <a:defRPr/>
            </a:pPr>
            <a:r>
              <a:rPr lang="en-US" altLang="en-US" sz="2800" b="1" kern="0">
                <a:solidFill>
                  <a:srgbClr val="000000"/>
                </a:solidFill>
                <a:latin typeface="+mj-lt"/>
                <a:ea typeface="+mj-ea"/>
                <a:cs typeface="+mj-cs"/>
              </a:rPr>
              <a:t>Topic 2: Mechanics</a:t>
            </a:r>
            <a:br>
              <a:rPr lang="en-US" altLang="en-US" sz="2800" b="1" kern="0">
                <a:solidFill>
                  <a:srgbClr val="000000"/>
                </a:solidFill>
                <a:latin typeface="+mj-lt"/>
                <a:ea typeface="+mj-ea"/>
                <a:cs typeface="+mj-cs"/>
              </a:rPr>
            </a:br>
            <a:r>
              <a:rPr lang="en-US" altLang="en-US" sz="2800" kern="0">
                <a:solidFill>
                  <a:srgbClr val="000000"/>
                </a:solidFill>
                <a:latin typeface="+mj-lt"/>
                <a:ea typeface="+mj-ea"/>
                <a:cs typeface="+mj-cs"/>
              </a:rPr>
              <a:t>2.3 – Work, energy, and power</a:t>
            </a:r>
            <a:endParaRPr lang="en-US" altLang="en-US" sz="2400" kern="0" dirty="0">
              <a:ea typeface="+mj-ea"/>
              <a:cs typeface="+mj-cs"/>
            </a:endParaRPr>
          </a:p>
        </p:txBody>
      </p:sp>
      <p:sp>
        <p:nvSpPr>
          <p:cNvPr id="99" name="Rectangle 41"/>
          <p:cNvSpPr>
            <a:spLocks noChangeArrowheads="1"/>
          </p:cNvSpPr>
          <p:nvPr/>
        </p:nvSpPr>
        <p:spPr bwMode="auto">
          <a:xfrm>
            <a:off x="936625" y="4554856"/>
            <a:ext cx="3375025" cy="373062"/>
          </a:xfrm>
          <a:prstGeom prst="rect">
            <a:avLst/>
          </a:prstGeom>
          <a:noFill/>
          <a:ln w="9525">
            <a:noFill/>
            <a:miter lim="800000"/>
            <a:headEnd/>
            <a:tailEnd/>
          </a:ln>
          <a:effectLst/>
        </p:spPr>
        <p:txBody>
          <a:bodyPr/>
          <a:lstStyle/>
          <a:p>
            <a:pPr>
              <a:lnSpc>
                <a:spcPct val="90000"/>
              </a:lnSpc>
              <a:spcBef>
                <a:spcPct val="20000"/>
              </a:spcBef>
              <a:defRPr/>
            </a:pPr>
            <a:r>
              <a:rPr lang="en-US" sz="2400" i="1" dirty="0">
                <a:solidFill>
                  <a:srgbClr val="FF0000"/>
                </a:solidFill>
                <a:latin typeface="+mn-lt"/>
                <a:cs typeface="Courier New" pitchFamily="49" charset="0"/>
                <a:sym typeface="Symbol" pitchFamily="18" charset="2"/>
              </a:rPr>
              <a:t>E</a:t>
            </a:r>
            <a:r>
              <a:rPr lang="en-US" sz="2400" baseline="-25000" dirty="0">
                <a:solidFill>
                  <a:srgbClr val="FF0000"/>
                </a:solidFill>
                <a:latin typeface="+mn-lt"/>
                <a:cs typeface="Courier New" pitchFamily="49" charset="0"/>
                <a:sym typeface="Symbol" pitchFamily="18" charset="2"/>
              </a:rPr>
              <a:t>K</a:t>
            </a:r>
            <a:r>
              <a:rPr lang="en-US" sz="2400" dirty="0">
                <a:latin typeface="+mn-lt"/>
                <a:cs typeface="Courier New" pitchFamily="49" charset="0"/>
                <a:sym typeface="Symbol" pitchFamily="18" charset="2"/>
              </a:rPr>
              <a:t> + </a:t>
            </a:r>
            <a:r>
              <a:rPr lang="en-US" sz="2400" i="1" dirty="0">
                <a:solidFill>
                  <a:srgbClr val="008000"/>
                </a:solidFill>
                <a:latin typeface="+mn-lt"/>
                <a:cs typeface="Courier New" pitchFamily="49" charset="0"/>
                <a:sym typeface="Symbol" pitchFamily="18" charset="2"/>
              </a:rPr>
              <a:t>E</a:t>
            </a:r>
            <a:r>
              <a:rPr lang="en-US" sz="2400" baseline="-25000" dirty="0">
                <a:solidFill>
                  <a:srgbClr val="008000"/>
                </a:solidFill>
                <a:latin typeface="+mn-lt"/>
                <a:cs typeface="Courier New" pitchFamily="49" charset="0"/>
                <a:sym typeface="Symbol" pitchFamily="18" charset="2"/>
              </a:rPr>
              <a:t>P</a:t>
            </a:r>
            <a:r>
              <a:rPr lang="en-US" sz="2400" dirty="0">
                <a:latin typeface="+mn-lt"/>
                <a:cs typeface="Courier New" pitchFamily="49" charset="0"/>
                <a:sym typeface="Symbol" pitchFamily="18" charset="2"/>
              </a:rPr>
              <a:t> = </a:t>
            </a:r>
            <a:r>
              <a:rPr lang="en-US" sz="2400" i="1" dirty="0">
                <a:latin typeface="+mn-lt"/>
                <a:cs typeface="Courier New" pitchFamily="49" charset="0"/>
                <a:sym typeface="Symbol" pitchFamily="18" charset="2"/>
              </a:rPr>
              <a:t>E</a:t>
            </a:r>
            <a:r>
              <a:rPr lang="en-US" sz="2400" baseline="-25000" dirty="0">
                <a:latin typeface="+mn-lt"/>
                <a:cs typeface="Courier New" pitchFamily="49" charset="0"/>
                <a:sym typeface="Symbol" pitchFamily="18" charset="2"/>
              </a:rPr>
              <a:t>T</a:t>
            </a:r>
            <a:r>
              <a:rPr lang="en-US" sz="2400" dirty="0">
                <a:latin typeface="+mn-lt"/>
                <a:cs typeface="Courier New" pitchFamily="49" charset="0"/>
                <a:sym typeface="Symbol" pitchFamily="18" charset="2"/>
              </a:rPr>
              <a:t> = CONST</a:t>
            </a:r>
            <a:endParaRPr lang="en-US" sz="2400" dirty="0">
              <a:latin typeface="+mn-lt"/>
              <a:sym typeface="Symbol" pitchFamily="18" charset="2"/>
            </a:endParaRPr>
          </a:p>
        </p:txBody>
      </p:sp>
      <p:cxnSp>
        <p:nvCxnSpPr>
          <p:cNvPr id="101" name="Straight Connector 100"/>
          <p:cNvCxnSpPr/>
          <p:nvPr/>
        </p:nvCxnSpPr>
        <p:spPr>
          <a:xfrm>
            <a:off x="1023938" y="4973638"/>
            <a:ext cx="3224212" cy="635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693250">
                                            <p:txEl>
                                              <p:pRg st="1" end="1"/>
                                            </p:txEl>
                                          </p:spTgt>
                                        </p:tgtEl>
                                        <p:attrNameLst>
                                          <p:attrName>style.visibility</p:attrName>
                                        </p:attrNameLst>
                                      </p:cBhvr>
                                      <p:to>
                                        <p:strVal val="visible"/>
                                      </p:to>
                                    </p:set>
                                    <p:anim calcmode="lin" valueType="num">
                                      <p:cBhvr additive="base">
                                        <p:cTn id="7" dur="500" fill="hold"/>
                                        <p:tgtEl>
                                          <p:spTgt spid="693250">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93250">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par>
                                <p:cTn id="9" presetID="10" presetClass="entr" presetSubtype="0" fill="hold" grpId="0" nodeType="withEffect">
                                  <p:stCondLst>
                                    <p:cond delay="0"/>
                                  </p:stCondLst>
                                  <p:childTnLst>
                                    <p:set>
                                      <p:cBhvr>
                                        <p:cTn id="10" dur="1" fill="hold">
                                          <p:stCondLst>
                                            <p:cond delay="0"/>
                                          </p:stCondLst>
                                        </p:cTn>
                                        <p:tgtEl>
                                          <p:spTgt spid="693252"/>
                                        </p:tgtEl>
                                        <p:attrNameLst>
                                          <p:attrName>style.visibility</p:attrName>
                                        </p:attrNameLst>
                                      </p:cBhvr>
                                      <p:to>
                                        <p:strVal val="visible"/>
                                      </p:to>
                                    </p:set>
                                    <p:animEffect transition="in" filter="fade">
                                      <p:cBhvr>
                                        <p:cTn id="11" dur="2000"/>
                                        <p:tgtEl>
                                          <p:spTgt spid="693252"/>
                                        </p:tgtEl>
                                      </p:cBhvr>
                                    </p:animEffect>
                                  </p:childTnLst>
                                  <p:subTnLst>
                                    <p:audio>
                                      <p:cMediaNode>
                                        <p:cTn display="0" masterRel="sameClick">
                                          <p:stCondLst>
                                            <p:cond evt="begin" delay="0">
                                              <p:tn val="9"/>
                                            </p:cond>
                                          </p:stCondLst>
                                          <p:endCondLst>
                                            <p:cond evt="onStopAudio" delay="0">
                                              <p:tgtEl>
                                                <p:sldTgt/>
                                              </p:tgtEl>
                                            </p:cond>
                                          </p:endCondLst>
                                        </p:cTn>
                                        <p:tgtEl>
                                          <p:sndTgt r:embed="rId4" name="arrow.wav"/>
                                        </p:tgtEl>
                                      </p:cMediaNode>
                                    </p:audio>
                                  </p:subTnLst>
                                </p:cTn>
                              </p:par>
                              <p:par>
                                <p:cTn id="12" presetID="10" presetClass="entr" presetSubtype="0" fill="hold" grpId="0" nodeType="withEffect">
                                  <p:stCondLst>
                                    <p:cond delay="0"/>
                                  </p:stCondLst>
                                  <p:childTnLst>
                                    <p:set>
                                      <p:cBhvr>
                                        <p:cTn id="13" dur="1" fill="hold">
                                          <p:stCondLst>
                                            <p:cond delay="0"/>
                                          </p:stCondLst>
                                        </p:cTn>
                                        <p:tgtEl>
                                          <p:spTgt spid="693253"/>
                                        </p:tgtEl>
                                        <p:attrNameLst>
                                          <p:attrName>style.visibility</p:attrName>
                                        </p:attrNameLst>
                                      </p:cBhvr>
                                      <p:to>
                                        <p:strVal val="visible"/>
                                      </p:to>
                                    </p:set>
                                    <p:animEffect transition="in" filter="fade">
                                      <p:cBhvr>
                                        <p:cTn id="14" dur="2000"/>
                                        <p:tgtEl>
                                          <p:spTgt spid="693253"/>
                                        </p:tgtEl>
                                      </p:cBhvr>
                                    </p:animEffect>
                                  </p:childTnLst>
                                </p:cTn>
                              </p:par>
                              <p:par>
                                <p:cTn id="15" presetID="10"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2000"/>
                                        <p:tgtEl>
                                          <p:spTgt spid="4"/>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693271"/>
                                        </p:tgtEl>
                                        <p:attrNameLst>
                                          <p:attrName>style.visibility</p:attrName>
                                        </p:attrNameLst>
                                      </p:cBhvr>
                                      <p:to>
                                        <p:strVal val="visible"/>
                                      </p:to>
                                    </p:set>
                                    <p:animEffect transition="in" filter="fade">
                                      <p:cBhvr>
                                        <p:cTn id="20" dur="500"/>
                                        <p:tgtEl>
                                          <p:spTgt spid="693271"/>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693272"/>
                                        </p:tgtEl>
                                        <p:attrNameLst>
                                          <p:attrName>style.visibility</p:attrName>
                                        </p:attrNameLst>
                                      </p:cBhvr>
                                      <p:to>
                                        <p:strVal val="visible"/>
                                      </p:to>
                                    </p:set>
                                    <p:animEffect transition="in" filter="fade">
                                      <p:cBhvr>
                                        <p:cTn id="23" dur="500"/>
                                        <p:tgtEl>
                                          <p:spTgt spid="693272"/>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693273"/>
                                        </p:tgtEl>
                                        <p:attrNameLst>
                                          <p:attrName>style.visibility</p:attrName>
                                        </p:attrNameLst>
                                      </p:cBhvr>
                                      <p:to>
                                        <p:strVal val="visible"/>
                                      </p:to>
                                    </p:set>
                                    <p:animEffect transition="in" filter="fade">
                                      <p:cBhvr>
                                        <p:cTn id="26" dur="500"/>
                                        <p:tgtEl>
                                          <p:spTgt spid="693273"/>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693278"/>
                                        </p:tgtEl>
                                        <p:attrNameLst>
                                          <p:attrName>style.visibility</p:attrName>
                                        </p:attrNameLst>
                                      </p:cBhvr>
                                      <p:to>
                                        <p:strVal val="visible"/>
                                      </p:to>
                                    </p:set>
                                    <p:animEffect transition="in" filter="fade">
                                      <p:cBhvr>
                                        <p:cTn id="29" dur="2000"/>
                                        <p:tgtEl>
                                          <p:spTgt spid="693278"/>
                                        </p:tgtEl>
                                      </p:cBhvr>
                                    </p:animEffect>
                                  </p:childTnLst>
                                  <p:subTnLst>
                                    <p:audio>
                                      <p:cMediaNode>
                                        <p:cTn display="0" masterRel="sameClick">
                                          <p:stCondLst>
                                            <p:cond evt="begin" delay="0">
                                              <p:tn val="27"/>
                                            </p:cond>
                                          </p:stCondLst>
                                          <p:endCondLst>
                                            <p:cond evt="onStopAudio" delay="0">
                                              <p:tgtEl>
                                                <p:sldTgt/>
                                              </p:tgtEl>
                                            </p:cond>
                                          </p:endCondLst>
                                        </p:cTn>
                                        <p:tgtEl>
                                          <p:sndTgt r:embed="rId5" name="chimes.wav"/>
                                        </p:tgtEl>
                                      </p:cMediaNode>
                                    </p:audio>
                                  </p:subTnLst>
                                </p:cTn>
                              </p:par>
                              <p:par>
                                <p:cTn id="30" presetID="10" presetClass="entr" presetSubtype="0" fill="hold"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500"/>
                                        <p:tgtEl>
                                          <p:spTgt spid="6"/>
                                        </p:tgtEl>
                                      </p:cBhvr>
                                    </p:animEffect>
                                  </p:childTnLst>
                                  <p:subTnLst>
                                    <p:audio>
                                      <p:cMediaNode>
                                        <p:cTn display="0" masterRel="sameClick">
                                          <p:stCondLst>
                                            <p:cond evt="begin" delay="0">
                                              <p:tn val="30"/>
                                            </p:cond>
                                          </p:stCondLst>
                                          <p:endCondLst>
                                            <p:cond evt="onStopAudio" delay="0">
                                              <p:tgtEl>
                                                <p:sldTgt/>
                                              </p:tgtEl>
                                            </p:cond>
                                          </p:endCondLst>
                                        </p:cTn>
                                        <p:tgtEl>
                                          <p:sndTgt r:embed="rId4" name="arrow.wav"/>
                                        </p:tgtEl>
                                      </p:cMediaNode>
                                    </p:audio>
                                  </p:subTnLst>
                                </p:cTn>
                              </p:par>
                              <p:par>
                                <p:cTn id="33" presetID="10" presetClass="entr" presetSubtype="0" fill="hold" nodeType="with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500"/>
                                        <p:tgtEl>
                                          <p:spTgt spid="8"/>
                                        </p:tgtEl>
                                      </p:cBhvr>
                                    </p:animEffect>
                                  </p:childTnLst>
                                  <p:subTnLst>
                                    <p:audio>
                                      <p:cMediaNode>
                                        <p:cTn display="0" masterRel="sameClick">
                                          <p:stCondLst>
                                            <p:cond evt="begin" delay="0">
                                              <p:tn val="33"/>
                                            </p:cond>
                                          </p:stCondLst>
                                          <p:endCondLst>
                                            <p:cond evt="onStopAudio" delay="0">
                                              <p:tgtEl>
                                                <p:sldTgt/>
                                              </p:tgtEl>
                                            </p:cond>
                                          </p:endCondLst>
                                        </p:cTn>
                                        <p:tgtEl>
                                          <p:sndTgt r:embed="rId4" name="arrow.wav"/>
                                        </p:tgtEl>
                                      </p:cMediaNode>
                                    </p:audio>
                                  </p:subTnLst>
                                </p:cTn>
                              </p:par>
                              <p:par>
                                <p:cTn id="36" presetID="10" presetClass="entr" presetSubtype="0" fill="hold" nodeType="with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fade">
                                      <p:cBhvr>
                                        <p:cTn id="38" dur="500"/>
                                        <p:tgtEl>
                                          <p:spTgt spid="2"/>
                                        </p:tgtEl>
                                      </p:cBhvr>
                                    </p:animEffect>
                                  </p:childTnLst>
                                </p:cTn>
                              </p:par>
                              <p:par>
                                <p:cTn id="39" presetID="10" presetClass="entr" presetSubtype="0" fill="hold" nodeType="with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fade">
                                      <p:cBhvr>
                                        <p:cTn id="41" dur="2000"/>
                                        <p:tgtEl>
                                          <p:spTgt spid="11"/>
                                        </p:tgtEl>
                                      </p:cBhvr>
                                    </p:animEffect>
                                  </p:childTnLst>
                                </p:cTn>
                              </p:par>
                              <p:par>
                                <p:cTn id="42" presetID="10" presetClass="entr" presetSubtype="0" fill="hold" nodeType="with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fade">
                                      <p:cBhvr>
                                        <p:cTn id="44" dur="2000"/>
                                        <p:tgtEl>
                                          <p:spTgt spid="12"/>
                                        </p:tgtEl>
                                      </p:cBhvr>
                                    </p:animEffect>
                                  </p:childTnLst>
                                </p:cTn>
                              </p:par>
                              <p:par>
                                <p:cTn id="45" presetID="2" presetClass="entr" presetSubtype="2" fill="hold" nodeType="withEffect">
                                  <p:stCondLst>
                                    <p:cond delay="0"/>
                                  </p:stCondLst>
                                  <p:childTnLst>
                                    <p:set>
                                      <p:cBhvr>
                                        <p:cTn id="46" dur="1" fill="hold">
                                          <p:stCondLst>
                                            <p:cond delay="0"/>
                                          </p:stCondLst>
                                        </p:cTn>
                                        <p:tgtEl>
                                          <p:spTgt spid="693310"/>
                                        </p:tgtEl>
                                        <p:attrNameLst>
                                          <p:attrName>style.visibility</p:attrName>
                                        </p:attrNameLst>
                                      </p:cBhvr>
                                      <p:to>
                                        <p:strVal val="visible"/>
                                      </p:to>
                                    </p:set>
                                    <p:anim calcmode="lin" valueType="num">
                                      <p:cBhvr additive="base">
                                        <p:cTn id="47" dur="500" fill="hold"/>
                                        <p:tgtEl>
                                          <p:spTgt spid="693310"/>
                                        </p:tgtEl>
                                        <p:attrNameLst>
                                          <p:attrName>ppt_x</p:attrName>
                                        </p:attrNameLst>
                                      </p:cBhvr>
                                      <p:tavLst>
                                        <p:tav tm="0">
                                          <p:val>
                                            <p:strVal val="1+#ppt_w/2"/>
                                          </p:val>
                                        </p:tav>
                                        <p:tav tm="100000">
                                          <p:val>
                                            <p:strVal val="#ppt_x"/>
                                          </p:val>
                                        </p:tav>
                                      </p:tavLst>
                                    </p:anim>
                                    <p:anim calcmode="lin" valueType="num">
                                      <p:cBhvr additive="base">
                                        <p:cTn id="48" dur="500" fill="hold"/>
                                        <p:tgtEl>
                                          <p:spTgt spid="693310"/>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5"/>
                                            </p:cond>
                                          </p:stCondLst>
                                          <p:endCondLst>
                                            <p:cond evt="onStopAudio" delay="0">
                                              <p:tgtEl>
                                                <p:sldTgt/>
                                              </p:tgtEl>
                                            </p:cond>
                                          </p:endCondLst>
                                        </p:cTn>
                                        <p:tgtEl>
                                          <p:sndTgt r:embed="rId4" name="arrow.wav"/>
                                        </p:tgtEl>
                                      </p:cMediaNode>
                                    </p:audio>
                                  </p:subTnLst>
                                </p:cTn>
                              </p:par>
                              <p:par>
                                <p:cTn id="49" presetID="2" presetClass="entr" presetSubtype="2" fill="hold" nodeType="withEffect">
                                  <p:stCondLst>
                                    <p:cond delay="0"/>
                                  </p:stCondLst>
                                  <p:childTnLst>
                                    <p:set>
                                      <p:cBhvr>
                                        <p:cTn id="50" dur="1" fill="hold">
                                          <p:stCondLst>
                                            <p:cond delay="0"/>
                                          </p:stCondLst>
                                        </p:cTn>
                                        <p:tgtEl>
                                          <p:spTgt spid="693311"/>
                                        </p:tgtEl>
                                        <p:attrNameLst>
                                          <p:attrName>style.visibility</p:attrName>
                                        </p:attrNameLst>
                                      </p:cBhvr>
                                      <p:to>
                                        <p:strVal val="visible"/>
                                      </p:to>
                                    </p:set>
                                    <p:anim calcmode="lin" valueType="num">
                                      <p:cBhvr additive="base">
                                        <p:cTn id="51" dur="500" fill="hold"/>
                                        <p:tgtEl>
                                          <p:spTgt spid="693311"/>
                                        </p:tgtEl>
                                        <p:attrNameLst>
                                          <p:attrName>ppt_x</p:attrName>
                                        </p:attrNameLst>
                                      </p:cBhvr>
                                      <p:tavLst>
                                        <p:tav tm="0">
                                          <p:val>
                                            <p:strVal val="1+#ppt_w/2"/>
                                          </p:val>
                                        </p:tav>
                                        <p:tav tm="100000">
                                          <p:val>
                                            <p:strVal val="#ppt_x"/>
                                          </p:val>
                                        </p:tav>
                                      </p:tavLst>
                                    </p:anim>
                                    <p:anim calcmode="lin" valueType="num">
                                      <p:cBhvr additive="base">
                                        <p:cTn id="52" dur="500" fill="hold"/>
                                        <p:tgtEl>
                                          <p:spTgt spid="693311"/>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9"/>
                                            </p:cond>
                                          </p:stCondLst>
                                          <p:endCondLst>
                                            <p:cond evt="onStopAudio" delay="0">
                                              <p:tgtEl>
                                                <p:sldTgt/>
                                              </p:tgtEl>
                                            </p:cond>
                                          </p:endCondLst>
                                        </p:cTn>
                                        <p:tgtEl>
                                          <p:sndTgt r:embed="rId4" name="arrow.wav"/>
                                        </p:tgtEl>
                                      </p:cMediaNode>
                                    </p:audio>
                                  </p:subTnLst>
                                </p:cTn>
                              </p:par>
                            </p:childTnLst>
                          </p:cTn>
                        </p:par>
                      </p:childTnLst>
                    </p:cTn>
                  </p:par>
                  <p:par>
                    <p:cTn id="53" fill="hold" nodeType="clickPar">
                      <p:stCondLst>
                        <p:cond delay="indefinite"/>
                      </p:stCondLst>
                      <p:childTnLst>
                        <p:par>
                          <p:cTn id="54" fill="hold" nodeType="withGroup">
                            <p:stCondLst>
                              <p:cond delay="0"/>
                            </p:stCondLst>
                            <p:childTnLst>
                              <p:par>
                                <p:cTn id="55" presetID="2" presetClass="exit" presetSubtype="2" fill="hold" nodeType="clickEffect">
                                  <p:stCondLst>
                                    <p:cond delay="0"/>
                                  </p:stCondLst>
                                  <p:childTnLst>
                                    <p:anim calcmode="lin" valueType="num">
                                      <p:cBhvr additive="base">
                                        <p:cTn id="56" dur="500"/>
                                        <p:tgtEl>
                                          <p:spTgt spid="693311"/>
                                        </p:tgtEl>
                                        <p:attrNameLst>
                                          <p:attrName>ppt_x</p:attrName>
                                        </p:attrNameLst>
                                      </p:cBhvr>
                                      <p:tavLst>
                                        <p:tav tm="0">
                                          <p:val>
                                            <p:strVal val="ppt_x"/>
                                          </p:val>
                                        </p:tav>
                                        <p:tav tm="100000">
                                          <p:val>
                                            <p:strVal val="1+ppt_w/2"/>
                                          </p:val>
                                        </p:tav>
                                      </p:tavLst>
                                    </p:anim>
                                    <p:anim calcmode="lin" valueType="num">
                                      <p:cBhvr additive="base">
                                        <p:cTn id="57" dur="500"/>
                                        <p:tgtEl>
                                          <p:spTgt spid="693311"/>
                                        </p:tgtEl>
                                        <p:attrNameLst>
                                          <p:attrName>ppt_y</p:attrName>
                                        </p:attrNameLst>
                                      </p:cBhvr>
                                      <p:tavLst>
                                        <p:tav tm="0">
                                          <p:val>
                                            <p:strVal val="ppt_y"/>
                                          </p:val>
                                        </p:tav>
                                        <p:tav tm="100000">
                                          <p:val>
                                            <p:strVal val="ppt_y"/>
                                          </p:val>
                                        </p:tav>
                                      </p:tavLst>
                                    </p:anim>
                                    <p:set>
                                      <p:cBhvr>
                                        <p:cTn id="58" dur="1" fill="hold">
                                          <p:stCondLst>
                                            <p:cond delay="499"/>
                                          </p:stCondLst>
                                        </p:cTn>
                                        <p:tgtEl>
                                          <p:spTgt spid="693311"/>
                                        </p:tgtEl>
                                        <p:attrNameLst>
                                          <p:attrName>style.visibility</p:attrName>
                                        </p:attrNameLst>
                                      </p:cBhvr>
                                      <p:to>
                                        <p:strVal val="hidden"/>
                                      </p:to>
                                    </p:set>
                                  </p:childTnLst>
                                  <p:subTnLst>
                                    <p:audio>
                                      <p:cMediaNode>
                                        <p:cTn display="0" masterRel="sameClick">
                                          <p:stCondLst>
                                            <p:cond evt="begin" delay="0">
                                              <p:tn val="55"/>
                                            </p:cond>
                                          </p:stCondLst>
                                          <p:endCondLst>
                                            <p:cond evt="onStopAudio" delay="0">
                                              <p:tgtEl>
                                                <p:sldTgt/>
                                              </p:tgtEl>
                                            </p:cond>
                                          </p:endCondLst>
                                        </p:cTn>
                                        <p:tgtEl>
                                          <p:sndTgt r:embed="rId4" name="arrow.wav"/>
                                        </p:tgtEl>
                                      </p:cMediaNode>
                                    </p:audio>
                                  </p:subTnLst>
                                </p:cTn>
                              </p:par>
                              <p:par>
                                <p:cTn id="59" presetID="6" presetClass="emph" presetSubtype="0" repeatCount="indefinite" accel="50000" decel="50000" autoRev="1" fill="hold" grpId="1" nodeType="withEffect">
                                  <p:stCondLst>
                                    <p:cond delay="0"/>
                                  </p:stCondLst>
                                  <p:childTnLst>
                                    <p:animScale>
                                      <p:cBhvr>
                                        <p:cTn id="60" dur="2000" fill="hold"/>
                                        <p:tgtEl>
                                          <p:spTgt spid="693252"/>
                                        </p:tgtEl>
                                      </p:cBhvr>
                                      <p:by x="25000" y="100000"/>
                                    </p:animScale>
                                  </p:childTnLst>
                                </p:cTn>
                              </p:par>
                              <p:par>
                                <p:cTn id="61" presetID="35" presetClass="path" presetSubtype="0" repeatCount="indefinite" accel="50000" decel="50000" autoRev="1" fill="hold" grpId="2" nodeType="withEffect">
                                  <p:stCondLst>
                                    <p:cond delay="0"/>
                                  </p:stCondLst>
                                  <p:childTnLst>
                                    <p:animMotion origin="layout" path="M 4.72222E-6 1.85185E-6 L -0.12639 1.85185E-6 " pathEditMode="relative" rAng="0" ptsTypes="AA">
                                      <p:cBhvr>
                                        <p:cTn id="62" dur="2000" fill="hold"/>
                                        <p:tgtEl>
                                          <p:spTgt spid="693252"/>
                                        </p:tgtEl>
                                        <p:attrNameLst>
                                          <p:attrName>ppt_x</p:attrName>
                                          <p:attrName>ppt_y</p:attrName>
                                        </p:attrNameLst>
                                      </p:cBhvr>
                                      <p:rCtr x="-6319" y="0"/>
                                    </p:animMotion>
                                  </p:childTnLst>
                                </p:cTn>
                              </p:par>
                              <p:par>
                                <p:cTn id="63" presetID="35" presetClass="path" presetSubtype="0" repeatCount="indefinite" accel="50000" decel="50000" autoRev="1" fill="hold" grpId="1" nodeType="withEffect">
                                  <p:stCondLst>
                                    <p:cond delay="0"/>
                                  </p:stCondLst>
                                  <p:childTnLst>
                                    <p:animMotion origin="layout" path="M -0.00034 1.85185E-6 L -0.26736 1.85185E-6 " pathEditMode="relative" rAng="0" ptsTypes="AA">
                                      <p:cBhvr>
                                        <p:cTn id="64" dur="2000" fill="hold"/>
                                        <p:tgtEl>
                                          <p:spTgt spid="693253"/>
                                        </p:tgtEl>
                                        <p:attrNameLst>
                                          <p:attrName>ppt_x</p:attrName>
                                          <p:attrName>ppt_y</p:attrName>
                                        </p:attrNameLst>
                                      </p:cBhvr>
                                      <p:rCtr x="-13351" y="0"/>
                                    </p:animMotion>
                                  </p:childTnLst>
                                </p:cTn>
                              </p:par>
                              <p:par>
                                <p:cTn id="65" presetID="42" presetClass="path" presetSubtype="0" repeatCount="indefinite" accel="50000" decel="50000" autoRev="1" fill="hold" grpId="1" nodeType="withEffect">
                                  <p:stCondLst>
                                    <p:cond delay="0"/>
                                  </p:stCondLst>
                                  <p:childTnLst>
                                    <p:animMotion origin="layout" path="M -8.33333E-7 4.07407E-6 L -8.33333E-7 0.1456 " pathEditMode="relative" rAng="0" ptsTypes="AA">
                                      <p:cBhvr>
                                        <p:cTn id="66" dur="1000" fill="hold"/>
                                        <p:tgtEl>
                                          <p:spTgt spid="693272"/>
                                        </p:tgtEl>
                                        <p:attrNameLst>
                                          <p:attrName>ppt_x</p:attrName>
                                          <p:attrName>ppt_y</p:attrName>
                                        </p:attrNameLst>
                                      </p:cBhvr>
                                      <p:rCtr x="0" y="7269"/>
                                    </p:animMotion>
                                  </p:childTnLst>
                                </p:cTn>
                              </p:par>
                            </p:childTnLst>
                          </p:cTn>
                        </p:par>
                        <p:par>
                          <p:cTn id="67" fill="hold" nodeType="afterGroup">
                            <p:stCondLst>
                              <p:cond delay="4000"/>
                            </p:stCondLst>
                            <p:childTnLst>
                              <p:par>
                                <p:cTn id="68" presetID="2" presetClass="exit" presetSubtype="2" fill="hold" nodeType="afterEffect">
                                  <p:stCondLst>
                                    <p:cond delay="0"/>
                                  </p:stCondLst>
                                  <p:childTnLst>
                                    <p:anim calcmode="lin" valueType="num">
                                      <p:cBhvr additive="base">
                                        <p:cTn id="69" dur="500"/>
                                        <p:tgtEl>
                                          <p:spTgt spid="693310"/>
                                        </p:tgtEl>
                                        <p:attrNameLst>
                                          <p:attrName>ppt_x</p:attrName>
                                        </p:attrNameLst>
                                      </p:cBhvr>
                                      <p:tavLst>
                                        <p:tav tm="0">
                                          <p:val>
                                            <p:strVal val="ppt_x"/>
                                          </p:val>
                                        </p:tav>
                                        <p:tav tm="100000">
                                          <p:val>
                                            <p:strVal val="1+ppt_w/2"/>
                                          </p:val>
                                        </p:tav>
                                      </p:tavLst>
                                    </p:anim>
                                    <p:anim calcmode="lin" valueType="num">
                                      <p:cBhvr additive="base">
                                        <p:cTn id="70" dur="500"/>
                                        <p:tgtEl>
                                          <p:spTgt spid="693310"/>
                                        </p:tgtEl>
                                        <p:attrNameLst>
                                          <p:attrName>ppt_y</p:attrName>
                                        </p:attrNameLst>
                                      </p:cBhvr>
                                      <p:tavLst>
                                        <p:tav tm="0">
                                          <p:val>
                                            <p:strVal val="ppt_y"/>
                                          </p:val>
                                        </p:tav>
                                        <p:tav tm="100000">
                                          <p:val>
                                            <p:strVal val="ppt_y"/>
                                          </p:val>
                                        </p:tav>
                                      </p:tavLst>
                                    </p:anim>
                                    <p:set>
                                      <p:cBhvr>
                                        <p:cTn id="71" dur="1" fill="hold">
                                          <p:stCondLst>
                                            <p:cond delay="499"/>
                                          </p:stCondLst>
                                        </p:cTn>
                                        <p:tgtEl>
                                          <p:spTgt spid="693310"/>
                                        </p:tgtEl>
                                        <p:attrNameLst>
                                          <p:attrName>style.visibility</p:attrName>
                                        </p:attrNameLst>
                                      </p:cBhvr>
                                      <p:to>
                                        <p:strVal val="hidden"/>
                                      </p:to>
                                    </p:set>
                                  </p:childTnLst>
                                  <p:subTnLst>
                                    <p:audio>
                                      <p:cMediaNode>
                                        <p:cTn display="0" masterRel="sameClick">
                                          <p:stCondLst>
                                            <p:cond evt="begin" delay="0">
                                              <p:tn val="68"/>
                                            </p:cond>
                                          </p:stCondLst>
                                          <p:endCondLst>
                                            <p:cond evt="onStopAudio" delay="0">
                                              <p:tgtEl>
                                                <p:sldTgt/>
                                              </p:tgtEl>
                                            </p:cond>
                                          </p:endCondLst>
                                        </p:cTn>
                                        <p:tgtEl>
                                          <p:sndTgt r:embed="rId4" name="arrow.wav"/>
                                        </p:tgtEl>
                                      </p:cMediaNode>
                                    </p:audio>
                                  </p:subTnLst>
                                </p:cTn>
                              </p:par>
                              <p:par>
                                <p:cTn id="72" presetID="8" presetClass="emph" presetSubtype="0" repeatCount="indefinite" accel="50000" decel="50000" autoRev="1" fill="hold" nodeType="withEffect">
                                  <p:stCondLst>
                                    <p:cond delay="0"/>
                                  </p:stCondLst>
                                  <p:childTnLst>
                                    <p:animRot by="10800000">
                                      <p:cBhvr>
                                        <p:cTn id="73" dur="2000" fill="hold"/>
                                        <p:tgtEl>
                                          <p:spTgt spid="6"/>
                                        </p:tgtEl>
                                        <p:attrNameLst>
                                          <p:attrName>r</p:attrName>
                                        </p:attrNameLst>
                                      </p:cBhvr>
                                    </p:animRot>
                                  </p:childTnLst>
                                </p:cTn>
                              </p:par>
                            </p:childTnLst>
                          </p:cTn>
                        </p:par>
                        <p:par>
                          <p:cTn id="74" fill="hold" nodeType="afterGroup">
                            <p:stCondLst>
                              <p:cond delay="8000"/>
                            </p:stCondLst>
                            <p:childTnLst>
                              <p:par>
                                <p:cTn id="75" presetID="22" presetClass="entr" presetSubtype="8" fill="hold"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left)">
                                      <p:cBhvr>
                                        <p:cTn id="77" dur="5000"/>
                                        <p:tgtEl>
                                          <p:spTgt spid="10"/>
                                        </p:tgtEl>
                                      </p:cBhvr>
                                    </p:animEffect>
                                  </p:childTnLst>
                                </p:cTn>
                              </p:par>
                              <p:par>
                                <p:cTn id="78" presetID="22" presetClass="entr" presetSubtype="8" fill="hold" nodeType="withEffect">
                                  <p:stCondLst>
                                    <p:cond delay="0"/>
                                  </p:stCondLst>
                                  <p:childTnLst>
                                    <p:set>
                                      <p:cBhvr>
                                        <p:cTn id="79" dur="1" fill="hold">
                                          <p:stCondLst>
                                            <p:cond delay="0"/>
                                          </p:stCondLst>
                                        </p:cTn>
                                        <p:tgtEl>
                                          <p:spTgt spid="9"/>
                                        </p:tgtEl>
                                        <p:attrNameLst>
                                          <p:attrName>style.visibility</p:attrName>
                                        </p:attrNameLst>
                                      </p:cBhvr>
                                      <p:to>
                                        <p:strVal val="visible"/>
                                      </p:to>
                                    </p:set>
                                    <p:animEffect transition="in" filter="wipe(left)">
                                      <p:cBhvr>
                                        <p:cTn id="80" dur="5000"/>
                                        <p:tgtEl>
                                          <p:spTgt spid="9"/>
                                        </p:tgtEl>
                                      </p:cBhvr>
                                    </p:animEffect>
                                  </p:childTnLst>
                                </p:cTn>
                              </p:par>
                              <p:par>
                                <p:cTn id="81" presetID="22" presetClass="entr" presetSubtype="8" fill="hold" nodeType="withEffect">
                                  <p:stCondLst>
                                    <p:cond delay="0"/>
                                  </p:stCondLst>
                                  <p:childTnLst>
                                    <p:set>
                                      <p:cBhvr>
                                        <p:cTn id="82" dur="1" fill="hold">
                                          <p:stCondLst>
                                            <p:cond delay="0"/>
                                          </p:stCondLst>
                                        </p:cTn>
                                        <p:tgtEl>
                                          <p:spTgt spid="101"/>
                                        </p:tgtEl>
                                        <p:attrNameLst>
                                          <p:attrName>style.visibility</p:attrName>
                                        </p:attrNameLst>
                                      </p:cBhvr>
                                      <p:to>
                                        <p:strVal val="visible"/>
                                      </p:to>
                                    </p:set>
                                    <p:animEffect transition="in" filter="wipe(left)">
                                      <p:cBhvr>
                                        <p:cTn id="83" dur="5000"/>
                                        <p:tgtEl>
                                          <p:spTgt spid="101"/>
                                        </p:tgtEl>
                                      </p:cBhvr>
                                    </p:animEffect>
                                  </p:childTnLst>
                                </p:cTn>
                              </p:par>
                              <p:par>
                                <p:cTn id="84" presetID="8" presetClass="emph" presetSubtype="0" repeatCount="indefinite" fill="hold" nodeType="withEffect">
                                  <p:stCondLst>
                                    <p:cond delay="0"/>
                                  </p:stCondLst>
                                  <p:childTnLst>
                                    <p:animRot by="21600000">
                                      <p:cBhvr>
                                        <p:cTn id="85" dur="5000" fill="hold"/>
                                        <p:tgtEl>
                                          <p:spTgt spid="12"/>
                                        </p:tgtEl>
                                        <p:attrNameLst>
                                          <p:attrName>r</p:attrName>
                                        </p:attrNameLst>
                                      </p:cBhvr>
                                    </p:animRot>
                                  </p:childTnLst>
                                </p:cTn>
                              </p:par>
                            </p:childTnLst>
                          </p:cTn>
                        </p:par>
                      </p:childTnLst>
                    </p:cTn>
                  </p:par>
                  <p:par>
                    <p:cTn id="86" fill="hold" nodeType="clickPar">
                      <p:stCondLst>
                        <p:cond delay="indefinite"/>
                      </p:stCondLst>
                      <p:childTnLst>
                        <p:par>
                          <p:cTn id="87" fill="hold" nodeType="withGroup">
                            <p:stCondLst>
                              <p:cond delay="0"/>
                            </p:stCondLst>
                            <p:childTnLst>
                              <p:par>
                                <p:cTn id="88" presetID="2" presetClass="entr" presetSubtype="2" fill="hold" grpId="0" nodeType="clickEffect">
                                  <p:stCondLst>
                                    <p:cond delay="0"/>
                                  </p:stCondLst>
                                  <p:iterate type="lt">
                                    <p:tmPct val="10000"/>
                                  </p:iterate>
                                  <p:childTnLst>
                                    <p:set>
                                      <p:cBhvr>
                                        <p:cTn id="89" dur="1" fill="hold">
                                          <p:stCondLst>
                                            <p:cond delay="0"/>
                                          </p:stCondLst>
                                        </p:cTn>
                                        <p:tgtEl>
                                          <p:spTgt spid="99"/>
                                        </p:tgtEl>
                                        <p:attrNameLst>
                                          <p:attrName>style.visibility</p:attrName>
                                        </p:attrNameLst>
                                      </p:cBhvr>
                                      <p:to>
                                        <p:strVal val="visible"/>
                                      </p:to>
                                    </p:set>
                                    <p:anim calcmode="lin" valueType="num">
                                      <p:cBhvr additive="base">
                                        <p:cTn id="90" dur="1000" fill="hold"/>
                                        <p:tgtEl>
                                          <p:spTgt spid="99"/>
                                        </p:tgtEl>
                                        <p:attrNameLst>
                                          <p:attrName>ppt_x</p:attrName>
                                        </p:attrNameLst>
                                      </p:cBhvr>
                                      <p:tavLst>
                                        <p:tav tm="0">
                                          <p:val>
                                            <p:strVal val="1+#ppt_w/2"/>
                                          </p:val>
                                        </p:tav>
                                        <p:tav tm="100000">
                                          <p:val>
                                            <p:strVal val="#ppt_x"/>
                                          </p:val>
                                        </p:tav>
                                      </p:tavLst>
                                    </p:anim>
                                    <p:anim calcmode="lin" valueType="num">
                                      <p:cBhvr additive="base">
                                        <p:cTn id="91" dur="1000" fill="hold"/>
                                        <p:tgtEl>
                                          <p:spTgt spid="99"/>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88"/>
                                            </p:cond>
                                          </p:stCondLst>
                                          <p:endCondLst>
                                            <p:cond evt="onStopAudio" delay="0">
                                              <p:tgtEl>
                                                <p:sldTgt/>
                                              </p:tgtEl>
                                            </p:cond>
                                          </p:endCondLst>
                                        </p:cTn>
                                        <p:tgtEl>
                                          <p:sndTgt r:embed="rId6"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3271" grpId="0" animBg="1"/>
      <p:bldP spid="693272" grpId="0" animBg="1"/>
      <p:bldP spid="693272" grpId="1" animBg="1"/>
      <p:bldP spid="693273" grpId="0" animBg="1"/>
      <p:bldP spid="693278" grpId="0" animBg="1"/>
      <p:bldP spid="693252" grpId="0" animBg="1"/>
      <p:bldP spid="693252" grpId="1" animBg="1"/>
      <p:bldP spid="693252" grpId="2" animBg="1"/>
      <p:bldP spid="693253" grpId="0" animBg="1"/>
      <p:bldP spid="693253" grpId="1" animBg="1"/>
      <p:bldP spid="99"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6946" name="Rectangle 2"/>
          <p:cNvSpPr>
            <a:spLocks noChangeArrowheads="1"/>
          </p:cNvSpPr>
          <p:nvPr/>
        </p:nvSpPr>
        <p:spPr bwMode="auto">
          <a:xfrm>
            <a:off x="685800" y="1549400"/>
            <a:ext cx="7772400" cy="2825750"/>
          </a:xfrm>
          <a:prstGeom prst="rect">
            <a:avLst/>
          </a:prstGeom>
          <a:solidFill>
            <a:srgbClr val="EAEAEA"/>
          </a:solidFill>
          <a:ln w="9525">
            <a:noFill/>
            <a:miter lim="800000"/>
            <a:headEnd/>
            <a:tailEnd/>
          </a:ln>
        </p:spPr>
        <p:txBody>
          <a:bodyPr/>
          <a:lstStyle/>
          <a:p>
            <a:pPr>
              <a:spcBef>
                <a:spcPct val="20000"/>
              </a:spcBef>
              <a:defRPr/>
            </a:pPr>
            <a:r>
              <a:rPr lang="en-US" sz="2400" i="1" dirty="0">
                <a:solidFill>
                  <a:srgbClr val="333399"/>
                </a:solidFill>
                <a:latin typeface="Arial"/>
              </a:rPr>
              <a:t>Power as rate of energy transfer </a:t>
            </a:r>
            <a:r>
              <a:rPr lang="en-US" altLang="en-US" dirty="0"/>
              <a:t>	</a:t>
            </a:r>
          </a:p>
          <a:p>
            <a:pPr>
              <a:spcBef>
                <a:spcPts val="400"/>
              </a:spcBef>
              <a:defRPr/>
            </a:pPr>
            <a:r>
              <a:rPr lang="en-US" altLang="en-US" sz="2400" dirty="0">
                <a:latin typeface="+mn-lt"/>
                <a:sym typeface="Symbol" pitchFamily="18" charset="2"/>
              </a:rPr>
              <a:t></a:t>
            </a:r>
            <a:r>
              <a:rPr lang="en-US" altLang="en-US" sz="2400" dirty="0">
                <a:latin typeface="+mn-lt"/>
              </a:rPr>
              <a:t>Power is the rate of energy usage and so has the equation</a:t>
            </a:r>
          </a:p>
          <a:p>
            <a:pPr>
              <a:spcBef>
                <a:spcPts val="400"/>
              </a:spcBef>
              <a:defRPr/>
            </a:pPr>
            <a:endParaRPr lang="en-US" altLang="en-US" sz="2400" dirty="0">
              <a:latin typeface="+mn-lt"/>
            </a:endParaRPr>
          </a:p>
          <a:p>
            <a:pPr>
              <a:spcBef>
                <a:spcPts val="400"/>
              </a:spcBef>
              <a:defRPr/>
            </a:pPr>
            <a:r>
              <a:rPr lang="en-US" altLang="en-US" sz="2400" dirty="0">
                <a:latin typeface="+mn-lt"/>
                <a:sym typeface="Symbol" pitchFamily="18" charset="2"/>
              </a:rPr>
              <a:t></a:t>
            </a:r>
            <a:r>
              <a:rPr lang="en-US" altLang="en-US" sz="2400" dirty="0">
                <a:latin typeface="+mn-lt"/>
              </a:rPr>
              <a:t>From the formula we see that power has the units of energy (J) per time (s) or (J</a:t>
            </a:r>
            <a:r>
              <a:rPr lang="en-US" altLang="en-US" sz="2400" baseline="-25000" dirty="0">
                <a:latin typeface="+mn-lt"/>
              </a:rPr>
              <a:t> </a:t>
            </a:r>
            <a:r>
              <a:rPr lang="en-US" altLang="en-US" sz="2400" dirty="0">
                <a:latin typeface="+mn-lt"/>
              </a:rPr>
              <a:t>s</a:t>
            </a:r>
            <a:r>
              <a:rPr lang="en-US" altLang="en-US" sz="2400" baseline="30000" dirty="0">
                <a:latin typeface="+mn-lt"/>
              </a:rPr>
              <a:t>-1</a:t>
            </a:r>
            <a:r>
              <a:rPr lang="en-US" altLang="en-US" sz="2400" dirty="0">
                <a:latin typeface="+mn-lt"/>
              </a:rPr>
              <a:t>) which are known as watts (W).</a:t>
            </a:r>
          </a:p>
        </p:txBody>
      </p:sp>
      <p:sp>
        <p:nvSpPr>
          <p:cNvPr id="46083" name="Rectangle 3"/>
          <p:cNvSpPr>
            <a:spLocks noGrp="1" noChangeArrowheads="1"/>
          </p:cNvSpPr>
          <p:nvPr>
            <p:ph type="ctrTitle"/>
          </p:nvPr>
        </p:nvSpPr>
        <p:spPr>
          <a:xfrm>
            <a:off x="685800" y="533400"/>
            <a:ext cx="7772400" cy="896938"/>
          </a:xfrm>
          <a:noFill/>
        </p:spPr>
        <p:txBody>
          <a:bodyPr/>
          <a:lstStyle/>
          <a:p>
            <a:pPr algn="l" eaLnBrk="1" hangingPunct="1"/>
            <a:r>
              <a:rPr lang="en-US" altLang="en-US" sz="2800" b="1" smtClean="0">
                <a:solidFill>
                  <a:srgbClr val="000000"/>
                </a:solidFill>
              </a:rPr>
              <a:t>Topic 2: Mechanics</a:t>
            </a:r>
            <a:br>
              <a:rPr lang="en-US" altLang="en-US" sz="2800" b="1" smtClean="0">
                <a:solidFill>
                  <a:srgbClr val="000000"/>
                </a:solidFill>
              </a:rPr>
            </a:br>
            <a:r>
              <a:rPr lang="en-US" altLang="en-US" sz="2800" smtClean="0">
                <a:solidFill>
                  <a:srgbClr val="000000"/>
                </a:solidFill>
              </a:rPr>
              <a:t>2.3 – Work, energy, and power</a:t>
            </a:r>
            <a:endParaRPr lang="en-US" altLang="en-US" sz="2400" smtClean="0">
              <a:solidFill>
                <a:schemeClr val="tx1"/>
              </a:solidFill>
              <a:latin typeface="Courier New" pitchFamily="49" charset="0"/>
            </a:endParaRPr>
          </a:p>
        </p:txBody>
      </p:sp>
      <p:grpSp>
        <p:nvGrpSpPr>
          <p:cNvPr id="2" name="Group 17"/>
          <p:cNvGrpSpPr>
            <a:grpSpLocks/>
          </p:cNvGrpSpPr>
          <p:nvPr/>
        </p:nvGrpSpPr>
        <p:grpSpPr bwMode="auto">
          <a:xfrm>
            <a:off x="828675" y="2751138"/>
            <a:ext cx="7462838" cy="461962"/>
            <a:chOff x="828675" y="2723544"/>
            <a:chExt cx="7462838" cy="461962"/>
          </a:xfrm>
        </p:grpSpPr>
        <p:sp>
          <p:nvSpPr>
            <p:cNvPr id="39951" name="Rectangle 5"/>
            <p:cNvSpPr>
              <a:spLocks noChangeArrowheads="1"/>
            </p:cNvSpPr>
            <p:nvPr/>
          </p:nvSpPr>
          <p:spPr bwMode="auto">
            <a:xfrm>
              <a:off x="965200" y="2733069"/>
              <a:ext cx="2368550" cy="320675"/>
            </a:xfrm>
            <a:prstGeom prst="rect">
              <a:avLst/>
            </a:prstGeom>
            <a:noFill/>
            <a:ln w="9525">
              <a:noFill/>
              <a:miter lim="800000"/>
              <a:headEnd/>
              <a:tailEnd/>
            </a:ln>
          </p:spPr>
          <p:txBody>
            <a:bodyPr/>
            <a:lstStyle/>
            <a:p>
              <a:pPr>
                <a:lnSpc>
                  <a:spcPct val="90000"/>
                </a:lnSpc>
                <a:spcBef>
                  <a:spcPct val="20000"/>
                </a:spcBef>
                <a:defRPr/>
              </a:pPr>
              <a:r>
                <a:rPr lang="en-US" altLang="en-US" sz="2400" i="1" dirty="0">
                  <a:latin typeface="+mn-lt"/>
                </a:rPr>
                <a:t>P</a:t>
              </a:r>
              <a:r>
                <a:rPr lang="en-US" altLang="en-US" sz="2400" dirty="0">
                  <a:latin typeface="+mn-lt"/>
                  <a:cs typeface="Courier New" pitchFamily="49" charset="0"/>
                </a:rPr>
                <a:t> = </a:t>
              </a:r>
              <a:r>
                <a:rPr lang="en-US" altLang="en-US" sz="2400" i="1" dirty="0">
                  <a:latin typeface="+mn-lt"/>
                </a:rPr>
                <a:t>E / t</a:t>
              </a:r>
            </a:p>
          </p:txBody>
        </p:sp>
        <p:sp>
          <p:nvSpPr>
            <p:cNvPr id="39952" name="Text Box 6"/>
            <p:cNvSpPr txBox="1">
              <a:spLocks noChangeArrowheads="1"/>
            </p:cNvSpPr>
            <p:nvPr/>
          </p:nvSpPr>
          <p:spPr bwMode="auto">
            <a:xfrm>
              <a:off x="7058025" y="2723544"/>
              <a:ext cx="1228725" cy="461962"/>
            </a:xfrm>
            <a:prstGeom prst="rect">
              <a:avLst/>
            </a:prstGeom>
            <a:solidFill>
              <a:srgbClr val="FF0000"/>
            </a:solidFill>
            <a:ln w="9525">
              <a:noFill/>
              <a:miter lim="800000"/>
              <a:headEnd/>
              <a:tailEnd/>
            </a:ln>
          </p:spPr>
          <p:txBody>
            <a:bodyPr>
              <a:spAutoFit/>
            </a:bodyPr>
            <a:lstStyle/>
            <a:p>
              <a:pPr algn="ctr">
                <a:spcBef>
                  <a:spcPct val="50000"/>
                </a:spcBef>
                <a:defRPr/>
              </a:pPr>
              <a:r>
                <a:rPr lang="en-US" altLang="en-US" sz="2400" dirty="0">
                  <a:solidFill>
                    <a:schemeClr val="bg1"/>
                  </a:solidFill>
                  <a:latin typeface="+mn-lt"/>
                </a:rPr>
                <a:t>power</a:t>
              </a:r>
            </a:p>
          </p:txBody>
        </p:sp>
        <p:sp>
          <p:nvSpPr>
            <p:cNvPr id="39953" name="Rectangle 7"/>
            <p:cNvSpPr>
              <a:spLocks noChangeArrowheads="1"/>
            </p:cNvSpPr>
            <p:nvPr/>
          </p:nvSpPr>
          <p:spPr bwMode="auto">
            <a:xfrm>
              <a:off x="828675" y="2726719"/>
              <a:ext cx="7462838" cy="452437"/>
            </a:xfrm>
            <a:prstGeom prst="rect">
              <a:avLst/>
            </a:prstGeom>
            <a:noFill/>
            <a:ln w="12700">
              <a:solidFill>
                <a:schemeClr val="tx1"/>
              </a:solidFill>
              <a:miter lim="800000"/>
              <a:headEnd/>
              <a:tailEnd/>
            </a:ln>
          </p:spPr>
          <p:txBody>
            <a:bodyPr wrap="none" anchor="ctr"/>
            <a:lstStyle/>
            <a:p>
              <a:pPr>
                <a:defRPr/>
              </a:pPr>
              <a:endParaRPr lang="en-US" altLang="en-US" sz="2400">
                <a:latin typeface="+mn-lt"/>
              </a:endParaRPr>
            </a:p>
          </p:txBody>
        </p:sp>
      </p:grpSp>
      <p:sp>
        <p:nvSpPr>
          <p:cNvPr id="466952" name="Rectangle 8"/>
          <p:cNvSpPr>
            <a:spLocks noChangeArrowheads="1"/>
          </p:cNvSpPr>
          <p:nvPr/>
        </p:nvSpPr>
        <p:spPr bwMode="auto">
          <a:xfrm>
            <a:off x="674688" y="4375150"/>
            <a:ext cx="7392987" cy="2482850"/>
          </a:xfrm>
          <a:prstGeom prst="rect">
            <a:avLst/>
          </a:prstGeom>
          <a:solidFill>
            <a:srgbClr val="FFFFCC"/>
          </a:solidFill>
          <a:ln w="9525">
            <a:noFill/>
            <a:miter lim="800000"/>
            <a:headEnd/>
            <a:tailEnd/>
          </a:ln>
        </p:spPr>
        <p:txBody>
          <a:bodyPr/>
          <a:lstStyle/>
          <a:p>
            <a:pPr>
              <a:spcBef>
                <a:spcPts val="400"/>
              </a:spcBef>
              <a:defRPr/>
            </a:pPr>
            <a:r>
              <a:rPr lang="en-US" altLang="en-US" sz="2400" dirty="0">
                <a:latin typeface="+mn-lt"/>
                <a:sym typeface="Symbol" pitchFamily="18" charset="2"/>
              </a:rPr>
              <a:t>EXAMPLE: How much energy does a 100.-W bulb consume in one day?</a:t>
            </a:r>
          </a:p>
          <a:p>
            <a:pPr>
              <a:spcBef>
                <a:spcPts val="400"/>
              </a:spcBef>
              <a:defRPr/>
            </a:pPr>
            <a:r>
              <a:rPr lang="en-US" altLang="en-US" sz="2400" dirty="0">
                <a:latin typeface="+mn-lt"/>
              </a:rPr>
              <a:t>SOLUTION:  </a:t>
            </a:r>
            <a:r>
              <a:rPr lang="en-US" altLang="en-US" sz="2400" dirty="0">
                <a:latin typeface="+mn-lt"/>
                <a:sym typeface="Symbol" pitchFamily="18" charset="2"/>
              </a:rPr>
              <a:t>From </a:t>
            </a:r>
            <a:r>
              <a:rPr lang="en-US" altLang="en-US" sz="2400" i="1" dirty="0">
                <a:latin typeface="+mn-lt"/>
              </a:rPr>
              <a:t>P</a:t>
            </a:r>
            <a:r>
              <a:rPr lang="en-US" altLang="en-US" sz="2400" dirty="0">
                <a:latin typeface="+mn-lt"/>
                <a:cs typeface="Courier New" pitchFamily="49" charset="0"/>
              </a:rPr>
              <a:t> = </a:t>
            </a:r>
            <a:r>
              <a:rPr lang="en-US" altLang="en-US" sz="2400" i="1" dirty="0">
                <a:latin typeface="+mn-lt"/>
              </a:rPr>
              <a:t>E / t</a:t>
            </a:r>
            <a:r>
              <a:rPr lang="en-US" altLang="en-US" sz="2400" dirty="0">
                <a:latin typeface="+mn-lt"/>
              </a:rPr>
              <a:t> we get </a:t>
            </a:r>
            <a:r>
              <a:rPr lang="en-US" altLang="en-US" sz="2400" i="1" dirty="0">
                <a:latin typeface="+mn-lt"/>
              </a:rPr>
              <a:t>E</a:t>
            </a:r>
            <a:r>
              <a:rPr lang="en-US" altLang="en-US" sz="2400" dirty="0">
                <a:latin typeface="+mn-lt"/>
              </a:rPr>
              <a:t> = </a:t>
            </a:r>
            <a:r>
              <a:rPr lang="en-US" altLang="en-US" sz="2400" i="1" dirty="0">
                <a:latin typeface="+mn-lt"/>
              </a:rPr>
              <a:t>Pt </a:t>
            </a:r>
            <a:r>
              <a:rPr lang="en-US" altLang="en-US" sz="2400" dirty="0">
                <a:latin typeface="+mn-lt"/>
              </a:rPr>
              <a:t>so that</a:t>
            </a:r>
          </a:p>
          <a:p>
            <a:pPr>
              <a:spcBef>
                <a:spcPts val="400"/>
              </a:spcBef>
              <a:buFont typeface="Symbol" pitchFamily="18" charset="2"/>
              <a:buChar char="·"/>
              <a:defRPr/>
            </a:pPr>
            <a:r>
              <a:rPr lang="en-US" altLang="en-US" sz="2400" i="1" dirty="0">
                <a:latin typeface="+mn-lt"/>
              </a:rPr>
              <a:t>E</a:t>
            </a:r>
            <a:r>
              <a:rPr lang="en-US" altLang="en-US" sz="2400" dirty="0">
                <a:latin typeface="+mn-lt"/>
              </a:rPr>
              <a:t> = (100 J/s)(24 h)(3600 s/h)</a:t>
            </a:r>
          </a:p>
          <a:p>
            <a:pPr>
              <a:spcBef>
                <a:spcPts val="400"/>
              </a:spcBef>
              <a:buFont typeface="Symbol" pitchFamily="18" charset="2"/>
              <a:buChar char="·"/>
              <a:defRPr/>
            </a:pPr>
            <a:r>
              <a:rPr lang="en-US" altLang="en-US" sz="2400" i="1" dirty="0">
                <a:latin typeface="+mn-lt"/>
              </a:rPr>
              <a:t>E</a:t>
            </a:r>
            <a:r>
              <a:rPr lang="en-US" altLang="en-US" sz="2400" dirty="0">
                <a:latin typeface="+mn-lt"/>
              </a:rPr>
              <a:t> = 8640000 J!</a:t>
            </a:r>
          </a:p>
          <a:p>
            <a:pPr>
              <a:spcBef>
                <a:spcPts val="400"/>
              </a:spcBef>
              <a:buFont typeface="Symbol" pitchFamily="18" charset="2"/>
              <a:buChar char="·"/>
              <a:defRPr/>
            </a:pPr>
            <a:r>
              <a:rPr lang="en-US" altLang="en-US" sz="2400" dirty="0">
                <a:latin typeface="+mn-lt"/>
              </a:rPr>
              <a:t>Don’t leave lights on in unoccupied rooms.</a:t>
            </a:r>
          </a:p>
        </p:txBody>
      </p:sp>
      <p:pic>
        <p:nvPicPr>
          <p:cNvPr id="466957" name="Picture 13" descr="MC900432648[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42163" y="-123825"/>
            <a:ext cx="2286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6958" name="Line 14"/>
          <p:cNvSpPr>
            <a:spLocks noChangeShapeType="1"/>
          </p:cNvSpPr>
          <p:nvPr/>
        </p:nvSpPr>
        <p:spPr bwMode="auto">
          <a:xfrm flipV="1">
            <a:off x="2330450" y="5732463"/>
            <a:ext cx="241300" cy="276225"/>
          </a:xfrm>
          <a:prstGeom prst="line">
            <a:avLst/>
          </a:prstGeom>
          <a:noFill/>
          <a:ln w="28575">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66959" name="Line 15"/>
          <p:cNvSpPr>
            <a:spLocks noChangeShapeType="1"/>
          </p:cNvSpPr>
          <p:nvPr/>
        </p:nvSpPr>
        <p:spPr bwMode="auto">
          <a:xfrm flipV="1">
            <a:off x="4251325" y="5768975"/>
            <a:ext cx="160338" cy="184150"/>
          </a:xfrm>
          <a:prstGeom prst="line">
            <a:avLst/>
          </a:prstGeom>
          <a:noFill/>
          <a:ln w="28575">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66960" name="Line 16"/>
          <p:cNvSpPr>
            <a:spLocks noChangeShapeType="1"/>
          </p:cNvSpPr>
          <p:nvPr/>
        </p:nvSpPr>
        <p:spPr bwMode="auto">
          <a:xfrm flipV="1">
            <a:off x="3189288" y="5759450"/>
            <a:ext cx="128587" cy="233363"/>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66961" name="Line 17"/>
          <p:cNvSpPr>
            <a:spLocks noChangeShapeType="1"/>
          </p:cNvSpPr>
          <p:nvPr/>
        </p:nvSpPr>
        <p:spPr bwMode="auto">
          <a:xfrm flipV="1">
            <a:off x="4519613" y="5751513"/>
            <a:ext cx="160337" cy="184150"/>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66962" name="Freeform 18"/>
          <p:cNvSpPr>
            <a:spLocks/>
          </p:cNvSpPr>
          <p:nvPr/>
        </p:nvSpPr>
        <p:spPr bwMode="auto">
          <a:xfrm>
            <a:off x="7634288" y="77788"/>
            <a:ext cx="1123950" cy="1449387"/>
          </a:xfrm>
          <a:custGeom>
            <a:avLst/>
            <a:gdLst>
              <a:gd name="T0" fmla="*/ 2147483647 w 685"/>
              <a:gd name="T1" fmla="*/ 2147483647 h 913"/>
              <a:gd name="T2" fmla="*/ 2147483647 w 685"/>
              <a:gd name="T3" fmla="*/ 2147483647 h 913"/>
              <a:gd name="T4" fmla="*/ 2147483647 w 685"/>
              <a:gd name="T5" fmla="*/ 2147483647 h 913"/>
              <a:gd name="T6" fmla="*/ 2147483647 w 685"/>
              <a:gd name="T7" fmla="*/ 2147483647 h 913"/>
              <a:gd name="T8" fmla="*/ 0 w 685"/>
              <a:gd name="T9" fmla="*/ 2147483647 h 913"/>
              <a:gd name="T10" fmla="*/ 2147483647 w 685"/>
              <a:gd name="T11" fmla="*/ 2147483647 h 913"/>
              <a:gd name="T12" fmla="*/ 2147483647 w 685"/>
              <a:gd name="T13" fmla="*/ 2147483647 h 913"/>
              <a:gd name="T14" fmla="*/ 2147483647 w 685"/>
              <a:gd name="T15" fmla="*/ 2147483647 h 913"/>
              <a:gd name="T16" fmla="*/ 2147483647 w 685"/>
              <a:gd name="T17" fmla="*/ 2147483647 h 913"/>
              <a:gd name="T18" fmla="*/ 2147483647 w 685"/>
              <a:gd name="T19" fmla="*/ 2147483647 h 913"/>
              <a:gd name="T20" fmla="*/ 2147483647 w 685"/>
              <a:gd name="T21" fmla="*/ 2147483647 h 913"/>
              <a:gd name="T22" fmla="*/ 2147483647 w 685"/>
              <a:gd name="T23" fmla="*/ 2147483647 h 913"/>
              <a:gd name="T24" fmla="*/ 2147483647 w 685"/>
              <a:gd name="T25" fmla="*/ 2147483647 h 913"/>
              <a:gd name="T26" fmla="*/ 2147483647 w 685"/>
              <a:gd name="T27" fmla="*/ 2147483647 h 913"/>
              <a:gd name="T28" fmla="*/ 2147483647 w 685"/>
              <a:gd name="T29" fmla="*/ 2147483647 h 913"/>
              <a:gd name="T30" fmla="*/ 2147483647 w 685"/>
              <a:gd name="T31" fmla="*/ 2147483647 h 91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685"/>
              <a:gd name="T49" fmla="*/ 0 h 913"/>
              <a:gd name="T50" fmla="*/ 685 w 685"/>
              <a:gd name="T51" fmla="*/ 913 h 91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685" h="913">
                <a:moveTo>
                  <a:pt x="205" y="895"/>
                </a:moveTo>
                <a:cubicBezTo>
                  <a:pt x="151" y="877"/>
                  <a:pt x="161" y="809"/>
                  <a:pt x="152" y="767"/>
                </a:cubicBezTo>
                <a:cubicBezTo>
                  <a:pt x="143" y="725"/>
                  <a:pt x="167" y="687"/>
                  <a:pt x="152" y="645"/>
                </a:cubicBezTo>
                <a:cubicBezTo>
                  <a:pt x="137" y="603"/>
                  <a:pt x="86" y="565"/>
                  <a:pt x="61" y="516"/>
                </a:cubicBezTo>
                <a:cubicBezTo>
                  <a:pt x="36" y="467"/>
                  <a:pt x="0" y="416"/>
                  <a:pt x="0" y="350"/>
                </a:cubicBezTo>
                <a:cubicBezTo>
                  <a:pt x="0" y="284"/>
                  <a:pt x="22" y="178"/>
                  <a:pt x="61" y="122"/>
                </a:cubicBezTo>
                <a:cubicBezTo>
                  <a:pt x="100" y="66"/>
                  <a:pt x="169" y="32"/>
                  <a:pt x="235" y="16"/>
                </a:cubicBezTo>
                <a:cubicBezTo>
                  <a:pt x="301" y="0"/>
                  <a:pt x="388" y="1"/>
                  <a:pt x="455" y="24"/>
                </a:cubicBezTo>
                <a:cubicBezTo>
                  <a:pt x="522" y="47"/>
                  <a:pt x="599" y="101"/>
                  <a:pt x="637" y="153"/>
                </a:cubicBezTo>
                <a:cubicBezTo>
                  <a:pt x="675" y="205"/>
                  <a:pt x="681" y="280"/>
                  <a:pt x="683" y="335"/>
                </a:cubicBezTo>
                <a:cubicBezTo>
                  <a:pt x="685" y="390"/>
                  <a:pt x="675" y="434"/>
                  <a:pt x="652" y="486"/>
                </a:cubicBezTo>
                <a:cubicBezTo>
                  <a:pt x="629" y="538"/>
                  <a:pt x="571" y="607"/>
                  <a:pt x="546" y="645"/>
                </a:cubicBezTo>
                <a:cubicBezTo>
                  <a:pt x="521" y="683"/>
                  <a:pt x="508" y="685"/>
                  <a:pt x="501" y="713"/>
                </a:cubicBezTo>
                <a:cubicBezTo>
                  <a:pt x="494" y="741"/>
                  <a:pt x="505" y="785"/>
                  <a:pt x="501" y="812"/>
                </a:cubicBezTo>
                <a:cubicBezTo>
                  <a:pt x="497" y="839"/>
                  <a:pt x="530" y="859"/>
                  <a:pt x="478" y="873"/>
                </a:cubicBezTo>
                <a:cubicBezTo>
                  <a:pt x="426" y="887"/>
                  <a:pt x="259" y="913"/>
                  <a:pt x="205" y="895"/>
                </a:cubicBezTo>
                <a:close/>
              </a:path>
            </a:pathLst>
          </a:custGeom>
          <a:solidFill>
            <a:srgbClr val="FFFF00">
              <a:alpha val="63136"/>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pic>
        <p:nvPicPr>
          <p:cNvPr id="43026" name="Picture 1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067675" y="4373563"/>
            <a:ext cx="1076325" cy="152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3028" name="Picture 2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074025" y="4383088"/>
            <a:ext cx="1095375" cy="1514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 name="Picture 1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074025" y="4383088"/>
            <a:ext cx="1076325" cy="152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66946">
                                            <p:txEl>
                                              <p:pRg st="0" end="0"/>
                                            </p:txEl>
                                          </p:spTgt>
                                        </p:tgtEl>
                                        <p:attrNameLst>
                                          <p:attrName>style.visibility</p:attrName>
                                        </p:attrNameLst>
                                      </p:cBhvr>
                                      <p:to>
                                        <p:strVal val="visible"/>
                                      </p:to>
                                    </p:set>
                                    <p:anim calcmode="lin" valueType="num">
                                      <p:cBhvr additive="base">
                                        <p:cTn id="7" dur="500" fill="hold"/>
                                        <p:tgtEl>
                                          <p:spTgt spid="46694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6694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466946">
                                            <p:txEl>
                                              <p:pRg st="1" end="1"/>
                                            </p:txEl>
                                          </p:spTgt>
                                        </p:tgtEl>
                                        <p:attrNameLst>
                                          <p:attrName>style.visibility</p:attrName>
                                        </p:attrNameLst>
                                      </p:cBhvr>
                                      <p:to>
                                        <p:strVal val="visible"/>
                                      </p:to>
                                    </p:set>
                                    <p:anim calcmode="lin" valueType="num">
                                      <p:cBhvr additive="base">
                                        <p:cTn id="13" dur="500" fill="hold"/>
                                        <p:tgtEl>
                                          <p:spTgt spid="46694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6694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53"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ppt_w</p:attrName>
                                        </p:attrNameLst>
                                      </p:cBhvr>
                                      <p:tavLst>
                                        <p:tav tm="0">
                                          <p:val>
                                            <p:fltVal val="0"/>
                                          </p:val>
                                        </p:tav>
                                        <p:tav tm="100000">
                                          <p:val>
                                            <p:strVal val="#ppt_w"/>
                                          </p:val>
                                        </p:tav>
                                      </p:tavLst>
                                    </p:anim>
                                    <p:anim calcmode="lin" valueType="num">
                                      <p:cBhvr>
                                        <p:cTn id="20" dur="500" fill="hold"/>
                                        <p:tgtEl>
                                          <p:spTgt spid="2"/>
                                        </p:tgtEl>
                                        <p:attrNameLst>
                                          <p:attrName>ppt_h</p:attrName>
                                        </p:attrNameLst>
                                      </p:cBhvr>
                                      <p:tavLst>
                                        <p:tav tm="0">
                                          <p:val>
                                            <p:fltVal val="0"/>
                                          </p:val>
                                        </p:tav>
                                        <p:tav tm="100000">
                                          <p:val>
                                            <p:strVal val="#ppt_h"/>
                                          </p:val>
                                        </p:tav>
                                      </p:tavLst>
                                    </p:anim>
                                    <p:animEffect transition="in" filter="fade">
                                      <p:cBhvr>
                                        <p:cTn id="21" dur="500"/>
                                        <p:tgtEl>
                                          <p:spTgt spid="2"/>
                                        </p:tgtEl>
                                      </p:cBhvr>
                                    </p:animEffect>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2" fill="hold" nodeType="clickPar">
                      <p:stCondLst>
                        <p:cond delay="indefinite"/>
                      </p:stCondLst>
                      <p:childTnLst>
                        <p:par>
                          <p:cTn id="23" fill="hold" nodeType="withGroup">
                            <p:stCondLst>
                              <p:cond delay="0"/>
                            </p:stCondLst>
                            <p:childTnLst>
                              <p:par>
                                <p:cTn id="24" presetID="2" presetClass="entr" presetSubtype="4" fill="hold" nodeType="clickEffect">
                                  <p:stCondLst>
                                    <p:cond delay="0"/>
                                  </p:stCondLst>
                                  <p:childTnLst>
                                    <p:set>
                                      <p:cBhvr>
                                        <p:cTn id="25" dur="1" fill="hold">
                                          <p:stCondLst>
                                            <p:cond delay="0"/>
                                          </p:stCondLst>
                                        </p:cTn>
                                        <p:tgtEl>
                                          <p:spTgt spid="466946">
                                            <p:txEl>
                                              <p:pRg st="3" end="3"/>
                                            </p:txEl>
                                          </p:spTgt>
                                        </p:tgtEl>
                                        <p:attrNameLst>
                                          <p:attrName>style.visibility</p:attrName>
                                        </p:attrNameLst>
                                      </p:cBhvr>
                                      <p:to>
                                        <p:strVal val="visible"/>
                                      </p:to>
                                    </p:set>
                                    <p:anim calcmode="lin" valueType="num">
                                      <p:cBhvr additive="base">
                                        <p:cTn id="26" dur="500" fill="hold"/>
                                        <p:tgtEl>
                                          <p:spTgt spid="466946">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466946">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4"/>
                                            </p:cond>
                                          </p:stCondLst>
                                          <p:endCondLst>
                                            <p:cond evt="onStopAudio" delay="0">
                                              <p:tgtEl>
                                                <p:sldTgt/>
                                              </p:tgtEl>
                                            </p:cond>
                                          </p:endCondLst>
                                        </p:cTn>
                                        <p:tgtEl>
                                          <p:sndTgt r:embed="rId4" name="arrow.wav"/>
                                        </p:tgtEl>
                                      </p:cMediaNode>
                                    </p:audio>
                                  </p:subTnLst>
                                </p:cTn>
                              </p:par>
                            </p:childTnLst>
                          </p:cTn>
                        </p:par>
                      </p:childTnLst>
                    </p:cTn>
                  </p:par>
                  <p:par>
                    <p:cTn id="28" fill="hold" nodeType="clickPar">
                      <p:stCondLst>
                        <p:cond delay="indefinite"/>
                      </p:stCondLst>
                      <p:childTnLst>
                        <p:par>
                          <p:cTn id="29" fill="hold" nodeType="withGroup">
                            <p:stCondLst>
                              <p:cond delay="0"/>
                            </p:stCondLst>
                            <p:childTnLst>
                              <p:par>
                                <p:cTn id="30" presetID="2" presetClass="entr" presetSubtype="4" fill="hold" nodeType="clickEffect">
                                  <p:stCondLst>
                                    <p:cond delay="0"/>
                                  </p:stCondLst>
                                  <p:childTnLst>
                                    <p:set>
                                      <p:cBhvr>
                                        <p:cTn id="31" dur="1" fill="hold">
                                          <p:stCondLst>
                                            <p:cond delay="0"/>
                                          </p:stCondLst>
                                        </p:cTn>
                                        <p:tgtEl>
                                          <p:spTgt spid="466952">
                                            <p:txEl>
                                              <p:pRg st="0" end="0"/>
                                            </p:txEl>
                                          </p:spTgt>
                                        </p:tgtEl>
                                        <p:attrNameLst>
                                          <p:attrName>style.visibility</p:attrName>
                                        </p:attrNameLst>
                                      </p:cBhvr>
                                      <p:to>
                                        <p:strVal val="visible"/>
                                      </p:to>
                                    </p:set>
                                    <p:anim calcmode="lin" valueType="num">
                                      <p:cBhvr additive="base">
                                        <p:cTn id="32" dur="500" fill="hold"/>
                                        <p:tgtEl>
                                          <p:spTgt spid="466952">
                                            <p:txEl>
                                              <p:pRg st="0" end="0"/>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466952">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0"/>
                                            </p:cond>
                                          </p:stCondLst>
                                          <p:endCondLst>
                                            <p:cond evt="onStopAudio" delay="0">
                                              <p:tgtEl>
                                                <p:sldTgt/>
                                              </p:tgtEl>
                                            </p:cond>
                                          </p:endCondLst>
                                        </p:cTn>
                                        <p:tgtEl>
                                          <p:sndTgt r:embed="rId4" name="arrow.wav"/>
                                        </p:tgtEl>
                                      </p:cMediaNode>
                                    </p:audio>
                                  </p:subTnLst>
                                </p:cTn>
                              </p:par>
                            </p:childTnLst>
                          </p:cTn>
                        </p:par>
                      </p:childTnLst>
                    </p:cTn>
                  </p:par>
                  <p:par>
                    <p:cTn id="34" fill="hold" nodeType="clickPar">
                      <p:stCondLst>
                        <p:cond delay="indefinite"/>
                      </p:stCondLst>
                      <p:childTnLst>
                        <p:par>
                          <p:cTn id="35" fill="hold" nodeType="withGroup">
                            <p:stCondLst>
                              <p:cond delay="0"/>
                            </p:stCondLst>
                            <p:childTnLst>
                              <p:par>
                                <p:cTn id="36" presetID="10" presetClass="entr" presetSubtype="0" fill="hold" nodeType="clickEffect">
                                  <p:stCondLst>
                                    <p:cond delay="0"/>
                                  </p:stCondLst>
                                  <p:childTnLst>
                                    <p:set>
                                      <p:cBhvr>
                                        <p:cTn id="37" dur="1" fill="hold">
                                          <p:stCondLst>
                                            <p:cond delay="0"/>
                                          </p:stCondLst>
                                        </p:cTn>
                                        <p:tgtEl>
                                          <p:spTgt spid="466957"/>
                                        </p:tgtEl>
                                        <p:attrNameLst>
                                          <p:attrName>style.visibility</p:attrName>
                                        </p:attrNameLst>
                                      </p:cBhvr>
                                      <p:to>
                                        <p:strVal val="visible"/>
                                      </p:to>
                                    </p:set>
                                    <p:animEffect transition="in" filter="fade">
                                      <p:cBhvr>
                                        <p:cTn id="38" dur="500"/>
                                        <p:tgtEl>
                                          <p:spTgt spid="466957"/>
                                        </p:tgtEl>
                                      </p:cBhvr>
                                    </p:animEffect>
                                  </p:childTnLst>
                                </p:cTn>
                              </p:par>
                              <p:par>
                                <p:cTn id="39" presetID="10" presetClass="entr" presetSubtype="0" fill="hold" nodeType="withEffect">
                                  <p:stCondLst>
                                    <p:cond delay="0"/>
                                  </p:stCondLst>
                                  <p:childTnLst>
                                    <p:set>
                                      <p:cBhvr>
                                        <p:cTn id="40" dur="1" fill="hold">
                                          <p:stCondLst>
                                            <p:cond delay="0"/>
                                          </p:stCondLst>
                                        </p:cTn>
                                        <p:tgtEl>
                                          <p:spTgt spid="43026"/>
                                        </p:tgtEl>
                                        <p:attrNameLst>
                                          <p:attrName>style.visibility</p:attrName>
                                        </p:attrNameLst>
                                      </p:cBhvr>
                                      <p:to>
                                        <p:strVal val="visible"/>
                                      </p:to>
                                    </p:set>
                                    <p:animEffect transition="in" filter="fade">
                                      <p:cBhvr>
                                        <p:cTn id="41" dur="500"/>
                                        <p:tgtEl>
                                          <p:spTgt spid="43026"/>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10" presetClass="entr" presetSubtype="0" fill="hold" nodeType="clickEffect">
                                  <p:stCondLst>
                                    <p:cond delay="0"/>
                                  </p:stCondLst>
                                  <p:childTnLst>
                                    <p:set>
                                      <p:cBhvr>
                                        <p:cTn id="45" dur="1" fill="hold">
                                          <p:stCondLst>
                                            <p:cond delay="0"/>
                                          </p:stCondLst>
                                        </p:cTn>
                                        <p:tgtEl>
                                          <p:spTgt spid="43028"/>
                                        </p:tgtEl>
                                        <p:attrNameLst>
                                          <p:attrName>style.visibility</p:attrName>
                                        </p:attrNameLst>
                                      </p:cBhvr>
                                      <p:to>
                                        <p:strVal val="visible"/>
                                      </p:to>
                                    </p:set>
                                    <p:animEffect transition="in" filter="fade">
                                      <p:cBhvr>
                                        <p:cTn id="46" dur="500"/>
                                        <p:tgtEl>
                                          <p:spTgt spid="43028"/>
                                        </p:tgtEl>
                                      </p:cBhvr>
                                    </p:animEffect>
                                  </p:childTnLst>
                                  <p:subTnLst>
                                    <p:audio>
                                      <p:cMediaNode>
                                        <p:cTn display="0" masterRel="sameClick">
                                          <p:stCondLst>
                                            <p:cond evt="begin" delay="0">
                                              <p:tn val="44"/>
                                            </p:cond>
                                          </p:stCondLst>
                                          <p:endCondLst>
                                            <p:cond evt="onStopAudio" delay="0">
                                              <p:tgtEl>
                                                <p:sldTgt/>
                                              </p:tgtEl>
                                            </p:cond>
                                          </p:endCondLst>
                                        </p:cTn>
                                        <p:tgtEl>
                                          <p:sndTgt r:embed="rId5" name="click.wav"/>
                                        </p:tgtEl>
                                      </p:cMediaNode>
                                    </p:audio>
                                  </p:subTnLst>
                                </p:cTn>
                              </p:par>
                              <p:par>
                                <p:cTn id="47" presetID="53" presetClass="entr" presetSubtype="0" fill="hold" grpId="0" nodeType="withEffect">
                                  <p:stCondLst>
                                    <p:cond delay="0"/>
                                  </p:stCondLst>
                                  <p:childTnLst>
                                    <p:set>
                                      <p:cBhvr>
                                        <p:cTn id="48" dur="1" fill="hold">
                                          <p:stCondLst>
                                            <p:cond delay="0"/>
                                          </p:stCondLst>
                                        </p:cTn>
                                        <p:tgtEl>
                                          <p:spTgt spid="466962"/>
                                        </p:tgtEl>
                                        <p:attrNameLst>
                                          <p:attrName>style.visibility</p:attrName>
                                        </p:attrNameLst>
                                      </p:cBhvr>
                                      <p:to>
                                        <p:strVal val="visible"/>
                                      </p:to>
                                    </p:set>
                                    <p:anim calcmode="lin" valueType="num">
                                      <p:cBhvr>
                                        <p:cTn id="49" dur="500" fill="hold"/>
                                        <p:tgtEl>
                                          <p:spTgt spid="466962"/>
                                        </p:tgtEl>
                                        <p:attrNameLst>
                                          <p:attrName>ppt_w</p:attrName>
                                        </p:attrNameLst>
                                      </p:cBhvr>
                                      <p:tavLst>
                                        <p:tav tm="0">
                                          <p:val>
                                            <p:fltVal val="0"/>
                                          </p:val>
                                        </p:tav>
                                        <p:tav tm="100000">
                                          <p:val>
                                            <p:strVal val="#ppt_w"/>
                                          </p:val>
                                        </p:tav>
                                      </p:tavLst>
                                    </p:anim>
                                    <p:anim calcmode="lin" valueType="num">
                                      <p:cBhvr>
                                        <p:cTn id="50" dur="500" fill="hold"/>
                                        <p:tgtEl>
                                          <p:spTgt spid="466962"/>
                                        </p:tgtEl>
                                        <p:attrNameLst>
                                          <p:attrName>ppt_h</p:attrName>
                                        </p:attrNameLst>
                                      </p:cBhvr>
                                      <p:tavLst>
                                        <p:tav tm="0">
                                          <p:val>
                                            <p:fltVal val="0"/>
                                          </p:val>
                                        </p:tav>
                                        <p:tav tm="100000">
                                          <p:val>
                                            <p:strVal val="#ppt_h"/>
                                          </p:val>
                                        </p:tav>
                                      </p:tavLst>
                                    </p:anim>
                                    <p:animEffect transition="in" filter="fade">
                                      <p:cBhvr>
                                        <p:cTn id="51" dur="500"/>
                                        <p:tgtEl>
                                          <p:spTgt spid="466962"/>
                                        </p:tgtEl>
                                      </p:cBhvr>
                                    </p:animEffect>
                                  </p:childTnLst>
                                  <p:subTnLst>
                                    <p:audio>
                                      <p:cMediaNode>
                                        <p:cTn display="0" masterRel="sameClick">
                                          <p:stCondLst>
                                            <p:cond evt="begin" delay="0">
                                              <p:tn val="47"/>
                                            </p:cond>
                                          </p:stCondLst>
                                          <p:endCondLst>
                                            <p:cond evt="onStopAudio" delay="0">
                                              <p:tgtEl>
                                                <p:sldTgt/>
                                              </p:tgtEl>
                                            </p:cond>
                                          </p:endCondLst>
                                        </p:cTn>
                                        <p:tgtEl>
                                          <p:sndTgt r:embed="rId5" name="click.wav"/>
                                        </p:tgtEl>
                                      </p:cMediaNode>
                                    </p:audio>
                                  </p:subTnLst>
                                </p:cTn>
                              </p:par>
                            </p:childTnLst>
                          </p:cTn>
                        </p:par>
                      </p:childTnLst>
                    </p:cTn>
                  </p:par>
                  <p:par>
                    <p:cTn id="52" fill="hold" nodeType="clickPar">
                      <p:stCondLst>
                        <p:cond delay="indefinite"/>
                      </p:stCondLst>
                      <p:childTnLst>
                        <p:par>
                          <p:cTn id="53" fill="hold" nodeType="withGroup">
                            <p:stCondLst>
                              <p:cond delay="0"/>
                            </p:stCondLst>
                            <p:childTnLst>
                              <p:par>
                                <p:cTn id="54" presetID="2" presetClass="entr" presetSubtype="4" fill="hold" nodeType="clickEffect">
                                  <p:stCondLst>
                                    <p:cond delay="0"/>
                                  </p:stCondLst>
                                  <p:childTnLst>
                                    <p:set>
                                      <p:cBhvr>
                                        <p:cTn id="55" dur="1" fill="hold">
                                          <p:stCondLst>
                                            <p:cond delay="0"/>
                                          </p:stCondLst>
                                        </p:cTn>
                                        <p:tgtEl>
                                          <p:spTgt spid="466952">
                                            <p:txEl>
                                              <p:pRg st="1" end="1"/>
                                            </p:txEl>
                                          </p:spTgt>
                                        </p:tgtEl>
                                        <p:attrNameLst>
                                          <p:attrName>style.visibility</p:attrName>
                                        </p:attrNameLst>
                                      </p:cBhvr>
                                      <p:to>
                                        <p:strVal val="visible"/>
                                      </p:to>
                                    </p:set>
                                    <p:anim calcmode="lin" valueType="num">
                                      <p:cBhvr additive="base">
                                        <p:cTn id="56" dur="500" fill="hold"/>
                                        <p:tgtEl>
                                          <p:spTgt spid="466952">
                                            <p:txEl>
                                              <p:pRg st="1" end="1"/>
                                            </p:txEl>
                                          </p:spTgt>
                                        </p:tgtEl>
                                        <p:attrNameLst>
                                          <p:attrName>ppt_x</p:attrName>
                                        </p:attrNameLst>
                                      </p:cBhvr>
                                      <p:tavLst>
                                        <p:tav tm="0">
                                          <p:val>
                                            <p:strVal val="#ppt_x"/>
                                          </p:val>
                                        </p:tav>
                                        <p:tav tm="100000">
                                          <p:val>
                                            <p:strVal val="#ppt_x"/>
                                          </p:val>
                                        </p:tav>
                                      </p:tavLst>
                                    </p:anim>
                                    <p:anim calcmode="lin" valueType="num">
                                      <p:cBhvr additive="base">
                                        <p:cTn id="57" dur="500" fill="hold"/>
                                        <p:tgtEl>
                                          <p:spTgt spid="46695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4"/>
                                            </p:cond>
                                          </p:stCondLst>
                                          <p:endCondLst>
                                            <p:cond evt="onStopAudio" delay="0">
                                              <p:tgtEl>
                                                <p:sldTgt/>
                                              </p:tgtEl>
                                            </p:cond>
                                          </p:endCondLst>
                                        </p:cTn>
                                        <p:tgtEl>
                                          <p:sndTgt r:embed="rId4" name="arrow.wav"/>
                                        </p:tgtEl>
                                      </p:cMediaNode>
                                    </p:audio>
                                  </p:subTnLst>
                                </p:cTn>
                              </p:par>
                            </p:childTnLst>
                          </p:cTn>
                        </p:par>
                      </p:childTnLst>
                    </p:cTn>
                  </p:par>
                  <p:par>
                    <p:cTn id="58" fill="hold" nodeType="clickPar">
                      <p:stCondLst>
                        <p:cond delay="indefinite"/>
                      </p:stCondLst>
                      <p:childTnLst>
                        <p:par>
                          <p:cTn id="59" fill="hold" nodeType="withGroup">
                            <p:stCondLst>
                              <p:cond delay="0"/>
                            </p:stCondLst>
                            <p:childTnLst>
                              <p:par>
                                <p:cTn id="60" presetID="2" presetClass="entr" presetSubtype="4" fill="hold" nodeType="clickEffect">
                                  <p:stCondLst>
                                    <p:cond delay="0"/>
                                  </p:stCondLst>
                                  <p:childTnLst>
                                    <p:set>
                                      <p:cBhvr>
                                        <p:cTn id="61" dur="1" fill="hold">
                                          <p:stCondLst>
                                            <p:cond delay="0"/>
                                          </p:stCondLst>
                                        </p:cTn>
                                        <p:tgtEl>
                                          <p:spTgt spid="466952">
                                            <p:txEl>
                                              <p:pRg st="2" end="2"/>
                                            </p:txEl>
                                          </p:spTgt>
                                        </p:tgtEl>
                                        <p:attrNameLst>
                                          <p:attrName>style.visibility</p:attrName>
                                        </p:attrNameLst>
                                      </p:cBhvr>
                                      <p:to>
                                        <p:strVal val="visible"/>
                                      </p:to>
                                    </p:set>
                                    <p:anim calcmode="lin" valueType="num">
                                      <p:cBhvr additive="base">
                                        <p:cTn id="62" dur="500" fill="hold"/>
                                        <p:tgtEl>
                                          <p:spTgt spid="466952">
                                            <p:txEl>
                                              <p:pRg st="2" end="2"/>
                                            </p:txEl>
                                          </p:spTgt>
                                        </p:tgtEl>
                                        <p:attrNameLst>
                                          <p:attrName>ppt_x</p:attrName>
                                        </p:attrNameLst>
                                      </p:cBhvr>
                                      <p:tavLst>
                                        <p:tav tm="0">
                                          <p:val>
                                            <p:strVal val="#ppt_x"/>
                                          </p:val>
                                        </p:tav>
                                        <p:tav tm="100000">
                                          <p:val>
                                            <p:strVal val="#ppt_x"/>
                                          </p:val>
                                        </p:tav>
                                      </p:tavLst>
                                    </p:anim>
                                    <p:anim calcmode="lin" valueType="num">
                                      <p:cBhvr additive="base">
                                        <p:cTn id="63" dur="500" fill="hold"/>
                                        <p:tgtEl>
                                          <p:spTgt spid="466952">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0"/>
                                            </p:cond>
                                          </p:stCondLst>
                                          <p:endCondLst>
                                            <p:cond evt="onStopAudio" delay="0">
                                              <p:tgtEl>
                                                <p:sldTgt/>
                                              </p:tgtEl>
                                            </p:cond>
                                          </p:endCondLst>
                                        </p:cTn>
                                        <p:tgtEl>
                                          <p:sndTgt r:embed="rId4" name="arrow.wav"/>
                                        </p:tgtEl>
                                      </p:cMediaNode>
                                    </p:audio>
                                  </p:subTnLst>
                                </p:cTn>
                              </p:par>
                            </p:childTnLst>
                          </p:cTn>
                        </p:par>
                      </p:childTnLst>
                    </p:cTn>
                  </p:par>
                  <p:par>
                    <p:cTn id="64" fill="hold" nodeType="clickPar">
                      <p:stCondLst>
                        <p:cond delay="indefinite"/>
                      </p:stCondLst>
                      <p:childTnLst>
                        <p:par>
                          <p:cTn id="65" fill="hold" nodeType="withGroup">
                            <p:stCondLst>
                              <p:cond delay="0"/>
                            </p:stCondLst>
                            <p:childTnLst>
                              <p:par>
                                <p:cTn id="66" presetID="22" presetClass="entr" presetSubtype="4" fill="hold" grpId="0" nodeType="clickEffect">
                                  <p:stCondLst>
                                    <p:cond delay="0"/>
                                  </p:stCondLst>
                                  <p:childTnLst>
                                    <p:set>
                                      <p:cBhvr>
                                        <p:cTn id="67" dur="1" fill="hold">
                                          <p:stCondLst>
                                            <p:cond delay="0"/>
                                          </p:stCondLst>
                                        </p:cTn>
                                        <p:tgtEl>
                                          <p:spTgt spid="466958"/>
                                        </p:tgtEl>
                                        <p:attrNameLst>
                                          <p:attrName>style.visibility</p:attrName>
                                        </p:attrNameLst>
                                      </p:cBhvr>
                                      <p:to>
                                        <p:strVal val="visible"/>
                                      </p:to>
                                    </p:set>
                                    <p:animEffect transition="in" filter="wipe(down)">
                                      <p:cBhvr>
                                        <p:cTn id="68" dur="500"/>
                                        <p:tgtEl>
                                          <p:spTgt spid="466958"/>
                                        </p:tgtEl>
                                      </p:cBhvr>
                                    </p:animEffect>
                                  </p:childTnLst>
                                  <p:subTnLst>
                                    <p:audio>
                                      <p:cMediaNode>
                                        <p:cTn display="0" masterRel="sameClick">
                                          <p:stCondLst>
                                            <p:cond evt="begin" delay="0">
                                              <p:tn val="66"/>
                                            </p:cond>
                                          </p:stCondLst>
                                          <p:endCondLst>
                                            <p:cond evt="onStopAudio" delay="0">
                                              <p:tgtEl>
                                                <p:sldTgt/>
                                              </p:tgtEl>
                                            </p:cond>
                                          </p:endCondLst>
                                        </p:cTn>
                                        <p:tgtEl>
                                          <p:sndTgt r:embed="rId6" name="cashreg.wav"/>
                                        </p:tgtEl>
                                      </p:cMediaNode>
                                    </p:audio>
                                  </p:subTnLst>
                                </p:cTn>
                              </p:par>
                            </p:childTnLst>
                          </p:cTn>
                        </p:par>
                      </p:childTnLst>
                    </p:cTn>
                  </p:par>
                  <p:par>
                    <p:cTn id="69" fill="hold" nodeType="clickPar">
                      <p:stCondLst>
                        <p:cond delay="indefinite"/>
                      </p:stCondLst>
                      <p:childTnLst>
                        <p:par>
                          <p:cTn id="70" fill="hold" nodeType="withGroup">
                            <p:stCondLst>
                              <p:cond delay="0"/>
                            </p:stCondLst>
                            <p:childTnLst>
                              <p:par>
                                <p:cTn id="71" presetID="22" presetClass="entr" presetSubtype="4" fill="hold" grpId="0" nodeType="clickEffect">
                                  <p:stCondLst>
                                    <p:cond delay="0"/>
                                  </p:stCondLst>
                                  <p:childTnLst>
                                    <p:set>
                                      <p:cBhvr>
                                        <p:cTn id="72" dur="1" fill="hold">
                                          <p:stCondLst>
                                            <p:cond delay="0"/>
                                          </p:stCondLst>
                                        </p:cTn>
                                        <p:tgtEl>
                                          <p:spTgt spid="466959"/>
                                        </p:tgtEl>
                                        <p:attrNameLst>
                                          <p:attrName>style.visibility</p:attrName>
                                        </p:attrNameLst>
                                      </p:cBhvr>
                                      <p:to>
                                        <p:strVal val="visible"/>
                                      </p:to>
                                    </p:set>
                                    <p:animEffect transition="in" filter="wipe(down)">
                                      <p:cBhvr>
                                        <p:cTn id="73" dur="500"/>
                                        <p:tgtEl>
                                          <p:spTgt spid="466959"/>
                                        </p:tgtEl>
                                      </p:cBhvr>
                                    </p:animEffect>
                                  </p:childTnLst>
                                  <p:subTnLst>
                                    <p:audio>
                                      <p:cMediaNode>
                                        <p:cTn display="0" masterRel="sameClick">
                                          <p:stCondLst>
                                            <p:cond evt="begin" delay="0">
                                              <p:tn val="71"/>
                                            </p:cond>
                                          </p:stCondLst>
                                          <p:endCondLst>
                                            <p:cond evt="onStopAudio" delay="0">
                                              <p:tgtEl>
                                                <p:sldTgt/>
                                              </p:tgtEl>
                                            </p:cond>
                                          </p:endCondLst>
                                        </p:cTn>
                                        <p:tgtEl>
                                          <p:sndTgt r:embed="rId6" name="cashreg.wav"/>
                                        </p:tgtEl>
                                      </p:cMediaNode>
                                    </p:audio>
                                  </p:subTnLst>
                                </p:cTn>
                              </p:par>
                            </p:childTnLst>
                          </p:cTn>
                        </p:par>
                      </p:childTnLst>
                    </p:cTn>
                  </p:par>
                  <p:par>
                    <p:cTn id="74" fill="hold" nodeType="clickPar">
                      <p:stCondLst>
                        <p:cond delay="indefinite"/>
                      </p:stCondLst>
                      <p:childTnLst>
                        <p:par>
                          <p:cTn id="75" fill="hold" nodeType="withGroup">
                            <p:stCondLst>
                              <p:cond delay="0"/>
                            </p:stCondLst>
                            <p:childTnLst>
                              <p:par>
                                <p:cTn id="76" presetID="22" presetClass="entr" presetSubtype="4" fill="hold" grpId="0" nodeType="clickEffect">
                                  <p:stCondLst>
                                    <p:cond delay="0"/>
                                  </p:stCondLst>
                                  <p:childTnLst>
                                    <p:set>
                                      <p:cBhvr>
                                        <p:cTn id="77" dur="1" fill="hold">
                                          <p:stCondLst>
                                            <p:cond delay="0"/>
                                          </p:stCondLst>
                                        </p:cTn>
                                        <p:tgtEl>
                                          <p:spTgt spid="466960"/>
                                        </p:tgtEl>
                                        <p:attrNameLst>
                                          <p:attrName>style.visibility</p:attrName>
                                        </p:attrNameLst>
                                      </p:cBhvr>
                                      <p:to>
                                        <p:strVal val="visible"/>
                                      </p:to>
                                    </p:set>
                                    <p:animEffect transition="in" filter="wipe(down)">
                                      <p:cBhvr>
                                        <p:cTn id="78" dur="500"/>
                                        <p:tgtEl>
                                          <p:spTgt spid="466960"/>
                                        </p:tgtEl>
                                      </p:cBhvr>
                                    </p:animEffect>
                                  </p:childTnLst>
                                  <p:subTnLst>
                                    <p:audio>
                                      <p:cMediaNode>
                                        <p:cTn display="0" masterRel="sameClick">
                                          <p:stCondLst>
                                            <p:cond evt="begin" delay="0">
                                              <p:tn val="76"/>
                                            </p:cond>
                                          </p:stCondLst>
                                          <p:endCondLst>
                                            <p:cond evt="onStopAudio" delay="0">
                                              <p:tgtEl>
                                                <p:sldTgt/>
                                              </p:tgtEl>
                                            </p:cond>
                                          </p:endCondLst>
                                        </p:cTn>
                                        <p:tgtEl>
                                          <p:sndTgt r:embed="rId6" name="cashreg.wav"/>
                                        </p:tgtEl>
                                      </p:cMediaNode>
                                    </p:audio>
                                  </p:subTnLst>
                                </p:cTn>
                              </p:par>
                            </p:childTnLst>
                          </p:cTn>
                        </p:par>
                      </p:childTnLst>
                    </p:cTn>
                  </p:par>
                  <p:par>
                    <p:cTn id="79" fill="hold" nodeType="clickPar">
                      <p:stCondLst>
                        <p:cond delay="indefinite"/>
                      </p:stCondLst>
                      <p:childTnLst>
                        <p:par>
                          <p:cTn id="80" fill="hold" nodeType="withGroup">
                            <p:stCondLst>
                              <p:cond delay="0"/>
                            </p:stCondLst>
                            <p:childTnLst>
                              <p:par>
                                <p:cTn id="81" presetID="22" presetClass="entr" presetSubtype="4" fill="hold" grpId="0" nodeType="clickEffect">
                                  <p:stCondLst>
                                    <p:cond delay="0"/>
                                  </p:stCondLst>
                                  <p:childTnLst>
                                    <p:set>
                                      <p:cBhvr>
                                        <p:cTn id="82" dur="1" fill="hold">
                                          <p:stCondLst>
                                            <p:cond delay="0"/>
                                          </p:stCondLst>
                                        </p:cTn>
                                        <p:tgtEl>
                                          <p:spTgt spid="466961"/>
                                        </p:tgtEl>
                                        <p:attrNameLst>
                                          <p:attrName>style.visibility</p:attrName>
                                        </p:attrNameLst>
                                      </p:cBhvr>
                                      <p:to>
                                        <p:strVal val="visible"/>
                                      </p:to>
                                    </p:set>
                                    <p:animEffect transition="in" filter="wipe(down)">
                                      <p:cBhvr>
                                        <p:cTn id="83" dur="500"/>
                                        <p:tgtEl>
                                          <p:spTgt spid="466961"/>
                                        </p:tgtEl>
                                      </p:cBhvr>
                                    </p:animEffect>
                                  </p:childTnLst>
                                  <p:subTnLst>
                                    <p:audio>
                                      <p:cMediaNode>
                                        <p:cTn display="0" masterRel="sameClick">
                                          <p:stCondLst>
                                            <p:cond evt="begin" delay="0">
                                              <p:tn val="81"/>
                                            </p:cond>
                                          </p:stCondLst>
                                          <p:endCondLst>
                                            <p:cond evt="onStopAudio" delay="0">
                                              <p:tgtEl>
                                                <p:sldTgt/>
                                              </p:tgtEl>
                                            </p:cond>
                                          </p:endCondLst>
                                        </p:cTn>
                                        <p:tgtEl>
                                          <p:sndTgt r:embed="rId6" name="cashreg.wav"/>
                                        </p:tgtEl>
                                      </p:cMediaNode>
                                    </p:audio>
                                  </p:subTnLst>
                                </p:cTn>
                              </p:par>
                            </p:childTnLst>
                          </p:cTn>
                        </p:par>
                      </p:childTnLst>
                    </p:cTn>
                  </p:par>
                  <p:par>
                    <p:cTn id="84" fill="hold" nodeType="clickPar">
                      <p:stCondLst>
                        <p:cond delay="indefinite"/>
                      </p:stCondLst>
                      <p:childTnLst>
                        <p:par>
                          <p:cTn id="85" fill="hold" nodeType="withGroup">
                            <p:stCondLst>
                              <p:cond delay="0"/>
                            </p:stCondLst>
                            <p:childTnLst>
                              <p:par>
                                <p:cTn id="86" presetID="2" presetClass="entr" presetSubtype="4" fill="hold" nodeType="clickEffect">
                                  <p:stCondLst>
                                    <p:cond delay="0"/>
                                  </p:stCondLst>
                                  <p:childTnLst>
                                    <p:set>
                                      <p:cBhvr>
                                        <p:cTn id="87" dur="1" fill="hold">
                                          <p:stCondLst>
                                            <p:cond delay="0"/>
                                          </p:stCondLst>
                                        </p:cTn>
                                        <p:tgtEl>
                                          <p:spTgt spid="466952">
                                            <p:txEl>
                                              <p:pRg st="3" end="3"/>
                                            </p:txEl>
                                          </p:spTgt>
                                        </p:tgtEl>
                                        <p:attrNameLst>
                                          <p:attrName>style.visibility</p:attrName>
                                        </p:attrNameLst>
                                      </p:cBhvr>
                                      <p:to>
                                        <p:strVal val="visible"/>
                                      </p:to>
                                    </p:set>
                                    <p:anim calcmode="lin" valueType="num">
                                      <p:cBhvr additive="base">
                                        <p:cTn id="88" dur="500" fill="hold"/>
                                        <p:tgtEl>
                                          <p:spTgt spid="466952">
                                            <p:txEl>
                                              <p:pRg st="3" end="3"/>
                                            </p:txEl>
                                          </p:spTgt>
                                        </p:tgtEl>
                                        <p:attrNameLst>
                                          <p:attrName>ppt_x</p:attrName>
                                        </p:attrNameLst>
                                      </p:cBhvr>
                                      <p:tavLst>
                                        <p:tav tm="0">
                                          <p:val>
                                            <p:strVal val="#ppt_x"/>
                                          </p:val>
                                        </p:tav>
                                        <p:tav tm="100000">
                                          <p:val>
                                            <p:strVal val="#ppt_x"/>
                                          </p:val>
                                        </p:tav>
                                      </p:tavLst>
                                    </p:anim>
                                    <p:anim calcmode="lin" valueType="num">
                                      <p:cBhvr additive="base">
                                        <p:cTn id="89" dur="500" fill="hold"/>
                                        <p:tgtEl>
                                          <p:spTgt spid="466952">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86"/>
                                            </p:cond>
                                          </p:stCondLst>
                                          <p:endCondLst>
                                            <p:cond evt="onStopAudio" delay="0">
                                              <p:tgtEl>
                                                <p:sldTgt/>
                                              </p:tgtEl>
                                            </p:cond>
                                          </p:endCondLst>
                                        </p:cTn>
                                        <p:tgtEl>
                                          <p:sndTgt r:embed="rId4" name="arrow.wav"/>
                                        </p:tgtEl>
                                      </p:cMediaNode>
                                    </p:audio>
                                  </p:subTnLst>
                                </p:cTn>
                              </p:par>
                            </p:childTnLst>
                          </p:cTn>
                        </p:par>
                      </p:childTnLst>
                    </p:cTn>
                  </p:par>
                  <p:par>
                    <p:cTn id="90" fill="hold" nodeType="clickPar">
                      <p:stCondLst>
                        <p:cond delay="indefinite"/>
                      </p:stCondLst>
                      <p:childTnLst>
                        <p:par>
                          <p:cTn id="91" fill="hold" nodeType="withGroup">
                            <p:stCondLst>
                              <p:cond delay="0"/>
                            </p:stCondLst>
                            <p:childTnLst>
                              <p:par>
                                <p:cTn id="92" presetID="2" presetClass="entr" presetSubtype="4" fill="hold" nodeType="clickEffect">
                                  <p:stCondLst>
                                    <p:cond delay="0"/>
                                  </p:stCondLst>
                                  <p:childTnLst>
                                    <p:set>
                                      <p:cBhvr>
                                        <p:cTn id="93" dur="1" fill="hold">
                                          <p:stCondLst>
                                            <p:cond delay="0"/>
                                          </p:stCondLst>
                                        </p:cTn>
                                        <p:tgtEl>
                                          <p:spTgt spid="466952">
                                            <p:txEl>
                                              <p:pRg st="4" end="4"/>
                                            </p:txEl>
                                          </p:spTgt>
                                        </p:tgtEl>
                                        <p:attrNameLst>
                                          <p:attrName>style.visibility</p:attrName>
                                        </p:attrNameLst>
                                      </p:cBhvr>
                                      <p:to>
                                        <p:strVal val="visible"/>
                                      </p:to>
                                    </p:set>
                                    <p:anim calcmode="lin" valueType="num">
                                      <p:cBhvr additive="base">
                                        <p:cTn id="94" dur="500" fill="hold"/>
                                        <p:tgtEl>
                                          <p:spTgt spid="466952">
                                            <p:txEl>
                                              <p:pRg st="4" end="4"/>
                                            </p:txEl>
                                          </p:spTgt>
                                        </p:tgtEl>
                                        <p:attrNameLst>
                                          <p:attrName>ppt_x</p:attrName>
                                        </p:attrNameLst>
                                      </p:cBhvr>
                                      <p:tavLst>
                                        <p:tav tm="0">
                                          <p:val>
                                            <p:strVal val="#ppt_x"/>
                                          </p:val>
                                        </p:tav>
                                        <p:tav tm="100000">
                                          <p:val>
                                            <p:strVal val="#ppt_x"/>
                                          </p:val>
                                        </p:tav>
                                      </p:tavLst>
                                    </p:anim>
                                    <p:anim calcmode="lin" valueType="num">
                                      <p:cBhvr additive="base">
                                        <p:cTn id="95" dur="500" fill="hold"/>
                                        <p:tgtEl>
                                          <p:spTgt spid="466952">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92"/>
                                            </p:cond>
                                          </p:stCondLst>
                                          <p:endCondLst>
                                            <p:cond evt="onStopAudio" delay="0">
                                              <p:tgtEl>
                                                <p:sldTgt/>
                                              </p:tgtEl>
                                            </p:cond>
                                          </p:endCondLst>
                                        </p:cTn>
                                        <p:tgtEl>
                                          <p:sndTgt r:embed="rId4" name="arrow.wav"/>
                                        </p:tgtEl>
                                      </p:cMediaNode>
                                    </p:audio>
                                  </p:subTnLst>
                                </p:cTn>
                              </p:par>
                            </p:childTnLst>
                          </p:cTn>
                        </p:par>
                      </p:childTnLst>
                    </p:cTn>
                  </p:par>
                  <p:par>
                    <p:cTn id="96" fill="hold" nodeType="clickPar">
                      <p:stCondLst>
                        <p:cond delay="indefinite"/>
                      </p:stCondLst>
                      <p:childTnLst>
                        <p:par>
                          <p:cTn id="97" fill="hold" nodeType="withGroup">
                            <p:stCondLst>
                              <p:cond delay="0"/>
                            </p:stCondLst>
                            <p:childTnLst>
                              <p:par>
                                <p:cTn id="98" presetID="10" presetClass="entr" presetSubtype="0" fill="hold" nodeType="click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fade">
                                      <p:cBhvr>
                                        <p:cTn id="100" dur="500"/>
                                        <p:tgtEl>
                                          <p:spTgt spid="21"/>
                                        </p:tgtEl>
                                      </p:cBhvr>
                                    </p:animEffect>
                                  </p:childTnLst>
                                  <p:subTnLst>
                                    <p:audio>
                                      <p:cMediaNode>
                                        <p:cTn display="0" masterRel="sameClick">
                                          <p:stCondLst>
                                            <p:cond evt="begin" delay="0">
                                              <p:tn val="98"/>
                                            </p:cond>
                                          </p:stCondLst>
                                          <p:endCondLst>
                                            <p:cond evt="onStopAudio" delay="0">
                                              <p:tgtEl>
                                                <p:sldTgt/>
                                              </p:tgtEl>
                                            </p:cond>
                                          </p:endCondLst>
                                        </p:cTn>
                                        <p:tgtEl>
                                          <p:sndTgt r:embed="rId5" name="click.wav"/>
                                        </p:tgtEl>
                                      </p:cMediaNode>
                                    </p:audio>
                                  </p:subTnLst>
                                </p:cTn>
                              </p:par>
                              <p:par>
                                <p:cTn id="101" presetID="10" presetClass="exit" presetSubtype="0" fill="hold" grpId="1" nodeType="withEffect">
                                  <p:stCondLst>
                                    <p:cond delay="0"/>
                                  </p:stCondLst>
                                  <p:childTnLst>
                                    <p:animEffect transition="out" filter="fade">
                                      <p:cBhvr>
                                        <p:cTn id="102" dur="500"/>
                                        <p:tgtEl>
                                          <p:spTgt spid="466962"/>
                                        </p:tgtEl>
                                      </p:cBhvr>
                                    </p:animEffect>
                                    <p:set>
                                      <p:cBhvr>
                                        <p:cTn id="103" dur="1" fill="hold">
                                          <p:stCondLst>
                                            <p:cond delay="499"/>
                                          </p:stCondLst>
                                        </p:cTn>
                                        <p:tgtEl>
                                          <p:spTgt spid="46696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6958" grpId="0" animBg="1"/>
      <p:bldP spid="466959" grpId="0" animBg="1"/>
      <p:bldP spid="466960" grpId="0" animBg="1"/>
      <p:bldP spid="466961" grpId="0" animBg="1"/>
      <p:bldP spid="466962" grpId="0" animBg="1"/>
      <p:bldP spid="466962" grpId="1"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6946" name="Rectangle 2"/>
          <p:cNvSpPr>
            <a:spLocks noChangeArrowheads="1"/>
          </p:cNvSpPr>
          <p:nvPr/>
        </p:nvSpPr>
        <p:spPr bwMode="auto">
          <a:xfrm>
            <a:off x="685800" y="1549400"/>
            <a:ext cx="7772400" cy="1011238"/>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spcBef>
                <a:spcPct val="20000"/>
              </a:spcBef>
            </a:pPr>
            <a:r>
              <a:rPr lang="en-US" altLang="en-US" sz="2400" i="1">
                <a:solidFill>
                  <a:srgbClr val="333399"/>
                </a:solidFill>
                <a:latin typeface="Arial" charset="0"/>
              </a:rPr>
              <a:t>Power as rate of energy transfer </a:t>
            </a:r>
            <a:r>
              <a:rPr lang="en-US" altLang="en-US"/>
              <a:t>	</a:t>
            </a:r>
          </a:p>
        </p:txBody>
      </p:sp>
      <p:sp>
        <p:nvSpPr>
          <p:cNvPr id="47107" name="Rectangle 3"/>
          <p:cNvSpPr>
            <a:spLocks noGrp="1" noChangeArrowheads="1"/>
          </p:cNvSpPr>
          <p:nvPr>
            <p:ph type="ctrTitle"/>
          </p:nvPr>
        </p:nvSpPr>
        <p:spPr>
          <a:xfrm>
            <a:off x="685800" y="533400"/>
            <a:ext cx="7772400" cy="896938"/>
          </a:xfrm>
          <a:noFill/>
        </p:spPr>
        <p:txBody>
          <a:bodyPr/>
          <a:lstStyle/>
          <a:p>
            <a:pPr algn="l" eaLnBrk="1" hangingPunct="1"/>
            <a:r>
              <a:rPr lang="en-US" altLang="en-US" sz="2800" b="1" smtClean="0">
                <a:solidFill>
                  <a:srgbClr val="000000"/>
                </a:solidFill>
              </a:rPr>
              <a:t>Topic 2: Mechanics</a:t>
            </a:r>
            <a:br>
              <a:rPr lang="en-US" altLang="en-US" sz="2800" b="1" smtClean="0">
                <a:solidFill>
                  <a:srgbClr val="000000"/>
                </a:solidFill>
              </a:rPr>
            </a:br>
            <a:r>
              <a:rPr lang="en-US" altLang="en-US" sz="2800" smtClean="0">
                <a:solidFill>
                  <a:srgbClr val="000000"/>
                </a:solidFill>
              </a:rPr>
              <a:t>2.3 – Work, energy, and power</a:t>
            </a:r>
            <a:endParaRPr lang="en-US" altLang="en-US" sz="2400" smtClean="0">
              <a:solidFill>
                <a:schemeClr val="tx1"/>
              </a:solidFill>
              <a:latin typeface="Courier New" pitchFamily="49" charset="0"/>
            </a:endParaRPr>
          </a:p>
        </p:txBody>
      </p:sp>
      <p:grpSp>
        <p:nvGrpSpPr>
          <p:cNvPr id="2" name="Group 17"/>
          <p:cNvGrpSpPr>
            <a:grpSpLocks/>
          </p:cNvGrpSpPr>
          <p:nvPr/>
        </p:nvGrpSpPr>
        <p:grpSpPr bwMode="auto">
          <a:xfrm>
            <a:off x="828675" y="1973263"/>
            <a:ext cx="7462838" cy="461962"/>
            <a:chOff x="828675" y="2723544"/>
            <a:chExt cx="7462838" cy="461962"/>
          </a:xfrm>
        </p:grpSpPr>
        <p:sp>
          <p:nvSpPr>
            <p:cNvPr id="39951" name="Rectangle 5"/>
            <p:cNvSpPr>
              <a:spLocks noChangeArrowheads="1"/>
            </p:cNvSpPr>
            <p:nvPr/>
          </p:nvSpPr>
          <p:spPr bwMode="auto">
            <a:xfrm>
              <a:off x="965200" y="2733069"/>
              <a:ext cx="2368550" cy="320675"/>
            </a:xfrm>
            <a:prstGeom prst="rect">
              <a:avLst/>
            </a:prstGeom>
            <a:noFill/>
            <a:ln w="9525">
              <a:noFill/>
              <a:miter lim="800000"/>
              <a:headEnd/>
              <a:tailEnd/>
            </a:ln>
          </p:spPr>
          <p:txBody>
            <a:bodyPr/>
            <a:lstStyle/>
            <a:p>
              <a:pPr>
                <a:lnSpc>
                  <a:spcPct val="90000"/>
                </a:lnSpc>
                <a:spcBef>
                  <a:spcPct val="20000"/>
                </a:spcBef>
                <a:defRPr/>
              </a:pPr>
              <a:r>
                <a:rPr lang="en-US" altLang="en-US" sz="2400" i="1" dirty="0">
                  <a:latin typeface="+mn-lt"/>
                </a:rPr>
                <a:t>P</a:t>
              </a:r>
              <a:r>
                <a:rPr lang="en-US" altLang="en-US" sz="2400" dirty="0">
                  <a:latin typeface="+mn-lt"/>
                  <a:cs typeface="Courier New" pitchFamily="49" charset="0"/>
                </a:rPr>
                <a:t> = </a:t>
              </a:r>
              <a:r>
                <a:rPr lang="en-US" altLang="en-US" sz="2400" i="1" dirty="0" err="1">
                  <a:latin typeface="+mn-lt"/>
                </a:rPr>
                <a:t>Fv</a:t>
              </a:r>
              <a:r>
                <a:rPr lang="en-US" altLang="en-US" sz="2400" baseline="-25000" dirty="0">
                  <a:latin typeface="+mn-lt"/>
                </a:rPr>
                <a:t> </a:t>
              </a:r>
              <a:r>
                <a:rPr lang="en-US" altLang="en-US" sz="2400" dirty="0">
                  <a:latin typeface="+mn-lt"/>
                </a:rPr>
                <a:t>cos</a:t>
              </a:r>
              <a:r>
                <a:rPr lang="en-US" altLang="en-US" sz="2400" baseline="-25000" dirty="0">
                  <a:latin typeface="+mn-lt"/>
                </a:rPr>
                <a:t> </a:t>
              </a:r>
              <a:r>
                <a:rPr lang="en-US" altLang="en-US" sz="2400" i="1" dirty="0">
                  <a:latin typeface="+mn-lt"/>
                  <a:sym typeface="Symbol"/>
                </a:rPr>
                <a:t></a:t>
              </a:r>
              <a:endParaRPr lang="en-US" altLang="en-US" sz="2400" i="1" dirty="0">
                <a:latin typeface="+mn-lt"/>
              </a:endParaRPr>
            </a:p>
          </p:txBody>
        </p:sp>
        <p:sp>
          <p:nvSpPr>
            <p:cNvPr id="39952" name="Text Box 6"/>
            <p:cNvSpPr txBox="1">
              <a:spLocks noChangeArrowheads="1"/>
            </p:cNvSpPr>
            <p:nvPr/>
          </p:nvSpPr>
          <p:spPr bwMode="auto">
            <a:xfrm>
              <a:off x="7058025" y="2723544"/>
              <a:ext cx="1228725" cy="461962"/>
            </a:xfrm>
            <a:prstGeom prst="rect">
              <a:avLst/>
            </a:prstGeom>
            <a:solidFill>
              <a:srgbClr val="FF0000"/>
            </a:solidFill>
            <a:ln w="9525">
              <a:noFill/>
              <a:miter lim="800000"/>
              <a:headEnd/>
              <a:tailEnd/>
            </a:ln>
          </p:spPr>
          <p:txBody>
            <a:bodyPr>
              <a:spAutoFit/>
            </a:bodyPr>
            <a:lstStyle/>
            <a:p>
              <a:pPr algn="ctr">
                <a:spcBef>
                  <a:spcPct val="50000"/>
                </a:spcBef>
                <a:defRPr/>
              </a:pPr>
              <a:r>
                <a:rPr lang="en-US" altLang="en-US" sz="2400" dirty="0">
                  <a:solidFill>
                    <a:schemeClr val="bg1"/>
                  </a:solidFill>
                  <a:latin typeface="+mn-lt"/>
                </a:rPr>
                <a:t>power</a:t>
              </a:r>
            </a:p>
          </p:txBody>
        </p:sp>
        <p:sp>
          <p:nvSpPr>
            <p:cNvPr id="39953" name="Rectangle 7"/>
            <p:cNvSpPr>
              <a:spLocks noChangeArrowheads="1"/>
            </p:cNvSpPr>
            <p:nvPr/>
          </p:nvSpPr>
          <p:spPr bwMode="auto">
            <a:xfrm>
              <a:off x="828675" y="2726719"/>
              <a:ext cx="7462838" cy="452437"/>
            </a:xfrm>
            <a:prstGeom prst="rect">
              <a:avLst/>
            </a:prstGeom>
            <a:noFill/>
            <a:ln w="12700">
              <a:solidFill>
                <a:schemeClr val="tx1"/>
              </a:solidFill>
              <a:miter lim="800000"/>
              <a:headEnd/>
              <a:tailEnd/>
            </a:ln>
          </p:spPr>
          <p:txBody>
            <a:bodyPr wrap="none" anchor="ctr"/>
            <a:lstStyle/>
            <a:p>
              <a:pPr>
                <a:defRPr/>
              </a:pPr>
              <a:endParaRPr lang="en-US" altLang="en-US" sz="2400">
                <a:latin typeface="+mn-lt"/>
              </a:endParaRPr>
            </a:p>
          </p:txBody>
        </p:sp>
      </p:grpSp>
      <p:sp>
        <p:nvSpPr>
          <p:cNvPr id="466952" name="Rectangle 8"/>
          <p:cNvSpPr>
            <a:spLocks noChangeArrowheads="1"/>
          </p:cNvSpPr>
          <p:nvPr/>
        </p:nvSpPr>
        <p:spPr bwMode="auto">
          <a:xfrm>
            <a:off x="674688" y="2560638"/>
            <a:ext cx="7783512" cy="3246437"/>
          </a:xfrm>
          <a:prstGeom prst="rect">
            <a:avLst/>
          </a:prstGeom>
          <a:solidFill>
            <a:srgbClr val="CCFFCC"/>
          </a:solidFill>
          <a:ln w="9525">
            <a:noFill/>
            <a:miter lim="800000"/>
            <a:headEnd/>
            <a:tailEnd/>
          </a:ln>
        </p:spPr>
        <p:txBody>
          <a:bodyPr/>
          <a:lstStyle/>
          <a:p>
            <a:pPr>
              <a:lnSpc>
                <a:spcPct val="90000"/>
              </a:lnSpc>
              <a:spcBef>
                <a:spcPct val="20000"/>
              </a:spcBef>
              <a:defRPr/>
            </a:pPr>
            <a:r>
              <a:rPr lang="en-US" altLang="en-US" sz="2400" dirty="0">
                <a:latin typeface="+mn-lt"/>
                <a:sym typeface="Symbol" pitchFamily="18" charset="2"/>
              </a:rPr>
              <a:t>PRACTICE: Show that </a:t>
            </a:r>
            <a:r>
              <a:rPr lang="en-US" altLang="en-US" sz="2400" i="1" dirty="0">
                <a:latin typeface="+mn-lt"/>
                <a:sym typeface="Symbol" pitchFamily="18" charset="2"/>
              </a:rPr>
              <a:t>P</a:t>
            </a:r>
            <a:r>
              <a:rPr lang="en-US" altLang="en-US" sz="2400" dirty="0">
                <a:latin typeface="+mn-lt"/>
                <a:sym typeface="Symbol" pitchFamily="18" charset="2"/>
              </a:rPr>
              <a:t> = </a:t>
            </a:r>
            <a:r>
              <a:rPr lang="en-US" altLang="en-US" sz="2400" i="1" dirty="0" err="1">
                <a:latin typeface="+mn-lt"/>
                <a:sym typeface="Symbol" pitchFamily="18" charset="2"/>
              </a:rPr>
              <a:t>Fv</a:t>
            </a:r>
            <a:r>
              <a:rPr lang="en-US" altLang="en-US" sz="2400" i="1" baseline="-25000" dirty="0">
                <a:latin typeface="+mn-lt"/>
                <a:sym typeface="Symbol" pitchFamily="18" charset="2"/>
              </a:rPr>
              <a:t> </a:t>
            </a:r>
            <a:r>
              <a:rPr lang="en-US" altLang="en-US" sz="2400" dirty="0">
                <a:solidFill>
                  <a:srgbClr val="000000"/>
                </a:solidFill>
                <a:latin typeface="Arial"/>
              </a:rPr>
              <a:t>cos</a:t>
            </a:r>
            <a:r>
              <a:rPr lang="en-US" altLang="en-US" sz="2400" baseline="-25000" dirty="0">
                <a:solidFill>
                  <a:srgbClr val="000000"/>
                </a:solidFill>
                <a:latin typeface="Arial"/>
              </a:rPr>
              <a:t> </a:t>
            </a:r>
            <a:r>
              <a:rPr lang="en-US" altLang="en-US" sz="2400" i="1" dirty="0">
                <a:solidFill>
                  <a:srgbClr val="000000"/>
                </a:solidFill>
                <a:latin typeface="Arial"/>
                <a:sym typeface="Symbol"/>
              </a:rPr>
              <a:t></a:t>
            </a:r>
            <a:r>
              <a:rPr lang="en-US" altLang="en-US" sz="2400" dirty="0">
                <a:solidFill>
                  <a:srgbClr val="000000"/>
                </a:solidFill>
                <a:latin typeface="Arial"/>
                <a:sym typeface="Symbol"/>
              </a:rPr>
              <a:t>.</a:t>
            </a:r>
            <a:endParaRPr lang="en-US" altLang="en-US" sz="2400" dirty="0">
              <a:latin typeface="+mn-lt"/>
              <a:sym typeface="Symbol" pitchFamily="18" charset="2"/>
            </a:endParaRPr>
          </a:p>
          <a:p>
            <a:pPr>
              <a:spcBef>
                <a:spcPts val="400"/>
              </a:spcBef>
              <a:defRPr/>
            </a:pPr>
            <a:r>
              <a:rPr lang="en-US" altLang="en-US" sz="2400" dirty="0">
                <a:latin typeface="+mn-lt"/>
              </a:rPr>
              <a:t>SOLUTION</a:t>
            </a:r>
            <a:r>
              <a:rPr lang="en-US" altLang="en-US" sz="2400" dirty="0">
                <a:latin typeface="+mn-lt"/>
              </a:rPr>
              <a:t>:  </a:t>
            </a:r>
            <a:r>
              <a:rPr lang="en-US" altLang="en-US" sz="2400" dirty="0">
                <a:latin typeface="+mn-lt"/>
                <a:sym typeface="Symbol" pitchFamily="18" charset="2"/>
              </a:rPr>
              <a:t>Since </a:t>
            </a:r>
            <a:r>
              <a:rPr lang="en-US" altLang="en-US" sz="2400" i="1" dirty="0">
                <a:latin typeface="+mn-lt"/>
                <a:sym typeface="Symbol" pitchFamily="18" charset="2"/>
              </a:rPr>
              <a:t>P</a:t>
            </a:r>
            <a:r>
              <a:rPr lang="en-US" altLang="en-US" sz="2400" dirty="0">
                <a:latin typeface="+mn-lt"/>
                <a:sym typeface="Symbol" pitchFamily="18" charset="2"/>
              </a:rPr>
              <a:t> = </a:t>
            </a:r>
            <a:r>
              <a:rPr lang="en-US" altLang="en-US" sz="2400" i="1" dirty="0">
                <a:latin typeface="+mn-lt"/>
                <a:sym typeface="Symbol" pitchFamily="18" charset="2"/>
              </a:rPr>
              <a:t>E</a:t>
            </a:r>
            <a:r>
              <a:rPr lang="en-US" altLang="en-US" sz="2400" dirty="0">
                <a:latin typeface="+mn-lt"/>
                <a:sym typeface="Symbol" pitchFamily="18" charset="2"/>
              </a:rPr>
              <a:t> / </a:t>
            </a:r>
            <a:r>
              <a:rPr lang="en-US" altLang="en-US" sz="2400" i="1" dirty="0">
                <a:latin typeface="+mn-lt"/>
                <a:sym typeface="Symbol" pitchFamily="18" charset="2"/>
              </a:rPr>
              <a:t>t </a:t>
            </a:r>
            <a:r>
              <a:rPr lang="en-US" altLang="en-US" sz="2400" dirty="0">
                <a:latin typeface="+mn-lt"/>
                <a:sym typeface="Symbol" pitchFamily="18" charset="2"/>
              </a:rPr>
              <a:t>we can begin by rewriting the energy </a:t>
            </a:r>
            <a:r>
              <a:rPr lang="en-US" altLang="en-US" sz="2400" i="1" dirty="0">
                <a:latin typeface="+mn-lt"/>
                <a:sym typeface="Symbol" pitchFamily="18" charset="2"/>
              </a:rPr>
              <a:t>E </a:t>
            </a:r>
            <a:r>
              <a:rPr lang="en-US" altLang="en-US" sz="2400" dirty="0">
                <a:latin typeface="+mn-lt"/>
                <a:sym typeface="Symbol" pitchFamily="18" charset="2"/>
              </a:rPr>
              <a:t>as work </a:t>
            </a:r>
            <a:r>
              <a:rPr lang="en-US" altLang="en-US" sz="2400" i="1" dirty="0">
                <a:latin typeface="+mn-lt"/>
                <a:sym typeface="Symbol" pitchFamily="18" charset="2"/>
              </a:rPr>
              <a:t>W</a:t>
            </a:r>
            <a:r>
              <a:rPr lang="en-US" altLang="en-US" sz="2400" dirty="0">
                <a:latin typeface="+mn-lt"/>
                <a:sym typeface="Symbol" pitchFamily="18" charset="2"/>
              </a:rPr>
              <a:t> = </a:t>
            </a:r>
            <a:r>
              <a:rPr lang="en-US" altLang="en-US" sz="2400" i="1" dirty="0">
                <a:latin typeface="+mn-lt"/>
                <a:sym typeface="Symbol" pitchFamily="18" charset="2"/>
              </a:rPr>
              <a:t>Fs</a:t>
            </a:r>
            <a:r>
              <a:rPr lang="en-US" altLang="en-US" sz="2400" i="1" baseline="-25000" dirty="0">
                <a:latin typeface="+mn-lt"/>
                <a:sym typeface="Symbol" pitchFamily="18" charset="2"/>
              </a:rPr>
              <a:t> </a:t>
            </a:r>
            <a:r>
              <a:rPr lang="en-US" altLang="en-US" sz="2400" dirty="0">
                <a:solidFill>
                  <a:srgbClr val="000000"/>
                </a:solidFill>
                <a:latin typeface="Arial"/>
              </a:rPr>
              <a:t>cos</a:t>
            </a:r>
            <a:r>
              <a:rPr lang="en-US" altLang="en-US" sz="2400" baseline="-25000" dirty="0">
                <a:solidFill>
                  <a:srgbClr val="000000"/>
                </a:solidFill>
                <a:latin typeface="Arial"/>
              </a:rPr>
              <a:t> </a:t>
            </a:r>
            <a:r>
              <a:rPr lang="en-US" altLang="en-US" sz="2400" i="1" dirty="0">
                <a:solidFill>
                  <a:srgbClr val="000000"/>
                </a:solidFill>
                <a:latin typeface="Arial"/>
                <a:sym typeface="Symbol"/>
              </a:rPr>
              <a:t> </a:t>
            </a:r>
            <a:r>
              <a:rPr lang="en-US" altLang="en-US" sz="2400" dirty="0">
                <a:latin typeface="+mn-lt"/>
                <a:sym typeface="Symbol" pitchFamily="18" charset="2"/>
              </a:rPr>
              <a:t>:</a:t>
            </a:r>
          </a:p>
          <a:p>
            <a:pPr>
              <a:spcBef>
                <a:spcPts val="400"/>
              </a:spcBef>
              <a:defRPr/>
            </a:pPr>
            <a:r>
              <a:rPr lang="en-US" altLang="en-US" sz="2400" i="1" dirty="0">
                <a:latin typeface="+mn-lt"/>
                <a:sym typeface="Symbol" pitchFamily="18" charset="2"/>
              </a:rPr>
              <a:t>                                    P</a:t>
            </a:r>
            <a:r>
              <a:rPr lang="en-US" altLang="en-US" sz="2400" dirty="0">
                <a:latin typeface="+mn-lt"/>
                <a:sym typeface="Symbol" pitchFamily="18" charset="2"/>
              </a:rPr>
              <a:t> = </a:t>
            </a:r>
            <a:r>
              <a:rPr lang="en-US" altLang="en-US" sz="2400" i="1" dirty="0">
                <a:latin typeface="+mn-lt"/>
                <a:sym typeface="Symbol" pitchFamily="18" charset="2"/>
              </a:rPr>
              <a:t>E</a:t>
            </a:r>
            <a:r>
              <a:rPr lang="en-US" altLang="en-US" sz="2400" dirty="0">
                <a:latin typeface="+mn-lt"/>
                <a:sym typeface="Symbol" pitchFamily="18" charset="2"/>
              </a:rPr>
              <a:t> / </a:t>
            </a:r>
            <a:r>
              <a:rPr lang="en-US" altLang="en-US" sz="2400" i="1" dirty="0">
                <a:latin typeface="+mn-lt"/>
                <a:sym typeface="Symbol" pitchFamily="18" charset="2"/>
              </a:rPr>
              <a:t>t</a:t>
            </a:r>
            <a:endParaRPr lang="en-US" altLang="en-US" sz="2400" dirty="0">
              <a:latin typeface="+mn-lt"/>
              <a:sym typeface="Symbol" pitchFamily="18" charset="2"/>
            </a:endParaRPr>
          </a:p>
          <a:p>
            <a:pPr>
              <a:spcBef>
                <a:spcPts val="400"/>
              </a:spcBef>
              <a:defRPr/>
            </a:pPr>
            <a:r>
              <a:rPr lang="en-US" altLang="en-US" sz="2400" i="1" dirty="0">
                <a:latin typeface="+mn-lt"/>
                <a:sym typeface="Symbol" pitchFamily="18" charset="2"/>
              </a:rPr>
              <a:t>                                       = W </a:t>
            </a:r>
            <a:r>
              <a:rPr lang="en-US" altLang="en-US" sz="2400" dirty="0">
                <a:latin typeface="+mn-lt"/>
                <a:sym typeface="Symbol" pitchFamily="18" charset="2"/>
              </a:rPr>
              <a:t>/ </a:t>
            </a:r>
            <a:r>
              <a:rPr lang="en-US" altLang="en-US" sz="2400" i="1" dirty="0">
                <a:latin typeface="+mn-lt"/>
                <a:sym typeface="Symbol" pitchFamily="18" charset="2"/>
              </a:rPr>
              <a:t>t</a:t>
            </a:r>
            <a:endParaRPr lang="en-US" altLang="en-US" sz="2400" dirty="0">
              <a:latin typeface="+mn-lt"/>
              <a:sym typeface="Symbol" pitchFamily="18" charset="2"/>
            </a:endParaRPr>
          </a:p>
          <a:p>
            <a:pPr>
              <a:spcBef>
                <a:spcPts val="400"/>
              </a:spcBef>
              <a:defRPr/>
            </a:pPr>
            <a:r>
              <a:rPr lang="en-US" altLang="en-US" sz="2400" i="1" dirty="0">
                <a:latin typeface="+mn-lt"/>
                <a:sym typeface="Symbol" pitchFamily="18" charset="2"/>
              </a:rPr>
              <a:t>                                       = </a:t>
            </a:r>
            <a:r>
              <a:rPr lang="en-US" altLang="en-US" sz="2400" i="1" dirty="0">
                <a:solidFill>
                  <a:srgbClr val="000000"/>
                </a:solidFill>
                <a:latin typeface="Arial"/>
                <a:sym typeface="Symbol" pitchFamily="18" charset="2"/>
              </a:rPr>
              <a:t>Fs</a:t>
            </a:r>
            <a:r>
              <a:rPr lang="en-US" altLang="en-US" sz="2400" i="1" baseline="-25000" dirty="0">
                <a:solidFill>
                  <a:srgbClr val="000000"/>
                </a:solidFill>
                <a:latin typeface="Arial"/>
                <a:sym typeface="Symbol" pitchFamily="18" charset="2"/>
              </a:rPr>
              <a:t> </a:t>
            </a:r>
            <a:r>
              <a:rPr lang="en-US" altLang="en-US" sz="2400" dirty="0">
                <a:solidFill>
                  <a:srgbClr val="000000"/>
                </a:solidFill>
                <a:latin typeface="Arial"/>
              </a:rPr>
              <a:t>cos</a:t>
            </a:r>
            <a:r>
              <a:rPr lang="en-US" altLang="en-US" sz="2400" baseline="-25000" dirty="0">
                <a:solidFill>
                  <a:srgbClr val="000000"/>
                </a:solidFill>
                <a:latin typeface="Arial"/>
              </a:rPr>
              <a:t> </a:t>
            </a:r>
            <a:r>
              <a:rPr lang="en-US" altLang="en-US" sz="2400" i="1" dirty="0">
                <a:solidFill>
                  <a:srgbClr val="000000"/>
                </a:solidFill>
                <a:latin typeface="Arial"/>
                <a:sym typeface="Symbol"/>
              </a:rPr>
              <a:t></a:t>
            </a:r>
            <a:r>
              <a:rPr lang="en-US" altLang="en-US" sz="2400" dirty="0">
                <a:latin typeface="+mn-lt"/>
                <a:sym typeface="Symbol" pitchFamily="18" charset="2"/>
              </a:rPr>
              <a:t> / </a:t>
            </a:r>
            <a:r>
              <a:rPr lang="en-US" altLang="en-US" sz="2400" i="1" dirty="0">
                <a:latin typeface="+mn-lt"/>
                <a:sym typeface="Symbol" pitchFamily="18" charset="2"/>
              </a:rPr>
              <a:t>t</a:t>
            </a:r>
            <a:endParaRPr lang="en-US" altLang="en-US" sz="2400" dirty="0">
              <a:latin typeface="+mn-lt"/>
              <a:sym typeface="Symbol" pitchFamily="18" charset="2"/>
            </a:endParaRPr>
          </a:p>
          <a:p>
            <a:pPr>
              <a:spcBef>
                <a:spcPts val="400"/>
              </a:spcBef>
              <a:defRPr/>
            </a:pPr>
            <a:r>
              <a:rPr lang="en-US" altLang="en-US" sz="2400" i="1" dirty="0">
                <a:latin typeface="+mn-lt"/>
                <a:sym typeface="Symbol" pitchFamily="18" charset="2"/>
              </a:rPr>
              <a:t>                                       = F</a:t>
            </a:r>
            <a:r>
              <a:rPr lang="en-US" altLang="en-US" sz="2400" baseline="-25000" dirty="0">
                <a:latin typeface="+mn-lt"/>
                <a:sym typeface="Symbol" pitchFamily="18" charset="2"/>
              </a:rPr>
              <a:t> </a:t>
            </a:r>
            <a:r>
              <a:rPr lang="en-US" altLang="en-US" sz="2400" dirty="0">
                <a:latin typeface="+mn-lt"/>
                <a:sym typeface="Symbol" pitchFamily="18" charset="2"/>
              </a:rPr>
              <a:t>(</a:t>
            </a:r>
            <a:r>
              <a:rPr lang="en-US" altLang="en-US" sz="2400" i="1" dirty="0">
                <a:latin typeface="+mn-lt"/>
                <a:sym typeface="Symbol" pitchFamily="18" charset="2"/>
              </a:rPr>
              <a:t>s </a:t>
            </a:r>
            <a:r>
              <a:rPr lang="en-US" altLang="en-US" sz="2400" dirty="0">
                <a:latin typeface="+mn-lt"/>
                <a:sym typeface="Symbol" pitchFamily="18" charset="2"/>
              </a:rPr>
              <a:t>/ </a:t>
            </a:r>
            <a:r>
              <a:rPr lang="en-US" altLang="en-US" sz="2400" i="1" dirty="0">
                <a:latin typeface="+mn-lt"/>
                <a:sym typeface="Symbol" pitchFamily="18" charset="2"/>
              </a:rPr>
              <a:t>t</a:t>
            </a:r>
            <a:r>
              <a:rPr lang="en-US" altLang="en-US" sz="2400" dirty="0">
                <a:latin typeface="+mn-lt"/>
                <a:sym typeface="Symbol" pitchFamily="18" charset="2"/>
              </a:rPr>
              <a:t>)</a:t>
            </a:r>
            <a:r>
              <a:rPr lang="en-US" altLang="en-US" sz="2400" baseline="-25000" dirty="0">
                <a:latin typeface="+mn-lt"/>
                <a:sym typeface="Symbol" pitchFamily="18" charset="2"/>
              </a:rPr>
              <a:t> </a:t>
            </a:r>
            <a:r>
              <a:rPr lang="en-US" altLang="en-US" sz="2400" dirty="0">
                <a:solidFill>
                  <a:srgbClr val="000000"/>
                </a:solidFill>
                <a:latin typeface="Arial"/>
              </a:rPr>
              <a:t>cos</a:t>
            </a:r>
            <a:r>
              <a:rPr lang="en-US" altLang="en-US" sz="2400" baseline="-25000" dirty="0">
                <a:solidFill>
                  <a:srgbClr val="000000"/>
                </a:solidFill>
                <a:latin typeface="Arial"/>
              </a:rPr>
              <a:t> </a:t>
            </a:r>
            <a:r>
              <a:rPr lang="en-US" altLang="en-US" sz="2400" i="1" dirty="0">
                <a:solidFill>
                  <a:srgbClr val="000000"/>
                </a:solidFill>
                <a:latin typeface="Arial"/>
                <a:sym typeface="Symbol"/>
              </a:rPr>
              <a:t></a:t>
            </a:r>
            <a:endParaRPr lang="en-US" altLang="en-US" sz="2400" dirty="0">
              <a:latin typeface="+mn-lt"/>
              <a:sym typeface="Symbol" pitchFamily="18" charset="2"/>
            </a:endParaRPr>
          </a:p>
          <a:p>
            <a:pPr>
              <a:spcBef>
                <a:spcPts val="400"/>
              </a:spcBef>
              <a:defRPr/>
            </a:pPr>
            <a:r>
              <a:rPr lang="en-US" altLang="en-US" sz="2400" i="1" dirty="0">
                <a:latin typeface="+mn-lt"/>
                <a:sym typeface="Symbol" pitchFamily="18" charset="2"/>
              </a:rPr>
              <a:t>                                       = </a:t>
            </a:r>
            <a:r>
              <a:rPr lang="en-US" altLang="en-US" sz="2400" i="1" dirty="0" err="1">
                <a:latin typeface="+mn-lt"/>
                <a:sym typeface="Symbol" pitchFamily="18" charset="2"/>
              </a:rPr>
              <a:t>Fv</a:t>
            </a:r>
            <a:r>
              <a:rPr lang="en-US" altLang="en-US" sz="2400" i="1" baseline="-25000" dirty="0">
                <a:sym typeface="Symbol" pitchFamily="18" charset="2"/>
              </a:rPr>
              <a:t> </a:t>
            </a:r>
            <a:r>
              <a:rPr lang="en-US" altLang="en-US" sz="2400" dirty="0">
                <a:solidFill>
                  <a:srgbClr val="000000"/>
                </a:solidFill>
                <a:latin typeface="Arial"/>
              </a:rPr>
              <a:t>cos</a:t>
            </a:r>
            <a:r>
              <a:rPr lang="en-US" altLang="en-US" sz="2400" baseline="-25000" dirty="0">
                <a:solidFill>
                  <a:srgbClr val="000000"/>
                </a:solidFill>
                <a:latin typeface="Arial"/>
              </a:rPr>
              <a:t> </a:t>
            </a:r>
            <a:r>
              <a:rPr lang="en-US" altLang="en-US" sz="2400" i="1" dirty="0">
                <a:solidFill>
                  <a:srgbClr val="000000"/>
                </a:solidFill>
                <a:latin typeface="Arial"/>
                <a:sym typeface="Symbol"/>
              </a:rPr>
              <a:t></a:t>
            </a:r>
            <a:r>
              <a:rPr lang="en-US" altLang="en-US" sz="2400" i="1" dirty="0">
                <a:latin typeface="+mn-lt"/>
                <a:sym typeface="Symbol" pitchFamily="18" charset="2"/>
              </a:rPr>
              <a:t>.</a:t>
            </a:r>
            <a:endParaRPr lang="en-US" altLang="en-US" sz="2400" i="1" dirty="0">
              <a:latin typeface="+mn-lt"/>
            </a:endParaRPr>
          </a:p>
        </p:txBody>
      </p:sp>
      <p:sp>
        <p:nvSpPr>
          <p:cNvPr id="9" name="Rectangle 47"/>
          <p:cNvSpPr>
            <a:spLocks noChangeArrowheads="1"/>
          </p:cNvSpPr>
          <p:nvPr/>
        </p:nvSpPr>
        <p:spPr bwMode="auto">
          <a:xfrm>
            <a:off x="685800" y="5807075"/>
            <a:ext cx="7772400" cy="1050925"/>
          </a:xfrm>
          <a:prstGeom prst="rect">
            <a:avLst/>
          </a:prstGeom>
          <a:solidFill>
            <a:srgbClr val="FFCCCC"/>
          </a:solidFill>
          <a:ln w="9525">
            <a:noFill/>
            <a:miter lim="800000"/>
            <a:headEnd/>
            <a:tailEnd/>
          </a:ln>
          <a:effectLst/>
        </p:spPr>
        <p:txBody>
          <a:bodyPr/>
          <a:lstStyle/>
          <a:p>
            <a:pPr>
              <a:spcBef>
                <a:spcPct val="20000"/>
              </a:spcBef>
              <a:defRPr/>
            </a:pPr>
            <a:r>
              <a:rPr lang="en-US" sz="2400" b="1" i="1" dirty="0">
                <a:latin typeface="+mn-lt"/>
              </a:rPr>
              <a:t>FYI  </a:t>
            </a:r>
            <a:endParaRPr lang="en-US" sz="2400" b="1" i="1" dirty="0" smtClean="0">
              <a:latin typeface="+mn-lt"/>
            </a:endParaRPr>
          </a:p>
          <a:p>
            <a:pPr>
              <a:spcBef>
                <a:spcPct val="20000"/>
              </a:spcBef>
              <a:defRPr/>
            </a:pPr>
            <a:r>
              <a:rPr lang="en-US" sz="2400" b="1" dirty="0" smtClean="0">
                <a:latin typeface="+mn-lt"/>
                <a:sym typeface="Symbol" pitchFamily="18" charset="2"/>
              </a:rPr>
              <a:t></a:t>
            </a:r>
            <a:r>
              <a:rPr lang="en-US" sz="2400" dirty="0" smtClean="0">
                <a:latin typeface="+mn-lt"/>
                <a:sym typeface="Symbol" pitchFamily="18" charset="2"/>
              </a:rPr>
              <a:t>The Physics Data Booklet has only “</a:t>
            </a:r>
            <a:r>
              <a:rPr lang="en-US" sz="2400" i="1" dirty="0" smtClean="0">
                <a:latin typeface="+mn-lt"/>
                <a:sym typeface="Symbol" pitchFamily="18" charset="2"/>
              </a:rPr>
              <a:t>P</a:t>
            </a:r>
            <a:r>
              <a:rPr lang="en-US" sz="2400" dirty="0" smtClean="0">
                <a:latin typeface="+mn-lt"/>
                <a:sym typeface="Symbol" pitchFamily="18" charset="2"/>
              </a:rPr>
              <a:t> = </a:t>
            </a:r>
            <a:r>
              <a:rPr lang="en-US" sz="2400" i="1" dirty="0" err="1" smtClean="0">
                <a:latin typeface="+mn-lt"/>
                <a:sym typeface="Symbol" pitchFamily="18" charset="2"/>
              </a:rPr>
              <a:t>Fv</a:t>
            </a:r>
            <a:r>
              <a:rPr lang="en-US" sz="2400" dirty="0" smtClean="0">
                <a:latin typeface="+mn-lt"/>
                <a:cs typeface="Courier New" pitchFamily="49" charset="0"/>
                <a:sym typeface="Symbol" pitchFamily="18" charset="2"/>
              </a:rPr>
              <a:t>.”</a:t>
            </a:r>
            <a:endParaRPr lang="en-US" sz="2400" dirty="0">
              <a:latin typeface="+mn-lt"/>
              <a:sym typeface="Symbol" pitchFamily="18" charset="2"/>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ntr" presetSubtype="4" fill="hold" nodeType="clickEffect">
                                  <p:stCondLst>
                                    <p:cond delay="0"/>
                                  </p:stCondLst>
                                  <p:childTnLst>
                                    <p:set>
                                      <p:cBhvr>
                                        <p:cTn id="13" dur="1" fill="hold">
                                          <p:stCondLst>
                                            <p:cond delay="0"/>
                                          </p:stCondLst>
                                        </p:cTn>
                                        <p:tgtEl>
                                          <p:spTgt spid="466952">
                                            <p:txEl>
                                              <p:pRg st="0" end="0"/>
                                            </p:txEl>
                                          </p:spTgt>
                                        </p:tgtEl>
                                        <p:attrNameLst>
                                          <p:attrName>style.visibility</p:attrName>
                                        </p:attrNameLst>
                                      </p:cBhvr>
                                      <p:to>
                                        <p:strVal val="visible"/>
                                      </p:to>
                                    </p:set>
                                    <p:anim calcmode="lin" valueType="num">
                                      <p:cBhvr additive="base">
                                        <p:cTn id="14" dur="500" fill="hold"/>
                                        <p:tgtEl>
                                          <p:spTgt spid="466952">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466952">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4" name="arrow.wav"/>
                                        </p:tgtEl>
                                      </p:cMediaNode>
                                    </p:audio>
                                  </p:subTnLst>
                                </p:cTn>
                              </p:par>
                            </p:childTnLst>
                          </p:cTn>
                        </p:par>
                      </p:childTnLst>
                    </p:cTn>
                  </p:par>
                  <p:par>
                    <p:cTn id="16" fill="hold" nodeType="clickPar">
                      <p:stCondLst>
                        <p:cond delay="indefinite"/>
                      </p:stCondLst>
                      <p:childTnLst>
                        <p:par>
                          <p:cTn id="17" fill="hold" nodeType="withGroup">
                            <p:stCondLst>
                              <p:cond delay="0"/>
                            </p:stCondLst>
                            <p:childTnLst>
                              <p:par>
                                <p:cTn id="18" presetID="2" presetClass="entr" presetSubtype="4" fill="hold" nodeType="clickEffect">
                                  <p:stCondLst>
                                    <p:cond delay="0"/>
                                  </p:stCondLst>
                                  <p:childTnLst>
                                    <p:set>
                                      <p:cBhvr>
                                        <p:cTn id="19" dur="1" fill="hold">
                                          <p:stCondLst>
                                            <p:cond delay="0"/>
                                          </p:stCondLst>
                                        </p:cTn>
                                        <p:tgtEl>
                                          <p:spTgt spid="466952">
                                            <p:txEl>
                                              <p:pRg st="1" end="1"/>
                                            </p:txEl>
                                          </p:spTgt>
                                        </p:tgtEl>
                                        <p:attrNameLst>
                                          <p:attrName>style.visibility</p:attrName>
                                        </p:attrNameLst>
                                      </p:cBhvr>
                                      <p:to>
                                        <p:strVal val="visible"/>
                                      </p:to>
                                    </p:set>
                                    <p:anim calcmode="lin" valueType="num">
                                      <p:cBhvr additive="base">
                                        <p:cTn id="20" dur="500" fill="hold"/>
                                        <p:tgtEl>
                                          <p:spTgt spid="466952">
                                            <p:txEl>
                                              <p:pRg st="1" end="1"/>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46695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8"/>
                                            </p:cond>
                                          </p:stCondLst>
                                          <p:endCondLst>
                                            <p:cond evt="onStopAudio" delay="0">
                                              <p:tgtEl>
                                                <p:sldTgt/>
                                              </p:tgtEl>
                                            </p:cond>
                                          </p:endCondLst>
                                        </p:cTn>
                                        <p:tgtEl>
                                          <p:sndTgt r:embed="rId4" name="arrow.wav"/>
                                        </p:tgtEl>
                                      </p:cMediaNode>
                                    </p:audio>
                                  </p:subTnLst>
                                </p:cTn>
                              </p:par>
                            </p:childTnLst>
                          </p:cTn>
                        </p:par>
                      </p:childTnLst>
                    </p:cTn>
                  </p:par>
                  <p:par>
                    <p:cTn id="22" fill="hold" nodeType="clickPar">
                      <p:stCondLst>
                        <p:cond delay="indefinite"/>
                      </p:stCondLst>
                      <p:childTnLst>
                        <p:par>
                          <p:cTn id="23" fill="hold" nodeType="withGroup">
                            <p:stCondLst>
                              <p:cond delay="0"/>
                            </p:stCondLst>
                            <p:childTnLst>
                              <p:par>
                                <p:cTn id="24" presetID="2" presetClass="entr" presetSubtype="4" fill="hold" nodeType="clickEffect">
                                  <p:stCondLst>
                                    <p:cond delay="0"/>
                                  </p:stCondLst>
                                  <p:childTnLst>
                                    <p:set>
                                      <p:cBhvr>
                                        <p:cTn id="25" dur="1" fill="hold">
                                          <p:stCondLst>
                                            <p:cond delay="0"/>
                                          </p:stCondLst>
                                        </p:cTn>
                                        <p:tgtEl>
                                          <p:spTgt spid="466952">
                                            <p:txEl>
                                              <p:pRg st="2" end="2"/>
                                            </p:txEl>
                                          </p:spTgt>
                                        </p:tgtEl>
                                        <p:attrNameLst>
                                          <p:attrName>style.visibility</p:attrName>
                                        </p:attrNameLst>
                                      </p:cBhvr>
                                      <p:to>
                                        <p:strVal val="visible"/>
                                      </p:to>
                                    </p:set>
                                    <p:anim calcmode="lin" valueType="num">
                                      <p:cBhvr additive="base">
                                        <p:cTn id="26" dur="500" fill="hold"/>
                                        <p:tgtEl>
                                          <p:spTgt spid="466952">
                                            <p:txEl>
                                              <p:pRg st="2" end="2"/>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466952">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4"/>
                                            </p:cond>
                                          </p:stCondLst>
                                          <p:endCondLst>
                                            <p:cond evt="onStopAudio" delay="0">
                                              <p:tgtEl>
                                                <p:sldTgt/>
                                              </p:tgtEl>
                                            </p:cond>
                                          </p:endCondLst>
                                        </p:cTn>
                                        <p:tgtEl>
                                          <p:sndTgt r:embed="rId4" name="arrow.wav"/>
                                        </p:tgtEl>
                                      </p:cMediaNode>
                                    </p:audio>
                                  </p:subTnLst>
                                </p:cTn>
                              </p:par>
                            </p:childTnLst>
                          </p:cTn>
                        </p:par>
                      </p:childTnLst>
                    </p:cTn>
                  </p:par>
                  <p:par>
                    <p:cTn id="28" fill="hold" nodeType="clickPar">
                      <p:stCondLst>
                        <p:cond delay="indefinite"/>
                      </p:stCondLst>
                      <p:childTnLst>
                        <p:par>
                          <p:cTn id="29" fill="hold" nodeType="withGroup">
                            <p:stCondLst>
                              <p:cond delay="0"/>
                            </p:stCondLst>
                            <p:childTnLst>
                              <p:par>
                                <p:cTn id="30" presetID="2" presetClass="entr" presetSubtype="4" fill="hold" nodeType="clickEffect">
                                  <p:stCondLst>
                                    <p:cond delay="0"/>
                                  </p:stCondLst>
                                  <p:childTnLst>
                                    <p:set>
                                      <p:cBhvr>
                                        <p:cTn id="31" dur="1" fill="hold">
                                          <p:stCondLst>
                                            <p:cond delay="0"/>
                                          </p:stCondLst>
                                        </p:cTn>
                                        <p:tgtEl>
                                          <p:spTgt spid="466952">
                                            <p:txEl>
                                              <p:pRg st="3" end="3"/>
                                            </p:txEl>
                                          </p:spTgt>
                                        </p:tgtEl>
                                        <p:attrNameLst>
                                          <p:attrName>style.visibility</p:attrName>
                                        </p:attrNameLst>
                                      </p:cBhvr>
                                      <p:to>
                                        <p:strVal val="visible"/>
                                      </p:to>
                                    </p:set>
                                    <p:anim calcmode="lin" valueType="num">
                                      <p:cBhvr additive="base">
                                        <p:cTn id="32" dur="500" fill="hold"/>
                                        <p:tgtEl>
                                          <p:spTgt spid="466952">
                                            <p:txEl>
                                              <p:pRg st="3" end="3"/>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466952">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0"/>
                                            </p:cond>
                                          </p:stCondLst>
                                          <p:endCondLst>
                                            <p:cond evt="onStopAudio" delay="0">
                                              <p:tgtEl>
                                                <p:sldTgt/>
                                              </p:tgtEl>
                                            </p:cond>
                                          </p:endCondLst>
                                        </p:cTn>
                                        <p:tgtEl>
                                          <p:sndTgt r:embed="rId4" name="arrow.wav"/>
                                        </p:tgtEl>
                                      </p:cMediaNode>
                                    </p:audio>
                                  </p:subTnLst>
                                </p:cTn>
                              </p:par>
                            </p:childTnLst>
                          </p:cTn>
                        </p:par>
                      </p:childTnLst>
                    </p:cTn>
                  </p:par>
                  <p:par>
                    <p:cTn id="34" fill="hold" nodeType="clickPar">
                      <p:stCondLst>
                        <p:cond delay="indefinite"/>
                      </p:stCondLst>
                      <p:childTnLst>
                        <p:par>
                          <p:cTn id="35" fill="hold" nodeType="withGroup">
                            <p:stCondLst>
                              <p:cond delay="0"/>
                            </p:stCondLst>
                            <p:childTnLst>
                              <p:par>
                                <p:cTn id="36" presetID="2" presetClass="entr" presetSubtype="4" fill="hold" nodeType="clickEffect">
                                  <p:stCondLst>
                                    <p:cond delay="0"/>
                                  </p:stCondLst>
                                  <p:childTnLst>
                                    <p:set>
                                      <p:cBhvr>
                                        <p:cTn id="37" dur="1" fill="hold">
                                          <p:stCondLst>
                                            <p:cond delay="0"/>
                                          </p:stCondLst>
                                        </p:cTn>
                                        <p:tgtEl>
                                          <p:spTgt spid="466952">
                                            <p:txEl>
                                              <p:pRg st="4" end="4"/>
                                            </p:txEl>
                                          </p:spTgt>
                                        </p:tgtEl>
                                        <p:attrNameLst>
                                          <p:attrName>style.visibility</p:attrName>
                                        </p:attrNameLst>
                                      </p:cBhvr>
                                      <p:to>
                                        <p:strVal val="visible"/>
                                      </p:to>
                                    </p:set>
                                    <p:anim calcmode="lin" valueType="num">
                                      <p:cBhvr additive="base">
                                        <p:cTn id="38" dur="500" fill="hold"/>
                                        <p:tgtEl>
                                          <p:spTgt spid="466952">
                                            <p:txEl>
                                              <p:pRg st="4" end="4"/>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466952">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6"/>
                                            </p:cond>
                                          </p:stCondLst>
                                          <p:endCondLst>
                                            <p:cond evt="onStopAudio" delay="0">
                                              <p:tgtEl>
                                                <p:sldTgt/>
                                              </p:tgtEl>
                                            </p:cond>
                                          </p:endCondLst>
                                        </p:cTn>
                                        <p:tgtEl>
                                          <p:sndTgt r:embed="rId4" name="arrow.wav"/>
                                        </p:tgtEl>
                                      </p:cMediaNode>
                                    </p:audio>
                                  </p:subTnLst>
                                </p:cTn>
                              </p:par>
                            </p:childTnLst>
                          </p:cTn>
                        </p:par>
                      </p:childTnLst>
                    </p:cTn>
                  </p:par>
                  <p:par>
                    <p:cTn id="40" fill="hold" nodeType="clickPar">
                      <p:stCondLst>
                        <p:cond delay="indefinite"/>
                      </p:stCondLst>
                      <p:childTnLst>
                        <p:par>
                          <p:cTn id="41" fill="hold" nodeType="withGroup">
                            <p:stCondLst>
                              <p:cond delay="0"/>
                            </p:stCondLst>
                            <p:childTnLst>
                              <p:par>
                                <p:cTn id="42" presetID="2" presetClass="entr" presetSubtype="4" fill="hold" nodeType="clickEffect">
                                  <p:stCondLst>
                                    <p:cond delay="0"/>
                                  </p:stCondLst>
                                  <p:childTnLst>
                                    <p:set>
                                      <p:cBhvr>
                                        <p:cTn id="43" dur="1" fill="hold">
                                          <p:stCondLst>
                                            <p:cond delay="0"/>
                                          </p:stCondLst>
                                        </p:cTn>
                                        <p:tgtEl>
                                          <p:spTgt spid="466952">
                                            <p:txEl>
                                              <p:pRg st="5" end="5"/>
                                            </p:txEl>
                                          </p:spTgt>
                                        </p:tgtEl>
                                        <p:attrNameLst>
                                          <p:attrName>style.visibility</p:attrName>
                                        </p:attrNameLst>
                                      </p:cBhvr>
                                      <p:to>
                                        <p:strVal val="visible"/>
                                      </p:to>
                                    </p:set>
                                    <p:anim calcmode="lin" valueType="num">
                                      <p:cBhvr additive="base">
                                        <p:cTn id="44" dur="500" fill="hold"/>
                                        <p:tgtEl>
                                          <p:spTgt spid="466952">
                                            <p:txEl>
                                              <p:pRg st="5" end="5"/>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466952">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2"/>
                                            </p:cond>
                                          </p:stCondLst>
                                          <p:endCondLst>
                                            <p:cond evt="onStopAudio" delay="0">
                                              <p:tgtEl>
                                                <p:sldTgt/>
                                              </p:tgtEl>
                                            </p:cond>
                                          </p:endCondLst>
                                        </p:cTn>
                                        <p:tgtEl>
                                          <p:sndTgt r:embed="rId4" name="arrow.wav"/>
                                        </p:tgtEl>
                                      </p:cMediaNode>
                                    </p:audio>
                                  </p:subTnLst>
                                </p:cTn>
                              </p:par>
                            </p:childTnLst>
                          </p:cTn>
                        </p:par>
                      </p:childTnLst>
                    </p:cTn>
                  </p:par>
                  <p:par>
                    <p:cTn id="46" fill="hold" nodeType="clickPar">
                      <p:stCondLst>
                        <p:cond delay="indefinite"/>
                      </p:stCondLst>
                      <p:childTnLst>
                        <p:par>
                          <p:cTn id="47" fill="hold" nodeType="withGroup">
                            <p:stCondLst>
                              <p:cond delay="0"/>
                            </p:stCondLst>
                            <p:childTnLst>
                              <p:par>
                                <p:cTn id="48" presetID="2" presetClass="entr" presetSubtype="4" fill="hold" nodeType="clickEffect">
                                  <p:stCondLst>
                                    <p:cond delay="0"/>
                                  </p:stCondLst>
                                  <p:childTnLst>
                                    <p:set>
                                      <p:cBhvr>
                                        <p:cTn id="49" dur="1" fill="hold">
                                          <p:stCondLst>
                                            <p:cond delay="0"/>
                                          </p:stCondLst>
                                        </p:cTn>
                                        <p:tgtEl>
                                          <p:spTgt spid="466952">
                                            <p:txEl>
                                              <p:pRg st="6" end="6"/>
                                            </p:txEl>
                                          </p:spTgt>
                                        </p:tgtEl>
                                        <p:attrNameLst>
                                          <p:attrName>style.visibility</p:attrName>
                                        </p:attrNameLst>
                                      </p:cBhvr>
                                      <p:to>
                                        <p:strVal val="visible"/>
                                      </p:to>
                                    </p:set>
                                    <p:anim calcmode="lin" valueType="num">
                                      <p:cBhvr additive="base">
                                        <p:cTn id="50" dur="500" fill="hold"/>
                                        <p:tgtEl>
                                          <p:spTgt spid="466952">
                                            <p:txEl>
                                              <p:pRg st="6" end="6"/>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466952">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8"/>
                                            </p:cond>
                                          </p:stCondLst>
                                          <p:endCondLst>
                                            <p:cond evt="onStopAudio" delay="0">
                                              <p:tgtEl>
                                                <p:sldTgt/>
                                              </p:tgtEl>
                                            </p:cond>
                                          </p:endCondLst>
                                        </p:cTn>
                                        <p:tgtEl>
                                          <p:sndTgt r:embed="rId4" name="arrow.wav"/>
                                        </p:tgtEl>
                                      </p:cMediaNode>
                                    </p:audio>
                                  </p:subTnLst>
                                </p:cTn>
                              </p:par>
                            </p:childTnLst>
                          </p:cTn>
                        </p:par>
                      </p:childTnLst>
                    </p:cTn>
                  </p:par>
                  <p:par>
                    <p:cTn id="52" fill="hold">
                      <p:stCondLst>
                        <p:cond delay="indefinite"/>
                      </p:stCondLst>
                      <p:childTnLst>
                        <p:par>
                          <p:cTn id="53" fill="hold">
                            <p:stCondLst>
                              <p:cond delay="0"/>
                            </p:stCondLst>
                            <p:childTnLst>
                              <p:par>
                                <p:cTn id="54" presetID="2" presetClass="entr" presetSubtype="4" fill="hold" nodeType="clickEffect">
                                  <p:stCondLst>
                                    <p:cond delay="0"/>
                                  </p:stCondLst>
                                  <p:childTnLst>
                                    <p:set>
                                      <p:cBhvr>
                                        <p:cTn id="55" dur="1" fill="hold">
                                          <p:stCondLst>
                                            <p:cond delay="0"/>
                                          </p:stCondLst>
                                        </p:cTn>
                                        <p:tgtEl>
                                          <p:spTgt spid="9">
                                            <p:txEl>
                                              <p:pRg st="0" end="0"/>
                                            </p:txEl>
                                          </p:spTgt>
                                        </p:tgtEl>
                                        <p:attrNameLst>
                                          <p:attrName>style.visibility</p:attrName>
                                        </p:attrNameLst>
                                      </p:cBhvr>
                                      <p:to>
                                        <p:strVal val="visible"/>
                                      </p:to>
                                    </p:set>
                                    <p:anim calcmode="lin" valueType="num">
                                      <p:cBhvr additive="base">
                                        <p:cTn id="56"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57" dur="500" fill="hold"/>
                                        <p:tgtEl>
                                          <p:spTgt spid="9">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4"/>
                                            </p:cond>
                                          </p:stCondLst>
                                          <p:endCondLst>
                                            <p:cond evt="onStopAudio" delay="0">
                                              <p:tgtEl>
                                                <p:sldTgt/>
                                              </p:tgtEl>
                                            </p:cond>
                                          </p:endCondLst>
                                        </p:cTn>
                                        <p:tgtEl>
                                          <p:sndTgt r:embed="rId4" name="arrow.wav"/>
                                        </p:tgtEl>
                                      </p:cMediaNode>
                                    </p:audio>
                                  </p:subTnLst>
                                </p:cTn>
                              </p:par>
                            </p:childTnLst>
                          </p:cTn>
                        </p:par>
                      </p:childTnLst>
                    </p:cTn>
                  </p:par>
                  <p:par>
                    <p:cTn id="58" fill="hold">
                      <p:stCondLst>
                        <p:cond delay="indefinite"/>
                      </p:stCondLst>
                      <p:childTnLst>
                        <p:par>
                          <p:cTn id="59" fill="hold">
                            <p:stCondLst>
                              <p:cond delay="0"/>
                            </p:stCondLst>
                            <p:childTnLst>
                              <p:par>
                                <p:cTn id="60" presetID="2" presetClass="entr" presetSubtype="4" fill="hold" nodeType="clickEffect">
                                  <p:stCondLst>
                                    <p:cond delay="0"/>
                                  </p:stCondLst>
                                  <p:childTnLst>
                                    <p:set>
                                      <p:cBhvr>
                                        <p:cTn id="61" dur="1" fill="hold">
                                          <p:stCondLst>
                                            <p:cond delay="0"/>
                                          </p:stCondLst>
                                        </p:cTn>
                                        <p:tgtEl>
                                          <p:spTgt spid="9">
                                            <p:txEl>
                                              <p:pRg st="1" end="1"/>
                                            </p:txEl>
                                          </p:spTgt>
                                        </p:tgtEl>
                                        <p:attrNameLst>
                                          <p:attrName>style.visibility</p:attrName>
                                        </p:attrNameLst>
                                      </p:cBhvr>
                                      <p:to>
                                        <p:strVal val="visible"/>
                                      </p:to>
                                    </p:set>
                                    <p:anim calcmode="lin" valueType="num">
                                      <p:cBhvr additive="base">
                                        <p:cTn id="62"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63" dur="500" fill="hold"/>
                                        <p:tgtEl>
                                          <p:spTgt spid="9">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0"/>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ChangeArrowheads="1"/>
          </p:cNvSpPr>
          <p:nvPr/>
        </p:nvSpPr>
        <p:spPr bwMode="auto">
          <a:xfrm>
            <a:off x="685800" y="1549400"/>
            <a:ext cx="7772400" cy="1011238"/>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spcBef>
                <a:spcPct val="20000"/>
              </a:spcBef>
            </a:pPr>
            <a:r>
              <a:rPr lang="en-US" altLang="en-US" sz="2400" i="1">
                <a:solidFill>
                  <a:srgbClr val="333399"/>
                </a:solidFill>
                <a:latin typeface="Arial" charset="0"/>
              </a:rPr>
              <a:t>Power as rate of energy transfer </a:t>
            </a:r>
            <a:r>
              <a:rPr lang="en-US" altLang="en-US"/>
              <a:t>	</a:t>
            </a:r>
          </a:p>
        </p:txBody>
      </p:sp>
      <p:sp>
        <p:nvSpPr>
          <p:cNvPr id="48131" name="Rectangle 3"/>
          <p:cNvSpPr>
            <a:spLocks noGrp="1" noChangeArrowheads="1"/>
          </p:cNvSpPr>
          <p:nvPr>
            <p:ph type="ctrTitle"/>
          </p:nvPr>
        </p:nvSpPr>
        <p:spPr>
          <a:xfrm>
            <a:off x="685800" y="533400"/>
            <a:ext cx="7772400" cy="896938"/>
          </a:xfrm>
          <a:noFill/>
        </p:spPr>
        <p:txBody>
          <a:bodyPr/>
          <a:lstStyle/>
          <a:p>
            <a:pPr algn="l" eaLnBrk="1" hangingPunct="1"/>
            <a:r>
              <a:rPr lang="en-US" altLang="en-US" sz="2800" b="1" smtClean="0">
                <a:solidFill>
                  <a:srgbClr val="000000"/>
                </a:solidFill>
              </a:rPr>
              <a:t>Topic 2: Mechanics</a:t>
            </a:r>
            <a:br>
              <a:rPr lang="en-US" altLang="en-US" sz="2800" b="1" smtClean="0">
                <a:solidFill>
                  <a:srgbClr val="000000"/>
                </a:solidFill>
              </a:rPr>
            </a:br>
            <a:r>
              <a:rPr lang="en-US" altLang="en-US" sz="2800" smtClean="0">
                <a:solidFill>
                  <a:srgbClr val="000000"/>
                </a:solidFill>
              </a:rPr>
              <a:t>2.3 – Work, energy, and power</a:t>
            </a:r>
            <a:endParaRPr lang="en-US" altLang="en-US" sz="2400" smtClean="0">
              <a:solidFill>
                <a:schemeClr val="tx1"/>
              </a:solidFill>
              <a:latin typeface="Courier New" pitchFamily="49" charset="0"/>
            </a:endParaRPr>
          </a:p>
        </p:txBody>
      </p:sp>
      <p:grpSp>
        <p:nvGrpSpPr>
          <p:cNvPr id="48132" name="Group 17"/>
          <p:cNvGrpSpPr>
            <a:grpSpLocks/>
          </p:cNvGrpSpPr>
          <p:nvPr/>
        </p:nvGrpSpPr>
        <p:grpSpPr bwMode="auto">
          <a:xfrm>
            <a:off x="828675" y="1973263"/>
            <a:ext cx="7462838" cy="461962"/>
            <a:chOff x="828675" y="2723544"/>
            <a:chExt cx="7462838" cy="461962"/>
          </a:xfrm>
        </p:grpSpPr>
        <p:sp>
          <p:nvSpPr>
            <p:cNvPr id="39951" name="Rectangle 5"/>
            <p:cNvSpPr>
              <a:spLocks noChangeArrowheads="1"/>
            </p:cNvSpPr>
            <p:nvPr/>
          </p:nvSpPr>
          <p:spPr bwMode="auto">
            <a:xfrm>
              <a:off x="965200" y="2733069"/>
              <a:ext cx="2368550" cy="320675"/>
            </a:xfrm>
            <a:prstGeom prst="rect">
              <a:avLst/>
            </a:prstGeom>
            <a:noFill/>
            <a:ln w="9525">
              <a:noFill/>
              <a:miter lim="800000"/>
              <a:headEnd/>
              <a:tailEnd/>
            </a:ln>
          </p:spPr>
          <p:txBody>
            <a:bodyPr/>
            <a:lstStyle/>
            <a:p>
              <a:pPr>
                <a:lnSpc>
                  <a:spcPct val="90000"/>
                </a:lnSpc>
                <a:spcBef>
                  <a:spcPct val="20000"/>
                </a:spcBef>
                <a:defRPr/>
              </a:pPr>
              <a:r>
                <a:rPr lang="en-US" altLang="en-US" sz="2400" i="1" dirty="0">
                  <a:latin typeface="+mn-lt"/>
                </a:rPr>
                <a:t>P</a:t>
              </a:r>
              <a:r>
                <a:rPr lang="en-US" altLang="en-US" sz="2400" dirty="0">
                  <a:latin typeface="+mn-lt"/>
                  <a:cs typeface="Courier New" pitchFamily="49" charset="0"/>
                </a:rPr>
                <a:t> = </a:t>
              </a:r>
              <a:r>
                <a:rPr lang="en-US" altLang="en-US" sz="2400" i="1" dirty="0" err="1">
                  <a:latin typeface="+mn-lt"/>
                </a:rPr>
                <a:t>Fv</a:t>
              </a:r>
              <a:endParaRPr lang="en-US" altLang="en-US" sz="2400" i="1" dirty="0">
                <a:latin typeface="+mn-lt"/>
              </a:endParaRPr>
            </a:p>
          </p:txBody>
        </p:sp>
        <p:sp>
          <p:nvSpPr>
            <p:cNvPr id="39952" name="Text Box 6"/>
            <p:cNvSpPr txBox="1">
              <a:spLocks noChangeArrowheads="1"/>
            </p:cNvSpPr>
            <p:nvPr/>
          </p:nvSpPr>
          <p:spPr bwMode="auto">
            <a:xfrm>
              <a:off x="7058025" y="2723544"/>
              <a:ext cx="1228725" cy="461962"/>
            </a:xfrm>
            <a:prstGeom prst="rect">
              <a:avLst/>
            </a:prstGeom>
            <a:solidFill>
              <a:srgbClr val="FF0000"/>
            </a:solidFill>
            <a:ln w="9525">
              <a:noFill/>
              <a:miter lim="800000"/>
              <a:headEnd/>
              <a:tailEnd/>
            </a:ln>
          </p:spPr>
          <p:txBody>
            <a:bodyPr>
              <a:spAutoFit/>
            </a:bodyPr>
            <a:lstStyle/>
            <a:p>
              <a:pPr algn="ctr">
                <a:spcBef>
                  <a:spcPct val="50000"/>
                </a:spcBef>
                <a:defRPr/>
              </a:pPr>
              <a:r>
                <a:rPr lang="en-US" altLang="en-US" sz="2400" dirty="0">
                  <a:solidFill>
                    <a:schemeClr val="bg1"/>
                  </a:solidFill>
                  <a:latin typeface="+mn-lt"/>
                </a:rPr>
                <a:t>power</a:t>
              </a:r>
            </a:p>
          </p:txBody>
        </p:sp>
        <p:sp>
          <p:nvSpPr>
            <p:cNvPr id="39953" name="Rectangle 7"/>
            <p:cNvSpPr>
              <a:spLocks noChangeArrowheads="1"/>
            </p:cNvSpPr>
            <p:nvPr/>
          </p:nvSpPr>
          <p:spPr bwMode="auto">
            <a:xfrm>
              <a:off x="828675" y="2726719"/>
              <a:ext cx="7462838" cy="452437"/>
            </a:xfrm>
            <a:prstGeom prst="rect">
              <a:avLst/>
            </a:prstGeom>
            <a:noFill/>
            <a:ln w="12700">
              <a:solidFill>
                <a:schemeClr val="tx1"/>
              </a:solidFill>
              <a:miter lim="800000"/>
              <a:headEnd/>
              <a:tailEnd/>
            </a:ln>
          </p:spPr>
          <p:txBody>
            <a:bodyPr wrap="none" anchor="ctr"/>
            <a:lstStyle/>
            <a:p>
              <a:pPr>
                <a:defRPr/>
              </a:pPr>
              <a:endParaRPr lang="en-US" altLang="en-US" sz="2400">
                <a:latin typeface="+mn-lt"/>
              </a:endParaRPr>
            </a:p>
          </p:txBody>
        </p:sp>
      </p:grpSp>
      <p:sp>
        <p:nvSpPr>
          <p:cNvPr id="466952" name="Rectangle 8"/>
          <p:cNvSpPr>
            <a:spLocks noChangeArrowheads="1"/>
          </p:cNvSpPr>
          <p:nvPr/>
        </p:nvSpPr>
        <p:spPr bwMode="auto">
          <a:xfrm>
            <a:off x="674688" y="2560638"/>
            <a:ext cx="7783512" cy="4297362"/>
          </a:xfrm>
          <a:prstGeom prst="rect">
            <a:avLst/>
          </a:prstGeom>
          <a:solidFill>
            <a:srgbClr val="FFFFCC"/>
          </a:solidFill>
          <a:ln w="9525">
            <a:noFill/>
            <a:miter lim="800000"/>
            <a:headEnd/>
            <a:tailEnd/>
          </a:ln>
        </p:spPr>
        <p:txBody>
          <a:bodyPr/>
          <a:lstStyle/>
          <a:p>
            <a:pPr>
              <a:spcBef>
                <a:spcPts val="400"/>
              </a:spcBef>
              <a:defRPr/>
            </a:pPr>
            <a:r>
              <a:rPr lang="en-US" altLang="en-US" sz="2400" dirty="0">
                <a:latin typeface="+mn-lt"/>
                <a:sym typeface="Symbol" pitchFamily="18" charset="2"/>
              </a:rPr>
              <a:t>EXAMPLE: </a:t>
            </a:r>
            <a:r>
              <a:rPr lang="en-US" altLang="en-US" sz="2400" dirty="0">
                <a:latin typeface="+mn-lt"/>
                <a:sym typeface="Symbol" pitchFamily="18" charset="2"/>
              </a:rPr>
              <a:t>Sam the horse, walking                                    at 1.75 ms</a:t>
            </a:r>
            <a:r>
              <a:rPr lang="en-US" altLang="en-US" sz="2400" baseline="30000" dirty="0">
                <a:latin typeface="+mn-lt"/>
                <a:sym typeface="Symbol" pitchFamily="18" charset="2"/>
              </a:rPr>
              <a:t>-1</a:t>
            </a:r>
            <a:r>
              <a:rPr lang="en-US" altLang="en-US" sz="2400" dirty="0">
                <a:latin typeface="+mn-lt"/>
                <a:sym typeface="Symbol" pitchFamily="18" charset="2"/>
              </a:rPr>
              <a:t>, is drawing a barge                                     having a drag force of 493 N along                                      the River Lea as shown. The angle                                   the draw rope makes with the                                                   velocity of  the barge is 30</a:t>
            </a:r>
            <a:r>
              <a:rPr lang="en-US" altLang="en-US" sz="2400" dirty="0">
                <a:latin typeface="+mn-lt"/>
                <a:sym typeface="Symbol"/>
              </a:rPr>
              <a:t>. Find the                                         rate at which Sam is expending energy.</a:t>
            </a:r>
            <a:endParaRPr lang="en-US" altLang="en-US" sz="2400" dirty="0">
              <a:latin typeface="+mn-lt"/>
              <a:sym typeface="Symbol" pitchFamily="18" charset="2"/>
            </a:endParaRPr>
          </a:p>
          <a:p>
            <a:pPr>
              <a:spcBef>
                <a:spcPts val="400"/>
              </a:spcBef>
              <a:defRPr/>
            </a:pPr>
            <a:r>
              <a:rPr lang="en-US" altLang="en-US" sz="2400" dirty="0">
                <a:latin typeface="+mn-lt"/>
              </a:rPr>
              <a:t>SOLUTION:  </a:t>
            </a:r>
            <a:r>
              <a:rPr lang="en-US" altLang="en-US" sz="2400" dirty="0">
                <a:latin typeface="+mn-lt"/>
                <a:sym typeface="Symbol" pitchFamily="18" charset="2"/>
              </a:rPr>
              <a:t>Since </a:t>
            </a:r>
            <a:r>
              <a:rPr lang="en-US" altLang="en-US" sz="2400" i="1" dirty="0">
                <a:latin typeface="+mn-lt"/>
                <a:sym typeface="Symbol" pitchFamily="18" charset="2"/>
              </a:rPr>
              <a:t>energy rate</a:t>
            </a:r>
            <a:r>
              <a:rPr lang="en-US" altLang="en-US" sz="2400" dirty="0">
                <a:latin typeface="+mn-lt"/>
                <a:sym typeface="Symbol" pitchFamily="18" charset="2"/>
              </a:rPr>
              <a:t> is </a:t>
            </a:r>
            <a:r>
              <a:rPr lang="en-US" altLang="en-US" sz="2400" i="1" dirty="0" smtClean="0">
                <a:latin typeface="+mn-lt"/>
                <a:sym typeface="Symbol" pitchFamily="18" charset="2"/>
              </a:rPr>
              <a:t>power</a:t>
            </a:r>
            <a:r>
              <a:rPr lang="en-US" altLang="en-US" sz="2400" dirty="0" smtClean="0">
                <a:latin typeface="+mn-lt"/>
                <a:sym typeface="Symbol" pitchFamily="18" charset="2"/>
              </a:rPr>
              <a:t>, </a:t>
            </a:r>
            <a:r>
              <a:rPr lang="en-US" altLang="en-US" sz="2400" dirty="0">
                <a:latin typeface="+mn-lt"/>
                <a:sym typeface="Symbol" pitchFamily="18" charset="2"/>
              </a:rPr>
              <a:t>use</a:t>
            </a:r>
          </a:p>
          <a:p>
            <a:pPr>
              <a:spcBef>
                <a:spcPts val="400"/>
              </a:spcBef>
              <a:defRPr/>
            </a:pPr>
            <a:r>
              <a:rPr lang="en-US" altLang="en-US" sz="2400" i="1" dirty="0">
                <a:latin typeface="+mn-lt"/>
                <a:sym typeface="Symbol" pitchFamily="18" charset="2"/>
              </a:rPr>
              <a:t>   P</a:t>
            </a:r>
            <a:r>
              <a:rPr lang="en-US" altLang="en-US" sz="2400" dirty="0">
                <a:latin typeface="+mn-lt"/>
                <a:sym typeface="Symbol" pitchFamily="18" charset="2"/>
              </a:rPr>
              <a:t> = </a:t>
            </a:r>
            <a:r>
              <a:rPr lang="en-US" altLang="en-US" sz="2400" i="1" dirty="0" err="1">
                <a:latin typeface="+mn-lt"/>
                <a:sym typeface="Symbol" pitchFamily="18" charset="2"/>
              </a:rPr>
              <a:t>Fv</a:t>
            </a:r>
            <a:r>
              <a:rPr lang="en-US" altLang="en-US" sz="2400" i="1" baseline="-25000" dirty="0">
                <a:latin typeface="+mn-lt"/>
                <a:sym typeface="Symbol" pitchFamily="18" charset="2"/>
              </a:rPr>
              <a:t> </a:t>
            </a:r>
            <a:r>
              <a:rPr lang="en-US" altLang="en-US" sz="2400" dirty="0">
                <a:solidFill>
                  <a:srgbClr val="000000"/>
                </a:solidFill>
                <a:latin typeface="Arial"/>
              </a:rPr>
              <a:t>cos</a:t>
            </a:r>
            <a:r>
              <a:rPr lang="en-US" altLang="en-US" sz="2400" baseline="-25000" dirty="0">
                <a:solidFill>
                  <a:srgbClr val="000000"/>
                </a:solidFill>
                <a:latin typeface="Arial"/>
              </a:rPr>
              <a:t> </a:t>
            </a:r>
            <a:r>
              <a:rPr lang="en-US" altLang="en-US" sz="2400" i="1" dirty="0">
                <a:solidFill>
                  <a:srgbClr val="000000"/>
                </a:solidFill>
                <a:latin typeface="Arial"/>
                <a:sym typeface="Symbol"/>
              </a:rPr>
              <a:t></a:t>
            </a:r>
          </a:p>
          <a:p>
            <a:pPr>
              <a:spcBef>
                <a:spcPts val="400"/>
              </a:spcBef>
              <a:defRPr/>
            </a:pPr>
            <a:r>
              <a:rPr lang="en-US" altLang="en-US" sz="2400" i="1" dirty="0">
                <a:solidFill>
                  <a:srgbClr val="000000"/>
                </a:solidFill>
                <a:latin typeface="Arial"/>
                <a:sym typeface="Symbol" pitchFamily="18" charset="2"/>
              </a:rPr>
              <a:t>      </a:t>
            </a:r>
            <a:r>
              <a:rPr lang="en-US" altLang="en-US" sz="2400" i="1" baseline="-25000" dirty="0">
                <a:solidFill>
                  <a:srgbClr val="000000"/>
                </a:solidFill>
                <a:latin typeface="Arial"/>
                <a:sym typeface="Symbol" pitchFamily="18" charset="2"/>
              </a:rPr>
              <a:t> </a:t>
            </a:r>
            <a:r>
              <a:rPr lang="en-US" altLang="en-US" sz="2400" dirty="0">
                <a:solidFill>
                  <a:srgbClr val="000000"/>
                </a:solidFill>
                <a:latin typeface="Arial"/>
                <a:sym typeface="Symbol" pitchFamily="18" charset="2"/>
              </a:rPr>
              <a:t>= (493)(1.75)</a:t>
            </a:r>
            <a:r>
              <a:rPr lang="en-US" altLang="en-US" sz="2400" i="1" baseline="-25000" dirty="0">
                <a:solidFill>
                  <a:srgbClr val="000000"/>
                </a:solidFill>
                <a:latin typeface="Arial"/>
                <a:sym typeface="Symbol" pitchFamily="18" charset="2"/>
              </a:rPr>
              <a:t> </a:t>
            </a:r>
            <a:r>
              <a:rPr lang="en-US" altLang="en-US" sz="2400" dirty="0">
                <a:solidFill>
                  <a:srgbClr val="000000"/>
                </a:solidFill>
                <a:latin typeface="Arial"/>
              </a:rPr>
              <a:t>cos</a:t>
            </a:r>
            <a:r>
              <a:rPr lang="en-US" altLang="en-US" sz="2400" baseline="-25000" dirty="0">
                <a:solidFill>
                  <a:srgbClr val="000000"/>
                </a:solidFill>
                <a:latin typeface="Arial"/>
              </a:rPr>
              <a:t> </a:t>
            </a:r>
            <a:r>
              <a:rPr lang="en-US" altLang="en-US" sz="2400" dirty="0">
                <a:solidFill>
                  <a:srgbClr val="000000"/>
                </a:solidFill>
                <a:latin typeface="Arial"/>
                <a:sym typeface="Symbol"/>
              </a:rPr>
              <a:t>30</a:t>
            </a:r>
            <a:r>
              <a:rPr lang="en-US" altLang="en-US" sz="2400" dirty="0">
                <a:sym typeface="Symbol"/>
              </a:rPr>
              <a:t></a:t>
            </a:r>
          </a:p>
          <a:p>
            <a:pPr>
              <a:spcBef>
                <a:spcPts val="400"/>
              </a:spcBef>
              <a:defRPr/>
            </a:pPr>
            <a:r>
              <a:rPr lang="en-US" altLang="en-US" sz="2400" dirty="0">
                <a:solidFill>
                  <a:srgbClr val="000000"/>
                </a:solidFill>
                <a:latin typeface="Arial"/>
                <a:sym typeface="Symbol" pitchFamily="18" charset="2"/>
              </a:rPr>
              <a:t>      </a:t>
            </a:r>
            <a:r>
              <a:rPr lang="en-US" altLang="en-US" sz="2400" baseline="-25000" dirty="0">
                <a:solidFill>
                  <a:srgbClr val="000000"/>
                </a:solidFill>
                <a:latin typeface="Arial"/>
                <a:sym typeface="Symbol" pitchFamily="18" charset="2"/>
              </a:rPr>
              <a:t> </a:t>
            </a:r>
            <a:r>
              <a:rPr lang="en-US" altLang="en-US" sz="2400" dirty="0">
                <a:solidFill>
                  <a:srgbClr val="000000"/>
                </a:solidFill>
                <a:latin typeface="Arial"/>
                <a:sym typeface="Symbol" pitchFamily="18" charset="2"/>
              </a:rPr>
              <a:t>= 747 W.</a:t>
            </a:r>
            <a:endParaRPr lang="en-US" altLang="en-US" sz="2400" dirty="0">
              <a:solidFill>
                <a:srgbClr val="000000"/>
              </a:solidFill>
              <a:sym typeface="Symbol" pitchFamily="18" charset="2"/>
            </a:endParaRPr>
          </a:p>
          <a:p>
            <a:pPr>
              <a:spcBef>
                <a:spcPts val="400"/>
              </a:spcBef>
              <a:defRPr/>
            </a:pPr>
            <a:endParaRPr lang="en-US" altLang="en-US" sz="2400" dirty="0">
              <a:sym typeface="Symbol" pitchFamily="18" charset="2"/>
            </a:endParaRPr>
          </a:p>
        </p:txBody>
      </p:sp>
      <p:pic>
        <p:nvPicPr>
          <p:cNvPr id="117762" name="Picture 2" descr="http://3.bp.blogspot.com/-BT0vyixkfsU/TsO85fc2vyI/AAAAAAAAEcY/gJF5GychMwI/s320/horsebarge.jpg">
            <a:hlinkClick r:id="rId8"/>
          </p:cNvPr>
          <p:cNvPicPr>
            <a:picLocks noChangeAspect="1" noChangeArrowheads="1"/>
          </p:cNvPicPr>
          <p:nvPr/>
        </p:nvPicPr>
        <p:blipFill rotWithShape="1">
          <a:blip r:embed="rId9"/>
          <a:srcRect l="2905" t="12658"/>
          <a:stretch/>
        </p:blipFill>
        <p:spPr bwMode="auto">
          <a:xfrm>
            <a:off x="5795963" y="2560638"/>
            <a:ext cx="2662237" cy="210343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0" name="Rectangle 41"/>
          <p:cNvSpPr>
            <a:spLocks noChangeArrowheads="1"/>
          </p:cNvSpPr>
          <p:nvPr/>
        </p:nvSpPr>
        <p:spPr bwMode="auto">
          <a:xfrm>
            <a:off x="5991225" y="936625"/>
            <a:ext cx="2466975" cy="960438"/>
          </a:xfrm>
          <a:prstGeom prst="rect">
            <a:avLst/>
          </a:prstGeom>
          <a:noFill/>
          <a:ln w="9525">
            <a:noFill/>
            <a:miter lim="800000"/>
            <a:headEnd/>
            <a:tailEnd/>
          </a:ln>
          <a:effectLst/>
        </p:spPr>
        <p:txBody>
          <a:bodyPr/>
          <a:lstStyle/>
          <a:p>
            <a:pPr>
              <a:defRPr/>
            </a:pPr>
            <a:r>
              <a:rPr lang="en-US" sz="1800" i="1" dirty="0">
                <a:solidFill>
                  <a:schemeClr val="bg2">
                    <a:lumMod val="75000"/>
                  </a:schemeClr>
                </a:solidFill>
                <a:latin typeface="+mn-lt"/>
              </a:rPr>
              <a:t>the last </a:t>
            </a:r>
            <a:r>
              <a:rPr lang="en-US" sz="1800" i="1" dirty="0" smtClean="0">
                <a:solidFill>
                  <a:schemeClr val="bg2">
                    <a:lumMod val="75000"/>
                  </a:schemeClr>
                </a:solidFill>
                <a:latin typeface="+mn-lt"/>
              </a:rPr>
              <a:t>horse-drawn </a:t>
            </a:r>
            <a:r>
              <a:rPr lang="en-US" sz="1800" i="1" dirty="0">
                <a:solidFill>
                  <a:schemeClr val="bg2">
                    <a:lumMod val="75000"/>
                  </a:schemeClr>
                </a:solidFill>
                <a:latin typeface="+mn-lt"/>
              </a:rPr>
              <a:t>barge operated on the River Lea ...(1955)</a:t>
            </a:r>
          </a:p>
        </p:txBody>
      </p:sp>
      <p:grpSp>
        <p:nvGrpSpPr>
          <p:cNvPr id="7" name="Group 6"/>
          <p:cNvGrpSpPr>
            <a:grpSpLocks/>
          </p:cNvGrpSpPr>
          <p:nvPr/>
        </p:nvGrpSpPr>
        <p:grpSpPr bwMode="auto">
          <a:xfrm>
            <a:off x="7496175" y="3089275"/>
            <a:ext cx="838200" cy="511175"/>
            <a:chOff x="7620000" y="3373956"/>
            <a:chExt cx="838199" cy="510829"/>
          </a:xfrm>
        </p:grpSpPr>
        <p:cxnSp>
          <p:nvCxnSpPr>
            <p:cNvPr id="4" name="Straight Arrow Connector 3"/>
            <p:cNvCxnSpPr/>
            <p:nvPr/>
          </p:nvCxnSpPr>
          <p:spPr>
            <a:xfrm>
              <a:off x="7620000" y="3543704"/>
              <a:ext cx="838199" cy="341081"/>
            </a:xfrm>
            <a:prstGeom prst="straightConnector1">
              <a:avLst/>
            </a:prstGeom>
            <a:ln w="3175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25" name="Rectangle 41"/>
            <p:cNvSpPr>
              <a:spLocks noChangeArrowheads="1"/>
            </p:cNvSpPr>
            <p:nvPr/>
          </p:nvSpPr>
          <p:spPr bwMode="auto">
            <a:xfrm>
              <a:off x="7985125" y="3373956"/>
              <a:ext cx="358775" cy="358532"/>
            </a:xfrm>
            <a:prstGeom prst="rect">
              <a:avLst/>
            </a:prstGeom>
            <a:noFill/>
            <a:ln w="9525">
              <a:noFill/>
              <a:miter lim="800000"/>
              <a:headEnd/>
              <a:tailEnd/>
            </a:ln>
            <a:effectLst/>
          </p:spPr>
          <p:txBody>
            <a:bodyPr/>
            <a:lstStyle/>
            <a:p>
              <a:pPr>
                <a:defRPr/>
              </a:pPr>
              <a:r>
                <a:rPr lang="en-US" sz="2400" b="1" dirty="0">
                  <a:solidFill>
                    <a:schemeClr val="bg1"/>
                  </a:solidFill>
                  <a:latin typeface="+mn-lt"/>
                </a:rPr>
                <a:t>v</a:t>
              </a:r>
            </a:p>
          </p:txBody>
        </p:sp>
      </p:grpSp>
      <p:grpSp>
        <p:nvGrpSpPr>
          <p:cNvPr id="8" name="Group 7"/>
          <p:cNvGrpSpPr>
            <a:grpSpLocks/>
          </p:cNvGrpSpPr>
          <p:nvPr/>
        </p:nvGrpSpPr>
        <p:grpSpPr bwMode="auto">
          <a:xfrm>
            <a:off x="6767513" y="3259138"/>
            <a:ext cx="730250" cy="333375"/>
            <a:chOff x="6740834" y="3543300"/>
            <a:chExt cx="880753" cy="333029"/>
          </a:xfrm>
        </p:grpSpPr>
        <p:cxnSp>
          <p:nvCxnSpPr>
            <p:cNvPr id="23" name="Straight Arrow Connector 22"/>
            <p:cNvCxnSpPr/>
            <p:nvPr/>
          </p:nvCxnSpPr>
          <p:spPr>
            <a:xfrm flipH="1">
              <a:off x="7058671" y="3543300"/>
              <a:ext cx="562916" cy="260080"/>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8" name="Rectangle 41"/>
            <p:cNvSpPr>
              <a:spLocks noChangeArrowheads="1"/>
            </p:cNvSpPr>
            <p:nvPr/>
          </p:nvSpPr>
          <p:spPr bwMode="auto">
            <a:xfrm>
              <a:off x="6740834" y="3543300"/>
              <a:ext cx="300604" cy="333029"/>
            </a:xfrm>
            <a:prstGeom prst="rect">
              <a:avLst/>
            </a:prstGeom>
            <a:noFill/>
            <a:ln w="9525">
              <a:noFill/>
              <a:miter lim="800000"/>
              <a:headEnd/>
              <a:tailEnd/>
            </a:ln>
            <a:effectLst/>
          </p:spPr>
          <p:txBody>
            <a:bodyPr/>
            <a:lstStyle/>
            <a:p>
              <a:pPr>
                <a:defRPr/>
              </a:pPr>
              <a:r>
                <a:rPr lang="en-US" sz="2400" b="1" dirty="0">
                  <a:solidFill>
                    <a:srgbClr val="FF0000"/>
                  </a:solidFill>
                  <a:latin typeface="+mn-lt"/>
                </a:rPr>
                <a:t>F</a:t>
              </a:r>
              <a:endParaRPr lang="en-US" sz="2400" b="1" dirty="0">
                <a:solidFill>
                  <a:schemeClr val="bg2">
                    <a:lumMod val="75000"/>
                  </a:schemeClr>
                </a:solidFill>
                <a:latin typeface="+mn-lt"/>
              </a:endParaRPr>
            </a:p>
          </p:txBody>
        </p:sp>
      </p:grpSp>
      <p:grpSp>
        <p:nvGrpSpPr>
          <p:cNvPr id="10" name="Group 9"/>
          <p:cNvGrpSpPr>
            <a:grpSpLocks/>
          </p:cNvGrpSpPr>
          <p:nvPr/>
        </p:nvGrpSpPr>
        <p:grpSpPr bwMode="auto">
          <a:xfrm>
            <a:off x="7226300" y="3190875"/>
            <a:ext cx="776288" cy="388938"/>
            <a:chOff x="7338065" y="3462855"/>
            <a:chExt cx="775724" cy="388074"/>
          </a:xfrm>
        </p:grpSpPr>
        <p:sp>
          <p:nvSpPr>
            <p:cNvPr id="9" name="Arc 8"/>
            <p:cNvSpPr/>
            <p:nvPr/>
          </p:nvSpPr>
          <p:spPr>
            <a:xfrm rot="10800000">
              <a:off x="7338065" y="3462855"/>
              <a:ext cx="775724" cy="319963"/>
            </a:xfrm>
            <a:prstGeom prst="arc">
              <a:avLst>
                <a:gd name="adj1" fmla="val 11948871"/>
                <a:gd name="adj2" fmla="val 20959862"/>
              </a:avLst>
            </a:prstGeom>
            <a:ln w="19050">
              <a:solidFill>
                <a:srgbClr val="FFFF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31" name="Rectangle 41"/>
            <p:cNvSpPr>
              <a:spLocks noChangeArrowheads="1"/>
            </p:cNvSpPr>
            <p:nvPr/>
          </p:nvSpPr>
          <p:spPr bwMode="auto">
            <a:xfrm>
              <a:off x="7485596" y="3480279"/>
              <a:ext cx="298233" cy="370650"/>
            </a:xfrm>
            <a:prstGeom prst="rect">
              <a:avLst/>
            </a:prstGeom>
            <a:noFill/>
            <a:ln w="9525">
              <a:noFill/>
              <a:miter lim="800000"/>
              <a:headEnd/>
              <a:tailEnd/>
            </a:ln>
            <a:effectLst/>
          </p:spPr>
          <p:txBody>
            <a:bodyPr/>
            <a:lstStyle/>
            <a:p>
              <a:pPr>
                <a:defRPr/>
              </a:pPr>
              <a:r>
                <a:rPr lang="en-US" sz="1800" b="1" dirty="0">
                  <a:solidFill>
                    <a:srgbClr val="FFFF00"/>
                  </a:solidFill>
                  <a:latin typeface="+mn-lt"/>
                  <a:sym typeface="Symbol"/>
                </a:rPr>
                <a:t></a:t>
              </a:r>
              <a:endParaRPr lang="en-US" sz="1800" b="1" dirty="0">
                <a:solidFill>
                  <a:srgbClr val="FFFF00"/>
                </a:solidFill>
                <a:latin typeface="+mn-lt"/>
              </a:endParaRPr>
            </a:p>
          </p:txBody>
        </p:sp>
      </p:grpSp>
      <p:sp>
        <p:nvSpPr>
          <p:cNvPr id="33" name="Rectangle 47"/>
          <p:cNvSpPr>
            <a:spLocks noChangeArrowheads="1"/>
          </p:cNvSpPr>
          <p:nvPr/>
        </p:nvSpPr>
        <p:spPr bwMode="auto">
          <a:xfrm>
            <a:off x="4262438" y="5662613"/>
            <a:ext cx="4195762" cy="1195387"/>
          </a:xfrm>
          <a:prstGeom prst="rect">
            <a:avLst/>
          </a:prstGeom>
          <a:solidFill>
            <a:srgbClr val="FFCCCC"/>
          </a:solidFill>
          <a:ln w="9525">
            <a:noFill/>
            <a:miter lim="800000"/>
            <a:headEnd/>
            <a:tailEnd/>
          </a:ln>
          <a:effectLst/>
        </p:spPr>
        <p:txBody>
          <a:bodyPr/>
          <a:lstStyle/>
          <a:p>
            <a:pPr>
              <a:spcBef>
                <a:spcPts val="400"/>
              </a:spcBef>
              <a:defRPr/>
            </a:pPr>
            <a:r>
              <a:rPr lang="en-US" sz="2400" b="1" i="1" dirty="0">
                <a:latin typeface="+mn-lt"/>
              </a:rPr>
              <a:t>FYI  </a:t>
            </a:r>
            <a:r>
              <a:rPr lang="en-US" sz="2400" b="1" dirty="0">
                <a:latin typeface="+mn-lt"/>
                <a:sym typeface="Symbol" pitchFamily="18" charset="2"/>
              </a:rPr>
              <a:t></a:t>
            </a:r>
            <a:r>
              <a:rPr lang="en-US" sz="2400" dirty="0">
                <a:latin typeface="+mn-lt"/>
                <a:sym typeface="Symbol" pitchFamily="18" charset="2"/>
              </a:rPr>
              <a:t>Since 1 horsepower is 746 W, Sam is earning his keep, exactly as planned!</a:t>
            </a:r>
            <a:endParaRPr lang="en-US" sz="2400" dirty="0">
              <a:latin typeface="+mn-lt"/>
              <a:sym typeface="Symbol" pitchFamily="18" charset="2"/>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66952">
                                            <p:txEl>
                                              <p:pRg st="0" end="0"/>
                                            </p:txEl>
                                          </p:spTgt>
                                        </p:tgtEl>
                                        <p:attrNameLst>
                                          <p:attrName>style.visibility</p:attrName>
                                        </p:attrNameLst>
                                      </p:cBhvr>
                                      <p:to>
                                        <p:strVal val="visible"/>
                                      </p:to>
                                    </p:set>
                                    <p:anim calcmode="lin" valueType="num">
                                      <p:cBhvr additive="base">
                                        <p:cTn id="7" dur="500" fill="hold"/>
                                        <p:tgtEl>
                                          <p:spTgt spid="46695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66952">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par>
                                <p:cTn id="9" presetID="10" presetClass="entr" presetSubtype="0" fill="hold" nodeType="withEffect">
                                  <p:stCondLst>
                                    <p:cond delay="0"/>
                                  </p:stCondLst>
                                  <p:childTnLst>
                                    <p:set>
                                      <p:cBhvr>
                                        <p:cTn id="10" dur="1" fill="hold">
                                          <p:stCondLst>
                                            <p:cond delay="0"/>
                                          </p:stCondLst>
                                        </p:cTn>
                                        <p:tgtEl>
                                          <p:spTgt spid="117762"/>
                                        </p:tgtEl>
                                        <p:attrNameLst>
                                          <p:attrName>style.visibility</p:attrName>
                                        </p:attrNameLst>
                                      </p:cBhvr>
                                      <p:to>
                                        <p:strVal val="visible"/>
                                      </p:to>
                                    </p:set>
                                    <p:animEffect transition="in" filter="fade">
                                      <p:cBhvr>
                                        <p:cTn id="11" dur="2000"/>
                                        <p:tgtEl>
                                          <p:spTgt spid="117762"/>
                                        </p:tgtEl>
                                      </p:cBhvr>
                                    </p:animEffect>
                                  </p:childTnLst>
                                  <p:subTnLst>
                                    <p:audio>
                                      <p:cMediaNode>
                                        <p:cTn display="0" masterRel="sameClick">
                                          <p:stCondLst>
                                            <p:cond evt="begin" delay="0">
                                              <p:tn val="9"/>
                                            </p:cond>
                                          </p:stCondLst>
                                          <p:endCondLst>
                                            <p:cond evt="onStopAudio" delay="0">
                                              <p:tgtEl>
                                                <p:sldTgt/>
                                              </p:tgtEl>
                                            </p:cond>
                                          </p:endCondLst>
                                        </p:cTn>
                                        <p:tgtEl>
                                          <p:sndTgt r:embed="rId5" name="Horse Neigh.wav"/>
                                        </p:tgtEl>
                                      </p:cMediaNode>
                                    </p:audio>
                                  </p:subTnLst>
                                </p:cTn>
                              </p:par>
                            </p:childTnLst>
                          </p:cTn>
                        </p:par>
                      </p:childTnLst>
                    </p:cTn>
                  </p:par>
                  <p:par>
                    <p:cTn id="12" fill="hold" nodeType="clickPar">
                      <p:stCondLst>
                        <p:cond delay="indefinite"/>
                      </p:stCondLst>
                      <p:childTnLst>
                        <p:par>
                          <p:cTn id="13" fill="hold" nodeType="withGroup">
                            <p:stCondLst>
                              <p:cond delay="0"/>
                            </p:stCondLst>
                            <p:childTnLst>
                              <p:par>
                                <p:cTn id="14" presetID="2" presetClass="entr" presetSubtype="2" fill="hold" grpId="0" nodeType="clickEffect">
                                  <p:stCondLst>
                                    <p:cond delay="0"/>
                                  </p:stCondLst>
                                  <p:childTnLst>
                                    <p:set>
                                      <p:cBhvr>
                                        <p:cTn id="15" dur="1" fill="hold">
                                          <p:stCondLst>
                                            <p:cond delay="0"/>
                                          </p:stCondLst>
                                        </p:cTn>
                                        <p:tgtEl>
                                          <p:spTgt spid="20"/>
                                        </p:tgtEl>
                                        <p:attrNameLst>
                                          <p:attrName>style.visibility</p:attrName>
                                        </p:attrNameLst>
                                      </p:cBhvr>
                                      <p:to>
                                        <p:strVal val="visible"/>
                                      </p:to>
                                    </p:set>
                                    <p:anim calcmode="lin" valueType="num">
                                      <p:cBhvr additive="base">
                                        <p:cTn id="16" dur="500" fill="hold"/>
                                        <p:tgtEl>
                                          <p:spTgt spid="20"/>
                                        </p:tgtEl>
                                        <p:attrNameLst>
                                          <p:attrName>ppt_x</p:attrName>
                                        </p:attrNameLst>
                                      </p:cBhvr>
                                      <p:tavLst>
                                        <p:tav tm="0">
                                          <p:val>
                                            <p:strVal val="1+#ppt_w/2"/>
                                          </p:val>
                                        </p:tav>
                                        <p:tav tm="100000">
                                          <p:val>
                                            <p:strVal val="#ppt_x"/>
                                          </p:val>
                                        </p:tav>
                                      </p:tavLst>
                                    </p:anim>
                                    <p:anim calcmode="lin" valueType="num">
                                      <p:cBhvr additive="base">
                                        <p:cTn id="17" dur="500" fill="hold"/>
                                        <p:tgtEl>
                                          <p:spTgt spid="20"/>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4"/>
                                            </p:cond>
                                          </p:stCondLst>
                                          <p:endCondLst>
                                            <p:cond evt="onStopAudio" delay="0">
                                              <p:tgtEl>
                                                <p:sldTgt/>
                                              </p:tgtEl>
                                            </p:cond>
                                          </p:endCondLst>
                                        </p:cTn>
                                        <p:tgtEl>
                                          <p:sndTgt r:embed="rId6" name="whoosh.wav"/>
                                        </p:tgtEl>
                                      </p:cMediaNode>
                                    </p:audio>
                                  </p:sub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left)">
                                      <p:cBhvr>
                                        <p:cTn id="22" dur="500"/>
                                        <p:tgtEl>
                                          <p:spTgt spid="7"/>
                                        </p:tgtEl>
                                      </p:cBhvr>
                                    </p:animEffect>
                                  </p:childTnLst>
                                  <p:subTnLst>
                                    <p:audio>
                                      <p:cMediaNode>
                                        <p:cTn display="0" masterRel="sameClick">
                                          <p:stCondLst>
                                            <p:cond evt="begin" delay="0">
                                              <p:tn val="20"/>
                                            </p:cond>
                                          </p:stCondLst>
                                          <p:endCondLst>
                                            <p:cond evt="onStopAudio" delay="0">
                                              <p:tgtEl>
                                                <p:sldTgt/>
                                              </p:tgtEl>
                                            </p:cond>
                                          </p:endCondLst>
                                        </p:cTn>
                                        <p:tgtEl>
                                          <p:sndTgt r:embed="rId7" name="cashreg.wav"/>
                                        </p:tgtEl>
                                      </p:cMediaNode>
                                    </p:audio>
                                  </p:sub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2"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right)">
                                      <p:cBhvr>
                                        <p:cTn id="27" dur="500"/>
                                        <p:tgtEl>
                                          <p:spTgt spid="8"/>
                                        </p:tgtEl>
                                      </p:cBhvr>
                                    </p:animEffect>
                                  </p:childTnLst>
                                  <p:subTnLst>
                                    <p:audio>
                                      <p:cMediaNode>
                                        <p:cTn display="0" masterRel="sameClick">
                                          <p:stCondLst>
                                            <p:cond evt="begin" delay="0">
                                              <p:tn val="25"/>
                                            </p:cond>
                                          </p:stCondLst>
                                          <p:endCondLst>
                                            <p:cond evt="onStopAudio" delay="0">
                                              <p:tgtEl>
                                                <p:sldTgt/>
                                              </p:tgtEl>
                                            </p:cond>
                                          </p:endCondLst>
                                        </p:cTn>
                                        <p:tgtEl>
                                          <p:sndTgt r:embed="rId7" name="cashreg.wav"/>
                                        </p:tgtEl>
                                      </p:cMediaNode>
                                    </p:audio>
                                  </p:sub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left)">
                                      <p:cBhvr>
                                        <p:cTn id="32" dur="500"/>
                                        <p:tgtEl>
                                          <p:spTgt spid="10"/>
                                        </p:tgtEl>
                                      </p:cBhvr>
                                    </p:animEffect>
                                  </p:childTnLst>
                                  <p:subTnLst>
                                    <p:audio>
                                      <p:cMediaNode>
                                        <p:cTn display="0" masterRel="sameClick">
                                          <p:stCondLst>
                                            <p:cond evt="begin" delay="0">
                                              <p:tn val="30"/>
                                            </p:cond>
                                          </p:stCondLst>
                                          <p:endCondLst>
                                            <p:cond evt="onStopAudio" delay="0">
                                              <p:tgtEl>
                                                <p:sldTgt/>
                                              </p:tgtEl>
                                            </p:cond>
                                          </p:endCondLst>
                                        </p:cTn>
                                        <p:tgtEl>
                                          <p:sndTgt r:embed="rId7" name="cashreg.wav"/>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466952">
                                            <p:txEl>
                                              <p:pRg st="1" end="1"/>
                                            </p:txEl>
                                          </p:spTgt>
                                        </p:tgtEl>
                                        <p:attrNameLst>
                                          <p:attrName>style.visibility</p:attrName>
                                        </p:attrNameLst>
                                      </p:cBhvr>
                                      <p:to>
                                        <p:strVal val="visible"/>
                                      </p:to>
                                    </p:set>
                                    <p:anim calcmode="lin" valueType="num">
                                      <p:cBhvr additive="base">
                                        <p:cTn id="37" dur="500" fill="hold"/>
                                        <p:tgtEl>
                                          <p:spTgt spid="466952">
                                            <p:txEl>
                                              <p:pRg st="1" end="1"/>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6695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466952">
                                            <p:txEl>
                                              <p:pRg st="2" end="2"/>
                                            </p:txEl>
                                          </p:spTgt>
                                        </p:tgtEl>
                                        <p:attrNameLst>
                                          <p:attrName>style.visibility</p:attrName>
                                        </p:attrNameLst>
                                      </p:cBhvr>
                                      <p:to>
                                        <p:strVal val="visible"/>
                                      </p:to>
                                    </p:set>
                                    <p:anim calcmode="lin" valueType="num">
                                      <p:cBhvr additive="base">
                                        <p:cTn id="43" dur="500" fill="hold"/>
                                        <p:tgtEl>
                                          <p:spTgt spid="466952">
                                            <p:txEl>
                                              <p:pRg st="2" end="2"/>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66952">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4" name="arrow.wav"/>
                                        </p:tgtEl>
                                      </p:cMediaNode>
                                    </p:audio>
                                  </p:sub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nodeType="clickEffect">
                                  <p:stCondLst>
                                    <p:cond delay="0"/>
                                  </p:stCondLst>
                                  <p:childTnLst>
                                    <p:set>
                                      <p:cBhvr>
                                        <p:cTn id="48" dur="1" fill="hold">
                                          <p:stCondLst>
                                            <p:cond delay="0"/>
                                          </p:stCondLst>
                                        </p:cTn>
                                        <p:tgtEl>
                                          <p:spTgt spid="466952">
                                            <p:txEl>
                                              <p:pRg st="3" end="3"/>
                                            </p:txEl>
                                          </p:spTgt>
                                        </p:tgtEl>
                                        <p:attrNameLst>
                                          <p:attrName>style.visibility</p:attrName>
                                        </p:attrNameLst>
                                      </p:cBhvr>
                                      <p:to>
                                        <p:strVal val="visible"/>
                                      </p:to>
                                    </p:set>
                                    <p:anim calcmode="lin" valueType="num">
                                      <p:cBhvr additive="base">
                                        <p:cTn id="49" dur="500" fill="hold"/>
                                        <p:tgtEl>
                                          <p:spTgt spid="466952">
                                            <p:txEl>
                                              <p:pRg st="3" end="3"/>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466952">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4" name="arrow.wav"/>
                                        </p:tgtEl>
                                      </p:cMediaNode>
                                    </p:audio>
                                  </p:sub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4" fill="hold" nodeType="clickEffect">
                                  <p:stCondLst>
                                    <p:cond delay="0"/>
                                  </p:stCondLst>
                                  <p:childTnLst>
                                    <p:set>
                                      <p:cBhvr>
                                        <p:cTn id="54" dur="1" fill="hold">
                                          <p:stCondLst>
                                            <p:cond delay="0"/>
                                          </p:stCondLst>
                                        </p:cTn>
                                        <p:tgtEl>
                                          <p:spTgt spid="466952">
                                            <p:txEl>
                                              <p:pRg st="4" end="4"/>
                                            </p:txEl>
                                          </p:spTgt>
                                        </p:tgtEl>
                                        <p:attrNameLst>
                                          <p:attrName>style.visibility</p:attrName>
                                        </p:attrNameLst>
                                      </p:cBhvr>
                                      <p:to>
                                        <p:strVal val="visible"/>
                                      </p:to>
                                    </p:set>
                                    <p:anim calcmode="lin" valueType="num">
                                      <p:cBhvr additive="base">
                                        <p:cTn id="55" dur="500" fill="hold"/>
                                        <p:tgtEl>
                                          <p:spTgt spid="466952">
                                            <p:txEl>
                                              <p:pRg st="4" end="4"/>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466952">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3"/>
                                            </p:cond>
                                          </p:stCondLst>
                                          <p:endCondLst>
                                            <p:cond evt="onStopAudio" delay="0">
                                              <p:tgtEl>
                                                <p:sldTgt/>
                                              </p:tgtEl>
                                            </p:cond>
                                          </p:endCondLst>
                                        </p:cTn>
                                        <p:tgtEl>
                                          <p:sndTgt r:embed="rId4" name="arrow.wav"/>
                                        </p:tgtEl>
                                      </p:cMediaNode>
                                    </p:audio>
                                  </p:sub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4" fill="hold" nodeType="clickEffect">
                                  <p:stCondLst>
                                    <p:cond delay="0"/>
                                  </p:stCondLst>
                                  <p:childTnLst>
                                    <p:set>
                                      <p:cBhvr>
                                        <p:cTn id="60" dur="1" fill="hold">
                                          <p:stCondLst>
                                            <p:cond delay="0"/>
                                          </p:stCondLst>
                                        </p:cTn>
                                        <p:tgtEl>
                                          <p:spTgt spid="33">
                                            <p:txEl>
                                              <p:pRg st="0" end="0"/>
                                            </p:txEl>
                                          </p:spTgt>
                                        </p:tgtEl>
                                        <p:attrNameLst>
                                          <p:attrName>style.visibility</p:attrName>
                                        </p:attrNameLst>
                                      </p:cBhvr>
                                      <p:to>
                                        <p:strVal val="visible"/>
                                      </p:to>
                                    </p:set>
                                    <p:anim calcmode="lin" valueType="num">
                                      <p:cBhvr additive="base">
                                        <p:cTn id="61" dur="500" fill="hold"/>
                                        <p:tgtEl>
                                          <p:spTgt spid="33">
                                            <p:txEl>
                                              <p:pRg st="0" end="0"/>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3">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9"/>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ChangeArrowheads="1"/>
          </p:cNvSpPr>
          <p:nvPr/>
        </p:nvSpPr>
        <p:spPr bwMode="auto">
          <a:xfrm>
            <a:off x="685800" y="1549400"/>
            <a:ext cx="7772400" cy="1011238"/>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spcBef>
                <a:spcPct val="20000"/>
              </a:spcBef>
            </a:pPr>
            <a:r>
              <a:rPr lang="en-US" altLang="en-US" sz="2400" i="1">
                <a:solidFill>
                  <a:srgbClr val="333399"/>
                </a:solidFill>
                <a:latin typeface="Arial" charset="0"/>
              </a:rPr>
              <a:t>Power as rate of energy transfer </a:t>
            </a:r>
            <a:r>
              <a:rPr lang="en-US" altLang="en-US"/>
              <a:t>	</a:t>
            </a:r>
          </a:p>
        </p:txBody>
      </p:sp>
      <p:sp>
        <p:nvSpPr>
          <p:cNvPr id="49155" name="Rectangle 3"/>
          <p:cNvSpPr>
            <a:spLocks noGrp="1" noChangeArrowheads="1"/>
          </p:cNvSpPr>
          <p:nvPr>
            <p:ph type="ctrTitle"/>
          </p:nvPr>
        </p:nvSpPr>
        <p:spPr>
          <a:xfrm>
            <a:off x="685800" y="533400"/>
            <a:ext cx="7772400" cy="896938"/>
          </a:xfrm>
          <a:noFill/>
        </p:spPr>
        <p:txBody>
          <a:bodyPr/>
          <a:lstStyle/>
          <a:p>
            <a:pPr algn="l" eaLnBrk="1" hangingPunct="1"/>
            <a:r>
              <a:rPr lang="en-US" altLang="en-US" sz="2800" b="1" smtClean="0">
                <a:solidFill>
                  <a:srgbClr val="000000"/>
                </a:solidFill>
              </a:rPr>
              <a:t>Topic 2: Mechanics</a:t>
            </a:r>
            <a:br>
              <a:rPr lang="en-US" altLang="en-US" sz="2800" b="1" smtClean="0">
                <a:solidFill>
                  <a:srgbClr val="000000"/>
                </a:solidFill>
              </a:rPr>
            </a:br>
            <a:r>
              <a:rPr lang="en-US" altLang="en-US" sz="2800" smtClean="0">
                <a:solidFill>
                  <a:srgbClr val="000000"/>
                </a:solidFill>
              </a:rPr>
              <a:t>2.3 – Work, energy, and power</a:t>
            </a:r>
            <a:endParaRPr lang="en-US" altLang="en-US" sz="2400" smtClean="0">
              <a:solidFill>
                <a:schemeClr val="tx1"/>
              </a:solidFill>
              <a:latin typeface="Courier New" pitchFamily="49" charset="0"/>
            </a:endParaRPr>
          </a:p>
        </p:txBody>
      </p:sp>
      <p:grpSp>
        <p:nvGrpSpPr>
          <p:cNvPr id="49156" name="Group 17"/>
          <p:cNvGrpSpPr>
            <a:grpSpLocks/>
          </p:cNvGrpSpPr>
          <p:nvPr/>
        </p:nvGrpSpPr>
        <p:grpSpPr bwMode="auto">
          <a:xfrm>
            <a:off x="828675" y="1973263"/>
            <a:ext cx="7462838" cy="461962"/>
            <a:chOff x="828675" y="2723544"/>
            <a:chExt cx="7462838" cy="461962"/>
          </a:xfrm>
        </p:grpSpPr>
        <p:sp>
          <p:nvSpPr>
            <p:cNvPr id="39951" name="Rectangle 5"/>
            <p:cNvSpPr>
              <a:spLocks noChangeArrowheads="1"/>
            </p:cNvSpPr>
            <p:nvPr/>
          </p:nvSpPr>
          <p:spPr bwMode="auto">
            <a:xfrm>
              <a:off x="965200" y="2733069"/>
              <a:ext cx="2368550" cy="320675"/>
            </a:xfrm>
            <a:prstGeom prst="rect">
              <a:avLst/>
            </a:prstGeom>
            <a:noFill/>
            <a:ln w="9525">
              <a:noFill/>
              <a:miter lim="800000"/>
              <a:headEnd/>
              <a:tailEnd/>
            </a:ln>
          </p:spPr>
          <p:txBody>
            <a:bodyPr/>
            <a:lstStyle/>
            <a:p>
              <a:pPr>
                <a:lnSpc>
                  <a:spcPct val="90000"/>
                </a:lnSpc>
                <a:spcBef>
                  <a:spcPct val="20000"/>
                </a:spcBef>
                <a:defRPr/>
              </a:pPr>
              <a:r>
                <a:rPr lang="en-US" altLang="en-US" sz="2400" i="1" dirty="0">
                  <a:latin typeface="+mn-lt"/>
                </a:rPr>
                <a:t>P</a:t>
              </a:r>
              <a:r>
                <a:rPr lang="en-US" altLang="en-US" sz="2400" dirty="0">
                  <a:latin typeface="+mn-lt"/>
                  <a:cs typeface="Courier New" pitchFamily="49" charset="0"/>
                </a:rPr>
                <a:t> = </a:t>
              </a:r>
              <a:r>
                <a:rPr lang="en-US" altLang="en-US" sz="2400" i="1" dirty="0" err="1">
                  <a:latin typeface="+mn-lt"/>
                </a:rPr>
                <a:t>Fv</a:t>
              </a:r>
              <a:endParaRPr lang="en-US" altLang="en-US" sz="2400" i="1" dirty="0">
                <a:latin typeface="+mn-lt"/>
              </a:endParaRPr>
            </a:p>
          </p:txBody>
        </p:sp>
        <p:sp>
          <p:nvSpPr>
            <p:cNvPr id="39952" name="Text Box 6"/>
            <p:cNvSpPr txBox="1">
              <a:spLocks noChangeArrowheads="1"/>
            </p:cNvSpPr>
            <p:nvPr/>
          </p:nvSpPr>
          <p:spPr bwMode="auto">
            <a:xfrm>
              <a:off x="7058025" y="2723544"/>
              <a:ext cx="1228725" cy="461962"/>
            </a:xfrm>
            <a:prstGeom prst="rect">
              <a:avLst/>
            </a:prstGeom>
            <a:solidFill>
              <a:srgbClr val="FF0000"/>
            </a:solidFill>
            <a:ln w="9525">
              <a:noFill/>
              <a:miter lim="800000"/>
              <a:headEnd/>
              <a:tailEnd/>
            </a:ln>
          </p:spPr>
          <p:txBody>
            <a:bodyPr>
              <a:spAutoFit/>
            </a:bodyPr>
            <a:lstStyle/>
            <a:p>
              <a:pPr algn="ctr">
                <a:spcBef>
                  <a:spcPct val="50000"/>
                </a:spcBef>
                <a:defRPr/>
              </a:pPr>
              <a:r>
                <a:rPr lang="en-US" altLang="en-US" sz="2400" dirty="0">
                  <a:solidFill>
                    <a:schemeClr val="bg1"/>
                  </a:solidFill>
                  <a:latin typeface="+mn-lt"/>
                </a:rPr>
                <a:t>power</a:t>
              </a:r>
            </a:p>
          </p:txBody>
        </p:sp>
        <p:sp>
          <p:nvSpPr>
            <p:cNvPr id="39953" name="Rectangle 7"/>
            <p:cNvSpPr>
              <a:spLocks noChangeArrowheads="1"/>
            </p:cNvSpPr>
            <p:nvPr/>
          </p:nvSpPr>
          <p:spPr bwMode="auto">
            <a:xfrm>
              <a:off x="828675" y="2726719"/>
              <a:ext cx="7462838" cy="452437"/>
            </a:xfrm>
            <a:prstGeom prst="rect">
              <a:avLst/>
            </a:prstGeom>
            <a:noFill/>
            <a:ln w="12700">
              <a:solidFill>
                <a:schemeClr val="tx1"/>
              </a:solidFill>
              <a:miter lim="800000"/>
              <a:headEnd/>
              <a:tailEnd/>
            </a:ln>
          </p:spPr>
          <p:txBody>
            <a:bodyPr wrap="none" anchor="ctr"/>
            <a:lstStyle/>
            <a:p>
              <a:pPr>
                <a:defRPr/>
              </a:pPr>
              <a:endParaRPr lang="en-US" altLang="en-US" sz="2400">
                <a:latin typeface="+mn-lt"/>
              </a:endParaRPr>
            </a:p>
          </p:txBody>
        </p:sp>
      </p:grpSp>
      <p:sp>
        <p:nvSpPr>
          <p:cNvPr id="466952" name="Rectangle 8"/>
          <p:cNvSpPr>
            <a:spLocks noChangeArrowheads="1"/>
          </p:cNvSpPr>
          <p:nvPr/>
        </p:nvSpPr>
        <p:spPr bwMode="auto">
          <a:xfrm>
            <a:off x="674688" y="2560638"/>
            <a:ext cx="7783512" cy="4297362"/>
          </a:xfrm>
          <a:prstGeom prst="rect">
            <a:avLst/>
          </a:prstGeom>
          <a:solidFill>
            <a:srgbClr val="FFFFCC"/>
          </a:solidFill>
          <a:ln w="9525">
            <a:noFill/>
            <a:miter lim="800000"/>
            <a:headEnd/>
            <a:tailEnd/>
          </a:ln>
        </p:spPr>
        <p:txBody>
          <a:bodyPr/>
          <a:lstStyle/>
          <a:p>
            <a:pPr>
              <a:spcBef>
                <a:spcPts val="400"/>
              </a:spcBef>
              <a:defRPr/>
            </a:pPr>
            <a:r>
              <a:rPr lang="en-US" altLang="en-US" sz="2400" dirty="0">
                <a:latin typeface="+mn-lt"/>
                <a:sym typeface="Symbol" pitchFamily="18" charset="2"/>
              </a:rPr>
              <a:t>EXAMPLE: </a:t>
            </a:r>
            <a:r>
              <a:rPr lang="en-US" altLang="en-US" sz="2400" dirty="0">
                <a:latin typeface="+mn-lt"/>
                <a:sym typeface="Symbol" pitchFamily="18" charset="2"/>
              </a:rPr>
              <a:t>The drag force of a moving object is approximately proportional to the square of the velocity. Find the ratio of the energy rate of a car traveling at 50 mph, to that of the same car traveling at 25 mph.</a:t>
            </a:r>
            <a:endParaRPr lang="en-US" altLang="en-US" sz="2400" dirty="0">
              <a:latin typeface="+mn-lt"/>
              <a:sym typeface="Symbol" pitchFamily="18" charset="2"/>
            </a:endParaRPr>
          </a:p>
          <a:p>
            <a:pPr>
              <a:spcBef>
                <a:spcPts val="300"/>
              </a:spcBef>
              <a:defRPr/>
            </a:pPr>
            <a:r>
              <a:rPr lang="en-US" altLang="en-US" sz="2400" dirty="0">
                <a:latin typeface="+mn-lt"/>
              </a:rPr>
              <a:t>SOLUTION:  </a:t>
            </a:r>
            <a:r>
              <a:rPr lang="en-US" altLang="en-US" sz="2400" dirty="0">
                <a:latin typeface="+mn-lt"/>
                <a:sym typeface="Symbol" pitchFamily="18" charset="2"/>
              </a:rPr>
              <a:t>Since </a:t>
            </a:r>
            <a:r>
              <a:rPr lang="en-US" altLang="en-US" sz="2400" i="1" dirty="0">
                <a:latin typeface="+mn-lt"/>
                <a:sym typeface="Symbol" pitchFamily="18" charset="2"/>
              </a:rPr>
              <a:t>energy rate</a:t>
            </a:r>
            <a:r>
              <a:rPr lang="en-US" altLang="en-US" sz="2400" dirty="0">
                <a:latin typeface="+mn-lt"/>
                <a:sym typeface="Symbol" pitchFamily="18" charset="2"/>
              </a:rPr>
              <a:t> is </a:t>
            </a:r>
            <a:r>
              <a:rPr lang="en-US" altLang="en-US" sz="2400" i="1" dirty="0" smtClean="0">
                <a:latin typeface="+mn-lt"/>
                <a:sym typeface="Symbol" pitchFamily="18" charset="2"/>
              </a:rPr>
              <a:t>power</a:t>
            </a:r>
            <a:r>
              <a:rPr lang="en-US" altLang="en-US" sz="2400" dirty="0" smtClean="0">
                <a:latin typeface="+mn-lt"/>
                <a:sym typeface="Symbol" pitchFamily="18" charset="2"/>
              </a:rPr>
              <a:t>, </a:t>
            </a:r>
            <a:r>
              <a:rPr lang="en-US" altLang="en-US" sz="2400" dirty="0">
                <a:latin typeface="+mn-lt"/>
                <a:sym typeface="Symbol" pitchFamily="18" charset="2"/>
              </a:rPr>
              <a:t>use </a:t>
            </a:r>
            <a:r>
              <a:rPr lang="en-US" altLang="en-US" sz="2400" i="1" dirty="0">
                <a:latin typeface="+mn-lt"/>
                <a:sym typeface="Symbol" pitchFamily="18" charset="2"/>
              </a:rPr>
              <a:t>P</a:t>
            </a:r>
            <a:r>
              <a:rPr lang="en-US" altLang="en-US" sz="2400" dirty="0">
                <a:latin typeface="+mn-lt"/>
                <a:sym typeface="Symbol" pitchFamily="18" charset="2"/>
              </a:rPr>
              <a:t> = </a:t>
            </a:r>
            <a:r>
              <a:rPr lang="en-US" altLang="en-US" sz="2400" i="1" dirty="0" err="1">
                <a:latin typeface="+mn-lt"/>
                <a:sym typeface="Symbol" pitchFamily="18" charset="2"/>
              </a:rPr>
              <a:t>Fv</a:t>
            </a:r>
            <a:r>
              <a:rPr lang="en-US" altLang="en-US" sz="2400" dirty="0">
                <a:latin typeface="+mn-lt"/>
                <a:sym typeface="Symbol" pitchFamily="18" charset="2"/>
              </a:rPr>
              <a:t>.</a:t>
            </a:r>
          </a:p>
          <a:p>
            <a:pPr>
              <a:spcBef>
                <a:spcPts val="300"/>
              </a:spcBef>
              <a:defRPr/>
            </a:pPr>
            <a:r>
              <a:rPr lang="en-US" altLang="en-US" sz="2400" dirty="0">
                <a:solidFill>
                  <a:srgbClr val="000000"/>
                </a:solidFill>
                <a:latin typeface="Arial"/>
                <a:sym typeface="Symbol" pitchFamily="18" charset="2"/>
              </a:rPr>
              <a:t></a:t>
            </a:r>
            <a:r>
              <a:rPr lang="en-US" altLang="en-US" sz="2400" dirty="0">
                <a:solidFill>
                  <a:srgbClr val="000000"/>
                </a:solidFill>
                <a:latin typeface="Arial"/>
              </a:rPr>
              <a:t>Then </a:t>
            </a:r>
            <a:r>
              <a:rPr lang="en-US" altLang="en-US" sz="2400" i="1" dirty="0">
                <a:solidFill>
                  <a:srgbClr val="000000"/>
                </a:solidFill>
                <a:latin typeface="Arial"/>
              </a:rPr>
              <a:t>F</a:t>
            </a:r>
            <a:r>
              <a:rPr lang="en-US" altLang="en-US" sz="2400" dirty="0">
                <a:solidFill>
                  <a:srgbClr val="000000"/>
                </a:solidFill>
                <a:latin typeface="Arial"/>
              </a:rPr>
              <a:t> = </a:t>
            </a:r>
            <a:r>
              <a:rPr lang="en-US" altLang="en-US" sz="2400" i="1" dirty="0" err="1">
                <a:solidFill>
                  <a:srgbClr val="000000"/>
                </a:solidFill>
                <a:latin typeface="Arial"/>
              </a:rPr>
              <a:t>Kv</a:t>
            </a:r>
            <a:r>
              <a:rPr lang="en-US" altLang="en-US" sz="2400" baseline="30000" dirty="0">
                <a:solidFill>
                  <a:srgbClr val="000000"/>
                </a:solidFill>
                <a:latin typeface="Arial"/>
              </a:rPr>
              <a:t> 2</a:t>
            </a:r>
            <a:r>
              <a:rPr lang="en-US" altLang="en-US" sz="2400" dirty="0">
                <a:solidFill>
                  <a:srgbClr val="000000"/>
                </a:solidFill>
                <a:latin typeface="Arial"/>
              </a:rPr>
              <a:t> for some </a:t>
            </a:r>
            <a:r>
              <a:rPr lang="en-US" altLang="en-US" sz="2400" i="1" dirty="0">
                <a:solidFill>
                  <a:srgbClr val="000000"/>
                </a:solidFill>
                <a:latin typeface="Arial"/>
              </a:rPr>
              <a:t>K</a:t>
            </a:r>
            <a:r>
              <a:rPr lang="en-US" altLang="en-US" sz="2400" dirty="0">
                <a:solidFill>
                  <a:srgbClr val="000000"/>
                </a:solidFill>
                <a:latin typeface="Arial"/>
              </a:rPr>
              <a:t> and </a:t>
            </a:r>
            <a:r>
              <a:rPr lang="en-US" altLang="en-US" sz="2400" i="1" dirty="0">
                <a:solidFill>
                  <a:srgbClr val="000000"/>
                </a:solidFill>
                <a:latin typeface="Arial"/>
              </a:rPr>
              <a:t>P</a:t>
            </a:r>
            <a:r>
              <a:rPr lang="en-US" altLang="en-US" sz="2400" dirty="0">
                <a:solidFill>
                  <a:srgbClr val="000000"/>
                </a:solidFill>
                <a:latin typeface="Arial"/>
              </a:rPr>
              <a:t> = </a:t>
            </a:r>
            <a:r>
              <a:rPr lang="en-US" altLang="en-US" sz="2400" i="1" dirty="0" err="1">
                <a:solidFill>
                  <a:srgbClr val="000000"/>
                </a:solidFill>
                <a:latin typeface="Arial"/>
              </a:rPr>
              <a:t>Fv</a:t>
            </a:r>
            <a:r>
              <a:rPr lang="en-US" altLang="en-US" sz="2400" i="1" dirty="0">
                <a:solidFill>
                  <a:srgbClr val="000000"/>
                </a:solidFill>
                <a:latin typeface="Arial"/>
              </a:rPr>
              <a:t> </a:t>
            </a:r>
            <a:r>
              <a:rPr lang="en-US" altLang="en-US" sz="2400" dirty="0">
                <a:solidFill>
                  <a:srgbClr val="000000"/>
                </a:solidFill>
                <a:latin typeface="Arial"/>
              </a:rPr>
              <a:t>= </a:t>
            </a:r>
            <a:r>
              <a:rPr lang="en-US" altLang="en-US" sz="2400" i="1" dirty="0" err="1">
                <a:solidFill>
                  <a:srgbClr val="000000"/>
                </a:solidFill>
                <a:latin typeface="Arial"/>
              </a:rPr>
              <a:t>Kv</a:t>
            </a:r>
            <a:r>
              <a:rPr lang="en-US" altLang="en-US" sz="2400" baseline="30000" dirty="0">
                <a:solidFill>
                  <a:srgbClr val="000000"/>
                </a:solidFill>
                <a:latin typeface="Arial"/>
              </a:rPr>
              <a:t> 2</a:t>
            </a:r>
            <a:r>
              <a:rPr lang="en-US" altLang="en-US" sz="2400" i="1" dirty="0">
                <a:solidFill>
                  <a:srgbClr val="000000"/>
                </a:solidFill>
                <a:latin typeface="Arial"/>
              </a:rPr>
              <a:t>v</a:t>
            </a:r>
            <a:r>
              <a:rPr lang="en-US" altLang="en-US" sz="2400" dirty="0">
                <a:solidFill>
                  <a:srgbClr val="000000"/>
                </a:solidFill>
                <a:latin typeface="Arial"/>
              </a:rPr>
              <a:t> = </a:t>
            </a:r>
            <a:r>
              <a:rPr lang="en-US" altLang="en-US" sz="2400" i="1" dirty="0" err="1">
                <a:solidFill>
                  <a:srgbClr val="000000"/>
                </a:solidFill>
                <a:latin typeface="Arial"/>
              </a:rPr>
              <a:t>Kv</a:t>
            </a:r>
            <a:r>
              <a:rPr lang="en-US" altLang="en-US" sz="2400" baseline="-25000" dirty="0">
                <a:solidFill>
                  <a:srgbClr val="000000"/>
                </a:solidFill>
                <a:latin typeface="Arial"/>
              </a:rPr>
              <a:t> </a:t>
            </a:r>
            <a:r>
              <a:rPr lang="en-US" altLang="en-US" sz="2400" baseline="30000" dirty="0">
                <a:solidFill>
                  <a:srgbClr val="000000"/>
                </a:solidFill>
                <a:latin typeface="Arial"/>
              </a:rPr>
              <a:t>3</a:t>
            </a:r>
            <a:r>
              <a:rPr lang="en-US" altLang="en-US" sz="2400" dirty="0">
                <a:solidFill>
                  <a:srgbClr val="000000"/>
                </a:solidFill>
                <a:latin typeface="Arial"/>
              </a:rPr>
              <a:t>.</a:t>
            </a:r>
          </a:p>
          <a:p>
            <a:pPr>
              <a:spcBef>
                <a:spcPts val="300"/>
              </a:spcBef>
              <a:defRPr/>
            </a:pPr>
            <a:r>
              <a:rPr lang="en-US" altLang="en-US" sz="2400" dirty="0">
                <a:solidFill>
                  <a:srgbClr val="000000"/>
                </a:solidFill>
                <a:latin typeface="Arial"/>
                <a:sym typeface="Symbol" pitchFamily="18" charset="2"/>
              </a:rPr>
              <a:t>Thus </a:t>
            </a:r>
          </a:p>
          <a:p>
            <a:pPr>
              <a:spcBef>
                <a:spcPts val="300"/>
              </a:spcBef>
              <a:defRPr/>
            </a:pPr>
            <a:r>
              <a:rPr lang="en-US" altLang="en-US" sz="2400" i="1" dirty="0">
                <a:solidFill>
                  <a:srgbClr val="000000"/>
                </a:solidFill>
                <a:latin typeface="Arial"/>
              </a:rPr>
              <a:t>     P</a:t>
            </a:r>
            <a:r>
              <a:rPr lang="en-US" altLang="en-US" sz="2400" baseline="-25000" dirty="0">
                <a:solidFill>
                  <a:srgbClr val="000000"/>
                </a:solidFill>
                <a:latin typeface="Arial"/>
              </a:rPr>
              <a:t>50</a:t>
            </a:r>
            <a:r>
              <a:rPr lang="en-US" altLang="en-US" sz="2400" dirty="0">
                <a:solidFill>
                  <a:srgbClr val="000000"/>
                </a:solidFill>
                <a:latin typeface="Arial"/>
              </a:rPr>
              <a:t> / </a:t>
            </a:r>
            <a:r>
              <a:rPr lang="en-US" altLang="en-US" sz="2400" i="1" dirty="0">
                <a:solidFill>
                  <a:srgbClr val="000000"/>
                </a:solidFill>
                <a:latin typeface="Arial"/>
              </a:rPr>
              <a:t>P</a:t>
            </a:r>
            <a:r>
              <a:rPr lang="en-US" altLang="en-US" sz="2400" baseline="-25000" dirty="0">
                <a:solidFill>
                  <a:srgbClr val="000000"/>
                </a:solidFill>
                <a:latin typeface="Arial"/>
              </a:rPr>
              <a:t>25</a:t>
            </a:r>
            <a:r>
              <a:rPr lang="en-US" altLang="en-US" sz="2400" i="1" dirty="0">
                <a:solidFill>
                  <a:srgbClr val="000000"/>
                </a:solidFill>
                <a:latin typeface="Arial"/>
              </a:rPr>
              <a:t> </a:t>
            </a:r>
            <a:r>
              <a:rPr lang="en-US" altLang="en-US" sz="2400" dirty="0">
                <a:solidFill>
                  <a:srgbClr val="000000"/>
                </a:solidFill>
                <a:latin typeface="Arial"/>
              </a:rPr>
              <a:t>= </a:t>
            </a:r>
            <a:r>
              <a:rPr lang="en-US" altLang="en-US" sz="2400" i="1" dirty="0">
                <a:solidFill>
                  <a:srgbClr val="000000"/>
                </a:solidFill>
                <a:latin typeface="Arial"/>
              </a:rPr>
              <a:t>K</a:t>
            </a:r>
            <a:r>
              <a:rPr lang="en-US" altLang="en-US" sz="2400" dirty="0">
                <a:solidFill>
                  <a:srgbClr val="000000"/>
                </a:solidFill>
                <a:latin typeface="Arial"/>
                <a:sym typeface="Symbol"/>
              </a:rPr>
              <a:t></a:t>
            </a:r>
            <a:r>
              <a:rPr lang="en-US" altLang="en-US" sz="2400" dirty="0">
                <a:solidFill>
                  <a:srgbClr val="000000"/>
                </a:solidFill>
                <a:latin typeface="Arial"/>
              </a:rPr>
              <a:t>50</a:t>
            </a:r>
            <a:r>
              <a:rPr lang="en-US" altLang="en-US" sz="2400" baseline="30000" dirty="0">
                <a:solidFill>
                  <a:srgbClr val="000000"/>
                </a:solidFill>
                <a:latin typeface="Arial"/>
              </a:rPr>
              <a:t>3</a:t>
            </a:r>
            <a:r>
              <a:rPr lang="en-US" altLang="en-US" sz="2400" dirty="0">
                <a:solidFill>
                  <a:srgbClr val="000000"/>
                </a:solidFill>
                <a:latin typeface="Arial"/>
              </a:rPr>
              <a:t> / </a:t>
            </a:r>
            <a:r>
              <a:rPr lang="en-US" altLang="en-US" sz="2400" i="1" dirty="0">
                <a:solidFill>
                  <a:srgbClr val="000000"/>
                </a:solidFill>
                <a:latin typeface="Arial"/>
              </a:rPr>
              <a:t>K</a:t>
            </a:r>
            <a:r>
              <a:rPr lang="en-US" altLang="en-US" sz="2400" dirty="0">
                <a:solidFill>
                  <a:srgbClr val="000000"/>
                </a:solidFill>
                <a:latin typeface="Arial"/>
                <a:sym typeface="Symbol"/>
              </a:rPr>
              <a:t></a:t>
            </a:r>
            <a:r>
              <a:rPr lang="en-US" altLang="en-US" sz="2400" dirty="0">
                <a:solidFill>
                  <a:srgbClr val="000000"/>
                </a:solidFill>
                <a:latin typeface="Arial"/>
              </a:rPr>
              <a:t>25</a:t>
            </a:r>
            <a:r>
              <a:rPr lang="en-US" altLang="en-US" sz="2400" baseline="30000" dirty="0">
                <a:solidFill>
                  <a:srgbClr val="000000"/>
                </a:solidFill>
                <a:latin typeface="Arial"/>
              </a:rPr>
              <a:t>3</a:t>
            </a:r>
            <a:r>
              <a:rPr lang="en-US" altLang="en-US" sz="2400" dirty="0">
                <a:solidFill>
                  <a:srgbClr val="000000"/>
                </a:solidFill>
                <a:latin typeface="Arial"/>
              </a:rPr>
              <a:t> </a:t>
            </a:r>
          </a:p>
          <a:p>
            <a:pPr>
              <a:spcBef>
                <a:spcPts val="300"/>
              </a:spcBef>
              <a:defRPr/>
            </a:pPr>
            <a:r>
              <a:rPr lang="en-US" altLang="en-US" sz="2400" dirty="0">
                <a:solidFill>
                  <a:srgbClr val="000000"/>
                </a:solidFill>
                <a:latin typeface="Arial"/>
              </a:rPr>
              <a:t>                   = (50 / 25)</a:t>
            </a:r>
            <a:r>
              <a:rPr lang="en-US" altLang="en-US" sz="2400" baseline="30000" dirty="0">
                <a:solidFill>
                  <a:srgbClr val="000000"/>
                </a:solidFill>
                <a:latin typeface="Arial"/>
              </a:rPr>
              <a:t>3</a:t>
            </a:r>
            <a:r>
              <a:rPr lang="en-US" altLang="en-US" sz="2400" dirty="0">
                <a:solidFill>
                  <a:srgbClr val="000000"/>
                </a:solidFill>
                <a:latin typeface="Arial"/>
              </a:rPr>
              <a:t> </a:t>
            </a:r>
          </a:p>
          <a:p>
            <a:pPr>
              <a:spcBef>
                <a:spcPts val="300"/>
              </a:spcBef>
              <a:defRPr/>
            </a:pPr>
            <a:r>
              <a:rPr lang="en-US" altLang="en-US" sz="2400" dirty="0">
                <a:solidFill>
                  <a:srgbClr val="000000"/>
                </a:solidFill>
                <a:latin typeface="Arial"/>
              </a:rPr>
              <a:t>                   = 2</a:t>
            </a:r>
            <a:r>
              <a:rPr lang="en-US" altLang="en-US" sz="2400" baseline="30000" dirty="0">
                <a:solidFill>
                  <a:srgbClr val="000000"/>
                </a:solidFill>
                <a:latin typeface="Arial"/>
              </a:rPr>
              <a:t>3</a:t>
            </a:r>
            <a:r>
              <a:rPr lang="en-US" altLang="en-US" sz="2400" dirty="0">
                <a:solidFill>
                  <a:srgbClr val="000000"/>
                </a:solidFill>
                <a:latin typeface="Arial"/>
              </a:rPr>
              <a:t> </a:t>
            </a:r>
          </a:p>
          <a:p>
            <a:pPr>
              <a:spcBef>
                <a:spcPts val="300"/>
              </a:spcBef>
              <a:defRPr/>
            </a:pPr>
            <a:r>
              <a:rPr lang="en-US" altLang="en-US" sz="2400" dirty="0">
                <a:solidFill>
                  <a:srgbClr val="000000"/>
                </a:solidFill>
                <a:latin typeface="Arial"/>
              </a:rPr>
              <a:t>                   = 8. </a:t>
            </a:r>
            <a:r>
              <a:rPr lang="en-US" altLang="en-US" sz="2400" i="1" dirty="0">
                <a:solidFill>
                  <a:srgbClr val="000000"/>
                </a:solidFill>
                <a:latin typeface="Arial"/>
                <a:sym typeface="Symbol" pitchFamily="18" charset="2"/>
              </a:rPr>
              <a:t>  </a:t>
            </a:r>
            <a:r>
              <a:rPr lang="en-US" altLang="en-US" sz="2400" i="1" baseline="-25000" dirty="0">
                <a:solidFill>
                  <a:srgbClr val="000000"/>
                </a:solidFill>
                <a:latin typeface="Arial"/>
                <a:sym typeface="Symbol" pitchFamily="18" charset="2"/>
              </a:rPr>
              <a:t> </a:t>
            </a:r>
            <a:endParaRPr lang="en-US" altLang="en-US" sz="2400" dirty="0">
              <a:sym typeface="Symbol" pitchFamily="18" charset="2"/>
            </a:endParaRPr>
          </a:p>
        </p:txBody>
      </p:sp>
      <p:sp>
        <p:nvSpPr>
          <p:cNvPr id="21" name="Rectangle 47"/>
          <p:cNvSpPr>
            <a:spLocks noChangeArrowheads="1"/>
          </p:cNvSpPr>
          <p:nvPr/>
        </p:nvSpPr>
        <p:spPr bwMode="auto">
          <a:xfrm>
            <a:off x="4770438" y="4922838"/>
            <a:ext cx="3687762" cy="1935162"/>
          </a:xfrm>
          <a:prstGeom prst="rect">
            <a:avLst/>
          </a:prstGeom>
          <a:solidFill>
            <a:srgbClr val="FFCCCC"/>
          </a:solidFill>
          <a:ln w="9525">
            <a:noFill/>
            <a:miter lim="800000"/>
            <a:headEnd/>
            <a:tailEnd/>
          </a:ln>
          <a:effectLst/>
        </p:spPr>
        <p:txBody>
          <a:bodyPr/>
          <a:lstStyle/>
          <a:p>
            <a:pPr>
              <a:spcBef>
                <a:spcPts val="400"/>
              </a:spcBef>
              <a:defRPr/>
            </a:pPr>
            <a:r>
              <a:rPr lang="en-US" sz="2400" b="1" i="1" dirty="0">
                <a:latin typeface="+mn-lt"/>
              </a:rPr>
              <a:t>FYI  </a:t>
            </a:r>
            <a:endParaRPr lang="en-US" sz="2400" b="1" i="1" dirty="0">
              <a:latin typeface="+mn-lt"/>
            </a:endParaRPr>
          </a:p>
          <a:p>
            <a:pPr>
              <a:spcBef>
                <a:spcPts val="400"/>
              </a:spcBef>
              <a:defRPr/>
            </a:pPr>
            <a:r>
              <a:rPr lang="en-US" sz="2400" b="1" dirty="0">
                <a:latin typeface="+mn-lt"/>
                <a:sym typeface="Symbol" pitchFamily="18" charset="2"/>
              </a:rPr>
              <a:t></a:t>
            </a:r>
            <a:r>
              <a:rPr lang="en-US" sz="2400" dirty="0">
                <a:latin typeface="+mn-lt"/>
                <a:sym typeface="Symbol" pitchFamily="18" charset="2"/>
              </a:rPr>
              <a:t>It takes 8 times as much gas just to overcome air resistance if you double your speed! Ouch!</a:t>
            </a:r>
            <a:endParaRPr lang="en-US" sz="2400" dirty="0">
              <a:latin typeface="+mn-lt"/>
              <a:sym typeface="Symbol" pitchFamily="18" charset="2"/>
            </a:endParaRPr>
          </a:p>
        </p:txBody>
      </p:sp>
      <p:pic>
        <p:nvPicPr>
          <p:cNvPr id="27" name="Picture 22" descr="ANd9GcTptwVuvDpYUoZG8_CTp3wMdEU7KykY2d4OJkfcG7LawlZCfHWsTQ"/>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204325" y="0"/>
            <a:ext cx="925513"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22" descr="ANd9GcTptwVuvDpYUoZG8_CTp3wMdEU7KykY2d4OJkfcG7LawlZCfHWsTQ"/>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199563" y="434975"/>
            <a:ext cx="925512"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66952">
                                            <p:txEl>
                                              <p:pRg st="0" end="0"/>
                                            </p:txEl>
                                          </p:spTgt>
                                        </p:tgtEl>
                                        <p:attrNameLst>
                                          <p:attrName>style.visibility</p:attrName>
                                        </p:attrNameLst>
                                      </p:cBhvr>
                                      <p:to>
                                        <p:strVal val="visible"/>
                                      </p:to>
                                    </p:set>
                                    <p:anim calcmode="lin" valueType="num">
                                      <p:cBhvr additive="base">
                                        <p:cTn id="7" dur="500" fill="hold"/>
                                        <p:tgtEl>
                                          <p:spTgt spid="46695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66952">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par>
                          <p:cTn id="9" fill="hold" nodeType="afterGroup">
                            <p:stCondLst>
                              <p:cond delay="500"/>
                            </p:stCondLst>
                            <p:childTnLst>
                              <p:par>
                                <p:cTn id="10" presetID="2" presetClass="entr" presetSubtype="8" repeatCount="indefinite" fill="hold" nodeType="afterEffect">
                                  <p:stCondLst>
                                    <p:cond delay="0"/>
                                  </p:stCondLst>
                                  <p:childTnLst>
                                    <p:set>
                                      <p:cBhvr>
                                        <p:cTn id="11" dur="1" fill="hold">
                                          <p:stCondLst>
                                            <p:cond delay="0"/>
                                          </p:stCondLst>
                                        </p:cTn>
                                        <p:tgtEl>
                                          <p:spTgt spid="27"/>
                                        </p:tgtEl>
                                        <p:attrNameLst>
                                          <p:attrName>style.visibility</p:attrName>
                                        </p:attrNameLst>
                                      </p:cBhvr>
                                      <p:to>
                                        <p:strVal val="visible"/>
                                      </p:to>
                                    </p:set>
                                    <p:anim calcmode="lin" valueType="num">
                                      <p:cBhvr additive="base">
                                        <p:cTn id="12" dur="5000" fill="hold"/>
                                        <p:tgtEl>
                                          <p:spTgt spid="27"/>
                                        </p:tgtEl>
                                        <p:attrNameLst>
                                          <p:attrName>ppt_x</p:attrName>
                                        </p:attrNameLst>
                                      </p:cBhvr>
                                      <p:tavLst>
                                        <p:tav tm="0">
                                          <p:val>
                                            <p:strVal val="0-#ppt_w/2"/>
                                          </p:val>
                                        </p:tav>
                                        <p:tav tm="100000">
                                          <p:val>
                                            <p:strVal val="#ppt_x"/>
                                          </p:val>
                                        </p:tav>
                                      </p:tavLst>
                                    </p:anim>
                                    <p:anim calcmode="lin" valueType="num">
                                      <p:cBhvr additive="base">
                                        <p:cTn id="13" dur="5000" fill="hold"/>
                                        <p:tgtEl>
                                          <p:spTgt spid="27"/>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5" name="cars002.wav"/>
                                        </p:tgtEl>
                                      </p:cMediaNode>
                                    </p:audio>
                                  </p:subTnLst>
                                </p:cTn>
                              </p:par>
                            </p:childTnLst>
                          </p:cTn>
                        </p:par>
                        <p:par>
                          <p:cTn id="14" fill="hold" nodeType="afterGroup">
                            <p:stCondLst>
                              <p:cond delay="5500"/>
                            </p:stCondLst>
                            <p:childTnLst>
                              <p:par>
                                <p:cTn id="15" presetID="2" presetClass="entr" presetSubtype="8" repeatCount="indefinite" fill="hold" nodeType="afterEffect">
                                  <p:stCondLst>
                                    <p:cond delay="0"/>
                                  </p:stCondLst>
                                  <p:childTnLst>
                                    <p:set>
                                      <p:cBhvr>
                                        <p:cTn id="16" dur="1" fill="hold">
                                          <p:stCondLst>
                                            <p:cond delay="0"/>
                                          </p:stCondLst>
                                        </p:cTn>
                                        <p:tgtEl>
                                          <p:spTgt spid="29"/>
                                        </p:tgtEl>
                                        <p:attrNameLst>
                                          <p:attrName>style.visibility</p:attrName>
                                        </p:attrNameLst>
                                      </p:cBhvr>
                                      <p:to>
                                        <p:strVal val="visible"/>
                                      </p:to>
                                    </p:set>
                                    <p:anim calcmode="lin" valueType="num">
                                      <p:cBhvr additive="base">
                                        <p:cTn id="17" dur="3000" fill="hold"/>
                                        <p:tgtEl>
                                          <p:spTgt spid="29"/>
                                        </p:tgtEl>
                                        <p:attrNameLst>
                                          <p:attrName>ppt_x</p:attrName>
                                        </p:attrNameLst>
                                      </p:cBhvr>
                                      <p:tavLst>
                                        <p:tav tm="0">
                                          <p:val>
                                            <p:strVal val="0-#ppt_w/2"/>
                                          </p:val>
                                        </p:tav>
                                        <p:tav tm="100000">
                                          <p:val>
                                            <p:strVal val="#ppt_x"/>
                                          </p:val>
                                        </p:tav>
                                      </p:tavLst>
                                    </p:anim>
                                    <p:anim calcmode="lin" valueType="num">
                                      <p:cBhvr additive="base">
                                        <p:cTn id="18" dur="3000" fill="hold"/>
                                        <p:tgtEl>
                                          <p:spTgt spid="29"/>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5"/>
                                            </p:cond>
                                          </p:stCondLst>
                                          <p:endCondLst>
                                            <p:cond evt="onStopAudio" delay="0">
                                              <p:tgtEl>
                                                <p:sldTgt/>
                                              </p:tgtEl>
                                            </p:cond>
                                          </p:endCondLst>
                                        </p:cTn>
                                        <p:tgtEl>
                                          <p:sndTgt r:embed="rId5" name="cars002.wav"/>
                                        </p:tgtEl>
                                      </p:cMediaNode>
                                    </p:audio>
                                  </p:sub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nodeType="clickEffect">
                                  <p:stCondLst>
                                    <p:cond delay="0"/>
                                  </p:stCondLst>
                                  <p:childTnLst>
                                    <p:set>
                                      <p:cBhvr>
                                        <p:cTn id="22" dur="1" fill="hold">
                                          <p:stCondLst>
                                            <p:cond delay="0"/>
                                          </p:stCondLst>
                                        </p:cTn>
                                        <p:tgtEl>
                                          <p:spTgt spid="466952">
                                            <p:txEl>
                                              <p:pRg st="1" end="1"/>
                                            </p:txEl>
                                          </p:spTgt>
                                        </p:tgtEl>
                                        <p:attrNameLst>
                                          <p:attrName>style.visibility</p:attrName>
                                        </p:attrNameLst>
                                      </p:cBhvr>
                                      <p:to>
                                        <p:strVal val="visible"/>
                                      </p:to>
                                    </p:set>
                                    <p:anim calcmode="lin" valueType="num">
                                      <p:cBhvr additive="base">
                                        <p:cTn id="23" dur="500" fill="hold"/>
                                        <p:tgtEl>
                                          <p:spTgt spid="466952">
                                            <p:txEl>
                                              <p:pRg st="1" end="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6695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1"/>
                                            </p:cond>
                                          </p:stCondLst>
                                          <p:endCondLst>
                                            <p:cond evt="onStopAudio" delay="0">
                                              <p:tgtEl>
                                                <p:sldTgt/>
                                              </p:tgtEl>
                                            </p:cond>
                                          </p:endCondLst>
                                        </p:cTn>
                                        <p:tgtEl>
                                          <p:sndTgt r:embed="rId4" name="arrow.wav"/>
                                        </p:tgtEl>
                                      </p:cMediaNode>
                                    </p:audio>
                                  </p:sub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nodeType="clickEffect">
                                  <p:stCondLst>
                                    <p:cond delay="0"/>
                                  </p:stCondLst>
                                  <p:childTnLst>
                                    <p:set>
                                      <p:cBhvr>
                                        <p:cTn id="28" dur="1" fill="hold">
                                          <p:stCondLst>
                                            <p:cond delay="0"/>
                                          </p:stCondLst>
                                        </p:cTn>
                                        <p:tgtEl>
                                          <p:spTgt spid="466952">
                                            <p:txEl>
                                              <p:pRg st="2" end="2"/>
                                            </p:txEl>
                                          </p:spTgt>
                                        </p:tgtEl>
                                        <p:attrNameLst>
                                          <p:attrName>style.visibility</p:attrName>
                                        </p:attrNameLst>
                                      </p:cBhvr>
                                      <p:to>
                                        <p:strVal val="visible"/>
                                      </p:to>
                                    </p:set>
                                    <p:anim calcmode="lin" valueType="num">
                                      <p:cBhvr additive="base">
                                        <p:cTn id="29" dur="500" fill="hold"/>
                                        <p:tgtEl>
                                          <p:spTgt spid="466952">
                                            <p:txEl>
                                              <p:pRg st="2" end="2"/>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466952">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7"/>
                                            </p:cond>
                                          </p:stCondLst>
                                          <p:endCondLst>
                                            <p:cond evt="onStopAudio" delay="0">
                                              <p:tgtEl>
                                                <p:sldTgt/>
                                              </p:tgtEl>
                                            </p:cond>
                                          </p:endCondLst>
                                        </p:cTn>
                                        <p:tgtEl>
                                          <p:sndTgt r:embed="rId4" name="arrow.wav"/>
                                        </p:tgtEl>
                                      </p:cMediaNode>
                                    </p:audio>
                                  </p:sub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4" fill="hold" nodeType="clickEffect">
                                  <p:stCondLst>
                                    <p:cond delay="0"/>
                                  </p:stCondLst>
                                  <p:childTnLst>
                                    <p:set>
                                      <p:cBhvr>
                                        <p:cTn id="34" dur="1" fill="hold">
                                          <p:stCondLst>
                                            <p:cond delay="0"/>
                                          </p:stCondLst>
                                        </p:cTn>
                                        <p:tgtEl>
                                          <p:spTgt spid="466952">
                                            <p:txEl>
                                              <p:pRg st="3" end="3"/>
                                            </p:txEl>
                                          </p:spTgt>
                                        </p:tgtEl>
                                        <p:attrNameLst>
                                          <p:attrName>style.visibility</p:attrName>
                                        </p:attrNameLst>
                                      </p:cBhvr>
                                      <p:to>
                                        <p:strVal val="visible"/>
                                      </p:to>
                                    </p:set>
                                    <p:anim calcmode="lin" valueType="num">
                                      <p:cBhvr additive="base">
                                        <p:cTn id="35" dur="500" fill="hold"/>
                                        <p:tgtEl>
                                          <p:spTgt spid="466952">
                                            <p:txEl>
                                              <p:pRg st="3" end="3"/>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466952">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3"/>
                                            </p:cond>
                                          </p:stCondLst>
                                          <p:endCondLst>
                                            <p:cond evt="onStopAudio" delay="0">
                                              <p:tgtEl>
                                                <p:sldTgt/>
                                              </p:tgtEl>
                                            </p:cond>
                                          </p:endCondLst>
                                        </p:cTn>
                                        <p:tgtEl>
                                          <p:sndTgt r:embed="rId4" name="arrow.wav"/>
                                        </p:tgtEl>
                                      </p:cMediaNode>
                                    </p:audio>
                                  </p:sub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4" fill="hold" nodeType="clickEffect">
                                  <p:stCondLst>
                                    <p:cond delay="0"/>
                                  </p:stCondLst>
                                  <p:childTnLst>
                                    <p:set>
                                      <p:cBhvr>
                                        <p:cTn id="40" dur="1" fill="hold">
                                          <p:stCondLst>
                                            <p:cond delay="0"/>
                                          </p:stCondLst>
                                        </p:cTn>
                                        <p:tgtEl>
                                          <p:spTgt spid="466952">
                                            <p:txEl>
                                              <p:pRg st="4" end="4"/>
                                            </p:txEl>
                                          </p:spTgt>
                                        </p:tgtEl>
                                        <p:attrNameLst>
                                          <p:attrName>style.visibility</p:attrName>
                                        </p:attrNameLst>
                                      </p:cBhvr>
                                      <p:to>
                                        <p:strVal val="visible"/>
                                      </p:to>
                                    </p:set>
                                    <p:anim calcmode="lin" valueType="num">
                                      <p:cBhvr additive="base">
                                        <p:cTn id="41" dur="500" fill="hold"/>
                                        <p:tgtEl>
                                          <p:spTgt spid="466952">
                                            <p:txEl>
                                              <p:pRg st="4" end="4"/>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466952">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9"/>
                                            </p:cond>
                                          </p:stCondLst>
                                          <p:endCondLst>
                                            <p:cond evt="onStopAudio" delay="0">
                                              <p:tgtEl>
                                                <p:sldTgt/>
                                              </p:tgtEl>
                                            </p:cond>
                                          </p:endCondLst>
                                        </p:cTn>
                                        <p:tgtEl>
                                          <p:sndTgt r:embed="rId4" name="arrow.wav"/>
                                        </p:tgtEl>
                                      </p:cMediaNode>
                                    </p:audio>
                                  </p:subTnLst>
                                </p:cTn>
                              </p:par>
                            </p:childTnLst>
                          </p:cTn>
                        </p:par>
                      </p:childTnLst>
                    </p:cTn>
                  </p:par>
                  <p:par>
                    <p:cTn id="43" fill="hold" nodeType="clickPar">
                      <p:stCondLst>
                        <p:cond delay="indefinite"/>
                      </p:stCondLst>
                      <p:childTnLst>
                        <p:par>
                          <p:cTn id="44" fill="hold" nodeType="withGroup">
                            <p:stCondLst>
                              <p:cond delay="0"/>
                            </p:stCondLst>
                            <p:childTnLst>
                              <p:par>
                                <p:cTn id="45" presetID="2" presetClass="entr" presetSubtype="4" fill="hold" nodeType="clickEffect">
                                  <p:stCondLst>
                                    <p:cond delay="0"/>
                                  </p:stCondLst>
                                  <p:childTnLst>
                                    <p:set>
                                      <p:cBhvr>
                                        <p:cTn id="46" dur="1" fill="hold">
                                          <p:stCondLst>
                                            <p:cond delay="0"/>
                                          </p:stCondLst>
                                        </p:cTn>
                                        <p:tgtEl>
                                          <p:spTgt spid="466952">
                                            <p:txEl>
                                              <p:pRg st="5" end="5"/>
                                            </p:txEl>
                                          </p:spTgt>
                                        </p:tgtEl>
                                        <p:attrNameLst>
                                          <p:attrName>style.visibility</p:attrName>
                                        </p:attrNameLst>
                                      </p:cBhvr>
                                      <p:to>
                                        <p:strVal val="visible"/>
                                      </p:to>
                                    </p:set>
                                    <p:anim calcmode="lin" valueType="num">
                                      <p:cBhvr additive="base">
                                        <p:cTn id="47" dur="500" fill="hold"/>
                                        <p:tgtEl>
                                          <p:spTgt spid="466952">
                                            <p:txEl>
                                              <p:pRg st="5" end="5"/>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466952">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5"/>
                                            </p:cond>
                                          </p:stCondLst>
                                          <p:endCondLst>
                                            <p:cond evt="onStopAudio" delay="0">
                                              <p:tgtEl>
                                                <p:sldTgt/>
                                              </p:tgtEl>
                                            </p:cond>
                                          </p:endCondLst>
                                        </p:cTn>
                                        <p:tgtEl>
                                          <p:sndTgt r:embed="rId4" name="arrow.wav"/>
                                        </p:tgtEl>
                                      </p:cMediaNode>
                                    </p:audio>
                                  </p:subTnLst>
                                </p:cTn>
                              </p:par>
                            </p:childTnLst>
                          </p:cTn>
                        </p:par>
                      </p:childTnLst>
                    </p:cTn>
                  </p:par>
                  <p:par>
                    <p:cTn id="49" fill="hold" nodeType="clickPar">
                      <p:stCondLst>
                        <p:cond delay="indefinite"/>
                      </p:stCondLst>
                      <p:childTnLst>
                        <p:par>
                          <p:cTn id="50" fill="hold" nodeType="withGroup">
                            <p:stCondLst>
                              <p:cond delay="0"/>
                            </p:stCondLst>
                            <p:childTnLst>
                              <p:par>
                                <p:cTn id="51" presetID="2" presetClass="entr" presetSubtype="4" fill="hold" nodeType="clickEffect">
                                  <p:stCondLst>
                                    <p:cond delay="0"/>
                                  </p:stCondLst>
                                  <p:childTnLst>
                                    <p:set>
                                      <p:cBhvr>
                                        <p:cTn id="52" dur="1" fill="hold">
                                          <p:stCondLst>
                                            <p:cond delay="0"/>
                                          </p:stCondLst>
                                        </p:cTn>
                                        <p:tgtEl>
                                          <p:spTgt spid="466952">
                                            <p:txEl>
                                              <p:pRg st="6" end="6"/>
                                            </p:txEl>
                                          </p:spTgt>
                                        </p:tgtEl>
                                        <p:attrNameLst>
                                          <p:attrName>style.visibility</p:attrName>
                                        </p:attrNameLst>
                                      </p:cBhvr>
                                      <p:to>
                                        <p:strVal val="visible"/>
                                      </p:to>
                                    </p:set>
                                    <p:anim calcmode="lin" valueType="num">
                                      <p:cBhvr additive="base">
                                        <p:cTn id="53" dur="500" fill="hold"/>
                                        <p:tgtEl>
                                          <p:spTgt spid="466952">
                                            <p:txEl>
                                              <p:pRg st="6" end="6"/>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66952">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1"/>
                                            </p:cond>
                                          </p:stCondLst>
                                          <p:endCondLst>
                                            <p:cond evt="onStopAudio" delay="0">
                                              <p:tgtEl>
                                                <p:sldTgt/>
                                              </p:tgtEl>
                                            </p:cond>
                                          </p:endCondLst>
                                        </p:cTn>
                                        <p:tgtEl>
                                          <p:sndTgt r:embed="rId4" name="arrow.wav"/>
                                        </p:tgtEl>
                                      </p:cMediaNode>
                                    </p:audio>
                                  </p:subTnLst>
                                </p:cTn>
                              </p:par>
                            </p:childTnLst>
                          </p:cTn>
                        </p:par>
                      </p:childTnLst>
                    </p:cTn>
                  </p:par>
                  <p:par>
                    <p:cTn id="55" fill="hold" nodeType="clickPar">
                      <p:stCondLst>
                        <p:cond delay="indefinite"/>
                      </p:stCondLst>
                      <p:childTnLst>
                        <p:par>
                          <p:cTn id="56" fill="hold" nodeType="withGroup">
                            <p:stCondLst>
                              <p:cond delay="0"/>
                            </p:stCondLst>
                            <p:childTnLst>
                              <p:par>
                                <p:cTn id="57" presetID="2" presetClass="entr" presetSubtype="4" fill="hold" nodeType="clickEffect">
                                  <p:stCondLst>
                                    <p:cond delay="0"/>
                                  </p:stCondLst>
                                  <p:childTnLst>
                                    <p:set>
                                      <p:cBhvr>
                                        <p:cTn id="58" dur="1" fill="hold">
                                          <p:stCondLst>
                                            <p:cond delay="0"/>
                                          </p:stCondLst>
                                        </p:cTn>
                                        <p:tgtEl>
                                          <p:spTgt spid="466952">
                                            <p:txEl>
                                              <p:pRg st="7" end="7"/>
                                            </p:txEl>
                                          </p:spTgt>
                                        </p:tgtEl>
                                        <p:attrNameLst>
                                          <p:attrName>style.visibility</p:attrName>
                                        </p:attrNameLst>
                                      </p:cBhvr>
                                      <p:to>
                                        <p:strVal val="visible"/>
                                      </p:to>
                                    </p:set>
                                    <p:anim calcmode="lin" valueType="num">
                                      <p:cBhvr additive="base">
                                        <p:cTn id="59" dur="500" fill="hold"/>
                                        <p:tgtEl>
                                          <p:spTgt spid="466952">
                                            <p:txEl>
                                              <p:pRg st="7" end="7"/>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466952">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7"/>
                                            </p:cond>
                                          </p:stCondLst>
                                          <p:endCondLst>
                                            <p:cond evt="onStopAudio" delay="0">
                                              <p:tgtEl>
                                                <p:sldTgt/>
                                              </p:tgtEl>
                                            </p:cond>
                                          </p:endCondLst>
                                        </p:cTn>
                                        <p:tgtEl>
                                          <p:sndTgt r:embed="rId4" name="arrow.wav"/>
                                        </p:tgtEl>
                                      </p:cMediaNode>
                                    </p:audio>
                                  </p:subTnLst>
                                </p:cTn>
                              </p:par>
                            </p:childTnLst>
                          </p:cTn>
                        </p:par>
                      </p:childTnLst>
                    </p:cTn>
                  </p:par>
                  <p:par>
                    <p:cTn id="61" fill="hold" nodeType="clickPar">
                      <p:stCondLst>
                        <p:cond delay="indefinite"/>
                      </p:stCondLst>
                      <p:childTnLst>
                        <p:par>
                          <p:cTn id="62" fill="hold" nodeType="withGroup">
                            <p:stCondLst>
                              <p:cond delay="0"/>
                            </p:stCondLst>
                            <p:childTnLst>
                              <p:par>
                                <p:cTn id="63" presetID="2" presetClass="entr" presetSubtype="4" fill="hold" nodeType="clickEffect">
                                  <p:stCondLst>
                                    <p:cond delay="0"/>
                                  </p:stCondLst>
                                  <p:childTnLst>
                                    <p:set>
                                      <p:cBhvr>
                                        <p:cTn id="64" dur="1" fill="hold">
                                          <p:stCondLst>
                                            <p:cond delay="0"/>
                                          </p:stCondLst>
                                        </p:cTn>
                                        <p:tgtEl>
                                          <p:spTgt spid="21">
                                            <p:txEl>
                                              <p:pRg st="0" end="0"/>
                                            </p:txEl>
                                          </p:spTgt>
                                        </p:tgtEl>
                                        <p:attrNameLst>
                                          <p:attrName>style.visibility</p:attrName>
                                        </p:attrNameLst>
                                      </p:cBhvr>
                                      <p:to>
                                        <p:strVal val="visible"/>
                                      </p:to>
                                    </p:set>
                                    <p:anim calcmode="lin" valueType="num">
                                      <p:cBhvr additive="base">
                                        <p:cTn id="65"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21">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3"/>
                                            </p:cond>
                                          </p:stCondLst>
                                          <p:endCondLst>
                                            <p:cond evt="onStopAudio" delay="0">
                                              <p:tgtEl>
                                                <p:sldTgt/>
                                              </p:tgtEl>
                                            </p:cond>
                                          </p:endCondLst>
                                        </p:cTn>
                                        <p:tgtEl>
                                          <p:sndTgt r:embed="rId4" name="arrow.wav"/>
                                        </p:tgtEl>
                                      </p:cMediaNode>
                                    </p:audio>
                                  </p:subTnLst>
                                </p:cTn>
                              </p:par>
                            </p:childTnLst>
                          </p:cTn>
                        </p:par>
                      </p:childTnLst>
                    </p:cTn>
                  </p:par>
                  <p:par>
                    <p:cTn id="67" fill="hold" nodeType="clickPar">
                      <p:stCondLst>
                        <p:cond delay="indefinite"/>
                      </p:stCondLst>
                      <p:childTnLst>
                        <p:par>
                          <p:cTn id="68" fill="hold" nodeType="withGroup">
                            <p:stCondLst>
                              <p:cond delay="0"/>
                            </p:stCondLst>
                            <p:childTnLst>
                              <p:par>
                                <p:cTn id="69" presetID="2" presetClass="entr" presetSubtype="4" fill="hold" nodeType="clickEffect">
                                  <p:stCondLst>
                                    <p:cond delay="0"/>
                                  </p:stCondLst>
                                  <p:childTnLst>
                                    <p:set>
                                      <p:cBhvr>
                                        <p:cTn id="70" dur="1" fill="hold">
                                          <p:stCondLst>
                                            <p:cond delay="0"/>
                                          </p:stCondLst>
                                        </p:cTn>
                                        <p:tgtEl>
                                          <p:spTgt spid="21">
                                            <p:txEl>
                                              <p:pRg st="1" end="1"/>
                                            </p:txEl>
                                          </p:spTgt>
                                        </p:tgtEl>
                                        <p:attrNameLst>
                                          <p:attrName>style.visibility</p:attrName>
                                        </p:attrNameLst>
                                      </p:cBhvr>
                                      <p:to>
                                        <p:strVal val="visible"/>
                                      </p:to>
                                    </p:set>
                                    <p:anim calcmode="lin" valueType="num">
                                      <p:cBhvr additive="base">
                                        <p:cTn id="71" dur="500" fill="hold"/>
                                        <p:tgtEl>
                                          <p:spTgt spid="21">
                                            <p:txEl>
                                              <p:pRg st="1" end="1"/>
                                            </p:txEl>
                                          </p:spTgt>
                                        </p:tgtEl>
                                        <p:attrNameLst>
                                          <p:attrName>ppt_x</p:attrName>
                                        </p:attrNameLst>
                                      </p:cBhvr>
                                      <p:tavLst>
                                        <p:tav tm="0">
                                          <p:val>
                                            <p:strVal val="#ppt_x"/>
                                          </p:val>
                                        </p:tav>
                                        <p:tav tm="100000">
                                          <p:val>
                                            <p:strVal val="#ppt_x"/>
                                          </p:val>
                                        </p:tav>
                                      </p:tavLst>
                                    </p:anim>
                                    <p:anim calcmode="lin" valueType="num">
                                      <p:cBhvr additive="base">
                                        <p:cTn id="72" dur="500" fill="hold"/>
                                        <p:tgtEl>
                                          <p:spTgt spid="21">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9"/>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68994" name="Rectangle 2"/>
          <p:cNvSpPr>
            <a:spLocks noChangeArrowheads="1"/>
          </p:cNvSpPr>
          <p:nvPr/>
        </p:nvSpPr>
        <p:spPr bwMode="auto">
          <a:xfrm>
            <a:off x="685800" y="1549400"/>
            <a:ext cx="7772400" cy="1462088"/>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spcBef>
                <a:spcPct val="20000"/>
              </a:spcBef>
              <a:defRPr/>
            </a:pPr>
            <a:r>
              <a:rPr lang="en-US" sz="2400" i="1" dirty="0" smtClean="0">
                <a:solidFill>
                  <a:srgbClr val="333399"/>
                </a:solidFill>
                <a:latin typeface="Arial"/>
              </a:rPr>
              <a:t>Quantitatively describing efficiency in energy transfers</a:t>
            </a:r>
            <a:endParaRPr lang="en-US" i="1" dirty="0" smtClean="0"/>
          </a:p>
          <a:p>
            <a:pPr eaLnBrk="1" hangingPunct="1">
              <a:spcBef>
                <a:spcPct val="20000"/>
              </a:spcBef>
              <a:defRPr/>
            </a:pPr>
            <a:r>
              <a:rPr lang="en-US" altLang="en-US" sz="2400" dirty="0" smtClean="0">
                <a:latin typeface="+mn-lt"/>
                <a:sym typeface="Symbol" pitchFamily="18" charset="2"/>
              </a:rPr>
              <a:t></a:t>
            </a:r>
            <a:r>
              <a:rPr lang="en-US" altLang="en-US" sz="2400" b="1" dirty="0" smtClean="0">
                <a:latin typeface="+mn-lt"/>
              </a:rPr>
              <a:t>Efficiency</a:t>
            </a:r>
            <a:r>
              <a:rPr lang="en-US" altLang="en-US" sz="2400" dirty="0" smtClean="0">
                <a:latin typeface="+mn-lt"/>
              </a:rPr>
              <a:t> is the ratio of output power to input power</a:t>
            </a:r>
          </a:p>
          <a:p>
            <a:pPr eaLnBrk="1" hangingPunct="1">
              <a:spcBef>
                <a:spcPct val="20000"/>
              </a:spcBef>
              <a:defRPr/>
            </a:pPr>
            <a:endParaRPr lang="en-US" altLang="en-US" dirty="0" smtClean="0"/>
          </a:p>
        </p:txBody>
      </p:sp>
      <p:sp>
        <p:nvSpPr>
          <p:cNvPr id="50179" name="Rectangle 3"/>
          <p:cNvSpPr>
            <a:spLocks noGrp="1" noChangeArrowheads="1"/>
          </p:cNvSpPr>
          <p:nvPr>
            <p:ph type="ctrTitle"/>
          </p:nvPr>
        </p:nvSpPr>
        <p:spPr>
          <a:xfrm>
            <a:off x="685800" y="533400"/>
            <a:ext cx="7772400" cy="896938"/>
          </a:xfrm>
          <a:noFill/>
        </p:spPr>
        <p:txBody>
          <a:bodyPr/>
          <a:lstStyle/>
          <a:p>
            <a:pPr algn="l" eaLnBrk="1" hangingPunct="1"/>
            <a:r>
              <a:rPr lang="en-US" altLang="en-US" sz="2800" b="1" smtClean="0">
                <a:solidFill>
                  <a:srgbClr val="000000"/>
                </a:solidFill>
              </a:rPr>
              <a:t>Topic 2: Mechanics</a:t>
            </a:r>
            <a:br>
              <a:rPr lang="en-US" altLang="en-US" sz="2800" b="1" smtClean="0">
                <a:solidFill>
                  <a:srgbClr val="000000"/>
                </a:solidFill>
              </a:rPr>
            </a:br>
            <a:r>
              <a:rPr lang="en-US" altLang="en-US" sz="2800" smtClean="0">
                <a:solidFill>
                  <a:srgbClr val="000000"/>
                </a:solidFill>
              </a:rPr>
              <a:t>2.3 – Work, energy, and power</a:t>
            </a:r>
            <a:endParaRPr lang="en-US" altLang="en-US" sz="2400" smtClean="0">
              <a:solidFill>
                <a:schemeClr val="tx1"/>
              </a:solidFill>
              <a:latin typeface="Courier New" pitchFamily="49" charset="0"/>
            </a:endParaRPr>
          </a:p>
        </p:txBody>
      </p:sp>
      <p:grpSp>
        <p:nvGrpSpPr>
          <p:cNvPr id="3" name="Group 2"/>
          <p:cNvGrpSpPr>
            <a:grpSpLocks/>
          </p:cNvGrpSpPr>
          <p:nvPr/>
        </p:nvGrpSpPr>
        <p:grpSpPr bwMode="auto">
          <a:xfrm>
            <a:off x="828675" y="2454275"/>
            <a:ext cx="7470775" cy="520700"/>
            <a:chOff x="828675" y="2479358"/>
            <a:chExt cx="7470776" cy="519748"/>
          </a:xfrm>
        </p:grpSpPr>
        <p:sp>
          <p:nvSpPr>
            <p:cNvPr id="44040" name="Rectangle 5"/>
            <p:cNvSpPr>
              <a:spLocks noChangeArrowheads="1"/>
            </p:cNvSpPr>
            <p:nvPr/>
          </p:nvSpPr>
          <p:spPr bwMode="auto">
            <a:xfrm>
              <a:off x="965200" y="2515804"/>
              <a:ext cx="5688014" cy="4833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lnSpc>
                  <a:spcPct val="90000"/>
                </a:lnSpc>
                <a:spcBef>
                  <a:spcPct val="20000"/>
                </a:spcBef>
                <a:defRPr/>
              </a:pPr>
              <a:r>
                <a:rPr lang="en-US" sz="2400" dirty="0" smtClean="0">
                  <a:latin typeface="Arial"/>
                  <a:ea typeface="Calibri"/>
                  <a:cs typeface="Times New Roman"/>
                </a:rPr>
                <a:t>efficiency = </a:t>
              </a:r>
              <a:r>
                <a:rPr lang="en-US" sz="2400" i="1" dirty="0" err="1" smtClean="0">
                  <a:latin typeface="Arial"/>
                  <a:ea typeface="Calibri"/>
                  <a:cs typeface="Times New Roman"/>
                </a:rPr>
                <a:t>W</a:t>
              </a:r>
              <a:r>
                <a:rPr lang="en-US" sz="2400" baseline="-25000" dirty="0" err="1" smtClean="0">
                  <a:latin typeface="Arial"/>
                  <a:ea typeface="Calibri"/>
                  <a:cs typeface="Times New Roman"/>
                </a:rPr>
                <a:t>out</a:t>
              </a:r>
              <a:r>
                <a:rPr lang="en-US" sz="2400" baseline="-25000" dirty="0" smtClean="0">
                  <a:latin typeface="Arial"/>
                  <a:ea typeface="Calibri"/>
                  <a:cs typeface="Times New Roman"/>
                </a:rPr>
                <a:t> </a:t>
              </a:r>
              <a:r>
                <a:rPr lang="en-US" sz="2400" dirty="0" smtClean="0">
                  <a:latin typeface="Arial"/>
                  <a:ea typeface="Calibri"/>
                  <a:cs typeface="Times New Roman"/>
                </a:rPr>
                <a:t>/ </a:t>
              </a:r>
              <a:r>
                <a:rPr lang="en-US" sz="2400" i="1" dirty="0" smtClean="0">
                  <a:latin typeface="Arial"/>
                  <a:ea typeface="Calibri"/>
                  <a:cs typeface="Times New Roman"/>
                </a:rPr>
                <a:t>W</a:t>
              </a:r>
              <a:r>
                <a:rPr lang="en-US" sz="2400" baseline="-25000" dirty="0" smtClean="0">
                  <a:latin typeface="Arial"/>
                  <a:ea typeface="Calibri"/>
                  <a:cs typeface="Times New Roman"/>
                </a:rPr>
                <a:t>in</a:t>
              </a:r>
              <a:r>
                <a:rPr lang="en-US" sz="2400" dirty="0" smtClean="0">
                  <a:latin typeface="Arial"/>
                  <a:ea typeface="Calibri"/>
                  <a:cs typeface="Times New Roman"/>
                </a:rPr>
                <a:t> = </a:t>
              </a:r>
              <a:r>
                <a:rPr lang="en-US" sz="2400" i="1" dirty="0" smtClean="0">
                  <a:latin typeface="Arial"/>
                  <a:ea typeface="Calibri"/>
                  <a:cs typeface="Times New Roman"/>
                </a:rPr>
                <a:t>P</a:t>
              </a:r>
              <a:r>
                <a:rPr lang="en-US" sz="2400" baseline="-25000" dirty="0" smtClean="0">
                  <a:latin typeface="Arial"/>
                  <a:ea typeface="Calibri"/>
                  <a:cs typeface="Times New Roman"/>
                </a:rPr>
                <a:t>out </a:t>
              </a:r>
              <a:r>
                <a:rPr lang="en-US" sz="2400" dirty="0" smtClean="0">
                  <a:latin typeface="Arial"/>
                  <a:ea typeface="Calibri"/>
                  <a:cs typeface="Times New Roman"/>
                </a:rPr>
                <a:t>/ </a:t>
              </a:r>
              <a:r>
                <a:rPr lang="en-US" sz="2400" i="1" dirty="0" smtClean="0">
                  <a:latin typeface="Arial"/>
                  <a:ea typeface="Calibri"/>
                  <a:cs typeface="Times New Roman"/>
                </a:rPr>
                <a:t>P</a:t>
              </a:r>
              <a:r>
                <a:rPr lang="en-US" sz="2400" baseline="-25000" dirty="0" smtClean="0">
                  <a:latin typeface="Arial"/>
                  <a:ea typeface="Calibri"/>
                  <a:cs typeface="Times New Roman"/>
                </a:rPr>
                <a:t>in</a:t>
              </a:r>
              <a:endParaRPr lang="en-US" altLang="en-US" sz="2400" baseline="-25000" dirty="0" smtClean="0">
                <a:latin typeface="+mn-lt"/>
              </a:endParaRPr>
            </a:p>
          </p:txBody>
        </p:sp>
        <p:sp>
          <p:nvSpPr>
            <p:cNvPr id="44041" name="Text Box 6"/>
            <p:cNvSpPr txBox="1">
              <a:spLocks noChangeArrowheads="1"/>
            </p:cNvSpPr>
            <p:nvPr/>
          </p:nvSpPr>
          <p:spPr bwMode="auto">
            <a:xfrm>
              <a:off x="6745289" y="2492035"/>
              <a:ext cx="1554162" cy="461118"/>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algn="ctr" eaLnBrk="1" hangingPunct="1">
                <a:spcBef>
                  <a:spcPct val="50000"/>
                </a:spcBef>
                <a:defRPr/>
              </a:pPr>
              <a:r>
                <a:rPr lang="en-US" altLang="en-US" sz="2400" dirty="0" smtClean="0">
                  <a:solidFill>
                    <a:schemeClr val="bg1"/>
                  </a:solidFill>
                  <a:latin typeface="+mn-lt"/>
                </a:rPr>
                <a:t>efficiency</a:t>
              </a:r>
            </a:p>
          </p:txBody>
        </p:sp>
        <p:sp>
          <p:nvSpPr>
            <p:cNvPr id="44042" name="Rectangle 7"/>
            <p:cNvSpPr>
              <a:spLocks noChangeArrowheads="1"/>
            </p:cNvSpPr>
            <p:nvPr/>
          </p:nvSpPr>
          <p:spPr bwMode="auto">
            <a:xfrm>
              <a:off x="828675" y="2479358"/>
              <a:ext cx="7462839" cy="489641"/>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defRPr/>
              </a:pPr>
              <a:endParaRPr lang="en-US" altLang="en-US" sz="2400" smtClean="0">
                <a:latin typeface="+mn-lt"/>
              </a:endParaRPr>
            </a:p>
          </p:txBody>
        </p:sp>
      </p:grpSp>
      <p:sp>
        <p:nvSpPr>
          <p:cNvPr id="469000" name="Rectangle 8"/>
          <p:cNvSpPr>
            <a:spLocks noChangeArrowheads="1"/>
          </p:cNvSpPr>
          <p:nvPr/>
        </p:nvSpPr>
        <p:spPr bwMode="auto">
          <a:xfrm>
            <a:off x="674688" y="3005138"/>
            <a:ext cx="7781925" cy="3852862"/>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spcBef>
                <a:spcPct val="20000"/>
              </a:spcBef>
              <a:defRPr/>
            </a:pPr>
            <a:r>
              <a:rPr lang="en-US" altLang="en-US" sz="2400" dirty="0" smtClean="0">
                <a:latin typeface="+mn-lt"/>
                <a:sym typeface="Symbol" pitchFamily="18" charset="2"/>
              </a:rPr>
              <a:t>EXAMPLE: Conversion of coal into electricity is through the following process: Coal burns to heat up water to steam. Steam turns a turbine. The turbine turns a generator which produces electricity. Suppose the useable electricity from such a power plant is 125 MW, while the chemical energy of the coal is 690 MW. Find the efficiency of the plant.</a:t>
            </a:r>
          </a:p>
          <a:p>
            <a:pPr eaLnBrk="1" hangingPunct="1">
              <a:spcBef>
                <a:spcPct val="20000"/>
              </a:spcBef>
              <a:defRPr/>
            </a:pPr>
            <a:r>
              <a:rPr lang="en-US" altLang="en-US" sz="2400" dirty="0" smtClean="0">
                <a:latin typeface="+mn-lt"/>
              </a:rPr>
              <a:t>SOLUTION:       efficiency</a:t>
            </a:r>
            <a:r>
              <a:rPr lang="en-US" altLang="en-US" sz="2400" dirty="0" smtClean="0">
                <a:latin typeface="+mn-lt"/>
                <a:cs typeface="Courier New" pitchFamily="49" charset="0"/>
              </a:rPr>
              <a:t> = </a:t>
            </a:r>
            <a:r>
              <a:rPr lang="en-US" altLang="en-US" sz="2400" i="1" dirty="0" smtClean="0">
                <a:latin typeface="+mn-lt"/>
              </a:rPr>
              <a:t>P</a:t>
            </a:r>
            <a:r>
              <a:rPr lang="en-US" altLang="en-US" sz="2400" baseline="-25000" dirty="0" smtClean="0">
                <a:latin typeface="+mn-lt"/>
              </a:rPr>
              <a:t>out </a:t>
            </a:r>
            <a:r>
              <a:rPr lang="en-US" altLang="en-US" sz="2400" i="1" dirty="0" smtClean="0">
                <a:latin typeface="+mn-lt"/>
              </a:rPr>
              <a:t>/ P</a:t>
            </a:r>
            <a:r>
              <a:rPr lang="en-US" altLang="en-US" sz="2400" baseline="-25000" dirty="0" smtClean="0">
                <a:latin typeface="+mn-lt"/>
              </a:rPr>
              <a:t>in</a:t>
            </a:r>
          </a:p>
          <a:p>
            <a:pPr eaLnBrk="1" hangingPunct="1">
              <a:lnSpc>
                <a:spcPct val="90000"/>
              </a:lnSpc>
              <a:spcBef>
                <a:spcPct val="20000"/>
              </a:spcBef>
              <a:defRPr/>
            </a:pPr>
            <a:r>
              <a:rPr lang="en-US" altLang="en-US" sz="2400" dirty="0" smtClean="0">
                <a:latin typeface="+mn-lt"/>
              </a:rPr>
              <a:t>                                           = 125 MW / 690 MW</a:t>
            </a:r>
          </a:p>
          <a:p>
            <a:pPr eaLnBrk="1" hangingPunct="1">
              <a:lnSpc>
                <a:spcPct val="90000"/>
              </a:lnSpc>
              <a:spcBef>
                <a:spcPct val="20000"/>
              </a:spcBef>
              <a:defRPr/>
            </a:pPr>
            <a:r>
              <a:rPr lang="en-US" altLang="en-US" sz="2400" dirty="0" smtClean="0">
                <a:latin typeface="+mn-lt"/>
              </a:rPr>
              <a:t>                                           = 0.18 or 18%.</a:t>
            </a:r>
          </a:p>
        </p:txBody>
      </p:sp>
      <p:sp>
        <p:nvSpPr>
          <p:cNvPr id="469011" name="Line 19"/>
          <p:cNvSpPr>
            <a:spLocks noChangeShapeType="1"/>
          </p:cNvSpPr>
          <p:nvPr/>
        </p:nvSpPr>
        <p:spPr bwMode="auto">
          <a:xfrm flipV="1">
            <a:off x="5233988" y="6129338"/>
            <a:ext cx="511175" cy="276225"/>
          </a:xfrm>
          <a:prstGeom prst="line">
            <a:avLst/>
          </a:prstGeom>
          <a:noFill/>
          <a:ln w="28575">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69012" name="Line 20"/>
          <p:cNvSpPr>
            <a:spLocks noChangeShapeType="1"/>
          </p:cNvSpPr>
          <p:nvPr/>
        </p:nvSpPr>
        <p:spPr bwMode="auto">
          <a:xfrm flipV="1">
            <a:off x="6640513" y="6165850"/>
            <a:ext cx="446087" cy="184150"/>
          </a:xfrm>
          <a:prstGeom prst="line">
            <a:avLst/>
          </a:prstGeom>
          <a:noFill/>
          <a:ln w="28575">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12" name="Picture 19" descr="lump_of_coal"/>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413625" y="5500688"/>
            <a:ext cx="1693863" cy="1331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44" name="Picture 12" descr="http://www.wisconsinwatch.org/wp-content/uploads/2011/11/Columbia-plant-300x199.jpg">
            <a:hlinkClick r:id="rId8" tooltip="Columbia plant"/>
          </p:cNvPr>
          <p:cNvPicPr>
            <a:picLocks noChangeAspect="1" noChangeArrowheads="1"/>
          </p:cNvPicPr>
          <p:nvPr/>
        </p:nvPicPr>
        <p:blipFill>
          <a:blip r:embed="rId9"/>
          <a:srcRect/>
          <a:stretch>
            <a:fillRect/>
          </a:stretch>
        </p:blipFill>
        <p:spPr bwMode="auto">
          <a:xfrm>
            <a:off x="6067168" y="-4763"/>
            <a:ext cx="2391032" cy="158592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68994">
                                            <p:txEl>
                                              <p:pRg st="0" end="0"/>
                                            </p:txEl>
                                          </p:spTgt>
                                        </p:tgtEl>
                                        <p:attrNameLst>
                                          <p:attrName>style.visibility</p:attrName>
                                        </p:attrNameLst>
                                      </p:cBhvr>
                                      <p:to>
                                        <p:strVal val="visible"/>
                                      </p:to>
                                    </p:set>
                                    <p:anim calcmode="lin" valueType="num">
                                      <p:cBhvr additive="base">
                                        <p:cTn id="7" dur="500" fill="hold"/>
                                        <p:tgtEl>
                                          <p:spTgt spid="46899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68994">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68994">
                                            <p:txEl>
                                              <p:pRg st="1" end="1"/>
                                            </p:txEl>
                                          </p:spTgt>
                                        </p:tgtEl>
                                        <p:attrNameLst>
                                          <p:attrName>style.visibility</p:attrName>
                                        </p:attrNameLst>
                                      </p:cBhvr>
                                      <p:to>
                                        <p:strVal val="visible"/>
                                      </p:to>
                                    </p:set>
                                    <p:anim calcmode="lin" valueType="num">
                                      <p:cBhvr additive="base">
                                        <p:cTn id="13" dur="500" fill="hold"/>
                                        <p:tgtEl>
                                          <p:spTgt spid="46899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6899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499"/>
                                          </p:stCondLst>
                                        </p:cTn>
                                        <p:tgtEl>
                                          <p:spTgt spid="3"/>
                                        </p:tgtEl>
                                        <p:attrNameLst>
                                          <p:attrName>style.visibility</p:attrName>
                                        </p:attrNameLst>
                                      </p:cBhvr>
                                      <p:to>
                                        <p:strVal val="visible"/>
                                      </p:to>
                                    </p:set>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469000">
                                            <p:txEl>
                                              <p:pRg st="0" end="0"/>
                                            </p:txEl>
                                          </p:spTgt>
                                        </p:tgtEl>
                                        <p:attrNameLst>
                                          <p:attrName>style.visibility</p:attrName>
                                        </p:attrNameLst>
                                      </p:cBhvr>
                                      <p:to>
                                        <p:strVal val="visible"/>
                                      </p:to>
                                    </p:set>
                                    <p:anim calcmode="lin" valueType="num">
                                      <p:cBhvr additive="base">
                                        <p:cTn id="23" dur="500" fill="hold"/>
                                        <p:tgtEl>
                                          <p:spTgt spid="469000">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69000">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1"/>
                                            </p:cond>
                                          </p:stCondLst>
                                          <p:endCondLst>
                                            <p:cond evt="onStopAudio" delay="0">
                                              <p:tgtEl>
                                                <p:sldTgt/>
                                              </p:tgtEl>
                                            </p:cond>
                                          </p:endCondLst>
                                        </p:cTn>
                                        <p:tgtEl>
                                          <p:sndTgt r:embed="rId4" name="arrow.wav"/>
                                        </p:tgtEl>
                                      </p:cMediaNode>
                                    </p:audio>
                                  </p:subTnLst>
                                </p:cTn>
                              </p:par>
                              <p:par>
                                <p:cTn id="25" presetID="10" presetClass="entr" presetSubtype="0" fill="hold" nodeType="withEffect">
                                  <p:stCondLst>
                                    <p:cond delay="0"/>
                                  </p:stCondLst>
                                  <p:childTnLst>
                                    <p:set>
                                      <p:cBhvr>
                                        <p:cTn id="26" dur="1" fill="hold">
                                          <p:stCondLst>
                                            <p:cond delay="0"/>
                                          </p:stCondLst>
                                        </p:cTn>
                                        <p:tgtEl>
                                          <p:spTgt spid="44044"/>
                                        </p:tgtEl>
                                        <p:attrNameLst>
                                          <p:attrName>style.visibility</p:attrName>
                                        </p:attrNameLst>
                                      </p:cBhvr>
                                      <p:to>
                                        <p:strVal val="visible"/>
                                      </p:to>
                                    </p:set>
                                    <p:animEffect transition="in" filter="fade">
                                      <p:cBhvr>
                                        <p:cTn id="27" dur="500"/>
                                        <p:tgtEl>
                                          <p:spTgt spid="44044"/>
                                        </p:tgtEl>
                                      </p:cBhvr>
                                    </p:animEffect>
                                  </p:childTnLst>
                                </p:cTn>
                              </p:par>
                            </p:childTnLst>
                          </p:cTn>
                        </p:par>
                        <p:par>
                          <p:cTn id="28" fill="hold" nodeType="afterGroup">
                            <p:stCondLst>
                              <p:cond delay="500"/>
                            </p:stCondLst>
                            <p:childTnLst>
                              <p:par>
                                <p:cTn id="29" presetID="2" presetClass="entr" presetSubtype="8" fill="hold"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2000" fill="hold"/>
                                        <p:tgtEl>
                                          <p:spTgt spid="12"/>
                                        </p:tgtEl>
                                        <p:attrNameLst>
                                          <p:attrName>ppt_x</p:attrName>
                                        </p:attrNameLst>
                                      </p:cBhvr>
                                      <p:tavLst>
                                        <p:tav tm="0">
                                          <p:val>
                                            <p:strVal val="0-#ppt_w/2"/>
                                          </p:val>
                                        </p:tav>
                                        <p:tav tm="100000">
                                          <p:val>
                                            <p:strVal val="#ppt_x"/>
                                          </p:val>
                                        </p:tav>
                                      </p:tavLst>
                                    </p:anim>
                                    <p:anim calcmode="lin" valueType="num">
                                      <p:cBhvr additive="base">
                                        <p:cTn id="32" dur="2000" fill="hold"/>
                                        <p:tgtEl>
                                          <p:spTgt spid="1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5" name="push.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69000">
                                            <p:txEl>
                                              <p:pRg st="1" end="1"/>
                                            </p:txEl>
                                          </p:spTgt>
                                        </p:tgtEl>
                                        <p:attrNameLst>
                                          <p:attrName>style.visibility</p:attrName>
                                        </p:attrNameLst>
                                      </p:cBhvr>
                                      <p:to>
                                        <p:strVal val="visible"/>
                                      </p:to>
                                    </p:set>
                                    <p:anim calcmode="lin" valueType="num">
                                      <p:cBhvr additive="base">
                                        <p:cTn id="37" dur="500" fill="hold"/>
                                        <p:tgtEl>
                                          <p:spTgt spid="469000">
                                            <p:txEl>
                                              <p:pRg st="1" end="1"/>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69000">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469000">
                                            <p:txEl>
                                              <p:pRg st="2" end="2"/>
                                            </p:txEl>
                                          </p:spTgt>
                                        </p:tgtEl>
                                        <p:attrNameLst>
                                          <p:attrName>style.visibility</p:attrName>
                                        </p:attrNameLst>
                                      </p:cBhvr>
                                      <p:to>
                                        <p:strVal val="visible"/>
                                      </p:to>
                                    </p:set>
                                    <p:anim calcmode="lin" valueType="num">
                                      <p:cBhvr additive="base">
                                        <p:cTn id="43" dur="500" fill="hold"/>
                                        <p:tgtEl>
                                          <p:spTgt spid="469000">
                                            <p:txEl>
                                              <p:pRg st="2" end="2"/>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69000">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4" name="arrow.wav"/>
                                        </p:tgtEl>
                                      </p:cMediaNode>
                                    </p:audio>
                                  </p:subTnLst>
                                </p:cTn>
                              </p:par>
                            </p:childTnLst>
                          </p:cTn>
                        </p:par>
                      </p:childTnLst>
                    </p:cTn>
                  </p:par>
                  <p:par>
                    <p:cTn id="45" fill="hold" nodeType="clickPar">
                      <p:stCondLst>
                        <p:cond delay="indefinite"/>
                      </p:stCondLst>
                      <p:childTnLst>
                        <p:par>
                          <p:cTn id="46" fill="hold" nodeType="withGroup">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469011"/>
                                        </p:tgtEl>
                                        <p:attrNameLst>
                                          <p:attrName>style.visibility</p:attrName>
                                        </p:attrNameLst>
                                      </p:cBhvr>
                                      <p:to>
                                        <p:strVal val="visible"/>
                                      </p:to>
                                    </p:set>
                                    <p:animEffect transition="in" filter="wipe(down)">
                                      <p:cBhvr>
                                        <p:cTn id="49" dur="500"/>
                                        <p:tgtEl>
                                          <p:spTgt spid="469011"/>
                                        </p:tgtEl>
                                      </p:cBhvr>
                                    </p:animEffect>
                                  </p:childTnLst>
                                  <p:subTnLst>
                                    <p:audio>
                                      <p:cMediaNode>
                                        <p:cTn display="0" masterRel="sameClick">
                                          <p:stCondLst>
                                            <p:cond evt="begin" delay="0">
                                              <p:tn val="47"/>
                                            </p:cond>
                                          </p:stCondLst>
                                          <p:endCondLst>
                                            <p:cond evt="onStopAudio" delay="0">
                                              <p:tgtEl>
                                                <p:sldTgt/>
                                              </p:tgtEl>
                                            </p:cond>
                                          </p:endCondLst>
                                        </p:cTn>
                                        <p:tgtEl>
                                          <p:sndTgt r:embed="rId6" name="cashreg.wav"/>
                                        </p:tgtEl>
                                      </p:cMediaNode>
                                    </p:audio>
                                  </p:subTnLst>
                                </p:cTn>
                              </p:par>
                            </p:childTnLst>
                          </p:cTn>
                        </p:par>
                      </p:childTnLst>
                    </p:cTn>
                  </p:par>
                  <p:par>
                    <p:cTn id="50" fill="hold" nodeType="clickPar">
                      <p:stCondLst>
                        <p:cond delay="indefinite"/>
                      </p:stCondLst>
                      <p:childTnLst>
                        <p:par>
                          <p:cTn id="51" fill="hold" nodeType="withGroup">
                            <p:stCondLst>
                              <p:cond delay="0"/>
                            </p:stCondLst>
                            <p:childTnLst>
                              <p:par>
                                <p:cTn id="52" presetID="22" presetClass="entr" presetSubtype="4" fill="hold" grpId="0" nodeType="clickEffect">
                                  <p:stCondLst>
                                    <p:cond delay="0"/>
                                  </p:stCondLst>
                                  <p:childTnLst>
                                    <p:set>
                                      <p:cBhvr>
                                        <p:cTn id="53" dur="1" fill="hold">
                                          <p:stCondLst>
                                            <p:cond delay="0"/>
                                          </p:stCondLst>
                                        </p:cTn>
                                        <p:tgtEl>
                                          <p:spTgt spid="469012"/>
                                        </p:tgtEl>
                                        <p:attrNameLst>
                                          <p:attrName>style.visibility</p:attrName>
                                        </p:attrNameLst>
                                      </p:cBhvr>
                                      <p:to>
                                        <p:strVal val="visible"/>
                                      </p:to>
                                    </p:set>
                                    <p:animEffect transition="in" filter="wipe(down)">
                                      <p:cBhvr>
                                        <p:cTn id="54" dur="500"/>
                                        <p:tgtEl>
                                          <p:spTgt spid="469012"/>
                                        </p:tgtEl>
                                      </p:cBhvr>
                                    </p:animEffect>
                                  </p:childTnLst>
                                  <p:subTnLst>
                                    <p:audio>
                                      <p:cMediaNode>
                                        <p:cTn display="0" masterRel="sameClick">
                                          <p:stCondLst>
                                            <p:cond evt="begin" delay="0">
                                              <p:tn val="52"/>
                                            </p:cond>
                                          </p:stCondLst>
                                          <p:endCondLst>
                                            <p:cond evt="onStopAudio" delay="0">
                                              <p:tgtEl>
                                                <p:sldTgt/>
                                              </p:tgtEl>
                                            </p:cond>
                                          </p:endCondLst>
                                        </p:cTn>
                                        <p:tgtEl>
                                          <p:sndTgt r:embed="rId6" name="cashreg.wav"/>
                                        </p:tgtEl>
                                      </p:cMediaNode>
                                    </p:audio>
                                  </p:subTnLst>
                                </p:cTn>
                              </p:par>
                            </p:childTnLst>
                          </p:cTn>
                        </p:par>
                      </p:childTnLst>
                    </p:cTn>
                  </p:par>
                  <p:par>
                    <p:cTn id="55" fill="hold" nodeType="clickPar">
                      <p:stCondLst>
                        <p:cond delay="indefinite"/>
                      </p:stCondLst>
                      <p:childTnLst>
                        <p:par>
                          <p:cTn id="56" fill="hold" nodeType="withGroup">
                            <p:stCondLst>
                              <p:cond delay="0"/>
                            </p:stCondLst>
                            <p:childTnLst>
                              <p:par>
                                <p:cTn id="57" presetID="2" presetClass="entr" presetSubtype="4" fill="hold" nodeType="clickEffect">
                                  <p:stCondLst>
                                    <p:cond delay="0"/>
                                  </p:stCondLst>
                                  <p:childTnLst>
                                    <p:set>
                                      <p:cBhvr>
                                        <p:cTn id="58" dur="1" fill="hold">
                                          <p:stCondLst>
                                            <p:cond delay="0"/>
                                          </p:stCondLst>
                                        </p:cTn>
                                        <p:tgtEl>
                                          <p:spTgt spid="469000">
                                            <p:txEl>
                                              <p:pRg st="3" end="3"/>
                                            </p:txEl>
                                          </p:spTgt>
                                        </p:tgtEl>
                                        <p:attrNameLst>
                                          <p:attrName>style.visibility</p:attrName>
                                        </p:attrNameLst>
                                      </p:cBhvr>
                                      <p:to>
                                        <p:strVal val="visible"/>
                                      </p:to>
                                    </p:set>
                                    <p:anim calcmode="lin" valueType="num">
                                      <p:cBhvr additive="base">
                                        <p:cTn id="59" dur="500" fill="hold"/>
                                        <p:tgtEl>
                                          <p:spTgt spid="469000">
                                            <p:txEl>
                                              <p:pRg st="3" end="3"/>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469000">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7"/>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9011" grpId="0" animBg="1"/>
      <p:bldP spid="46901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Rectangle 3"/>
          <p:cNvSpPr>
            <a:spLocks noChangeArrowheads="1"/>
          </p:cNvSpPr>
          <p:nvPr/>
        </p:nvSpPr>
        <p:spPr bwMode="auto">
          <a:xfrm>
            <a:off x="685800" y="1549400"/>
            <a:ext cx="7772400" cy="2260600"/>
          </a:xfrm>
          <a:prstGeom prst="rect">
            <a:avLst/>
          </a:prstGeom>
          <a:solidFill>
            <a:srgbClr val="EAEAEA"/>
          </a:solidFill>
          <a:ln>
            <a:noFill/>
          </a:ln>
          <a:effectLst/>
          <a:extLst/>
        </p:spPr>
        <p:txBody>
          <a:bodyPr/>
          <a:lstStyle>
            <a:lvl1pPr marL="457200" indent="-457200"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a:defRPr/>
            </a:pPr>
            <a:r>
              <a:rPr lang="en-US" sz="2400" b="1" dirty="0" smtClean="0">
                <a:latin typeface="+mn-lt"/>
              </a:rPr>
              <a:t>Theory of knowledge: </a:t>
            </a:r>
            <a:endParaRPr lang="en-US" sz="2400" dirty="0" smtClean="0">
              <a:latin typeface="+mn-lt"/>
            </a:endParaRPr>
          </a:p>
          <a:p>
            <a:pPr>
              <a:defRPr/>
            </a:pPr>
            <a:r>
              <a:rPr lang="en-US" sz="2400" dirty="0" smtClean="0">
                <a:latin typeface="+mn-lt"/>
              </a:rPr>
              <a:t>• To what extent is scientific knowledge based on fundamental concepts such as energy? What happens to scientific knowledge when our under-standing of such fundamental concepts changes or evolves? </a:t>
            </a:r>
          </a:p>
        </p:txBody>
      </p:sp>
      <p:sp>
        <p:nvSpPr>
          <p:cNvPr id="2051" name="Rectangle 118"/>
          <p:cNvSpPr>
            <a:spLocks noGrp="1" noChangeArrowheads="1"/>
          </p:cNvSpPr>
          <p:nvPr>
            <p:ph type="ctrTitle"/>
          </p:nvPr>
        </p:nvSpPr>
        <p:spPr>
          <a:xfrm>
            <a:off x="685800" y="533400"/>
            <a:ext cx="7772400" cy="896938"/>
          </a:xfrm>
        </p:spPr>
        <p:txBody>
          <a:bodyPr/>
          <a:lstStyle/>
          <a:p>
            <a:pPr algn="l" eaLnBrk="1" hangingPunct="1">
              <a:defRPr/>
            </a:pPr>
            <a:r>
              <a:rPr lang="en-US" altLang="en-US" sz="2800" b="1" dirty="0"/>
              <a:t>Topic 2: Mechanics</a:t>
            </a:r>
            <a:br>
              <a:rPr lang="en-US" altLang="en-US" sz="2800" b="1" dirty="0"/>
            </a:br>
            <a:r>
              <a:rPr lang="en-US" altLang="en-US" sz="2800" dirty="0">
                <a:solidFill>
                  <a:schemeClr val="tx1"/>
                </a:solidFill>
              </a:rPr>
              <a:t>2.3 – Work, energy, and power</a:t>
            </a:r>
            <a:endParaRPr lang="en-US" altLang="en-US" sz="2800" dirty="0" smtClean="0">
              <a:solidFill>
                <a:schemeClr val="tx1"/>
              </a:solidFill>
              <a:latin typeface="+mn-lt"/>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3187">
                                            <p:txEl>
                                              <p:pRg st="0" end="0"/>
                                            </p:txEl>
                                          </p:spTgt>
                                        </p:tgtEl>
                                        <p:attrNameLst>
                                          <p:attrName>style.visibility</p:attrName>
                                        </p:attrNameLst>
                                      </p:cBhvr>
                                      <p:to>
                                        <p:strVal val="visible"/>
                                      </p:to>
                                    </p:set>
                                    <p:anim calcmode="lin" valueType="num">
                                      <p:cBhvr additive="base">
                                        <p:cTn id="7" dur="500" fill="hold"/>
                                        <p:tgtEl>
                                          <p:spTgt spid="931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318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93187">
                                            <p:txEl>
                                              <p:pRg st="1" end="1"/>
                                            </p:txEl>
                                          </p:spTgt>
                                        </p:tgtEl>
                                        <p:attrNameLst>
                                          <p:attrName>style.visibility</p:attrName>
                                        </p:attrNameLst>
                                      </p:cBhvr>
                                      <p:to>
                                        <p:strVal val="visible"/>
                                      </p:to>
                                    </p:set>
                                    <p:anim calcmode="lin" valueType="num">
                                      <p:cBhvr additive="base">
                                        <p:cTn id="13" dur="500" fill="hold"/>
                                        <p:tgtEl>
                                          <p:spTgt spid="931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3187">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Rectangle 3"/>
          <p:cNvSpPr>
            <a:spLocks noChangeArrowheads="1"/>
          </p:cNvSpPr>
          <p:nvPr/>
        </p:nvSpPr>
        <p:spPr bwMode="auto">
          <a:xfrm>
            <a:off x="685800" y="1549400"/>
            <a:ext cx="7772400" cy="3773488"/>
          </a:xfrm>
          <a:prstGeom prst="rect">
            <a:avLst/>
          </a:prstGeom>
          <a:solidFill>
            <a:srgbClr val="EAEAEA"/>
          </a:solidFill>
          <a:ln>
            <a:noFill/>
          </a:ln>
          <a:effectLst/>
          <a:extLst/>
        </p:spPr>
        <p:txBody>
          <a:bodyPr/>
          <a:lstStyle>
            <a:lvl1pPr marL="457200" indent="-457200"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a:defRPr/>
            </a:pPr>
            <a:r>
              <a:rPr lang="en-US" sz="2400" b="1" dirty="0" smtClean="0">
                <a:latin typeface="+mn-lt"/>
              </a:rPr>
              <a:t>Utilization: </a:t>
            </a:r>
            <a:endParaRPr lang="en-US" sz="2400" dirty="0" smtClean="0">
              <a:latin typeface="+mn-lt"/>
            </a:endParaRPr>
          </a:p>
          <a:p>
            <a:pPr>
              <a:defRPr/>
            </a:pPr>
            <a:r>
              <a:rPr lang="en-US" sz="2400" dirty="0" smtClean="0">
                <a:latin typeface="+mn-lt"/>
              </a:rPr>
              <a:t>• Energy is also covered in other group 4 subjects (for example, see: </a:t>
            </a:r>
            <a:r>
              <a:rPr lang="en-US" sz="2400" i="1" dirty="0" smtClean="0">
                <a:latin typeface="+mn-lt"/>
              </a:rPr>
              <a:t>Biology </a:t>
            </a:r>
            <a:r>
              <a:rPr lang="en-US" sz="2400" dirty="0" smtClean="0">
                <a:latin typeface="+mn-lt"/>
              </a:rPr>
              <a:t>topics </a:t>
            </a:r>
            <a:r>
              <a:rPr lang="en-US" sz="2400" i="1" dirty="0" smtClean="0">
                <a:latin typeface="+mn-lt"/>
              </a:rPr>
              <a:t>2</a:t>
            </a:r>
            <a:r>
              <a:rPr lang="en-US" sz="2400" dirty="0" smtClean="0">
                <a:latin typeface="+mn-lt"/>
              </a:rPr>
              <a:t>, </a:t>
            </a:r>
            <a:r>
              <a:rPr lang="en-US" sz="2400" i="1" dirty="0" smtClean="0">
                <a:latin typeface="+mn-lt"/>
              </a:rPr>
              <a:t>4 </a:t>
            </a:r>
            <a:r>
              <a:rPr lang="en-US" sz="2400" dirty="0" smtClean="0">
                <a:latin typeface="+mn-lt"/>
              </a:rPr>
              <a:t>and </a:t>
            </a:r>
            <a:r>
              <a:rPr lang="en-US" sz="2400" i="1" dirty="0" smtClean="0">
                <a:latin typeface="+mn-lt"/>
              </a:rPr>
              <a:t>8</a:t>
            </a:r>
            <a:r>
              <a:rPr lang="en-US" sz="2400" dirty="0" smtClean="0">
                <a:latin typeface="+mn-lt"/>
              </a:rPr>
              <a:t>; </a:t>
            </a:r>
            <a:r>
              <a:rPr lang="en-US" sz="2400" i="1" dirty="0" smtClean="0">
                <a:latin typeface="+mn-lt"/>
              </a:rPr>
              <a:t>Chemistry </a:t>
            </a:r>
            <a:r>
              <a:rPr lang="en-US" sz="2400" dirty="0" smtClean="0">
                <a:latin typeface="+mn-lt"/>
              </a:rPr>
              <a:t>topics </a:t>
            </a:r>
            <a:r>
              <a:rPr lang="en-US" sz="2400" i="1" dirty="0" smtClean="0">
                <a:latin typeface="+mn-lt"/>
              </a:rPr>
              <a:t>5</a:t>
            </a:r>
            <a:r>
              <a:rPr lang="en-US" sz="2400" dirty="0" smtClean="0">
                <a:latin typeface="+mn-lt"/>
              </a:rPr>
              <a:t>, </a:t>
            </a:r>
            <a:r>
              <a:rPr lang="en-US" sz="2400" i="1" dirty="0" smtClean="0">
                <a:latin typeface="+mn-lt"/>
              </a:rPr>
              <a:t>15</a:t>
            </a:r>
            <a:r>
              <a:rPr lang="en-US" sz="2400" dirty="0" smtClean="0">
                <a:latin typeface="+mn-lt"/>
              </a:rPr>
              <a:t>, and </a:t>
            </a:r>
            <a:r>
              <a:rPr lang="en-US" sz="2400" i="1" dirty="0" smtClean="0">
                <a:latin typeface="+mn-lt"/>
              </a:rPr>
              <a:t>C</a:t>
            </a:r>
            <a:r>
              <a:rPr lang="en-US" sz="2400" dirty="0" smtClean="0">
                <a:latin typeface="+mn-lt"/>
              </a:rPr>
              <a:t>; </a:t>
            </a:r>
            <a:r>
              <a:rPr lang="en-US" sz="2400" i="1" dirty="0" smtClean="0">
                <a:latin typeface="+mn-lt"/>
              </a:rPr>
              <a:t>Sports, exercise and health science </a:t>
            </a:r>
            <a:r>
              <a:rPr lang="en-US" sz="2400" dirty="0" smtClean="0">
                <a:latin typeface="+mn-lt"/>
              </a:rPr>
              <a:t>topics </a:t>
            </a:r>
            <a:r>
              <a:rPr lang="en-US" sz="2400" i="1" dirty="0" smtClean="0">
                <a:latin typeface="+mn-lt"/>
              </a:rPr>
              <a:t>3, A.2, C.3 </a:t>
            </a:r>
            <a:r>
              <a:rPr lang="en-US" sz="2400" dirty="0" smtClean="0">
                <a:latin typeface="+mn-lt"/>
              </a:rPr>
              <a:t>and </a:t>
            </a:r>
            <a:r>
              <a:rPr lang="en-US" sz="2400" i="1" dirty="0" smtClean="0">
                <a:latin typeface="+mn-lt"/>
              </a:rPr>
              <a:t>D.3</a:t>
            </a:r>
            <a:r>
              <a:rPr lang="en-US" sz="2400" dirty="0" smtClean="0">
                <a:latin typeface="+mn-lt"/>
              </a:rPr>
              <a:t>; </a:t>
            </a:r>
            <a:r>
              <a:rPr lang="en-US" sz="2400" i="1" dirty="0" smtClean="0">
                <a:latin typeface="+mn-lt"/>
              </a:rPr>
              <a:t>Environmental systems and societies </a:t>
            </a:r>
            <a:r>
              <a:rPr lang="en-US" sz="2400" dirty="0" smtClean="0">
                <a:latin typeface="+mn-lt"/>
              </a:rPr>
              <a:t>topics </a:t>
            </a:r>
            <a:r>
              <a:rPr lang="en-US" sz="2400" i="1" dirty="0" smtClean="0">
                <a:latin typeface="+mn-lt"/>
              </a:rPr>
              <a:t>1, 2, </a:t>
            </a:r>
            <a:r>
              <a:rPr lang="en-US" sz="2400" dirty="0" smtClean="0">
                <a:latin typeface="+mn-lt"/>
              </a:rPr>
              <a:t>and </a:t>
            </a:r>
            <a:r>
              <a:rPr lang="en-US" sz="2400" i="1" dirty="0" smtClean="0">
                <a:latin typeface="+mn-lt"/>
              </a:rPr>
              <a:t>3</a:t>
            </a:r>
            <a:r>
              <a:rPr lang="en-US" sz="2400" dirty="0" smtClean="0">
                <a:latin typeface="+mn-lt"/>
              </a:rPr>
              <a:t>) </a:t>
            </a:r>
          </a:p>
          <a:p>
            <a:pPr>
              <a:defRPr/>
            </a:pPr>
            <a:r>
              <a:rPr lang="en-US" sz="2400" dirty="0" smtClean="0">
                <a:latin typeface="+mn-lt"/>
              </a:rPr>
              <a:t>• Energy conversions are essential for electrical energy generation (see </a:t>
            </a:r>
            <a:r>
              <a:rPr lang="en-US" sz="2400" i="1" dirty="0" smtClean="0">
                <a:latin typeface="+mn-lt"/>
              </a:rPr>
              <a:t>Physics </a:t>
            </a:r>
            <a:r>
              <a:rPr lang="en-US" sz="2400" dirty="0" smtClean="0">
                <a:latin typeface="+mn-lt"/>
              </a:rPr>
              <a:t>topic </a:t>
            </a:r>
            <a:r>
              <a:rPr lang="en-US" sz="2400" i="1" dirty="0" smtClean="0">
                <a:latin typeface="+mn-lt"/>
              </a:rPr>
              <a:t>5 </a:t>
            </a:r>
            <a:r>
              <a:rPr lang="en-US" sz="2400" dirty="0" smtClean="0">
                <a:latin typeface="+mn-lt"/>
              </a:rPr>
              <a:t>and sub-topic </a:t>
            </a:r>
            <a:r>
              <a:rPr lang="en-US" sz="2400" i="1" dirty="0" smtClean="0">
                <a:latin typeface="+mn-lt"/>
              </a:rPr>
              <a:t>8.1</a:t>
            </a:r>
            <a:r>
              <a:rPr lang="en-US" sz="2400" dirty="0" smtClean="0">
                <a:latin typeface="+mn-lt"/>
              </a:rPr>
              <a:t>) </a:t>
            </a:r>
          </a:p>
          <a:p>
            <a:pPr>
              <a:defRPr/>
            </a:pPr>
            <a:r>
              <a:rPr lang="en-US" sz="2400" dirty="0" smtClean="0">
                <a:latin typeface="+mn-lt"/>
              </a:rPr>
              <a:t>• Energy changes occurring in simple harmonic motion (see </a:t>
            </a:r>
            <a:r>
              <a:rPr lang="en-US" sz="2400" i="1" dirty="0" smtClean="0">
                <a:latin typeface="+mn-lt"/>
              </a:rPr>
              <a:t>Physics </a:t>
            </a:r>
            <a:r>
              <a:rPr lang="en-US" sz="2400" dirty="0" smtClean="0">
                <a:latin typeface="+mn-lt"/>
              </a:rPr>
              <a:t>sub-topics </a:t>
            </a:r>
            <a:r>
              <a:rPr lang="en-US" sz="2400" i="1" dirty="0" smtClean="0">
                <a:latin typeface="+mn-lt"/>
              </a:rPr>
              <a:t>4.1 </a:t>
            </a:r>
            <a:r>
              <a:rPr lang="en-US" sz="2400" dirty="0" smtClean="0">
                <a:latin typeface="+mn-lt"/>
              </a:rPr>
              <a:t>and </a:t>
            </a:r>
            <a:r>
              <a:rPr lang="en-US" sz="2400" i="1" dirty="0" smtClean="0">
                <a:latin typeface="+mn-lt"/>
              </a:rPr>
              <a:t>9.1</a:t>
            </a:r>
            <a:r>
              <a:rPr lang="en-US" sz="2400" dirty="0" smtClean="0">
                <a:latin typeface="+mn-lt"/>
              </a:rPr>
              <a:t>)</a:t>
            </a:r>
          </a:p>
        </p:txBody>
      </p:sp>
      <p:sp>
        <p:nvSpPr>
          <p:cNvPr id="2051" name="Rectangle 118"/>
          <p:cNvSpPr>
            <a:spLocks noGrp="1" noChangeArrowheads="1"/>
          </p:cNvSpPr>
          <p:nvPr>
            <p:ph type="ctrTitle"/>
          </p:nvPr>
        </p:nvSpPr>
        <p:spPr>
          <a:xfrm>
            <a:off x="685800" y="533400"/>
            <a:ext cx="7772400" cy="896938"/>
          </a:xfrm>
        </p:spPr>
        <p:txBody>
          <a:bodyPr/>
          <a:lstStyle/>
          <a:p>
            <a:pPr algn="l" eaLnBrk="1" hangingPunct="1">
              <a:defRPr/>
            </a:pPr>
            <a:r>
              <a:rPr lang="en-US" altLang="en-US" sz="2800" b="1" dirty="0"/>
              <a:t>Topic 2: Mechanics</a:t>
            </a:r>
            <a:br>
              <a:rPr lang="en-US" altLang="en-US" sz="2800" b="1" dirty="0"/>
            </a:br>
            <a:r>
              <a:rPr lang="en-US" altLang="en-US" sz="2800" dirty="0">
                <a:solidFill>
                  <a:schemeClr val="tx1"/>
                </a:solidFill>
              </a:rPr>
              <a:t>2.3 – Work, energy, and power</a:t>
            </a:r>
            <a:endParaRPr lang="en-US" altLang="en-US" sz="2800" dirty="0" smtClean="0">
              <a:solidFill>
                <a:schemeClr val="tx1"/>
              </a:solidFill>
              <a:latin typeface="+mn-lt"/>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3187">
                                            <p:txEl>
                                              <p:pRg st="0" end="0"/>
                                            </p:txEl>
                                          </p:spTgt>
                                        </p:tgtEl>
                                        <p:attrNameLst>
                                          <p:attrName>style.visibility</p:attrName>
                                        </p:attrNameLst>
                                      </p:cBhvr>
                                      <p:to>
                                        <p:strVal val="visible"/>
                                      </p:to>
                                    </p:set>
                                    <p:anim calcmode="lin" valueType="num">
                                      <p:cBhvr additive="base">
                                        <p:cTn id="7" dur="500" fill="hold"/>
                                        <p:tgtEl>
                                          <p:spTgt spid="931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318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93187">
                                            <p:txEl>
                                              <p:pRg st="1" end="1"/>
                                            </p:txEl>
                                          </p:spTgt>
                                        </p:tgtEl>
                                        <p:attrNameLst>
                                          <p:attrName>style.visibility</p:attrName>
                                        </p:attrNameLst>
                                      </p:cBhvr>
                                      <p:to>
                                        <p:strVal val="visible"/>
                                      </p:to>
                                    </p:set>
                                    <p:anim calcmode="lin" valueType="num">
                                      <p:cBhvr additive="base">
                                        <p:cTn id="13" dur="500" fill="hold"/>
                                        <p:tgtEl>
                                          <p:spTgt spid="931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3187">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93187">
                                            <p:txEl>
                                              <p:pRg st="2" end="2"/>
                                            </p:txEl>
                                          </p:spTgt>
                                        </p:tgtEl>
                                        <p:attrNameLst>
                                          <p:attrName>style.visibility</p:attrName>
                                        </p:attrNameLst>
                                      </p:cBhvr>
                                      <p:to>
                                        <p:strVal val="visible"/>
                                      </p:to>
                                    </p:set>
                                    <p:anim calcmode="lin" valueType="num">
                                      <p:cBhvr additive="base">
                                        <p:cTn id="19" dur="500" fill="hold"/>
                                        <p:tgtEl>
                                          <p:spTgt spid="9318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3187">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93187">
                                            <p:txEl>
                                              <p:pRg st="3" end="3"/>
                                            </p:txEl>
                                          </p:spTgt>
                                        </p:tgtEl>
                                        <p:attrNameLst>
                                          <p:attrName>style.visibility</p:attrName>
                                        </p:attrNameLst>
                                      </p:cBhvr>
                                      <p:to>
                                        <p:strVal val="visible"/>
                                      </p:to>
                                    </p:set>
                                    <p:anim calcmode="lin" valueType="num">
                                      <p:cBhvr additive="base">
                                        <p:cTn id="25" dur="500" fill="hold"/>
                                        <p:tgtEl>
                                          <p:spTgt spid="9318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3187">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Rectangle 3"/>
          <p:cNvSpPr>
            <a:spLocks noChangeArrowheads="1"/>
          </p:cNvSpPr>
          <p:nvPr/>
        </p:nvSpPr>
        <p:spPr bwMode="auto">
          <a:xfrm>
            <a:off x="685800" y="1549400"/>
            <a:ext cx="7772400" cy="3773488"/>
          </a:xfrm>
          <a:prstGeom prst="rect">
            <a:avLst/>
          </a:prstGeom>
          <a:solidFill>
            <a:srgbClr val="EAEAEA"/>
          </a:solidFill>
          <a:ln>
            <a:noFill/>
          </a:ln>
          <a:effectLst/>
          <a:extLst/>
        </p:spPr>
        <p:txBody>
          <a:bodyPr/>
          <a:lstStyle>
            <a:lvl1pPr marL="457200" indent="-457200"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a:defRPr/>
            </a:pPr>
            <a:r>
              <a:rPr lang="en-US" sz="2400" b="1" dirty="0" smtClean="0">
                <a:latin typeface="+mn-lt"/>
              </a:rPr>
              <a:t>Aims: </a:t>
            </a:r>
            <a:endParaRPr lang="en-US" sz="2400" dirty="0" smtClean="0">
              <a:latin typeface="+mn-lt"/>
            </a:endParaRPr>
          </a:p>
          <a:p>
            <a:pPr>
              <a:defRPr/>
            </a:pPr>
            <a:r>
              <a:rPr lang="en-US" sz="2400" dirty="0" smtClean="0">
                <a:latin typeface="+mn-lt"/>
              </a:rPr>
              <a:t>• </a:t>
            </a:r>
            <a:r>
              <a:rPr lang="en-US" sz="2400" b="1" dirty="0" smtClean="0">
                <a:latin typeface="+mn-lt"/>
              </a:rPr>
              <a:t>Aim 6: </a:t>
            </a:r>
            <a:r>
              <a:rPr lang="en-US" sz="2400" dirty="0" smtClean="0">
                <a:latin typeface="+mn-lt"/>
              </a:rPr>
              <a:t>experiments could include (but are not limited to): relationship of kinetic and gravitational potential energy for a falling mass; power and efficiency of mechanical objects; comparison of different situations involving elastic potential energy </a:t>
            </a:r>
          </a:p>
          <a:p>
            <a:pPr>
              <a:defRPr/>
            </a:pPr>
            <a:r>
              <a:rPr lang="en-US" sz="2400" dirty="0" smtClean="0">
                <a:latin typeface="+mn-lt"/>
              </a:rPr>
              <a:t>• </a:t>
            </a:r>
            <a:r>
              <a:rPr lang="en-US" sz="2400" b="1" dirty="0" smtClean="0">
                <a:latin typeface="+mn-lt"/>
              </a:rPr>
              <a:t>Aim 8: </a:t>
            </a:r>
            <a:r>
              <a:rPr lang="en-US" sz="2400" dirty="0" smtClean="0">
                <a:latin typeface="+mn-lt"/>
              </a:rPr>
              <a:t>by linking this sub-topic with topic 8, students should be aware of the importance of efficiency and its impact of conserving the fuel used for energy </a:t>
            </a:r>
            <a:r>
              <a:rPr lang="en-US" sz="2400" dirty="0" smtClean="0">
                <a:latin typeface="+mn-lt"/>
              </a:rPr>
              <a:t>production</a:t>
            </a:r>
            <a:endParaRPr lang="en-US" sz="2400" dirty="0" smtClean="0">
              <a:latin typeface="+mn-lt"/>
            </a:endParaRPr>
          </a:p>
        </p:txBody>
      </p:sp>
      <p:sp>
        <p:nvSpPr>
          <p:cNvPr id="2051" name="Rectangle 118"/>
          <p:cNvSpPr>
            <a:spLocks noGrp="1" noChangeArrowheads="1"/>
          </p:cNvSpPr>
          <p:nvPr>
            <p:ph type="ctrTitle"/>
          </p:nvPr>
        </p:nvSpPr>
        <p:spPr>
          <a:xfrm>
            <a:off x="685800" y="533400"/>
            <a:ext cx="7772400" cy="896938"/>
          </a:xfrm>
        </p:spPr>
        <p:txBody>
          <a:bodyPr/>
          <a:lstStyle/>
          <a:p>
            <a:pPr algn="l" eaLnBrk="1" hangingPunct="1">
              <a:defRPr/>
            </a:pPr>
            <a:r>
              <a:rPr lang="en-US" altLang="en-US" sz="2800" b="1" dirty="0"/>
              <a:t>Topic 2: Mechanics</a:t>
            </a:r>
            <a:br>
              <a:rPr lang="en-US" altLang="en-US" sz="2800" b="1" dirty="0"/>
            </a:br>
            <a:r>
              <a:rPr lang="en-US" altLang="en-US" sz="2800" dirty="0">
                <a:solidFill>
                  <a:schemeClr val="tx1"/>
                </a:solidFill>
              </a:rPr>
              <a:t>2.3 – Work, energy, and power</a:t>
            </a:r>
            <a:endParaRPr lang="en-US" altLang="en-US" sz="2800" dirty="0" smtClean="0">
              <a:solidFill>
                <a:schemeClr val="tx1"/>
              </a:solidFill>
              <a:latin typeface="+mn-lt"/>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3187">
                                            <p:txEl>
                                              <p:pRg st="0" end="0"/>
                                            </p:txEl>
                                          </p:spTgt>
                                        </p:tgtEl>
                                        <p:attrNameLst>
                                          <p:attrName>style.visibility</p:attrName>
                                        </p:attrNameLst>
                                      </p:cBhvr>
                                      <p:to>
                                        <p:strVal val="visible"/>
                                      </p:to>
                                    </p:set>
                                    <p:anim calcmode="lin" valueType="num">
                                      <p:cBhvr additive="base">
                                        <p:cTn id="7" dur="500" fill="hold"/>
                                        <p:tgtEl>
                                          <p:spTgt spid="931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318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93187">
                                            <p:txEl>
                                              <p:pRg st="1" end="1"/>
                                            </p:txEl>
                                          </p:spTgt>
                                        </p:tgtEl>
                                        <p:attrNameLst>
                                          <p:attrName>style.visibility</p:attrName>
                                        </p:attrNameLst>
                                      </p:cBhvr>
                                      <p:to>
                                        <p:strVal val="visible"/>
                                      </p:to>
                                    </p:set>
                                    <p:anim calcmode="lin" valueType="num">
                                      <p:cBhvr additive="base">
                                        <p:cTn id="13" dur="500" fill="hold"/>
                                        <p:tgtEl>
                                          <p:spTgt spid="931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3187">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93187">
                                            <p:txEl>
                                              <p:pRg st="2" end="2"/>
                                            </p:txEl>
                                          </p:spTgt>
                                        </p:tgtEl>
                                        <p:attrNameLst>
                                          <p:attrName>style.visibility</p:attrName>
                                        </p:attrNameLst>
                                      </p:cBhvr>
                                      <p:to>
                                        <p:strVal val="visible"/>
                                      </p:to>
                                    </p:set>
                                    <p:anim calcmode="lin" valueType="num">
                                      <p:cBhvr additive="base">
                                        <p:cTn id="19" dur="500" fill="hold"/>
                                        <p:tgtEl>
                                          <p:spTgt spid="9318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3187">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6" name="Rectangle 2"/>
          <p:cNvSpPr>
            <a:spLocks noChangeArrowheads="1"/>
          </p:cNvSpPr>
          <p:nvPr/>
        </p:nvSpPr>
        <p:spPr bwMode="auto">
          <a:xfrm>
            <a:off x="685800" y="1549400"/>
            <a:ext cx="7772400" cy="5308600"/>
          </a:xfrm>
          <a:prstGeom prst="rect">
            <a:avLst/>
          </a:prstGeom>
          <a:solidFill>
            <a:srgbClr val="EAEAEA"/>
          </a:solidFill>
          <a:ln>
            <a:noFill/>
          </a:ln>
          <a:effectLst/>
          <a:extLst/>
        </p:spPr>
        <p:txBody>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spcBef>
                <a:spcPct val="20000"/>
              </a:spcBef>
              <a:defRPr/>
            </a:pPr>
            <a:r>
              <a:rPr lang="en-US" sz="2400" i="1" dirty="0" smtClean="0">
                <a:solidFill>
                  <a:srgbClr val="333399"/>
                </a:solidFill>
                <a:latin typeface="Arial"/>
              </a:rPr>
              <a:t>Determining work done by a force</a:t>
            </a:r>
            <a:r>
              <a:rPr lang="en-US" altLang="en-US" dirty="0" smtClean="0"/>
              <a:t>	</a:t>
            </a:r>
          </a:p>
          <a:p>
            <a:pPr eaLnBrk="1" hangingPunct="1">
              <a:spcBef>
                <a:spcPct val="20000"/>
              </a:spcBef>
              <a:defRPr/>
            </a:pPr>
            <a:r>
              <a:rPr lang="en-US" altLang="en-US" sz="2400" dirty="0" smtClean="0">
                <a:latin typeface="+mn-lt"/>
                <a:sym typeface="Symbol" pitchFamily="18" charset="2"/>
              </a:rPr>
              <a:t></a:t>
            </a:r>
            <a:r>
              <a:rPr lang="en-US" altLang="en-US" sz="2400" dirty="0" smtClean="0">
                <a:latin typeface="+mn-lt"/>
              </a:rPr>
              <a:t>Dynamics is the study of forces as they are applied to bodies, and how the bodies respond to those forces.</a:t>
            </a:r>
          </a:p>
          <a:p>
            <a:pPr eaLnBrk="1" hangingPunct="1">
              <a:spcBef>
                <a:spcPct val="20000"/>
              </a:spcBef>
              <a:defRPr/>
            </a:pPr>
            <a:r>
              <a:rPr lang="en-US" altLang="en-US" sz="2400" dirty="0" smtClean="0">
                <a:latin typeface="+mn-lt"/>
                <a:sym typeface="Symbol" pitchFamily="18" charset="2"/>
              </a:rPr>
              <a:t>Generally, we create free-body diagrams to solve the problems via Newton’s second law.</a:t>
            </a:r>
          </a:p>
          <a:p>
            <a:pPr eaLnBrk="1" hangingPunct="1">
              <a:spcBef>
                <a:spcPct val="20000"/>
              </a:spcBef>
              <a:defRPr/>
            </a:pPr>
            <a:r>
              <a:rPr lang="en-US" altLang="en-US" sz="2400" dirty="0" smtClean="0">
                <a:latin typeface="+mn-lt"/>
                <a:sym typeface="Symbol" pitchFamily="18" charset="2"/>
              </a:rPr>
              <a:t>A weakness of the second law is that we have to know all of the applied forces in order to solve the problem.</a:t>
            </a:r>
          </a:p>
          <a:p>
            <a:pPr eaLnBrk="1" hangingPunct="1">
              <a:spcBef>
                <a:spcPct val="20000"/>
              </a:spcBef>
              <a:defRPr/>
            </a:pPr>
            <a:r>
              <a:rPr lang="en-US" altLang="en-US" sz="2400" dirty="0" smtClean="0">
                <a:latin typeface="+mn-lt"/>
                <a:sym typeface="Symbol" pitchFamily="18" charset="2"/>
              </a:rPr>
              <a:t>Sometimes, forces are hard to get a handle on.</a:t>
            </a:r>
          </a:p>
          <a:p>
            <a:pPr eaLnBrk="1" hangingPunct="1">
              <a:spcBef>
                <a:spcPct val="20000"/>
              </a:spcBef>
              <a:defRPr/>
            </a:pPr>
            <a:r>
              <a:rPr lang="en-US" altLang="en-US" sz="2400" dirty="0" smtClean="0">
                <a:latin typeface="+mn-lt"/>
                <a:sym typeface="Symbol" pitchFamily="18" charset="2"/>
              </a:rPr>
              <a:t>In other words, as the following example will show, Newton’s second law is just too hard to use to solve some physics problems.</a:t>
            </a:r>
          </a:p>
          <a:p>
            <a:pPr eaLnBrk="1" hangingPunct="1">
              <a:spcBef>
                <a:spcPct val="20000"/>
              </a:spcBef>
              <a:defRPr/>
            </a:pPr>
            <a:r>
              <a:rPr lang="en-US" altLang="en-US" sz="2400" dirty="0" smtClean="0">
                <a:latin typeface="+mn-lt"/>
                <a:sym typeface="Symbol" pitchFamily="18" charset="2"/>
              </a:rPr>
              <a:t>In these cases, the principles of work and energy are used - the subjects of Topic 2.3.</a:t>
            </a:r>
          </a:p>
        </p:txBody>
      </p:sp>
      <p:sp>
        <p:nvSpPr>
          <p:cNvPr id="9219" name="Rectangle 3"/>
          <p:cNvSpPr>
            <a:spLocks noGrp="1" noChangeArrowheads="1"/>
          </p:cNvSpPr>
          <p:nvPr>
            <p:ph type="ctrTitle"/>
          </p:nvPr>
        </p:nvSpPr>
        <p:spPr>
          <a:xfrm>
            <a:off x="685800" y="533400"/>
            <a:ext cx="7772400" cy="896938"/>
          </a:xfrm>
          <a:noFill/>
        </p:spPr>
        <p:txBody>
          <a:bodyPr/>
          <a:lstStyle/>
          <a:p>
            <a:pPr algn="l" eaLnBrk="1" hangingPunct="1"/>
            <a:r>
              <a:rPr lang="en-US" altLang="en-US" sz="2800" b="1" smtClean="0"/>
              <a:t>Topic 2: Mechanics</a:t>
            </a:r>
            <a:br>
              <a:rPr lang="en-US" altLang="en-US" sz="2800" b="1" smtClean="0"/>
            </a:br>
            <a:r>
              <a:rPr lang="en-US" altLang="en-US" sz="2800" smtClean="0">
                <a:solidFill>
                  <a:schemeClr val="tx1"/>
                </a:solidFill>
              </a:rPr>
              <a:t>2.3 – Work, energy, and power</a:t>
            </a:r>
            <a:endParaRPr lang="en-US" altLang="en-US" sz="2800" smtClean="0">
              <a:solidFill>
                <a:schemeClr val="tx1"/>
              </a:solidFill>
              <a:latin typeface="Courier New" pitchFamily="49" charset="0"/>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03106">
                                            <p:txEl>
                                              <p:pRg st="0" end="0"/>
                                            </p:txEl>
                                          </p:spTgt>
                                        </p:tgtEl>
                                        <p:attrNameLst>
                                          <p:attrName>style.visibility</p:attrName>
                                        </p:attrNameLst>
                                      </p:cBhvr>
                                      <p:to>
                                        <p:strVal val="visible"/>
                                      </p:to>
                                    </p:set>
                                    <p:anim calcmode="lin" valueType="num">
                                      <p:cBhvr additive="base">
                                        <p:cTn id="7" dur="500" fill="hold"/>
                                        <p:tgtEl>
                                          <p:spTgt spid="30310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0310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03106">
                                            <p:txEl>
                                              <p:pRg st="1" end="1"/>
                                            </p:txEl>
                                          </p:spTgt>
                                        </p:tgtEl>
                                        <p:attrNameLst>
                                          <p:attrName>style.visibility</p:attrName>
                                        </p:attrNameLst>
                                      </p:cBhvr>
                                      <p:to>
                                        <p:strVal val="visible"/>
                                      </p:to>
                                    </p:set>
                                    <p:anim calcmode="lin" valueType="num">
                                      <p:cBhvr additive="base">
                                        <p:cTn id="13" dur="500" fill="hold"/>
                                        <p:tgtEl>
                                          <p:spTgt spid="30310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0310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303106">
                                            <p:txEl>
                                              <p:pRg st="2" end="2"/>
                                            </p:txEl>
                                          </p:spTgt>
                                        </p:tgtEl>
                                        <p:attrNameLst>
                                          <p:attrName>style.visibility</p:attrName>
                                        </p:attrNameLst>
                                      </p:cBhvr>
                                      <p:to>
                                        <p:strVal val="visible"/>
                                      </p:to>
                                    </p:set>
                                    <p:anim calcmode="lin" valueType="num">
                                      <p:cBhvr additive="base">
                                        <p:cTn id="19" dur="500" fill="hold"/>
                                        <p:tgtEl>
                                          <p:spTgt spid="30310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03106">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303106">
                                            <p:txEl>
                                              <p:pRg st="3" end="3"/>
                                            </p:txEl>
                                          </p:spTgt>
                                        </p:tgtEl>
                                        <p:attrNameLst>
                                          <p:attrName>style.visibility</p:attrName>
                                        </p:attrNameLst>
                                      </p:cBhvr>
                                      <p:to>
                                        <p:strVal val="visible"/>
                                      </p:to>
                                    </p:set>
                                    <p:anim calcmode="lin" valueType="num">
                                      <p:cBhvr additive="base">
                                        <p:cTn id="25" dur="500" fill="hold"/>
                                        <p:tgtEl>
                                          <p:spTgt spid="30310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03106">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303106">
                                            <p:txEl>
                                              <p:pRg st="4" end="4"/>
                                            </p:txEl>
                                          </p:spTgt>
                                        </p:tgtEl>
                                        <p:attrNameLst>
                                          <p:attrName>style.visibility</p:attrName>
                                        </p:attrNameLst>
                                      </p:cBhvr>
                                      <p:to>
                                        <p:strVal val="visible"/>
                                      </p:to>
                                    </p:set>
                                    <p:anim calcmode="lin" valueType="num">
                                      <p:cBhvr additive="base">
                                        <p:cTn id="31" dur="500" fill="hold"/>
                                        <p:tgtEl>
                                          <p:spTgt spid="303106">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03106">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303106">
                                            <p:txEl>
                                              <p:pRg st="5" end="5"/>
                                            </p:txEl>
                                          </p:spTgt>
                                        </p:tgtEl>
                                        <p:attrNameLst>
                                          <p:attrName>style.visibility</p:attrName>
                                        </p:attrNameLst>
                                      </p:cBhvr>
                                      <p:to>
                                        <p:strVal val="visible"/>
                                      </p:to>
                                    </p:set>
                                    <p:anim calcmode="lin" valueType="num">
                                      <p:cBhvr additive="base">
                                        <p:cTn id="37" dur="500" fill="hold"/>
                                        <p:tgtEl>
                                          <p:spTgt spid="303106">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03106">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303106">
                                            <p:txEl>
                                              <p:pRg st="6" end="6"/>
                                            </p:txEl>
                                          </p:spTgt>
                                        </p:tgtEl>
                                        <p:attrNameLst>
                                          <p:attrName>style.visibility</p:attrName>
                                        </p:attrNameLst>
                                      </p:cBhvr>
                                      <p:to>
                                        <p:strVal val="visible"/>
                                      </p:to>
                                    </p:set>
                                    <p:anim calcmode="lin" valueType="num">
                                      <p:cBhvr additive="base">
                                        <p:cTn id="43" dur="500" fill="hold"/>
                                        <p:tgtEl>
                                          <p:spTgt spid="303106">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03106">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47"/>
          <p:cNvSpPr>
            <a:spLocks noChangeArrowheads="1"/>
          </p:cNvSpPr>
          <p:nvPr/>
        </p:nvSpPr>
        <p:spPr bwMode="auto">
          <a:xfrm>
            <a:off x="685800" y="1549400"/>
            <a:ext cx="7772400" cy="465138"/>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n-US" altLang="en-US" sz="2400" i="1">
                <a:solidFill>
                  <a:srgbClr val="333399"/>
                </a:solidFill>
              </a:rPr>
              <a:t>Determining work done by a force</a:t>
            </a:r>
            <a:r>
              <a:rPr lang="en-US" altLang="en-US" sz="2000">
                <a:solidFill>
                  <a:srgbClr val="000000"/>
                </a:solidFill>
                <a:latin typeface="Courier New" pitchFamily="49" charset="0"/>
              </a:rPr>
              <a:t>	</a:t>
            </a:r>
          </a:p>
          <a:p>
            <a:pPr eaLnBrk="1" hangingPunct="1">
              <a:buFontTx/>
              <a:buNone/>
            </a:pPr>
            <a:r>
              <a:rPr lang="en-US" altLang="en-US" sz="2000">
                <a:latin typeface="Courier New" pitchFamily="49" charset="0"/>
              </a:rPr>
              <a:t>	</a:t>
            </a:r>
          </a:p>
        </p:txBody>
      </p:sp>
      <p:sp>
        <p:nvSpPr>
          <p:cNvPr id="10243" name="Rectangle 3"/>
          <p:cNvSpPr>
            <a:spLocks noGrp="1" noChangeArrowheads="1"/>
          </p:cNvSpPr>
          <p:nvPr>
            <p:ph type="ctrTitle"/>
          </p:nvPr>
        </p:nvSpPr>
        <p:spPr>
          <a:xfrm>
            <a:off x="685800" y="533400"/>
            <a:ext cx="7772400" cy="896938"/>
          </a:xfrm>
          <a:noFill/>
        </p:spPr>
        <p:txBody>
          <a:bodyPr/>
          <a:lstStyle/>
          <a:p>
            <a:pPr algn="l" eaLnBrk="1" hangingPunct="1"/>
            <a:r>
              <a:rPr lang="en-US" altLang="en-US" sz="2800" b="1" smtClean="0">
                <a:solidFill>
                  <a:srgbClr val="000000"/>
                </a:solidFill>
              </a:rPr>
              <a:t>Topic 2: Mechanics</a:t>
            </a:r>
            <a:br>
              <a:rPr lang="en-US" altLang="en-US" sz="2800" b="1" smtClean="0">
                <a:solidFill>
                  <a:srgbClr val="000000"/>
                </a:solidFill>
              </a:rPr>
            </a:br>
            <a:r>
              <a:rPr lang="en-US" altLang="en-US" sz="2800" smtClean="0">
                <a:solidFill>
                  <a:srgbClr val="000000"/>
                </a:solidFill>
              </a:rPr>
              <a:t>2.3 – Work, energy, and power</a:t>
            </a:r>
            <a:endParaRPr lang="en-US" altLang="en-US" sz="2400" smtClean="0">
              <a:solidFill>
                <a:schemeClr val="tx1"/>
              </a:solidFill>
              <a:latin typeface="Courier New" pitchFamily="49" charset="0"/>
            </a:endParaRPr>
          </a:p>
        </p:txBody>
      </p:sp>
      <p:sp>
        <p:nvSpPr>
          <p:cNvPr id="405508" name="Rectangle 4"/>
          <p:cNvSpPr>
            <a:spLocks noChangeArrowheads="1"/>
          </p:cNvSpPr>
          <p:nvPr/>
        </p:nvSpPr>
        <p:spPr bwMode="auto">
          <a:xfrm>
            <a:off x="674688" y="1976438"/>
            <a:ext cx="7781925" cy="4881562"/>
          </a:xfrm>
          <a:prstGeom prst="rect">
            <a:avLst/>
          </a:prstGeom>
          <a:solidFill>
            <a:srgbClr val="FFFFCC"/>
          </a:solidFill>
          <a:ln>
            <a:noFill/>
          </a:ln>
          <a:effectLst/>
          <a:extLst/>
        </p:spPr>
        <p:txBody>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spcBef>
                <a:spcPct val="20000"/>
              </a:spcBef>
              <a:defRPr/>
            </a:pPr>
            <a:r>
              <a:rPr lang="en-US" altLang="en-US" sz="2400" dirty="0" smtClean="0">
                <a:latin typeface="+mn-lt"/>
                <a:sym typeface="Symbol" pitchFamily="18" charset="2"/>
              </a:rPr>
              <a:t>EXAMPLE: Suppose we wish to find the speed of the ball when it reaches the bottom of the track. Discuss the problems in using free-body diagrams to find that final speed.</a:t>
            </a:r>
            <a:endParaRPr lang="en-US" altLang="en-US" sz="2400" dirty="0" smtClean="0">
              <a:latin typeface="+mn-lt"/>
            </a:endParaRPr>
          </a:p>
          <a:p>
            <a:pPr eaLnBrk="1" hangingPunct="1">
              <a:spcBef>
                <a:spcPct val="20000"/>
              </a:spcBef>
              <a:defRPr/>
            </a:pPr>
            <a:endParaRPr lang="en-US" altLang="en-US" sz="2400" dirty="0" smtClean="0">
              <a:latin typeface="+mn-lt"/>
            </a:endParaRPr>
          </a:p>
          <a:p>
            <a:pPr eaLnBrk="1" hangingPunct="1">
              <a:spcBef>
                <a:spcPct val="20000"/>
              </a:spcBef>
              <a:defRPr/>
            </a:pPr>
            <a:endParaRPr lang="en-US" altLang="en-US" sz="2400" dirty="0" smtClean="0">
              <a:latin typeface="+mn-lt"/>
            </a:endParaRPr>
          </a:p>
          <a:p>
            <a:pPr eaLnBrk="1" hangingPunct="1">
              <a:spcBef>
                <a:spcPct val="20000"/>
              </a:spcBef>
              <a:defRPr/>
            </a:pPr>
            <a:endParaRPr lang="en-US" altLang="en-US" sz="2400" dirty="0" smtClean="0">
              <a:latin typeface="+mn-lt"/>
            </a:endParaRPr>
          </a:p>
          <a:p>
            <a:pPr eaLnBrk="1" hangingPunct="1">
              <a:spcBef>
                <a:spcPct val="20000"/>
              </a:spcBef>
              <a:defRPr/>
            </a:pPr>
            <a:r>
              <a:rPr lang="en-US" altLang="en-US" sz="2400" dirty="0" smtClean="0">
                <a:latin typeface="+mn-lt"/>
              </a:rPr>
              <a:t>SOLUTION: </a:t>
            </a:r>
            <a:r>
              <a:rPr lang="en-US" altLang="en-US" sz="2400" dirty="0" smtClean="0">
                <a:latin typeface="+mn-lt"/>
                <a:sym typeface="Symbol" pitchFamily="18" charset="2"/>
              </a:rPr>
              <a:t>Because the slope of the track is changing, so is the relative orientation of </a:t>
            </a:r>
            <a:r>
              <a:rPr lang="en-US" altLang="en-US" sz="2400" b="1" dirty="0" smtClean="0">
                <a:latin typeface="+mn-lt"/>
                <a:sym typeface="Symbol" pitchFamily="18" charset="2"/>
              </a:rPr>
              <a:t>N</a:t>
            </a:r>
            <a:r>
              <a:rPr lang="en-US" altLang="en-US" sz="2400" dirty="0" smtClean="0">
                <a:latin typeface="+mn-lt"/>
                <a:sym typeface="Symbol" pitchFamily="18" charset="2"/>
              </a:rPr>
              <a:t> and </a:t>
            </a:r>
            <a:r>
              <a:rPr lang="en-US" altLang="en-US" sz="2400" b="1" dirty="0" smtClean="0">
                <a:latin typeface="+mn-lt"/>
                <a:sym typeface="Symbol" pitchFamily="18" charset="2"/>
              </a:rPr>
              <a:t>W</a:t>
            </a:r>
            <a:r>
              <a:rPr lang="en-US" altLang="en-US" sz="2400" dirty="0" smtClean="0">
                <a:latin typeface="+mn-lt"/>
                <a:sym typeface="Symbol" pitchFamily="18" charset="2"/>
              </a:rPr>
              <a:t>.</a:t>
            </a:r>
          </a:p>
          <a:p>
            <a:pPr eaLnBrk="1" hangingPunct="1">
              <a:spcBef>
                <a:spcPct val="20000"/>
              </a:spcBef>
              <a:buFont typeface="Symbol" pitchFamily="18" charset="2"/>
              <a:buChar char="·"/>
              <a:defRPr/>
            </a:pPr>
            <a:r>
              <a:rPr lang="en-US" altLang="en-US" sz="2400" dirty="0" smtClean="0">
                <a:latin typeface="+mn-lt"/>
                <a:sym typeface="Symbol" pitchFamily="18" charset="2"/>
              </a:rPr>
              <a:t>Thus, the acceleration is </a:t>
            </a:r>
            <a:r>
              <a:rPr lang="en-US" altLang="en-US" sz="2400" u="sng" dirty="0" smtClean="0">
                <a:latin typeface="+mn-lt"/>
                <a:sym typeface="Symbol" pitchFamily="18" charset="2"/>
              </a:rPr>
              <a:t>not</a:t>
            </a:r>
            <a:r>
              <a:rPr lang="en-US" altLang="en-US" sz="2400" dirty="0" smtClean="0">
                <a:latin typeface="+mn-lt"/>
                <a:sym typeface="Symbol" pitchFamily="18" charset="2"/>
              </a:rPr>
              <a:t> constant and we </a:t>
            </a:r>
            <a:r>
              <a:rPr lang="en-US" altLang="en-US" sz="2400" u="sng" dirty="0" smtClean="0">
                <a:latin typeface="+mn-lt"/>
                <a:sym typeface="Symbol" pitchFamily="18" charset="2"/>
              </a:rPr>
              <a:t>can’t</a:t>
            </a:r>
            <a:r>
              <a:rPr lang="en-US" altLang="en-US" sz="2400" dirty="0" smtClean="0">
                <a:latin typeface="+mn-lt"/>
                <a:sym typeface="Symbol" pitchFamily="18" charset="2"/>
              </a:rPr>
              <a:t> use the kinematic equations.</a:t>
            </a:r>
          </a:p>
          <a:p>
            <a:pPr eaLnBrk="1" hangingPunct="1">
              <a:spcBef>
                <a:spcPct val="20000"/>
              </a:spcBef>
              <a:buFont typeface="Symbol" pitchFamily="18" charset="2"/>
              <a:buChar char="·"/>
              <a:defRPr/>
            </a:pPr>
            <a:r>
              <a:rPr lang="en-US" altLang="en-US" sz="2400" dirty="0" smtClean="0">
                <a:latin typeface="+mn-lt"/>
                <a:sym typeface="Symbol" pitchFamily="18" charset="2"/>
              </a:rPr>
              <a:t>Thus we can’t find </a:t>
            </a:r>
            <a:r>
              <a:rPr lang="en-US" altLang="en-US" sz="2400" i="1" dirty="0" smtClean="0">
                <a:latin typeface="+mn-lt"/>
                <a:sym typeface="Symbol" pitchFamily="18" charset="2"/>
              </a:rPr>
              <a:t>v</a:t>
            </a:r>
            <a:r>
              <a:rPr lang="en-US" altLang="en-US" sz="2400" dirty="0" smtClean="0">
                <a:latin typeface="+mn-lt"/>
                <a:sym typeface="Symbol" pitchFamily="18" charset="2"/>
              </a:rPr>
              <a:t> at the bottom of the track.</a:t>
            </a:r>
          </a:p>
        </p:txBody>
      </p:sp>
      <p:sp>
        <p:nvSpPr>
          <p:cNvPr id="405509" name="Freeform 5"/>
          <p:cNvSpPr>
            <a:spLocks/>
          </p:cNvSpPr>
          <p:nvPr/>
        </p:nvSpPr>
        <p:spPr bwMode="auto">
          <a:xfrm>
            <a:off x="1860550" y="3403600"/>
            <a:ext cx="7064375" cy="1154113"/>
          </a:xfrm>
          <a:custGeom>
            <a:avLst/>
            <a:gdLst>
              <a:gd name="T0" fmla="*/ 0 w 4450"/>
              <a:gd name="T1" fmla="*/ 2147483647 h 727"/>
              <a:gd name="T2" fmla="*/ 2147483647 w 4450"/>
              <a:gd name="T3" fmla="*/ 2147483647 h 727"/>
              <a:gd name="T4" fmla="*/ 2147483647 w 4450"/>
              <a:gd name="T5" fmla="*/ 2147483647 h 727"/>
              <a:gd name="T6" fmla="*/ 2147483647 w 4450"/>
              <a:gd name="T7" fmla="*/ 2147483647 h 727"/>
              <a:gd name="T8" fmla="*/ 2147483647 w 4450"/>
              <a:gd name="T9" fmla="*/ 2147483647 h 727"/>
              <a:gd name="T10" fmla="*/ 2147483647 w 4450"/>
              <a:gd name="T11" fmla="*/ 2147483647 h 727"/>
              <a:gd name="T12" fmla="*/ 2147483647 w 4450"/>
              <a:gd name="T13" fmla="*/ 2147483647 h 727"/>
              <a:gd name="T14" fmla="*/ 2147483647 w 4450"/>
              <a:gd name="T15" fmla="*/ 2147483647 h 727"/>
              <a:gd name="T16" fmla="*/ 2147483647 w 4450"/>
              <a:gd name="T17" fmla="*/ 2147483647 h 727"/>
              <a:gd name="T18" fmla="*/ 2147483647 w 4450"/>
              <a:gd name="T19" fmla="*/ 2147483647 h 72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450"/>
              <a:gd name="T31" fmla="*/ 0 h 727"/>
              <a:gd name="T32" fmla="*/ 4450 w 4450"/>
              <a:gd name="T33" fmla="*/ 727 h 72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450" h="727">
                <a:moveTo>
                  <a:pt x="0" y="17"/>
                </a:moveTo>
                <a:cubicBezTo>
                  <a:pt x="90" y="29"/>
                  <a:pt x="394" y="0"/>
                  <a:pt x="551" y="92"/>
                </a:cubicBezTo>
                <a:cubicBezTo>
                  <a:pt x="708" y="184"/>
                  <a:pt x="791" y="467"/>
                  <a:pt x="944" y="568"/>
                </a:cubicBezTo>
                <a:cubicBezTo>
                  <a:pt x="1097" y="669"/>
                  <a:pt x="1306" y="727"/>
                  <a:pt x="1469" y="701"/>
                </a:cubicBezTo>
                <a:cubicBezTo>
                  <a:pt x="1632" y="675"/>
                  <a:pt x="1788" y="473"/>
                  <a:pt x="1920" y="409"/>
                </a:cubicBezTo>
                <a:cubicBezTo>
                  <a:pt x="2052" y="345"/>
                  <a:pt x="2155" y="309"/>
                  <a:pt x="2263" y="317"/>
                </a:cubicBezTo>
                <a:cubicBezTo>
                  <a:pt x="2371" y="325"/>
                  <a:pt x="2486" y="406"/>
                  <a:pt x="2571" y="459"/>
                </a:cubicBezTo>
                <a:cubicBezTo>
                  <a:pt x="2656" y="512"/>
                  <a:pt x="2674" y="592"/>
                  <a:pt x="2772" y="634"/>
                </a:cubicBezTo>
                <a:cubicBezTo>
                  <a:pt x="2870" y="676"/>
                  <a:pt x="2876" y="696"/>
                  <a:pt x="3156" y="710"/>
                </a:cubicBezTo>
                <a:cubicBezTo>
                  <a:pt x="3436" y="724"/>
                  <a:pt x="3943" y="721"/>
                  <a:pt x="4450" y="718"/>
                </a:cubicBezTo>
              </a:path>
            </a:pathLst>
          </a:custGeom>
          <a:noFill/>
          <a:ln w="57150" cmpd="sng">
            <a:solidFill>
              <a:srgbClr val="FF33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05510" name="Oval 6"/>
          <p:cNvSpPr>
            <a:spLocks noChangeArrowheads="1"/>
          </p:cNvSpPr>
          <p:nvPr/>
        </p:nvSpPr>
        <p:spPr bwMode="auto">
          <a:xfrm>
            <a:off x="1835150" y="3257550"/>
            <a:ext cx="171450" cy="171450"/>
          </a:xfrm>
          <a:prstGeom prst="ellipse">
            <a:avLst/>
          </a:prstGeom>
          <a:gradFill rotWithShape="1">
            <a:gsLst>
              <a:gs pos="0">
                <a:schemeClr val="accent1"/>
              </a:gs>
              <a:gs pos="100000">
                <a:schemeClr val="accent1">
                  <a:gamma/>
                  <a:shade val="46275"/>
                  <a:invGamma/>
                </a:schemeClr>
              </a:gs>
            </a:gsLst>
            <a:path path="shape">
              <a:fillToRect l="50000" t="50000" r="50000" b="50000"/>
            </a:path>
          </a:gradFill>
          <a:ln>
            <a:noFill/>
          </a:ln>
          <a:effectLst/>
          <a:extLst/>
        </p:spPr>
        <p:txBody>
          <a:bodyPr wrap="none" anchor="ctr"/>
          <a:lstStyle/>
          <a:p>
            <a:pPr>
              <a:defRPr/>
            </a:pPr>
            <a:endParaRPr lang="en-US"/>
          </a:p>
        </p:txBody>
      </p:sp>
      <p:sp>
        <p:nvSpPr>
          <p:cNvPr id="405511" name="Rectangle 7" descr="Oak"/>
          <p:cNvSpPr>
            <a:spLocks noChangeArrowheads="1"/>
          </p:cNvSpPr>
          <p:nvPr/>
        </p:nvSpPr>
        <p:spPr bwMode="auto">
          <a:xfrm>
            <a:off x="8509000" y="4187825"/>
            <a:ext cx="514350" cy="382588"/>
          </a:xfrm>
          <a:prstGeom prst="rect">
            <a:avLst/>
          </a:prstGeom>
          <a:blipFill dpi="0" rotWithShape="1">
            <a:blip r:embed="rId7"/>
            <a:srcRect/>
            <a:tile tx="0" ty="0" sx="100000" sy="100000" flip="none" algn="tl"/>
          </a:blip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grpSp>
        <p:nvGrpSpPr>
          <p:cNvPr id="2" name="Group 14"/>
          <p:cNvGrpSpPr>
            <a:grpSpLocks/>
          </p:cNvGrpSpPr>
          <p:nvPr/>
        </p:nvGrpSpPr>
        <p:grpSpPr bwMode="auto">
          <a:xfrm>
            <a:off x="833438" y="3644900"/>
            <a:ext cx="852487" cy="1195388"/>
            <a:chOff x="4057" y="1661"/>
            <a:chExt cx="537" cy="753"/>
          </a:xfrm>
        </p:grpSpPr>
        <p:sp>
          <p:nvSpPr>
            <p:cNvPr id="4173" name="Line 8"/>
            <p:cNvSpPr>
              <a:spLocks noChangeShapeType="1"/>
            </p:cNvSpPr>
            <p:nvPr/>
          </p:nvSpPr>
          <p:spPr bwMode="auto">
            <a:xfrm>
              <a:off x="4168" y="1668"/>
              <a:ext cx="0" cy="288"/>
            </a:xfrm>
            <a:prstGeom prst="line">
              <a:avLst/>
            </a:prstGeom>
            <a:noFill/>
            <a:ln w="38100">
              <a:solidFill>
                <a:schemeClr val="tx1"/>
              </a:solidFill>
              <a:round/>
              <a:headEnd/>
              <a:tailEnd type="arrow" w="med" len="med"/>
            </a:ln>
            <a:effectLst/>
            <a:extLst/>
          </p:spPr>
          <p:txBody>
            <a:bodyPr/>
            <a:lstStyle/>
            <a:p>
              <a:pPr>
                <a:defRPr/>
              </a:pPr>
              <a:endParaRPr lang="en-US">
                <a:latin typeface="+mn-lt"/>
              </a:endParaRPr>
            </a:p>
          </p:txBody>
        </p:sp>
        <p:sp>
          <p:nvSpPr>
            <p:cNvPr id="4174" name="Text Box 9"/>
            <p:cNvSpPr txBox="1">
              <a:spLocks noChangeArrowheads="1"/>
            </p:cNvSpPr>
            <p:nvPr/>
          </p:nvSpPr>
          <p:spPr bwMode="auto">
            <a:xfrm>
              <a:off x="4057" y="1924"/>
              <a:ext cx="299" cy="291"/>
            </a:xfrm>
            <a:prstGeom prst="rect">
              <a:avLst/>
            </a:prstGeom>
            <a:noFill/>
            <a:ln>
              <a:noFill/>
            </a:ln>
            <a:effectLs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defRPr/>
              </a:pPr>
              <a:r>
                <a:rPr lang="en-US" altLang="en-US" sz="2400" b="1" dirty="0" smtClean="0">
                  <a:latin typeface="+mn-lt"/>
                </a:rPr>
                <a:t>W</a:t>
              </a:r>
            </a:p>
          </p:txBody>
        </p:sp>
        <p:sp>
          <p:nvSpPr>
            <p:cNvPr id="4175" name="Line 10"/>
            <p:cNvSpPr>
              <a:spLocks noChangeShapeType="1"/>
            </p:cNvSpPr>
            <p:nvPr/>
          </p:nvSpPr>
          <p:spPr bwMode="auto">
            <a:xfrm>
              <a:off x="4434" y="1661"/>
              <a:ext cx="0" cy="288"/>
            </a:xfrm>
            <a:prstGeom prst="line">
              <a:avLst/>
            </a:prstGeom>
            <a:noFill/>
            <a:ln w="38100">
              <a:solidFill>
                <a:schemeClr val="hlink"/>
              </a:solidFill>
              <a:round/>
              <a:headEnd type="arrow" w="med" len="med"/>
              <a:tailEnd/>
            </a:ln>
            <a:effectLst/>
            <a:extLst/>
          </p:spPr>
          <p:txBody>
            <a:bodyPr/>
            <a:lstStyle/>
            <a:p>
              <a:pPr>
                <a:defRPr/>
              </a:pPr>
              <a:endParaRPr lang="en-US">
                <a:latin typeface="+mn-lt"/>
              </a:endParaRPr>
            </a:p>
          </p:txBody>
        </p:sp>
        <p:sp>
          <p:nvSpPr>
            <p:cNvPr id="4176" name="Text Box 11"/>
            <p:cNvSpPr txBox="1">
              <a:spLocks noChangeArrowheads="1"/>
            </p:cNvSpPr>
            <p:nvPr/>
          </p:nvSpPr>
          <p:spPr bwMode="auto">
            <a:xfrm>
              <a:off x="4337" y="1923"/>
              <a:ext cx="257" cy="291"/>
            </a:xfrm>
            <a:prstGeom prst="rect">
              <a:avLst/>
            </a:prstGeom>
            <a:noFill/>
            <a:ln>
              <a:noFill/>
            </a:ln>
            <a:effectLs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defRPr/>
              </a:pPr>
              <a:r>
                <a:rPr lang="en-US" altLang="en-US" sz="2400" b="1" smtClean="0">
                  <a:solidFill>
                    <a:schemeClr val="hlink"/>
                  </a:solidFill>
                  <a:latin typeface="+mn-lt"/>
                </a:rPr>
                <a:t>N</a:t>
              </a:r>
            </a:p>
          </p:txBody>
        </p:sp>
        <p:sp>
          <p:nvSpPr>
            <p:cNvPr id="4177" name="Text Box 13"/>
            <p:cNvSpPr txBox="1">
              <a:spLocks noChangeArrowheads="1"/>
            </p:cNvSpPr>
            <p:nvPr/>
          </p:nvSpPr>
          <p:spPr bwMode="auto">
            <a:xfrm>
              <a:off x="4087" y="2162"/>
              <a:ext cx="440" cy="252"/>
            </a:xfrm>
            <a:prstGeom prst="rect">
              <a:avLst/>
            </a:prstGeom>
            <a:noFill/>
            <a:ln>
              <a:noFill/>
            </a:ln>
            <a:effectLs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defRPr/>
              </a:pPr>
              <a:r>
                <a:rPr lang="en-US" altLang="en-US" i="1" dirty="0" smtClean="0">
                  <a:solidFill>
                    <a:srgbClr val="0070C0"/>
                  </a:solidFill>
                  <a:latin typeface="+mn-lt"/>
                </a:rPr>
                <a:t>KEY</a:t>
              </a:r>
            </a:p>
          </p:txBody>
        </p:sp>
      </p:grpSp>
      <p:grpSp>
        <p:nvGrpSpPr>
          <p:cNvPr id="3" name="Group 34"/>
          <p:cNvGrpSpPr>
            <a:grpSpLocks/>
          </p:cNvGrpSpPr>
          <p:nvPr/>
        </p:nvGrpSpPr>
        <p:grpSpPr bwMode="auto">
          <a:xfrm>
            <a:off x="5367338" y="3402013"/>
            <a:ext cx="107950" cy="912812"/>
            <a:chOff x="2758" y="1685"/>
            <a:chExt cx="68" cy="575"/>
          </a:xfrm>
        </p:grpSpPr>
        <p:sp>
          <p:nvSpPr>
            <p:cNvPr id="10314" name="Line 18"/>
            <p:cNvSpPr>
              <a:spLocks noChangeShapeType="1"/>
            </p:cNvSpPr>
            <p:nvPr/>
          </p:nvSpPr>
          <p:spPr bwMode="auto">
            <a:xfrm>
              <a:off x="2791" y="1685"/>
              <a:ext cx="0" cy="288"/>
            </a:xfrm>
            <a:prstGeom prst="line">
              <a:avLst/>
            </a:prstGeom>
            <a:noFill/>
            <a:ln w="38100">
              <a:solidFill>
                <a:schemeClr val="hlink"/>
              </a:solidFill>
              <a:round/>
              <a:headEnd type="arrow" w="med" len="med"/>
              <a:tailEnd/>
            </a:ln>
            <a:extLst>
              <a:ext uri="{909E8E84-426E-40DD-AFC4-6F175D3DCCD1}">
                <a14:hiddenFill xmlns:a14="http://schemas.microsoft.com/office/drawing/2010/main">
                  <a:noFill/>
                </a14:hiddenFill>
              </a:ext>
            </a:extLst>
          </p:spPr>
          <p:txBody>
            <a:bodyPr/>
            <a:lstStyle/>
            <a:p>
              <a:endParaRPr lang="en-US"/>
            </a:p>
          </p:txBody>
        </p:sp>
        <p:sp>
          <p:nvSpPr>
            <p:cNvPr id="10315" name="Line 22"/>
            <p:cNvSpPr>
              <a:spLocks noChangeShapeType="1"/>
            </p:cNvSpPr>
            <p:nvPr/>
          </p:nvSpPr>
          <p:spPr bwMode="auto">
            <a:xfrm>
              <a:off x="2792" y="1972"/>
              <a:ext cx="0" cy="288"/>
            </a:xfrm>
            <a:prstGeom prst="line">
              <a:avLst/>
            </a:prstGeom>
            <a:noFill/>
            <a:ln w="38100">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10316" name="Oval 27"/>
            <p:cNvSpPr>
              <a:spLocks noChangeArrowheads="1"/>
            </p:cNvSpPr>
            <p:nvPr/>
          </p:nvSpPr>
          <p:spPr bwMode="auto">
            <a:xfrm>
              <a:off x="2758" y="1933"/>
              <a:ext cx="68" cy="68"/>
            </a:xfrm>
            <a:prstGeom prst="ellipse">
              <a:avLst/>
            </a:prstGeom>
            <a:solidFill>
              <a:schemeClr val="tx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grpSp>
      <p:grpSp>
        <p:nvGrpSpPr>
          <p:cNvPr id="4" name="Group 33"/>
          <p:cNvGrpSpPr>
            <a:grpSpLocks/>
          </p:cNvGrpSpPr>
          <p:nvPr/>
        </p:nvGrpSpPr>
        <p:grpSpPr bwMode="auto">
          <a:xfrm>
            <a:off x="4340225" y="3944938"/>
            <a:ext cx="247650" cy="741362"/>
            <a:chOff x="2255" y="1936"/>
            <a:chExt cx="156" cy="467"/>
          </a:xfrm>
        </p:grpSpPr>
        <p:sp>
          <p:nvSpPr>
            <p:cNvPr id="10311" name="Line 23"/>
            <p:cNvSpPr>
              <a:spLocks noChangeShapeType="1"/>
            </p:cNvSpPr>
            <p:nvPr/>
          </p:nvSpPr>
          <p:spPr bwMode="auto">
            <a:xfrm>
              <a:off x="2383" y="2115"/>
              <a:ext cx="0" cy="288"/>
            </a:xfrm>
            <a:prstGeom prst="line">
              <a:avLst/>
            </a:prstGeom>
            <a:noFill/>
            <a:ln w="38100">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10312" name="Line 24"/>
            <p:cNvSpPr>
              <a:spLocks noChangeShapeType="1"/>
            </p:cNvSpPr>
            <p:nvPr/>
          </p:nvSpPr>
          <p:spPr bwMode="auto">
            <a:xfrm>
              <a:off x="2255" y="1936"/>
              <a:ext cx="129" cy="175"/>
            </a:xfrm>
            <a:prstGeom prst="line">
              <a:avLst/>
            </a:prstGeom>
            <a:noFill/>
            <a:ln w="38100">
              <a:solidFill>
                <a:schemeClr val="hlink"/>
              </a:solidFill>
              <a:round/>
              <a:headEnd type="arrow" w="med" len="med"/>
              <a:tailEnd/>
            </a:ln>
            <a:extLst>
              <a:ext uri="{909E8E84-426E-40DD-AFC4-6F175D3DCCD1}">
                <a14:hiddenFill xmlns:a14="http://schemas.microsoft.com/office/drawing/2010/main">
                  <a:noFill/>
                </a14:hiddenFill>
              </a:ext>
            </a:extLst>
          </p:spPr>
          <p:txBody>
            <a:bodyPr/>
            <a:lstStyle/>
            <a:p>
              <a:endParaRPr lang="en-US"/>
            </a:p>
          </p:txBody>
        </p:sp>
        <p:sp>
          <p:nvSpPr>
            <p:cNvPr id="10313" name="Oval 28"/>
            <p:cNvSpPr>
              <a:spLocks noChangeArrowheads="1"/>
            </p:cNvSpPr>
            <p:nvPr/>
          </p:nvSpPr>
          <p:spPr bwMode="auto">
            <a:xfrm>
              <a:off x="2343" y="2078"/>
              <a:ext cx="68" cy="68"/>
            </a:xfrm>
            <a:prstGeom prst="ellipse">
              <a:avLst/>
            </a:prstGeom>
            <a:solidFill>
              <a:schemeClr val="tx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grpSp>
      <p:grpSp>
        <p:nvGrpSpPr>
          <p:cNvPr id="5" name="Group 32"/>
          <p:cNvGrpSpPr>
            <a:grpSpLocks/>
          </p:cNvGrpSpPr>
          <p:nvPr/>
        </p:nvGrpSpPr>
        <p:grpSpPr bwMode="auto">
          <a:xfrm>
            <a:off x="3522663" y="4003675"/>
            <a:ext cx="204787" cy="817563"/>
            <a:chOff x="1564" y="2072"/>
            <a:chExt cx="129" cy="515"/>
          </a:xfrm>
        </p:grpSpPr>
        <p:sp>
          <p:nvSpPr>
            <p:cNvPr id="10308" name="Line 21"/>
            <p:cNvSpPr>
              <a:spLocks noChangeShapeType="1"/>
            </p:cNvSpPr>
            <p:nvPr/>
          </p:nvSpPr>
          <p:spPr bwMode="auto">
            <a:xfrm>
              <a:off x="1602" y="2299"/>
              <a:ext cx="0" cy="288"/>
            </a:xfrm>
            <a:prstGeom prst="line">
              <a:avLst/>
            </a:prstGeom>
            <a:noFill/>
            <a:ln w="38100">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10309" name="Line 26"/>
            <p:cNvSpPr>
              <a:spLocks noChangeShapeType="1"/>
            </p:cNvSpPr>
            <p:nvPr/>
          </p:nvSpPr>
          <p:spPr bwMode="auto">
            <a:xfrm flipH="1">
              <a:off x="1610" y="2072"/>
              <a:ext cx="83" cy="213"/>
            </a:xfrm>
            <a:prstGeom prst="line">
              <a:avLst/>
            </a:prstGeom>
            <a:noFill/>
            <a:ln w="38100">
              <a:solidFill>
                <a:schemeClr val="hlink"/>
              </a:solidFill>
              <a:round/>
              <a:headEnd type="arrow" w="med" len="med"/>
              <a:tailEnd/>
            </a:ln>
            <a:extLst>
              <a:ext uri="{909E8E84-426E-40DD-AFC4-6F175D3DCCD1}">
                <a14:hiddenFill xmlns:a14="http://schemas.microsoft.com/office/drawing/2010/main">
                  <a:noFill/>
                </a14:hiddenFill>
              </a:ext>
            </a:extLst>
          </p:spPr>
          <p:txBody>
            <a:bodyPr/>
            <a:lstStyle/>
            <a:p>
              <a:endParaRPr lang="en-US"/>
            </a:p>
          </p:txBody>
        </p:sp>
        <p:sp>
          <p:nvSpPr>
            <p:cNvPr id="10310" name="Oval 29"/>
            <p:cNvSpPr>
              <a:spLocks noChangeArrowheads="1"/>
            </p:cNvSpPr>
            <p:nvPr/>
          </p:nvSpPr>
          <p:spPr bwMode="auto">
            <a:xfrm>
              <a:off x="1564" y="2254"/>
              <a:ext cx="68" cy="68"/>
            </a:xfrm>
            <a:prstGeom prst="ellipse">
              <a:avLst/>
            </a:prstGeom>
            <a:solidFill>
              <a:schemeClr val="tx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grpSp>
      <p:grpSp>
        <p:nvGrpSpPr>
          <p:cNvPr id="6" name="Group 31"/>
          <p:cNvGrpSpPr>
            <a:grpSpLocks/>
          </p:cNvGrpSpPr>
          <p:nvPr/>
        </p:nvGrpSpPr>
        <p:grpSpPr bwMode="auto">
          <a:xfrm>
            <a:off x="2935288" y="3549650"/>
            <a:ext cx="263525" cy="595313"/>
            <a:chOff x="1194" y="1778"/>
            <a:chExt cx="166" cy="375"/>
          </a:xfrm>
        </p:grpSpPr>
        <p:sp>
          <p:nvSpPr>
            <p:cNvPr id="10305" name="Line 16"/>
            <p:cNvSpPr>
              <a:spLocks noChangeShapeType="1"/>
            </p:cNvSpPr>
            <p:nvPr/>
          </p:nvSpPr>
          <p:spPr bwMode="auto">
            <a:xfrm>
              <a:off x="1222" y="1865"/>
              <a:ext cx="0" cy="288"/>
            </a:xfrm>
            <a:prstGeom prst="line">
              <a:avLst/>
            </a:prstGeom>
            <a:noFill/>
            <a:ln w="38100">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10306" name="Line 25"/>
            <p:cNvSpPr>
              <a:spLocks noChangeShapeType="1"/>
            </p:cNvSpPr>
            <p:nvPr/>
          </p:nvSpPr>
          <p:spPr bwMode="auto">
            <a:xfrm flipH="1">
              <a:off x="1223" y="1778"/>
              <a:ext cx="137" cy="90"/>
            </a:xfrm>
            <a:prstGeom prst="line">
              <a:avLst/>
            </a:prstGeom>
            <a:noFill/>
            <a:ln w="38100">
              <a:solidFill>
                <a:schemeClr val="hlink"/>
              </a:solidFill>
              <a:round/>
              <a:headEnd type="arrow" w="med" len="med"/>
              <a:tailEnd/>
            </a:ln>
            <a:extLst>
              <a:ext uri="{909E8E84-426E-40DD-AFC4-6F175D3DCCD1}">
                <a14:hiddenFill xmlns:a14="http://schemas.microsoft.com/office/drawing/2010/main">
                  <a:noFill/>
                </a14:hiddenFill>
              </a:ext>
            </a:extLst>
          </p:spPr>
          <p:txBody>
            <a:bodyPr/>
            <a:lstStyle/>
            <a:p>
              <a:endParaRPr lang="en-US"/>
            </a:p>
          </p:txBody>
        </p:sp>
        <p:sp>
          <p:nvSpPr>
            <p:cNvPr id="10307" name="Oval 30"/>
            <p:cNvSpPr>
              <a:spLocks noChangeArrowheads="1"/>
            </p:cNvSpPr>
            <p:nvPr/>
          </p:nvSpPr>
          <p:spPr bwMode="auto">
            <a:xfrm>
              <a:off x="1194" y="1838"/>
              <a:ext cx="68" cy="68"/>
            </a:xfrm>
            <a:prstGeom prst="ellipse">
              <a:avLst/>
            </a:prstGeom>
            <a:solidFill>
              <a:schemeClr val="tx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grpSp>
      <p:grpSp>
        <p:nvGrpSpPr>
          <p:cNvPr id="7" name="Group 35"/>
          <p:cNvGrpSpPr>
            <a:grpSpLocks/>
          </p:cNvGrpSpPr>
          <p:nvPr/>
        </p:nvGrpSpPr>
        <p:grpSpPr bwMode="auto">
          <a:xfrm>
            <a:off x="6705600" y="4008438"/>
            <a:ext cx="107950" cy="912812"/>
            <a:chOff x="2758" y="1685"/>
            <a:chExt cx="68" cy="575"/>
          </a:xfrm>
        </p:grpSpPr>
        <p:sp>
          <p:nvSpPr>
            <p:cNvPr id="10302" name="Line 36"/>
            <p:cNvSpPr>
              <a:spLocks noChangeShapeType="1"/>
            </p:cNvSpPr>
            <p:nvPr/>
          </p:nvSpPr>
          <p:spPr bwMode="auto">
            <a:xfrm>
              <a:off x="2791" y="1685"/>
              <a:ext cx="0" cy="288"/>
            </a:xfrm>
            <a:prstGeom prst="line">
              <a:avLst/>
            </a:prstGeom>
            <a:noFill/>
            <a:ln w="38100">
              <a:solidFill>
                <a:schemeClr val="hlink"/>
              </a:solidFill>
              <a:round/>
              <a:headEnd type="arrow" w="med" len="med"/>
              <a:tailEnd/>
            </a:ln>
            <a:extLst>
              <a:ext uri="{909E8E84-426E-40DD-AFC4-6F175D3DCCD1}">
                <a14:hiddenFill xmlns:a14="http://schemas.microsoft.com/office/drawing/2010/main">
                  <a:noFill/>
                </a14:hiddenFill>
              </a:ext>
            </a:extLst>
          </p:spPr>
          <p:txBody>
            <a:bodyPr/>
            <a:lstStyle/>
            <a:p>
              <a:endParaRPr lang="en-US"/>
            </a:p>
          </p:txBody>
        </p:sp>
        <p:sp>
          <p:nvSpPr>
            <p:cNvPr id="10303" name="Line 37"/>
            <p:cNvSpPr>
              <a:spLocks noChangeShapeType="1"/>
            </p:cNvSpPr>
            <p:nvPr/>
          </p:nvSpPr>
          <p:spPr bwMode="auto">
            <a:xfrm>
              <a:off x="2792" y="1972"/>
              <a:ext cx="0" cy="288"/>
            </a:xfrm>
            <a:prstGeom prst="line">
              <a:avLst/>
            </a:prstGeom>
            <a:noFill/>
            <a:ln w="38100">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10304" name="Oval 38"/>
            <p:cNvSpPr>
              <a:spLocks noChangeArrowheads="1"/>
            </p:cNvSpPr>
            <p:nvPr/>
          </p:nvSpPr>
          <p:spPr bwMode="auto">
            <a:xfrm>
              <a:off x="2758" y="1933"/>
              <a:ext cx="68" cy="68"/>
            </a:xfrm>
            <a:prstGeom prst="ellipse">
              <a:avLst/>
            </a:prstGeom>
            <a:solidFill>
              <a:schemeClr val="tx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grpSp>
      <p:grpSp>
        <p:nvGrpSpPr>
          <p:cNvPr id="8" name="Group 43"/>
          <p:cNvGrpSpPr>
            <a:grpSpLocks/>
          </p:cNvGrpSpPr>
          <p:nvPr/>
        </p:nvGrpSpPr>
        <p:grpSpPr bwMode="auto">
          <a:xfrm>
            <a:off x="7131050" y="4022725"/>
            <a:ext cx="107950" cy="912813"/>
            <a:chOff x="2758" y="1685"/>
            <a:chExt cx="68" cy="575"/>
          </a:xfrm>
        </p:grpSpPr>
        <p:sp>
          <p:nvSpPr>
            <p:cNvPr id="10299" name="Line 44"/>
            <p:cNvSpPr>
              <a:spLocks noChangeShapeType="1"/>
            </p:cNvSpPr>
            <p:nvPr/>
          </p:nvSpPr>
          <p:spPr bwMode="auto">
            <a:xfrm>
              <a:off x="2791" y="1685"/>
              <a:ext cx="0" cy="288"/>
            </a:xfrm>
            <a:prstGeom prst="line">
              <a:avLst/>
            </a:prstGeom>
            <a:noFill/>
            <a:ln w="38100">
              <a:solidFill>
                <a:schemeClr val="hlink"/>
              </a:solidFill>
              <a:round/>
              <a:headEnd type="arrow" w="med" len="med"/>
              <a:tailEnd/>
            </a:ln>
            <a:extLst>
              <a:ext uri="{909E8E84-426E-40DD-AFC4-6F175D3DCCD1}">
                <a14:hiddenFill xmlns:a14="http://schemas.microsoft.com/office/drawing/2010/main">
                  <a:noFill/>
                </a14:hiddenFill>
              </a:ext>
            </a:extLst>
          </p:spPr>
          <p:txBody>
            <a:bodyPr/>
            <a:lstStyle/>
            <a:p>
              <a:endParaRPr lang="en-US"/>
            </a:p>
          </p:txBody>
        </p:sp>
        <p:sp>
          <p:nvSpPr>
            <p:cNvPr id="10300" name="Line 45"/>
            <p:cNvSpPr>
              <a:spLocks noChangeShapeType="1"/>
            </p:cNvSpPr>
            <p:nvPr/>
          </p:nvSpPr>
          <p:spPr bwMode="auto">
            <a:xfrm>
              <a:off x="2792" y="1972"/>
              <a:ext cx="0" cy="288"/>
            </a:xfrm>
            <a:prstGeom prst="line">
              <a:avLst/>
            </a:prstGeom>
            <a:noFill/>
            <a:ln w="38100">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10301" name="Oval 46"/>
            <p:cNvSpPr>
              <a:spLocks noChangeArrowheads="1"/>
            </p:cNvSpPr>
            <p:nvPr/>
          </p:nvSpPr>
          <p:spPr bwMode="auto">
            <a:xfrm>
              <a:off x="2758" y="1933"/>
              <a:ext cx="68" cy="68"/>
            </a:xfrm>
            <a:prstGeom prst="ellipse">
              <a:avLst/>
            </a:prstGeom>
            <a:solidFill>
              <a:schemeClr val="tx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grpSp>
      <p:grpSp>
        <p:nvGrpSpPr>
          <p:cNvPr id="9" name="Group 48"/>
          <p:cNvGrpSpPr>
            <a:grpSpLocks/>
          </p:cNvGrpSpPr>
          <p:nvPr/>
        </p:nvGrpSpPr>
        <p:grpSpPr bwMode="auto">
          <a:xfrm>
            <a:off x="5640388" y="3597275"/>
            <a:ext cx="204787" cy="817563"/>
            <a:chOff x="1564" y="2072"/>
            <a:chExt cx="129" cy="515"/>
          </a:xfrm>
        </p:grpSpPr>
        <p:sp>
          <p:nvSpPr>
            <p:cNvPr id="10296" name="Line 49"/>
            <p:cNvSpPr>
              <a:spLocks noChangeShapeType="1"/>
            </p:cNvSpPr>
            <p:nvPr/>
          </p:nvSpPr>
          <p:spPr bwMode="auto">
            <a:xfrm>
              <a:off x="1602" y="2299"/>
              <a:ext cx="0" cy="288"/>
            </a:xfrm>
            <a:prstGeom prst="line">
              <a:avLst/>
            </a:prstGeom>
            <a:noFill/>
            <a:ln w="38100">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10297" name="Line 50"/>
            <p:cNvSpPr>
              <a:spLocks noChangeShapeType="1"/>
            </p:cNvSpPr>
            <p:nvPr/>
          </p:nvSpPr>
          <p:spPr bwMode="auto">
            <a:xfrm flipH="1">
              <a:off x="1610" y="2072"/>
              <a:ext cx="83" cy="213"/>
            </a:xfrm>
            <a:prstGeom prst="line">
              <a:avLst/>
            </a:prstGeom>
            <a:noFill/>
            <a:ln w="38100">
              <a:solidFill>
                <a:schemeClr val="hlink"/>
              </a:solidFill>
              <a:round/>
              <a:headEnd type="arrow" w="med" len="med"/>
              <a:tailEnd/>
            </a:ln>
            <a:extLst>
              <a:ext uri="{909E8E84-426E-40DD-AFC4-6F175D3DCCD1}">
                <a14:hiddenFill xmlns:a14="http://schemas.microsoft.com/office/drawing/2010/main">
                  <a:noFill/>
                </a14:hiddenFill>
              </a:ext>
            </a:extLst>
          </p:spPr>
          <p:txBody>
            <a:bodyPr/>
            <a:lstStyle/>
            <a:p>
              <a:endParaRPr lang="en-US"/>
            </a:p>
          </p:txBody>
        </p:sp>
        <p:sp>
          <p:nvSpPr>
            <p:cNvPr id="10298" name="Oval 51"/>
            <p:cNvSpPr>
              <a:spLocks noChangeArrowheads="1"/>
            </p:cNvSpPr>
            <p:nvPr/>
          </p:nvSpPr>
          <p:spPr bwMode="auto">
            <a:xfrm>
              <a:off x="1564" y="2254"/>
              <a:ext cx="68" cy="68"/>
            </a:xfrm>
            <a:prstGeom prst="ellipse">
              <a:avLst/>
            </a:prstGeom>
            <a:solidFill>
              <a:schemeClr val="tx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grpSp>
      <p:grpSp>
        <p:nvGrpSpPr>
          <p:cNvPr id="10" name="Group 52"/>
          <p:cNvGrpSpPr>
            <a:grpSpLocks/>
          </p:cNvGrpSpPr>
          <p:nvPr/>
        </p:nvGrpSpPr>
        <p:grpSpPr bwMode="auto">
          <a:xfrm>
            <a:off x="5957888" y="3937000"/>
            <a:ext cx="263525" cy="595313"/>
            <a:chOff x="1194" y="1778"/>
            <a:chExt cx="166" cy="375"/>
          </a:xfrm>
        </p:grpSpPr>
        <p:sp>
          <p:nvSpPr>
            <p:cNvPr id="10293" name="Line 53"/>
            <p:cNvSpPr>
              <a:spLocks noChangeShapeType="1"/>
            </p:cNvSpPr>
            <p:nvPr/>
          </p:nvSpPr>
          <p:spPr bwMode="auto">
            <a:xfrm>
              <a:off x="1222" y="1865"/>
              <a:ext cx="0" cy="288"/>
            </a:xfrm>
            <a:prstGeom prst="line">
              <a:avLst/>
            </a:prstGeom>
            <a:noFill/>
            <a:ln w="38100">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10294" name="Line 54"/>
            <p:cNvSpPr>
              <a:spLocks noChangeShapeType="1"/>
            </p:cNvSpPr>
            <p:nvPr/>
          </p:nvSpPr>
          <p:spPr bwMode="auto">
            <a:xfrm flipH="1">
              <a:off x="1223" y="1778"/>
              <a:ext cx="137" cy="90"/>
            </a:xfrm>
            <a:prstGeom prst="line">
              <a:avLst/>
            </a:prstGeom>
            <a:noFill/>
            <a:ln w="38100">
              <a:solidFill>
                <a:schemeClr val="hlink"/>
              </a:solidFill>
              <a:round/>
              <a:headEnd type="arrow" w="med" len="med"/>
              <a:tailEnd/>
            </a:ln>
            <a:extLst>
              <a:ext uri="{909E8E84-426E-40DD-AFC4-6F175D3DCCD1}">
                <a14:hiddenFill xmlns:a14="http://schemas.microsoft.com/office/drawing/2010/main">
                  <a:noFill/>
                </a14:hiddenFill>
              </a:ext>
            </a:extLst>
          </p:spPr>
          <p:txBody>
            <a:bodyPr/>
            <a:lstStyle/>
            <a:p>
              <a:endParaRPr lang="en-US"/>
            </a:p>
          </p:txBody>
        </p:sp>
        <p:sp>
          <p:nvSpPr>
            <p:cNvPr id="10295" name="Oval 55"/>
            <p:cNvSpPr>
              <a:spLocks noChangeArrowheads="1"/>
            </p:cNvSpPr>
            <p:nvPr/>
          </p:nvSpPr>
          <p:spPr bwMode="auto">
            <a:xfrm>
              <a:off x="1194" y="1838"/>
              <a:ext cx="68" cy="68"/>
            </a:xfrm>
            <a:prstGeom prst="ellipse">
              <a:avLst/>
            </a:prstGeom>
            <a:solidFill>
              <a:schemeClr val="tx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grpSp>
      <p:grpSp>
        <p:nvGrpSpPr>
          <p:cNvPr id="11" name="Group 56"/>
          <p:cNvGrpSpPr>
            <a:grpSpLocks/>
          </p:cNvGrpSpPr>
          <p:nvPr/>
        </p:nvGrpSpPr>
        <p:grpSpPr bwMode="auto">
          <a:xfrm>
            <a:off x="3152775" y="3865563"/>
            <a:ext cx="263525" cy="595312"/>
            <a:chOff x="1194" y="1778"/>
            <a:chExt cx="166" cy="375"/>
          </a:xfrm>
        </p:grpSpPr>
        <p:sp>
          <p:nvSpPr>
            <p:cNvPr id="10290" name="Line 57"/>
            <p:cNvSpPr>
              <a:spLocks noChangeShapeType="1"/>
            </p:cNvSpPr>
            <p:nvPr/>
          </p:nvSpPr>
          <p:spPr bwMode="auto">
            <a:xfrm>
              <a:off x="1222" y="1865"/>
              <a:ext cx="0" cy="288"/>
            </a:xfrm>
            <a:prstGeom prst="line">
              <a:avLst/>
            </a:prstGeom>
            <a:noFill/>
            <a:ln w="38100">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10291" name="Line 58"/>
            <p:cNvSpPr>
              <a:spLocks noChangeShapeType="1"/>
            </p:cNvSpPr>
            <p:nvPr/>
          </p:nvSpPr>
          <p:spPr bwMode="auto">
            <a:xfrm flipH="1">
              <a:off x="1223" y="1778"/>
              <a:ext cx="137" cy="90"/>
            </a:xfrm>
            <a:prstGeom prst="line">
              <a:avLst/>
            </a:prstGeom>
            <a:noFill/>
            <a:ln w="38100">
              <a:solidFill>
                <a:schemeClr val="hlink"/>
              </a:solidFill>
              <a:round/>
              <a:headEnd type="arrow" w="med" len="med"/>
              <a:tailEnd/>
            </a:ln>
            <a:extLst>
              <a:ext uri="{909E8E84-426E-40DD-AFC4-6F175D3DCCD1}">
                <a14:hiddenFill xmlns:a14="http://schemas.microsoft.com/office/drawing/2010/main">
                  <a:noFill/>
                </a14:hiddenFill>
              </a:ext>
            </a:extLst>
          </p:spPr>
          <p:txBody>
            <a:bodyPr/>
            <a:lstStyle/>
            <a:p>
              <a:endParaRPr lang="en-US"/>
            </a:p>
          </p:txBody>
        </p:sp>
        <p:sp>
          <p:nvSpPr>
            <p:cNvPr id="10292" name="Oval 59"/>
            <p:cNvSpPr>
              <a:spLocks noChangeArrowheads="1"/>
            </p:cNvSpPr>
            <p:nvPr/>
          </p:nvSpPr>
          <p:spPr bwMode="auto">
            <a:xfrm>
              <a:off x="1194" y="1838"/>
              <a:ext cx="68" cy="68"/>
            </a:xfrm>
            <a:prstGeom prst="ellipse">
              <a:avLst/>
            </a:prstGeom>
            <a:solidFill>
              <a:schemeClr val="tx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grpSp>
      <p:grpSp>
        <p:nvGrpSpPr>
          <p:cNvPr id="12" name="Group 60"/>
          <p:cNvGrpSpPr>
            <a:grpSpLocks/>
          </p:cNvGrpSpPr>
          <p:nvPr/>
        </p:nvGrpSpPr>
        <p:grpSpPr bwMode="auto">
          <a:xfrm>
            <a:off x="3984625" y="4005263"/>
            <a:ext cx="107950" cy="912812"/>
            <a:chOff x="2758" y="1685"/>
            <a:chExt cx="68" cy="575"/>
          </a:xfrm>
        </p:grpSpPr>
        <p:sp>
          <p:nvSpPr>
            <p:cNvPr id="10287" name="Line 61"/>
            <p:cNvSpPr>
              <a:spLocks noChangeShapeType="1"/>
            </p:cNvSpPr>
            <p:nvPr/>
          </p:nvSpPr>
          <p:spPr bwMode="auto">
            <a:xfrm>
              <a:off x="2791" y="1685"/>
              <a:ext cx="0" cy="288"/>
            </a:xfrm>
            <a:prstGeom prst="line">
              <a:avLst/>
            </a:prstGeom>
            <a:noFill/>
            <a:ln w="38100">
              <a:solidFill>
                <a:schemeClr val="hlink"/>
              </a:solidFill>
              <a:round/>
              <a:headEnd type="arrow" w="med" len="med"/>
              <a:tailEnd/>
            </a:ln>
            <a:extLst>
              <a:ext uri="{909E8E84-426E-40DD-AFC4-6F175D3DCCD1}">
                <a14:hiddenFill xmlns:a14="http://schemas.microsoft.com/office/drawing/2010/main">
                  <a:noFill/>
                </a14:hiddenFill>
              </a:ext>
            </a:extLst>
          </p:spPr>
          <p:txBody>
            <a:bodyPr/>
            <a:lstStyle/>
            <a:p>
              <a:endParaRPr lang="en-US"/>
            </a:p>
          </p:txBody>
        </p:sp>
        <p:sp>
          <p:nvSpPr>
            <p:cNvPr id="10288" name="Line 62"/>
            <p:cNvSpPr>
              <a:spLocks noChangeShapeType="1"/>
            </p:cNvSpPr>
            <p:nvPr/>
          </p:nvSpPr>
          <p:spPr bwMode="auto">
            <a:xfrm>
              <a:off x="2792" y="1972"/>
              <a:ext cx="0" cy="288"/>
            </a:xfrm>
            <a:prstGeom prst="line">
              <a:avLst/>
            </a:prstGeom>
            <a:noFill/>
            <a:ln w="38100">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10289" name="Oval 63"/>
            <p:cNvSpPr>
              <a:spLocks noChangeArrowheads="1"/>
            </p:cNvSpPr>
            <p:nvPr/>
          </p:nvSpPr>
          <p:spPr bwMode="auto">
            <a:xfrm>
              <a:off x="2758" y="1933"/>
              <a:ext cx="68" cy="68"/>
            </a:xfrm>
            <a:prstGeom prst="ellipse">
              <a:avLst/>
            </a:prstGeom>
            <a:solidFill>
              <a:schemeClr val="tx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grpSp>
      <p:grpSp>
        <p:nvGrpSpPr>
          <p:cNvPr id="13" name="Group 64"/>
          <p:cNvGrpSpPr>
            <a:grpSpLocks/>
          </p:cNvGrpSpPr>
          <p:nvPr/>
        </p:nvGrpSpPr>
        <p:grpSpPr bwMode="auto">
          <a:xfrm>
            <a:off x="4583113" y="3765550"/>
            <a:ext cx="247650" cy="741363"/>
            <a:chOff x="2255" y="1936"/>
            <a:chExt cx="156" cy="467"/>
          </a:xfrm>
        </p:grpSpPr>
        <p:sp>
          <p:nvSpPr>
            <p:cNvPr id="10284" name="Line 65"/>
            <p:cNvSpPr>
              <a:spLocks noChangeShapeType="1"/>
            </p:cNvSpPr>
            <p:nvPr/>
          </p:nvSpPr>
          <p:spPr bwMode="auto">
            <a:xfrm>
              <a:off x="2383" y="2115"/>
              <a:ext cx="0" cy="288"/>
            </a:xfrm>
            <a:prstGeom prst="line">
              <a:avLst/>
            </a:prstGeom>
            <a:noFill/>
            <a:ln w="38100">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10285" name="Line 66"/>
            <p:cNvSpPr>
              <a:spLocks noChangeShapeType="1"/>
            </p:cNvSpPr>
            <p:nvPr/>
          </p:nvSpPr>
          <p:spPr bwMode="auto">
            <a:xfrm>
              <a:off x="2255" y="1936"/>
              <a:ext cx="129" cy="175"/>
            </a:xfrm>
            <a:prstGeom prst="line">
              <a:avLst/>
            </a:prstGeom>
            <a:noFill/>
            <a:ln w="38100">
              <a:solidFill>
                <a:schemeClr val="hlink"/>
              </a:solidFill>
              <a:round/>
              <a:headEnd type="arrow" w="med" len="med"/>
              <a:tailEnd/>
            </a:ln>
            <a:extLst>
              <a:ext uri="{909E8E84-426E-40DD-AFC4-6F175D3DCCD1}">
                <a14:hiddenFill xmlns:a14="http://schemas.microsoft.com/office/drawing/2010/main">
                  <a:noFill/>
                </a14:hiddenFill>
              </a:ext>
            </a:extLst>
          </p:spPr>
          <p:txBody>
            <a:bodyPr/>
            <a:lstStyle/>
            <a:p>
              <a:endParaRPr lang="en-US"/>
            </a:p>
          </p:txBody>
        </p:sp>
        <p:sp>
          <p:nvSpPr>
            <p:cNvPr id="10286" name="Oval 67"/>
            <p:cNvSpPr>
              <a:spLocks noChangeArrowheads="1"/>
            </p:cNvSpPr>
            <p:nvPr/>
          </p:nvSpPr>
          <p:spPr bwMode="auto">
            <a:xfrm>
              <a:off x="2343" y="2078"/>
              <a:ext cx="68" cy="68"/>
            </a:xfrm>
            <a:prstGeom prst="ellipse">
              <a:avLst/>
            </a:prstGeom>
            <a:solidFill>
              <a:schemeClr val="tx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grpSp>
      <p:grpSp>
        <p:nvGrpSpPr>
          <p:cNvPr id="14" name="Group 68"/>
          <p:cNvGrpSpPr>
            <a:grpSpLocks/>
          </p:cNvGrpSpPr>
          <p:nvPr/>
        </p:nvGrpSpPr>
        <p:grpSpPr bwMode="auto">
          <a:xfrm flipH="1">
            <a:off x="4943475" y="3563938"/>
            <a:ext cx="204788" cy="817562"/>
            <a:chOff x="1564" y="2072"/>
            <a:chExt cx="129" cy="515"/>
          </a:xfrm>
        </p:grpSpPr>
        <p:sp>
          <p:nvSpPr>
            <p:cNvPr id="10281" name="Line 69"/>
            <p:cNvSpPr>
              <a:spLocks noChangeShapeType="1"/>
            </p:cNvSpPr>
            <p:nvPr/>
          </p:nvSpPr>
          <p:spPr bwMode="auto">
            <a:xfrm>
              <a:off x="1602" y="2299"/>
              <a:ext cx="0" cy="288"/>
            </a:xfrm>
            <a:prstGeom prst="line">
              <a:avLst/>
            </a:prstGeom>
            <a:noFill/>
            <a:ln w="38100">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10282" name="Line 70"/>
            <p:cNvSpPr>
              <a:spLocks noChangeShapeType="1"/>
            </p:cNvSpPr>
            <p:nvPr/>
          </p:nvSpPr>
          <p:spPr bwMode="auto">
            <a:xfrm flipH="1">
              <a:off x="1610" y="2072"/>
              <a:ext cx="83" cy="213"/>
            </a:xfrm>
            <a:prstGeom prst="line">
              <a:avLst/>
            </a:prstGeom>
            <a:noFill/>
            <a:ln w="38100">
              <a:solidFill>
                <a:schemeClr val="hlink"/>
              </a:solidFill>
              <a:round/>
              <a:headEnd type="arrow" w="med" len="med"/>
              <a:tailEnd/>
            </a:ln>
            <a:extLst>
              <a:ext uri="{909E8E84-426E-40DD-AFC4-6F175D3DCCD1}">
                <a14:hiddenFill xmlns:a14="http://schemas.microsoft.com/office/drawing/2010/main">
                  <a:noFill/>
                </a14:hiddenFill>
              </a:ext>
            </a:extLst>
          </p:spPr>
          <p:txBody>
            <a:bodyPr/>
            <a:lstStyle/>
            <a:p>
              <a:endParaRPr lang="en-US"/>
            </a:p>
          </p:txBody>
        </p:sp>
        <p:sp>
          <p:nvSpPr>
            <p:cNvPr id="10283" name="Oval 71"/>
            <p:cNvSpPr>
              <a:spLocks noChangeArrowheads="1"/>
            </p:cNvSpPr>
            <p:nvPr/>
          </p:nvSpPr>
          <p:spPr bwMode="auto">
            <a:xfrm>
              <a:off x="1564" y="2254"/>
              <a:ext cx="68" cy="68"/>
            </a:xfrm>
            <a:prstGeom prst="ellipse">
              <a:avLst/>
            </a:prstGeom>
            <a:solidFill>
              <a:schemeClr val="tx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grpSp>
      <p:grpSp>
        <p:nvGrpSpPr>
          <p:cNvPr id="15" name="Group 72"/>
          <p:cNvGrpSpPr>
            <a:grpSpLocks/>
          </p:cNvGrpSpPr>
          <p:nvPr/>
        </p:nvGrpSpPr>
        <p:grpSpPr bwMode="auto">
          <a:xfrm>
            <a:off x="6232525" y="3995738"/>
            <a:ext cx="204788" cy="817562"/>
            <a:chOff x="1564" y="2072"/>
            <a:chExt cx="129" cy="515"/>
          </a:xfrm>
        </p:grpSpPr>
        <p:sp>
          <p:nvSpPr>
            <p:cNvPr id="10278" name="Line 73"/>
            <p:cNvSpPr>
              <a:spLocks noChangeShapeType="1"/>
            </p:cNvSpPr>
            <p:nvPr/>
          </p:nvSpPr>
          <p:spPr bwMode="auto">
            <a:xfrm>
              <a:off x="1602" y="2299"/>
              <a:ext cx="0" cy="288"/>
            </a:xfrm>
            <a:prstGeom prst="line">
              <a:avLst/>
            </a:prstGeom>
            <a:noFill/>
            <a:ln w="38100">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10279" name="Line 74"/>
            <p:cNvSpPr>
              <a:spLocks noChangeShapeType="1"/>
            </p:cNvSpPr>
            <p:nvPr/>
          </p:nvSpPr>
          <p:spPr bwMode="auto">
            <a:xfrm flipH="1">
              <a:off x="1610" y="2072"/>
              <a:ext cx="83" cy="213"/>
            </a:xfrm>
            <a:prstGeom prst="line">
              <a:avLst/>
            </a:prstGeom>
            <a:noFill/>
            <a:ln w="38100">
              <a:solidFill>
                <a:schemeClr val="hlink"/>
              </a:solidFill>
              <a:round/>
              <a:headEnd type="arrow" w="med" len="med"/>
              <a:tailEnd/>
            </a:ln>
            <a:extLst>
              <a:ext uri="{909E8E84-426E-40DD-AFC4-6F175D3DCCD1}">
                <a14:hiddenFill xmlns:a14="http://schemas.microsoft.com/office/drawing/2010/main">
                  <a:noFill/>
                </a14:hiddenFill>
              </a:ext>
            </a:extLst>
          </p:spPr>
          <p:txBody>
            <a:bodyPr/>
            <a:lstStyle/>
            <a:p>
              <a:endParaRPr lang="en-US"/>
            </a:p>
          </p:txBody>
        </p:sp>
        <p:sp>
          <p:nvSpPr>
            <p:cNvPr id="10280" name="Oval 75"/>
            <p:cNvSpPr>
              <a:spLocks noChangeArrowheads="1"/>
            </p:cNvSpPr>
            <p:nvPr/>
          </p:nvSpPr>
          <p:spPr bwMode="auto">
            <a:xfrm>
              <a:off x="1564" y="2254"/>
              <a:ext cx="68" cy="68"/>
            </a:xfrm>
            <a:prstGeom prst="ellipse">
              <a:avLst/>
            </a:prstGeom>
            <a:solidFill>
              <a:schemeClr val="tx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grpSp>
      <p:grpSp>
        <p:nvGrpSpPr>
          <p:cNvPr id="16" name="Group 76"/>
          <p:cNvGrpSpPr>
            <a:grpSpLocks/>
          </p:cNvGrpSpPr>
          <p:nvPr/>
        </p:nvGrpSpPr>
        <p:grpSpPr bwMode="auto">
          <a:xfrm>
            <a:off x="7505700" y="4013200"/>
            <a:ext cx="107950" cy="912813"/>
            <a:chOff x="2758" y="1685"/>
            <a:chExt cx="68" cy="575"/>
          </a:xfrm>
        </p:grpSpPr>
        <p:sp>
          <p:nvSpPr>
            <p:cNvPr id="10275" name="Line 77"/>
            <p:cNvSpPr>
              <a:spLocks noChangeShapeType="1"/>
            </p:cNvSpPr>
            <p:nvPr/>
          </p:nvSpPr>
          <p:spPr bwMode="auto">
            <a:xfrm>
              <a:off x="2791" y="1685"/>
              <a:ext cx="0" cy="288"/>
            </a:xfrm>
            <a:prstGeom prst="line">
              <a:avLst/>
            </a:prstGeom>
            <a:noFill/>
            <a:ln w="38100">
              <a:solidFill>
                <a:schemeClr val="hlink"/>
              </a:solidFill>
              <a:round/>
              <a:headEnd type="arrow" w="med" len="med"/>
              <a:tailEnd/>
            </a:ln>
            <a:extLst>
              <a:ext uri="{909E8E84-426E-40DD-AFC4-6F175D3DCCD1}">
                <a14:hiddenFill xmlns:a14="http://schemas.microsoft.com/office/drawing/2010/main">
                  <a:noFill/>
                </a14:hiddenFill>
              </a:ext>
            </a:extLst>
          </p:spPr>
          <p:txBody>
            <a:bodyPr/>
            <a:lstStyle/>
            <a:p>
              <a:endParaRPr lang="en-US"/>
            </a:p>
          </p:txBody>
        </p:sp>
        <p:sp>
          <p:nvSpPr>
            <p:cNvPr id="10276" name="Line 78"/>
            <p:cNvSpPr>
              <a:spLocks noChangeShapeType="1"/>
            </p:cNvSpPr>
            <p:nvPr/>
          </p:nvSpPr>
          <p:spPr bwMode="auto">
            <a:xfrm>
              <a:off x="2792" y="1972"/>
              <a:ext cx="0" cy="288"/>
            </a:xfrm>
            <a:prstGeom prst="line">
              <a:avLst/>
            </a:prstGeom>
            <a:noFill/>
            <a:ln w="38100">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10277" name="Oval 79"/>
            <p:cNvSpPr>
              <a:spLocks noChangeArrowheads="1"/>
            </p:cNvSpPr>
            <p:nvPr/>
          </p:nvSpPr>
          <p:spPr bwMode="auto">
            <a:xfrm>
              <a:off x="2758" y="1933"/>
              <a:ext cx="68" cy="68"/>
            </a:xfrm>
            <a:prstGeom prst="ellipse">
              <a:avLst/>
            </a:prstGeom>
            <a:solidFill>
              <a:schemeClr val="tx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grpSp>
      <p:grpSp>
        <p:nvGrpSpPr>
          <p:cNvPr id="17" name="Group 80"/>
          <p:cNvGrpSpPr>
            <a:grpSpLocks/>
          </p:cNvGrpSpPr>
          <p:nvPr/>
        </p:nvGrpSpPr>
        <p:grpSpPr bwMode="auto">
          <a:xfrm>
            <a:off x="7918450" y="4014788"/>
            <a:ext cx="107950" cy="912812"/>
            <a:chOff x="2758" y="1685"/>
            <a:chExt cx="68" cy="575"/>
          </a:xfrm>
        </p:grpSpPr>
        <p:sp>
          <p:nvSpPr>
            <p:cNvPr id="10272" name="Line 81"/>
            <p:cNvSpPr>
              <a:spLocks noChangeShapeType="1"/>
            </p:cNvSpPr>
            <p:nvPr/>
          </p:nvSpPr>
          <p:spPr bwMode="auto">
            <a:xfrm>
              <a:off x="2791" y="1685"/>
              <a:ext cx="0" cy="288"/>
            </a:xfrm>
            <a:prstGeom prst="line">
              <a:avLst/>
            </a:prstGeom>
            <a:noFill/>
            <a:ln w="38100">
              <a:solidFill>
                <a:schemeClr val="hlink"/>
              </a:solidFill>
              <a:round/>
              <a:headEnd type="arrow" w="med" len="med"/>
              <a:tailEnd/>
            </a:ln>
            <a:extLst>
              <a:ext uri="{909E8E84-426E-40DD-AFC4-6F175D3DCCD1}">
                <a14:hiddenFill xmlns:a14="http://schemas.microsoft.com/office/drawing/2010/main">
                  <a:noFill/>
                </a14:hiddenFill>
              </a:ext>
            </a:extLst>
          </p:spPr>
          <p:txBody>
            <a:bodyPr/>
            <a:lstStyle/>
            <a:p>
              <a:endParaRPr lang="en-US"/>
            </a:p>
          </p:txBody>
        </p:sp>
        <p:sp>
          <p:nvSpPr>
            <p:cNvPr id="10273" name="Line 82"/>
            <p:cNvSpPr>
              <a:spLocks noChangeShapeType="1"/>
            </p:cNvSpPr>
            <p:nvPr/>
          </p:nvSpPr>
          <p:spPr bwMode="auto">
            <a:xfrm>
              <a:off x="2792" y="1972"/>
              <a:ext cx="0" cy="288"/>
            </a:xfrm>
            <a:prstGeom prst="line">
              <a:avLst/>
            </a:prstGeom>
            <a:noFill/>
            <a:ln w="38100">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10274" name="Oval 83"/>
            <p:cNvSpPr>
              <a:spLocks noChangeArrowheads="1"/>
            </p:cNvSpPr>
            <p:nvPr/>
          </p:nvSpPr>
          <p:spPr bwMode="auto">
            <a:xfrm>
              <a:off x="2758" y="1933"/>
              <a:ext cx="68" cy="68"/>
            </a:xfrm>
            <a:prstGeom prst="ellipse">
              <a:avLst/>
            </a:prstGeom>
            <a:solidFill>
              <a:schemeClr val="tx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grpSp>
      <p:grpSp>
        <p:nvGrpSpPr>
          <p:cNvPr id="18" name="Group 84"/>
          <p:cNvGrpSpPr>
            <a:grpSpLocks/>
          </p:cNvGrpSpPr>
          <p:nvPr/>
        </p:nvGrpSpPr>
        <p:grpSpPr bwMode="auto">
          <a:xfrm>
            <a:off x="8304213" y="4029075"/>
            <a:ext cx="107950" cy="912813"/>
            <a:chOff x="2758" y="1685"/>
            <a:chExt cx="68" cy="575"/>
          </a:xfrm>
        </p:grpSpPr>
        <p:sp>
          <p:nvSpPr>
            <p:cNvPr id="10269" name="Line 85"/>
            <p:cNvSpPr>
              <a:spLocks noChangeShapeType="1"/>
            </p:cNvSpPr>
            <p:nvPr/>
          </p:nvSpPr>
          <p:spPr bwMode="auto">
            <a:xfrm>
              <a:off x="2791" y="1685"/>
              <a:ext cx="0" cy="288"/>
            </a:xfrm>
            <a:prstGeom prst="line">
              <a:avLst/>
            </a:prstGeom>
            <a:noFill/>
            <a:ln w="38100">
              <a:solidFill>
                <a:schemeClr val="hlink"/>
              </a:solidFill>
              <a:round/>
              <a:headEnd type="arrow" w="med" len="med"/>
              <a:tailEnd/>
            </a:ln>
            <a:extLst>
              <a:ext uri="{909E8E84-426E-40DD-AFC4-6F175D3DCCD1}">
                <a14:hiddenFill xmlns:a14="http://schemas.microsoft.com/office/drawing/2010/main">
                  <a:noFill/>
                </a14:hiddenFill>
              </a:ext>
            </a:extLst>
          </p:spPr>
          <p:txBody>
            <a:bodyPr/>
            <a:lstStyle/>
            <a:p>
              <a:endParaRPr lang="en-US"/>
            </a:p>
          </p:txBody>
        </p:sp>
        <p:sp>
          <p:nvSpPr>
            <p:cNvPr id="10270" name="Line 86"/>
            <p:cNvSpPr>
              <a:spLocks noChangeShapeType="1"/>
            </p:cNvSpPr>
            <p:nvPr/>
          </p:nvSpPr>
          <p:spPr bwMode="auto">
            <a:xfrm>
              <a:off x="2792" y="1972"/>
              <a:ext cx="0" cy="288"/>
            </a:xfrm>
            <a:prstGeom prst="line">
              <a:avLst/>
            </a:prstGeom>
            <a:noFill/>
            <a:ln w="38100">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10271" name="Oval 87"/>
            <p:cNvSpPr>
              <a:spLocks noChangeArrowheads="1"/>
            </p:cNvSpPr>
            <p:nvPr/>
          </p:nvSpPr>
          <p:spPr bwMode="auto">
            <a:xfrm>
              <a:off x="2758" y="1933"/>
              <a:ext cx="68" cy="68"/>
            </a:xfrm>
            <a:prstGeom prst="ellipse">
              <a:avLst/>
            </a:prstGeom>
            <a:solidFill>
              <a:schemeClr val="tx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grpSp>
      <p:grpSp>
        <p:nvGrpSpPr>
          <p:cNvPr id="19" name="Group 88"/>
          <p:cNvGrpSpPr>
            <a:grpSpLocks/>
          </p:cNvGrpSpPr>
          <p:nvPr/>
        </p:nvGrpSpPr>
        <p:grpSpPr bwMode="auto">
          <a:xfrm>
            <a:off x="2743200" y="3154363"/>
            <a:ext cx="204788" cy="817562"/>
            <a:chOff x="1564" y="2072"/>
            <a:chExt cx="129" cy="515"/>
          </a:xfrm>
        </p:grpSpPr>
        <p:sp>
          <p:nvSpPr>
            <p:cNvPr id="10266" name="Line 89"/>
            <p:cNvSpPr>
              <a:spLocks noChangeShapeType="1"/>
            </p:cNvSpPr>
            <p:nvPr/>
          </p:nvSpPr>
          <p:spPr bwMode="auto">
            <a:xfrm>
              <a:off x="1602" y="2299"/>
              <a:ext cx="0" cy="288"/>
            </a:xfrm>
            <a:prstGeom prst="line">
              <a:avLst/>
            </a:prstGeom>
            <a:noFill/>
            <a:ln w="38100">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10267" name="Line 90"/>
            <p:cNvSpPr>
              <a:spLocks noChangeShapeType="1"/>
            </p:cNvSpPr>
            <p:nvPr/>
          </p:nvSpPr>
          <p:spPr bwMode="auto">
            <a:xfrm flipH="1">
              <a:off x="1610" y="2072"/>
              <a:ext cx="83" cy="213"/>
            </a:xfrm>
            <a:prstGeom prst="line">
              <a:avLst/>
            </a:prstGeom>
            <a:noFill/>
            <a:ln w="38100">
              <a:solidFill>
                <a:schemeClr val="hlink"/>
              </a:solidFill>
              <a:round/>
              <a:headEnd type="arrow" w="med" len="med"/>
              <a:tailEnd/>
            </a:ln>
            <a:extLst>
              <a:ext uri="{909E8E84-426E-40DD-AFC4-6F175D3DCCD1}">
                <a14:hiddenFill xmlns:a14="http://schemas.microsoft.com/office/drawing/2010/main">
                  <a:noFill/>
                </a14:hiddenFill>
              </a:ext>
            </a:extLst>
          </p:spPr>
          <p:txBody>
            <a:bodyPr/>
            <a:lstStyle/>
            <a:p>
              <a:endParaRPr lang="en-US"/>
            </a:p>
          </p:txBody>
        </p:sp>
        <p:sp>
          <p:nvSpPr>
            <p:cNvPr id="10268" name="Oval 91"/>
            <p:cNvSpPr>
              <a:spLocks noChangeArrowheads="1"/>
            </p:cNvSpPr>
            <p:nvPr/>
          </p:nvSpPr>
          <p:spPr bwMode="auto">
            <a:xfrm>
              <a:off x="1564" y="2254"/>
              <a:ext cx="68" cy="68"/>
            </a:xfrm>
            <a:prstGeom prst="ellipse">
              <a:avLst/>
            </a:prstGeom>
            <a:solidFill>
              <a:schemeClr val="tx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gr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05508">
                                            <p:txEl>
                                              <p:pRg st="0" end="0"/>
                                            </p:txEl>
                                          </p:spTgt>
                                        </p:tgtEl>
                                        <p:attrNameLst>
                                          <p:attrName>style.visibility</p:attrName>
                                        </p:attrNameLst>
                                      </p:cBhvr>
                                      <p:to>
                                        <p:strVal val="visible"/>
                                      </p:to>
                                    </p:set>
                                    <p:anim calcmode="lin" valueType="num">
                                      <p:cBhvr additive="base">
                                        <p:cTn id="7" dur="500" fill="hold"/>
                                        <p:tgtEl>
                                          <p:spTgt spid="40550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05508">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405509"/>
                                        </p:tgtEl>
                                        <p:attrNameLst>
                                          <p:attrName>style.visibility</p:attrName>
                                        </p:attrNameLst>
                                      </p:cBhvr>
                                      <p:to>
                                        <p:strVal val="visible"/>
                                      </p:to>
                                    </p:set>
                                    <p:animEffect transition="in" filter="fade">
                                      <p:cBhvr>
                                        <p:cTn id="13" dur="2000"/>
                                        <p:tgtEl>
                                          <p:spTgt spid="405509"/>
                                        </p:tgtEl>
                                      </p:cBhvr>
                                    </p:animEffect>
                                  </p:childTnLst>
                                  <p:subTnLst>
                                    <p:audio>
                                      <p:cMediaNode>
                                        <p:cTn display="0" masterRel="sameClick">
                                          <p:stCondLst>
                                            <p:cond evt="begin" delay="0">
                                              <p:tn val="11"/>
                                            </p:cond>
                                          </p:stCondLst>
                                          <p:endCondLst>
                                            <p:cond evt="onStopAudio" delay="0">
                                              <p:tgtEl>
                                                <p:sldTgt/>
                                              </p:tgtEl>
                                            </p:cond>
                                          </p:endCondLst>
                                        </p:cTn>
                                        <p:tgtEl>
                                          <p:sndTgt r:embed="rId5" name="voltage.wav"/>
                                        </p:tgtEl>
                                      </p:cMediaNode>
                                    </p:audio>
                                  </p:sub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405511"/>
                                        </p:tgtEl>
                                        <p:attrNameLst>
                                          <p:attrName>style.visibility</p:attrName>
                                        </p:attrNameLst>
                                      </p:cBhvr>
                                      <p:to>
                                        <p:strVal val="visible"/>
                                      </p:to>
                                    </p:set>
                                    <p:animEffect transition="in" filter="fade">
                                      <p:cBhvr>
                                        <p:cTn id="18" dur="500"/>
                                        <p:tgtEl>
                                          <p:spTgt spid="405511"/>
                                        </p:tgtEl>
                                      </p:cBhvr>
                                    </p:animEffect>
                                  </p:childTnLst>
                                  <p:subTnLst>
                                    <p:audio>
                                      <p:cMediaNode>
                                        <p:cTn display="0" masterRel="sameClick">
                                          <p:stCondLst>
                                            <p:cond evt="begin" delay="0">
                                              <p:tn val="16"/>
                                            </p:cond>
                                          </p:stCondLst>
                                          <p:endCondLst>
                                            <p:cond evt="onStopAudio" delay="0">
                                              <p:tgtEl>
                                                <p:sldTgt/>
                                              </p:tgtEl>
                                            </p:cond>
                                          </p:endCondLst>
                                        </p:cTn>
                                        <p:tgtEl>
                                          <p:sndTgt r:embed="rId4" name="arrow.wav"/>
                                        </p:tgtEl>
                                      </p:cMediaNode>
                                    </p:audio>
                                  </p:sub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405510"/>
                                        </p:tgtEl>
                                        <p:attrNameLst>
                                          <p:attrName>style.visibility</p:attrName>
                                        </p:attrNameLst>
                                      </p:cBhvr>
                                      <p:to>
                                        <p:strVal val="visible"/>
                                      </p:to>
                                    </p:set>
                                    <p:animEffect transition="in" filter="fade">
                                      <p:cBhvr>
                                        <p:cTn id="23" dur="500"/>
                                        <p:tgtEl>
                                          <p:spTgt spid="405510"/>
                                        </p:tgtEl>
                                      </p:cBhvr>
                                    </p:animEffect>
                                  </p:childTnLst>
                                  <p:subTnLst>
                                    <p:audio>
                                      <p:cMediaNode>
                                        <p:cTn display="0" masterRel="sameClick">
                                          <p:stCondLst>
                                            <p:cond evt="begin" delay="0">
                                              <p:tn val="21"/>
                                            </p:cond>
                                          </p:stCondLst>
                                          <p:endCondLst>
                                            <p:cond evt="onStopAudio" delay="0">
                                              <p:tgtEl>
                                                <p:sldTgt/>
                                              </p:tgtEl>
                                            </p:cond>
                                          </p:endCondLst>
                                        </p:cTn>
                                        <p:tgtEl>
                                          <p:sndTgt r:embed="rId4" name="arrow.wav"/>
                                        </p:tgtEl>
                                      </p:cMediaNode>
                                    </p:audio>
                                  </p:subTnLst>
                                </p:cTn>
                              </p:par>
                            </p:childTnLst>
                          </p:cTn>
                        </p:par>
                      </p:childTnLst>
                    </p:cTn>
                  </p:par>
                  <p:par>
                    <p:cTn id="24" fill="hold" nodeType="clickPar">
                      <p:stCondLst>
                        <p:cond delay="indefinite"/>
                      </p:stCondLst>
                      <p:childTnLst>
                        <p:par>
                          <p:cTn id="25" fill="hold" nodeType="withGroup">
                            <p:stCondLst>
                              <p:cond delay="0"/>
                            </p:stCondLst>
                            <p:childTnLst>
                              <p:par>
                                <p:cTn id="26" presetID="0" presetClass="path" presetSubtype="0" accel="50000" fill="hold" grpId="1" nodeType="clickEffect">
                                  <p:stCondLst>
                                    <p:cond delay="0"/>
                                  </p:stCondLst>
                                  <p:childTnLst>
                                    <p:animMotion origin="layout" path="M -0.00069 0.00093 C 0.01719 0.00047 0.03507 0.00024 0.05087 0.00301 C 0.06667 0.00579 0.08281 0.00903 0.09444 0.01806 C 0.10608 0.02709 0.1125 0.04306 0.12031 0.05672 C 0.12812 0.07037 0.13437 0.08727 0.14132 0.09977 C 0.14826 0.11227 0.15174 0.12269 0.16215 0.13195 C 0.17257 0.14121 0.19184 0.15116 0.20417 0.15579 C 0.21649 0.16042 0.22569 0.16181 0.23646 0.15996 C 0.24722 0.15811 0.26007 0.15093 0.26858 0.14491 C 0.27708 0.13889 0.27969 0.13172 0.28802 0.12338 C 0.29635 0.11505 0.30642 0.10394 0.31858 0.09537 C 0.33073 0.08681 0.34687 0.0757 0.36059 0.07176 C 0.37431 0.06783 0.39045 0.06875 0.40087 0.07176 C 0.41128 0.07477 0.4151 0.08311 0.42344 0.08912 C 0.43177 0.09514 0.44271 0.09977 0.45087 0.10834 C 0.45903 0.1169 0.46319 0.13218 0.47187 0.14074 C 0.48056 0.14931 0.48681 0.15602 0.5026 0.15996 C 0.5184 0.16389 0.52326 0.16366 0.56701 0.16436 C 0.61076 0.16505 0.68802 0.16459 0.76545 0.16436 " pathEditMode="relative" rAng="0" ptsTypes="aaaaaaaaaaaaaaaaaaA">
                                      <p:cBhvr>
                                        <p:cTn id="27" dur="2000" fill="hold"/>
                                        <p:tgtEl>
                                          <p:spTgt spid="405510"/>
                                        </p:tgtEl>
                                        <p:attrNameLst>
                                          <p:attrName>ppt_x</p:attrName>
                                          <p:attrName>ppt_y</p:attrName>
                                        </p:attrNameLst>
                                      </p:cBhvr>
                                      <p:rCtr x="38299" y="8171"/>
                                    </p:animMotion>
                                  </p:childTnLst>
                                  <p:subTnLst>
                                    <p:audio>
                                      <p:cMediaNode>
                                        <p:cTn display="0" masterRel="sameClick">
                                          <p:stCondLst>
                                            <p:cond evt="begin" delay="0">
                                              <p:tn val="26"/>
                                            </p:cond>
                                          </p:stCondLst>
                                          <p:endCondLst>
                                            <p:cond evt="onStopAudio" delay="0">
                                              <p:tgtEl>
                                                <p:sldTgt/>
                                              </p:tgtEl>
                                            </p:cond>
                                          </p:endCondLst>
                                        </p:cTn>
                                        <p:tgtEl>
                                          <p:sndTgt r:embed="rId6" name="Bowling ball.wav"/>
                                        </p:tgtEl>
                                      </p:cMediaNode>
                                    </p:audio>
                                  </p:subTnLst>
                                </p:cTn>
                              </p:par>
                            </p:childTnLst>
                          </p:cTn>
                        </p:par>
                      </p:childTnLst>
                    </p:cTn>
                  </p:par>
                  <p:par>
                    <p:cTn id="28" fill="hold" nodeType="clickPar">
                      <p:stCondLst>
                        <p:cond delay="indefinite"/>
                      </p:stCondLst>
                      <p:childTnLst>
                        <p:par>
                          <p:cTn id="29" fill="hold" nodeType="withGroup">
                            <p:stCondLst>
                              <p:cond delay="0"/>
                            </p:stCondLst>
                            <p:childTnLst>
                              <p:par>
                                <p:cTn id="30" presetID="2" presetClass="entr" presetSubtype="4" fill="hold" nodeType="clickEffect">
                                  <p:stCondLst>
                                    <p:cond delay="0"/>
                                  </p:stCondLst>
                                  <p:childTnLst>
                                    <p:set>
                                      <p:cBhvr>
                                        <p:cTn id="31" dur="1" fill="hold">
                                          <p:stCondLst>
                                            <p:cond delay="0"/>
                                          </p:stCondLst>
                                        </p:cTn>
                                        <p:tgtEl>
                                          <p:spTgt spid="405508">
                                            <p:txEl>
                                              <p:pRg st="4" end="4"/>
                                            </p:txEl>
                                          </p:spTgt>
                                        </p:tgtEl>
                                        <p:attrNameLst>
                                          <p:attrName>style.visibility</p:attrName>
                                        </p:attrNameLst>
                                      </p:cBhvr>
                                      <p:to>
                                        <p:strVal val="visible"/>
                                      </p:to>
                                    </p:set>
                                    <p:anim calcmode="lin" valueType="num">
                                      <p:cBhvr additive="base">
                                        <p:cTn id="32" dur="500" fill="hold"/>
                                        <p:tgtEl>
                                          <p:spTgt spid="405508">
                                            <p:txEl>
                                              <p:pRg st="4" end="4"/>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405508">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0"/>
                                            </p:cond>
                                          </p:stCondLst>
                                          <p:endCondLst>
                                            <p:cond evt="onStopAudio" delay="0">
                                              <p:tgtEl>
                                                <p:sldTgt/>
                                              </p:tgtEl>
                                            </p:cond>
                                          </p:endCondLst>
                                        </p:cTn>
                                        <p:tgtEl>
                                          <p:sndTgt r:embed="rId4" name="arrow.wav"/>
                                        </p:tgtEl>
                                      </p:cMediaNode>
                                    </p:audio>
                                  </p:subTnLst>
                                </p:cTn>
                              </p:par>
                            </p:childTnLst>
                          </p:cTn>
                        </p:par>
                      </p:childTnLst>
                    </p:cTn>
                  </p:par>
                  <p:par>
                    <p:cTn id="34" fill="hold" nodeType="clickPar">
                      <p:stCondLst>
                        <p:cond delay="indefinite"/>
                      </p:stCondLst>
                      <p:childTnLst>
                        <p:par>
                          <p:cTn id="35" fill="hold" nodeType="withGroup">
                            <p:stCondLst>
                              <p:cond delay="0"/>
                            </p:stCondLst>
                            <p:childTnLst>
                              <p:par>
                                <p:cTn id="36" presetID="53" presetClass="entr" presetSubtype="0" fill="hold" nodeType="clickEffect">
                                  <p:stCondLst>
                                    <p:cond delay="0"/>
                                  </p:stCondLst>
                                  <p:childTnLst>
                                    <p:set>
                                      <p:cBhvr>
                                        <p:cTn id="37" dur="1" fill="hold">
                                          <p:stCondLst>
                                            <p:cond delay="0"/>
                                          </p:stCondLst>
                                        </p:cTn>
                                        <p:tgtEl>
                                          <p:spTgt spid="2"/>
                                        </p:tgtEl>
                                        <p:attrNameLst>
                                          <p:attrName>style.visibility</p:attrName>
                                        </p:attrNameLst>
                                      </p:cBhvr>
                                      <p:to>
                                        <p:strVal val="visible"/>
                                      </p:to>
                                    </p:set>
                                    <p:anim calcmode="lin" valueType="num">
                                      <p:cBhvr>
                                        <p:cTn id="38" dur="500" fill="hold"/>
                                        <p:tgtEl>
                                          <p:spTgt spid="2"/>
                                        </p:tgtEl>
                                        <p:attrNameLst>
                                          <p:attrName>ppt_w</p:attrName>
                                        </p:attrNameLst>
                                      </p:cBhvr>
                                      <p:tavLst>
                                        <p:tav tm="0">
                                          <p:val>
                                            <p:fltVal val="0"/>
                                          </p:val>
                                        </p:tav>
                                        <p:tav tm="100000">
                                          <p:val>
                                            <p:strVal val="#ppt_w"/>
                                          </p:val>
                                        </p:tav>
                                      </p:tavLst>
                                    </p:anim>
                                    <p:anim calcmode="lin" valueType="num">
                                      <p:cBhvr>
                                        <p:cTn id="39" dur="500" fill="hold"/>
                                        <p:tgtEl>
                                          <p:spTgt spid="2"/>
                                        </p:tgtEl>
                                        <p:attrNameLst>
                                          <p:attrName>ppt_h</p:attrName>
                                        </p:attrNameLst>
                                      </p:cBhvr>
                                      <p:tavLst>
                                        <p:tav tm="0">
                                          <p:val>
                                            <p:fltVal val="0"/>
                                          </p:val>
                                        </p:tav>
                                        <p:tav tm="100000">
                                          <p:val>
                                            <p:strVal val="#ppt_h"/>
                                          </p:val>
                                        </p:tav>
                                      </p:tavLst>
                                    </p:anim>
                                    <p:animEffect transition="in" filter="fade">
                                      <p:cBhvr>
                                        <p:cTn id="40" dur="500"/>
                                        <p:tgtEl>
                                          <p:spTgt spid="2"/>
                                        </p:tgtEl>
                                      </p:cBhvr>
                                    </p:animEffect>
                                  </p:childTnLst>
                                  <p:subTnLst>
                                    <p:audio>
                                      <p:cMediaNode>
                                        <p:cTn display="0" masterRel="sameClick">
                                          <p:stCondLst>
                                            <p:cond evt="begin" delay="0">
                                              <p:tn val="36"/>
                                            </p:cond>
                                          </p:stCondLst>
                                          <p:endCondLst>
                                            <p:cond evt="onStopAudio" delay="0">
                                              <p:tgtEl>
                                                <p:sldTgt/>
                                              </p:tgtEl>
                                            </p:cond>
                                          </p:endCondLst>
                                        </p:cTn>
                                        <p:tgtEl>
                                          <p:sndTgt r:embed="rId4" name="arrow.wav"/>
                                        </p:tgtEl>
                                      </p:cMediaNode>
                                    </p:audio>
                                  </p:subTnLst>
                                </p:cTn>
                              </p:par>
                            </p:childTnLst>
                          </p:cTn>
                        </p:par>
                      </p:childTnLst>
                    </p:cTn>
                  </p:par>
                  <p:par>
                    <p:cTn id="41" fill="hold" nodeType="clickPar">
                      <p:stCondLst>
                        <p:cond delay="indefinite"/>
                      </p:stCondLst>
                      <p:childTnLst>
                        <p:par>
                          <p:cTn id="42" fill="hold" nodeType="withGroup">
                            <p:stCondLst>
                              <p:cond delay="0"/>
                            </p:stCondLst>
                            <p:childTnLst>
                              <p:par>
                                <p:cTn id="43" presetID="10" presetClass="entr" presetSubtype="0" fill="hold" nodeType="click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500"/>
                                        <p:tgtEl>
                                          <p:spTgt spid="19"/>
                                        </p:tgtEl>
                                      </p:cBhvr>
                                    </p:animEffect>
                                  </p:childTnLst>
                                  <p:subTnLst>
                                    <p:audio>
                                      <p:cMediaNode>
                                        <p:cTn display="0" masterRel="sameClick">
                                          <p:stCondLst>
                                            <p:cond evt="begin" delay="0">
                                              <p:tn val="43"/>
                                            </p:cond>
                                          </p:stCondLst>
                                          <p:endCondLst>
                                            <p:cond evt="onStopAudio" delay="0">
                                              <p:tgtEl>
                                                <p:sldTgt/>
                                              </p:tgtEl>
                                            </p:cond>
                                          </p:endCondLst>
                                        </p:cTn>
                                        <p:tgtEl>
                                          <p:sndTgt r:embed="rId3" name="camera.wav"/>
                                        </p:tgtEl>
                                      </p:cMediaNode>
                                    </p:audio>
                                  </p:subTnLst>
                                </p:cTn>
                              </p:par>
                            </p:childTnLst>
                          </p:cTn>
                        </p:par>
                        <p:par>
                          <p:cTn id="46" fill="hold" nodeType="afterGroup">
                            <p:stCondLst>
                              <p:cond delay="500"/>
                            </p:stCondLst>
                            <p:childTnLst>
                              <p:par>
                                <p:cTn id="47" presetID="10" presetClass="entr" presetSubtype="0" fill="hold" nodeType="afterEffect">
                                  <p:stCondLst>
                                    <p:cond delay="0"/>
                                  </p:stCondLst>
                                  <p:childTnLst>
                                    <p:set>
                                      <p:cBhvr>
                                        <p:cTn id="48" dur="1" fill="hold">
                                          <p:stCondLst>
                                            <p:cond delay="0"/>
                                          </p:stCondLst>
                                        </p:cTn>
                                        <p:tgtEl>
                                          <p:spTgt spid="6"/>
                                        </p:tgtEl>
                                        <p:attrNameLst>
                                          <p:attrName>style.visibility</p:attrName>
                                        </p:attrNameLst>
                                      </p:cBhvr>
                                      <p:to>
                                        <p:strVal val="visible"/>
                                      </p:to>
                                    </p:set>
                                    <p:animEffect transition="in" filter="fade">
                                      <p:cBhvr>
                                        <p:cTn id="49" dur="500"/>
                                        <p:tgtEl>
                                          <p:spTgt spid="6"/>
                                        </p:tgtEl>
                                      </p:cBhvr>
                                    </p:animEffect>
                                  </p:childTnLst>
                                  <p:subTnLst>
                                    <p:audio>
                                      <p:cMediaNode>
                                        <p:cTn display="0" masterRel="sameClick">
                                          <p:stCondLst>
                                            <p:cond evt="begin" delay="0">
                                              <p:tn val="47"/>
                                            </p:cond>
                                          </p:stCondLst>
                                          <p:endCondLst>
                                            <p:cond evt="onStopAudio" delay="0">
                                              <p:tgtEl>
                                                <p:sldTgt/>
                                              </p:tgtEl>
                                            </p:cond>
                                          </p:endCondLst>
                                        </p:cTn>
                                        <p:tgtEl>
                                          <p:sndTgt r:embed="rId3" name="camera.wav"/>
                                        </p:tgtEl>
                                      </p:cMediaNode>
                                    </p:audio>
                                  </p:subTnLst>
                                </p:cTn>
                              </p:par>
                            </p:childTnLst>
                          </p:cTn>
                        </p:par>
                        <p:par>
                          <p:cTn id="50" fill="hold" nodeType="afterGroup">
                            <p:stCondLst>
                              <p:cond delay="1000"/>
                            </p:stCondLst>
                            <p:childTnLst>
                              <p:par>
                                <p:cTn id="51" presetID="10" presetClass="entr" presetSubtype="0" fill="hold" nodeType="afterEffect">
                                  <p:stCondLst>
                                    <p:cond delay="0"/>
                                  </p:stCondLst>
                                  <p:childTnLst>
                                    <p:set>
                                      <p:cBhvr>
                                        <p:cTn id="52" dur="1" fill="hold">
                                          <p:stCondLst>
                                            <p:cond delay="0"/>
                                          </p:stCondLst>
                                        </p:cTn>
                                        <p:tgtEl>
                                          <p:spTgt spid="11"/>
                                        </p:tgtEl>
                                        <p:attrNameLst>
                                          <p:attrName>style.visibility</p:attrName>
                                        </p:attrNameLst>
                                      </p:cBhvr>
                                      <p:to>
                                        <p:strVal val="visible"/>
                                      </p:to>
                                    </p:set>
                                    <p:animEffect transition="in" filter="fade">
                                      <p:cBhvr>
                                        <p:cTn id="53" dur="500"/>
                                        <p:tgtEl>
                                          <p:spTgt spid="11"/>
                                        </p:tgtEl>
                                      </p:cBhvr>
                                    </p:animEffect>
                                  </p:childTnLst>
                                  <p:subTnLst>
                                    <p:audio>
                                      <p:cMediaNode>
                                        <p:cTn display="0" masterRel="sameClick">
                                          <p:stCondLst>
                                            <p:cond evt="begin" delay="0">
                                              <p:tn val="51"/>
                                            </p:cond>
                                          </p:stCondLst>
                                          <p:endCondLst>
                                            <p:cond evt="onStopAudio" delay="0">
                                              <p:tgtEl>
                                                <p:sldTgt/>
                                              </p:tgtEl>
                                            </p:cond>
                                          </p:endCondLst>
                                        </p:cTn>
                                        <p:tgtEl>
                                          <p:sndTgt r:embed="rId3" name="camera.wav"/>
                                        </p:tgtEl>
                                      </p:cMediaNode>
                                    </p:audio>
                                  </p:subTnLst>
                                </p:cTn>
                              </p:par>
                            </p:childTnLst>
                          </p:cTn>
                        </p:par>
                        <p:par>
                          <p:cTn id="54" fill="hold" nodeType="afterGroup">
                            <p:stCondLst>
                              <p:cond delay="1500"/>
                            </p:stCondLst>
                            <p:childTnLst>
                              <p:par>
                                <p:cTn id="55" presetID="10" presetClass="entr" presetSubtype="0" fill="hold" nodeType="afterEffect">
                                  <p:stCondLst>
                                    <p:cond delay="0"/>
                                  </p:stCondLst>
                                  <p:childTnLst>
                                    <p:set>
                                      <p:cBhvr>
                                        <p:cTn id="56" dur="1" fill="hold">
                                          <p:stCondLst>
                                            <p:cond delay="0"/>
                                          </p:stCondLst>
                                        </p:cTn>
                                        <p:tgtEl>
                                          <p:spTgt spid="5"/>
                                        </p:tgtEl>
                                        <p:attrNameLst>
                                          <p:attrName>style.visibility</p:attrName>
                                        </p:attrNameLst>
                                      </p:cBhvr>
                                      <p:to>
                                        <p:strVal val="visible"/>
                                      </p:to>
                                    </p:set>
                                    <p:animEffect transition="in" filter="fade">
                                      <p:cBhvr>
                                        <p:cTn id="57" dur="500"/>
                                        <p:tgtEl>
                                          <p:spTgt spid="5"/>
                                        </p:tgtEl>
                                      </p:cBhvr>
                                    </p:animEffect>
                                  </p:childTnLst>
                                  <p:subTnLst>
                                    <p:audio>
                                      <p:cMediaNode>
                                        <p:cTn display="0" masterRel="sameClick">
                                          <p:stCondLst>
                                            <p:cond evt="begin" delay="0">
                                              <p:tn val="55"/>
                                            </p:cond>
                                          </p:stCondLst>
                                          <p:endCondLst>
                                            <p:cond evt="onStopAudio" delay="0">
                                              <p:tgtEl>
                                                <p:sldTgt/>
                                              </p:tgtEl>
                                            </p:cond>
                                          </p:endCondLst>
                                        </p:cTn>
                                        <p:tgtEl>
                                          <p:sndTgt r:embed="rId3" name="camera.wav"/>
                                        </p:tgtEl>
                                      </p:cMediaNode>
                                    </p:audio>
                                  </p:subTnLst>
                                </p:cTn>
                              </p:par>
                            </p:childTnLst>
                          </p:cTn>
                        </p:par>
                        <p:par>
                          <p:cTn id="58" fill="hold" nodeType="afterGroup">
                            <p:stCondLst>
                              <p:cond delay="2000"/>
                            </p:stCondLst>
                            <p:childTnLst>
                              <p:par>
                                <p:cTn id="59" presetID="10" presetClass="entr" presetSubtype="0" fill="hold" nodeType="after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fade">
                                      <p:cBhvr>
                                        <p:cTn id="61" dur="500"/>
                                        <p:tgtEl>
                                          <p:spTgt spid="12"/>
                                        </p:tgtEl>
                                      </p:cBhvr>
                                    </p:animEffect>
                                  </p:childTnLst>
                                  <p:subTnLst>
                                    <p:audio>
                                      <p:cMediaNode>
                                        <p:cTn display="0" masterRel="sameClick">
                                          <p:stCondLst>
                                            <p:cond evt="begin" delay="0">
                                              <p:tn val="59"/>
                                            </p:cond>
                                          </p:stCondLst>
                                          <p:endCondLst>
                                            <p:cond evt="onStopAudio" delay="0">
                                              <p:tgtEl>
                                                <p:sldTgt/>
                                              </p:tgtEl>
                                            </p:cond>
                                          </p:endCondLst>
                                        </p:cTn>
                                        <p:tgtEl>
                                          <p:sndTgt r:embed="rId3" name="camera.wav"/>
                                        </p:tgtEl>
                                      </p:cMediaNode>
                                    </p:audio>
                                  </p:subTnLst>
                                </p:cTn>
                              </p:par>
                            </p:childTnLst>
                          </p:cTn>
                        </p:par>
                        <p:par>
                          <p:cTn id="62" fill="hold" nodeType="afterGroup">
                            <p:stCondLst>
                              <p:cond delay="2500"/>
                            </p:stCondLst>
                            <p:childTnLst>
                              <p:par>
                                <p:cTn id="63" presetID="10" presetClass="entr" presetSubtype="0" fill="hold" nodeType="afterEffect">
                                  <p:stCondLst>
                                    <p:cond delay="0"/>
                                  </p:stCondLst>
                                  <p:childTnLst>
                                    <p:set>
                                      <p:cBhvr>
                                        <p:cTn id="64" dur="1" fill="hold">
                                          <p:stCondLst>
                                            <p:cond delay="0"/>
                                          </p:stCondLst>
                                        </p:cTn>
                                        <p:tgtEl>
                                          <p:spTgt spid="4"/>
                                        </p:tgtEl>
                                        <p:attrNameLst>
                                          <p:attrName>style.visibility</p:attrName>
                                        </p:attrNameLst>
                                      </p:cBhvr>
                                      <p:to>
                                        <p:strVal val="visible"/>
                                      </p:to>
                                    </p:set>
                                    <p:animEffect transition="in" filter="fade">
                                      <p:cBhvr>
                                        <p:cTn id="65" dur="500"/>
                                        <p:tgtEl>
                                          <p:spTgt spid="4"/>
                                        </p:tgtEl>
                                      </p:cBhvr>
                                    </p:animEffect>
                                  </p:childTnLst>
                                  <p:subTnLst>
                                    <p:audio>
                                      <p:cMediaNode>
                                        <p:cTn display="0" masterRel="sameClick">
                                          <p:stCondLst>
                                            <p:cond evt="begin" delay="0">
                                              <p:tn val="63"/>
                                            </p:cond>
                                          </p:stCondLst>
                                          <p:endCondLst>
                                            <p:cond evt="onStopAudio" delay="0">
                                              <p:tgtEl>
                                                <p:sldTgt/>
                                              </p:tgtEl>
                                            </p:cond>
                                          </p:endCondLst>
                                        </p:cTn>
                                        <p:tgtEl>
                                          <p:sndTgt r:embed="rId3" name="camera.wav"/>
                                        </p:tgtEl>
                                      </p:cMediaNode>
                                    </p:audio>
                                  </p:subTnLst>
                                </p:cTn>
                              </p:par>
                            </p:childTnLst>
                          </p:cTn>
                        </p:par>
                        <p:par>
                          <p:cTn id="66" fill="hold" nodeType="afterGroup">
                            <p:stCondLst>
                              <p:cond delay="3000"/>
                            </p:stCondLst>
                            <p:childTnLst>
                              <p:par>
                                <p:cTn id="67" presetID="10" presetClass="entr" presetSubtype="0" fill="hold" nodeType="afterEffect">
                                  <p:stCondLst>
                                    <p:cond delay="0"/>
                                  </p:stCondLst>
                                  <p:childTnLst>
                                    <p:set>
                                      <p:cBhvr>
                                        <p:cTn id="68" dur="1" fill="hold">
                                          <p:stCondLst>
                                            <p:cond delay="0"/>
                                          </p:stCondLst>
                                        </p:cTn>
                                        <p:tgtEl>
                                          <p:spTgt spid="13"/>
                                        </p:tgtEl>
                                        <p:attrNameLst>
                                          <p:attrName>style.visibility</p:attrName>
                                        </p:attrNameLst>
                                      </p:cBhvr>
                                      <p:to>
                                        <p:strVal val="visible"/>
                                      </p:to>
                                    </p:set>
                                    <p:animEffect transition="in" filter="fade">
                                      <p:cBhvr>
                                        <p:cTn id="69" dur="500"/>
                                        <p:tgtEl>
                                          <p:spTgt spid="13"/>
                                        </p:tgtEl>
                                      </p:cBhvr>
                                    </p:animEffect>
                                  </p:childTnLst>
                                  <p:subTnLst>
                                    <p:audio>
                                      <p:cMediaNode>
                                        <p:cTn display="0" masterRel="sameClick">
                                          <p:stCondLst>
                                            <p:cond evt="begin" delay="0">
                                              <p:tn val="67"/>
                                            </p:cond>
                                          </p:stCondLst>
                                          <p:endCondLst>
                                            <p:cond evt="onStopAudio" delay="0">
                                              <p:tgtEl>
                                                <p:sldTgt/>
                                              </p:tgtEl>
                                            </p:cond>
                                          </p:endCondLst>
                                        </p:cTn>
                                        <p:tgtEl>
                                          <p:sndTgt r:embed="rId3" name="camera.wav"/>
                                        </p:tgtEl>
                                      </p:cMediaNode>
                                    </p:audio>
                                  </p:subTnLst>
                                </p:cTn>
                              </p:par>
                            </p:childTnLst>
                          </p:cTn>
                        </p:par>
                        <p:par>
                          <p:cTn id="70" fill="hold" nodeType="afterGroup">
                            <p:stCondLst>
                              <p:cond delay="3500"/>
                            </p:stCondLst>
                            <p:childTnLst>
                              <p:par>
                                <p:cTn id="71" presetID="10" presetClass="entr" presetSubtype="0"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Effect transition="in" filter="fade">
                                      <p:cBhvr>
                                        <p:cTn id="73" dur="500"/>
                                        <p:tgtEl>
                                          <p:spTgt spid="14"/>
                                        </p:tgtEl>
                                      </p:cBhvr>
                                    </p:animEffect>
                                  </p:childTnLst>
                                  <p:subTnLst>
                                    <p:audio>
                                      <p:cMediaNode>
                                        <p:cTn display="0" masterRel="sameClick">
                                          <p:stCondLst>
                                            <p:cond evt="begin" delay="0">
                                              <p:tn val="71"/>
                                            </p:cond>
                                          </p:stCondLst>
                                          <p:endCondLst>
                                            <p:cond evt="onStopAudio" delay="0">
                                              <p:tgtEl>
                                                <p:sldTgt/>
                                              </p:tgtEl>
                                            </p:cond>
                                          </p:endCondLst>
                                        </p:cTn>
                                        <p:tgtEl>
                                          <p:sndTgt r:embed="rId3" name="camera.wav"/>
                                        </p:tgtEl>
                                      </p:cMediaNode>
                                    </p:audio>
                                  </p:subTnLst>
                                </p:cTn>
                              </p:par>
                            </p:childTnLst>
                          </p:cTn>
                        </p:par>
                        <p:par>
                          <p:cTn id="74" fill="hold" nodeType="afterGroup">
                            <p:stCondLst>
                              <p:cond delay="4000"/>
                            </p:stCondLst>
                            <p:childTnLst>
                              <p:par>
                                <p:cTn id="75" presetID="10" presetClass="entr" presetSubtype="0" fill="hold" nodeType="afterEffect">
                                  <p:stCondLst>
                                    <p:cond delay="0"/>
                                  </p:stCondLst>
                                  <p:childTnLst>
                                    <p:set>
                                      <p:cBhvr>
                                        <p:cTn id="76" dur="1" fill="hold">
                                          <p:stCondLst>
                                            <p:cond delay="0"/>
                                          </p:stCondLst>
                                        </p:cTn>
                                        <p:tgtEl>
                                          <p:spTgt spid="3"/>
                                        </p:tgtEl>
                                        <p:attrNameLst>
                                          <p:attrName>style.visibility</p:attrName>
                                        </p:attrNameLst>
                                      </p:cBhvr>
                                      <p:to>
                                        <p:strVal val="visible"/>
                                      </p:to>
                                    </p:set>
                                    <p:animEffect transition="in" filter="fade">
                                      <p:cBhvr>
                                        <p:cTn id="77" dur="500"/>
                                        <p:tgtEl>
                                          <p:spTgt spid="3"/>
                                        </p:tgtEl>
                                      </p:cBhvr>
                                    </p:animEffect>
                                  </p:childTnLst>
                                  <p:subTnLst>
                                    <p:audio>
                                      <p:cMediaNode>
                                        <p:cTn display="0" masterRel="sameClick">
                                          <p:stCondLst>
                                            <p:cond evt="begin" delay="0">
                                              <p:tn val="75"/>
                                            </p:cond>
                                          </p:stCondLst>
                                          <p:endCondLst>
                                            <p:cond evt="onStopAudio" delay="0">
                                              <p:tgtEl>
                                                <p:sldTgt/>
                                              </p:tgtEl>
                                            </p:cond>
                                          </p:endCondLst>
                                        </p:cTn>
                                        <p:tgtEl>
                                          <p:sndTgt r:embed="rId3" name="camera.wav"/>
                                        </p:tgtEl>
                                      </p:cMediaNode>
                                    </p:audio>
                                  </p:subTnLst>
                                </p:cTn>
                              </p:par>
                            </p:childTnLst>
                          </p:cTn>
                        </p:par>
                        <p:par>
                          <p:cTn id="78" fill="hold" nodeType="afterGroup">
                            <p:stCondLst>
                              <p:cond delay="4500"/>
                            </p:stCondLst>
                            <p:childTnLst>
                              <p:par>
                                <p:cTn id="79" presetID="10"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Effect transition="in" filter="fade">
                                      <p:cBhvr>
                                        <p:cTn id="81" dur="500"/>
                                        <p:tgtEl>
                                          <p:spTgt spid="9"/>
                                        </p:tgtEl>
                                      </p:cBhvr>
                                    </p:animEffect>
                                  </p:childTnLst>
                                  <p:subTnLst>
                                    <p:audio>
                                      <p:cMediaNode>
                                        <p:cTn display="0" masterRel="sameClick">
                                          <p:stCondLst>
                                            <p:cond evt="begin" delay="0">
                                              <p:tn val="79"/>
                                            </p:cond>
                                          </p:stCondLst>
                                          <p:endCondLst>
                                            <p:cond evt="onStopAudio" delay="0">
                                              <p:tgtEl>
                                                <p:sldTgt/>
                                              </p:tgtEl>
                                            </p:cond>
                                          </p:endCondLst>
                                        </p:cTn>
                                        <p:tgtEl>
                                          <p:sndTgt r:embed="rId3" name="camera.wav"/>
                                        </p:tgtEl>
                                      </p:cMediaNode>
                                    </p:audio>
                                  </p:subTnLst>
                                </p:cTn>
                              </p:par>
                            </p:childTnLst>
                          </p:cTn>
                        </p:par>
                        <p:par>
                          <p:cTn id="82" fill="hold" nodeType="afterGroup">
                            <p:stCondLst>
                              <p:cond delay="5000"/>
                            </p:stCondLst>
                            <p:childTnLst>
                              <p:par>
                                <p:cTn id="83" presetID="10" presetClass="entr" presetSubtype="0" fill="hold" nodeType="afterEffect">
                                  <p:stCondLst>
                                    <p:cond delay="0"/>
                                  </p:stCondLst>
                                  <p:childTnLst>
                                    <p:set>
                                      <p:cBhvr>
                                        <p:cTn id="84" dur="1" fill="hold">
                                          <p:stCondLst>
                                            <p:cond delay="0"/>
                                          </p:stCondLst>
                                        </p:cTn>
                                        <p:tgtEl>
                                          <p:spTgt spid="10"/>
                                        </p:tgtEl>
                                        <p:attrNameLst>
                                          <p:attrName>style.visibility</p:attrName>
                                        </p:attrNameLst>
                                      </p:cBhvr>
                                      <p:to>
                                        <p:strVal val="visible"/>
                                      </p:to>
                                    </p:set>
                                    <p:animEffect transition="in" filter="fade">
                                      <p:cBhvr>
                                        <p:cTn id="85" dur="500"/>
                                        <p:tgtEl>
                                          <p:spTgt spid="10"/>
                                        </p:tgtEl>
                                      </p:cBhvr>
                                    </p:animEffect>
                                  </p:childTnLst>
                                  <p:subTnLst>
                                    <p:audio>
                                      <p:cMediaNode>
                                        <p:cTn display="0" masterRel="sameClick">
                                          <p:stCondLst>
                                            <p:cond evt="begin" delay="0">
                                              <p:tn val="83"/>
                                            </p:cond>
                                          </p:stCondLst>
                                          <p:endCondLst>
                                            <p:cond evt="onStopAudio" delay="0">
                                              <p:tgtEl>
                                                <p:sldTgt/>
                                              </p:tgtEl>
                                            </p:cond>
                                          </p:endCondLst>
                                        </p:cTn>
                                        <p:tgtEl>
                                          <p:sndTgt r:embed="rId3" name="camera.wav"/>
                                        </p:tgtEl>
                                      </p:cMediaNode>
                                    </p:audio>
                                  </p:subTnLst>
                                </p:cTn>
                              </p:par>
                            </p:childTnLst>
                          </p:cTn>
                        </p:par>
                        <p:par>
                          <p:cTn id="86" fill="hold" nodeType="afterGroup">
                            <p:stCondLst>
                              <p:cond delay="5500"/>
                            </p:stCondLst>
                            <p:childTnLst>
                              <p:par>
                                <p:cTn id="87" presetID="10" presetClass="entr" presetSubtype="0" fill="hold" nodeType="afterEffect">
                                  <p:stCondLst>
                                    <p:cond delay="0"/>
                                  </p:stCondLst>
                                  <p:childTnLst>
                                    <p:set>
                                      <p:cBhvr>
                                        <p:cTn id="88" dur="1" fill="hold">
                                          <p:stCondLst>
                                            <p:cond delay="0"/>
                                          </p:stCondLst>
                                        </p:cTn>
                                        <p:tgtEl>
                                          <p:spTgt spid="15"/>
                                        </p:tgtEl>
                                        <p:attrNameLst>
                                          <p:attrName>style.visibility</p:attrName>
                                        </p:attrNameLst>
                                      </p:cBhvr>
                                      <p:to>
                                        <p:strVal val="visible"/>
                                      </p:to>
                                    </p:set>
                                    <p:animEffect transition="in" filter="fade">
                                      <p:cBhvr>
                                        <p:cTn id="89" dur="500"/>
                                        <p:tgtEl>
                                          <p:spTgt spid="15"/>
                                        </p:tgtEl>
                                      </p:cBhvr>
                                    </p:animEffect>
                                  </p:childTnLst>
                                  <p:subTnLst>
                                    <p:audio>
                                      <p:cMediaNode>
                                        <p:cTn display="0" masterRel="sameClick">
                                          <p:stCondLst>
                                            <p:cond evt="begin" delay="0">
                                              <p:tn val="87"/>
                                            </p:cond>
                                          </p:stCondLst>
                                          <p:endCondLst>
                                            <p:cond evt="onStopAudio" delay="0">
                                              <p:tgtEl>
                                                <p:sldTgt/>
                                              </p:tgtEl>
                                            </p:cond>
                                          </p:endCondLst>
                                        </p:cTn>
                                        <p:tgtEl>
                                          <p:sndTgt r:embed="rId3" name="camera.wav"/>
                                        </p:tgtEl>
                                      </p:cMediaNode>
                                    </p:audio>
                                  </p:subTnLst>
                                </p:cTn>
                              </p:par>
                            </p:childTnLst>
                          </p:cTn>
                        </p:par>
                        <p:par>
                          <p:cTn id="90" fill="hold" nodeType="afterGroup">
                            <p:stCondLst>
                              <p:cond delay="6000"/>
                            </p:stCondLst>
                            <p:childTnLst>
                              <p:par>
                                <p:cTn id="91" presetID="10" presetClass="entr" presetSubtype="0" fill="hold" nodeType="afterEffect">
                                  <p:stCondLst>
                                    <p:cond delay="0"/>
                                  </p:stCondLst>
                                  <p:childTnLst>
                                    <p:set>
                                      <p:cBhvr>
                                        <p:cTn id="92" dur="1" fill="hold">
                                          <p:stCondLst>
                                            <p:cond delay="0"/>
                                          </p:stCondLst>
                                        </p:cTn>
                                        <p:tgtEl>
                                          <p:spTgt spid="7"/>
                                        </p:tgtEl>
                                        <p:attrNameLst>
                                          <p:attrName>style.visibility</p:attrName>
                                        </p:attrNameLst>
                                      </p:cBhvr>
                                      <p:to>
                                        <p:strVal val="visible"/>
                                      </p:to>
                                    </p:set>
                                    <p:animEffect transition="in" filter="fade">
                                      <p:cBhvr>
                                        <p:cTn id="93" dur="500"/>
                                        <p:tgtEl>
                                          <p:spTgt spid="7"/>
                                        </p:tgtEl>
                                      </p:cBhvr>
                                    </p:animEffect>
                                  </p:childTnLst>
                                  <p:subTnLst>
                                    <p:audio>
                                      <p:cMediaNode>
                                        <p:cTn display="0" masterRel="sameClick">
                                          <p:stCondLst>
                                            <p:cond evt="begin" delay="0">
                                              <p:tn val="91"/>
                                            </p:cond>
                                          </p:stCondLst>
                                          <p:endCondLst>
                                            <p:cond evt="onStopAudio" delay="0">
                                              <p:tgtEl>
                                                <p:sldTgt/>
                                              </p:tgtEl>
                                            </p:cond>
                                          </p:endCondLst>
                                        </p:cTn>
                                        <p:tgtEl>
                                          <p:sndTgt r:embed="rId3" name="camera.wav"/>
                                        </p:tgtEl>
                                      </p:cMediaNode>
                                    </p:audio>
                                  </p:subTnLst>
                                </p:cTn>
                              </p:par>
                            </p:childTnLst>
                          </p:cTn>
                        </p:par>
                        <p:par>
                          <p:cTn id="94" fill="hold" nodeType="afterGroup">
                            <p:stCondLst>
                              <p:cond delay="6500"/>
                            </p:stCondLst>
                            <p:childTnLst>
                              <p:par>
                                <p:cTn id="95" presetID="10" presetClass="entr" presetSubtype="0" fill="hold" nodeType="afterEffect">
                                  <p:stCondLst>
                                    <p:cond delay="0"/>
                                  </p:stCondLst>
                                  <p:childTnLst>
                                    <p:set>
                                      <p:cBhvr>
                                        <p:cTn id="96" dur="1" fill="hold">
                                          <p:stCondLst>
                                            <p:cond delay="0"/>
                                          </p:stCondLst>
                                        </p:cTn>
                                        <p:tgtEl>
                                          <p:spTgt spid="8"/>
                                        </p:tgtEl>
                                        <p:attrNameLst>
                                          <p:attrName>style.visibility</p:attrName>
                                        </p:attrNameLst>
                                      </p:cBhvr>
                                      <p:to>
                                        <p:strVal val="visible"/>
                                      </p:to>
                                    </p:set>
                                    <p:animEffect transition="in" filter="fade">
                                      <p:cBhvr>
                                        <p:cTn id="97" dur="500"/>
                                        <p:tgtEl>
                                          <p:spTgt spid="8"/>
                                        </p:tgtEl>
                                      </p:cBhvr>
                                    </p:animEffect>
                                  </p:childTnLst>
                                  <p:subTnLst>
                                    <p:audio>
                                      <p:cMediaNode>
                                        <p:cTn display="0" masterRel="sameClick">
                                          <p:stCondLst>
                                            <p:cond evt="begin" delay="0">
                                              <p:tn val="95"/>
                                            </p:cond>
                                          </p:stCondLst>
                                          <p:endCondLst>
                                            <p:cond evt="onStopAudio" delay="0">
                                              <p:tgtEl>
                                                <p:sldTgt/>
                                              </p:tgtEl>
                                            </p:cond>
                                          </p:endCondLst>
                                        </p:cTn>
                                        <p:tgtEl>
                                          <p:sndTgt r:embed="rId3" name="camera.wav"/>
                                        </p:tgtEl>
                                      </p:cMediaNode>
                                    </p:audio>
                                  </p:subTnLst>
                                </p:cTn>
                              </p:par>
                            </p:childTnLst>
                          </p:cTn>
                        </p:par>
                        <p:par>
                          <p:cTn id="98" fill="hold" nodeType="afterGroup">
                            <p:stCondLst>
                              <p:cond delay="7000"/>
                            </p:stCondLst>
                            <p:childTnLst>
                              <p:par>
                                <p:cTn id="99" presetID="10" presetClass="entr" presetSubtype="0" fill="hold" nodeType="afterEffect">
                                  <p:stCondLst>
                                    <p:cond delay="0"/>
                                  </p:stCondLst>
                                  <p:childTnLst>
                                    <p:set>
                                      <p:cBhvr>
                                        <p:cTn id="100" dur="1" fill="hold">
                                          <p:stCondLst>
                                            <p:cond delay="0"/>
                                          </p:stCondLst>
                                        </p:cTn>
                                        <p:tgtEl>
                                          <p:spTgt spid="16"/>
                                        </p:tgtEl>
                                        <p:attrNameLst>
                                          <p:attrName>style.visibility</p:attrName>
                                        </p:attrNameLst>
                                      </p:cBhvr>
                                      <p:to>
                                        <p:strVal val="visible"/>
                                      </p:to>
                                    </p:set>
                                    <p:animEffect transition="in" filter="fade">
                                      <p:cBhvr>
                                        <p:cTn id="101" dur="500"/>
                                        <p:tgtEl>
                                          <p:spTgt spid="16"/>
                                        </p:tgtEl>
                                      </p:cBhvr>
                                    </p:animEffect>
                                  </p:childTnLst>
                                  <p:subTnLst>
                                    <p:audio>
                                      <p:cMediaNode>
                                        <p:cTn display="0" masterRel="sameClick">
                                          <p:stCondLst>
                                            <p:cond evt="begin" delay="0">
                                              <p:tn val="99"/>
                                            </p:cond>
                                          </p:stCondLst>
                                          <p:endCondLst>
                                            <p:cond evt="onStopAudio" delay="0">
                                              <p:tgtEl>
                                                <p:sldTgt/>
                                              </p:tgtEl>
                                            </p:cond>
                                          </p:endCondLst>
                                        </p:cTn>
                                        <p:tgtEl>
                                          <p:sndTgt r:embed="rId3" name="camera.wav"/>
                                        </p:tgtEl>
                                      </p:cMediaNode>
                                    </p:audio>
                                  </p:subTnLst>
                                </p:cTn>
                              </p:par>
                            </p:childTnLst>
                          </p:cTn>
                        </p:par>
                        <p:par>
                          <p:cTn id="102" fill="hold" nodeType="afterGroup">
                            <p:stCondLst>
                              <p:cond delay="7500"/>
                            </p:stCondLst>
                            <p:childTnLst>
                              <p:par>
                                <p:cTn id="103" presetID="10" presetClass="entr" presetSubtype="0" fill="hold" nodeType="afterEffect">
                                  <p:stCondLst>
                                    <p:cond delay="0"/>
                                  </p:stCondLst>
                                  <p:childTnLst>
                                    <p:set>
                                      <p:cBhvr>
                                        <p:cTn id="104" dur="1" fill="hold">
                                          <p:stCondLst>
                                            <p:cond delay="0"/>
                                          </p:stCondLst>
                                        </p:cTn>
                                        <p:tgtEl>
                                          <p:spTgt spid="17"/>
                                        </p:tgtEl>
                                        <p:attrNameLst>
                                          <p:attrName>style.visibility</p:attrName>
                                        </p:attrNameLst>
                                      </p:cBhvr>
                                      <p:to>
                                        <p:strVal val="visible"/>
                                      </p:to>
                                    </p:set>
                                    <p:animEffect transition="in" filter="fade">
                                      <p:cBhvr>
                                        <p:cTn id="105" dur="500"/>
                                        <p:tgtEl>
                                          <p:spTgt spid="17"/>
                                        </p:tgtEl>
                                      </p:cBhvr>
                                    </p:animEffect>
                                  </p:childTnLst>
                                  <p:subTnLst>
                                    <p:audio>
                                      <p:cMediaNode>
                                        <p:cTn display="0" masterRel="sameClick">
                                          <p:stCondLst>
                                            <p:cond evt="begin" delay="0">
                                              <p:tn val="103"/>
                                            </p:cond>
                                          </p:stCondLst>
                                          <p:endCondLst>
                                            <p:cond evt="onStopAudio" delay="0">
                                              <p:tgtEl>
                                                <p:sldTgt/>
                                              </p:tgtEl>
                                            </p:cond>
                                          </p:endCondLst>
                                        </p:cTn>
                                        <p:tgtEl>
                                          <p:sndTgt r:embed="rId3" name="camera.wav"/>
                                        </p:tgtEl>
                                      </p:cMediaNode>
                                    </p:audio>
                                  </p:subTnLst>
                                </p:cTn>
                              </p:par>
                            </p:childTnLst>
                          </p:cTn>
                        </p:par>
                        <p:par>
                          <p:cTn id="106" fill="hold" nodeType="afterGroup">
                            <p:stCondLst>
                              <p:cond delay="8000"/>
                            </p:stCondLst>
                            <p:childTnLst>
                              <p:par>
                                <p:cTn id="107" presetID="10" presetClass="entr" presetSubtype="0" fill="hold" nodeType="afterEffect">
                                  <p:stCondLst>
                                    <p:cond delay="0"/>
                                  </p:stCondLst>
                                  <p:childTnLst>
                                    <p:set>
                                      <p:cBhvr>
                                        <p:cTn id="108" dur="1" fill="hold">
                                          <p:stCondLst>
                                            <p:cond delay="0"/>
                                          </p:stCondLst>
                                        </p:cTn>
                                        <p:tgtEl>
                                          <p:spTgt spid="18"/>
                                        </p:tgtEl>
                                        <p:attrNameLst>
                                          <p:attrName>style.visibility</p:attrName>
                                        </p:attrNameLst>
                                      </p:cBhvr>
                                      <p:to>
                                        <p:strVal val="visible"/>
                                      </p:to>
                                    </p:set>
                                    <p:animEffect transition="in" filter="fade">
                                      <p:cBhvr>
                                        <p:cTn id="109" dur="500"/>
                                        <p:tgtEl>
                                          <p:spTgt spid="18"/>
                                        </p:tgtEl>
                                      </p:cBhvr>
                                    </p:animEffect>
                                  </p:childTnLst>
                                  <p:subTnLst>
                                    <p:audio>
                                      <p:cMediaNode>
                                        <p:cTn display="0" masterRel="sameClick">
                                          <p:stCondLst>
                                            <p:cond evt="begin" delay="0">
                                              <p:tn val="107"/>
                                            </p:cond>
                                          </p:stCondLst>
                                          <p:endCondLst>
                                            <p:cond evt="onStopAudio" delay="0">
                                              <p:tgtEl>
                                                <p:sldTgt/>
                                              </p:tgtEl>
                                            </p:cond>
                                          </p:endCondLst>
                                        </p:cTn>
                                        <p:tgtEl>
                                          <p:sndTgt r:embed="rId3" name="camera.wav"/>
                                        </p:tgtEl>
                                      </p:cMediaNode>
                                    </p:audio>
                                  </p:subTnLst>
                                </p:cTn>
                              </p:par>
                            </p:childTnLst>
                          </p:cTn>
                        </p:par>
                      </p:childTnLst>
                    </p:cTn>
                  </p:par>
                  <p:par>
                    <p:cTn id="110" fill="hold" nodeType="clickPar">
                      <p:stCondLst>
                        <p:cond delay="indefinite"/>
                      </p:stCondLst>
                      <p:childTnLst>
                        <p:par>
                          <p:cTn id="111" fill="hold" nodeType="withGroup">
                            <p:stCondLst>
                              <p:cond delay="0"/>
                            </p:stCondLst>
                            <p:childTnLst>
                              <p:par>
                                <p:cTn id="112" presetID="2" presetClass="entr" presetSubtype="4" fill="hold" nodeType="clickEffect">
                                  <p:stCondLst>
                                    <p:cond delay="0"/>
                                  </p:stCondLst>
                                  <p:childTnLst>
                                    <p:set>
                                      <p:cBhvr>
                                        <p:cTn id="113" dur="1" fill="hold">
                                          <p:stCondLst>
                                            <p:cond delay="0"/>
                                          </p:stCondLst>
                                        </p:cTn>
                                        <p:tgtEl>
                                          <p:spTgt spid="405508">
                                            <p:txEl>
                                              <p:pRg st="5" end="5"/>
                                            </p:txEl>
                                          </p:spTgt>
                                        </p:tgtEl>
                                        <p:attrNameLst>
                                          <p:attrName>style.visibility</p:attrName>
                                        </p:attrNameLst>
                                      </p:cBhvr>
                                      <p:to>
                                        <p:strVal val="visible"/>
                                      </p:to>
                                    </p:set>
                                    <p:anim calcmode="lin" valueType="num">
                                      <p:cBhvr additive="base">
                                        <p:cTn id="114" dur="500" fill="hold"/>
                                        <p:tgtEl>
                                          <p:spTgt spid="405508">
                                            <p:txEl>
                                              <p:pRg st="5" end="5"/>
                                            </p:txEl>
                                          </p:spTgt>
                                        </p:tgtEl>
                                        <p:attrNameLst>
                                          <p:attrName>ppt_x</p:attrName>
                                        </p:attrNameLst>
                                      </p:cBhvr>
                                      <p:tavLst>
                                        <p:tav tm="0">
                                          <p:val>
                                            <p:strVal val="#ppt_x"/>
                                          </p:val>
                                        </p:tav>
                                        <p:tav tm="100000">
                                          <p:val>
                                            <p:strVal val="#ppt_x"/>
                                          </p:val>
                                        </p:tav>
                                      </p:tavLst>
                                    </p:anim>
                                    <p:anim calcmode="lin" valueType="num">
                                      <p:cBhvr additive="base">
                                        <p:cTn id="115" dur="500" fill="hold"/>
                                        <p:tgtEl>
                                          <p:spTgt spid="405508">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2"/>
                                            </p:cond>
                                          </p:stCondLst>
                                          <p:endCondLst>
                                            <p:cond evt="onStopAudio" delay="0">
                                              <p:tgtEl>
                                                <p:sldTgt/>
                                              </p:tgtEl>
                                            </p:cond>
                                          </p:endCondLst>
                                        </p:cTn>
                                        <p:tgtEl>
                                          <p:sndTgt r:embed="rId4" name="arrow.wav"/>
                                        </p:tgtEl>
                                      </p:cMediaNode>
                                    </p:audio>
                                  </p:subTnLst>
                                </p:cTn>
                              </p:par>
                            </p:childTnLst>
                          </p:cTn>
                        </p:par>
                      </p:childTnLst>
                    </p:cTn>
                  </p:par>
                  <p:par>
                    <p:cTn id="116" fill="hold" nodeType="clickPar">
                      <p:stCondLst>
                        <p:cond delay="indefinite"/>
                      </p:stCondLst>
                      <p:childTnLst>
                        <p:par>
                          <p:cTn id="117" fill="hold" nodeType="withGroup">
                            <p:stCondLst>
                              <p:cond delay="0"/>
                            </p:stCondLst>
                            <p:childTnLst>
                              <p:par>
                                <p:cTn id="118" presetID="2" presetClass="entr" presetSubtype="4" fill="hold" nodeType="clickEffect">
                                  <p:stCondLst>
                                    <p:cond delay="0"/>
                                  </p:stCondLst>
                                  <p:childTnLst>
                                    <p:set>
                                      <p:cBhvr>
                                        <p:cTn id="119" dur="1" fill="hold">
                                          <p:stCondLst>
                                            <p:cond delay="0"/>
                                          </p:stCondLst>
                                        </p:cTn>
                                        <p:tgtEl>
                                          <p:spTgt spid="405508">
                                            <p:txEl>
                                              <p:pRg st="6" end="6"/>
                                            </p:txEl>
                                          </p:spTgt>
                                        </p:tgtEl>
                                        <p:attrNameLst>
                                          <p:attrName>style.visibility</p:attrName>
                                        </p:attrNameLst>
                                      </p:cBhvr>
                                      <p:to>
                                        <p:strVal val="visible"/>
                                      </p:to>
                                    </p:set>
                                    <p:anim calcmode="lin" valueType="num">
                                      <p:cBhvr additive="base">
                                        <p:cTn id="120" dur="500" fill="hold"/>
                                        <p:tgtEl>
                                          <p:spTgt spid="405508">
                                            <p:txEl>
                                              <p:pRg st="6" end="6"/>
                                            </p:txEl>
                                          </p:spTgt>
                                        </p:tgtEl>
                                        <p:attrNameLst>
                                          <p:attrName>ppt_x</p:attrName>
                                        </p:attrNameLst>
                                      </p:cBhvr>
                                      <p:tavLst>
                                        <p:tav tm="0">
                                          <p:val>
                                            <p:strVal val="#ppt_x"/>
                                          </p:val>
                                        </p:tav>
                                        <p:tav tm="100000">
                                          <p:val>
                                            <p:strVal val="#ppt_x"/>
                                          </p:val>
                                        </p:tav>
                                      </p:tavLst>
                                    </p:anim>
                                    <p:anim calcmode="lin" valueType="num">
                                      <p:cBhvr additive="base">
                                        <p:cTn id="121" dur="500" fill="hold"/>
                                        <p:tgtEl>
                                          <p:spTgt spid="405508">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8"/>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5509" grpId="0" animBg="1"/>
      <p:bldP spid="405510" grpId="0" animBg="1"/>
      <p:bldP spid="405510" grpId="1" animBg="1"/>
      <p:bldP spid="405511" grpId="0" animBg="1"/>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6126</TotalTime>
  <Words>4930</Words>
  <Application>Microsoft Office PowerPoint</Application>
  <PresentationFormat>On-screen Show (4:3)</PresentationFormat>
  <Paragraphs>681</Paragraphs>
  <Slides>48</Slides>
  <Notes>48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48</vt:i4>
      </vt:variant>
    </vt:vector>
  </HeadingPairs>
  <TitlesOfParts>
    <vt:vector size="54" baseType="lpstr">
      <vt:lpstr>Courier New</vt:lpstr>
      <vt:lpstr>Arial</vt:lpstr>
      <vt:lpstr>Calibri</vt:lpstr>
      <vt:lpstr>Times New Roman</vt:lpstr>
      <vt:lpstr>Symbol</vt:lpstr>
      <vt:lpstr>Default Design</vt:lpstr>
      <vt:lpstr>Topic 2: Mechanics 2.3 – Work, energy, and power</vt:lpstr>
      <vt:lpstr>Topic 2: Mechanics 2.3 – Work, energy, and power</vt:lpstr>
      <vt:lpstr>Topic 2: Mechanics 2.3 – Work, energy, and power</vt:lpstr>
      <vt:lpstr>Topic 2: Mechanics 2.3 – Work, energy, and power</vt:lpstr>
      <vt:lpstr>Topic 2: Mechanics 2.3 – Work, energy, and power</vt:lpstr>
      <vt:lpstr>Topic 2: Mechanics 2.3 – Work, energy, and power</vt:lpstr>
      <vt:lpstr>Topic 2: Mechanics 2.3 – Work, energy, and power</vt:lpstr>
      <vt:lpstr>Topic 2: Mechanics 2.3 – Work, energy, and power</vt:lpstr>
      <vt:lpstr>Topic 2: Mechanics 2.3 – Work, energy, and power</vt:lpstr>
      <vt:lpstr>Topic 2: Mechanics 2.3 – Work, energy, and power</vt:lpstr>
      <vt:lpstr>Topic 2: Mechanics 2.3 – Work, energy, and power</vt:lpstr>
      <vt:lpstr>Topic 2: Mechanics 2.3 – Work, energy, and power</vt:lpstr>
      <vt:lpstr>Topic 2: Mechanics 2.3 – Work, energy, and power</vt:lpstr>
      <vt:lpstr>Topic 2: Mechanics 2.3 – Work, energy, and power</vt:lpstr>
      <vt:lpstr>Topic 2: Mechanics 2.3 – Work, energy, and power</vt:lpstr>
      <vt:lpstr>Topic 2: Mechanics 2.3 – Work, energy, and power</vt:lpstr>
      <vt:lpstr>Topic 2: Mechanics 2.3 – Work, energy, and power</vt:lpstr>
      <vt:lpstr>Topic 2: Mechanics 2.3 – Work, energy, and power</vt:lpstr>
      <vt:lpstr>Topic 2: Mechanics 2.3 – Work, energy, and power</vt:lpstr>
      <vt:lpstr>Topic 2: Mechanics 2.3 – Work, energy, and power</vt:lpstr>
      <vt:lpstr>Topic 2: Mechanics 2.3 – Work, energy, and power</vt:lpstr>
      <vt:lpstr>Topic 2: Mechanics 2.3 – Work, energy, and power</vt:lpstr>
      <vt:lpstr>Topic 2: Mechanics 2.3 – Work, energy, and power</vt:lpstr>
      <vt:lpstr>Topic 2: Mechanics 2.3 – Work, energy, and power</vt:lpstr>
      <vt:lpstr>Topic 2: Mechanics 2.3 – Work, energy, and power</vt:lpstr>
      <vt:lpstr>Topic 2: Mechanics 2.3 – Work, energy, and power</vt:lpstr>
      <vt:lpstr>Topic 2: Mechanics 2.3 – Work, energy, and power</vt:lpstr>
      <vt:lpstr>Topic 2: Mechanics 2.3 – Work, energy, and power</vt:lpstr>
      <vt:lpstr>Topic 2: Mechanics 2.3 – Work, energy, and power</vt:lpstr>
      <vt:lpstr>Topic 2: Mechanics 2.3 – Work, energy, and power</vt:lpstr>
      <vt:lpstr>Topic 2: Mechanics 2.3 – Work, energy, and power</vt:lpstr>
      <vt:lpstr>Topic 2: Mechanics 2.3 – Work, energy, and power</vt:lpstr>
      <vt:lpstr>Topic 2: Mechanics 2.3 – Work, energy, and power</vt:lpstr>
      <vt:lpstr>Topic 2: Mechanics 2.3 – Work, energy, and power</vt:lpstr>
      <vt:lpstr>Topic 2: Mechanics 2.3 – Work, energy, and power</vt:lpstr>
      <vt:lpstr>Topic 2: Mechanics 2.3 – Work, energy, and power</vt:lpstr>
      <vt:lpstr>Topic 2: Mechanics 2.3 – Work, energy, and power</vt:lpstr>
      <vt:lpstr>Topic 2: Mechanics 2.3 – Work, energy, and power</vt:lpstr>
      <vt:lpstr>Topic 2: Mechanics 2.3 – Work, energy, and power</vt:lpstr>
      <vt:lpstr>Topic 2: Mechanics 2.3 – Work, energy, and power</vt:lpstr>
      <vt:lpstr>PowerPoint Presentation</vt:lpstr>
      <vt:lpstr>Topic 2: Mechanics 2.3 – Work, energy, and power</vt:lpstr>
      <vt:lpstr>PowerPoint Presentation</vt:lpstr>
      <vt:lpstr>Topic 2: Mechanics 2.3 – Work, energy, and power</vt:lpstr>
      <vt:lpstr>Topic 2: Mechanics 2.3 – Work, energy, and power</vt:lpstr>
      <vt:lpstr>Topic 2: Mechanics 2.3 – Work, energy, and power</vt:lpstr>
      <vt:lpstr>Topic 2: Mechanics 2.3 – Work, energy, and power</vt:lpstr>
      <vt:lpstr>Topic 2: Mechanics 2.3 – Work, energy, and power</vt:lpstr>
    </vt:vector>
  </TitlesOfParts>
  <Company>Bay View High School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2 Motion Along a Straight Line Position, Displacement, Average Speed</dc:title>
  <dc:creator>Timothy K Lund</dc:creator>
  <cp:lastModifiedBy>Windows User</cp:lastModifiedBy>
  <cp:revision>414</cp:revision>
  <dcterms:created xsi:type="dcterms:W3CDTF">2006-01-31T23:43:34Z</dcterms:created>
  <dcterms:modified xsi:type="dcterms:W3CDTF">2014-05-28T18:40:49Z</dcterms:modified>
</cp:coreProperties>
</file>